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1" r:id="rId3"/>
    <p:sldMasterId id="2147483674" r:id="rId4"/>
    <p:sldMasterId id="2147483676" r:id="rId5"/>
    <p:sldMasterId id="2147483682" r:id="rId6"/>
    <p:sldMasterId id="2147483688" r:id="rId7"/>
    <p:sldMasterId id="2147483691" r:id="rId8"/>
    <p:sldMasterId id="2147483712" r:id="rId9"/>
  </p:sldMasterIdLst>
  <p:notesMasterIdLst>
    <p:notesMasterId r:id="rId51"/>
  </p:notesMasterIdLst>
  <p:sldIdLst>
    <p:sldId id="376" r:id="rId10"/>
    <p:sldId id="372" r:id="rId11"/>
    <p:sldId id="375" r:id="rId12"/>
    <p:sldId id="358" r:id="rId13"/>
    <p:sldId id="305" r:id="rId14"/>
    <p:sldId id="311" r:id="rId15"/>
    <p:sldId id="310" r:id="rId16"/>
    <p:sldId id="320" r:id="rId17"/>
    <p:sldId id="321" r:id="rId18"/>
    <p:sldId id="322" r:id="rId19"/>
    <p:sldId id="446" r:id="rId20"/>
    <p:sldId id="325" r:id="rId21"/>
    <p:sldId id="326" r:id="rId22"/>
    <p:sldId id="327" r:id="rId23"/>
    <p:sldId id="360" r:id="rId24"/>
    <p:sldId id="328" r:id="rId25"/>
    <p:sldId id="329" r:id="rId26"/>
    <p:sldId id="330" r:id="rId27"/>
    <p:sldId id="331" r:id="rId28"/>
    <p:sldId id="332" r:id="rId29"/>
    <p:sldId id="333" r:id="rId30"/>
    <p:sldId id="342" r:id="rId31"/>
    <p:sldId id="487" r:id="rId32"/>
    <p:sldId id="361" r:id="rId33"/>
    <p:sldId id="488" r:id="rId34"/>
    <p:sldId id="363" r:id="rId35"/>
    <p:sldId id="362" r:id="rId36"/>
    <p:sldId id="364" r:id="rId37"/>
    <p:sldId id="365" r:id="rId38"/>
    <p:sldId id="366" r:id="rId39"/>
    <p:sldId id="367" r:id="rId40"/>
    <p:sldId id="368" r:id="rId41"/>
    <p:sldId id="347" r:id="rId42"/>
    <p:sldId id="349" r:id="rId43"/>
    <p:sldId id="350" r:id="rId44"/>
    <p:sldId id="351" r:id="rId45"/>
    <p:sldId id="353" r:id="rId46"/>
    <p:sldId id="369" r:id="rId47"/>
    <p:sldId id="370" r:id="rId48"/>
    <p:sldId id="371" r:id="rId49"/>
    <p:sldId id="37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Kara" initials="O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3" autoAdjust="0"/>
    <p:restoredTop sz="79760" autoAdjust="0"/>
  </p:normalViewPr>
  <p:slideViewPr>
    <p:cSldViewPr snapToGrid="0">
      <p:cViewPr varScale="1">
        <p:scale>
          <a:sx n="119" d="100"/>
          <a:sy n="119" d="100"/>
        </p:scale>
        <p:origin x="1640" y="176"/>
      </p:cViewPr>
      <p:guideLst>
        <p:guide orient="horz" pos="2160"/>
        <p:guide pos="3840"/>
      </p:guideLst>
    </p:cSldViewPr>
  </p:slideViewPr>
  <p:outlineViewPr>
    <p:cViewPr>
      <p:scale>
        <a:sx n="33" d="100"/>
        <a:sy n="33" d="100"/>
      </p:scale>
      <p:origin x="0" y="23864"/>
    </p:cViewPr>
  </p:outlineViewPr>
  <p:notesTextViewPr>
    <p:cViewPr>
      <p:scale>
        <a:sx n="1" d="1"/>
        <a:sy n="1" d="1"/>
      </p:scale>
      <p:origin x="0" y="0"/>
    </p:cViewPr>
  </p:notesTextViewPr>
  <p:notesViewPr>
    <p:cSldViewPr snapToGrid="0" snapToObjects="1">
      <p:cViewPr varScale="1">
        <p:scale>
          <a:sx n="100" d="100"/>
          <a:sy n="100" d="100"/>
        </p:scale>
        <p:origin x="-53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cs typeface="Cambria"/>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cs typeface="Cambria"/>
              </a:defRPr>
            </a:lvl1pPr>
          </a:lstStyle>
          <a:p>
            <a:fld id="{64FFF67F-6AC4-4DB1-8BAB-A05EA3F102AD}" type="datetimeFigureOut">
              <a:rPr lang="en-US" smtClean="0"/>
              <a:pPr/>
              <a:t>6/2/20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cs typeface="Cambria"/>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cs typeface="Cambria"/>
              </a:defRPr>
            </a:lvl1pPr>
          </a:lstStyle>
          <a:p>
            <a:fld id="{5F31DE9F-8A29-4744-97CD-5CF73C7CBC1E}" type="slidenum">
              <a:rPr lang="en-US" smtClean="0"/>
              <a:pPr/>
              <a:t>‹#›</a:t>
            </a:fld>
            <a:endParaRPr lang="en-US"/>
          </a:p>
        </p:txBody>
      </p:sp>
    </p:spTree>
    <p:extLst>
      <p:ext uri="{BB962C8B-B14F-4D97-AF65-F5344CB8AC3E}">
        <p14:creationId xmlns:p14="http://schemas.microsoft.com/office/powerpoint/2010/main" val="38104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Cambria"/>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1</a:t>
            </a:fld>
            <a:endParaRPr lang="tr-TR" dirty="0"/>
          </a:p>
        </p:txBody>
      </p:sp>
    </p:spTree>
    <p:extLst>
      <p:ext uri="{BB962C8B-B14F-4D97-AF65-F5344CB8AC3E}">
        <p14:creationId xmlns:p14="http://schemas.microsoft.com/office/powerpoint/2010/main" val="4073493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384055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53946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474358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4378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87313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15</a:t>
            </a:fld>
            <a:endParaRPr lang="tr-TR" dirty="0"/>
          </a:p>
        </p:txBody>
      </p:sp>
    </p:spTree>
    <p:extLst>
      <p:ext uri="{BB962C8B-B14F-4D97-AF65-F5344CB8AC3E}">
        <p14:creationId xmlns:p14="http://schemas.microsoft.com/office/powerpoint/2010/main" val="3352182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559880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u="sng" dirty="0"/>
          </a:p>
        </p:txBody>
      </p:sp>
    </p:spTree>
    <p:extLst>
      <p:ext uri="{BB962C8B-B14F-4D97-AF65-F5344CB8AC3E}">
        <p14:creationId xmlns:p14="http://schemas.microsoft.com/office/powerpoint/2010/main" val="297511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196002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84870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2</a:t>
            </a:fld>
            <a:endParaRPr lang="tr-TR" dirty="0"/>
          </a:p>
        </p:txBody>
      </p:sp>
    </p:spTree>
    <p:extLst>
      <p:ext uri="{BB962C8B-B14F-4D97-AF65-F5344CB8AC3E}">
        <p14:creationId xmlns:p14="http://schemas.microsoft.com/office/powerpoint/2010/main" val="2638708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958595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4500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30356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tr-TR" altLang="en-US" dirty="0">
              <a:latin typeface="Cambria" panose="02040503050406030204" pitchFamily="18" charset="0"/>
            </a:endParaRPr>
          </a:p>
        </p:txBody>
      </p:sp>
    </p:spTree>
    <p:extLst>
      <p:ext uri="{BB962C8B-B14F-4D97-AF65-F5344CB8AC3E}">
        <p14:creationId xmlns:p14="http://schemas.microsoft.com/office/powerpoint/2010/main" val="1233858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752634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784408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02710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06749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646603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23924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5794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265563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7195138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83524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726860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54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C</a:t>
            </a:r>
          </a:p>
        </p:txBody>
      </p:sp>
    </p:spTree>
    <p:extLst>
      <p:ext uri="{BB962C8B-B14F-4D97-AF65-F5344CB8AC3E}">
        <p14:creationId xmlns:p14="http://schemas.microsoft.com/office/powerpoint/2010/main" val="1860127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C</a:t>
            </a:r>
          </a:p>
        </p:txBody>
      </p:sp>
    </p:spTree>
    <p:extLst>
      <p:ext uri="{BB962C8B-B14F-4D97-AF65-F5344CB8AC3E}">
        <p14:creationId xmlns:p14="http://schemas.microsoft.com/office/powerpoint/2010/main" val="4535488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95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42592499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B</a:t>
            </a:r>
          </a:p>
        </p:txBody>
      </p:sp>
    </p:spTree>
    <p:extLst>
      <p:ext uri="{BB962C8B-B14F-4D97-AF65-F5344CB8AC3E}">
        <p14:creationId xmlns:p14="http://schemas.microsoft.com/office/powerpoint/2010/main" val="3520558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140300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6F51B3-0319-5E4F-9FF7-887801EB4A4A}" type="slidenum">
              <a:rPr lang="tr-TR" smtClean="0"/>
              <a:pPr/>
              <a:t>39</a:t>
            </a:fld>
            <a:endParaRPr lang="tr-TR" dirty="0"/>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732410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9993D5-9E03-0A47-9BF4-6AC8B2FCE968}" type="slidenum">
              <a:rPr lang="tr-TR" smtClean="0"/>
              <a:pPr/>
              <a:t>4</a:t>
            </a:fld>
            <a:endParaRPr lang="tr-TR" dirty="0"/>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797998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63F0E-B53D-7741-9411-5F9E0CC54846}" type="slidenum">
              <a:rPr lang="tr-TR" smtClean="0"/>
              <a:pPr/>
              <a:t>40</a:t>
            </a:fld>
            <a:endParaRPr lang="tr-TR" dirty="0"/>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545638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41</a:t>
            </a:fld>
            <a:endParaRPr lang="tr-TR" dirty="0"/>
          </a:p>
        </p:txBody>
      </p:sp>
    </p:spTree>
    <p:extLst>
      <p:ext uri="{BB962C8B-B14F-4D97-AF65-F5344CB8AC3E}">
        <p14:creationId xmlns:p14="http://schemas.microsoft.com/office/powerpoint/2010/main" val="91252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5794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0963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127262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928429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0781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latin typeface="Cambria"/>
                <a:cs typeface="Cambria"/>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49822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261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2702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5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latin typeface="Cambria"/>
              </a:defRPr>
            </a:lvl3pPr>
            <a:lvl4pPr>
              <a:defRPr>
                <a:latin typeface="Cambria"/>
              </a:defRPr>
            </a:lvl4pPr>
            <a:lvl5pPr>
              <a:defRPr>
                <a:latin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00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880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102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347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2284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91756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7" y="169864"/>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525078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36190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6004776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2509119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1" y="1350964"/>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4"/>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06"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3"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1384750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0856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3"/>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16439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pPr/>
              <a:t>‹#›</a:t>
            </a:fld>
            <a:endParaRPr lang="en-US" dirty="0"/>
          </a:p>
        </p:txBody>
      </p:sp>
    </p:spTree>
    <p:extLst>
      <p:ext uri="{BB962C8B-B14F-4D97-AF65-F5344CB8AC3E}">
        <p14:creationId xmlns:p14="http://schemas.microsoft.com/office/powerpoint/2010/main" val="76528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640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7" y="169864"/>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16896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037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937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5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2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a:latin typeface="Cambria"/>
              </a:defRPr>
            </a:lvl3pPr>
            <a:lvl4pPr>
              <a:defRPr>
                <a:latin typeface="Cambria"/>
              </a:defRPr>
            </a:lvl4pPr>
            <a:lvl5pPr>
              <a:defRPr>
                <a:latin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5429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theme" Target="../theme/theme9.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76603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33220926"/>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818106467"/>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7" y="169864"/>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a:solidFill>
                <a:srgbClr val="FFFFFF"/>
              </a:solidFill>
              <a:latin typeface="Cambria"/>
              <a:cs typeface="Cambria"/>
            </a:endParaRPr>
          </a:p>
        </p:txBody>
      </p: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8"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10937518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72302824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2705857204"/>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4"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237164169"/>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00"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3874164344"/>
      </p:ext>
    </p:extLst>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eaLnBrk="0" fontAlgn="base" hangingPunct="0">
        <a:spcBef>
          <a:spcPct val="0"/>
        </a:spcBef>
        <a:spcAft>
          <a:spcPct val="0"/>
        </a:spcAft>
        <a:defRPr sz="4400" b="1">
          <a:solidFill>
            <a:schemeClr val="tx1"/>
          </a:solidFill>
          <a:latin typeface="Cambria"/>
          <a:ea typeface="+mj-ea"/>
          <a:cs typeface="Cambria"/>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Tree>
    <p:extLst>
      <p:ext uri="{BB962C8B-B14F-4D97-AF65-F5344CB8AC3E}">
        <p14:creationId xmlns:p14="http://schemas.microsoft.com/office/powerpoint/2010/main" val="161856376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6"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j9RWVEAQeC0"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3.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7.emf"/><Relationship Id="rId2" Type="http://schemas.openxmlformats.org/officeDocument/2006/relationships/slideLayout" Target="../slideLayouts/slideLayout1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9.emf"/><Relationship Id="rId2" Type="http://schemas.openxmlformats.org/officeDocument/2006/relationships/slideLayout" Target="../slideLayouts/slideLayout1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8.e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1.xml"/><Relationship Id="rId7" Type="http://schemas.openxmlformats.org/officeDocument/2006/relationships/image" Target="../media/image21.emf"/><Relationship Id="rId2" Type="http://schemas.openxmlformats.org/officeDocument/2006/relationships/slideLayout" Target="../slideLayouts/slideLayout1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0.emf"/><Relationship Id="rId4" Type="http://schemas.openxmlformats.org/officeDocument/2006/relationships/oleObject" Target="../embeddings/oleObject6.bin"/><Relationship Id="rId9" Type="http://schemas.openxmlformats.org/officeDocument/2006/relationships/image" Target="../media/image22.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32.xml"/><Relationship Id="rId7" Type="http://schemas.openxmlformats.org/officeDocument/2006/relationships/image" Target="../media/image24.emf"/><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23.emf"/><Relationship Id="rId4" Type="http://schemas.openxmlformats.org/officeDocument/2006/relationships/oleObject" Target="../embeddings/oleObject9.bin"/><Relationship Id="rId9" Type="http://schemas.openxmlformats.org/officeDocument/2006/relationships/image" Target="../media/image2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tr-TR" sz="6600" cap="none" noProof="0" dirty="0">
                <a:solidFill>
                  <a:schemeClr val="accent6"/>
                </a:solidFill>
                <a:latin typeface="Cambria"/>
                <a:ea typeface="MS PGothic" charset="0"/>
              </a:rPr>
              <a:t>Ekonomi</a:t>
            </a:r>
            <a:endParaRPr lang="tr-TR"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tr-TR" altLang="en-US" sz="6600" noProof="0" dirty="0">
                <a:solidFill>
                  <a:schemeClr val="accent6"/>
                </a:solidFill>
              </a:rPr>
              <a:t>Hafta </a:t>
            </a:r>
            <a:r>
              <a:rPr lang="tr-TR" altLang="en-US" sz="6600" noProof="0" dirty="0">
                <a:solidFill>
                  <a:schemeClr val="accent6"/>
                </a:solidFill>
                <a:latin typeface="Cambria"/>
                <a:cs typeface="Cambria"/>
              </a:rPr>
              <a:t>#8</a:t>
            </a:r>
          </a:p>
        </p:txBody>
      </p:sp>
    </p:spTree>
    <p:extLst>
      <p:ext uri="{BB962C8B-B14F-4D97-AF65-F5344CB8AC3E}">
        <p14:creationId xmlns:p14="http://schemas.microsoft.com/office/powerpoint/2010/main" val="394629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1"/>
            <a:ext cx="9999638" cy="1527175"/>
          </a:xfrm>
        </p:spPr>
        <p:txBody>
          <a:bodyPr/>
          <a:lstStyle/>
          <a:p>
            <a:r>
              <a:rPr lang="tr-TR" altLang="en-US" noProof="0" dirty="0"/>
              <a:t>GSYH Ölçümünün Detaylı İncelenmesi</a:t>
            </a:r>
            <a:endParaRPr lang="tr-TR" altLang="en-US" noProof="0" dirty="0">
              <a:latin typeface="Cambria"/>
              <a:cs typeface="Cambria"/>
            </a:endParaRPr>
          </a:p>
        </p:txBody>
      </p:sp>
      <p:sp>
        <p:nvSpPr>
          <p:cNvPr id="24579" name="Content Placeholder 2"/>
          <p:cNvSpPr>
            <a:spLocks noGrp="1"/>
          </p:cNvSpPr>
          <p:nvPr>
            <p:ph idx="1"/>
          </p:nvPr>
        </p:nvSpPr>
        <p:spPr>
          <a:xfrm>
            <a:off x="1981199" y="1712913"/>
            <a:ext cx="9388616" cy="4895850"/>
          </a:xfrm>
        </p:spPr>
        <p:txBody>
          <a:bodyPr/>
          <a:lstStyle/>
          <a:p>
            <a:pPr eaLnBrk="1" hangingPunct="1"/>
            <a:r>
              <a:rPr lang="tr-TR" altLang="en-US" sz="3200" noProof="0" dirty="0">
                <a:latin typeface="Cambria"/>
                <a:cs typeface="Cambria"/>
              </a:rPr>
              <a:t>GSYH neden hem mal hem de hizmetleri hesaba katar?</a:t>
            </a:r>
          </a:p>
          <a:p>
            <a:pPr lvl="1" eaLnBrk="1" hangingPunct="1"/>
            <a:r>
              <a:rPr lang="tr-TR" altLang="en-US" sz="2400" noProof="0" dirty="0">
                <a:latin typeface="Cambria"/>
                <a:cs typeface="Cambria"/>
              </a:rPr>
              <a:t>Mallar</a:t>
            </a:r>
          </a:p>
          <a:p>
            <a:pPr lvl="2" eaLnBrk="1" hangingPunct="1"/>
            <a:r>
              <a:rPr lang="tr-TR" altLang="en-US" noProof="0" dirty="0">
                <a:latin typeface="Cambria"/>
                <a:ea typeface="Cambria"/>
                <a:cs typeface="Cambria"/>
              </a:rPr>
              <a:t>Elle tutulur</a:t>
            </a:r>
          </a:p>
          <a:p>
            <a:pPr lvl="2" eaLnBrk="1" hangingPunct="1"/>
            <a:r>
              <a:rPr lang="tr-TR" altLang="en-US" noProof="0" dirty="0">
                <a:latin typeface="Cambria"/>
                <a:ea typeface="Cambria"/>
                <a:cs typeface="Cambria"/>
              </a:rPr>
              <a:t>Yiyecek, giyecek, araba, ev</a:t>
            </a:r>
          </a:p>
          <a:p>
            <a:pPr lvl="1" eaLnBrk="1" hangingPunct="1"/>
            <a:r>
              <a:rPr lang="tr-TR" altLang="en-US" sz="2400" noProof="0" dirty="0">
                <a:latin typeface="Cambria"/>
                <a:cs typeface="Cambria"/>
              </a:rPr>
              <a:t>Hizmetler</a:t>
            </a:r>
          </a:p>
          <a:p>
            <a:pPr lvl="2" eaLnBrk="1" hangingPunct="1"/>
            <a:r>
              <a:rPr lang="tr-TR" altLang="en-US" noProof="0" dirty="0">
                <a:latin typeface="Cambria"/>
                <a:ea typeface="Cambria"/>
                <a:cs typeface="Cambria"/>
              </a:rPr>
              <a:t>Elle tutulamayan</a:t>
            </a:r>
          </a:p>
          <a:p>
            <a:pPr lvl="2" eaLnBrk="1" hangingPunct="1"/>
            <a:r>
              <a:rPr lang="tr-TR" altLang="en-US" noProof="0" dirty="0">
                <a:latin typeface="Cambria"/>
                <a:ea typeface="Cambria"/>
                <a:cs typeface="Cambria"/>
              </a:rPr>
              <a:t>Sağlık hizmetleri, eğlence, danışmanlık, seyahat, bankacılık</a:t>
            </a:r>
          </a:p>
          <a:p>
            <a:pPr lvl="1" eaLnBrk="1" hangingPunct="1"/>
            <a:r>
              <a:rPr lang="tr-TR" altLang="en-US" sz="2400" noProof="0" dirty="0">
                <a:latin typeface="Cambria"/>
                <a:cs typeface="Cambria"/>
              </a:rPr>
              <a:t>Son 50 yılda sektörlerimizin ve ekonomimizin kompozisyonu büyük oranda değişmiştir.</a:t>
            </a:r>
          </a:p>
          <a:p>
            <a:pPr lvl="1" eaLnBrk="1" hangingPunct="1">
              <a:buFont typeface="Arial" panose="020B0604020202020204" pitchFamily="34" charset="0"/>
              <a:buNone/>
            </a:pPr>
            <a:endParaRPr lang="tr-TR" altLang="en-US" sz="2400" noProof="0" dirty="0">
              <a:latin typeface="Cambria"/>
              <a:cs typeface="Cambria"/>
            </a:endParaRPr>
          </a:p>
        </p:txBody>
      </p:sp>
    </p:spTree>
    <p:extLst>
      <p:ext uri="{BB962C8B-B14F-4D97-AF65-F5344CB8AC3E}">
        <p14:creationId xmlns:p14="http://schemas.microsoft.com/office/powerpoint/2010/main" val="2825926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arn(inVertical)">
                                      <p:cBhvr>
                                        <p:cTn id="7" dur="500"/>
                                        <p:tgtEl>
                                          <p:spTgt spid="2457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4579">
                                            <p:txEl>
                                              <p:pRg st="4" end="4"/>
                                            </p:txEl>
                                          </p:spTgt>
                                        </p:tgtEl>
                                        <p:attrNameLst>
                                          <p:attrName>style.visibility</p:attrName>
                                        </p:attrNameLst>
                                      </p:cBhvr>
                                      <p:to>
                                        <p:strVal val="visible"/>
                                      </p:to>
                                    </p:set>
                                    <p:animEffect transition="in" filter="barn(inVertical)">
                                      <p:cBhvr>
                                        <p:cTn id="10" dur="500"/>
                                        <p:tgtEl>
                                          <p:spTgt spid="24579">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Effect transition="in" filter="barn(inVertical)">
                                      <p:cBhvr>
                                        <p:cTn id="15" dur="500"/>
                                        <p:tgtEl>
                                          <p:spTgt spid="2457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4579">
                                            <p:txEl>
                                              <p:pRg st="3" end="3"/>
                                            </p:txEl>
                                          </p:spTgt>
                                        </p:tgtEl>
                                        <p:attrNameLst>
                                          <p:attrName>style.visibility</p:attrName>
                                        </p:attrNameLst>
                                      </p:cBhvr>
                                      <p:to>
                                        <p:strVal val="visible"/>
                                      </p:to>
                                    </p:set>
                                    <p:animEffect transition="in" filter="barn(inVertical)">
                                      <p:cBhvr>
                                        <p:cTn id="18" dur="500"/>
                                        <p:tgtEl>
                                          <p:spTgt spid="2457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animEffect transition="in" filter="barn(inVertical)">
                                      <p:cBhvr>
                                        <p:cTn id="23" dur="500"/>
                                        <p:tgtEl>
                                          <p:spTgt spid="24579">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4579">
                                            <p:txEl>
                                              <p:pRg st="6" end="6"/>
                                            </p:txEl>
                                          </p:spTgt>
                                        </p:tgtEl>
                                        <p:attrNameLst>
                                          <p:attrName>style.visibility</p:attrName>
                                        </p:attrNameLst>
                                      </p:cBhvr>
                                      <p:to>
                                        <p:strVal val="visible"/>
                                      </p:to>
                                    </p:set>
                                    <p:animEffect transition="in" filter="barn(inVertical)">
                                      <p:cBhvr>
                                        <p:cTn id="26" dur="500"/>
                                        <p:tgtEl>
                                          <p:spTgt spid="24579">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animEffect transition="in" filter="barn(inVertical)">
                                      <p:cBhvr>
                                        <p:cTn id="31"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250258" y="0"/>
            <a:ext cx="9691484" cy="1527175"/>
          </a:xfrm>
        </p:spPr>
        <p:txBody>
          <a:bodyPr/>
          <a:lstStyle/>
          <a:p>
            <a:pPr algn="ctr"/>
            <a:r>
              <a:rPr lang="tr-TR" altLang="en-US">
                <a:latin typeface="Cambria" panose="02040503050406030204" pitchFamily="18" charset="0"/>
                <a:cs typeface="Arial" panose="020B0604020202020204" pitchFamily="34" charset="0"/>
              </a:rPr>
              <a:t>Hizmetlerin GSYH İçindeki Payı, ABD</a:t>
            </a:r>
            <a:endParaRPr lang="tr-TR" altLang="en-US" dirty="0">
              <a:latin typeface="Cambria" panose="02040503050406030204" pitchFamily="18" charset="0"/>
              <a:cs typeface="Arial" panose="020B0604020202020204" pitchFamily="34" charset="0"/>
            </a:endParaRPr>
          </a:p>
        </p:txBody>
      </p:sp>
      <p:pic>
        <p:nvPicPr>
          <p:cNvPr id="4" name="Picture 3" descr="A graph titled Services as a share of U.S. GDP from 1950 to 2013 has years on the x axis and percentage of total GDP, from 0.3 to 0.75 percent. The curve begins just above 0.4 percent in 1950 and ends at just above 0.6 percent in 2015. The curve fluctuates with a positive trend and reaches a max before 2010 at 0.69 percent before it slightly decreases 0.04 percent. "/>
          <p:cNvPicPr>
            <a:picLocks noChangeAspect="1"/>
          </p:cNvPicPr>
          <p:nvPr/>
        </p:nvPicPr>
        <p:blipFill>
          <a:blip r:embed="rId3"/>
          <a:srcRect b="4145"/>
          <a:stretch>
            <a:fillRect/>
          </a:stretch>
        </p:blipFill>
        <p:spPr>
          <a:xfrm>
            <a:off x="1828800" y="1895285"/>
            <a:ext cx="8534400" cy="4446778"/>
          </a:xfrm>
          <a:prstGeom prst="rect">
            <a:avLst/>
          </a:prstGeom>
        </p:spPr>
      </p:pic>
      <p:sp>
        <p:nvSpPr>
          <p:cNvPr id="5" name="Rectangle 4">
            <a:extLst>
              <a:ext uri="{FF2B5EF4-FFF2-40B4-BE49-F238E27FC236}">
                <a16:creationId xmlns:a16="http://schemas.microsoft.com/office/drawing/2014/main" id="{3B8F8AC2-489E-E343-987F-3E306D02FB0E}"/>
              </a:ext>
            </a:extLst>
          </p:cNvPr>
          <p:cNvSpPr/>
          <p:nvPr/>
        </p:nvSpPr>
        <p:spPr>
          <a:xfrm>
            <a:off x="1038468" y="2249563"/>
            <a:ext cx="1905573" cy="6810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Toplam GSYH Yüzdesi</a:t>
            </a:r>
            <a:endParaRPr lang="tr-TR" sz="2400" b="1" dirty="0">
              <a:effectLst/>
              <a:latin typeface="Cambria"/>
              <a:ea typeface="ＭＳ 明朝"/>
              <a:cs typeface="Cambria"/>
            </a:endParaRPr>
          </a:p>
        </p:txBody>
      </p:sp>
      <p:sp>
        <p:nvSpPr>
          <p:cNvPr id="6" name="Rectangle 5">
            <a:extLst>
              <a:ext uri="{FF2B5EF4-FFF2-40B4-BE49-F238E27FC236}">
                <a16:creationId xmlns:a16="http://schemas.microsoft.com/office/drawing/2014/main" id="{6049D302-EF44-2D4B-A9D2-D368AC34D2BD}"/>
              </a:ext>
            </a:extLst>
          </p:cNvPr>
          <p:cNvSpPr/>
          <p:nvPr/>
        </p:nvSpPr>
        <p:spPr>
          <a:xfrm>
            <a:off x="925396" y="1881453"/>
            <a:ext cx="6252152" cy="29068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Hizmetlerin GSYH İçindeki Payı, ABD, 1950-2013</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423035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981200" y="1"/>
            <a:ext cx="8229600" cy="1527175"/>
          </a:xfrm>
        </p:spPr>
        <p:txBody>
          <a:bodyPr/>
          <a:lstStyle/>
          <a:p>
            <a:r>
              <a:rPr lang="tr-TR" altLang="en-US" noProof="0" dirty="0">
                <a:latin typeface="Cambria"/>
                <a:cs typeface="Cambria"/>
              </a:rPr>
              <a:t>Ara Mal vs. Nihai Mal</a:t>
            </a:r>
          </a:p>
        </p:txBody>
      </p:sp>
      <p:sp>
        <p:nvSpPr>
          <p:cNvPr id="27651" name="Content Placeholder 2"/>
          <p:cNvSpPr>
            <a:spLocks noGrp="1"/>
          </p:cNvSpPr>
          <p:nvPr>
            <p:ph idx="1"/>
          </p:nvPr>
        </p:nvSpPr>
        <p:spPr>
          <a:xfrm>
            <a:off x="1981200" y="1712913"/>
            <a:ext cx="8229600" cy="4895850"/>
          </a:xfrm>
        </p:spPr>
        <p:txBody>
          <a:bodyPr/>
          <a:lstStyle/>
          <a:p>
            <a:pPr eaLnBrk="1" hangingPunct="1"/>
            <a:r>
              <a:rPr lang="tr-TR" altLang="en-US" sz="2800" noProof="0" dirty="0"/>
              <a:t>Nihai Mallar</a:t>
            </a:r>
          </a:p>
          <a:p>
            <a:pPr lvl="1" eaLnBrk="1" hangingPunct="1"/>
            <a:r>
              <a:rPr lang="tr-TR" altLang="en-US" sz="2400" noProof="0" dirty="0"/>
              <a:t>Son kullanıcıya veya tüketiciye satılan ürünlerdir.</a:t>
            </a:r>
          </a:p>
          <a:p>
            <a:pPr eaLnBrk="1" hangingPunct="1"/>
            <a:r>
              <a:rPr lang="tr-TR" altLang="en-US" sz="2800" noProof="0" dirty="0"/>
              <a:t>Doğru bir GSYH tahmini yapmak için ve iki kere sayımı önlemek için</a:t>
            </a:r>
          </a:p>
          <a:p>
            <a:pPr lvl="1" eaLnBrk="1" hangingPunct="1"/>
            <a:r>
              <a:rPr lang="tr-TR" altLang="en-US" sz="2400" noProof="0" dirty="0"/>
              <a:t>Nihai mallar GSYH içine katılır.</a:t>
            </a:r>
          </a:p>
          <a:p>
            <a:pPr lvl="1" eaLnBrk="1" hangingPunct="1"/>
            <a:r>
              <a:rPr lang="tr-TR" altLang="en-US" sz="2400" noProof="0" dirty="0"/>
              <a:t>Ara mallar GSYH içine katılmaz.</a:t>
            </a:r>
          </a:p>
        </p:txBody>
      </p:sp>
      <p:pic>
        <p:nvPicPr>
          <p:cNvPr id="27652" name="Picture 2" descr="I:\DirkTextbookN\Jpegs(All)\Macro Ch19-33\ch06\06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l="31612" t="21452" r="39818" b="33784"/>
          <a:stretch>
            <a:fillRect/>
          </a:stretch>
        </p:blipFill>
        <p:spPr bwMode="auto">
          <a:xfrm>
            <a:off x="4456113" y="4833938"/>
            <a:ext cx="1363662" cy="137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3" descr="I:\DirkTextbookN\Jpegs(All)\VOLUME_1_MICRO_Class-test\10_PRINECO_CH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400" y="3141663"/>
            <a:ext cx="1841500" cy="338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17036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7651">
                                            <p:txEl>
                                              <p:pRg st="3" end="3"/>
                                            </p:txEl>
                                          </p:spTgt>
                                        </p:tgtEl>
                                        <p:attrNameLst>
                                          <p:attrName>style.visibility</p:attrName>
                                        </p:attrNameLst>
                                      </p:cBhvr>
                                      <p:to>
                                        <p:strVal val="visible"/>
                                      </p:to>
                                    </p:set>
                                    <p:animEffect transition="in" filter="barn(inVertical)">
                                      <p:cBhvr>
                                        <p:cTn id="12" dur="500"/>
                                        <p:tgtEl>
                                          <p:spTgt spid="2765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Effect transition="in" filter="barn(inVertical)">
                                      <p:cBhvr>
                                        <p:cTn id="17" dur="500"/>
                                        <p:tgtEl>
                                          <p:spTgt spid="27651">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7652"/>
                                        </p:tgtEl>
                                        <p:attrNameLst>
                                          <p:attrName>style.visibility</p:attrName>
                                        </p:attrNameLst>
                                      </p:cBhvr>
                                      <p:to>
                                        <p:strVal val="visible"/>
                                      </p:to>
                                    </p:set>
                                    <p:animEffect transition="in" filter="barn(inVertical)">
                                      <p:cBhvr>
                                        <p:cTn id="20" dur="500"/>
                                        <p:tgtEl>
                                          <p:spTgt spid="27652"/>
                                        </p:tgtEl>
                                      </p:cBhvr>
                                    </p:animEffect>
                                  </p:childTnLst>
                                </p:cTn>
                              </p:par>
                              <p:par>
                                <p:cTn id="21" presetID="16" presetClass="entr" presetSubtype="21" fill="hold" nodeType="withEffect">
                                  <p:stCondLst>
                                    <p:cond delay="0"/>
                                  </p:stCondLst>
                                  <p:childTnLst>
                                    <p:set>
                                      <p:cBhvr>
                                        <p:cTn id="22" dur="1" fill="hold">
                                          <p:stCondLst>
                                            <p:cond delay="0"/>
                                          </p:stCondLst>
                                        </p:cTn>
                                        <p:tgtEl>
                                          <p:spTgt spid="27653"/>
                                        </p:tgtEl>
                                        <p:attrNameLst>
                                          <p:attrName>style.visibility</p:attrName>
                                        </p:attrNameLst>
                                      </p:cBhvr>
                                      <p:to>
                                        <p:strVal val="visible"/>
                                      </p:to>
                                    </p:set>
                                    <p:animEffect transition="in" filter="barn(inVertical)">
                                      <p:cBhvr>
                                        <p:cTn id="23"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1981200" y="1"/>
            <a:ext cx="8597880" cy="1527175"/>
          </a:xfrm>
        </p:spPr>
        <p:txBody>
          <a:bodyPr/>
          <a:lstStyle/>
          <a:p>
            <a:r>
              <a:rPr lang="tr-TR" altLang="en-US" noProof="0" dirty="0"/>
              <a:t>Telefon Üretiminde Ara Adımlar</a:t>
            </a:r>
            <a:endParaRPr lang="tr-TR" altLang="en-US" noProof="0" dirty="0">
              <a:latin typeface="Cambria"/>
              <a:cs typeface="Cambria"/>
            </a:endParaRPr>
          </a:p>
        </p:txBody>
      </p:sp>
      <p:graphicFrame>
        <p:nvGraphicFramePr>
          <p:cNvPr id="5" name="Table 4"/>
          <p:cNvGraphicFramePr>
            <a:graphicFrameLocks noGrp="1"/>
          </p:cNvGraphicFramePr>
          <p:nvPr>
            <p:extLst>
              <p:ext uri="{D42A27DB-BD31-4B8C-83A1-F6EECF244321}">
                <p14:modId xmlns:p14="http://schemas.microsoft.com/office/powerpoint/2010/main" val="27450515"/>
              </p:ext>
            </p:extLst>
          </p:nvPr>
        </p:nvGraphicFramePr>
        <p:xfrm>
          <a:off x="1816100" y="1917700"/>
          <a:ext cx="8534400" cy="4023187"/>
        </p:xfrm>
        <a:graphic>
          <a:graphicData uri="http://schemas.openxmlformats.org/drawingml/2006/table">
            <a:tbl>
              <a:tblPr/>
              <a:tblGrid>
                <a:gridCol w="41402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298700">
                  <a:extLst>
                    <a:ext uri="{9D8B030D-6E8A-4147-A177-3AD203B41FA5}">
                      <a16:colId xmlns:a16="http://schemas.microsoft.com/office/drawing/2014/main" val="20002"/>
                    </a:ext>
                  </a:extLst>
                </a:gridCol>
              </a:tblGrid>
              <a:tr h="10971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Adımlar</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Adımdaki Katma Değer</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Bitirilen Adımın Fiyatı</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 Kasa ve klavye</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dirty="0">
                          <a:ln>
                            <a:noFill/>
                          </a:ln>
                          <a:solidFill>
                            <a:schemeClr val="tx1"/>
                          </a:solidFill>
                          <a:effectLst/>
                          <a:latin typeface="Cambria"/>
                          <a:ea typeface="MS PGothic" pitchFamily="34" charset="-128"/>
                          <a:cs typeface="Cambria"/>
                        </a:rPr>
                        <a:t>          $  5</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dirty="0">
                          <a:ln>
                            <a:noFill/>
                          </a:ln>
                          <a:solidFill>
                            <a:schemeClr val="tx1"/>
                          </a:solidFill>
                          <a:effectLst/>
                          <a:latin typeface="Cambria"/>
                          <a:ea typeface="MS PGothic" pitchFamily="34" charset="-128"/>
                          <a:cs typeface="Cambria"/>
                        </a:rPr>
                        <a:t>            $  5</a:t>
                      </a: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2. Hardware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dirty="0">
                          <a:ln>
                            <a:noFill/>
                          </a:ln>
                          <a:solidFill>
                            <a:schemeClr val="tx1"/>
                          </a:solidFill>
                          <a:effectLst/>
                          <a:latin typeface="Cambria"/>
                          <a:ea typeface="MS PGothic" pitchFamily="34" charset="-128"/>
                          <a:cs typeface="Cambria"/>
                        </a:rPr>
                        <a:t>15</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3. İşletim Sistemi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30</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4. Wireless Sistemi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49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79</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5. Perakende Satış</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120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199</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MS PGothic" pitchFamily="34" charset="-128"/>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02">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Toplam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MS PGothic" pitchFamily="34" charset="-128"/>
                          <a:cs typeface="Cambria"/>
                        </a:rPr>
                        <a:t>$199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dirty="0">
                          <a:ln>
                            <a:noFill/>
                          </a:ln>
                          <a:solidFill>
                            <a:schemeClr val="tx1"/>
                          </a:solidFill>
                          <a:effectLst/>
                          <a:latin typeface="Cambria"/>
                          <a:ea typeface="MS PGothic" pitchFamily="34" charset="-128"/>
                          <a:cs typeface="Cambria"/>
                        </a:rPr>
                        <a:t>$398</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8062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981199" y="1"/>
            <a:ext cx="10107465" cy="1527175"/>
          </a:xfrm>
        </p:spPr>
        <p:txBody>
          <a:bodyPr/>
          <a:lstStyle/>
          <a:p>
            <a:r>
              <a:rPr lang="tr-TR" altLang="en-US" noProof="0" dirty="0"/>
              <a:t>GSYH Ölçümünün Detaylı İncelenmesi</a:t>
            </a:r>
            <a:endParaRPr lang="tr-TR" altLang="en-US" noProof="0" dirty="0">
              <a:latin typeface="Cambria"/>
              <a:cs typeface="Cambria"/>
            </a:endParaRPr>
          </a:p>
        </p:txBody>
      </p:sp>
      <p:sp>
        <p:nvSpPr>
          <p:cNvPr id="29699" name="Content Placeholder 2"/>
          <p:cNvSpPr>
            <a:spLocks noGrp="1"/>
          </p:cNvSpPr>
          <p:nvPr>
            <p:ph idx="1"/>
          </p:nvPr>
        </p:nvSpPr>
        <p:spPr>
          <a:xfrm>
            <a:off x="1981199" y="1712913"/>
            <a:ext cx="9412577" cy="4895850"/>
          </a:xfrm>
        </p:spPr>
        <p:txBody>
          <a:bodyPr/>
          <a:lstStyle/>
          <a:p>
            <a:pPr eaLnBrk="1" hangingPunct="1"/>
            <a:r>
              <a:rPr lang="tr-TR" altLang="en-US" sz="3200" noProof="0" dirty="0">
                <a:latin typeface="Cambria"/>
                <a:cs typeface="Cambria"/>
              </a:rPr>
              <a:t>GSYH tanımı neden </a:t>
            </a:r>
            <a:r>
              <a:rPr lang="tr-TR" altLang="ja-JP" sz="3200" noProof="0" dirty="0">
                <a:latin typeface="Cambria"/>
                <a:cs typeface="Cambria"/>
              </a:rPr>
              <a:t>"üretilen" kelimesini içerir?</a:t>
            </a:r>
          </a:p>
          <a:p>
            <a:pPr lvl="1" eaLnBrk="1" hangingPunct="1"/>
            <a:r>
              <a:rPr lang="tr-TR" altLang="en-US" sz="2800" noProof="0" dirty="0">
                <a:latin typeface="Cambria"/>
                <a:cs typeface="Cambria"/>
              </a:rPr>
              <a:t>İki kere sayma ile ilgisi vardır.</a:t>
            </a:r>
          </a:p>
          <a:p>
            <a:pPr lvl="1" eaLnBrk="1" hangingPunct="1"/>
            <a:r>
              <a:rPr lang="tr-TR" altLang="ja-JP" sz="2800" noProof="0" dirty="0">
                <a:solidFill>
                  <a:srgbClr val="FF0000"/>
                </a:solidFill>
                <a:latin typeface="Cambria"/>
                <a:cs typeface="Cambria"/>
              </a:rPr>
              <a:t>Daha önceki yıllarda üretilen</a:t>
            </a:r>
            <a:r>
              <a:rPr lang="tr-TR" altLang="ja-JP" sz="2800" noProof="0" dirty="0">
                <a:latin typeface="Cambria"/>
                <a:cs typeface="Cambria"/>
              </a:rPr>
              <a:t> malların yeniden sayılmasını istemeyiz.</a:t>
            </a:r>
          </a:p>
          <a:p>
            <a:pPr lvl="1" eaLnBrk="1" hangingPunct="1"/>
            <a:r>
              <a:rPr lang="tr-TR" altLang="en-US" sz="2800" noProof="0" dirty="0">
                <a:latin typeface="Cambria"/>
                <a:cs typeface="Cambria"/>
              </a:rPr>
              <a:t>Örnek:</a:t>
            </a:r>
          </a:p>
          <a:p>
            <a:pPr lvl="2" eaLnBrk="1" hangingPunct="1"/>
            <a:r>
              <a:rPr lang="tr-TR" altLang="en-US" noProof="0" dirty="0">
                <a:latin typeface="Cambria"/>
                <a:ea typeface="Cambria"/>
                <a:cs typeface="Cambria"/>
              </a:rPr>
              <a:t>Yeniden satılan kullanılmış araba sayılmaz.</a:t>
            </a:r>
            <a:endParaRPr lang="tr-TR" altLang="ja-JP" noProof="0" dirty="0">
              <a:latin typeface="Cambria"/>
              <a:ea typeface="Cambria"/>
              <a:cs typeface="Cambria"/>
            </a:endParaRPr>
          </a:p>
          <a:p>
            <a:pPr lvl="2" eaLnBrk="1" hangingPunct="1"/>
            <a:r>
              <a:rPr lang="tr-TR" altLang="en-US" noProof="0" dirty="0">
                <a:latin typeface="Cambria"/>
                <a:ea typeface="Cambria"/>
                <a:cs typeface="Cambria"/>
              </a:rPr>
              <a:t>Satılan bono ve hisseler sayılmaz, hizmet için ödenen ücretler hariç.</a:t>
            </a:r>
            <a:endParaRPr lang="tr-TR" altLang="en-US" sz="1800" noProof="0" dirty="0">
              <a:latin typeface="Cambria"/>
              <a:ea typeface="Cambria"/>
              <a:cs typeface="Cambria"/>
            </a:endParaRPr>
          </a:p>
        </p:txBody>
      </p:sp>
    </p:spTree>
    <p:extLst>
      <p:ext uri="{BB962C8B-B14F-4D97-AF65-F5344CB8AC3E}">
        <p14:creationId xmlns:p14="http://schemas.microsoft.com/office/powerpoint/2010/main" val="1458768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barn(inVertical)">
                                      <p:cBhvr>
                                        <p:cTn id="13"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latin typeface="Cambria"/>
                <a:cs typeface="Cambria"/>
              </a:rPr>
              <a:t>GSYH'de Dahil Olan/ Dahil Olmayan</a:t>
            </a:r>
          </a:p>
        </p:txBody>
      </p:sp>
      <p:sp>
        <p:nvSpPr>
          <p:cNvPr id="3" name="Content Placeholder 2"/>
          <p:cNvSpPr>
            <a:spLocks noGrp="1"/>
          </p:cNvSpPr>
          <p:nvPr>
            <p:ph sz="half" idx="1"/>
          </p:nvPr>
        </p:nvSpPr>
        <p:spPr>
          <a:xfrm>
            <a:off x="609600" y="1670553"/>
            <a:ext cx="4072128" cy="5002721"/>
          </a:xfrm>
        </p:spPr>
        <p:txBody>
          <a:bodyPr/>
          <a:lstStyle/>
          <a:p>
            <a:r>
              <a:rPr lang="tr-TR" sz="2800" noProof="0" dirty="0">
                <a:latin typeface="Cambria"/>
                <a:cs typeface="Cambria"/>
              </a:rPr>
              <a:t>2013 yılında Sakarya'da Japonya menşeli Toyota fabrikasında üretilen arabalar </a:t>
            </a:r>
            <a:r>
              <a:rPr lang="tr-TR" sz="2800" noProof="0" dirty="0">
                <a:latin typeface="Cambria"/>
                <a:cs typeface="Cambria"/>
                <a:sym typeface="Wingdings" panose="05000000000000000000" pitchFamily="2" charset="2"/>
              </a:rPr>
              <a:t> </a:t>
            </a:r>
          </a:p>
          <a:p>
            <a:r>
              <a:rPr lang="tr-TR" sz="2800" noProof="0" dirty="0">
                <a:latin typeface="Cambria"/>
                <a:cs typeface="Cambria"/>
                <a:sym typeface="Wingdings" panose="05000000000000000000" pitchFamily="2" charset="2"/>
              </a:rPr>
              <a:t>Bunlar Türkiye'nin mi Japonya'nın mı 2013</a:t>
            </a:r>
            <a:r>
              <a:rPr lang="tr-TR" sz="2800" noProof="0" dirty="0">
                <a:sym typeface="Wingdings" panose="05000000000000000000" pitchFamily="2" charset="2"/>
              </a:rPr>
              <a:t> GSYH'sine dahil edilir</a:t>
            </a:r>
            <a:r>
              <a:rPr lang="tr-TR" sz="2800" noProof="0" dirty="0">
                <a:latin typeface="Cambria"/>
                <a:cs typeface="Cambria"/>
                <a:sym typeface="Wingdings" panose="05000000000000000000" pitchFamily="2" charset="2"/>
              </a:rPr>
              <a:t>?</a:t>
            </a:r>
            <a:endParaRPr lang="tr-TR" sz="2800" noProof="0" dirty="0">
              <a:latin typeface="Cambria"/>
              <a:cs typeface="Cambria"/>
            </a:endParaRPr>
          </a:p>
        </p:txBody>
      </p:sp>
      <p:sp>
        <p:nvSpPr>
          <p:cNvPr id="4" name="Content Placeholder 3"/>
          <p:cNvSpPr>
            <a:spLocks noGrp="1"/>
          </p:cNvSpPr>
          <p:nvPr>
            <p:ph sz="half" idx="2"/>
          </p:nvPr>
        </p:nvSpPr>
        <p:spPr>
          <a:xfrm>
            <a:off x="4852416" y="1670553"/>
            <a:ext cx="6729984" cy="5002721"/>
          </a:xfrm>
        </p:spPr>
        <p:txBody>
          <a:bodyPr/>
          <a:lstStyle/>
          <a:p>
            <a:pPr marL="0" indent="0">
              <a:buNone/>
            </a:pPr>
            <a:r>
              <a:rPr lang="tr-TR" sz="2400" b="1" u="sng" noProof="0" dirty="0">
                <a:latin typeface="Cambria"/>
                <a:cs typeface="Cambria"/>
              </a:rPr>
              <a:t>Aşağıdakiler GSYH'nin hesabına dahil değildir.</a:t>
            </a:r>
            <a:endParaRPr lang="tr-TR" sz="2400" noProof="0" dirty="0">
              <a:latin typeface="Cambria"/>
              <a:cs typeface="Cambria"/>
            </a:endParaRPr>
          </a:p>
          <a:p>
            <a:r>
              <a:rPr lang="tr-TR" sz="2400" noProof="0" dirty="0">
                <a:latin typeface="Cambria"/>
                <a:cs typeface="Cambria"/>
              </a:rPr>
              <a:t>Ara malların satışı</a:t>
            </a:r>
            <a:endParaRPr lang="tr-TR" sz="2000" noProof="0" dirty="0">
              <a:latin typeface="Cambria"/>
              <a:cs typeface="Cambria"/>
            </a:endParaRPr>
          </a:p>
          <a:p>
            <a:r>
              <a:rPr lang="tr-TR" sz="2400" noProof="0" dirty="0">
                <a:latin typeface="Cambria"/>
                <a:cs typeface="Cambria"/>
              </a:rPr>
              <a:t>Kullanılmış ürünlerin satışı</a:t>
            </a:r>
            <a:endParaRPr lang="tr-TR" sz="2000" noProof="0" dirty="0">
              <a:latin typeface="Cambria"/>
              <a:cs typeface="Cambria"/>
            </a:endParaRPr>
          </a:p>
          <a:p>
            <a:r>
              <a:rPr lang="tr-TR" sz="2400" noProof="0" dirty="0">
                <a:latin typeface="Cambria"/>
                <a:cs typeface="Cambria"/>
              </a:rPr>
              <a:t>Tamamen finansal işlemler</a:t>
            </a:r>
            <a:endParaRPr lang="tr-TR" sz="2000" noProof="0" dirty="0">
              <a:latin typeface="Cambria"/>
              <a:cs typeface="Cambria"/>
            </a:endParaRPr>
          </a:p>
          <a:p>
            <a:r>
              <a:rPr lang="tr-TR" sz="2400" noProof="0" dirty="0">
                <a:latin typeface="Cambria"/>
                <a:cs typeface="Cambria"/>
              </a:rPr>
              <a:t>Piyasa-dışı aktiviteler</a:t>
            </a:r>
            <a:endParaRPr lang="tr-TR" sz="2000" noProof="0" dirty="0">
              <a:latin typeface="Cambria"/>
              <a:cs typeface="Cambria"/>
            </a:endParaRPr>
          </a:p>
          <a:p>
            <a:r>
              <a:rPr lang="tr-TR" sz="2400" noProof="0" dirty="0">
                <a:latin typeface="Cambria"/>
                <a:cs typeface="Cambria"/>
              </a:rPr>
              <a:t>İthal edilen mal ve hizmetler</a:t>
            </a:r>
            <a:endParaRPr lang="tr-TR" sz="2000" noProof="0" dirty="0">
              <a:latin typeface="Cambria"/>
              <a:cs typeface="Cambria"/>
            </a:endParaRPr>
          </a:p>
          <a:p>
            <a:r>
              <a:rPr lang="tr-TR" sz="2400" noProof="0" dirty="0">
                <a:latin typeface="Cambria"/>
                <a:cs typeface="Cambria"/>
              </a:rPr>
              <a:t>Var </a:t>
            </a:r>
            <a:r>
              <a:rPr lang="tr-TR" sz="2400" noProof="0" dirty="0"/>
              <a:t>olan varlıkların değerindeki artış</a:t>
            </a:r>
            <a:endParaRPr lang="tr-TR" sz="2000" noProof="0" dirty="0">
              <a:latin typeface="Cambria"/>
              <a:cs typeface="Cambria"/>
            </a:endParaRPr>
          </a:p>
          <a:p>
            <a:r>
              <a:rPr lang="tr-TR" sz="2400" noProof="0" dirty="0">
                <a:latin typeface="Cambria"/>
                <a:cs typeface="Cambria"/>
              </a:rPr>
              <a:t>Yeraltı ekonomisi</a:t>
            </a:r>
            <a:endParaRPr lang="tr-TR" sz="2000" noProof="0" dirty="0">
              <a:latin typeface="Cambria"/>
              <a:cs typeface="Cambria"/>
            </a:endParaRPr>
          </a:p>
          <a:p>
            <a:endParaRPr lang="tr-TR" noProof="0" dirty="0">
              <a:latin typeface="Cambria"/>
              <a:cs typeface="Cambria"/>
            </a:endParaRPr>
          </a:p>
        </p:txBody>
      </p:sp>
    </p:spTree>
    <p:extLst>
      <p:ext uri="{BB962C8B-B14F-4D97-AF65-F5344CB8AC3E}">
        <p14:creationId xmlns:p14="http://schemas.microsoft.com/office/powerpoint/2010/main" val="2986395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0" y="1"/>
            <a:ext cx="12489628" cy="1527175"/>
          </a:xfrm>
        </p:spPr>
        <p:txBody>
          <a:bodyPr/>
          <a:lstStyle/>
          <a:p>
            <a:pPr algn="ctr"/>
            <a:r>
              <a:rPr lang="tr-TR" altLang="en-US" noProof="0" dirty="0">
                <a:latin typeface="Cambria"/>
                <a:cs typeface="Cambria"/>
              </a:rPr>
              <a:t>GSYH'ye Farklı Harcama Türlerinden Bakış</a:t>
            </a:r>
          </a:p>
        </p:txBody>
      </p:sp>
      <p:sp>
        <p:nvSpPr>
          <p:cNvPr id="61442" name="Content Placeholder 2"/>
          <p:cNvSpPr>
            <a:spLocks noGrp="1"/>
          </p:cNvSpPr>
          <p:nvPr>
            <p:ph idx="1"/>
          </p:nvPr>
        </p:nvSpPr>
        <p:spPr>
          <a:xfrm>
            <a:off x="1981199" y="1712913"/>
            <a:ext cx="9014749" cy="4895850"/>
          </a:xfrm>
        </p:spPr>
        <p:txBody>
          <a:bodyPr/>
          <a:lstStyle/>
          <a:p>
            <a:pPr eaLnBrk="1" hangingPunct="1"/>
            <a:r>
              <a:rPr lang="tr-TR" altLang="en-US" sz="2800" noProof="0" dirty="0" err="1">
                <a:latin typeface="Cambria"/>
                <a:cs typeface="Cambria"/>
              </a:rPr>
              <a:t>Bureau</a:t>
            </a:r>
            <a:r>
              <a:rPr lang="tr-TR" altLang="en-US" sz="2800" noProof="0" dirty="0">
                <a:latin typeface="Cambria"/>
                <a:cs typeface="Cambria"/>
              </a:rPr>
              <a:t> of </a:t>
            </a:r>
            <a:r>
              <a:rPr lang="tr-TR" altLang="en-US" sz="2800" noProof="0" dirty="0" err="1">
                <a:latin typeface="Cambria"/>
                <a:cs typeface="Cambria"/>
              </a:rPr>
              <a:t>Economic</a:t>
            </a:r>
            <a:r>
              <a:rPr lang="tr-TR" altLang="en-US" sz="2800" noProof="0" dirty="0">
                <a:latin typeface="Cambria"/>
                <a:cs typeface="Cambria"/>
              </a:rPr>
              <a:t> Analysis (BEA), GSYH (GDP) datasını toplayan ABD hükümet ajansıdır. Türkiye'de bu işi yapan kurum Türkiye İstatistik Kurumu'dur (TUİK).</a:t>
            </a:r>
            <a:endParaRPr lang="tr-TR" altLang="en-US" sz="2400" noProof="0" dirty="0">
              <a:latin typeface="Cambria"/>
              <a:cs typeface="Cambria"/>
            </a:endParaRPr>
          </a:p>
        </p:txBody>
      </p:sp>
      <p:sp>
        <p:nvSpPr>
          <p:cNvPr id="30724" name="TextBox 3"/>
          <p:cNvSpPr txBox="1">
            <a:spLocks noChangeArrowheads="1"/>
          </p:cNvSpPr>
          <p:nvPr/>
        </p:nvSpPr>
        <p:spPr bwMode="auto">
          <a:xfrm>
            <a:off x="1102237" y="3314701"/>
            <a:ext cx="802906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sz="4000" dirty="0">
                <a:solidFill>
                  <a:srgbClr val="669900"/>
                </a:solidFill>
                <a:latin typeface="Cambria"/>
                <a:cs typeface="Cambria"/>
              </a:rPr>
              <a:t>GDP(GSYH) =  C  +  I  +  G  +  NX</a:t>
            </a:r>
          </a:p>
        </p:txBody>
      </p:sp>
      <p:sp>
        <p:nvSpPr>
          <p:cNvPr id="30725" name="TextBox 4"/>
          <p:cNvSpPr txBox="1">
            <a:spLocks noChangeArrowheads="1"/>
          </p:cNvSpPr>
          <p:nvPr/>
        </p:nvSpPr>
        <p:spPr bwMode="auto">
          <a:xfrm>
            <a:off x="2258060" y="4889501"/>
            <a:ext cx="2291080"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tr-TR" altLang="en-US" dirty="0">
                <a:solidFill>
                  <a:prstClr val="black"/>
                </a:solidFill>
                <a:latin typeface="Cambria"/>
                <a:cs typeface="Cambria"/>
              </a:rPr>
              <a:t>Tüketim</a:t>
            </a:r>
          </a:p>
          <a:p>
            <a:pPr algn="ctr" defTabSz="457200" eaLnBrk="1" fontAlgn="base" hangingPunct="1">
              <a:spcBef>
                <a:spcPct val="0"/>
              </a:spcBef>
              <a:spcAft>
                <a:spcPct val="0"/>
              </a:spcAft>
            </a:pPr>
            <a:r>
              <a:rPr lang="tr-TR" altLang="en-US" dirty="0">
                <a:solidFill>
                  <a:prstClr val="black"/>
                </a:solidFill>
                <a:latin typeface="Cambria"/>
                <a:cs typeface="Cambria"/>
              </a:rPr>
              <a:t>(</a:t>
            </a:r>
            <a:r>
              <a:rPr lang="tr-TR" altLang="en-US" dirty="0" err="1">
                <a:solidFill>
                  <a:prstClr val="black"/>
                </a:solidFill>
                <a:latin typeface="Cambria"/>
                <a:cs typeface="Cambria"/>
              </a:rPr>
              <a:t>Consumption</a:t>
            </a:r>
            <a:r>
              <a:rPr lang="tr-TR" altLang="en-US" dirty="0">
                <a:solidFill>
                  <a:prstClr val="black"/>
                </a:solidFill>
                <a:latin typeface="Cambria"/>
                <a:cs typeface="Cambria"/>
              </a:rPr>
              <a:t>)</a:t>
            </a:r>
          </a:p>
          <a:p>
            <a:pPr algn="ctr" defTabSz="457200" eaLnBrk="1" fontAlgn="base" hangingPunct="1">
              <a:spcBef>
                <a:spcPct val="0"/>
              </a:spcBef>
              <a:spcAft>
                <a:spcPct val="0"/>
              </a:spcAft>
            </a:pPr>
            <a:endParaRPr lang="tr-TR" altLang="en-US" dirty="0">
              <a:solidFill>
                <a:prstClr val="black"/>
              </a:solidFill>
              <a:latin typeface="Cambria"/>
              <a:cs typeface="Cambria"/>
            </a:endParaRPr>
          </a:p>
        </p:txBody>
      </p:sp>
      <p:sp>
        <p:nvSpPr>
          <p:cNvPr id="30726" name="TextBox 5"/>
          <p:cNvSpPr txBox="1">
            <a:spLocks noChangeArrowheads="1"/>
          </p:cNvSpPr>
          <p:nvPr/>
        </p:nvSpPr>
        <p:spPr bwMode="auto">
          <a:xfrm>
            <a:off x="4364284" y="5751976"/>
            <a:ext cx="189345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tr-TR" altLang="en-US" dirty="0">
                <a:solidFill>
                  <a:prstClr val="black"/>
                </a:solidFill>
                <a:latin typeface="Cambria"/>
                <a:cs typeface="Cambria"/>
              </a:rPr>
              <a:t>Yatırım</a:t>
            </a:r>
          </a:p>
          <a:p>
            <a:pPr algn="ctr" defTabSz="457200" eaLnBrk="1" fontAlgn="base" hangingPunct="1">
              <a:spcBef>
                <a:spcPct val="0"/>
              </a:spcBef>
              <a:spcAft>
                <a:spcPct val="0"/>
              </a:spcAft>
            </a:pPr>
            <a:r>
              <a:rPr lang="tr-TR" altLang="en-US" dirty="0">
                <a:solidFill>
                  <a:prstClr val="black"/>
                </a:solidFill>
                <a:latin typeface="Cambria"/>
                <a:cs typeface="Cambria"/>
              </a:rPr>
              <a:t>(</a:t>
            </a:r>
            <a:r>
              <a:rPr lang="tr-TR" altLang="en-US" dirty="0" err="1">
                <a:solidFill>
                  <a:prstClr val="black"/>
                </a:solidFill>
                <a:latin typeface="Cambria"/>
                <a:cs typeface="Cambria"/>
              </a:rPr>
              <a:t>Investment</a:t>
            </a:r>
            <a:r>
              <a:rPr lang="tr-TR" altLang="en-US" dirty="0">
                <a:solidFill>
                  <a:prstClr val="black"/>
                </a:solidFill>
                <a:latin typeface="Cambria"/>
                <a:cs typeface="Cambria"/>
              </a:rPr>
              <a:t>)</a:t>
            </a:r>
          </a:p>
        </p:txBody>
      </p:sp>
      <p:sp>
        <p:nvSpPr>
          <p:cNvPr id="30727" name="TextBox 6"/>
          <p:cNvSpPr txBox="1">
            <a:spLocks noChangeArrowheads="1"/>
          </p:cNvSpPr>
          <p:nvPr/>
        </p:nvSpPr>
        <p:spPr bwMode="auto">
          <a:xfrm>
            <a:off x="5903535" y="5132928"/>
            <a:ext cx="3689808"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tr-TR" altLang="en-US" dirty="0">
                <a:solidFill>
                  <a:prstClr val="black"/>
                </a:solidFill>
                <a:latin typeface="Cambria"/>
                <a:cs typeface="Cambria"/>
              </a:rPr>
              <a:t>Hükümet Harcamaları)</a:t>
            </a:r>
          </a:p>
          <a:p>
            <a:pPr algn="ctr" defTabSz="457200" eaLnBrk="1" fontAlgn="base" hangingPunct="1">
              <a:spcBef>
                <a:spcPct val="0"/>
              </a:spcBef>
              <a:spcAft>
                <a:spcPct val="0"/>
              </a:spcAft>
            </a:pPr>
            <a:r>
              <a:rPr lang="tr-TR" altLang="en-US" dirty="0">
                <a:solidFill>
                  <a:prstClr val="black"/>
                </a:solidFill>
                <a:latin typeface="Cambria"/>
                <a:cs typeface="Cambria"/>
              </a:rPr>
              <a:t>(</a:t>
            </a:r>
            <a:r>
              <a:rPr lang="tr-TR" altLang="en-US" dirty="0" err="1">
                <a:solidFill>
                  <a:prstClr val="black"/>
                </a:solidFill>
                <a:latin typeface="Cambria"/>
                <a:cs typeface="Cambria"/>
              </a:rPr>
              <a:t>Government</a:t>
            </a:r>
            <a:r>
              <a:rPr lang="tr-TR" altLang="en-US" dirty="0">
                <a:solidFill>
                  <a:prstClr val="black"/>
                </a:solidFill>
                <a:latin typeface="Cambria"/>
                <a:cs typeface="Cambria"/>
              </a:rPr>
              <a:t> </a:t>
            </a:r>
            <a:r>
              <a:rPr lang="tr-TR" altLang="en-US" dirty="0" err="1">
                <a:solidFill>
                  <a:prstClr val="black"/>
                </a:solidFill>
                <a:latin typeface="Cambria"/>
                <a:cs typeface="Cambria"/>
              </a:rPr>
              <a:t>Purchases</a:t>
            </a:r>
            <a:r>
              <a:rPr lang="tr-TR" altLang="en-US" dirty="0">
                <a:solidFill>
                  <a:prstClr val="black"/>
                </a:solidFill>
                <a:latin typeface="Cambria"/>
                <a:cs typeface="Cambria"/>
              </a:rPr>
              <a:t>)</a:t>
            </a:r>
          </a:p>
        </p:txBody>
      </p:sp>
      <p:sp>
        <p:nvSpPr>
          <p:cNvPr id="30728" name="TextBox 7"/>
          <p:cNvSpPr txBox="1">
            <a:spLocks noChangeArrowheads="1"/>
          </p:cNvSpPr>
          <p:nvPr/>
        </p:nvSpPr>
        <p:spPr bwMode="auto">
          <a:xfrm>
            <a:off x="9212242" y="4601163"/>
            <a:ext cx="213673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o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tr-TR" altLang="en-US" dirty="0">
                <a:solidFill>
                  <a:prstClr val="black"/>
                </a:solidFill>
                <a:latin typeface="Cambria"/>
                <a:cs typeface="Cambria"/>
              </a:rPr>
              <a:t>Net İhracat</a:t>
            </a:r>
          </a:p>
          <a:p>
            <a:pPr algn="ctr" defTabSz="457200" eaLnBrk="1" fontAlgn="base" hangingPunct="1">
              <a:spcBef>
                <a:spcPct val="0"/>
              </a:spcBef>
              <a:spcAft>
                <a:spcPct val="0"/>
              </a:spcAft>
            </a:pPr>
            <a:r>
              <a:rPr lang="tr-TR" altLang="en-US" dirty="0">
                <a:solidFill>
                  <a:prstClr val="black"/>
                </a:solidFill>
                <a:latin typeface="Cambria"/>
                <a:cs typeface="Cambria"/>
              </a:rPr>
              <a:t>(Net </a:t>
            </a:r>
            <a:r>
              <a:rPr lang="tr-TR" altLang="en-US" dirty="0" err="1">
                <a:solidFill>
                  <a:prstClr val="black"/>
                </a:solidFill>
                <a:latin typeface="Cambria"/>
                <a:cs typeface="Cambria"/>
              </a:rPr>
              <a:t>Exports</a:t>
            </a:r>
            <a:r>
              <a:rPr lang="tr-TR" altLang="en-US" dirty="0">
                <a:solidFill>
                  <a:prstClr val="black"/>
                </a:solidFill>
                <a:latin typeface="Cambria"/>
                <a:cs typeface="Cambria"/>
              </a:rPr>
              <a:t>)</a:t>
            </a:r>
          </a:p>
        </p:txBody>
      </p:sp>
      <p:cxnSp>
        <p:nvCxnSpPr>
          <p:cNvPr id="12" name="Straight Arrow Connector 11"/>
          <p:cNvCxnSpPr/>
          <p:nvPr/>
        </p:nvCxnSpPr>
        <p:spPr>
          <a:xfrm flipH="1" flipV="1">
            <a:off x="5463262" y="3929984"/>
            <a:ext cx="119808" cy="185715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6493615" y="4013855"/>
            <a:ext cx="1054313" cy="107834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3196575" y="3999781"/>
            <a:ext cx="1155700" cy="78740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859430" y="3882056"/>
            <a:ext cx="1485623" cy="970514"/>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5566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arn(inVertical)">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arn(inVertical)">
                                      <p:cBhvr>
                                        <p:cTn id="12" dur="500"/>
                                        <p:tgtEl>
                                          <p:spTgt spid="30725"/>
                                        </p:tgtEl>
                                      </p:cBhvr>
                                    </p:animEffect>
                                  </p:childTnLst>
                                </p:cTn>
                              </p:par>
                              <p:par>
                                <p:cTn id="13" presetID="16" presetClass="entr" presetSubtype="21"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30726"/>
                                        </p:tgtEl>
                                        <p:attrNameLst>
                                          <p:attrName>style.visibility</p:attrName>
                                        </p:attrNameLst>
                                      </p:cBhvr>
                                      <p:to>
                                        <p:strVal val="visible"/>
                                      </p:to>
                                    </p:set>
                                    <p:animEffect transition="in" filter="barn(inVertical)">
                                      <p:cBhvr>
                                        <p:cTn id="23" dur="500"/>
                                        <p:tgtEl>
                                          <p:spTgt spid="307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0727"/>
                                        </p:tgtEl>
                                        <p:attrNameLst>
                                          <p:attrName>style.visibility</p:attrName>
                                        </p:attrNameLst>
                                      </p:cBhvr>
                                      <p:to>
                                        <p:strVal val="visible"/>
                                      </p:to>
                                    </p:set>
                                    <p:animEffect transition="in" filter="barn(inVertical)">
                                      <p:cBhvr>
                                        <p:cTn id="28" dur="500"/>
                                        <p:tgtEl>
                                          <p:spTgt spid="30727"/>
                                        </p:tgtEl>
                                      </p:cBhvr>
                                    </p:animEffect>
                                  </p:childTnLst>
                                </p:cTn>
                              </p:par>
                              <p:par>
                                <p:cTn id="29" presetID="16" presetClass="entr" presetSubtype="21"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0728"/>
                                        </p:tgtEl>
                                        <p:attrNameLst>
                                          <p:attrName>style.visibility</p:attrName>
                                        </p:attrNameLst>
                                      </p:cBhvr>
                                      <p:to>
                                        <p:strVal val="visible"/>
                                      </p:to>
                                    </p:set>
                                    <p:animEffect transition="in" filter="barn(inVertical)">
                                      <p:cBhvr>
                                        <p:cTn id="36" dur="500"/>
                                        <p:tgtEl>
                                          <p:spTgt spid="30728"/>
                                        </p:tgtEl>
                                      </p:cBhvr>
                                    </p:animEffect>
                                  </p:childTnLst>
                                </p:cTn>
                              </p:par>
                              <p:par>
                                <p:cTn id="37" presetID="16" presetClass="entr" presetSubtype="21"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30726" grpId="0"/>
      <p:bldP spid="30727" grpId="0"/>
      <p:bldP spid="307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413673" y="57009"/>
            <a:ext cx="9645188" cy="1527175"/>
          </a:xfrm>
        </p:spPr>
        <p:txBody>
          <a:bodyPr/>
          <a:lstStyle/>
          <a:p>
            <a:pPr algn="ctr"/>
            <a:r>
              <a:rPr lang="tr-TR" altLang="en-US" noProof="0" dirty="0">
                <a:latin typeface="Cambria"/>
                <a:cs typeface="Cambria"/>
              </a:rPr>
              <a:t>2010 GSYH Bileşenleri,</a:t>
            </a:r>
            <a:r>
              <a:rPr lang="tr-TR" altLang="en-US" dirty="0"/>
              <a:t> </a:t>
            </a:r>
            <a:r>
              <a:rPr lang="tr-TR" altLang="en-US" noProof="0" dirty="0">
                <a:latin typeface="Cambria"/>
                <a:cs typeface="Cambria"/>
              </a:rPr>
              <a:t>Milyar Dolar</a:t>
            </a:r>
          </a:p>
        </p:txBody>
      </p:sp>
      <p:graphicFrame>
        <p:nvGraphicFramePr>
          <p:cNvPr id="5" name="Table 4"/>
          <p:cNvGraphicFramePr>
            <a:graphicFrameLocks noGrp="1"/>
          </p:cNvGraphicFramePr>
          <p:nvPr>
            <p:extLst>
              <p:ext uri="{D42A27DB-BD31-4B8C-83A1-F6EECF244321}">
                <p14:modId xmlns:p14="http://schemas.microsoft.com/office/powerpoint/2010/main" val="2692833230"/>
              </p:ext>
            </p:extLst>
          </p:nvPr>
        </p:nvGraphicFramePr>
        <p:xfrm>
          <a:off x="2501900" y="1684339"/>
          <a:ext cx="6629400" cy="4976803"/>
        </p:xfrm>
        <a:graphic>
          <a:graphicData uri="http://schemas.openxmlformats.org/drawingml/2006/table">
            <a:tbl>
              <a:tblPr/>
              <a:tblGrid>
                <a:gridCol w="3557588">
                  <a:extLst>
                    <a:ext uri="{9D8B030D-6E8A-4147-A177-3AD203B41FA5}">
                      <a16:colId xmlns:a16="http://schemas.microsoft.com/office/drawing/2014/main" val="20000"/>
                    </a:ext>
                  </a:extLst>
                </a:gridCol>
                <a:gridCol w="1073150">
                  <a:extLst>
                    <a:ext uri="{9D8B030D-6E8A-4147-A177-3AD203B41FA5}">
                      <a16:colId xmlns:a16="http://schemas.microsoft.com/office/drawing/2014/main" val="20001"/>
                    </a:ext>
                  </a:extLst>
                </a:gridCol>
                <a:gridCol w="1201737">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tblGrid>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Tüketim (C)</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$10,245.5</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71%</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Dayanıklı Mallar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$1,085.5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Dayanıksız Mallar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2,301.5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Hizmetler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6,858.5</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Yatırım (I)</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1,795.1</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İş-Yeri Sabit Yatırım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1,728.2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Ev İnşası</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338.1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İş-Yeri Envanterindeki Değişim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66.9</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Hükümet Harcamaları </a:t>
                      </a:r>
                      <a:r>
                        <a:rPr kumimoji="0" lang="tr-TR" sz="1600" b="1" i="0" u="none" strike="noStrike" cap="none" normalizeH="0" baseline="0" noProof="0" dirty="0">
                          <a:ln>
                            <a:noFill/>
                          </a:ln>
                          <a:solidFill>
                            <a:schemeClr val="tx1"/>
                          </a:solidFill>
                          <a:effectLst/>
                          <a:latin typeface="Cambria"/>
                          <a:ea typeface="MS PGothic" charset="0"/>
                          <a:cs typeface="Cambria"/>
                        </a:rPr>
                        <a:t>(G)</a:t>
                      </a:r>
                      <a:endParaRPr kumimoji="0" lang="tr-TR" sz="1600" b="0" i="0" u="none" strike="noStrike" cap="none" normalizeH="0" baseline="0" noProof="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3,002.8</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21%</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Merkezi Hükümet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1,222.8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İl ve Yerel</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1,780.0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Net İhracat (NX)</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-516.9</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İhracat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1,839.8</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r h="261937">
                <a:tc>
                  <a:txBody>
                    <a:bodyPr/>
                    <a:lstStyle/>
                    <a:p>
                      <a:pPr marL="0" marR="0" lvl="0" indent="142875" algn="l"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İthalat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a:ln>
                            <a:noFill/>
                          </a:ln>
                          <a:solidFill>
                            <a:schemeClr val="tx1"/>
                          </a:solidFill>
                          <a:effectLst/>
                          <a:latin typeface="Cambria"/>
                          <a:ea typeface="MS PGothic" charset="0"/>
                          <a:cs typeface="Cambria"/>
                        </a:rPr>
                        <a:t>2,356.7</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6"/>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7"/>
                  </a:ext>
                </a:extLst>
              </a:tr>
              <a:tr h="261937">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Toplam GSYH</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noProof="0">
                          <a:ln>
                            <a:noFill/>
                          </a:ln>
                          <a:solidFill>
                            <a:schemeClr val="tx1"/>
                          </a:solidFill>
                          <a:effectLst/>
                          <a:latin typeface="Cambria"/>
                          <a:ea typeface="MS PGothic" charset="0"/>
                          <a:cs typeface="Cambria"/>
                        </a:rPr>
                        <a:t>$14,526.5</a:t>
                      </a:r>
                      <a:endParaRPr kumimoji="0" lang="tr-TR" sz="16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tr-TR" sz="1600" b="0" i="0" u="none" strike="noStrike" cap="none" normalizeH="0" baseline="0" noProof="0" dirty="0">
                          <a:ln>
                            <a:noFill/>
                          </a:ln>
                          <a:solidFill>
                            <a:schemeClr val="tx1"/>
                          </a:solidFill>
                          <a:effectLst/>
                          <a:latin typeface="Cambria"/>
                          <a:ea typeface="MS PGothic" charset="0"/>
                          <a:cs typeface="Cambria"/>
                        </a:rPr>
                        <a:t>100%</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52513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1981200" y="1"/>
            <a:ext cx="8229600" cy="1527175"/>
          </a:xfrm>
        </p:spPr>
        <p:txBody>
          <a:bodyPr/>
          <a:lstStyle/>
          <a:p>
            <a:r>
              <a:rPr lang="tr-TR" altLang="en-US" noProof="0" dirty="0">
                <a:latin typeface="Cambria"/>
                <a:cs typeface="Cambria"/>
              </a:rPr>
              <a:t>Tüketim</a:t>
            </a:r>
          </a:p>
        </p:txBody>
      </p:sp>
      <p:sp>
        <p:nvSpPr>
          <p:cNvPr id="32771" name="Content Placeholder 2"/>
          <p:cNvSpPr>
            <a:spLocks noGrp="1"/>
          </p:cNvSpPr>
          <p:nvPr>
            <p:ph idx="1"/>
          </p:nvPr>
        </p:nvSpPr>
        <p:spPr>
          <a:xfrm>
            <a:off x="1981200" y="1712913"/>
            <a:ext cx="8229600" cy="4895850"/>
          </a:xfrm>
        </p:spPr>
        <p:txBody>
          <a:bodyPr/>
          <a:lstStyle/>
          <a:p>
            <a:pPr eaLnBrk="1" hangingPunct="1"/>
            <a:r>
              <a:rPr lang="tr-TR" altLang="en-US" sz="2800" noProof="0" dirty="0"/>
              <a:t>Tüketim (</a:t>
            </a:r>
            <a:r>
              <a:rPr lang="tr-TR" altLang="en-US" sz="2800" noProof="0" dirty="0" err="1"/>
              <a:t>Consumption</a:t>
            </a:r>
            <a:r>
              <a:rPr lang="tr-TR" altLang="en-US" sz="2800" noProof="0" dirty="0"/>
              <a:t>: C)</a:t>
            </a:r>
          </a:p>
          <a:p>
            <a:pPr lvl="1" eaLnBrk="1" hangingPunct="1"/>
            <a:r>
              <a:rPr lang="tr-TR" altLang="en-US" sz="2400" noProof="0" dirty="0"/>
              <a:t>Hane halkları tarafından tüketilen nihai mal ve hizmetlerdir, yeni ev hariç. Genellikle, tüketim GSYH'nin en büyük bileşenidir.</a:t>
            </a:r>
          </a:p>
          <a:p>
            <a:pPr eaLnBrk="1" hangingPunct="1"/>
            <a:r>
              <a:rPr lang="tr-TR" altLang="en-US" sz="2800" noProof="0" dirty="0"/>
              <a:t>Dayanıklı Mallar</a:t>
            </a:r>
          </a:p>
          <a:p>
            <a:pPr lvl="1" eaLnBrk="1" hangingPunct="1"/>
            <a:r>
              <a:rPr lang="tr-TR" altLang="en-US" sz="2400" noProof="0" dirty="0"/>
              <a:t>Uzun dönem için tüketilen ürünler</a:t>
            </a:r>
          </a:p>
          <a:p>
            <a:pPr lvl="1" eaLnBrk="1" hangingPunct="1"/>
            <a:r>
              <a:rPr lang="tr-TR" altLang="en-US" sz="2400" noProof="0" dirty="0"/>
              <a:t>Araba, beyaz eşya</a:t>
            </a:r>
          </a:p>
          <a:p>
            <a:pPr lvl="1" eaLnBrk="1" hangingPunct="1"/>
            <a:r>
              <a:rPr lang="tr-TR" altLang="en-US" sz="2400" noProof="0" dirty="0"/>
              <a:t>Döngüsel dalgalanmalara tabidirler</a:t>
            </a:r>
          </a:p>
          <a:p>
            <a:pPr eaLnBrk="1" hangingPunct="1"/>
            <a:r>
              <a:rPr lang="tr-TR" altLang="en-US" sz="2800" noProof="0" dirty="0"/>
              <a:t>Dayanıksız Mallar</a:t>
            </a:r>
          </a:p>
          <a:p>
            <a:pPr lvl="1" eaLnBrk="1" hangingPunct="1"/>
            <a:r>
              <a:rPr lang="tr-TR" altLang="en-US" sz="2400" dirty="0"/>
              <a:t>Kısa süre içerisinde tüketilen ve bozulabilen mallar.</a:t>
            </a:r>
            <a:endParaRPr lang="tr-TR" altLang="en-US" sz="2400" noProof="0" dirty="0"/>
          </a:p>
        </p:txBody>
      </p:sp>
      <p:pic>
        <p:nvPicPr>
          <p:cNvPr id="32772" name="Picture 5" descr="I:\DirkTextbookN\Jpegs(All)\Macro Ch19-33\ch06\09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2912" y="3049588"/>
            <a:ext cx="1755775" cy="275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773" name="Picture 6" descr="I:\DirkTextbookN\Jpegs(All)\Macro Ch19-33\ch06\05_PRINECOMA_CH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3126" y="177800"/>
            <a:ext cx="2022475" cy="125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27613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arn(inVertical)">
                                      <p:cBhvr>
                                        <p:cTn id="7" dur="500"/>
                                        <p:tgtEl>
                                          <p:spTgt spid="32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arn(inVertical)">
                                      <p:cBhvr>
                                        <p:cTn id="12" dur="500"/>
                                        <p:tgtEl>
                                          <p:spTgt spid="32771">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animEffect transition="in" filter="barn(inVertical)">
                                      <p:cBhvr>
                                        <p:cTn id="15" dur="500"/>
                                        <p:tgtEl>
                                          <p:spTgt spid="32771">
                                            <p:txEl>
                                              <p:pRg st="6" end="6"/>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2771">
                                            <p:txEl>
                                              <p:pRg st="7" end="7"/>
                                            </p:txEl>
                                          </p:spTgt>
                                        </p:tgtEl>
                                        <p:attrNameLst>
                                          <p:attrName>style.visibility</p:attrName>
                                        </p:attrNameLst>
                                      </p:cBhvr>
                                      <p:to>
                                        <p:strVal val="visible"/>
                                      </p:to>
                                    </p:set>
                                    <p:animEffect transition="in" filter="barn(inVertical)">
                                      <p:cBhvr>
                                        <p:cTn id="18" dur="500"/>
                                        <p:tgtEl>
                                          <p:spTgt spid="32771">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2771">
                                            <p:txEl>
                                              <p:pRg st="3" end="3"/>
                                            </p:txEl>
                                          </p:spTgt>
                                        </p:tgtEl>
                                        <p:attrNameLst>
                                          <p:attrName>style.visibility</p:attrName>
                                        </p:attrNameLst>
                                      </p:cBhvr>
                                      <p:to>
                                        <p:strVal val="visible"/>
                                      </p:to>
                                    </p:set>
                                    <p:animEffect transition="in" filter="barn(inVertical)">
                                      <p:cBhvr>
                                        <p:cTn id="23" dur="500"/>
                                        <p:tgtEl>
                                          <p:spTgt spid="32771">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2771">
                                            <p:txEl>
                                              <p:pRg st="4" end="4"/>
                                            </p:txEl>
                                          </p:spTgt>
                                        </p:tgtEl>
                                        <p:attrNameLst>
                                          <p:attrName>style.visibility</p:attrName>
                                        </p:attrNameLst>
                                      </p:cBhvr>
                                      <p:to>
                                        <p:strVal val="visible"/>
                                      </p:to>
                                    </p:set>
                                    <p:animEffect transition="in" filter="barn(inVertical)">
                                      <p:cBhvr>
                                        <p:cTn id="26" dur="500"/>
                                        <p:tgtEl>
                                          <p:spTgt spid="32771">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Effect transition="in" filter="barn(inVertical)">
                                      <p:cBhvr>
                                        <p:cTn id="29" dur="500"/>
                                        <p:tgtEl>
                                          <p:spTgt spid="32771">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2772"/>
                                        </p:tgtEl>
                                        <p:attrNameLst>
                                          <p:attrName>style.visibility</p:attrName>
                                        </p:attrNameLst>
                                      </p:cBhvr>
                                      <p:to>
                                        <p:strVal val="visible"/>
                                      </p:to>
                                    </p:set>
                                    <p:animEffect transition="in" filter="barn(inVertical)">
                                      <p:cBhvr>
                                        <p:cTn id="32" dur="500"/>
                                        <p:tgtEl>
                                          <p:spTgt spid="32772"/>
                                        </p:tgtEl>
                                      </p:cBhvr>
                                    </p:animEffect>
                                  </p:childTnLst>
                                </p:cTn>
                              </p:par>
                              <p:par>
                                <p:cTn id="33" presetID="16" presetClass="entr" presetSubtype="21" fill="hold" nodeType="withEffect">
                                  <p:stCondLst>
                                    <p:cond delay="0"/>
                                  </p:stCondLst>
                                  <p:childTnLst>
                                    <p:set>
                                      <p:cBhvr>
                                        <p:cTn id="34" dur="1" fill="hold">
                                          <p:stCondLst>
                                            <p:cond delay="0"/>
                                          </p:stCondLst>
                                        </p:cTn>
                                        <p:tgtEl>
                                          <p:spTgt spid="32773"/>
                                        </p:tgtEl>
                                        <p:attrNameLst>
                                          <p:attrName>style.visibility</p:attrName>
                                        </p:attrNameLst>
                                      </p:cBhvr>
                                      <p:to>
                                        <p:strVal val="visible"/>
                                      </p:to>
                                    </p:set>
                                    <p:animEffect transition="in" filter="barn(inVertical)">
                                      <p:cBhvr>
                                        <p:cTn id="35" dur="5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1981200" y="1"/>
            <a:ext cx="8229600" cy="1527175"/>
          </a:xfrm>
        </p:spPr>
        <p:txBody>
          <a:bodyPr/>
          <a:lstStyle/>
          <a:p>
            <a:r>
              <a:rPr lang="tr-TR" altLang="en-US" noProof="0" dirty="0">
                <a:latin typeface="Cambria"/>
                <a:cs typeface="Cambria"/>
              </a:rPr>
              <a:t>Yatırım</a:t>
            </a:r>
          </a:p>
        </p:txBody>
      </p:sp>
      <p:sp>
        <p:nvSpPr>
          <p:cNvPr id="33795" name="Content Placeholder 2"/>
          <p:cNvSpPr>
            <a:spLocks noGrp="1"/>
          </p:cNvSpPr>
          <p:nvPr>
            <p:ph idx="1"/>
          </p:nvPr>
        </p:nvSpPr>
        <p:spPr>
          <a:xfrm>
            <a:off x="1981200" y="1712913"/>
            <a:ext cx="8229600" cy="4895850"/>
          </a:xfrm>
        </p:spPr>
        <p:txBody>
          <a:bodyPr/>
          <a:lstStyle/>
          <a:p>
            <a:pPr eaLnBrk="1" hangingPunct="1"/>
            <a:r>
              <a:rPr lang="tr-TR" altLang="en-US" sz="2800" noProof="0" dirty="0"/>
              <a:t>Yatırım (</a:t>
            </a:r>
            <a:r>
              <a:rPr lang="tr-TR" altLang="en-US" sz="2800" noProof="0" dirty="0" err="1"/>
              <a:t>Investment</a:t>
            </a:r>
            <a:r>
              <a:rPr lang="tr-TR" altLang="en-US" sz="2800" noProof="0" dirty="0"/>
              <a:t>: I)</a:t>
            </a:r>
          </a:p>
          <a:p>
            <a:pPr lvl="1" eaLnBrk="1" hangingPunct="1"/>
            <a:r>
              <a:rPr lang="tr-TR" altLang="en-US" sz="2400" noProof="0" dirty="0"/>
              <a:t>Gelecekteki ürünleri üretmek için kullanılan araç-gereç, fabrika ve teçhizatlar için yapılan özel harcamadır.</a:t>
            </a:r>
          </a:p>
          <a:p>
            <a:pPr lvl="1" eaLnBrk="1" hangingPunct="1"/>
            <a:r>
              <a:rPr lang="tr-TR" altLang="en-US" sz="2400" noProof="0" dirty="0"/>
              <a:t>Ayrıca firmalar tarafından envanter artışı için yapılan satın alımlar da buna dahildir.</a:t>
            </a:r>
          </a:p>
          <a:p>
            <a:pPr lvl="2" eaLnBrk="1" hangingPunct="1"/>
            <a:r>
              <a:rPr lang="tr-TR" altLang="en-US" sz="2000" noProof="0" dirty="0">
                <a:latin typeface="Cambria"/>
                <a:ea typeface="Cambria"/>
                <a:cs typeface="Cambria"/>
              </a:rPr>
              <a:t>Envanter, firmaların gelecekte üreteceği mallar için kullandıkları stok malları ifade eder. Daha fazla üretmek için envanterdeki bir artış gelecek için yapılan bir yatırım olarak değerlendirilir.</a:t>
            </a:r>
          </a:p>
          <a:p>
            <a:pPr lvl="1" eaLnBrk="1" hangingPunct="1"/>
            <a:r>
              <a:rPr lang="tr-TR" altLang="en-US" sz="2400" noProof="0" dirty="0"/>
              <a:t>Tüketiciler tarafından yapılan yeni ev alımı yatırım olarak değerlendirilir.</a:t>
            </a:r>
          </a:p>
          <a:p>
            <a:pPr lvl="1" eaLnBrk="1" hangingPunct="1"/>
            <a:r>
              <a:rPr lang="tr-TR" altLang="en-US" sz="2400" noProof="0" dirty="0"/>
              <a:t>Hisse senetleri ve bonoya yapılan yatırım, bizim ifade etmeye çalıştığımız </a:t>
            </a:r>
            <a:r>
              <a:rPr lang="tr-TR" altLang="ja-JP" sz="2400" noProof="0" dirty="0"/>
              <a:t>"yatırım" DEĞİLDİR.</a:t>
            </a:r>
            <a:endParaRPr lang="tr-TR" altLang="en-US" sz="2800" noProof="0" dirty="0"/>
          </a:p>
        </p:txBody>
      </p:sp>
    </p:spTree>
    <p:extLst>
      <p:ext uri="{BB962C8B-B14F-4D97-AF65-F5344CB8AC3E}">
        <p14:creationId xmlns:p14="http://schemas.microsoft.com/office/powerpoint/2010/main" val="2877132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Effect transition="in" filter="barn(inVertical)">
                                      <p:cBhvr>
                                        <p:cTn id="7" dur="500"/>
                                        <p:tgtEl>
                                          <p:spTgt spid="337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3795">
                                            <p:txEl>
                                              <p:pRg st="2" end="2"/>
                                            </p:txEl>
                                          </p:spTgt>
                                        </p:tgtEl>
                                        <p:attrNameLst>
                                          <p:attrName>style.visibility</p:attrName>
                                        </p:attrNameLst>
                                      </p:cBhvr>
                                      <p:to>
                                        <p:strVal val="visible"/>
                                      </p:to>
                                    </p:set>
                                    <p:animEffect transition="in" filter="barn(inVertical)">
                                      <p:cBhvr>
                                        <p:cTn id="10" dur="500"/>
                                        <p:tgtEl>
                                          <p:spTgt spid="3379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Effect transition="in" filter="barn(inVertical)">
                                      <p:cBhvr>
                                        <p:cTn id="13" dur="500"/>
                                        <p:tgtEl>
                                          <p:spTgt spid="3379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33795">
                                            <p:txEl>
                                              <p:pRg st="4" end="4"/>
                                            </p:txEl>
                                          </p:spTgt>
                                        </p:tgtEl>
                                        <p:attrNameLst>
                                          <p:attrName>style.visibility</p:attrName>
                                        </p:attrNameLst>
                                      </p:cBhvr>
                                      <p:to>
                                        <p:strVal val="visible"/>
                                      </p:to>
                                    </p:set>
                                    <p:animEffect transition="in" filter="barn(inVertical)">
                                      <p:cBhvr>
                                        <p:cTn id="18" dur="500"/>
                                        <p:tgtEl>
                                          <p:spTgt spid="3379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3795">
                                            <p:txEl>
                                              <p:pRg st="5" end="5"/>
                                            </p:txEl>
                                          </p:spTgt>
                                        </p:tgtEl>
                                        <p:attrNameLst>
                                          <p:attrName>style.visibility</p:attrName>
                                        </p:attrNameLst>
                                      </p:cBhvr>
                                      <p:to>
                                        <p:strVal val="visible"/>
                                      </p:to>
                                    </p:set>
                                    <p:animEffect transition="in" filter="barn(inVertical)">
                                      <p:cBhvr>
                                        <p:cTn id="21"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1532983" y="2510376"/>
            <a:ext cx="9148385" cy="152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a:lstStyle>
          <a:p>
            <a:r>
              <a:rPr lang="tr-TR" dirty="0">
                <a:latin typeface="Cambria"/>
                <a:cs typeface="Cambria"/>
              </a:rPr>
              <a:t>Makroekonomi</a:t>
            </a:r>
          </a:p>
        </p:txBody>
      </p:sp>
    </p:spTree>
    <p:extLst>
      <p:ext uri="{BB962C8B-B14F-4D97-AF65-F5344CB8AC3E}">
        <p14:creationId xmlns:p14="http://schemas.microsoft.com/office/powerpoint/2010/main" val="257765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981200" y="1"/>
            <a:ext cx="8229600" cy="1527175"/>
          </a:xfrm>
        </p:spPr>
        <p:txBody>
          <a:bodyPr/>
          <a:lstStyle/>
          <a:p>
            <a:r>
              <a:rPr lang="tr-TR" altLang="en-US" noProof="0" dirty="0">
                <a:latin typeface="Cambria"/>
                <a:cs typeface="Cambria"/>
              </a:rPr>
              <a:t>Hükümet Harcamaları</a:t>
            </a:r>
          </a:p>
        </p:txBody>
      </p:sp>
      <p:sp>
        <p:nvSpPr>
          <p:cNvPr id="34819" name="Content Placeholder 2"/>
          <p:cNvSpPr>
            <a:spLocks noGrp="1"/>
          </p:cNvSpPr>
          <p:nvPr>
            <p:ph idx="1"/>
          </p:nvPr>
        </p:nvSpPr>
        <p:spPr>
          <a:xfrm>
            <a:off x="1981199" y="1712913"/>
            <a:ext cx="9532385" cy="4895850"/>
          </a:xfrm>
        </p:spPr>
        <p:txBody>
          <a:bodyPr/>
          <a:lstStyle/>
          <a:p>
            <a:pPr eaLnBrk="1" hangingPunct="1"/>
            <a:r>
              <a:rPr lang="tr-TR" altLang="en-US" sz="3200" noProof="0" dirty="0"/>
              <a:t>Hükümet Harcamaları (</a:t>
            </a:r>
            <a:r>
              <a:rPr lang="tr-TR" altLang="en-US" sz="3200" noProof="0" dirty="0" err="1"/>
              <a:t>Government</a:t>
            </a:r>
            <a:r>
              <a:rPr lang="tr-TR" altLang="en-US" sz="3200" noProof="0" dirty="0"/>
              <a:t> </a:t>
            </a:r>
            <a:r>
              <a:rPr lang="tr-TR" altLang="en-US" sz="3200" noProof="0" dirty="0" err="1"/>
              <a:t>Purchases</a:t>
            </a:r>
            <a:r>
              <a:rPr lang="tr-TR" altLang="en-US" sz="3200" noProof="0" dirty="0"/>
              <a:t>: G)</a:t>
            </a:r>
          </a:p>
          <a:p>
            <a:pPr lvl="1" eaLnBrk="1" hangingPunct="1"/>
            <a:r>
              <a:rPr lang="tr-TR" altLang="en-US" sz="2400" noProof="0" dirty="0"/>
              <a:t>Hükümet çalışanlarının maaşları</a:t>
            </a:r>
          </a:p>
          <a:p>
            <a:pPr lvl="1" eaLnBrk="1" hangingPunct="1"/>
            <a:r>
              <a:rPr lang="tr-TR" altLang="en-US" sz="2400" noProof="0" dirty="0"/>
              <a:t>İnşa edilen hükümet binaları ve araç-gereçler</a:t>
            </a:r>
          </a:p>
          <a:p>
            <a:pPr lvl="1" eaLnBrk="1" hangingPunct="1"/>
            <a:r>
              <a:rPr lang="tr-TR" altLang="en-US" sz="2400" noProof="0" dirty="0"/>
              <a:t>Sosyal projeler, ulusal savunma, okullar, posta haneler</a:t>
            </a:r>
          </a:p>
          <a:p>
            <a:pPr eaLnBrk="1" hangingPunct="1"/>
            <a:r>
              <a:rPr lang="tr-TR" altLang="en-US" sz="3200" noProof="0" dirty="0"/>
              <a:t>Hükümet harcamaları içinde sayılmaz...</a:t>
            </a:r>
          </a:p>
          <a:p>
            <a:pPr lvl="1" eaLnBrk="1" hangingPunct="1"/>
            <a:r>
              <a:rPr lang="tr-TR" altLang="en-US" sz="2400" noProof="0" dirty="0"/>
              <a:t>Transfer Ödemeleri (Transfer </a:t>
            </a:r>
            <a:r>
              <a:rPr lang="tr-TR" altLang="en-US" sz="2400" noProof="0" dirty="0" err="1"/>
              <a:t>Payments</a:t>
            </a:r>
            <a:r>
              <a:rPr lang="tr-TR" altLang="en-US" sz="2400" noProof="0" dirty="0"/>
              <a:t>): hane halklarına yapılan yardımlar, sigorta primler, vb.</a:t>
            </a:r>
          </a:p>
          <a:p>
            <a:pPr lvl="1" eaLnBrk="1" hangingPunct="1"/>
            <a:r>
              <a:rPr lang="tr-TR" altLang="en-US" sz="2400" noProof="0" dirty="0"/>
              <a:t>Hane halkı transfer ödemelerini gelir olarak harcadığında, bu GSYH'nin içine tüketim ya da yatırım olarak girer.</a:t>
            </a:r>
          </a:p>
        </p:txBody>
      </p:sp>
      <p:pic>
        <p:nvPicPr>
          <p:cNvPr id="34820" name="Picture 6" descr="I:\DirkTextbookN\Jpegs(All)\JpegsBatch3LateJuly2012\iStock_000019833890Small.jpg"/>
          <p:cNvPicPr>
            <a:picLocks noChangeAspect="1" noChangeArrowheads="1"/>
          </p:cNvPicPr>
          <p:nvPr/>
        </p:nvPicPr>
        <p:blipFill>
          <a:blip r:embed="rId3" cstate="print">
            <a:extLst>
              <a:ext uri="{28A0092B-C50C-407E-A947-70E740481C1C}">
                <a14:useLocalDpi xmlns:a14="http://schemas.microsoft.com/office/drawing/2010/main" val="0"/>
              </a:ext>
            </a:extLst>
          </a:blip>
          <a:srcRect l="13496" t="16788" r="9764" b="15268"/>
          <a:stretch>
            <a:fillRect/>
          </a:stretch>
        </p:blipFill>
        <p:spPr bwMode="auto">
          <a:xfrm>
            <a:off x="9004300" y="152400"/>
            <a:ext cx="1504950" cy="124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75998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arn(inVertical)">
                                      <p:cBhvr>
                                        <p:cTn id="7" dur="500"/>
                                        <p:tgtEl>
                                          <p:spTgt spid="348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barn(inVertical)">
                                      <p:cBhvr>
                                        <p:cTn id="10" dur="500"/>
                                        <p:tgtEl>
                                          <p:spTgt spid="348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visible"/>
                                      </p:to>
                                    </p:set>
                                    <p:animEffect transition="in" filter="barn(inVertical)">
                                      <p:cBhvr>
                                        <p:cTn id="13" dur="500"/>
                                        <p:tgtEl>
                                          <p:spTgt spid="3481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4819">
                                            <p:txEl>
                                              <p:pRg st="4" end="4"/>
                                            </p:txEl>
                                          </p:spTgt>
                                        </p:tgtEl>
                                        <p:attrNameLst>
                                          <p:attrName>style.visibility</p:attrName>
                                        </p:attrNameLst>
                                      </p:cBhvr>
                                      <p:to>
                                        <p:strVal val="visible"/>
                                      </p:to>
                                    </p:set>
                                    <p:animEffect transition="in" filter="barn(inVertical)">
                                      <p:cBhvr>
                                        <p:cTn id="16" dur="500"/>
                                        <p:tgtEl>
                                          <p:spTgt spid="3481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4820"/>
                                        </p:tgtEl>
                                        <p:attrNameLst>
                                          <p:attrName>style.visibility</p:attrName>
                                        </p:attrNameLst>
                                      </p:cBhvr>
                                      <p:to>
                                        <p:strVal val="visible"/>
                                      </p:to>
                                    </p:set>
                                    <p:animEffect transition="in" filter="barn(inVertical)">
                                      <p:cBhvr>
                                        <p:cTn id="19" dur="500"/>
                                        <p:tgtEl>
                                          <p:spTgt spid="3482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barn(inVertical)">
                                      <p:cBhvr>
                                        <p:cTn id="24" dur="500"/>
                                        <p:tgtEl>
                                          <p:spTgt spid="3481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barn(inVertical)">
                                      <p:cBhvr>
                                        <p:cTn id="2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1981200" y="1"/>
            <a:ext cx="8229600" cy="1527175"/>
          </a:xfrm>
        </p:spPr>
        <p:txBody>
          <a:bodyPr/>
          <a:lstStyle/>
          <a:p>
            <a:r>
              <a:rPr lang="tr-TR" altLang="en-US" noProof="0" dirty="0">
                <a:latin typeface="Cambria"/>
                <a:cs typeface="Cambria"/>
              </a:rPr>
              <a:t>Net İhracat</a:t>
            </a:r>
          </a:p>
        </p:txBody>
      </p:sp>
      <p:sp>
        <p:nvSpPr>
          <p:cNvPr id="35843" name="Content Placeholder 2"/>
          <p:cNvSpPr>
            <a:spLocks noGrp="1"/>
          </p:cNvSpPr>
          <p:nvPr>
            <p:ph idx="1"/>
          </p:nvPr>
        </p:nvSpPr>
        <p:spPr>
          <a:xfrm>
            <a:off x="1981200" y="1712913"/>
            <a:ext cx="9605058" cy="4895850"/>
          </a:xfrm>
        </p:spPr>
        <p:txBody>
          <a:bodyPr/>
          <a:lstStyle/>
          <a:p>
            <a:pPr eaLnBrk="1" hangingPunct="1"/>
            <a:r>
              <a:rPr lang="tr-TR" altLang="en-US" sz="3200" noProof="0" dirty="0">
                <a:latin typeface="Cambria" panose="02040503050406030204" pitchFamily="18" charset="0"/>
              </a:rPr>
              <a:t>Net İhracat (Net </a:t>
            </a:r>
            <a:r>
              <a:rPr lang="tr-TR" altLang="en-US" sz="3200" noProof="0" dirty="0" err="1">
                <a:latin typeface="Cambria" panose="02040503050406030204" pitchFamily="18" charset="0"/>
              </a:rPr>
              <a:t>Exports</a:t>
            </a:r>
            <a:r>
              <a:rPr lang="tr-TR" altLang="en-US" sz="3200" noProof="0" dirty="0">
                <a:latin typeface="Cambria" panose="02040503050406030204" pitchFamily="18" charset="0"/>
              </a:rPr>
              <a:t> :NX)</a:t>
            </a:r>
          </a:p>
          <a:p>
            <a:pPr lvl="1" eaLnBrk="1" hangingPunct="1"/>
            <a:r>
              <a:rPr lang="tr-TR" altLang="en-US" sz="2800" noProof="0" dirty="0">
                <a:latin typeface="Cambria" panose="02040503050406030204" pitchFamily="18" charset="0"/>
              </a:rPr>
              <a:t>İhracat (</a:t>
            </a:r>
            <a:r>
              <a:rPr lang="tr-TR" altLang="en-US" sz="2800" noProof="0" dirty="0" err="1">
                <a:latin typeface="Cambria" panose="02040503050406030204" pitchFamily="18" charset="0"/>
              </a:rPr>
              <a:t>Exports</a:t>
            </a:r>
            <a:r>
              <a:rPr lang="tr-TR" altLang="en-US" sz="2800" noProof="0" dirty="0">
                <a:latin typeface="Cambria" panose="02040503050406030204" pitchFamily="18" charset="0"/>
              </a:rPr>
              <a:t>) </a:t>
            </a:r>
            <a:r>
              <a:rPr lang="tr-TR" altLang="en-US" sz="2800" dirty="0">
                <a:latin typeface="Cambria" panose="02040503050406030204" pitchFamily="18" charset="0"/>
              </a:rPr>
              <a:t>ve</a:t>
            </a:r>
            <a:r>
              <a:rPr lang="tr-TR" altLang="en-US" sz="2800" noProof="0" dirty="0">
                <a:latin typeface="Cambria" panose="02040503050406030204" pitchFamily="18" charset="0"/>
              </a:rPr>
              <a:t> İthalat (</a:t>
            </a:r>
            <a:r>
              <a:rPr lang="tr-TR" altLang="en-US" sz="2800" dirty="0">
                <a:latin typeface="Cambria" panose="02040503050406030204" pitchFamily="18" charset="0"/>
              </a:rPr>
              <a:t>I</a:t>
            </a:r>
            <a:r>
              <a:rPr lang="tr-TR" altLang="en-US" sz="2800" noProof="0" dirty="0" err="1">
                <a:latin typeface="Cambria" panose="02040503050406030204" pitchFamily="18" charset="0"/>
              </a:rPr>
              <a:t>mports</a:t>
            </a:r>
            <a:r>
              <a:rPr lang="tr-TR" altLang="en-US" sz="2800" noProof="0" dirty="0">
                <a:latin typeface="Cambria" panose="02040503050406030204" pitchFamily="18" charset="0"/>
              </a:rPr>
              <a:t>) arasındaki farktır.</a:t>
            </a:r>
          </a:p>
          <a:p>
            <a:pPr lvl="2" eaLnBrk="1" hangingPunct="1"/>
            <a:r>
              <a:rPr lang="tr-TR" altLang="en-US" sz="2000" noProof="0" dirty="0">
                <a:latin typeface="Cambria" panose="02040503050406030204" pitchFamily="18" charset="0"/>
              </a:rPr>
              <a:t>Eğer ithalat &gt; ihracat </a:t>
            </a:r>
            <a:r>
              <a:rPr lang="tr-TR" altLang="en-US" sz="2000" dirty="0">
                <a:latin typeface="Cambria" panose="02040503050406030204" pitchFamily="18" charset="0"/>
                <a:ea typeface="Helvetica Neue" pitchFamily="3" charset="0"/>
                <a:cs typeface="Times New Roman" panose="02020603050405020304" pitchFamily="18" charset="0"/>
              </a:rPr>
              <a:t>→</a:t>
            </a:r>
            <a:r>
              <a:rPr lang="tr-TR" altLang="en-US" sz="2000" noProof="0" dirty="0">
                <a:latin typeface="Cambria" panose="02040503050406030204" pitchFamily="18" charset="0"/>
              </a:rPr>
              <a:t> NX &lt; 0 </a:t>
            </a:r>
            <a:r>
              <a:rPr lang="tr-TR" altLang="en-US" sz="2000" dirty="0">
                <a:latin typeface="Cambria" panose="02040503050406030204" pitchFamily="18" charset="0"/>
                <a:ea typeface="Helvetica Neue" pitchFamily="3" charset="0"/>
                <a:cs typeface="Times New Roman" panose="02020603050405020304" pitchFamily="18" charset="0"/>
              </a:rPr>
              <a:t>→ Ticaret Açığı</a:t>
            </a:r>
          </a:p>
          <a:p>
            <a:pPr lvl="2" eaLnBrk="1" hangingPunct="1"/>
            <a:r>
              <a:rPr lang="tr-TR" altLang="en-US" sz="2000" dirty="0">
                <a:latin typeface="Cambria" panose="02040503050406030204" pitchFamily="18" charset="0"/>
              </a:rPr>
              <a:t>Eğer ihracat &gt; ithalat </a:t>
            </a:r>
            <a:r>
              <a:rPr lang="tr-TR" altLang="en-US" sz="2000" dirty="0">
                <a:latin typeface="Cambria" panose="02040503050406030204" pitchFamily="18" charset="0"/>
                <a:ea typeface="Helvetica Neue" pitchFamily="3" charset="0"/>
                <a:cs typeface="Times New Roman" panose="02020603050405020304" pitchFamily="18" charset="0"/>
              </a:rPr>
              <a:t>→</a:t>
            </a:r>
            <a:r>
              <a:rPr lang="tr-TR" altLang="en-US" sz="2000" dirty="0">
                <a:latin typeface="Cambria" panose="02040503050406030204" pitchFamily="18" charset="0"/>
              </a:rPr>
              <a:t> NX &gt; 0 </a:t>
            </a:r>
            <a:r>
              <a:rPr lang="tr-TR" altLang="en-US" sz="2000" dirty="0">
                <a:latin typeface="Cambria" panose="02040503050406030204" pitchFamily="18" charset="0"/>
                <a:ea typeface="Helvetica Neue" pitchFamily="3" charset="0"/>
                <a:cs typeface="Times New Roman" panose="02020603050405020304" pitchFamily="18" charset="0"/>
              </a:rPr>
              <a:t>→ Ticaret Fazlası</a:t>
            </a:r>
            <a:endParaRPr lang="tr-TR" altLang="en-US" sz="2000" noProof="0" dirty="0">
              <a:latin typeface="Cambria" panose="02040503050406030204" pitchFamily="18" charset="0"/>
            </a:endParaRPr>
          </a:p>
          <a:p>
            <a:pPr lvl="1" eaLnBrk="1" hangingPunct="1"/>
            <a:r>
              <a:rPr lang="tr-TR" altLang="en-US" sz="2800" noProof="0" dirty="0">
                <a:latin typeface="Cambria" panose="02040503050406030204" pitchFamily="18" charset="0"/>
              </a:rPr>
              <a:t>NX, </a:t>
            </a:r>
            <a:r>
              <a:rPr lang="tr-TR" altLang="en-US" sz="2800" noProof="0" dirty="0" err="1">
                <a:latin typeface="Cambria" panose="02040503050406030204" pitchFamily="18" charset="0"/>
              </a:rPr>
              <a:t>GSYH'daki</a:t>
            </a:r>
            <a:r>
              <a:rPr lang="tr-TR" altLang="en-US" sz="2800" noProof="0" dirty="0">
                <a:latin typeface="Cambria" panose="02040503050406030204" pitchFamily="18" charset="0"/>
              </a:rPr>
              <a:t> ufak bir bölümü ifade eder.</a:t>
            </a:r>
          </a:p>
          <a:p>
            <a:pPr eaLnBrk="1" hangingPunct="1"/>
            <a:r>
              <a:rPr lang="tr-TR" altLang="en-US" dirty="0">
                <a:latin typeface="Cambria" panose="02040503050406030204" pitchFamily="18" charset="0"/>
                <a:cs typeface="Arial" panose="020B0604020202020204" pitchFamily="34" charset="0"/>
              </a:rPr>
              <a:t>Ticaret açığı kötü bir durum mudur?</a:t>
            </a:r>
          </a:p>
          <a:p>
            <a:pPr lvl="1" eaLnBrk="1" hangingPunct="1"/>
            <a:r>
              <a:rPr lang="tr-TR" altLang="en-US" dirty="0">
                <a:latin typeface="Cambria" panose="02040503050406030204" pitchFamily="18" charset="0"/>
                <a:cs typeface="Arial" panose="020B0604020202020204" pitchFamily="34" charset="0"/>
              </a:rPr>
              <a:t>Kesinlikle kötü ya da iyi denilemez!</a:t>
            </a:r>
          </a:p>
          <a:p>
            <a:pPr lvl="1" eaLnBrk="1" hangingPunct="1"/>
            <a:r>
              <a:rPr lang="tr-TR" altLang="en-US" dirty="0">
                <a:latin typeface="Cambria" panose="02040503050406030204" pitchFamily="18" charset="0"/>
                <a:cs typeface="Arial" panose="020B0604020202020204" pitchFamily="34" charset="0"/>
              </a:rPr>
              <a:t>Daha fazla ithalat, ülke içindeki insanlar için daha fazla mal ve hizmet demektir. Peki neden kötü bir durum olabilir?</a:t>
            </a:r>
            <a:endParaRPr lang="tr-TR" altLang="en-US" sz="2800"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402447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Effect transition="in" filter="barn(inVertical)">
                                      <p:cBhvr>
                                        <p:cTn id="7" dur="500"/>
                                        <p:tgtEl>
                                          <p:spTgt spid="358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5843">
                                            <p:txEl>
                                              <p:pRg st="2" end="2"/>
                                            </p:txEl>
                                          </p:spTgt>
                                        </p:tgtEl>
                                        <p:attrNameLst>
                                          <p:attrName>style.visibility</p:attrName>
                                        </p:attrNameLst>
                                      </p:cBhvr>
                                      <p:to>
                                        <p:strVal val="visible"/>
                                      </p:to>
                                    </p:set>
                                    <p:animEffect transition="in" filter="barn(inVertical)">
                                      <p:cBhvr>
                                        <p:cTn id="10" dur="500"/>
                                        <p:tgtEl>
                                          <p:spTgt spid="358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5843">
                                            <p:txEl>
                                              <p:pRg st="3" end="3"/>
                                            </p:txEl>
                                          </p:spTgt>
                                        </p:tgtEl>
                                        <p:attrNameLst>
                                          <p:attrName>style.visibility</p:attrName>
                                        </p:attrNameLst>
                                      </p:cBhvr>
                                      <p:to>
                                        <p:strVal val="visible"/>
                                      </p:to>
                                    </p:set>
                                    <p:animEffect transition="in" filter="barn(inVertical)">
                                      <p:cBhvr>
                                        <p:cTn id="13" dur="500"/>
                                        <p:tgtEl>
                                          <p:spTgt spid="3584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5843">
                                            <p:txEl>
                                              <p:pRg st="4" end="4"/>
                                            </p:txEl>
                                          </p:spTgt>
                                        </p:tgtEl>
                                        <p:attrNameLst>
                                          <p:attrName>style.visibility</p:attrName>
                                        </p:attrNameLst>
                                      </p:cBhvr>
                                      <p:to>
                                        <p:strVal val="visible"/>
                                      </p:to>
                                    </p:set>
                                    <p:animEffect transition="in" filter="barn(inVertical)">
                                      <p:cBhvr>
                                        <p:cTn id="16" dur="500"/>
                                        <p:tgtEl>
                                          <p:spTgt spid="358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1"/>
            <a:ext cx="8229600" cy="1527175"/>
          </a:xfrm>
        </p:spPr>
        <p:txBody>
          <a:bodyPr/>
          <a:lstStyle/>
          <a:p>
            <a:r>
              <a:rPr lang="tr-TR" altLang="en-US" noProof="0" dirty="0">
                <a:latin typeface="Cambria"/>
                <a:cs typeface="Cambria"/>
              </a:rPr>
              <a:t>GSYH'nin Eksiklikleri</a:t>
            </a:r>
          </a:p>
        </p:txBody>
      </p:sp>
      <p:sp>
        <p:nvSpPr>
          <p:cNvPr id="45059" name="Content Placeholder 2"/>
          <p:cNvSpPr>
            <a:spLocks noGrp="1"/>
          </p:cNvSpPr>
          <p:nvPr>
            <p:ph idx="1"/>
          </p:nvPr>
        </p:nvSpPr>
        <p:spPr>
          <a:xfrm>
            <a:off x="1981200" y="1712913"/>
            <a:ext cx="8229600" cy="4895850"/>
          </a:xfrm>
        </p:spPr>
        <p:txBody>
          <a:bodyPr/>
          <a:lstStyle/>
          <a:p>
            <a:pPr marL="0" indent="0" eaLnBrk="1" hangingPunct="1">
              <a:buNone/>
            </a:pPr>
            <a:r>
              <a:rPr lang="tr-TR" altLang="en-US" sz="2800" noProof="0" dirty="0">
                <a:latin typeface="Cambria"/>
                <a:cs typeface="Cambria"/>
              </a:rPr>
              <a:t>Aşağıdakiler GSYH'nin içine katılmaz.</a:t>
            </a:r>
          </a:p>
          <a:p>
            <a:pPr eaLnBrk="1" hangingPunct="1"/>
            <a:r>
              <a:rPr lang="tr-TR" altLang="en-US" sz="2800" noProof="0" dirty="0">
                <a:latin typeface="Cambria"/>
                <a:cs typeface="Cambria"/>
              </a:rPr>
              <a:t>Piyasa dışı mallar</a:t>
            </a:r>
          </a:p>
          <a:p>
            <a:pPr eaLnBrk="1" hangingPunct="1"/>
            <a:r>
              <a:rPr lang="tr-TR" altLang="en-US" sz="2800" noProof="0" dirty="0">
                <a:latin typeface="Cambria"/>
                <a:cs typeface="Cambria"/>
              </a:rPr>
              <a:t>Yer altı ekonomisi</a:t>
            </a:r>
          </a:p>
          <a:p>
            <a:pPr eaLnBrk="1" hangingPunct="1"/>
            <a:r>
              <a:rPr lang="tr-TR" altLang="en-US" sz="2800" noProof="0" dirty="0">
                <a:latin typeface="Cambria"/>
                <a:cs typeface="Cambria"/>
              </a:rPr>
              <a:t>Çevre kalitesi</a:t>
            </a:r>
          </a:p>
          <a:p>
            <a:pPr eaLnBrk="1" hangingPunct="1"/>
            <a:r>
              <a:rPr lang="tr-TR" altLang="en-US" sz="2800" noProof="0" dirty="0">
                <a:latin typeface="Cambria"/>
                <a:cs typeface="Cambria"/>
              </a:rPr>
              <a:t>Boş zaman</a:t>
            </a:r>
          </a:p>
          <a:p>
            <a:pPr eaLnBrk="1" hangingPunct="1"/>
            <a:endParaRPr lang="tr-TR" altLang="en-US" sz="2800" noProof="0" dirty="0">
              <a:latin typeface="Cambria"/>
              <a:cs typeface="Cambria"/>
            </a:endParaRPr>
          </a:p>
          <a:p>
            <a:pPr eaLnBrk="1" hangingPunct="1"/>
            <a:endParaRPr lang="tr-TR" altLang="en-US" sz="2800" noProof="0" dirty="0">
              <a:latin typeface="Cambria"/>
              <a:cs typeface="Cambria"/>
            </a:endParaRPr>
          </a:p>
          <a:p>
            <a:pPr eaLnBrk="1" hangingPunct="1"/>
            <a:endParaRPr lang="tr-TR" altLang="en-US" sz="2800" noProof="0" dirty="0">
              <a:latin typeface="Cambria"/>
              <a:cs typeface="Cambria"/>
            </a:endParaRPr>
          </a:p>
          <a:p>
            <a:pPr eaLnBrk="1" hangingPunct="1"/>
            <a:endParaRPr lang="tr-TR" altLang="en-US" sz="2800" noProof="0" dirty="0">
              <a:latin typeface="Cambria"/>
              <a:cs typeface="Cambria"/>
            </a:endParaRPr>
          </a:p>
        </p:txBody>
      </p:sp>
      <p:pic>
        <p:nvPicPr>
          <p:cNvPr id="45060" name="Picture 5" descr="I:\DirkTextbookN\Jpegs(All)\Macro Ch19-33\ch06\13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262" y="4398962"/>
            <a:ext cx="3571875"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I:\DirkTextbookN\Jpegs(All)\Macro Ch19-33\ch06\15_PRINECOMA_CH0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8630" y="4384675"/>
            <a:ext cx="3614738" cy="240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I:\DirkTextbookN\Jpegs(All)\Macro Ch19-33\ch06\17_PRINECOMA_CH0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24860" y="4384675"/>
            <a:ext cx="3571875"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63447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arn(inVertical)">
                                      <p:cBhvr>
                                        <p:cTn id="7" dur="500"/>
                                        <p:tgtEl>
                                          <p:spTgt spid="45060"/>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981200" y="1"/>
            <a:ext cx="8229600" cy="1527175"/>
          </a:xfrm>
        </p:spPr>
        <p:txBody>
          <a:bodyPr/>
          <a:lstStyle/>
          <a:p>
            <a:r>
              <a:rPr lang="tr-TR" altLang="en-US">
                <a:latin typeface="Cambria" panose="02040503050406030204" pitchFamily="18" charset="0"/>
                <a:cs typeface="Arial" panose="020B0604020202020204" pitchFamily="34" charset="0"/>
              </a:rPr>
              <a:t>Ekonomi: </a:t>
            </a:r>
            <a:r>
              <a:rPr lang="tr-TR" altLang="en-US" i="1">
                <a:latin typeface="Cambria" panose="02040503050406030204" pitchFamily="18" charset="0"/>
                <a:cs typeface="Arial" panose="020B0604020202020204" pitchFamily="34" charset="0"/>
              </a:rPr>
              <a:t>Superbad</a:t>
            </a:r>
            <a:endParaRPr lang="tr-TR" altLang="en-US" dirty="0">
              <a:latin typeface="Cambria" panose="02040503050406030204" pitchFamily="18" charset="0"/>
              <a:cs typeface="Arial" panose="020B0604020202020204" pitchFamily="34" charset="0"/>
            </a:endParaRPr>
          </a:p>
        </p:txBody>
      </p:sp>
      <p:sp>
        <p:nvSpPr>
          <p:cNvPr id="5" name="Content Placeholder 4"/>
          <p:cNvSpPr>
            <a:spLocks noGrp="1"/>
          </p:cNvSpPr>
          <p:nvPr>
            <p:ph idx="1"/>
          </p:nvPr>
        </p:nvSpPr>
        <p:spPr>
          <a:xfrm>
            <a:off x="1981200" y="1712914"/>
            <a:ext cx="8229600" cy="1106487"/>
          </a:xfrm>
        </p:spPr>
        <p:txBody>
          <a:bodyPr/>
          <a:lstStyle/>
          <a:p>
            <a:pPr eaLnBrk="1" hangingPunct="1">
              <a:defRPr/>
            </a:pPr>
            <a:r>
              <a:rPr lang="tr-TR" altLang="en-US" sz="2800" dirty="0">
                <a:latin typeface="Cambria" panose="02040503050406030204" pitchFamily="18" charset="0"/>
              </a:rPr>
              <a:t>"</a:t>
            </a:r>
            <a:r>
              <a:rPr lang="tr-TR" altLang="en-US" sz="2800" dirty="0" err="1">
                <a:latin typeface="Cambria" panose="02040503050406030204" pitchFamily="18" charset="0"/>
              </a:rPr>
              <a:t>Superbad</a:t>
            </a:r>
            <a:r>
              <a:rPr lang="tr-TR" altLang="en-US" sz="2800" dirty="0">
                <a:latin typeface="Cambria" panose="02040503050406030204" pitchFamily="18" charset="0"/>
              </a:rPr>
              <a:t>"</a:t>
            </a:r>
          </a:p>
          <a:p>
            <a:pPr lvl="1" eaLnBrk="1" hangingPunct="1">
              <a:defRPr/>
            </a:pPr>
            <a:r>
              <a:rPr lang="tr-TR" altLang="en-US" sz="2400" dirty="0">
                <a:latin typeface="Cambria" panose="02040503050406030204" pitchFamily="18" charset="0"/>
              </a:rPr>
              <a:t>Yer altı ekonomisi</a:t>
            </a:r>
            <a:endParaRPr lang="tr-TR" altLang="en-US" sz="2000" dirty="0">
              <a:latin typeface="Cambria" panose="02040503050406030204" pitchFamily="18" charset="0"/>
            </a:endParaRPr>
          </a:p>
        </p:txBody>
      </p:sp>
      <p:pic>
        <p:nvPicPr>
          <p:cNvPr id="4" name="Picture 4" descr="An icon indicating a video clip is present.">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273675" y="3502819"/>
            <a:ext cx="164465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04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579441" y="0"/>
            <a:ext cx="11458365" cy="1527175"/>
          </a:xfrm>
        </p:spPr>
        <p:txBody>
          <a:bodyPr/>
          <a:lstStyle/>
          <a:p>
            <a:r>
              <a:rPr lang="tr-TR" altLang="en-US" noProof="0" dirty="0">
                <a:latin typeface="Cambria"/>
                <a:cs typeface="Cambria"/>
              </a:rPr>
              <a:t>Reel GSYH: GSYH'yi Fiyatlara Göre Ayarlama</a:t>
            </a:r>
          </a:p>
        </p:txBody>
      </p:sp>
      <p:sp>
        <p:nvSpPr>
          <p:cNvPr id="36867" name="Content Placeholder 2"/>
          <p:cNvSpPr>
            <a:spLocks noGrp="1"/>
          </p:cNvSpPr>
          <p:nvPr>
            <p:ph idx="1"/>
          </p:nvPr>
        </p:nvSpPr>
        <p:spPr>
          <a:xfrm>
            <a:off x="534837" y="1625029"/>
            <a:ext cx="11369615" cy="4895850"/>
          </a:xfrm>
        </p:spPr>
        <p:txBody>
          <a:bodyPr/>
          <a:lstStyle/>
          <a:p>
            <a:pPr eaLnBrk="1" hangingPunct="1"/>
            <a:r>
              <a:rPr lang="tr-TR" altLang="en-US" sz="2800" noProof="0" dirty="0"/>
              <a:t>Reel GSYH</a:t>
            </a:r>
          </a:p>
          <a:p>
            <a:pPr lvl="1" eaLnBrk="1" hangingPunct="1"/>
            <a:r>
              <a:rPr lang="tr-TR" altLang="en-US" sz="2400" noProof="0" dirty="0"/>
              <a:t>Zaman içinde sabit fiyatlarla ölçülen GSYH. Yani enflasyondan arındırılmış GSYH.</a:t>
            </a:r>
          </a:p>
          <a:p>
            <a:pPr eaLnBrk="1" hangingPunct="1"/>
            <a:r>
              <a:rPr lang="tr-TR" altLang="en-US" sz="2800" noProof="0" dirty="0"/>
              <a:t>Nominal GSYH</a:t>
            </a:r>
          </a:p>
          <a:p>
            <a:pPr lvl="1" eaLnBrk="1" hangingPunct="1"/>
            <a:r>
              <a:rPr lang="tr-TR" altLang="en-US" sz="2400" noProof="0" dirty="0"/>
              <a:t>Şimdiki fiyatlarla ölçülen GSYH. Yani enflasyondan arındırılmamış GSYH.</a:t>
            </a:r>
          </a:p>
          <a:p>
            <a:pPr eaLnBrk="1" hangingPunct="1"/>
            <a:r>
              <a:rPr lang="tr-TR" altLang="en-US" sz="2800" noProof="0" dirty="0"/>
              <a:t>Fiyat Seviyesi</a:t>
            </a:r>
          </a:p>
          <a:p>
            <a:pPr lvl="1" eaLnBrk="1" hangingPunct="1"/>
            <a:r>
              <a:rPr lang="tr-TR" altLang="en-US" sz="2400" noProof="0" dirty="0"/>
              <a:t>Bir ekonomideki mal ve hizmetlerin fiyatlarını ölçen endekstir. </a:t>
            </a:r>
          </a:p>
          <a:p>
            <a:pPr lvl="1" eaLnBrk="1" hangingPunct="1"/>
            <a:r>
              <a:rPr lang="tr-TR" altLang="en-US" sz="2400" noProof="0" dirty="0"/>
              <a:t>Tüketici Fiyatları Endeksi (Consumer </a:t>
            </a:r>
            <a:r>
              <a:rPr lang="tr-TR" altLang="en-US" sz="2400" noProof="0" dirty="0" err="1"/>
              <a:t>Price</a:t>
            </a:r>
            <a:r>
              <a:rPr lang="tr-TR" altLang="en-US" sz="2400" noProof="0" dirty="0"/>
              <a:t> Index: CPI) ve GSYH Deflatörü (GDP </a:t>
            </a:r>
            <a:r>
              <a:rPr lang="tr-TR" altLang="en-US" sz="2400" noProof="0" dirty="0" err="1"/>
              <a:t>Deflator</a:t>
            </a:r>
            <a:r>
              <a:rPr lang="tr-TR" altLang="en-US" sz="2400" noProof="0" dirty="0"/>
              <a:t>) fiyat seviyesini belirtir. </a:t>
            </a:r>
          </a:p>
          <a:p>
            <a:pPr lvl="1" eaLnBrk="1" hangingPunct="1"/>
            <a:r>
              <a:rPr lang="tr-TR" altLang="en-US" sz="2400" noProof="0" dirty="0"/>
              <a:t>Aralarındaki fark hesaba kattıkları malların kompozisyonudur.</a:t>
            </a:r>
          </a:p>
          <a:p>
            <a:pPr lvl="1" eaLnBrk="1" hangingPunct="1"/>
            <a:endParaRPr lang="tr-TR" altLang="en-US" sz="1800" noProof="0" dirty="0"/>
          </a:p>
        </p:txBody>
      </p:sp>
    </p:spTree>
    <p:extLst>
      <p:ext uri="{BB962C8B-B14F-4D97-AF65-F5344CB8AC3E}">
        <p14:creationId xmlns:p14="http://schemas.microsoft.com/office/powerpoint/2010/main" val="2524626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barn(inVertical)">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7">
                                            <p:txEl>
                                              <p:pRg st="5" end="5"/>
                                            </p:txEl>
                                          </p:spTgt>
                                        </p:tgtEl>
                                        <p:attrNameLst>
                                          <p:attrName>style.visibility</p:attrName>
                                        </p:attrNameLst>
                                      </p:cBhvr>
                                      <p:to>
                                        <p:strVal val="visible"/>
                                      </p:to>
                                    </p:set>
                                    <p:animEffect transition="in" filter="barn(inVertical)">
                                      <p:cBhvr>
                                        <p:cTn id="17" dur="500"/>
                                        <p:tgtEl>
                                          <p:spTgt spid="3686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6867">
                                            <p:txEl>
                                              <p:pRg st="6" end="6"/>
                                            </p:txEl>
                                          </p:spTgt>
                                        </p:tgtEl>
                                        <p:attrNameLst>
                                          <p:attrName>style.visibility</p:attrName>
                                        </p:attrNameLst>
                                      </p:cBhvr>
                                      <p:to>
                                        <p:strVal val="visible"/>
                                      </p:to>
                                    </p:set>
                                    <p:animEffect transition="in" filter="barn(inVertical)">
                                      <p:cBhvr>
                                        <p:cTn id="22" dur="500"/>
                                        <p:tgtEl>
                                          <p:spTgt spid="3686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6867">
                                            <p:txEl>
                                              <p:pRg st="7" end="7"/>
                                            </p:txEl>
                                          </p:spTgt>
                                        </p:tgtEl>
                                        <p:attrNameLst>
                                          <p:attrName>style.visibility</p:attrName>
                                        </p:attrNameLst>
                                      </p:cBhvr>
                                      <p:to>
                                        <p:strVal val="visible"/>
                                      </p:to>
                                    </p:set>
                                    <p:animEffect transition="in" filter="barn(inVertical)">
                                      <p:cBhvr>
                                        <p:cTn id="27"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579441" y="0"/>
            <a:ext cx="11458365" cy="1527175"/>
          </a:xfrm>
        </p:spPr>
        <p:txBody>
          <a:bodyPr/>
          <a:lstStyle/>
          <a:p>
            <a:r>
              <a:rPr lang="tr-TR" altLang="en-US" noProof="0" dirty="0">
                <a:latin typeface="Cambria"/>
                <a:cs typeface="Cambria"/>
              </a:rPr>
              <a:t>Reel GSYH: GSYH'yi Fiyatlara Göre Ayarlama</a:t>
            </a:r>
          </a:p>
        </p:txBody>
      </p:sp>
      <p:sp>
        <p:nvSpPr>
          <p:cNvPr id="36867" name="Content Placeholder 2"/>
          <p:cNvSpPr>
            <a:spLocks noGrp="1"/>
          </p:cNvSpPr>
          <p:nvPr>
            <p:ph idx="1"/>
          </p:nvPr>
        </p:nvSpPr>
        <p:spPr>
          <a:xfrm>
            <a:off x="534837" y="1625029"/>
            <a:ext cx="11369615" cy="4895850"/>
          </a:xfrm>
        </p:spPr>
        <p:txBody>
          <a:bodyPr/>
          <a:lstStyle/>
          <a:p>
            <a:pPr eaLnBrk="1" hangingPunct="1"/>
            <a:r>
              <a:rPr lang="tr-TR" altLang="en-US" sz="2800" noProof="0" dirty="0"/>
              <a:t>CPI</a:t>
            </a:r>
          </a:p>
          <a:p>
            <a:pPr lvl="1" eaLnBrk="1" hangingPunct="1"/>
            <a:r>
              <a:rPr lang="tr-TR" altLang="en-US" sz="2400" dirty="0">
                <a:solidFill>
                  <a:srgbClr val="FF0000"/>
                </a:solidFill>
              </a:rPr>
              <a:t>Sadece tipik şehirli bir aile tarafından satın alınan standart mal ve hizmetleri</a:t>
            </a:r>
            <a:r>
              <a:rPr lang="tr-TR" altLang="en-US" sz="2400" dirty="0"/>
              <a:t> hesaba katar</a:t>
            </a:r>
            <a:r>
              <a:rPr lang="tr-TR" sz="2400" dirty="0"/>
              <a:t> (tüm mal ve hizmetler değil).</a:t>
            </a:r>
          </a:p>
          <a:p>
            <a:pPr lvl="1" eaLnBrk="1" hangingPunct="1"/>
            <a:r>
              <a:rPr lang="tr-TR" altLang="ja-JP" sz="2400" dirty="0"/>
              <a:t>Enflasyon hesaplamasında, </a:t>
            </a:r>
            <a:r>
              <a:rPr lang="tr-TR" altLang="ja-JP" sz="2400" dirty="0" err="1"/>
              <a:t>CPI'nın</a:t>
            </a:r>
            <a:r>
              <a:rPr lang="tr-TR" altLang="ja-JP" sz="2400" dirty="0"/>
              <a:t> kullanılması gerekmektedir.</a:t>
            </a:r>
          </a:p>
          <a:p>
            <a:pPr lvl="1" eaLnBrk="1" hangingPunct="1"/>
            <a:r>
              <a:rPr lang="tr-TR" altLang="en-US" sz="2400" dirty="0" err="1"/>
              <a:t>CPI'yı</a:t>
            </a:r>
            <a:r>
              <a:rPr lang="tr-TR" altLang="en-US" sz="2400" dirty="0"/>
              <a:t> daha sonra ayrıntılı olarak işleyeceğiz.</a:t>
            </a:r>
            <a:endParaRPr lang="tr-TR" altLang="en-US" sz="2400" noProof="0" dirty="0"/>
          </a:p>
          <a:p>
            <a:pPr eaLnBrk="1" hangingPunct="1"/>
            <a:r>
              <a:rPr lang="tr-TR" altLang="en-US" sz="2800" noProof="0" dirty="0"/>
              <a:t>GSYH Deflatörü</a:t>
            </a:r>
          </a:p>
          <a:p>
            <a:pPr lvl="1" eaLnBrk="1" hangingPunct="1"/>
            <a:r>
              <a:rPr lang="tr-TR" altLang="en-US" sz="2400" noProof="0" dirty="0">
                <a:solidFill>
                  <a:srgbClr val="FF0000"/>
                </a:solidFill>
              </a:rPr>
              <a:t>GSYH'nin içindeki nihai mal hizmetlerin fiyatını</a:t>
            </a:r>
            <a:r>
              <a:rPr lang="tr-TR" altLang="en-US" sz="2400" noProof="0" dirty="0"/>
              <a:t> hesaba katan genel fiyat seviyesi ölçütüdür.</a:t>
            </a:r>
            <a:endParaRPr lang="tr-TR" altLang="en-US" sz="2400" noProof="0" dirty="0">
              <a:solidFill>
                <a:srgbClr val="FF0000"/>
              </a:solidFill>
            </a:endParaRPr>
          </a:p>
          <a:p>
            <a:pPr lvl="1" eaLnBrk="1" hangingPunct="1"/>
            <a:r>
              <a:rPr lang="tr-TR" altLang="en-US" sz="2400" noProof="0" dirty="0"/>
              <a:t>Nominal GSYH'den enflasyonu arındırmak için kullanır.</a:t>
            </a:r>
            <a:endParaRPr lang="tr-TR" altLang="ja-JP" sz="2400" noProof="0" dirty="0"/>
          </a:p>
          <a:p>
            <a:pPr lvl="1" eaLnBrk="1" hangingPunct="1"/>
            <a:r>
              <a:rPr lang="tr-TR" altLang="ja-JP" sz="2400" noProof="0" dirty="0"/>
              <a:t>Sadece Reel GSYH'yi hesaplamak için kullanılan fiyat seviyesi ölçütüdür. </a:t>
            </a:r>
          </a:p>
          <a:p>
            <a:pPr lvl="1" eaLnBrk="1" hangingPunct="1"/>
            <a:r>
              <a:rPr lang="tr-TR" altLang="ja-JP" sz="2400" noProof="0" dirty="0"/>
              <a:t>GSYH Deflatörü genellikle size hazır olarak verilecektir.</a:t>
            </a:r>
          </a:p>
          <a:p>
            <a:pPr lvl="1" eaLnBrk="1" hangingPunct="1"/>
            <a:endParaRPr lang="tr-TR" altLang="en-US" sz="1800" noProof="0" dirty="0"/>
          </a:p>
        </p:txBody>
      </p:sp>
    </p:spTree>
    <p:extLst>
      <p:ext uri="{BB962C8B-B14F-4D97-AF65-F5344CB8AC3E}">
        <p14:creationId xmlns:p14="http://schemas.microsoft.com/office/powerpoint/2010/main" val="205742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animEffect transition="in" filter="barn(inVertical)">
                                      <p:cBhvr>
                                        <p:cTn id="7" dur="500"/>
                                        <p:tgtEl>
                                          <p:spTgt spid="36867">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67">
                                            <p:txEl>
                                              <p:pRg st="6" end="6"/>
                                            </p:txEl>
                                          </p:spTgt>
                                        </p:tgtEl>
                                        <p:attrNameLst>
                                          <p:attrName>style.visibility</p:attrName>
                                        </p:attrNameLst>
                                      </p:cBhvr>
                                      <p:to>
                                        <p:strVal val="visible"/>
                                      </p:to>
                                    </p:set>
                                    <p:animEffect transition="in" filter="barn(inVertical)">
                                      <p:cBhvr>
                                        <p:cTn id="10" dur="500"/>
                                        <p:tgtEl>
                                          <p:spTgt spid="36867">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6867">
                                            <p:txEl>
                                              <p:pRg st="7" end="7"/>
                                            </p:txEl>
                                          </p:spTgt>
                                        </p:tgtEl>
                                        <p:attrNameLst>
                                          <p:attrName>style.visibility</p:attrName>
                                        </p:attrNameLst>
                                      </p:cBhvr>
                                      <p:to>
                                        <p:strVal val="visible"/>
                                      </p:to>
                                    </p:set>
                                    <p:animEffect transition="in" filter="barn(inVertical)">
                                      <p:cBhvr>
                                        <p:cTn id="13" dur="500"/>
                                        <p:tgtEl>
                                          <p:spTgt spid="36867">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6867">
                                            <p:txEl>
                                              <p:pRg st="8" end="8"/>
                                            </p:txEl>
                                          </p:spTgt>
                                        </p:tgtEl>
                                        <p:attrNameLst>
                                          <p:attrName>style.visibility</p:attrName>
                                        </p:attrNameLst>
                                      </p:cBhvr>
                                      <p:to>
                                        <p:strVal val="visible"/>
                                      </p:to>
                                    </p:set>
                                    <p:animEffect transition="in" filter="barn(inVertical)">
                                      <p:cBhvr>
                                        <p:cTn id="1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a:xfrm>
            <a:off x="753035" y="1"/>
            <a:ext cx="10144461" cy="1527175"/>
          </a:xfrm>
        </p:spPr>
        <p:txBody>
          <a:bodyPr/>
          <a:lstStyle/>
          <a:p>
            <a:pPr algn="ctr"/>
            <a:r>
              <a:rPr lang="tr-TR" altLang="en-US" noProof="0" dirty="0">
                <a:latin typeface="Cambria"/>
                <a:cs typeface="Cambria"/>
              </a:rPr>
              <a:t>ABD Nominal GSYH ve Fiyat Seviyesi, 2000–2010</a:t>
            </a:r>
          </a:p>
        </p:txBody>
      </p:sp>
      <p:graphicFrame>
        <p:nvGraphicFramePr>
          <p:cNvPr id="5" name="Table 4"/>
          <p:cNvGraphicFramePr>
            <a:graphicFrameLocks noGrp="1"/>
          </p:cNvGraphicFramePr>
          <p:nvPr>
            <p:extLst>
              <p:ext uri="{D42A27DB-BD31-4B8C-83A1-F6EECF244321}">
                <p14:modId xmlns:p14="http://schemas.microsoft.com/office/powerpoint/2010/main" val="140809201"/>
              </p:ext>
            </p:extLst>
          </p:nvPr>
        </p:nvGraphicFramePr>
        <p:xfrm>
          <a:off x="2717800" y="1676400"/>
          <a:ext cx="6680200" cy="4876800"/>
        </p:xfrm>
        <a:graphic>
          <a:graphicData uri="http://schemas.openxmlformats.org/drawingml/2006/table">
            <a:tbl>
              <a:tblPr/>
              <a:tblGrid>
                <a:gridCol w="1384300">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gridCol w="2295525">
                  <a:extLst>
                    <a:ext uri="{9D8B030D-6E8A-4147-A177-3AD203B41FA5}">
                      <a16:colId xmlns:a16="http://schemas.microsoft.com/office/drawing/2014/main" val="20002"/>
                    </a:ext>
                  </a:extLst>
                </a:gridCol>
              </a:tblGrid>
              <a:tr h="5969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dirty="0">
                          <a:ln>
                            <a:noFill/>
                          </a:ln>
                          <a:solidFill>
                            <a:srgbClr val="365F91"/>
                          </a:solidFill>
                          <a:effectLst/>
                          <a:latin typeface="Cambria"/>
                          <a:ea typeface="MS PGothic" charset="0"/>
                          <a:cs typeface="Cambria"/>
                        </a:rPr>
                        <a:t>Yıl</a:t>
                      </a:r>
                      <a:endParaRPr kumimoji="0" lang="tr-TR" sz="2000" b="0" i="0" u="none" strike="noStrike" cap="none" normalizeH="0" baseline="0" noProof="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rgbClr val="365F91"/>
                          </a:solidFill>
                          <a:effectLst/>
                          <a:latin typeface="Cambria"/>
                          <a:ea typeface="MS PGothic" charset="0"/>
                          <a:cs typeface="Cambria"/>
                        </a:rPr>
                        <a:t>Nominal GSYH</a:t>
                      </a:r>
                      <a:endParaRPr kumimoji="0" lang="tr-TR" sz="2000" b="0" i="0" u="none" strike="noStrike" cap="none" normalizeH="0" baseline="0" noProof="0">
                        <a:ln>
                          <a:noFill/>
                        </a:ln>
                        <a:solidFill>
                          <a:schemeClr val="tx1"/>
                        </a:solidFill>
                        <a:effectLst/>
                        <a:latin typeface="Cambria"/>
                        <a:ea typeface="MS PGothic" charset="0"/>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(Milyar Dolar)</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rgbClr val="FF0000"/>
                          </a:solidFill>
                          <a:effectLst/>
                          <a:latin typeface="Cambria"/>
                          <a:ea typeface="MS PGothic" charset="0"/>
                          <a:cs typeface="Cambria"/>
                        </a:rPr>
                        <a:t>Fiyat Seviyesi</a:t>
                      </a:r>
                      <a:endParaRPr kumimoji="0" lang="tr-TR" sz="2000" b="0" i="0" u="none" strike="noStrike" cap="none" normalizeH="0" baseline="0" noProof="0">
                        <a:ln>
                          <a:noFill/>
                        </a:ln>
                        <a:solidFill>
                          <a:srgbClr val="FF0000"/>
                        </a:solidFill>
                        <a:effectLst/>
                        <a:latin typeface="Cambria"/>
                        <a:ea typeface="MS PGothic" charset="0"/>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FF0000"/>
                          </a:solidFill>
                          <a:effectLst/>
                          <a:latin typeface="Cambria"/>
                          <a:ea typeface="MS PGothic" charset="0"/>
                          <a:cs typeface="Cambria"/>
                        </a:rPr>
                        <a:t>(GSYH Deflatörü)</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$9,951.5</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88.7</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2001</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10,286.2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90.7</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10,642.3</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92.2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2003</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11,142.2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94.1</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2004</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11,853.3</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96.8</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rgbClr val="FF0000"/>
                          </a:solidFill>
                          <a:effectLst/>
                          <a:latin typeface="Cambria"/>
                          <a:ea typeface="MS PGothic" charset="0"/>
                          <a:cs typeface="Cambria"/>
                        </a:rPr>
                        <a:t>2005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dirty="0">
                          <a:ln>
                            <a:noFill/>
                          </a:ln>
                          <a:solidFill>
                            <a:srgbClr val="FF0000"/>
                          </a:solidFill>
                          <a:effectLst/>
                          <a:latin typeface="Cambria"/>
                          <a:ea typeface="MS PGothic" charset="0"/>
                          <a:cs typeface="Cambria"/>
                        </a:rPr>
                        <a:t>12,623.0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rgbClr val="FF0000"/>
                          </a:solidFill>
                          <a:effectLst/>
                          <a:latin typeface="Cambria"/>
                          <a:ea typeface="MS PGothic" charset="0"/>
                          <a:cs typeface="Cambria"/>
                        </a:rPr>
                        <a:t>100.0</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2006</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13,377.2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103.2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2007</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14,028.7</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106.2</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2008</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14,291.5</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108.6</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0"/>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2009</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13,939.0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109.7</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1"/>
                  </a:ext>
                </a:extLst>
              </a:tr>
              <a:tr h="29845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2010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14,526.5</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365F91"/>
                          </a:solidFill>
                          <a:effectLst/>
                          <a:latin typeface="Cambria"/>
                          <a:ea typeface="MS PGothic" charset="0"/>
                          <a:cs typeface="Cambria"/>
                        </a:rPr>
                        <a:t>111.0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2984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365F91"/>
                        </a:solidFill>
                        <a:effectLst/>
                        <a:latin typeface="Cambria"/>
                        <a:ea typeface="MS PGothic" charset="0"/>
                        <a:cs typeface="Cambria"/>
                      </a:endParaRPr>
                    </a:p>
                  </a:txBody>
                  <a:tcPr marL="68580" marR="68580" marT="0" marB="0"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98438">
                <a:tc gridSpan="3">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dirty="0">
                          <a:ln>
                            <a:noFill/>
                          </a:ln>
                          <a:solidFill>
                            <a:srgbClr val="365F91"/>
                          </a:solidFill>
                          <a:effectLst/>
                          <a:latin typeface="Cambria"/>
                          <a:ea typeface="MS PGothic" charset="0"/>
                          <a:cs typeface="Cambria"/>
                        </a:rPr>
                        <a:t>Kaynak: BEA</a:t>
                      </a:r>
                      <a:endParaRPr kumimoji="0" lang="tr-TR" sz="2000" b="0" i="0" u="none" strike="noStrike" cap="none" normalizeH="0" baseline="0" noProof="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
        <p:nvSpPr>
          <p:cNvPr id="2" name="TextBox 1"/>
          <p:cNvSpPr txBox="1"/>
          <p:nvPr/>
        </p:nvSpPr>
        <p:spPr>
          <a:xfrm>
            <a:off x="8759249" y="3986784"/>
            <a:ext cx="326494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tr-TR" dirty="0">
                <a:latin typeface="Cambria"/>
                <a:cs typeface="Cambria"/>
              </a:rPr>
              <a:t>2005 yılı baz yıldır. Bu nedenle</a:t>
            </a:r>
          </a:p>
          <a:p>
            <a:r>
              <a:rPr lang="tr-TR" dirty="0">
                <a:latin typeface="Cambria"/>
                <a:cs typeface="Cambria"/>
              </a:rPr>
              <a:t>2005 yılı fiyat seviyesi 100'dür.</a:t>
            </a:r>
          </a:p>
        </p:txBody>
      </p:sp>
    </p:spTree>
    <p:extLst>
      <p:ext uri="{BB962C8B-B14F-4D97-AF65-F5344CB8AC3E}">
        <p14:creationId xmlns:p14="http://schemas.microsoft.com/office/powerpoint/2010/main" val="3579855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3" descr="graph.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2065338"/>
            <a:ext cx="7964488"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inflation.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10613" y="2722563"/>
            <a:ext cx="781050" cy="100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5779" name="Title 5"/>
          <p:cNvSpPr>
            <a:spLocks noGrp="1"/>
          </p:cNvSpPr>
          <p:nvPr>
            <p:ph type="title"/>
          </p:nvPr>
        </p:nvSpPr>
        <p:spPr>
          <a:xfrm>
            <a:off x="1981200" y="1"/>
            <a:ext cx="8229600" cy="1527175"/>
          </a:xfrm>
        </p:spPr>
        <p:txBody>
          <a:bodyPr/>
          <a:lstStyle/>
          <a:p>
            <a:pPr algn="ctr"/>
            <a:r>
              <a:rPr lang="tr-TR" altLang="en-US" noProof="0" dirty="0">
                <a:latin typeface="Cambria"/>
                <a:cs typeface="Cambria"/>
              </a:rPr>
              <a:t>ABD Nominal ve Reel GSYH</a:t>
            </a:r>
          </a:p>
        </p:txBody>
      </p:sp>
      <p:sp>
        <p:nvSpPr>
          <p:cNvPr id="6" name="TextBox 5"/>
          <p:cNvSpPr txBox="1"/>
          <p:nvPr/>
        </p:nvSpPr>
        <p:spPr>
          <a:xfrm>
            <a:off x="200465" y="3725863"/>
            <a:ext cx="2445199" cy="12003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tr-TR" dirty="0">
                <a:latin typeface="Cambria"/>
                <a:cs typeface="Cambria"/>
              </a:rPr>
              <a:t>Hangi yıl, baz yıldır?</a:t>
            </a:r>
          </a:p>
          <a:p>
            <a:r>
              <a:rPr lang="tr-TR" dirty="0">
                <a:latin typeface="Cambria"/>
                <a:cs typeface="Cambria"/>
              </a:rPr>
              <a:t>Sadece grafiğe bakarak soruya cevap verebilir misiniz?</a:t>
            </a:r>
          </a:p>
        </p:txBody>
      </p:sp>
      <p:sp>
        <p:nvSpPr>
          <p:cNvPr id="7" name="Rectangle 6"/>
          <p:cNvSpPr/>
          <p:nvPr/>
        </p:nvSpPr>
        <p:spPr>
          <a:xfrm>
            <a:off x="1665337" y="2010885"/>
            <a:ext cx="1500374" cy="130444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GSYH</a:t>
            </a:r>
          </a:p>
          <a:p>
            <a:pPr marL="0" marR="0" algn="ctr">
              <a:spcBef>
                <a:spcPts val="0"/>
              </a:spcBef>
              <a:spcAft>
                <a:spcPts val="0"/>
              </a:spcAft>
            </a:pPr>
            <a:r>
              <a:rPr lang="tr-TR" sz="2000" b="1" dirty="0">
                <a:latin typeface="Cambria"/>
                <a:ea typeface="ＭＳ 明朝"/>
                <a:cs typeface="Cambria"/>
              </a:rPr>
              <a:t>(Milyar Dolar)</a:t>
            </a:r>
            <a:endParaRPr lang="tr-TR" sz="2400" b="1" dirty="0">
              <a:effectLst/>
              <a:latin typeface="Cambria"/>
              <a:ea typeface="ＭＳ 明朝"/>
              <a:cs typeface="Cambria"/>
            </a:endParaRPr>
          </a:p>
        </p:txBody>
      </p:sp>
      <p:sp>
        <p:nvSpPr>
          <p:cNvPr id="8" name="Rectangle 7"/>
          <p:cNvSpPr/>
          <p:nvPr/>
        </p:nvSpPr>
        <p:spPr>
          <a:xfrm>
            <a:off x="8718700" y="3937265"/>
            <a:ext cx="1500374" cy="3408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solidFill>
                  <a:srgbClr val="FF0000"/>
                </a:solidFill>
                <a:latin typeface="Cambria"/>
                <a:ea typeface="ＭＳ 明朝"/>
                <a:cs typeface="Cambria"/>
              </a:rPr>
              <a:t>Reel GSYH</a:t>
            </a:r>
            <a:endParaRPr lang="tr-TR" sz="2400" b="1" dirty="0">
              <a:solidFill>
                <a:srgbClr val="FF0000"/>
              </a:solidFill>
              <a:effectLst/>
              <a:latin typeface="Cambria"/>
              <a:ea typeface="ＭＳ 明朝"/>
              <a:cs typeface="Cambria"/>
            </a:endParaRPr>
          </a:p>
        </p:txBody>
      </p:sp>
      <p:sp>
        <p:nvSpPr>
          <p:cNvPr id="9" name="Rectangle 8"/>
          <p:cNvSpPr/>
          <p:nvPr/>
        </p:nvSpPr>
        <p:spPr>
          <a:xfrm>
            <a:off x="6908595" y="2247311"/>
            <a:ext cx="2458069" cy="30989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solidFill>
                  <a:schemeClr val="accent1">
                    <a:lumMod val="75000"/>
                  </a:schemeClr>
                </a:solidFill>
                <a:latin typeface="Cambria"/>
                <a:ea typeface="ＭＳ 明朝"/>
                <a:cs typeface="Cambria"/>
              </a:rPr>
              <a:t>Nominal GSYH</a:t>
            </a:r>
            <a:endParaRPr lang="tr-TR" sz="2400" b="1" dirty="0">
              <a:solidFill>
                <a:schemeClr val="accent1">
                  <a:lumMod val="75000"/>
                </a:schemeClr>
              </a:solidFill>
              <a:effectLst/>
              <a:latin typeface="Cambria"/>
              <a:ea typeface="ＭＳ 明朝"/>
              <a:cs typeface="Cambria"/>
            </a:endParaRPr>
          </a:p>
        </p:txBody>
      </p:sp>
      <p:sp>
        <p:nvSpPr>
          <p:cNvPr id="10" name="Rectangle 9"/>
          <p:cNvSpPr/>
          <p:nvPr/>
        </p:nvSpPr>
        <p:spPr>
          <a:xfrm>
            <a:off x="8674947" y="3129898"/>
            <a:ext cx="1337572" cy="30989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solidFill>
                  <a:schemeClr val="accent1">
                    <a:lumMod val="75000"/>
                  </a:schemeClr>
                </a:solidFill>
                <a:latin typeface="Cambria"/>
                <a:ea typeface="ＭＳ 明朝"/>
                <a:cs typeface="Cambria"/>
              </a:rPr>
              <a:t>Enflasyon</a:t>
            </a:r>
            <a:endParaRPr lang="tr-TR" sz="2400" b="1" dirty="0">
              <a:solidFill>
                <a:schemeClr val="accent1">
                  <a:lumMod val="75000"/>
                </a:schemeClr>
              </a:solidFill>
              <a:effectLst/>
              <a:latin typeface="Cambria"/>
              <a:ea typeface="ＭＳ 明朝"/>
              <a:cs typeface="Cambria"/>
            </a:endParaRPr>
          </a:p>
        </p:txBody>
      </p:sp>
    </p:spTree>
    <p:extLst>
      <p:ext uri="{BB962C8B-B14F-4D97-AF65-F5344CB8AC3E}">
        <p14:creationId xmlns:p14="http://schemas.microsoft.com/office/powerpoint/2010/main" val="1312579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981200" y="1"/>
            <a:ext cx="8229600" cy="1527175"/>
          </a:xfrm>
        </p:spPr>
        <p:txBody>
          <a:bodyPr/>
          <a:lstStyle/>
          <a:p>
            <a:r>
              <a:rPr lang="tr-TR" altLang="en-US" noProof="0" dirty="0">
                <a:latin typeface="Cambria"/>
                <a:cs typeface="Cambria"/>
              </a:rPr>
              <a:t>Reel GSYH'yi Bulma</a:t>
            </a:r>
          </a:p>
        </p:txBody>
      </p:sp>
      <p:sp>
        <p:nvSpPr>
          <p:cNvPr id="39939" name="Content Placeholder 2"/>
          <p:cNvSpPr>
            <a:spLocks noGrp="1"/>
          </p:cNvSpPr>
          <p:nvPr>
            <p:ph idx="1"/>
          </p:nvPr>
        </p:nvSpPr>
        <p:spPr>
          <a:xfrm>
            <a:off x="1981200" y="1712913"/>
            <a:ext cx="8229600" cy="4895850"/>
          </a:xfrm>
        </p:spPr>
        <p:txBody>
          <a:bodyPr/>
          <a:lstStyle/>
          <a:p>
            <a:pPr marL="514350" indent="-514350" eaLnBrk="1" hangingPunct="1">
              <a:buFont typeface="Calibri" panose="020F0502020204030204" pitchFamily="34" charset="0"/>
              <a:buAutoNum type="arabicPeriod"/>
            </a:pPr>
            <a:r>
              <a:rPr lang="tr-TR" altLang="en-US" sz="2800" noProof="0" dirty="0"/>
              <a:t>Nominal GSYH datasından şimdiki fiyatları arındır.</a:t>
            </a:r>
          </a:p>
          <a:p>
            <a:pPr lvl="1" eaLnBrk="1" hangingPunct="1"/>
            <a:r>
              <a:rPr lang="tr-TR" altLang="en-US" sz="2400" noProof="0" dirty="0"/>
              <a:t>Nominal GSYH'yi o yılki fiyat seviyesine böl.</a:t>
            </a:r>
          </a:p>
          <a:p>
            <a:pPr marL="514350" indent="-514350" eaLnBrk="1" hangingPunct="1">
              <a:buFont typeface="Calibri" panose="020F0502020204030204" pitchFamily="34" charset="0"/>
              <a:buAutoNum type="arabicPeriod"/>
            </a:pPr>
            <a:r>
              <a:rPr lang="tr-TR" altLang="en-US" sz="2800" noProof="0" dirty="0"/>
              <a:t>Baz yıldaki fiyat seviyesi cinsinden hesapla (sabit fiyatlar olarak)</a:t>
            </a:r>
          </a:p>
          <a:p>
            <a:pPr lvl="1" eaLnBrk="1" hangingPunct="1"/>
            <a:r>
              <a:rPr lang="tr-TR" altLang="en-US" sz="2400" noProof="0" dirty="0"/>
              <a:t>Baz yıldaki fiyat seviyesi (100) ile çarp.</a:t>
            </a:r>
            <a:endParaRPr lang="tr-TR" altLang="en-US" sz="2000" noProof="0" dirty="0"/>
          </a:p>
        </p:txBody>
      </p:sp>
      <p:graphicFrame>
        <p:nvGraphicFramePr>
          <p:cNvPr id="39940" name="Object 6"/>
          <p:cNvGraphicFramePr>
            <a:graphicFrameLocks noChangeAspect="1"/>
          </p:cNvGraphicFramePr>
          <p:nvPr>
            <p:extLst>
              <p:ext uri="{D42A27DB-BD31-4B8C-83A1-F6EECF244321}">
                <p14:modId xmlns:p14="http://schemas.microsoft.com/office/powerpoint/2010/main" val="589087647"/>
              </p:ext>
            </p:extLst>
          </p:nvPr>
        </p:nvGraphicFramePr>
        <p:xfrm>
          <a:off x="2171700" y="4743450"/>
          <a:ext cx="7443788" cy="1436688"/>
        </p:xfrm>
        <a:graphic>
          <a:graphicData uri="http://schemas.openxmlformats.org/presentationml/2006/ole">
            <mc:AlternateContent xmlns:mc="http://schemas.openxmlformats.org/markup-compatibility/2006">
              <mc:Choice xmlns:v="urn:schemas-microsoft-com:vml" Requires="v">
                <p:oleObj spid="_x0000_s11555" name="Equation" r:id="rId4" imgW="2362200" imgH="469900" progId="Equation.DSMT4">
                  <p:embed/>
                </p:oleObj>
              </mc:Choice>
              <mc:Fallback>
                <p:oleObj name="Equation" r:id="rId4" imgW="2362200" imgH="469900" progId="Equation.DSMT4">
                  <p:embed/>
                  <p:pic>
                    <p:nvPicPr>
                      <p:cNvPr id="0" name=""/>
                      <p:cNvPicPr>
                        <a:picLocks noChangeAspect="1" noChangeArrowheads="1"/>
                      </p:cNvPicPr>
                      <p:nvPr/>
                    </p:nvPicPr>
                    <p:blipFill>
                      <a:blip r:embed="rId5"/>
                      <a:srcRect/>
                      <a:stretch>
                        <a:fillRect/>
                      </a:stretch>
                    </p:blipFill>
                    <p:spPr bwMode="auto">
                      <a:xfrm>
                        <a:off x="2171700" y="4743450"/>
                        <a:ext cx="7443788" cy="14366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1719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arn(inVertical)">
                                      <p:cBhvr>
                                        <p:cTn id="7" dur="500"/>
                                        <p:tgtEl>
                                          <p:spTgt spid="399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arn(inVertical)">
                                      <p:cBhvr>
                                        <p:cTn id="10" dur="500"/>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Effect transition="in" filter="barn(inVertical)">
                                      <p:cBhvr>
                                        <p:cTn id="15" dur="500"/>
                                        <p:tgtEl>
                                          <p:spTgt spid="39939">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9939">
                                            <p:txEl>
                                              <p:pRg st="3" end="3"/>
                                            </p:txEl>
                                          </p:spTgt>
                                        </p:tgtEl>
                                        <p:attrNameLst>
                                          <p:attrName>style.visibility</p:attrName>
                                        </p:attrNameLst>
                                      </p:cBhvr>
                                      <p:to>
                                        <p:strVal val="visible"/>
                                      </p:to>
                                    </p:set>
                                    <p:animEffect transition="in" filter="barn(inVertical)">
                                      <p:cBhvr>
                                        <p:cTn id="18" dur="500"/>
                                        <p:tgtEl>
                                          <p:spTgt spid="399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39940"/>
                                        </p:tgtEl>
                                        <p:attrNameLst>
                                          <p:attrName>style.visibility</p:attrName>
                                        </p:attrNameLst>
                                      </p:cBhvr>
                                      <p:to>
                                        <p:strVal val="visible"/>
                                      </p:to>
                                    </p:set>
                                    <p:animEffect transition="in" filter="barn(inVertical)">
                                      <p:cBhvr>
                                        <p:cTn id="23"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1981200" y="1"/>
            <a:ext cx="8229600" cy="1527175"/>
          </a:xfrm>
        </p:spPr>
        <p:txBody>
          <a:bodyPr/>
          <a:lstStyle/>
          <a:p>
            <a:r>
              <a:rPr lang="tr-TR" altLang="en-US" noProof="0" dirty="0">
                <a:latin typeface="Cambria"/>
                <a:cs typeface="Cambria"/>
              </a:rPr>
              <a:t>Örnek</a:t>
            </a:r>
          </a:p>
        </p:txBody>
      </p:sp>
      <p:sp>
        <p:nvSpPr>
          <p:cNvPr id="40963" name="Content Placeholder 2"/>
          <p:cNvSpPr>
            <a:spLocks noGrp="1"/>
          </p:cNvSpPr>
          <p:nvPr>
            <p:ph idx="1"/>
          </p:nvPr>
        </p:nvSpPr>
        <p:spPr>
          <a:xfrm>
            <a:off x="1981200" y="1712913"/>
            <a:ext cx="8229600" cy="4895850"/>
          </a:xfrm>
        </p:spPr>
        <p:txBody>
          <a:bodyPr/>
          <a:lstStyle/>
          <a:p>
            <a:pPr eaLnBrk="1" hangingPunct="1"/>
            <a:r>
              <a:rPr lang="tr-TR" altLang="en-US" sz="2800" noProof="0" dirty="0"/>
              <a:t>2010 yılı için GSYH'yi bulun.</a:t>
            </a:r>
          </a:p>
          <a:p>
            <a:pPr lvl="1" eaLnBrk="1" hangingPunct="1"/>
            <a:r>
              <a:rPr lang="tr-TR" altLang="ja-JP" sz="2400" noProof="0" dirty="0"/>
              <a:t>"2005 fiyatları cinsinden 2010 yılı GSYH"</a:t>
            </a:r>
          </a:p>
          <a:p>
            <a:pPr lvl="1" eaLnBrk="1" hangingPunct="1"/>
            <a:r>
              <a:rPr lang="tr-TR" altLang="en-US" sz="2400" noProof="0" dirty="0"/>
              <a:t>t = 2010 için 25. </a:t>
            </a:r>
            <a:r>
              <a:rPr lang="tr-TR" altLang="en-US" sz="2400" noProof="0" dirty="0" err="1"/>
              <a:t>slaytı</a:t>
            </a:r>
            <a:r>
              <a:rPr lang="tr-TR" altLang="en-US" sz="2400" noProof="0" dirty="0"/>
              <a:t> kullanarak aşağıdaki denklemi doldurun.</a:t>
            </a:r>
            <a:endParaRPr lang="tr-TR" altLang="en-US" sz="2000" noProof="0" dirty="0"/>
          </a:p>
        </p:txBody>
      </p:sp>
      <p:graphicFrame>
        <p:nvGraphicFramePr>
          <p:cNvPr id="40964" name="Object 7"/>
          <p:cNvGraphicFramePr>
            <a:graphicFrameLocks noChangeAspect="1"/>
          </p:cNvGraphicFramePr>
          <p:nvPr>
            <p:extLst>
              <p:ext uri="{D42A27DB-BD31-4B8C-83A1-F6EECF244321}">
                <p14:modId xmlns:p14="http://schemas.microsoft.com/office/powerpoint/2010/main" val="2371618016"/>
              </p:ext>
            </p:extLst>
          </p:nvPr>
        </p:nvGraphicFramePr>
        <p:xfrm>
          <a:off x="2693988" y="5030788"/>
          <a:ext cx="6748462" cy="862012"/>
        </p:xfrm>
        <a:graphic>
          <a:graphicData uri="http://schemas.openxmlformats.org/presentationml/2006/ole">
            <mc:AlternateContent xmlns:mc="http://schemas.openxmlformats.org/markup-compatibility/2006">
              <mc:Choice xmlns:v="urn:schemas-microsoft-com:vml" Requires="v">
                <p:oleObj spid="_x0000_s12849" name="Equation" r:id="rId4" imgW="3187700" imgH="406400" progId="Equation.DSMT4">
                  <p:embed/>
                </p:oleObj>
              </mc:Choice>
              <mc:Fallback>
                <p:oleObj name="Equation" r:id="rId4" imgW="3187700" imgH="406400" progId="Equation.DSMT4">
                  <p:embed/>
                  <p:pic>
                    <p:nvPicPr>
                      <p:cNvPr id="0" name=""/>
                      <p:cNvPicPr>
                        <a:picLocks noChangeAspect="1" noChangeArrowheads="1"/>
                      </p:cNvPicPr>
                      <p:nvPr/>
                    </p:nvPicPr>
                    <p:blipFill>
                      <a:blip r:embed="rId5"/>
                      <a:srcRect/>
                      <a:stretch>
                        <a:fillRect/>
                      </a:stretch>
                    </p:blipFill>
                    <p:spPr bwMode="auto">
                      <a:xfrm>
                        <a:off x="2693988" y="5030788"/>
                        <a:ext cx="6748462" cy="8620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0965" name="Object 6"/>
          <p:cNvGraphicFramePr>
            <a:graphicFrameLocks noChangeAspect="1"/>
          </p:cNvGraphicFramePr>
          <p:nvPr>
            <p:extLst>
              <p:ext uri="{D42A27DB-BD31-4B8C-83A1-F6EECF244321}">
                <p14:modId xmlns:p14="http://schemas.microsoft.com/office/powerpoint/2010/main" val="3848395984"/>
              </p:ext>
            </p:extLst>
          </p:nvPr>
        </p:nvGraphicFramePr>
        <p:xfrm>
          <a:off x="2525713" y="3502025"/>
          <a:ext cx="5453062" cy="1046163"/>
        </p:xfrm>
        <a:graphic>
          <a:graphicData uri="http://schemas.openxmlformats.org/presentationml/2006/ole">
            <mc:AlternateContent xmlns:mc="http://schemas.openxmlformats.org/markup-compatibility/2006">
              <mc:Choice xmlns:v="urn:schemas-microsoft-com:vml" Requires="v">
                <p:oleObj spid="_x0000_s12850" name="Equation" r:id="rId6" imgW="2374900" imgH="469900" progId="Equation.3">
                  <p:embed/>
                </p:oleObj>
              </mc:Choice>
              <mc:Fallback>
                <p:oleObj name="Equation" r:id="rId6" imgW="2374900" imgH="469900" progId="Equation.3">
                  <p:embed/>
                  <p:pic>
                    <p:nvPicPr>
                      <p:cNvPr id="0" name=""/>
                      <p:cNvPicPr>
                        <a:picLocks noChangeAspect="1" noChangeArrowheads="1"/>
                      </p:cNvPicPr>
                      <p:nvPr/>
                    </p:nvPicPr>
                    <p:blipFill>
                      <a:blip r:embed="rId7"/>
                      <a:srcRect/>
                      <a:stretch>
                        <a:fillRect/>
                      </a:stretch>
                    </p:blipFill>
                    <p:spPr bwMode="auto">
                      <a:xfrm>
                        <a:off x="2525713" y="3502025"/>
                        <a:ext cx="5453062" cy="10461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985947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0965"/>
                                        </p:tgtEl>
                                        <p:attrNameLst>
                                          <p:attrName>style.visibility</p:attrName>
                                        </p:attrNameLst>
                                      </p:cBhvr>
                                      <p:to>
                                        <p:strVal val="visible"/>
                                      </p:to>
                                    </p:set>
                                    <p:animEffect transition="in" filter="barn(inVertical)">
                                      <p:cBhvr>
                                        <p:cTn id="15" dur="500"/>
                                        <p:tgtEl>
                                          <p:spTgt spid="409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40964"/>
                                        </p:tgtEl>
                                        <p:attrNameLst>
                                          <p:attrName>style.visibility</p:attrName>
                                        </p:attrNameLst>
                                      </p:cBhvr>
                                      <p:to>
                                        <p:strVal val="visible"/>
                                      </p:to>
                                    </p:set>
                                    <p:animEffect transition="in" filter="barn(inVertical)">
                                      <p:cBhvr>
                                        <p:cTn id="20"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81200" y="1"/>
            <a:ext cx="8229600" cy="1527175"/>
          </a:xfrm>
        </p:spPr>
        <p:txBody>
          <a:bodyPr/>
          <a:lstStyle/>
          <a:p>
            <a:r>
              <a:rPr lang="tr-TR" altLang="en-US" dirty="0"/>
              <a:t>Hafta #8 Konu Başlıkları</a:t>
            </a:r>
            <a:endParaRPr lang="tr-TR" altLang="en-US" noProof="0" dirty="0">
              <a:latin typeface="Cambria"/>
              <a:cs typeface="Cambria"/>
            </a:endParaRPr>
          </a:p>
        </p:txBody>
      </p:sp>
      <p:sp>
        <p:nvSpPr>
          <p:cNvPr id="7171"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tr-TR" sz="2800" noProof="0" dirty="0">
                <a:latin typeface="Cambria"/>
                <a:ea typeface="MS PGothic" charset="0"/>
                <a:cs typeface="Cambria"/>
              </a:rPr>
              <a:t>GSYH'nin Bileşenleri ve Denklemi*</a:t>
            </a:r>
          </a:p>
          <a:p>
            <a:pPr marL="514350" indent="-514350" eaLnBrk="1" hangingPunct="1">
              <a:buFont typeface="+mj-lt"/>
              <a:buAutoNum type="arabicPeriod"/>
            </a:pPr>
            <a:r>
              <a:rPr lang="tr-TR" sz="2800" noProof="0" dirty="0">
                <a:latin typeface="Cambria"/>
                <a:ea typeface="MS PGothic" charset="0"/>
                <a:cs typeface="Cambria"/>
              </a:rPr>
              <a:t>Nominal vs. Reel GSYH*</a:t>
            </a:r>
          </a:p>
          <a:p>
            <a:pPr marL="514350" indent="-514350" eaLnBrk="1" hangingPunct="1">
              <a:buFont typeface="+mj-lt"/>
              <a:buAutoNum type="arabicPeriod"/>
            </a:pPr>
            <a:r>
              <a:rPr lang="tr-TR" sz="2800" noProof="0" dirty="0">
                <a:latin typeface="Cambria"/>
                <a:ea typeface="MS PGothic" charset="0"/>
                <a:cs typeface="Cambria"/>
              </a:rPr>
              <a:t>Reel GSYH Denklemi*</a:t>
            </a:r>
          </a:p>
          <a:p>
            <a:pPr marL="0" indent="0" eaLnBrk="1" hangingPunct="1">
              <a:buNone/>
            </a:pPr>
            <a:r>
              <a:rPr lang="tr-TR" altLang="en-US" sz="2000" noProof="0" dirty="0">
                <a:ea typeface="MS PGothic" charset="0"/>
              </a:rPr>
              <a:t>"*" En önemli konu başlıklarını belirtir. </a:t>
            </a:r>
          </a:p>
          <a:p>
            <a:pPr marL="0" indent="0" eaLnBrk="1" hangingPunct="1">
              <a:buNone/>
            </a:pPr>
            <a:r>
              <a:rPr lang="tr-TR" altLang="en-US" sz="2000" noProof="0" dirty="0" err="1">
                <a:latin typeface="Cambria"/>
                <a:ea typeface="MS PGothic" charset="0"/>
                <a:cs typeface="Cambria"/>
              </a:rPr>
              <a:t>Mateer</a:t>
            </a:r>
            <a:r>
              <a:rPr lang="tr-TR" altLang="en-US" sz="2000" noProof="0" dirty="0">
                <a:latin typeface="Cambria"/>
                <a:ea typeface="MS PGothic" charset="0"/>
                <a:cs typeface="Cambria"/>
              </a:rPr>
              <a:t> ve </a:t>
            </a:r>
            <a:r>
              <a:rPr lang="tr-TR" altLang="en-US" sz="2000" noProof="0" dirty="0" err="1">
                <a:latin typeface="Cambria"/>
                <a:ea typeface="MS PGothic" charset="0"/>
                <a:cs typeface="Cambria"/>
              </a:rPr>
              <a:t>Coppock</a:t>
            </a:r>
            <a:r>
              <a:rPr lang="tr-TR" altLang="en-US" sz="2000" noProof="0" dirty="0">
                <a:latin typeface="Cambria"/>
                <a:ea typeface="MS PGothic" charset="0"/>
                <a:cs typeface="Cambria"/>
              </a:rPr>
              <a:t>: Bölüm #19</a:t>
            </a:r>
          </a:p>
        </p:txBody>
      </p:sp>
      <p:sp>
        <p:nvSpPr>
          <p:cNvPr id="5" name="TextBox 4">
            <a:extLst>
              <a:ext uri="{FF2B5EF4-FFF2-40B4-BE49-F238E27FC236}">
                <a16:creationId xmlns:a16="http://schemas.microsoft.com/office/drawing/2014/main" id="{312F982E-57F2-B74D-85B9-075EB30009BE}"/>
              </a:ext>
            </a:extLst>
          </p:cNvPr>
          <p:cNvSpPr txBox="1"/>
          <p:nvPr/>
        </p:nvSpPr>
        <p:spPr>
          <a:xfrm>
            <a:off x="246048" y="5842822"/>
            <a:ext cx="11696700" cy="1200329"/>
          </a:xfrm>
          <a:prstGeom prst="rect">
            <a:avLst/>
          </a:prstGeom>
          <a:noFill/>
        </p:spPr>
        <p:txBody>
          <a:bodyPr wrap="square" rtlCol="0">
            <a:spAutoFit/>
          </a:bodyPr>
          <a:lstStyle/>
          <a:p>
            <a:r>
              <a:rPr lang="tr-TR" b="1" u="sng" dirty="0">
                <a:solidFill>
                  <a:srgbClr val="FF0000"/>
                </a:solidFill>
                <a:latin typeface="Cambria"/>
              </a:rPr>
              <a:t>Önemli Not</a:t>
            </a:r>
            <a:r>
              <a:rPr lang="tr-TR" dirty="0">
                <a:solidFill>
                  <a:srgbClr val="FF0000"/>
                </a:solidFill>
                <a:latin typeface="Cambria"/>
              </a:rPr>
              <a:t>: Fiyat için "F", "P" ve "</a:t>
            </a:r>
            <a:r>
              <a:rPr lang="tr-TR" dirty="0" err="1">
                <a:solidFill>
                  <a:srgbClr val="FF0000"/>
                </a:solidFill>
                <a:latin typeface="Cambria"/>
              </a:rPr>
              <a:t>Price</a:t>
            </a:r>
            <a:r>
              <a:rPr lang="tr-TR" dirty="0">
                <a:solidFill>
                  <a:srgbClr val="FF0000"/>
                </a:solidFill>
                <a:latin typeface="Cambria"/>
              </a:rPr>
              <a:t>"; Miktar (Çıktı) için "M", "</a:t>
            </a:r>
            <a:r>
              <a:rPr lang="tr-TR" dirty="0" err="1">
                <a:solidFill>
                  <a:srgbClr val="FF0000"/>
                </a:solidFill>
                <a:latin typeface="Cambria"/>
              </a:rPr>
              <a:t>Q</a:t>
            </a:r>
            <a:r>
              <a:rPr lang="tr-TR" dirty="0">
                <a:solidFill>
                  <a:srgbClr val="FF0000"/>
                </a:solidFill>
                <a:latin typeface="Cambria"/>
              </a:rPr>
              <a:t>" ve "</a:t>
            </a:r>
            <a:r>
              <a:rPr lang="tr-TR" dirty="0" err="1">
                <a:solidFill>
                  <a:srgbClr val="FF0000"/>
                </a:solidFill>
                <a:latin typeface="Cambria"/>
              </a:rPr>
              <a:t>Quantity</a:t>
            </a:r>
            <a:r>
              <a:rPr lang="tr-TR" dirty="0">
                <a:solidFill>
                  <a:srgbClr val="FF0000"/>
                </a:solidFill>
                <a:latin typeface="Cambria"/>
              </a:rPr>
              <a:t>"; Talep için "T", "D" ve "</a:t>
            </a:r>
            <a:r>
              <a:rPr lang="tr-TR" dirty="0" err="1">
                <a:solidFill>
                  <a:srgbClr val="FF0000"/>
                </a:solidFill>
                <a:latin typeface="Cambria"/>
              </a:rPr>
              <a:t>Demand</a:t>
            </a:r>
            <a:r>
              <a:rPr lang="tr-TR" dirty="0">
                <a:solidFill>
                  <a:srgbClr val="FF0000"/>
                </a:solidFill>
                <a:latin typeface="Cambria"/>
              </a:rPr>
              <a:t>"; Arz için "A", "S" ve "</a:t>
            </a:r>
            <a:r>
              <a:rPr lang="tr-TR" dirty="0" err="1">
                <a:solidFill>
                  <a:srgbClr val="FF0000"/>
                </a:solidFill>
                <a:latin typeface="Cambria"/>
              </a:rPr>
              <a:t>Supply</a:t>
            </a:r>
            <a:r>
              <a:rPr lang="tr-TR" dirty="0">
                <a:solidFill>
                  <a:srgbClr val="FF0000"/>
                </a:solidFill>
                <a:latin typeface="Cambria"/>
              </a:rPr>
              <a:t>"; Denge için "E" ve "</a:t>
            </a:r>
            <a:r>
              <a:rPr lang="tr-TR" dirty="0" err="1">
                <a:solidFill>
                  <a:srgbClr val="FF0000"/>
                </a:solidFill>
                <a:latin typeface="Cambria"/>
              </a:rPr>
              <a:t>Equilibrium</a:t>
            </a:r>
            <a:r>
              <a:rPr lang="tr-TR" dirty="0">
                <a:solidFill>
                  <a:srgbClr val="FF0000"/>
                </a:solidFill>
                <a:latin typeface="Cambria"/>
              </a:rPr>
              <a:t>"; Kısa-Dönem için "KD" , "SR" ve "</a:t>
            </a:r>
            <a:r>
              <a:rPr lang="tr-TR" dirty="0" err="1">
                <a:solidFill>
                  <a:srgbClr val="FF0000"/>
                </a:solidFill>
                <a:latin typeface="Cambria"/>
              </a:rPr>
              <a:t>Short</a:t>
            </a:r>
            <a:r>
              <a:rPr lang="tr-TR" dirty="0">
                <a:solidFill>
                  <a:srgbClr val="FF0000"/>
                </a:solidFill>
                <a:latin typeface="Cambria"/>
              </a:rPr>
              <a:t>-Run"; Uzun-Dönem için "UD", "LR" ve "</a:t>
            </a:r>
            <a:r>
              <a:rPr lang="tr-TR" dirty="0" err="1">
                <a:solidFill>
                  <a:srgbClr val="FF0000"/>
                </a:solidFill>
                <a:latin typeface="Cambria"/>
              </a:rPr>
              <a:t>Long</a:t>
            </a:r>
            <a:r>
              <a:rPr lang="tr-TR" dirty="0">
                <a:solidFill>
                  <a:srgbClr val="FF0000"/>
                </a:solidFill>
                <a:latin typeface="Cambria"/>
              </a:rPr>
              <a:t>-Run" eş anlamlı olarak kullanılmıştır. </a:t>
            </a:r>
          </a:p>
          <a:p>
            <a:endParaRPr lang="tr-TR" dirty="0">
              <a:latin typeface="Cambria"/>
            </a:endParaRPr>
          </a:p>
        </p:txBody>
      </p:sp>
    </p:spTree>
    <p:extLst>
      <p:ext uri="{BB962C8B-B14F-4D97-AF65-F5344CB8AC3E}">
        <p14:creationId xmlns:p14="http://schemas.microsoft.com/office/powerpoint/2010/main" val="1323388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517585" y="0"/>
            <a:ext cx="8229600" cy="1527175"/>
          </a:xfrm>
        </p:spPr>
        <p:txBody>
          <a:bodyPr/>
          <a:lstStyle/>
          <a:p>
            <a:r>
              <a:rPr lang="tr-TR" altLang="en-US" noProof="0" dirty="0">
                <a:latin typeface="Cambria"/>
                <a:cs typeface="Cambria"/>
              </a:rPr>
              <a:t>Büyüme Oranı</a:t>
            </a:r>
          </a:p>
        </p:txBody>
      </p:sp>
      <p:sp>
        <p:nvSpPr>
          <p:cNvPr id="41987" name="Content Placeholder 2"/>
          <p:cNvSpPr>
            <a:spLocks noGrp="1"/>
          </p:cNvSpPr>
          <p:nvPr>
            <p:ph idx="1"/>
          </p:nvPr>
        </p:nvSpPr>
        <p:spPr>
          <a:xfrm>
            <a:off x="517585" y="1712913"/>
            <a:ext cx="11041811" cy="4895850"/>
          </a:xfrm>
        </p:spPr>
        <p:txBody>
          <a:bodyPr/>
          <a:lstStyle/>
          <a:p>
            <a:pPr eaLnBrk="1" hangingPunct="1"/>
            <a:r>
              <a:rPr lang="tr-TR" altLang="en-US" sz="2800" noProof="0" dirty="0"/>
              <a:t>Büyüme Oranı (</a:t>
            </a:r>
            <a:r>
              <a:rPr lang="tr-TR" altLang="en-US" sz="2800" noProof="0" dirty="0" err="1"/>
              <a:t>Growth</a:t>
            </a:r>
            <a:r>
              <a:rPr lang="tr-TR" altLang="en-US" sz="2800" noProof="0" dirty="0"/>
              <a:t> Rate)</a:t>
            </a:r>
          </a:p>
          <a:p>
            <a:pPr lvl="1" eaLnBrk="1" hangingPunct="1"/>
            <a:r>
              <a:rPr lang="tr-TR" altLang="en-US" sz="2400" noProof="0" dirty="0"/>
              <a:t>Ekonominin ne kadar hızlı büyüdüğünü anlatır.</a:t>
            </a:r>
          </a:p>
          <a:p>
            <a:pPr lvl="1" eaLnBrk="1" hangingPunct="1"/>
            <a:r>
              <a:rPr lang="tr-TR" altLang="en-US" sz="2400" noProof="0" dirty="0"/>
              <a:t>Yüzde değişim formülü kullanılarak hesaplanabilir.</a:t>
            </a:r>
          </a:p>
          <a:p>
            <a:pPr lvl="1" eaLnBrk="1" hangingPunct="1"/>
            <a:r>
              <a:rPr lang="tr-TR" altLang="en-US" sz="2400" noProof="0" dirty="0"/>
              <a:t>Negatif büyüme oranı, ekonominin daraldığını (resesyon) belirtir.</a:t>
            </a:r>
          </a:p>
          <a:p>
            <a:pPr lvl="1" eaLnBrk="1" hangingPunct="1"/>
            <a:r>
              <a:rPr lang="tr-TR" altLang="en-US" sz="2400" noProof="0" dirty="0">
                <a:solidFill>
                  <a:srgbClr val="FF0000"/>
                </a:solidFill>
              </a:rPr>
              <a:t>Uyarı: Nominal GSYH'deki büyüme, fiyat seviyesindeki değişimden dolayı yanıltıcı olduğundan biz analizlerimizde sadece </a:t>
            </a:r>
            <a:r>
              <a:rPr lang="tr-TR" altLang="en-US" sz="2400" b="1" noProof="0" dirty="0">
                <a:solidFill>
                  <a:srgbClr val="FF0000"/>
                </a:solidFill>
              </a:rPr>
              <a:t>Reel GSYH</a:t>
            </a:r>
            <a:r>
              <a:rPr lang="tr-TR" altLang="en-US" sz="2400" noProof="0" dirty="0">
                <a:solidFill>
                  <a:srgbClr val="FF0000"/>
                </a:solidFill>
              </a:rPr>
              <a:t>'yi kullanacağız.</a:t>
            </a:r>
            <a:endParaRPr lang="tr-TR" altLang="en-US" sz="2000" noProof="0" dirty="0"/>
          </a:p>
        </p:txBody>
      </p:sp>
      <p:graphicFrame>
        <p:nvGraphicFramePr>
          <p:cNvPr id="41988" name="Object 8"/>
          <p:cNvGraphicFramePr>
            <a:graphicFrameLocks noChangeAspect="1"/>
          </p:cNvGraphicFramePr>
          <p:nvPr>
            <p:extLst>
              <p:ext uri="{D42A27DB-BD31-4B8C-83A1-F6EECF244321}">
                <p14:modId xmlns:p14="http://schemas.microsoft.com/office/powerpoint/2010/main" val="185157124"/>
              </p:ext>
            </p:extLst>
          </p:nvPr>
        </p:nvGraphicFramePr>
        <p:xfrm>
          <a:off x="1312863" y="5281613"/>
          <a:ext cx="8955087" cy="996950"/>
        </p:xfrm>
        <a:graphic>
          <a:graphicData uri="http://schemas.openxmlformats.org/presentationml/2006/ole">
            <mc:AlternateContent xmlns:mc="http://schemas.openxmlformats.org/markup-compatibility/2006">
              <mc:Choice xmlns:v="urn:schemas-microsoft-com:vml" Requires="v">
                <p:oleObj spid="_x0000_s13875" name="Equation" r:id="rId4" imgW="4229100" imgH="469900" progId="Equation.DSMT4">
                  <p:embed/>
                </p:oleObj>
              </mc:Choice>
              <mc:Fallback>
                <p:oleObj name="Equation" r:id="rId4" imgW="4229100" imgH="469900" progId="Equation.DSMT4">
                  <p:embed/>
                  <p:pic>
                    <p:nvPicPr>
                      <p:cNvPr id="0" name=""/>
                      <p:cNvPicPr>
                        <a:picLocks noChangeAspect="1" noChangeArrowheads="1"/>
                      </p:cNvPicPr>
                      <p:nvPr/>
                    </p:nvPicPr>
                    <p:blipFill>
                      <a:blip r:embed="rId5"/>
                      <a:srcRect/>
                      <a:stretch>
                        <a:fillRect/>
                      </a:stretch>
                    </p:blipFill>
                    <p:spPr bwMode="auto">
                      <a:xfrm>
                        <a:off x="1312863" y="5281613"/>
                        <a:ext cx="8955087" cy="996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89" name="Object 4"/>
          <p:cNvGraphicFramePr>
            <a:graphicFrameLocks noChangeAspect="1"/>
          </p:cNvGraphicFramePr>
          <p:nvPr>
            <p:extLst>
              <p:ext uri="{D42A27DB-BD31-4B8C-83A1-F6EECF244321}">
                <p14:modId xmlns:p14="http://schemas.microsoft.com/office/powerpoint/2010/main" val="1885344207"/>
              </p:ext>
            </p:extLst>
          </p:nvPr>
        </p:nvGraphicFramePr>
        <p:xfrm>
          <a:off x="1473200" y="4583113"/>
          <a:ext cx="7907338" cy="430212"/>
        </p:xfrm>
        <a:graphic>
          <a:graphicData uri="http://schemas.openxmlformats.org/presentationml/2006/ole">
            <mc:AlternateContent xmlns:mc="http://schemas.openxmlformats.org/markup-compatibility/2006">
              <mc:Choice xmlns:v="urn:schemas-microsoft-com:vml" Requires="v">
                <p:oleObj spid="_x0000_s13876" name="Equation" r:id="rId6" imgW="3733800" imgH="203200" progId="Equation.DSMT4">
                  <p:embed/>
                </p:oleObj>
              </mc:Choice>
              <mc:Fallback>
                <p:oleObj name="Equation" r:id="rId6" imgW="3733800" imgH="203200" progId="Equation.DSMT4">
                  <p:embed/>
                  <p:pic>
                    <p:nvPicPr>
                      <p:cNvPr id="0" name=""/>
                      <p:cNvPicPr>
                        <a:picLocks noChangeAspect="1" noChangeArrowheads="1"/>
                      </p:cNvPicPr>
                      <p:nvPr/>
                    </p:nvPicPr>
                    <p:blipFill>
                      <a:blip r:embed="rId7"/>
                      <a:srcRect/>
                      <a:stretch>
                        <a:fillRect/>
                      </a:stretch>
                    </p:blipFill>
                    <p:spPr bwMode="auto">
                      <a:xfrm>
                        <a:off x="1473200" y="4583113"/>
                        <a:ext cx="7907338"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878262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barn(inVertical)">
                                      <p:cBhvr>
                                        <p:cTn id="16" dur="500"/>
                                        <p:tgtEl>
                                          <p:spTgt spid="4198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41989"/>
                                        </p:tgtEl>
                                        <p:attrNameLst>
                                          <p:attrName>style.visibility</p:attrName>
                                        </p:attrNameLst>
                                      </p:cBhvr>
                                      <p:to>
                                        <p:strVal val="visible"/>
                                      </p:to>
                                    </p:set>
                                    <p:animEffect transition="in" filter="barn(inVertical)">
                                      <p:cBhvr>
                                        <p:cTn id="21" dur="500"/>
                                        <p:tgtEl>
                                          <p:spTgt spid="419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41988"/>
                                        </p:tgtEl>
                                        <p:attrNameLst>
                                          <p:attrName>style.visibility</p:attrName>
                                        </p:attrNameLst>
                                      </p:cBhvr>
                                      <p:to>
                                        <p:strVal val="visible"/>
                                      </p:to>
                                    </p:set>
                                    <p:animEffect transition="in" filter="barn(inVertical)">
                                      <p:cBhvr>
                                        <p:cTn id="26"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1"/>
            <a:ext cx="8229600" cy="1527175"/>
          </a:xfrm>
        </p:spPr>
        <p:txBody>
          <a:bodyPr/>
          <a:lstStyle/>
          <a:p>
            <a:r>
              <a:rPr lang="tr-TR" altLang="en-US" noProof="0" dirty="0">
                <a:latin typeface="Cambria"/>
                <a:cs typeface="Cambria"/>
              </a:rPr>
              <a:t>Büyüme Oranı</a:t>
            </a:r>
          </a:p>
        </p:txBody>
      </p:sp>
      <p:sp>
        <p:nvSpPr>
          <p:cNvPr id="86018" name="Content Placeholder 2"/>
          <p:cNvSpPr>
            <a:spLocks noGrp="1"/>
          </p:cNvSpPr>
          <p:nvPr>
            <p:ph idx="1"/>
          </p:nvPr>
        </p:nvSpPr>
        <p:spPr>
          <a:xfrm>
            <a:off x="1981200" y="1712913"/>
            <a:ext cx="8229600" cy="4895850"/>
          </a:xfrm>
        </p:spPr>
        <p:txBody>
          <a:bodyPr/>
          <a:lstStyle/>
          <a:p>
            <a:pPr eaLnBrk="1" hangingPunct="1"/>
            <a:r>
              <a:rPr lang="tr-TR" altLang="en-US" sz="3200" noProof="0" dirty="0"/>
              <a:t>Aynı slayttaki verileri kullanarak</a:t>
            </a:r>
            <a:endParaRPr lang="tr-TR" altLang="en-US" sz="2800" noProof="0" dirty="0">
              <a:latin typeface="Cambria"/>
              <a:cs typeface="Cambria"/>
            </a:endParaRPr>
          </a:p>
        </p:txBody>
      </p:sp>
      <p:graphicFrame>
        <p:nvGraphicFramePr>
          <p:cNvPr id="43012" name="Object 4"/>
          <p:cNvGraphicFramePr>
            <a:graphicFrameLocks noChangeAspect="1"/>
          </p:cNvGraphicFramePr>
          <p:nvPr>
            <p:extLst>
              <p:ext uri="{D42A27DB-BD31-4B8C-83A1-F6EECF244321}">
                <p14:modId xmlns:p14="http://schemas.microsoft.com/office/powerpoint/2010/main" val="1863296952"/>
              </p:ext>
            </p:extLst>
          </p:nvPr>
        </p:nvGraphicFramePr>
        <p:xfrm>
          <a:off x="1733550" y="2833688"/>
          <a:ext cx="7908925" cy="430212"/>
        </p:xfrm>
        <a:graphic>
          <a:graphicData uri="http://schemas.openxmlformats.org/presentationml/2006/ole">
            <mc:AlternateContent xmlns:mc="http://schemas.openxmlformats.org/markup-compatibility/2006">
              <mc:Choice xmlns:v="urn:schemas-microsoft-com:vml" Requires="v">
                <p:oleObj spid="_x0000_s15168" name="Equation" r:id="rId4" imgW="3733800" imgH="203200" progId="Equation.DSMT4">
                  <p:embed/>
                </p:oleObj>
              </mc:Choice>
              <mc:Fallback>
                <p:oleObj name="Equation" r:id="rId4" imgW="3733800" imgH="203200" progId="Equation.DSMT4">
                  <p:embed/>
                  <p:pic>
                    <p:nvPicPr>
                      <p:cNvPr id="0" name=""/>
                      <p:cNvPicPr>
                        <a:picLocks noChangeAspect="1" noChangeArrowheads="1"/>
                      </p:cNvPicPr>
                      <p:nvPr/>
                    </p:nvPicPr>
                    <p:blipFill>
                      <a:blip r:embed="rId5"/>
                      <a:srcRect/>
                      <a:stretch>
                        <a:fillRect/>
                      </a:stretch>
                    </p:blipFill>
                    <p:spPr bwMode="auto">
                      <a:xfrm>
                        <a:off x="1733550" y="2833688"/>
                        <a:ext cx="7908925"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5"/>
          <p:cNvGraphicFramePr>
            <a:graphicFrameLocks noChangeAspect="1"/>
          </p:cNvGraphicFramePr>
          <p:nvPr>
            <p:extLst>
              <p:ext uri="{D42A27DB-BD31-4B8C-83A1-F6EECF244321}">
                <p14:modId xmlns:p14="http://schemas.microsoft.com/office/powerpoint/2010/main" val="2997605183"/>
              </p:ext>
            </p:extLst>
          </p:nvPr>
        </p:nvGraphicFramePr>
        <p:xfrm>
          <a:off x="2360613" y="5311775"/>
          <a:ext cx="7288212" cy="887413"/>
        </p:xfrm>
        <a:graphic>
          <a:graphicData uri="http://schemas.openxmlformats.org/presentationml/2006/ole">
            <mc:AlternateContent xmlns:mc="http://schemas.openxmlformats.org/markup-compatibility/2006">
              <mc:Choice xmlns:v="urn:schemas-microsoft-com:vml" Requires="v">
                <p:oleObj spid="_x0000_s15169" name="Equation" r:id="rId6" imgW="3441700" imgH="419100" progId="Equation.DSMT4">
                  <p:embed/>
                </p:oleObj>
              </mc:Choice>
              <mc:Fallback>
                <p:oleObj name="Equation" r:id="rId6" imgW="3441700" imgH="419100" progId="Equation.DSMT4">
                  <p:embed/>
                  <p:pic>
                    <p:nvPicPr>
                      <p:cNvPr id="0" name=""/>
                      <p:cNvPicPr>
                        <a:picLocks noChangeAspect="1" noChangeArrowheads="1"/>
                      </p:cNvPicPr>
                      <p:nvPr/>
                    </p:nvPicPr>
                    <p:blipFill>
                      <a:blip r:embed="rId7"/>
                      <a:srcRect/>
                      <a:stretch>
                        <a:fillRect/>
                      </a:stretch>
                    </p:blipFill>
                    <p:spPr bwMode="auto">
                      <a:xfrm>
                        <a:off x="2360613" y="5311775"/>
                        <a:ext cx="7288212" cy="8874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4" name="Object 8"/>
          <p:cNvGraphicFramePr>
            <a:graphicFrameLocks noChangeAspect="1"/>
          </p:cNvGraphicFramePr>
          <p:nvPr>
            <p:extLst>
              <p:ext uri="{D42A27DB-BD31-4B8C-83A1-F6EECF244321}">
                <p14:modId xmlns:p14="http://schemas.microsoft.com/office/powerpoint/2010/main" val="510175989"/>
              </p:ext>
            </p:extLst>
          </p:nvPr>
        </p:nvGraphicFramePr>
        <p:xfrm>
          <a:off x="1603375" y="3821113"/>
          <a:ext cx="8956675" cy="996950"/>
        </p:xfrm>
        <a:graphic>
          <a:graphicData uri="http://schemas.openxmlformats.org/presentationml/2006/ole">
            <mc:AlternateContent xmlns:mc="http://schemas.openxmlformats.org/markup-compatibility/2006">
              <mc:Choice xmlns:v="urn:schemas-microsoft-com:vml" Requires="v">
                <p:oleObj spid="_x0000_s15170" name="Equation" r:id="rId8" imgW="4229100" imgH="469900" progId="Equation.DSMT4">
                  <p:embed/>
                </p:oleObj>
              </mc:Choice>
              <mc:Fallback>
                <p:oleObj name="Equation" r:id="rId8" imgW="4229100" imgH="469900" progId="Equation.DSMT4">
                  <p:embed/>
                  <p:pic>
                    <p:nvPicPr>
                      <p:cNvPr id="0" name=""/>
                      <p:cNvPicPr>
                        <a:picLocks noChangeAspect="1" noChangeArrowheads="1"/>
                      </p:cNvPicPr>
                      <p:nvPr/>
                    </p:nvPicPr>
                    <p:blipFill>
                      <a:blip r:embed="rId9"/>
                      <a:srcRect/>
                      <a:stretch>
                        <a:fillRect/>
                      </a:stretch>
                    </p:blipFill>
                    <p:spPr bwMode="auto">
                      <a:xfrm>
                        <a:off x="1603375" y="3821113"/>
                        <a:ext cx="8956675" cy="9969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121254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arn(inVertical)">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barn(inVertical)">
                                      <p:cBhvr>
                                        <p:cTn id="12" dur="500"/>
                                        <p:tgtEl>
                                          <p:spTgt spid="43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3"/>
                                        </p:tgtEl>
                                        <p:attrNameLst>
                                          <p:attrName>style.visibility</p:attrName>
                                        </p:attrNameLst>
                                      </p:cBhvr>
                                      <p:to>
                                        <p:strVal val="visible"/>
                                      </p:to>
                                    </p:set>
                                    <p:animEffect transition="in" filter="barn(inVertical)">
                                      <p:cBhvr>
                                        <p:cTn id="17" dur="5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1"/>
            <a:ext cx="8229600" cy="1527175"/>
          </a:xfrm>
        </p:spPr>
        <p:txBody>
          <a:bodyPr/>
          <a:lstStyle/>
          <a:p>
            <a:r>
              <a:rPr lang="tr-TR" altLang="en-US" noProof="0" dirty="0">
                <a:latin typeface="Cambria"/>
                <a:cs typeface="Cambria"/>
              </a:rPr>
              <a:t>Büyüme Oranı</a:t>
            </a:r>
          </a:p>
        </p:txBody>
      </p:sp>
      <p:sp>
        <p:nvSpPr>
          <p:cNvPr id="88066" name="Content Placeholder 2"/>
          <p:cNvSpPr>
            <a:spLocks noGrp="1"/>
          </p:cNvSpPr>
          <p:nvPr>
            <p:ph idx="1"/>
          </p:nvPr>
        </p:nvSpPr>
        <p:spPr>
          <a:xfrm>
            <a:off x="1981200" y="1712913"/>
            <a:ext cx="8229600" cy="4895850"/>
          </a:xfrm>
        </p:spPr>
        <p:txBody>
          <a:bodyPr/>
          <a:lstStyle/>
          <a:p>
            <a:pPr eaLnBrk="1" hangingPunct="1"/>
            <a:r>
              <a:rPr lang="tr-TR" altLang="en-US" sz="2800" noProof="0" dirty="0">
                <a:latin typeface="Cambria"/>
                <a:cs typeface="Cambria"/>
              </a:rPr>
              <a:t>Fiyat Seviyesi Büyüme Oranı</a:t>
            </a:r>
          </a:p>
          <a:p>
            <a:pPr lvl="1" eaLnBrk="1" hangingPunct="1"/>
            <a:r>
              <a:rPr lang="tr-TR" altLang="en-US" sz="2400" noProof="0" dirty="0">
                <a:latin typeface="Cambria"/>
                <a:cs typeface="Cambria"/>
              </a:rPr>
              <a:t>GSYH Deflatörü Büyüme Oranı ile aynıdır.</a:t>
            </a:r>
          </a:p>
        </p:txBody>
      </p:sp>
      <p:graphicFrame>
        <p:nvGraphicFramePr>
          <p:cNvPr id="44036" name="Object 6"/>
          <p:cNvGraphicFramePr>
            <a:graphicFrameLocks noChangeAspect="1"/>
          </p:cNvGraphicFramePr>
          <p:nvPr>
            <p:extLst>
              <p:ext uri="{D42A27DB-BD31-4B8C-83A1-F6EECF244321}">
                <p14:modId xmlns:p14="http://schemas.microsoft.com/office/powerpoint/2010/main" val="594007790"/>
              </p:ext>
            </p:extLst>
          </p:nvPr>
        </p:nvGraphicFramePr>
        <p:xfrm>
          <a:off x="1946275" y="3138488"/>
          <a:ext cx="6645275" cy="430212"/>
        </p:xfrm>
        <a:graphic>
          <a:graphicData uri="http://schemas.openxmlformats.org/presentationml/2006/ole">
            <mc:AlternateContent xmlns:mc="http://schemas.openxmlformats.org/markup-compatibility/2006">
              <mc:Choice xmlns:v="urn:schemas-microsoft-com:vml" Requires="v">
                <p:oleObj spid="_x0000_s16192" name="Equation" r:id="rId4" imgW="3136900" imgH="203200" progId="Equation.3">
                  <p:embed/>
                </p:oleObj>
              </mc:Choice>
              <mc:Fallback>
                <p:oleObj name="Equation" r:id="rId4" imgW="3136900" imgH="203200" progId="Equation.3">
                  <p:embed/>
                  <p:pic>
                    <p:nvPicPr>
                      <p:cNvPr id="0" name=""/>
                      <p:cNvPicPr>
                        <a:picLocks noChangeAspect="1" noChangeArrowheads="1"/>
                      </p:cNvPicPr>
                      <p:nvPr/>
                    </p:nvPicPr>
                    <p:blipFill>
                      <a:blip r:embed="rId5"/>
                      <a:srcRect/>
                      <a:stretch>
                        <a:fillRect/>
                      </a:stretch>
                    </p:blipFill>
                    <p:spPr bwMode="auto">
                      <a:xfrm>
                        <a:off x="1946275" y="3138488"/>
                        <a:ext cx="6645275"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7" name="Object 7"/>
          <p:cNvGraphicFramePr>
            <a:graphicFrameLocks noChangeAspect="1"/>
          </p:cNvGraphicFramePr>
          <p:nvPr>
            <p:extLst>
              <p:ext uri="{D42A27DB-BD31-4B8C-83A1-F6EECF244321}">
                <p14:modId xmlns:p14="http://schemas.microsoft.com/office/powerpoint/2010/main" val="2366330729"/>
              </p:ext>
            </p:extLst>
          </p:nvPr>
        </p:nvGraphicFramePr>
        <p:xfrm>
          <a:off x="2489200" y="3736975"/>
          <a:ext cx="5918200" cy="860425"/>
        </p:xfrm>
        <a:graphic>
          <a:graphicData uri="http://schemas.openxmlformats.org/presentationml/2006/ole">
            <mc:AlternateContent xmlns:mc="http://schemas.openxmlformats.org/markup-compatibility/2006">
              <mc:Choice xmlns:v="urn:schemas-microsoft-com:vml" Requires="v">
                <p:oleObj spid="_x0000_s16193" name="Equation" r:id="rId6" imgW="2794000" imgH="406400" progId="Equation.DSMT4">
                  <p:embed/>
                </p:oleObj>
              </mc:Choice>
              <mc:Fallback>
                <p:oleObj name="Equation" r:id="rId6" imgW="2794000" imgH="406400" progId="Equation.DSMT4">
                  <p:embed/>
                  <p:pic>
                    <p:nvPicPr>
                      <p:cNvPr id="0" name=""/>
                      <p:cNvPicPr>
                        <a:picLocks noChangeAspect="1" noChangeArrowheads="1"/>
                      </p:cNvPicPr>
                      <p:nvPr/>
                    </p:nvPicPr>
                    <p:blipFill>
                      <a:blip r:embed="rId7"/>
                      <a:srcRect/>
                      <a:stretch>
                        <a:fillRect/>
                      </a:stretch>
                    </p:blipFill>
                    <p:spPr bwMode="auto">
                      <a:xfrm>
                        <a:off x="2489200" y="3736975"/>
                        <a:ext cx="5918200" cy="8604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4038" name="Object 8"/>
          <p:cNvGraphicFramePr>
            <a:graphicFrameLocks noChangeAspect="1"/>
          </p:cNvGraphicFramePr>
          <p:nvPr>
            <p:extLst>
              <p:ext uri="{D42A27DB-BD31-4B8C-83A1-F6EECF244321}">
                <p14:modId xmlns:p14="http://schemas.microsoft.com/office/powerpoint/2010/main" val="1799389989"/>
              </p:ext>
            </p:extLst>
          </p:nvPr>
        </p:nvGraphicFramePr>
        <p:xfrm>
          <a:off x="2200275" y="5627688"/>
          <a:ext cx="8642350" cy="430212"/>
        </p:xfrm>
        <a:graphic>
          <a:graphicData uri="http://schemas.openxmlformats.org/presentationml/2006/ole">
            <mc:AlternateContent xmlns:mc="http://schemas.openxmlformats.org/markup-compatibility/2006">
              <mc:Choice xmlns:v="urn:schemas-microsoft-com:vml" Requires="v">
                <p:oleObj spid="_x0000_s16194" name="Equation" r:id="rId8" imgW="3695700" imgH="203200" progId="Equation.DSMT4">
                  <p:embed/>
                </p:oleObj>
              </mc:Choice>
              <mc:Fallback>
                <p:oleObj name="Equation" r:id="rId8" imgW="3695700" imgH="203200" progId="Equation.DSMT4">
                  <p:embed/>
                  <p:pic>
                    <p:nvPicPr>
                      <p:cNvPr id="0" name=""/>
                      <p:cNvPicPr>
                        <a:picLocks noChangeAspect="1" noChangeArrowheads="1"/>
                      </p:cNvPicPr>
                      <p:nvPr/>
                    </p:nvPicPr>
                    <p:blipFill>
                      <a:blip r:embed="rId9"/>
                      <a:srcRect/>
                      <a:stretch>
                        <a:fillRect/>
                      </a:stretch>
                    </p:blipFill>
                    <p:spPr bwMode="auto">
                      <a:xfrm>
                        <a:off x="2200275" y="5627688"/>
                        <a:ext cx="8642350" cy="4302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alpha val="74997"/>
                                </a:srgbClr>
                              </a:outerShdw>
                            </a:effectLst>
                          </a14:hiddenEffects>
                        </a:ext>
                      </a:extLst>
                    </p:spPr>
                  </p:pic>
                </p:oleObj>
              </mc:Fallback>
            </mc:AlternateContent>
          </a:graphicData>
        </a:graphic>
      </p:graphicFrame>
      <p:sp>
        <p:nvSpPr>
          <p:cNvPr id="88070" name="Content Placeholder 2"/>
          <p:cNvSpPr txBox="1">
            <a:spLocks/>
          </p:cNvSpPr>
          <p:nvPr/>
        </p:nvSpPr>
        <p:spPr bwMode="auto">
          <a:xfrm>
            <a:off x="1981200" y="4938714"/>
            <a:ext cx="8229600" cy="623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20000"/>
              </a:spcBef>
              <a:spcAft>
                <a:spcPct val="0"/>
              </a:spcAft>
              <a:buFont typeface="Arial" panose="020B0604020202020204" pitchFamily="34" charset="0"/>
              <a:buChar char="•"/>
            </a:pPr>
            <a:r>
              <a:rPr lang="tr-TR" altLang="en-US" sz="2800" dirty="0">
                <a:solidFill>
                  <a:prstClr val="black"/>
                </a:solidFill>
                <a:latin typeface="Cambria"/>
                <a:cs typeface="Cambria"/>
              </a:rPr>
              <a:t>Diğer kullanışlı bir formül ise</a:t>
            </a:r>
            <a:endParaRPr lang="tr-TR" altLang="en-US" dirty="0">
              <a:solidFill>
                <a:prstClr val="black"/>
              </a:solidFill>
              <a:latin typeface="Cambria"/>
              <a:cs typeface="Cambria"/>
            </a:endParaRPr>
          </a:p>
        </p:txBody>
      </p:sp>
    </p:spTree>
    <p:extLst>
      <p:ext uri="{BB962C8B-B14F-4D97-AF65-F5344CB8AC3E}">
        <p14:creationId xmlns:p14="http://schemas.microsoft.com/office/powerpoint/2010/main" val="520759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arn(inVertical)">
                                      <p:cBhvr>
                                        <p:cTn id="7" dur="500"/>
                                        <p:tgtEl>
                                          <p:spTgt spid="440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arn(inVertical)">
                                      <p:cBhvr>
                                        <p:cTn id="12" dur="500"/>
                                        <p:tgtEl>
                                          <p:spTgt spid="440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barn(inVertical)">
                                      <p:cBhvr>
                                        <p:cTn id="17"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a:xfrm>
            <a:off x="1981200" y="1"/>
            <a:ext cx="8229600" cy="1527175"/>
          </a:xfrm>
        </p:spPr>
        <p:txBody>
          <a:bodyPr/>
          <a:lstStyle/>
          <a:p>
            <a:r>
              <a:rPr lang="tr-TR" altLang="en-US" noProof="0" dirty="0">
                <a:latin typeface="Cambria"/>
                <a:cs typeface="Cambria"/>
              </a:rPr>
              <a:t>Sonuç</a:t>
            </a:r>
          </a:p>
        </p:txBody>
      </p:sp>
      <p:sp>
        <p:nvSpPr>
          <p:cNvPr id="100354" name="Content Placeholder 2"/>
          <p:cNvSpPr>
            <a:spLocks noGrp="1"/>
          </p:cNvSpPr>
          <p:nvPr>
            <p:ph idx="1"/>
          </p:nvPr>
        </p:nvSpPr>
        <p:spPr>
          <a:xfrm>
            <a:off x="1981200" y="1712913"/>
            <a:ext cx="8229600" cy="4895850"/>
          </a:xfrm>
        </p:spPr>
        <p:txBody>
          <a:bodyPr/>
          <a:lstStyle/>
          <a:p>
            <a:pPr eaLnBrk="1" hangingPunct="1"/>
            <a:r>
              <a:rPr lang="tr-TR" altLang="en-US" sz="3200" noProof="0" dirty="0">
                <a:latin typeface="Cambria"/>
                <a:cs typeface="Cambria"/>
              </a:rPr>
              <a:t>Bir ekonomide ne kadar çıktı üretildiğini belirlemek, ekonomik büyüme ve ekonomideki dalgalanmaların araştırılması için bir ölçüttür. </a:t>
            </a:r>
          </a:p>
          <a:p>
            <a:pPr eaLnBrk="1" hangingPunct="1"/>
            <a:r>
              <a:rPr lang="tr-TR" altLang="en-US" sz="3200" noProof="0" dirty="0">
                <a:latin typeface="Cambria"/>
                <a:cs typeface="Cambria"/>
              </a:rPr>
              <a:t>GSYH, ekonomik performansın ülkelere ve zamana göre karşılaştırılmasına imkan verir.</a:t>
            </a:r>
            <a:endParaRPr lang="tr-TR" altLang="en-US" sz="2800" noProof="0" dirty="0">
              <a:latin typeface="Cambria"/>
              <a:cs typeface="Cambria"/>
            </a:endParaRPr>
          </a:p>
        </p:txBody>
      </p:sp>
    </p:spTree>
    <p:extLst>
      <p:ext uri="{BB962C8B-B14F-4D97-AF65-F5344CB8AC3E}">
        <p14:creationId xmlns:p14="http://schemas.microsoft.com/office/powerpoint/2010/main" val="330489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a:xfrm>
            <a:off x="1981200" y="1"/>
            <a:ext cx="8229600" cy="1527175"/>
          </a:xfrm>
        </p:spPr>
        <p:txBody>
          <a:bodyPr/>
          <a:lstStyle/>
          <a:p>
            <a:r>
              <a:rPr lang="tr-TR" altLang="en-US" noProof="0" dirty="0"/>
              <a:t>Örnek Sorular</a:t>
            </a:r>
            <a:endParaRPr lang="tr-TR" altLang="en-US" noProof="0" dirty="0">
              <a:latin typeface="Cambria"/>
              <a:cs typeface="Cambria"/>
            </a:endParaRP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noProof="0" dirty="0">
                <a:latin typeface="Cambria"/>
                <a:cs typeface="Cambria"/>
              </a:rPr>
              <a:t>Gayri Safi Yurtiçi Hasıla (GSYH) aşağıdakilerden hangisini ölçer?</a:t>
            </a:r>
          </a:p>
          <a:p>
            <a:pPr marL="971550" lvl="1" indent="-514350">
              <a:buFont typeface="Calibri" panose="020F0502020204030204" pitchFamily="34" charset="0"/>
              <a:buAutoNum type="alphaUcPeriod"/>
            </a:pPr>
            <a:r>
              <a:rPr lang="tr-TR" altLang="en-US" noProof="0" dirty="0">
                <a:latin typeface="Cambria"/>
                <a:cs typeface="Cambria"/>
              </a:rPr>
              <a:t>Ulusun ihracatını</a:t>
            </a:r>
            <a:endParaRPr lang="tr-TR" altLang="ja-JP" noProof="0" dirty="0">
              <a:latin typeface="Cambria"/>
              <a:cs typeface="Cambria"/>
            </a:endParaRPr>
          </a:p>
          <a:p>
            <a:pPr marL="971550" lvl="1" indent="-514350">
              <a:buFont typeface="Calibri" panose="020F0502020204030204" pitchFamily="34" charset="0"/>
              <a:buAutoNum type="alphaUcPeriod"/>
            </a:pPr>
            <a:r>
              <a:rPr lang="tr-TR" altLang="en-US" noProof="0" dirty="0">
                <a:latin typeface="Cambria"/>
                <a:cs typeface="Cambria"/>
              </a:rPr>
              <a:t>Ulusun borcunu</a:t>
            </a:r>
            <a:endParaRPr lang="tr-TR" altLang="ja-JP" noProof="0" dirty="0">
              <a:latin typeface="Cambria"/>
              <a:cs typeface="Cambria"/>
            </a:endParaRPr>
          </a:p>
          <a:p>
            <a:pPr marL="971550" lvl="1" indent="-514350">
              <a:buFont typeface="Calibri" panose="020F0502020204030204" pitchFamily="34" charset="0"/>
              <a:buAutoNum type="alphaUcPeriod"/>
            </a:pPr>
            <a:r>
              <a:rPr lang="tr-TR" altLang="en-US" noProof="0" dirty="0">
                <a:latin typeface="Cambria"/>
                <a:cs typeface="Cambria"/>
              </a:rPr>
              <a:t>Ulusun gelirini</a:t>
            </a:r>
            <a:endParaRPr lang="tr-TR" altLang="ja-JP" noProof="0" dirty="0">
              <a:latin typeface="Cambria"/>
              <a:cs typeface="Cambria"/>
            </a:endParaRPr>
          </a:p>
          <a:p>
            <a:pPr marL="971550" lvl="1" indent="-514350">
              <a:buFont typeface="Calibri" panose="020F0502020204030204" pitchFamily="34" charset="0"/>
              <a:buAutoNum type="alphaUcPeriod"/>
            </a:pPr>
            <a:r>
              <a:rPr lang="tr-TR" altLang="en-US" noProof="0" dirty="0">
                <a:latin typeface="Cambria"/>
                <a:cs typeface="Cambria"/>
              </a:rPr>
              <a:t>Ulusun tüketimini</a:t>
            </a:r>
          </a:p>
        </p:txBody>
      </p:sp>
    </p:spTree>
    <p:extLst>
      <p:ext uri="{BB962C8B-B14F-4D97-AF65-F5344CB8AC3E}">
        <p14:creationId xmlns:p14="http://schemas.microsoft.com/office/powerpoint/2010/main" val="1614619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a:xfrm>
            <a:off x="1981200" y="1"/>
            <a:ext cx="8229600" cy="1527175"/>
          </a:xfrm>
        </p:spPr>
        <p:txBody>
          <a:bodyPr/>
          <a:lstStyle/>
          <a:p>
            <a:r>
              <a:rPr lang="tr-TR" altLang="en-US" noProof="0" dirty="0"/>
              <a:t>Örnek Sorular</a:t>
            </a:r>
            <a:endParaRPr lang="tr-TR" altLang="en-US" noProof="0" dirty="0">
              <a:latin typeface="Cambria"/>
              <a:cs typeface="Cambria"/>
            </a:endParaRP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noProof="0" dirty="0"/>
              <a:t>GSYH, neden ara mallar için yapılan harcamaları hesaba katmaz</a:t>
            </a:r>
            <a:r>
              <a:rPr lang="tr-TR" altLang="ja-JP" noProof="0" dirty="0"/>
              <a:t>?</a:t>
            </a:r>
          </a:p>
          <a:p>
            <a:pPr marL="971550" lvl="1" indent="-514350">
              <a:buFont typeface="Calibri" panose="020F0502020204030204" pitchFamily="34" charset="0"/>
              <a:buAutoNum type="alphaUcPeriod"/>
            </a:pPr>
            <a:r>
              <a:rPr lang="tr-TR" altLang="en-US" noProof="0" dirty="0"/>
              <a:t>GSYH hesaplamasını kolaylaştırmak için.</a:t>
            </a:r>
          </a:p>
          <a:p>
            <a:pPr marL="971550" lvl="1" indent="-514350">
              <a:buFont typeface="Calibri" panose="020F0502020204030204" pitchFamily="34" charset="0"/>
              <a:buAutoNum type="alphaUcPeriod"/>
            </a:pPr>
            <a:r>
              <a:rPr lang="tr-TR" altLang="en-US" noProof="0" dirty="0"/>
              <a:t>Çünkü ara mallar tüketiciler yerine firmalar tarından kullanılır.</a:t>
            </a:r>
          </a:p>
          <a:p>
            <a:pPr marL="971550" lvl="1" indent="-514350">
              <a:buFont typeface="Calibri" panose="020F0502020204030204" pitchFamily="34" charset="0"/>
              <a:buAutoNum type="alphaUcPeriod"/>
            </a:pPr>
            <a:r>
              <a:rPr lang="tr-TR" altLang="en-US" noProof="0" dirty="0"/>
              <a:t>İki kere saymayı engellemek için.</a:t>
            </a:r>
          </a:p>
          <a:p>
            <a:pPr marL="971550" lvl="1" indent="-514350">
              <a:buFont typeface="Calibri" panose="020F0502020204030204" pitchFamily="34" charset="0"/>
              <a:buAutoNum type="alphaUcPeriod"/>
            </a:pPr>
            <a:r>
              <a:rPr lang="tr-TR" altLang="en-US" noProof="0" dirty="0"/>
              <a:t>Çünkü, ara malların piyasa değeri yoktur.</a:t>
            </a:r>
          </a:p>
        </p:txBody>
      </p:sp>
    </p:spTree>
    <p:extLst>
      <p:ext uri="{BB962C8B-B14F-4D97-AF65-F5344CB8AC3E}">
        <p14:creationId xmlns:p14="http://schemas.microsoft.com/office/powerpoint/2010/main" val="3009539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a:xfrm>
            <a:off x="1981200" y="1"/>
            <a:ext cx="8229600" cy="1527175"/>
          </a:xfrm>
        </p:spPr>
        <p:txBody>
          <a:bodyPr/>
          <a:lstStyle/>
          <a:p>
            <a:r>
              <a:rPr lang="tr-TR" altLang="en-US" noProof="0" dirty="0"/>
              <a:t>Örnek Sorular</a:t>
            </a:r>
            <a:endParaRPr lang="tr-TR" altLang="en-US" noProof="0" dirty="0">
              <a:latin typeface="Cambria"/>
              <a:cs typeface="Cambria"/>
            </a:endParaRP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noProof="0" dirty="0">
                <a:latin typeface="Cambria"/>
                <a:cs typeface="Cambria"/>
              </a:rPr>
              <a:t>GSYH içindeki en büyük bileşen hangisidir?</a:t>
            </a:r>
          </a:p>
          <a:p>
            <a:pPr marL="971550" lvl="1" indent="-514350">
              <a:buFont typeface="Calibri" panose="020F0502020204030204" pitchFamily="34" charset="0"/>
              <a:buAutoNum type="alphaUcPeriod"/>
            </a:pPr>
            <a:r>
              <a:rPr lang="tr-TR" altLang="en-US" noProof="0" dirty="0">
                <a:latin typeface="Cambria"/>
                <a:cs typeface="Cambria"/>
              </a:rPr>
              <a:t>Tüketim [C]</a:t>
            </a:r>
          </a:p>
          <a:p>
            <a:pPr marL="971550" lvl="1" indent="-514350">
              <a:buFont typeface="Calibri" panose="020F0502020204030204" pitchFamily="34" charset="0"/>
              <a:buAutoNum type="alphaUcPeriod"/>
            </a:pPr>
            <a:r>
              <a:rPr lang="tr-TR" altLang="en-US" noProof="0" dirty="0">
                <a:latin typeface="Cambria"/>
                <a:cs typeface="Cambria"/>
              </a:rPr>
              <a:t>Yatırım [I]</a:t>
            </a:r>
          </a:p>
          <a:p>
            <a:pPr marL="971550" lvl="1" indent="-514350">
              <a:buFont typeface="Calibri" panose="020F0502020204030204" pitchFamily="34" charset="0"/>
              <a:buAutoNum type="alphaUcPeriod"/>
            </a:pPr>
            <a:r>
              <a:rPr lang="tr-TR" altLang="en-US" noProof="0" dirty="0">
                <a:latin typeface="Cambria"/>
                <a:cs typeface="Cambria"/>
              </a:rPr>
              <a:t>Hükümet Harcamaları [G]</a:t>
            </a:r>
          </a:p>
          <a:p>
            <a:pPr marL="971550" lvl="1" indent="-514350">
              <a:buFont typeface="Calibri" panose="020F0502020204030204" pitchFamily="34" charset="0"/>
              <a:buAutoNum type="alphaUcPeriod"/>
            </a:pPr>
            <a:r>
              <a:rPr lang="tr-TR" altLang="en-US" noProof="0" dirty="0">
                <a:latin typeface="Cambria"/>
                <a:cs typeface="Cambria"/>
              </a:rPr>
              <a:t>Net İhracat [NX]</a:t>
            </a:r>
          </a:p>
        </p:txBody>
      </p:sp>
    </p:spTree>
    <p:extLst>
      <p:ext uri="{BB962C8B-B14F-4D97-AF65-F5344CB8AC3E}">
        <p14:creationId xmlns:p14="http://schemas.microsoft.com/office/powerpoint/2010/main" val="130786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a:xfrm>
            <a:off x="1981200" y="1"/>
            <a:ext cx="8229600" cy="1527175"/>
          </a:xfrm>
        </p:spPr>
        <p:txBody>
          <a:bodyPr/>
          <a:lstStyle/>
          <a:p>
            <a:r>
              <a:rPr lang="tr-TR" altLang="en-US" noProof="0" dirty="0"/>
              <a:t>Örnek Sorular</a:t>
            </a:r>
            <a:endParaRPr lang="tr-TR" altLang="en-US" noProof="0" dirty="0">
              <a:latin typeface="Cambria"/>
              <a:cs typeface="Cambria"/>
            </a:endParaRPr>
          </a:p>
        </p:txBody>
      </p:sp>
      <p:sp>
        <p:nvSpPr>
          <p:cNvPr id="53251" name="Content Placeholder 2"/>
          <p:cNvSpPr>
            <a:spLocks noGrp="1"/>
          </p:cNvSpPr>
          <p:nvPr>
            <p:ph idx="1"/>
          </p:nvPr>
        </p:nvSpPr>
        <p:spPr>
          <a:xfrm>
            <a:off x="1981199" y="1712913"/>
            <a:ext cx="10045849" cy="4895850"/>
          </a:xfrm>
        </p:spPr>
        <p:txBody>
          <a:bodyPr/>
          <a:lstStyle/>
          <a:p>
            <a:pPr marL="0" indent="0">
              <a:buNone/>
            </a:pPr>
            <a:r>
              <a:rPr lang="tr-TR" altLang="en-US" noProof="0" dirty="0"/>
              <a:t>Aşağıdakilerden hangisi GSYH içinde hesaba katılmaz?</a:t>
            </a:r>
          </a:p>
          <a:p>
            <a:pPr marL="971550" lvl="1" indent="-514350">
              <a:buFont typeface="Calibri" panose="020F0502020204030204" pitchFamily="34" charset="0"/>
              <a:buAutoNum type="alphaUcPeriod"/>
            </a:pPr>
            <a:r>
              <a:rPr lang="tr-TR" altLang="en-US" noProof="0" dirty="0"/>
              <a:t>Ahmet'in evini inşa ettirmek için bir firmayı kiralaması.</a:t>
            </a:r>
          </a:p>
          <a:p>
            <a:pPr marL="971550" lvl="1" indent="-514350">
              <a:buFont typeface="Calibri" panose="020F0502020204030204" pitchFamily="34" charset="0"/>
              <a:buAutoNum type="alphaUcPeriod"/>
            </a:pPr>
            <a:r>
              <a:rPr lang="tr-TR" altLang="en-US" noProof="0" dirty="0"/>
              <a:t>Mehmet'in çimleri biçtirmek için komşusunun çocuğuna ödeme yapması.</a:t>
            </a:r>
          </a:p>
          <a:p>
            <a:pPr marL="971550" lvl="1" indent="-514350">
              <a:buFont typeface="Calibri" panose="020F0502020204030204" pitchFamily="34" charset="0"/>
              <a:buAutoNum type="alphaUcPeriod"/>
            </a:pPr>
            <a:r>
              <a:rPr lang="tr-TR" altLang="en-US" noProof="0" dirty="0"/>
              <a:t>Melis'in evde pizza yapmak için peynir ve un alması.</a:t>
            </a:r>
          </a:p>
          <a:p>
            <a:pPr marL="971550" lvl="1" indent="-514350">
              <a:buFont typeface="Calibri" panose="020F0502020204030204" pitchFamily="34" charset="0"/>
              <a:buAutoNum type="alphaUcPeriod"/>
            </a:pPr>
            <a:r>
              <a:rPr lang="tr-TR" altLang="en-US" noProof="0" dirty="0"/>
              <a:t>Ayşen'in ayakkabı satın alması.</a:t>
            </a:r>
          </a:p>
        </p:txBody>
      </p:sp>
    </p:spTree>
    <p:extLst>
      <p:ext uri="{BB962C8B-B14F-4D97-AF65-F5344CB8AC3E}">
        <p14:creationId xmlns:p14="http://schemas.microsoft.com/office/powerpoint/2010/main" val="1235162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a:xfrm>
            <a:off x="1981200" y="0"/>
            <a:ext cx="8229600" cy="1527175"/>
          </a:xfrm>
        </p:spPr>
        <p:txBody>
          <a:bodyPr/>
          <a:lstStyle/>
          <a:p>
            <a:r>
              <a:rPr lang="tr-TR" altLang="en-US" noProof="0" dirty="0"/>
              <a:t>Örnek Sorular</a:t>
            </a:r>
            <a:endParaRPr lang="tr-TR" altLang="en-US" noProof="0" dirty="0">
              <a:latin typeface="Cambria"/>
              <a:cs typeface="Cambria"/>
            </a:endParaRPr>
          </a:p>
        </p:txBody>
      </p:sp>
      <p:sp>
        <p:nvSpPr>
          <p:cNvPr id="53251" name="Content Placeholder 2"/>
          <p:cNvSpPr>
            <a:spLocks noGrp="1"/>
          </p:cNvSpPr>
          <p:nvPr>
            <p:ph idx="1"/>
          </p:nvPr>
        </p:nvSpPr>
        <p:spPr>
          <a:xfrm>
            <a:off x="1981199" y="1712913"/>
            <a:ext cx="9206753" cy="4895850"/>
          </a:xfrm>
        </p:spPr>
        <p:txBody>
          <a:bodyPr/>
          <a:lstStyle/>
          <a:p>
            <a:pPr marL="0" indent="0">
              <a:buNone/>
            </a:pPr>
            <a:r>
              <a:rPr lang="tr-TR" altLang="en-US" noProof="0" dirty="0"/>
              <a:t>Reel GSYH'nin Nominal GSYH'den farkı nedir?</a:t>
            </a:r>
          </a:p>
          <a:p>
            <a:pPr marL="971550" lvl="1" indent="-514350">
              <a:buFont typeface="Calibri" panose="020F0502020204030204" pitchFamily="34" charset="0"/>
              <a:buAutoNum type="alphaUcPeriod"/>
            </a:pPr>
            <a:r>
              <a:rPr lang="tr-TR" altLang="en-US" sz="3000" noProof="0" dirty="0"/>
              <a:t>Reel GSYH enflasyondan arındırılmıştır fakat Nominal GSYH </a:t>
            </a:r>
            <a:r>
              <a:rPr lang="tr-TR" altLang="en-US" sz="3000" dirty="0"/>
              <a:t>ise </a:t>
            </a:r>
            <a:r>
              <a:rPr lang="tr-TR" altLang="en-US" sz="3000" noProof="0" dirty="0"/>
              <a:t>sadece şimdiki fiyatlarla ölçülür.</a:t>
            </a:r>
          </a:p>
          <a:p>
            <a:pPr marL="971550" lvl="1" indent="-514350">
              <a:buFont typeface="Calibri" panose="020F0502020204030204" pitchFamily="34" charset="0"/>
              <a:buAutoNum type="alphaUcPeriod"/>
            </a:pPr>
            <a:r>
              <a:rPr lang="tr-TR" altLang="en-US" sz="3000" noProof="0" dirty="0"/>
              <a:t>Reel GDP mal ve hizmetleri kapsar fakat Nominal GSYH ise sadece malları kapsar.</a:t>
            </a:r>
          </a:p>
          <a:p>
            <a:pPr marL="971550" lvl="1" indent="-514350">
              <a:buFont typeface="Calibri" panose="020F0502020204030204" pitchFamily="34" charset="0"/>
              <a:buAutoNum type="alphaUcPeriod"/>
            </a:pPr>
            <a:r>
              <a:rPr lang="tr-TR" altLang="en-US" sz="3000" noProof="0" dirty="0"/>
              <a:t>Reel GDP gelirin zamana göre ortalamasıdır fakat Nominal GSYH ise sadece bu yılın gelirini ifade eder.</a:t>
            </a:r>
          </a:p>
        </p:txBody>
      </p:sp>
    </p:spTree>
    <p:extLst>
      <p:ext uri="{BB962C8B-B14F-4D97-AF65-F5344CB8AC3E}">
        <p14:creationId xmlns:p14="http://schemas.microsoft.com/office/powerpoint/2010/main" val="1661403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11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20_PRINECOMA_CH06"/>
          <p:cNvPicPr>
            <a:picLocks noChangeAspect="1" noChangeArrowheads="1"/>
          </p:cNvPicPr>
          <p:nvPr/>
        </p:nvPicPr>
        <p:blipFill>
          <a:blip r:embed="rId3"/>
          <a:srcRect/>
          <a:stretch>
            <a:fillRect/>
          </a:stretch>
        </p:blipFill>
        <p:spPr bwMode="auto">
          <a:xfrm>
            <a:off x="2070101" y="1625600"/>
            <a:ext cx="8056563" cy="3608388"/>
          </a:xfrm>
          <a:prstGeom prst="rect">
            <a:avLst/>
          </a:prstGeom>
          <a:noFill/>
          <a:ln w="9525">
            <a:noFill/>
            <a:miter lim="800000"/>
            <a:headEnd/>
            <a:tailEnd/>
          </a:ln>
          <a:effectLst/>
        </p:spPr>
      </p:pic>
      <p:sp>
        <p:nvSpPr>
          <p:cNvPr id="5" name="Content Placeholder 4"/>
          <p:cNvSpPr>
            <a:spLocks noGrp="1"/>
          </p:cNvSpPr>
          <p:nvPr>
            <p:ph idx="1"/>
          </p:nvPr>
        </p:nvSpPr>
        <p:spPr>
          <a:xfrm>
            <a:off x="609600" y="5718048"/>
            <a:ext cx="10972800" cy="891368"/>
          </a:xfrm>
        </p:spPr>
        <p:txBody>
          <a:bodyPr/>
          <a:lstStyle/>
          <a:p>
            <a:r>
              <a:rPr lang="tr-TR" noProof="0" dirty="0">
                <a:latin typeface="Cambria"/>
                <a:cs typeface="Cambria"/>
              </a:rPr>
              <a:t>Boşlukları doldurun.</a:t>
            </a:r>
          </a:p>
        </p:txBody>
      </p:sp>
      <p:sp>
        <p:nvSpPr>
          <p:cNvPr id="7" name="Title 1"/>
          <p:cNvSpPr>
            <a:spLocks noGrp="1"/>
          </p:cNvSpPr>
          <p:nvPr>
            <p:ph type="title"/>
          </p:nvPr>
        </p:nvSpPr>
        <p:spPr/>
        <p:txBody>
          <a:bodyPr/>
          <a:lstStyle/>
          <a:p>
            <a:pPr algn="ctr"/>
            <a:r>
              <a:rPr lang="tr-TR" altLang="en-US" noProof="0" dirty="0"/>
              <a:t>Örnek Sorular</a:t>
            </a:r>
            <a:endParaRPr lang="tr-TR" altLang="en-US" noProof="0" dirty="0">
              <a:latin typeface="Cambria"/>
              <a:cs typeface="Cambria"/>
            </a:endParaRPr>
          </a:p>
        </p:txBody>
      </p:sp>
      <p:sp>
        <p:nvSpPr>
          <p:cNvPr id="6" name="Rectangle 5"/>
          <p:cNvSpPr/>
          <p:nvPr/>
        </p:nvSpPr>
        <p:spPr>
          <a:xfrm>
            <a:off x="2164682" y="1903052"/>
            <a:ext cx="734681"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Yıl</a:t>
            </a:r>
            <a:endParaRPr lang="tr-TR" sz="2400" b="1" dirty="0">
              <a:effectLst/>
              <a:latin typeface="Cambria"/>
              <a:ea typeface="ＭＳ 明朝"/>
              <a:cs typeface="Cambria"/>
            </a:endParaRPr>
          </a:p>
        </p:txBody>
      </p:sp>
      <p:sp>
        <p:nvSpPr>
          <p:cNvPr id="8" name="Rectangle 7"/>
          <p:cNvSpPr/>
          <p:nvPr/>
        </p:nvSpPr>
        <p:spPr>
          <a:xfrm>
            <a:off x="3349049" y="1887708"/>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Nominal GSYH</a:t>
            </a:r>
            <a:endParaRPr lang="tr-TR" sz="2400" b="1" dirty="0">
              <a:effectLst/>
              <a:latin typeface="Cambria"/>
              <a:ea typeface="ＭＳ 明朝"/>
              <a:cs typeface="Cambria"/>
            </a:endParaRPr>
          </a:p>
        </p:txBody>
      </p:sp>
      <p:sp>
        <p:nvSpPr>
          <p:cNvPr id="9" name="Rectangle 8"/>
          <p:cNvSpPr/>
          <p:nvPr/>
        </p:nvSpPr>
        <p:spPr>
          <a:xfrm>
            <a:off x="5705923" y="1896327"/>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a:t>
            </a:r>
            <a:endParaRPr lang="tr-TR" sz="2400" b="1" dirty="0">
              <a:effectLst/>
              <a:latin typeface="Cambria"/>
              <a:ea typeface="ＭＳ 明朝"/>
              <a:cs typeface="Cambria"/>
            </a:endParaRPr>
          </a:p>
        </p:txBody>
      </p:sp>
      <p:sp>
        <p:nvSpPr>
          <p:cNvPr id="10" name="Rectangle 9"/>
          <p:cNvSpPr/>
          <p:nvPr/>
        </p:nvSpPr>
        <p:spPr>
          <a:xfrm>
            <a:off x="8002893" y="1892966"/>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GSYH Deflatörü</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157364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TAB06"/>
          <p:cNvPicPr>
            <a:picLocks noChangeAspect="1" noChangeArrowheads="1"/>
          </p:cNvPicPr>
          <p:nvPr/>
        </p:nvPicPr>
        <p:blipFill>
          <a:blip r:embed="rId3"/>
          <a:srcRect/>
          <a:stretch>
            <a:fillRect/>
          </a:stretch>
        </p:blipFill>
        <p:spPr bwMode="auto">
          <a:xfrm>
            <a:off x="1828801" y="1117601"/>
            <a:ext cx="8531225" cy="4626983"/>
          </a:xfrm>
          <a:prstGeom prst="rect">
            <a:avLst/>
          </a:prstGeom>
          <a:noFill/>
          <a:ln w="9525">
            <a:noFill/>
            <a:miter lim="800000"/>
            <a:headEnd/>
            <a:tailEnd/>
          </a:ln>
          <a:effectLst/>
        </p:spPr>
      </p:pic>
      <p:sp>
        <p:nvSpPr>
          <p:cNvPr id="3" name="Rectangle 2"/>
          <p:cNvSpPr/>
          <p:nvPr/>
        </p:nvSpPr>
        <p:spPr>
          <a:xfrm>
            <a:off x="1828802" y="1006210"/>
            <a:ext cx="9187030" cy="112323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endParaRPr lang="tr-TR" sz="2000" b="1" dirty="0">
              <a:latin typeface="Cambria"/>
              <a:ea typeface="ＭＳ 明朝"/>
              <a:cs typeface="Cambria"/>
            </a:endParaRPr>
          </a:p>
          <a:p>
            <a:pPr marL="0" marR="0" algn="ctr">
              <a:spcBef>
                <a:spcPts val="0"/>
              </a:spcBef>
              <a:spcAft>
                <a:spcPts val="0"/>
              </a:spcAft>
            </a:pPr>
            <a:r>
              <a:rPr lang="tr-TR" sz="2800" b="1" dirty="0">
                <a:latin typeface="Cambria"/>
                <a:ea typeface="ＭＳ 明朝"/>
                <a:cs typeface="Cambria"/>
              </a:rPr>
              <a:t>Mikroekonomi ve Makroekonomi Perspektiflerinin Karşılaştırılması </a:t>
            </a:r>
            <a:endParaRPr lang="tr-TR" sz="3200" b="1" dirty="0">
              <a:effectLst/>
              <a:latin typeface="Cambria"/>
              <a:ea typeface="ＭＳ 明朝"/>
              <a:cs typeface="Cambria"/>
            </a:endParaRPr>
          </a:p>
        </p:txBody>
      </p:sp>
      <p:sp>
        <p:nvSpPr>
          <p:cNvPr id="4" name="Rectangle 3"/>
          <p:cNvSpPr/>
          <p:nvPr/>
        </p:nvSpPr>
        <p:spPr>
          <a:xfrm>
            <a:off x="2003258" y="2098843"/>
            <a:ext cx="632326"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Konu</a:t>
            </a:r>
          </a:p>
        </p:txBody>
      </p:sp>
      <p:sp>
        <p:nvSpPr>
          <p:cNvPr id="5" name="Rectangle 4"/>
          <p:cNvSpPr/>
          <p:nvPr/>
        </p:nvSpPr>
        <p:spPr>
          <a:xfrm>
            <a:off x="4187657" y="2077453"/>
            <a:ext cx="1948447"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Mikroekonomi</a:t>
            </a:r>
          </a:p>
        </p:txBody>
      </p:sp>
      <p:sp>
        <p:nvSpPr>
          <p:cNvPr id="6" name="Rectangle 5"/>
          <p:cNvSpPr/>
          <p:nvPr/>
        </p:nvSpPr>
        <p:spPr>
          <a:xfrm>
            <a:off x="7401426" y="2096167"/>
            <a:ext cx="1948447"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Makroekonomi</a:t>
            </a:r>
          </a:p>
        </p:txBody>
      </p:sp>
      <p:sp>
        <p:nvSpPr>
          <p:cNvPr id="8" name="Rectangle 7"/>
          <p:cNvSpPr/>
          <p:nvPr/>
        </p:nvSpPr>
        <p:spPr>
          <a:xfrm>
            <a:off x="2017094" y="2585453"/>
            <a:ext cx="695559"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dirty="0">
                <a:latin typeface="Cambria"/>
                <a:ea typeface="ＭＳ 明朝"/>
                <a:cs typeface="Cambria"/>
              </a:rPr>
              <a:t>Gelir</a:t>
            </a:r>
          </a:p>
        </p:txBody>
      </p:sp>
      <p:sp>
        <p:nvSpPr>
          <p:cNvPr id="9" name="Rectangle 8"/>
          <p:cNvSpPr/>
          <p:nvPr/>
        </p:nvSpPr>
        <p:spPr>
          <a:xfrm>
            <a:off x="2022441" y="3152274"/>
            <a:ext cx="695559"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dirty="0">
                <a:latin typeface="Cambria"/>
                <a:ea typeface="ＭＳ 明朝"/>
                <a:cs typeface="Cambria"/>
              </a:rPr>
              <a:t>Çıktı</a:t>
            </a:r>
          </a:p>
        </p:txBody>
      </p:sp>
      <p:sp>
        <p:nvSpPr>
          <p:cNvPr id="10" name="Rectangle 9"/>
          <p:cNvSpPr/>
          <p:nvPr/>
        </p:nvSpPr>
        <p:spPr>
          <a:xfrm>
            <a:off x="2016055" y="3719095"/>
            <a:ext cx="1232227"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dirty="0">
                <a:latin typeface="Cambria"/>
                <a:ea typeface="ＭＳ 明朝"/>
                <a:cs typeface="Cambria"/>
              </a:rPr>
              <a:t>İstihdam</a:t>
            </a:r>
          </a:p>
        </p:txBody>
      </p:sp>
      <p:sp>
        <p:nvSpPr>
          <p:cNvPr id="11" name="Rectangle 10"/>
          <p:cNvSpPr/>
          <p:nvPr/>
        </p:nvSpPr>
        <p:spPr>
          <a:xfrm>
            <a:off x="2054263" y="4860758"/>
            <a:ext cx="1120206"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dirty="0">
                <a:latin typeface="Cambria"/>
                <a:ea typeface="ＭＳ 明朝"/>
                <a:cs typeface="Cambria"/>
              </a:rPr>
              <a:t>Fiyat</a:t>
            </a:r>
          </a:p>
        </p:txBody>
      </p:sp>
      <p:sp>
        <p:nvSpPr>
          <p:cNvPr id="12" name="Rectangle 11"/>
          <p:cNvSpPr/>
          <p:nvPr/>
        </p:nvSpPr>
        <p:spPr>
          <a:xfrm>
            <a:off x="3777941" y="4892842"/>
            <a:ext cx="2545322" cy="33421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Tek bir ürünün fiyatı.</a:t>
            </a:r>
          </a:p>
        </p:txBody>
      </p:sp>
      <p:sp>
        <p:nvSpPr>
          <p:cNvPr id="13" name="Rectangle 12"/>
          <p:cNvSpPr/>
          <p:nvPr/>
        </p:nvSpPr>
        <p:spPr>
          <a:xfrm>
            <a:off x="7142293" y="4931207"/>
            <a:ext cx="3348359" cy="44998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Ekonomideki tüm ürünlerin fiyatı.</a:t>
            </a:r>
          </a:p>
        </p:txBody>
      </p:sp>
      <p:sp>
        <p:nvSpPr>
          <p:cNvPr id="14" name="Rectangle 13"/>
          <p:cNvSpPr/>
          <p:nvPr/>
        </p:nvSpPr>
        <p:spPr>
          <a:xfrm>
            <a:off x="3754836" y="2570342"/>
            <a:ext cx="3159412" cy="44998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Bireyin geliri ya da firmanın hasılatı.</a:t>
            </a:r>
          </a:p>
        </p:txBody>
      </p:sp>
      <p:sp>
        <p:nvSpPr>
          <p:cNvPr id="15" name="Rectangle 14"/>
          <p:cNvSpPr/>
          <p:nvPr/>
        </p:nvSpPr>
        <p:spPr>
          <a:xfrm>
            <a:off x="7122269" y="2593296"/>
            <a:ext cx="3475353" cy="4949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Bütün bir ulusun geliri.</a:t>
            </a:r>
          </a:p>
        </p:txBody>
      </p:sp>
      <p:sp>
        <p:nvSpPr>
          <p:cNvPr id="16" name="Rectangle 15"/>
          <p:cNvSpPr/>
          <p:nvPr/>
        </p:nvSpPr>
        <p:spPr>
          <a:xfrm>
            <a:off x="3765534" y="3186854"/>
            <a:ext cx="3159412" cy="4949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Bir işçinin, firmanın ya da sektörün üretimi.</a:t>
            </a:r>
          </a:p>
        </p:txBody>
      </p:sp>
      <p:sp>
        <p:nvSpPr>
          <p:cNvPr id="17" name="Rectangle 16"/>
          <p:cNvSpPr/>
          <p:nvPr/>
        </p:nvSpPr>
        <p:spPr>
          <a:xfrm>
            <a:off x="3757407" y="3778846"/>
            <a:ext cx="3159412" cy="44998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Bireyin ya da firmanın iş durumu ve kararı.</a:t>
            </a:r>
          </a:p>
        </p:txBody>
      </p:sp>
      <p:sp>
        <p:nvSpPr>
          <p:cNvPr id="18" name="Rectangle 17"/>
          <p:cNvSpPr/>
          <p:nvPr/>
        </p:nvSpPr>
        <p:spPr>
          <a:xfrm>
            <a:off x="7125498" y="3805584"/>
            <a:ext cx="3079839" cy="10488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Bir ulusun iş durumu, özellikle işsiz olan kişiler.</a:t>
            </a:r>
          </a:p>
        </p:txBody>
      </p:sp>
      <p:sp>
        <p:nvSpPr>
          <p:cNvPr id="19" name="Rectangle 18"/>
          <p:cNvSpPr/>
          <p:nvPr/>
        </p:nvSpPr>
        <p:spPr>
          <a:xfrm>
            <a:off x="7128168" y="3187030"/>
            <a:ext cx="2545322" cy="50265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1600" b="1" dirty="0">
                <a:latin typeface="Cambria"/>
                <a:ea typeface="ＭＳ 明朝"/>
                <a:cs typeface="Cambria"/>
              </a:rPr>
              <a:t>Bütün bir ulusun üretimi.</a:t>
            </a:r>
          </a:p>
        </p:txBody>
      </p:sp>
      <p:sp>
        <p:nvSpPr>
          <p:cNvPr id="20" name="Rectangle 19">
            <a:extLst>
              <a:ext uri="{FF2B5EF4-FFF2-40B4-BE49-F238E27FC236}">
                <a16:creationId xmlns:a16="http://schemas.microsoft.com/office/drawing/2014/main" id="{C68B12D6-6D50-D140-8B68-94E9DA8D4A40}"/>
              </a:ext>
            </a:extLst>
          </p:cNvPr>
          <p:cNvSpPr/>
          <p:nvPr/>
        </p:nvSpPr>
        <p:spPr>
          <a:xfrm>
            <a:off x="1729748" y="5297366"/>
            <a:ext cx="9187030" cy="112323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endParaRPr lang="tr-TR" sz="2000" b="1" dirty="0">
              <a:latin typeface="Cambria"/>
              <a:ea typeface="ＭＳ 明朝"/>
              <a:cs typeface="Cambria"/>
            </a:endParaRPr>
          </a:p>
        </p:txBody>
      </p:sp>
    </p:spTree>
    <p:extLst>
      <p:ext uri="{BB962C8B-B14F-4D97-AF65-F5344CB8AC3E}">
        <p14:creationId xmlns:p14="http://schemas.microsoft.com/office/powerpoint/2010/main" val="3737711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698" name="Picture 2" descr="22_PRINECOMA_CH06"/>
          <p:cNvPicPr>
            <a:picLocks noChangeAspect="1" noChangeArrowheads="1"/>
          </p:cNvPicPr>
          <p:nvPr/>
        </p:nvPicPr>
        <p:blipFill>
          <a:blip r:embed="rId3"/>
          <a:srcRect/>
          <a:stretch>
            <a:fillRect/>
          </a:stretch>
        </p:blipFill>
        <p:spPr bwMode="auto">
          <a:xfrm>
            <a:off x="2159000" y="1689100"/>
            <a:ext cx="7874000" cy="3486150"/>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tr-TR" altLang="en-US" noProof="0" dirty="0"/>
              <a:t>Örnek Sorular</a:t>
            </a:r>
            <a:endParaRPr lang="tr-TR" altLang="en-US" noProof="0" dirty="0">
              <a:latin typeface="Cambria"/>
              <a:cs typeface="Cambria"/>
            </a:endParaRPr>
          </a:p>
        </p:txBody>
      </p:sp>
      <p:sp>
        <p:nvSpPr>
          <p:cNvPr id="4" name="Rectangle 3"/>
          <p:cNvSpPr/>
          <p:nvPr/>
        </p:nvSpPr>
        <p:spPr>
          <a:xfrm>
            <a:off x="8002893" y="1892966"/>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GSYH Deflatörü</a:t>
            </a:r>
            <a:endParaRPr lang="tr-TR" sz="2400" b="1" dirty="0">
              <a:effectLst/>
              <a:latin typeface="Cambria"/>
              <a:ea typeface="ＭＳ 明朝"/>
              <a:cs typeface="Cambria"/>
            </a:endParaRPr>
          </a:p>
        </p:txBody>
      </p:sp>
      <p:sp>
        <p:nvSpPr>
          <p:cNvPr id="6" name="Rectangle 5"/>
          <p:cNvSpPr/>
          <p:nvPr/>
        </p:nvSpPr>
        <p:spPr>
          <a:xfrm>
            <a:off x="5705923" y="1896327"/>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a:t>
            </a:r>
            <a:endParaRPr lang="tr-TR" sz="2400" b="1" dirty="0">
              <a:effectLst/>
              <a:latin typeface="Cambria"/>
              <a:ea typeface="ＭＳ 明朝"/>
              <a:cs typeface="Cambria"/>
            </a:endParaRPr>
          </a:p>
        </p:txBody>
      </p:sp>
      <p:sp>
        <p:nvSpPr>
          <p:cNvPr id="7" name="Rectangle 6"/>
          <p:cNvSpPr/>
          <p:nvPr/>
        </p:nvSpPr>
        <p:spPr>
          <a:xfrm>
            <a:off x="3468859" y="1887708"/>
            <a:ext cx="1905573"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Nominal GSYH</a:t>
            </a:r>
            <a:endParaRPr lang="tr-TR" sz="2400" b="1" dirty="0">
              <a:effectLst/>
              <a:latin typeface="Cambria"/>
              <a:ea typeface="ＭＳ 明朝"/>
              <a:cs typeface="Cambria"/>
            </a:endParaRPr>
          </a:p>
        </p:txBody>
      </p:sp>
      <p:sp>
        <p:nvSpPr>
          <p:cNvPr id="8" name="Rectangle 7"/>
          <p:cNvSpPr/>
          <p:nvPr/>
        </p:nvSpPr>
        <p:spPr>
          <a:xfrm>
            <a:off x="2308454" y="1903052"/>
            <a:ext cx="734681" cy="349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Yıl</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49110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t>Kaynaklar</a:t>
            </a:r>
          </a:p>
        </p:txBody>
      </p:sp>
      <p:sp>
        <p:nvSpPr>
          <p:cNvPr id="4" name="Content Placeholder 3"/>
          <p:cNvSpPr>
            <a:spLocks noGrp="1"/>
          </p:cNvSpPr>
          <p:nvPr>
            <p:ph idx="1"/>
          </p:nvPr>
        </p:nvSpPr>
        <p:spPr/>
        <p:txBody>
          <a:bodyPr/>
          <a:lstStyle/>
          <a:p>
            <a:r>
              <a:rPr lang="tr-TR" noProof="0" dirty="0"/>
              <a:t>"</a:t>
            </a:r>
            <a:r>
              <a:rPr lang="tr-TR" noProof="0" dirty="0" err="1"/>
              <a:t>Principles</a:t>
            </a:r>
            <a:r>
              <a:rPr lang="tr-TR" noProof="0" dirty="0"/>
              <a:t> of </a:t>
            </a:r>
            <a:r>
              <a:rPr lang="tr-TR" noProof="0" dirty="0" err="1"/>
              <a:t>Economics</a:t>
            </a:r>
            <a:r>
              <a:rPr lang="tr-TR" noProof="0" dirty="0"/>
              <a:t> </a:t>
            </a:r>
            <a:r>
              <a:rPr lang="tr-TR" noProof="0" dirty="0" err="1"/>
              <a:t>with</a:t>
            </a:r>
            <a:r>
              <a:rPr lang="tr-TR" noProof="0" dirty="0"/>
              <a:t> </a:t>
            </a:r>
            <a:r>
              <a:rPr lang="tr-TR" noProof="0" dirty="0" err="1"/>
              <a:t>Smartwork</a:t>
            </a:r>
            <a:r>
              <a:rPr lang="tr-TR" noProof="0" dirty="0"/>
              <a:t> Access (ISBN: 978-0-26314-5), 1st Edition, 2013" </a:t>
            </a:r>
            <a:r>
              <a:rPr lang="tr-TR" noProof="0" dirty="0" err="1"/>
              <a:t>by</a:t>
            </a:r>
            <a:r>
              <a:rPr lang="tr-TR" noProof="0" dirty="0"/>
              <a:t> </a:t>
            </a:r>
            <a:r>
              <a:rPr lang="tr-TR" noProof="0" dirty="0" err="1"/>
              <a:t>Mateer</a:t>
            </a:r>
            <a:r>
              <a:rPr lang="tr-TR" noProof="0" dirty="0"/>
              <a:t> </a:t>
            </a:r>
            <a:r>
              <a:rPr lang="tr-TR" noProof="0" dirty="0" err="1"/>
              <a:t>and</a:t>
            </a:r>
            <a:r>
              <a:rPr lang="tr-TR" noProof="0" dirty="0"/>
              <a:t> </a:t>
            </a:r>
            <a:r>
              <a:rPr lang="tr-TR" noProof="0" dirty="0" err="1"/>
              <a:t>Coppock</a:t>
            </a:r>
            <a:endParaRPr lang="tr-TR" noProof="0" dirty="0"/>
          </a:p>
          <a:p>
            <a:r>
              <a:rPr lang="tr-TR" noProof="0" dirty="0"/>
              <a:t>"</a:t>
            </a:r>
            <a:r>
              <a:rPr lang="tr-TR" noProof="0" dirty="0" err="1"/>
              <a:t>Economics</a:t>
            </a:r>
            <a:r>
              <a:rPr lang="tr-TR" noProof="0" dirty="0"/>
              <a:t>: </a:t>
            </a:r>
            <a:r>
              <a:rPr lang="tr-TR" noProof="0" dirty="0" err="1"/>
              <a:t>Custom</a:t>
            </a:r>
            <a:r>
              <a:rPr lang="tr-TR" noProof="0" dirty="0"/>
              <a:t> Edition </a:t>
            </a:r>
            <a:r>
              <a:rPr lang="tr-TR" noProof="0" dirty="0" err="1"/>
              <a:t>for</a:t>
            </a:r>
            <a:r>
              <a:rPr lang="tr-TR" noProof="0" dirty="0"/>
              <a:t> NCSU (ISBN: 9781937435202" </a:t>
            </a:r>
            <a:r>
              <a:rPr lang="tr-TR" noProof="0" dirty="0" err="1"/>
              <a:t>by</a:t>
            </a:r>
            <a:r>
              <a:rPr lang="tr-TR" noProof="0" dirty="0"/>
              <a:t> David </a:t>
            </a:r>
            <a:r>
              <a:rPr lang="tr-TR" noProof="0" dirty="0" err="1"/>
              <a:t>Hyman</a:t>
            </a:r>
            <a:endParaRPr lang="tr-TR" noProof="0" dirty="0"/>
          </a:p>
        </p:txBody>
      </p:sp>
    </p:spTree>
    <p:extLst>
      <p:ext uri="{BB962C8B-B14F-4D97-AF65-F5344CB8AC3E}">
        <p14:creationId xmlns:p14="http://schemas.microsoft.com/office/powerpoint/2010/main" val="157463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981200" y="1"/>
            <a:ext cx="8229600" cy="1527175"/>
          </a:xfrm>
        </p:spPr>
        <p:txBody>
          <a:bodyPr/>
          <a:lstStyle/>
          <a:p>
            <a:r>
              <a:rPr lang="tr-TR" altLang="en-US" noProof="0" dirty="0">
                <a:latin typeface="Cambria"/>
                <a:cs typeface="Cambria"/>
              </a:rPr>
              <a:t>Yanlış Anlama</a:t>
            </a:r>
          </a:p>
        </p:txBody>
      </p:sp>
      <p:sp>
        <p:nvSpPr>
          <p:cNvPr id="7171" name="Content Placeholder 2"/>
          <p:cNvSpPr>
            <a:spLocks noGrp="1"/>
          </p:cNvSpPr>
          <p:nvPr>
            <p:ph idx="1"/>
          </p:nvPr>
        </p:nvSpPr>
        <p:spPr>
          <a:xfrm>
            <a:off x="1981200" y="1712913"/>
            <a:ext cx="8229600" cy="4895850"/>
          </a:xfrm>
        </p:spPr>
        <p:txBody>
          <a:bodyPr/>
          <a:lstStyle/>
          <a:p>
            <a:pPr eaLnBrk="1" hangingPunct="1"/>
            <a:r>
              <a:rPr lang="tr-TR" altLang="en-US" sz="2800" noProof="0" dirty="0"/>
              <a:t>Yanlış anlama: Bütün bir ekonominin performansını ölçmenin güvenilir bir yolu yoktur.</a:t>
            </a:r>
          </a:p>
          <a:p>
            <a:pPr lvl="1" eaLnBrk="1" hangingPunct="1"/>
            <a:r>
              <a:rPr lang="tr-TR" altLang="en-US" sz="2400" noProof="0" dirty="0"/>
              <a:t>Ekonomistler ekonomimizin iyi/kötü olduğu ya da iyiye/kötüye gittiği konusunda </a:t>
            </a:r>
            <a:r>
              <a:rPr lang="tr-TR" altLang="en-US" sz="2400" dirty="0"/>
              <a:t>kararsızlardır.</a:t>
            </a:r>
            <a:endParaRPr lang="tr-TR" altLang="en-US" sz="2800" noProof="0" dirty="0"/>
          </a:p>
          <a:p>
            <a:pPr eaLnBrk="1" hangingPunct="1"/>
            <a:r>
              <a:rPr lang="tr-TR" altLang="en-US" sz="2800" noProof="0" dirty="0"/>
              <a:t>Fakat, ekonominin </a:t>
            </a:r>
            <a:r>
              <a:rPr lang="tr-TR" altLang="en-US" sz="2800" noProof="0" dirty="0">
                <a:solidFill>
                  <a:srgbClr val="FF0000"/>
                </a:solidFill>
              </a:rPr>
              <a:t>makroekonomik performansı ölçen güvenilir ve objektif bir ölçüt vardır.</a:t>
            </a:r>
          </a:p>
          <a:p>
            <a:pPr lvl="1" eaLnBrk="1" hangingPunct="1"/>
            <a:r>
              <a:rPr lang="tr-TR" altLang="en-US" sz="2400" noProof="0" dirty="0"/>
              <a:t>Bu ölçüt Gayri Safi Yurtiçi </a:t>
            </a:r>
            <a:r>
              <a:rPr lang="tr-TR" altLang="en-US" sz="2400" dirty="0"/>
              <a:t>Hasıla'dır </a:t>
            </a:r>
            <a:r>
              <a:rPr lang="tr-TR" altLang="en-US" sz="2400" noProof="0" dirty="0"/>
              <a:t>(GSYH).</a:t>
            </a:r>
          </a:p>
          <a:p>
            <a:pPr eaLnBrk="1" hangingPunct="1"/>
            <a:r>
              <a:rPr lang="tr-TR" altLang="en-US" sz="2800" noProof="0" dirty="0"/>
              <a:t>GSYH (</a:t>
            </a:r>
            <a:r>
              <a:rPr lang="tr-TR" altLang="en-US" sz="2800" noProof="0" dirty="0" err="1"/>
              <a:t>Gross</a:t>
            </a:r>
            <a:r>
              <a:rPr lang="tr-TR" altLang="en-US" sz="2800" noProof="0" dirty="0"/>
              <a:t> </a:t>
            </a:r>
            <a:r>
              <a:rPr lang="tr-TR" altLang="en-US" sz="2800" noProof="0" dirty="0" err="1"/>
              <a:t>Domestic</a:t>
            </a:r>
            <a:r>
              <a:rPr lang="tr-TR" altLang="en-US" sz="2800" noProof="0" dirty="0"/>
              <a:t> Product: GDP)</a:t>
            </a:r>
          </a:p>
        </p:txBody>
      </p:sp>
    </p:spTree>
    <p:extLst>
      <p:ext uri="{BB962C8B-B14F-4D97-AF65-F5344CB8AC3E}">
        <p14:creationId xmlns:p14="http://schemas.microsoft.com/office/powerpoint/2010/main" val="37485617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arn(inVertical)">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arn(inVertical)">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barn(inVertical)">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arn(inVertical)">
                                      <p:cBhvr>
                                        <p:cTn id="2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981200" y="1"/>
            <a:ext cx="8229600" cy="1527175"/>
          </a:xfrm>
        </p:spPr>
        <p:txBody>
          <a:bodyPr/>
          <a:lstStyle/>
          <a:p>
            <a:r>
              <a:rPr lang="tr-TR" altLang="en-US" noProof="0" dirty="0">
                <a:latin typeface="Cambria"/>
                <a:cs typeface="Cambria"/>
              </a:rPr>
              <a:t>GSYH'yi Tanımlama</a:t>
            </a:r>
          </a:p>
        </p:txBody>
      </p:sp>
      <p:sp>
        <p:nvSpPr>
          <p:cNvPr id="13315" name="Content Placeholder 2"/>
          <p:cNvSpPr>
            <a:spLocks noGrp="1"/>
          </p:cNvSpPr>
          <p:nvPr>
            <p:ph idx="1"/>
          </p:nvPr>
        </p:nvSpPr>
        <p:spPr>
          <a:xfrm>
            <a:off x="1981200" y="1712913"/>
            <a:ext cx="8229600" cy="4895850"/>
          </a:xfrm>
        </p:spPr>
        <p:txBody>
          <a:bodyPr/>
          <a:lstStyle/>
          <a:p>
            <a:pPr eaLnBrk="1" hangingPunct="1"/>
            <a:r>
              <a:rPr lang="tr-TR" altLang="en-US" sz="3200" noProof="0" dirty="0"/>
              <a:t>Gayri Safi Yurtiçi Hasıla</a:t>
            </a:r>
          </a:p>
          <a:p>
            <a:pPr lvl="1" eaLnBrk="1" hangingPunct="1"/>
            <a:r>
              <a:rPr lang="tr-TR" altLang="en-US" sz="2800" b="1" noProof="0" dirty="0">
                <a:solidFill>
                  <a:srgbClr val="FF0000"/>
                </a:solidFill>
              </a:rPr>
              <a:t>Belirli bir zamanda</a:t>
            </a:r>
            <a:r>
              <a:rPr lang="tr-TR" altLang="en-US" sz="2800" noProof="0" dirty="0"/>
              <a:t> bir </a:t>
            </a:r>
            <a:r>
              <a:rPr lang="tr-TR" altLang="en-US" sz="2800" b="1" noProof="0" dirty="0">
                <a:solidFill>
                  <a:srgbClr val="FF0000"/>
                </a:solidFill>
              </a:rPr>
              <a:t>ülkenin sınırları içinde</a:t>
            </a:r>
            <a:r>
              <a:rPr lang="tr-TR" altLang="en-US" sz="2800" noProof="0" dirty="0">
                <a:solidFill>
                  <a:srgbClr val="FF0000"/>
                </a:solidFill>
              </a:rPr>
              <a:t> </a:t>
            </a:r>
            <a:r>
              <a:rPr lang="tr-TR" altLang="en-US" sz="2800" b="1" noProof="0" dirty="0">
                <a:solidFill>
                  <a:srgbClr val="FF0000"/>
                </a:solidFill>
              </a:rPr>
              <a:t>üretilen</a:t>
            </a:r>
            <a:r>
              <a:rPr lang="tr-TR" altLang="en-US" sz="2800" noProof="0" dirty="0"/>
              <a:t> tüm </a:t>
            </a:r>
            <a:r>
              <a:rPr lang="tr-TR" altLang="en-US" sz="2800" b="1" noProof="0" dirty="0">
                <a:solidFill>
                  <a:srgbClr val="FF0000"/>
                </a:solidFill>
              </a:rPr>
              <a:t>nihai</a:t>
            </a:r>
            <a:r>
              <a:rPr lang="tr-TR" altLang="en-US" sz="2800" noProof="0" dirty="0"/>
              <a:t> mal ve hizmetlerin </a:t>
            </a:r>
            <a:r>
              <a:rPr lang="tr-TR" altLang="en-US" sz="2800" b="1" noProof="0" dirty="0">
                <a:solidFill>
                  <a:srgbClr val="FF0000"/>
                </a:solidFill>
              </a:rPr>
              <a:t>piyasa değeridir</a:t>
            </a:r>
            <a:r>
              <a:rPr lang="tr-TR" altLang="en-US" sz="2800" noProof="0" dirty="0"/>
              <a:t>.</a:t>
            </a:r>
            <a:endParaRPr lang="tr-TR" altLang="en-US" sz="2800" noProof="0" dirty="0">
              <a:solidFill>
                <a:srgbClr val="FF0000"/>
              </a:solidFill>
            </a:endParaRPr>
          </a:p>
          <a:p>
            <a:pPr lvl="1" eaLnBrk="1" hangingPunct="1"/>
            <a:r>
              <a:rPr lang="tr-TR" altLang="en-US" sz="2800" noProof="0" dirty="0"/>
              <a:t>Ekonominin barometresi olarak işlev görür.</a:t>
            </a:r>
            <a:endParaRPr lang="tr-TR" altLang="ja-JP" sz="2800" noProof="0" dirty="0"/>
          </a:p>
          <a:p>
            <a:pPr lvl="1" eaLnBrk="1" hangingPunct="1"/>
            <a:r>
              <a:rPr lang="tr-TR" altLang="en-US" sz="2800" noProof="0" dirty="0"/>
              <a:t>Tüm ekonomik aktivitelerden elde edilen çıktı toplamıdır.</a:t>
            </a:r>
          </a:p>
          <a:p>
            <a:pPr lvl="1" eaLnBrk="1" hangingPunct="1"/>
            <a:r>
              <a:rPr lang="tr-TR" altLang="en-US" sz="2800" noProof="0" dirty="0"/>
              <a:t>Çıktı (Harcama) gelir olur.</a:t>
            </a:r>
          </a:p>
        </p:txBody>
      </p:sp>
      <p:sp>
        <p:nvSpPr>
          <p:cNvPr id="13316" name="TextBox 3"/>
          <p:cNvSpPr txBox="1">
            <a:spLocks noChangeArrowheads="1"/>
          </p:cNvSpPr>
          <p:nvPr/>
        </p:nvSpPr>
        <p:spPr bwMode="auto">
          <a:xfrm>
            <a:off x="2417064" y="5612384"/>
            <a:ext cx="73578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457200" eaLnBrk="1" fontAlgn="base" hangingPunct="1">
              <a:spcBef>
                <a:spcPct val="0"/>
              </a:spcBef>
              <a:spcAft>
                <a:spcPct val="0"/>
              </a:spcAft>
            </a:pPr>
            <a:r>
              <a:rPr lang="tr-TR" altLang="en-US" sz="3200" dirty="0">
                <a:solidFill>
                  <a:prstClr val="black"/>
                </a:solidFill>
                <a:latin typeface="Cambria"/>
                <a:cs typeface="Cambria"/>
              </a:rPr>
              <a:t>Çıktı (Harcama)= GSYH = Gelir</a:t>
            </a:r>
          </a:p>
        </p:txBody>
      </p:sp>
    </p:spTree>
    <p:extLst>
      <p:ext uri="{BB962C8B-B14F-4D97-AF65-F5344CB8AC3E}">
        <p14:creationId xmlns:p14="http://schemas.microsoft.com/office/powerpoint/2010/main" val="3588100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315">
                                            <p:txEl>
                                              <p:pRg st="0" end="0"/>
                                            </p:txEl>
                                          </p:spTgt>
                                        </p:tgtEl>
                                        <p:attrNameLst>
                                          <p:attrName>style.visibility</p:attrName>
                                        </p:attrNameLst>
                                      </p:cBhvr>
                                      <p:to>
                                        <p:strVal val="visible"/>
                                      </p:to>
                                    </p:set>
                                    <p:animEffect transition="in" filter="barn(inVertical)">
                                      <p:cBhvr>
                                        <p:cTn id="12" dur="500"/>
                                        <p:tgtEl>
                                          <p:spTgt spid="13315">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barn(inVertical)">
                                      <p:cBhvr>
                                        <p:cTn id="15" dur="500"/>
                                        <p:tgtEl>
                                          <p:spTgt spid="13315">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barn(inVertical)">
                                      <p:cBhvr>
                                        <p:cTn id="18" dur="500"/>
                                        <p:tgtEl>
                                          <p:spTgt spid="13315">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barn(inVertical)">
                                      <p:cBhvr>
                                        <p:cTn id="21" dur="500"/>
                                        <p:tgtEl>
                                          <p:spTgt spid="13315">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13316">
                                            <p:txEl>
                                              <p:pRg st="0" end="0"/>
                                            </p:txEl>
                                          </p:spTgt>
                                        </p:tgtEl>
                                        <p:attrNameLst>
                                          <p:attrName>style.visibility</p:attrName>
                                        </p:attrNameLst>
                                      </p:cBhvr>
                                      <p:to>
                                        <p:strVal val="visible"/>
                                      </p:to>
                                    </p:set>
                                    <p:animEffect transition="in" filter="barn(inVertical)">
                                      <p:cBhvr>
                                        <p:cTn id="26" dur="500"/>
                                        <p:tgtEl>
                                          <p:spTgt spid="133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1"/>
            <a:ext cx="8229600" cy="1527175"/>
          </a:xfrm>
        </p:spPr>
        <p:txBody>
          <a:bodyPr/>
          <a:lstStyle/>
          <a:p>
            <a:r>
              <a:rPr lang="tr-TR" altLang="en-US" noProof="0" dirty="0">
                <a:latin typeface="Cambria"/>
                <a:cs typeface="Cambria"/>
              </a:rPr>
              <a:t>Üretim Gelire Eşittir</a:t>
            </a:r>
          </a:p>
        </p:txBody>
      </p:sp>
      <p:sp>
        <p:nvSpPr>
          <p:cNvPr id="12291" name="Content Placeholder 2"/>
          <p:cNvSpPr>
            <a:spLocks noGrp="1"/>
          </p:cNvSpPr>
          <p:nvPr>
            <p:ph idx="1"/>
          </p:nvPr>
        </p:nvSpPr>
        <p:spPr>
          <a:xfrm>
            <a:off x="1981200" y="1712913"/>
            <a:ext cx="8229600" cy="4895850"/>
          </a:xfrm>
        </p:spPr>
        <p:txBody>
          <a:bodyPr/>
          <a:lstStyle/>
          <a:p>
            <a:pPr eaLnBrk="1" hangingPunct="1"/>
            <a:r>
              <a:rPr lang="tr-TR" altLang="en-US" sz="3200" noProof="0" dirty="0"/>
              <a:t>Çıktı (Harcama) ve gelir esasında aynı şeyi ifade eder.</a:t>
            </a:r>
          </a:p>
          <a:p>
            <a:pPr lvl="1" eaLnBrk="1" hangingPunct="1"/>
            <a:r>
              <a:rPr lang="tr-TR" altLang="en-US" sz="2800" noProof="0" dirty="0"/>
              <a:t>Büyük miktarda yüksek-değerli ürün üreten uluslar daha zengindir.</a:t>
            </a:r>
          </a:p>
          <a:p>
            <a:pPr lvl="1" eaLnBrk="1" hangingPunct="1"/>
            <a:r>
              <a:rPr lang="tr-TR" altLang="en-US" sz="2800" noProof="0" dirty="0"/>
              <a:t>Yüksek-değerli ürün üretmeyen ülkeler göreceli olarak daha fakirdir.</a:t>
            </a:r>
            <a:endParaRPr lang="tr-TR" altLang="ja-JP" sz="2800" noProof="0" dirty="0"/>
          </a:p>
          <a:p>
            <a:pPr lvl="1" eaLnBrk="1" hangingPunct="1"/>
            <a:r>
              <a:rPr lang="tr-TR" altLang="en-US" sz="2800" noProof="0" dirty="0"/>
              <a:t>Fikir: ürettiğin ürün satılır ve sattığın üründen gelir elde edersin.</a:t>
            </a:r>
          </a:p>
        </p:txBody>
      </p:sp>
    </p:spTree>
    <p:extLst>
      <p:ext uri="{BB962C8B-B14F-4D97-AF65-F5344CB8AC3E}">
        <p14:creationId xmlns:p14="http://schemas.microsoft.com/office/powerpoint/2010/main" val="2466974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981200" y="1"/>
            <a:ext cx="10090484" cy="1527175"/>
          </a:xfrm>
        </p:spPr>
        <p:txBody>
          <a:bodyPr/>
          <a:lstStyle/>
          <a:p>
            <a:r>
              <a:rPr lang="tr-TR" altLang="en-US" noProof="0" dirty="0">
                <a:latin typeface="Cambria"/>
                <a:cs typeface="Cambria"/>
              </a:rPr>
              <a:t>GSYH Ölçümünün Detaylı İncelenmesi</a:t>
            </a:r>
          </a:p>
        </p:txBody>
      </p:sp>
      <p:sp>
        <p:nvSpPr>
          <p:cNvPr id="22531" name="Content Placeholder 2"/>
          <p:cNvSpPr>
            <a:spLocks noGrp="1"/>
          </p:cNvSpPr>
          <p:nvPr>
            <p:ph idx="1"/>
          </p:nvPr>
        </p:nvSpPr>
        <p:spPr>
          <a:xfrm>
            <a:off x="1981199" y="1712913"/>
            <a:ext cx="8502033" cy="4895850"/>
          </a:xfrm>
        </p:spPr>
        <p:txBody>
          <a:bodyPr/>
          <a:lstStyle/>
          <a:p>
            <a:pPr eaLnBrk="1" hangingPunct="1"/>
            <a:r>
              <a:rPr lang="tr-TR" altLang="en-US" sz="3200" noProof="0" dirty="0">
                <a:latin typeface="Cambria"/>
                <a:cs typeface="Cambria"/>
              </a:rPr>
              <a:t>GSYH neden </a:t>
            </a:r>
            <a:r>
              <a:rPr lang="tr-TR" altLang="en-US" sz="3200" dirty="0"/>
              <a:t>"</a:t>
            </a:r>
            <a:r>
              <a:rPr lang="tr-TR" altLang="ja-JP" sz="3200" noProof="0" dirty="0">
                <a:latin typeface="Cambria"/>
                <a:cs typeface="Cambria"/>
              </a:rPr>
              <a:t>piyasa değeri" ile ölçüm yapar?</a:t>
            </a:r>
          </a:p>
          <a:p>
            <a:pPr lvl="1" eaLnBrk="1" hangingPunct="1"/>
            <a:r>
              <a:rPr lang="tr-TR" altLang="en-US" sz="2800" noProof="0" dirty="0">
                <a:latin typeface="Cambria"/>
                <a:cs typeface="Cambria"/>
              </a:rPr>
              <a:t>Sadece üretilen ürün sayısını sayamayız.</a:t>
            </a:r>
            <a:r>
              <a:rPr lang="tr-TR" altLang="ja-JP" sz="2800" noProof="0" dirty="0">
                <a:latin typeface="Cambria"/>
                <a:cs typeface="Cambria"/>
              </a:rPr>
              <a:t> </a:t>
            </a:r>
          </a:p>
          <a:p>
            <a:pPr lvl="1" eaLnBrk="1" hangingPunct="1"/>
            <a:r>
              <a:rPr lang="tr-TR" altLang="ja-JP" sz="2800" noProof="0" dirty="0"/>
              <a:t>Örneğin </a:t>
            </a:r>
            <a:r>
              <a:rPr lang="tr-TR" altLang="ja-JP" sz="2800" noProof="0" dirty="0">
                <a:latin typeface="Cambria"/>
                <a:cs typeface="Cambria"/>
              </a:rPr>
              <a:t>2010 yılına bakalım.</a:t>
            </a:r>
          </a:p>
          <a:p>
            <a:pPr lvl="1" eaLnBrk="1" hangingPunct="1"/>
            <a:r>
              <a:rPr lang="tr-TR" altLang="en-US" sz="2800" noProof="0" dirty="0">
                <a:latin typeface="Cambria"/>
                <a:cs typeface="Cambria"/>
              </a:rPr>
              <a:t>ABD 12 milyar balya mısır üretmiş.</a:t>
            </a:r>
          </a:p>
          <a:p>
            <a:pPr lvl="1" eaLnBrk="1" hangingPunct="1"/>
            <a:r>
              <a:rPr lang="tr-TR" altLang="en-US" sz="2800" noProof="0" dirty="0">
                <a:latin typeface="Cambria"/>
                <a:cs typeface="Cambria"/>
              </a:rPr>
              <a:t>ABD 8 milyon adet araba üretmiş.</a:t>
            </a:r>
          </a:p>
          <a:p>
            <a:pPr lvl="1" eaLnBrk="1" hangingPunct="1"/>
            <a:r>
              <a:rPr lang="tr-TR" altLang="en-US" sz="2800" noProof="0" dirty="0">
                <a:latin typeface="Cambria"/>
                <a:cs typeface="Cambria"/>
              </a:rPr>
              <a:t>Sadece üretilen birim sayısına bakılınca mısır arabaya kıyasla GSYH hesaplamasında daha önemli görünür.</a:t>
            </a:r>
            <a:endParaRPr lang="tr-TR" altLang="en-US" sz="2400" noProof="0" dirty="0">
              <a:latin typeface="Cambria"/>
              <a:cs typeface="Cambria"/>
            </a:endParaRPr>
          </a:p>
        </p:txBody>
      </p:sp>
      <p:pic>
        <p:nvPicPr>
          <p:cNvPr id="22532" name="Picture 4" descr="I:\DirkTextbookN\Jpegs(All)\Macro Ch19-33\ch06\CO_PRINECOMA_CH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91650" y="5343526"/>
            <a:ext cx="107315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00199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arn(inVertic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arn(inVertical)">
                                      <p:cBhvr>
                                        <p:cTn id="12" dur="500"/>
                                        <p:tgtEl>
                                          <p:spTgt spid="22531">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animEffect transition="in" filter="barn(inVertical)">
                                      <p:cBhvr>
                                        <p:cTn id="15" dur="500"/>
                                        <p:tgtEl>
                                          <p:spTgt spid="22531">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2531">
                                            <p:txEl>
                                              <p:pRg st="4" end="4"/>
                                            </p:txEl>
                                          </p:spTgt>
                                        </p:tgtEl>
                                        <p:attrNameLst>
                                          <p:attrName>style.visibility</p:attrName>
                                        </p:attrNameLst>
                                      </p:cBhvr>
                                      <p:to>
                                        <p:strVal val="visible"/>
                                      </p:to>
                                    </p:set>
                                    <p:animEffect transition="in" filter="barn(inVertical)">
                                      <p:cBhvr>
                                        <p:cTn id="18" dur="500"/>
                                        <p:tgtEl>
                                          <p:spTgt spid="22531">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animEffect transition="in" filter="barn(inVertical)">
                                      <p:cBhvr>
                                        <p:cTn id="21" dur="500"/>
                                        <p:tgtEl>
                                          <p:spTgt spid="22531">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2532"/>
                                        </p:tgtEl>
                                        <p:attrNameLst>
                                          <p:attrName>style.visibility</p:attrName>
                                        </p:attrNameLst>
                                      </p:cBhvr>
                                      <p:to>
                                        <p:strVal val="visible"/>
                                      </p:to>
                                    </p:set>
                                    <p:animEffect transition="in" filter="barn(inVertical)">
                                      <p:cBhvr>
                                        <p:cTn id="24"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959223" y="0"/>
            <a:ext cx="10023599" cy="1527175"/>
          </a:xfrm>
        </p:spPr>
        <p:txBody>
          <a:bodyPr/>
          <a:lstStyle/>
          <a:p>
            <a:pPr algn="ctr"/>
            <a:r>
              <a:rPr lang="tr-TR" altLang="en-US" noProof="0" dirty="0"/>
              <a:t>GSYH Ölçümünün Detaylı İncelenmesi</a:t>
            </a:r>
            <a:endParaRPr lang="tr-TR" altLang="en-US" noProof="0" dirty="0">
              <a:latin typeface="Cambria"/>
              <a:cs typeface="Cambria"/>
            </a:endParaRPr>
          </a:p>
        </p:txBody>
      </p:sp>
      <p:graphicFrame>
        <p:nvGraphicFramePr>
          <p:cNvPr id="5" name="Table 4"/>
          <p:cNvGraphicFramePr>
            <a:graphicFrameLocks noGrp="1"/>
          </p:cNvGraphicFramePr>
          <p:nvPr>
            <p:extLst>
              <p:ext uri="{D42A27DB-BD31-4B8C-83A1-F6EECF244321}">
                <p14:modId xmlns:p14="http://schemas.microsoft.com/office/powerpoint/2010/main" val="3793472522"/>
              </p:ext>
            </p:extLst>
          </p:nvPr>
        </p:nvGraphicFramePr>
        <p:xfrm>
          <a:off x="1981200" y="1989138"/>
          <a:ext cx="8229600" cy="4868862"/>
        </p:xfrm>
        <a:graphic>
          <a:graphicData uri="http://schemas.openxmlformats.org/drawingml/2006/table">
            <a:tbl>
              <a:tblPr/>
              <a:tblGrid>
                <a:gridCol w="1054100">
                  <a:extLst>
                    <a:ext uri="{9D8B030D-6E8A-4147-A177-3AD203B41FA5}">
                      <a16:colId xmlns:a16="http://schemas.microsoft.com/office/drawing/2014/main" val="20000"/>
                    </a:ext>
                  </a:extLst>
                </a:gridCol>
                <a:gridCol w="1979613">
                  <a:extLst>
                    <a:ext uri="{9D8B030D-6E8A-4147-A177-3AD203B41FA5}">
                      <a16:colId xmlns:a16="http://schemas.microsoft.com/office/drawing/2014/main" val="20001"/>
                    </a:ext>
                  </a:extLst>
                </a:gridCol>
                <a:gridCol w="738187">
                  <a:extLst>
                    <a:ext uri="{9D8B030D-6E8A-4147-A177-3AD203B41FA5}">
                      <a16:colId xmlns:a16="http://schemas.microsoft.com/office/drawing/2014/main" val="20002"/>
                    </a:ext>
                  </a:extLst>
                </a:gridCol>
                <a:gridCol w="1612900">
                  <a:extLst>
                    <a:ext uri="{9D8B030D-6E8A-4147-A177-3AD203B41FA5}">
                      <a16:colId xmlns:a16="http://schemas.microsoft.com/office/drawing/2014/main" val="20003"/>
                    </a:ext>
                  </a:extLst>
                </a:gridCol>
                <a:gridCol w="655638">
                  <a:extLst>
                    <a:ext uri="{9D8B030D-6E8A-4147-A177-3AD203B41FA5}">
                      <a16:colId xmlns:a16="http://schemas.microsoft.com/office/drawing/2014/main" val="20004"/>
                    </a:ext>
                  </a:extLst>
                </a:gridCol>
                <a:gridCol w="2189162">
                  <a:extLst>
                    <a:ext uri="{9D8B030D-6E8A-4147-A177-3AD203B41FA5}">
                      <a16:colId xmlns:a16="http://schemas.microsoft.com/office/drawing/2014/main" val="20005"/>
                    </a:ext>
                  </a:extLst>
                </a:gridCol>
              </a:tblGrid>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Miktar</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Fiyat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Piyasa Değeri</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w="12700" cap="flat" cmpd="sng" algn="ctr">
                      <a:solidFill>
                        <a:srgbClr val="95B3D7"/>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95B3D7"/>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Mısır</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dirty="0">
                          <a:ln>
                            <a:noFill/>
                          </a:ln>
                          <a:solidFill>
                            <a:schemeClr val="tx1"/>
                          </a:solidFill>
                          <a:effectLst/>
                          <a:latin typeface="Cambria"/>
                          <a:ea typeface="MS PGothic" charset="0"/>
                          <a:cs typeface="Cambria"/>
                        </a:rPr>
                        <a:t>12 milyar balya</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$5</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$60 milyar</a:t>
                      </a: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8540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Araba</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8 milyon araba</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x</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$30,000</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$240 milyar</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6"/>
                  </a:ext>
                </a:extLst>
              </a:tr>
              <a:tr h="5984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noProof="0" dirty="0">
                          <a:ln>
                            <a:noFill/>
                          </a:ln>
                          <a:solidFill>
                            <a:schemeClr val="tx1"/>
                          </a:solidFill>
                          <a:effectLst/>
                          <a:latin typeface="Cambria"/>
                          <a:ea typeface="MS PGothic" charset="0"/>
                          <a:cs typeface="Cambria"/>
                        </a:rPr>
                        <a:t>$300 milyar</a:t>
                      </a:r>
                      <a:endParaRPr kumimoji="0" lang="tr-TR" sz="2800" b="0" i="0" u="none" strike="noStrike" cap="none" normalizeH="0" baseline="0" noProof="0" dirty="0">
                        <a:ln>
                          <a:noFill/>
                        </a:ln>
                        <a:solidFill>
                          <a:schemeClr val="tx1"/>
                        </a:solidFill>
                        <a:effectLst/>
                        <a:latin typeface="Cambria"/>
                        <a:ea typeface="MS PGothic" charset="0"/>
                        <a:cs typeface="Cambria"/>
                      </a:endParaRPr>
                    </a:p>
                  </a:txBody>
                  <a:tcPr marL="68580" marR="6858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28557"/>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4024</TotalTime>
  <Words>1857</Words>
  <Application>Microsoft Macintosh PowerPoint</Application>
  <PresentationFormat>Widescreen</PresentationFormat>
  <Paragraphs>368</Paragraphs>
  <Slides>41</Slides>
  <Notes>41</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41</vt:i4>
      </vt:variant>
    </vt:vector>
  </HeadingPairs>
  <TitlesOfParts>
    <vt:vector size="55" baseType="lpstr">
      <vt:lpstr>Arial</vt:lpstr>
      <vt:lpstr>Calibri</vt:lpstr>
      <vt:lpstr>Cambria</vt:lpstr>
      <vt:lpstr>Helvetica Neue</vt:lpstr>
      <vt:lpstr>3_Office Theme</vt:lpstr>
      <vt:lpstr>5_Office Theme</vt:lpstr>
      <vt:lpstr>4_Office Theme</vt:lpstr>
      <vt:lpstr>7_Office Theme</vt:lpstr>
      <vt:lpstr>6_Office Theme</vt:lpstr>
      <vt:lpstr>8_Office Theme</vt:lpstr>
      <vt:lpstr>9_Office Theme</vt:lpstr>
      <vt:lpstr>10_Office Theme</vt:lpstr>
      <vt:lpstr>2_Office Theme</vt:lpstr>
      <vt:lpstr>Equation</vt:lpstr>
      <vt:lpstr>Ekonomi</vt:lpstr>
      <vt:lpstr>PowerPoint Presentation</vt:lpstr>
      <vt:lpstr>Hafta #8 Konu Başlıkları</vt:lpstr>
      <vt:lpstr>PowerPoint Presentation</vt:lpstr>
      <vt:lpstr>Yanlış Anlama</vt:lpstr>
      <vt:lpstr>GSYH'yi Tanımlama</vt:lpstr>
      <vt:lpstr>Üretim Gelire Eşittir</vt:lpstr>
      <vt:lpstr>GSYH Ölçümünün Detaylı İncelenmesi</vt:lpstr>
      <vt:lpstr>GSYH Ölçümünün Detaylı İncelenmesi</vt:lpstr>
      <vt:lpstr>GSYH Ölçümünün Detaylı İncelenmesi</vt:lpstr>
      <vt:lpstr>Hizmetlerin GSYH İçindeki Payı, ABD</vt:lpstr>
      <vt:lpstr>Ara Mal vs. Nihai Mal</vt:lpstr>
      <vt:lpstr>Telefon Üretiminde Ara Adımlar</vt:lpstr>
      <vt:lpstr>GSYH Ölçümünün Detaylı İncelenmesi</vt:lpstr>
      <vt:lpstr>GSYH'de Dahil Olan/ Dahil Olmayan</vt:lpstr>
      <vt:lpstr>GSYH'ye Farklı Harcama Türlerinden Bakış</vt:lpstr>
      <vt:lpstr>2010 GSYH Bileşenleri, Milyar Dolar</vt:lpstr>
      <vt:lpstr>Tüketim</vt:lpstr>
      <vt:lpstr>Yatırım</vt:lpstr>
      <vt:lpstr>Hükümet Harcamaları</vt:lpstr>
      <vt:lpstr>Net İhracat</vt:lpstr>
      <vt:lpstr>GSYH'nin Eksiklikleri</vt:lpstr>
      <vt:lpstr>Ekonomi: Superbad</vt:lpstr>
      <vt:lpstr>Reel GSYH: GSYH'yi Fiyatlara Göre Ayarlama</vt:lpstr>
      <vt:lpstr>Reel GSYH: GSYH'yi Fiyatlara Göre Ayarlama</vt:lpstr>
      <vt:lpstr>ABD Nominal GSYH ve Fiyat Seviyesi, 2000–2010</vt:lpstr>
      <vt:lpstr>ABD Nominal ve Reel GSYH</vt:lpstr>
      <vt:lpstr>Reel GSYH'yi Bulma</vt:lpstr>
      <vt:lpstr>Örnek</vt:lpstr>
      <vt:lpstr>Büyüme Oranı</vt:lpstr>
      <vt:lpstr>Büyüme Oranı</vt:lpstr>
      <vt:lpstr>Büyüme Oranı</vt:lpstr>
      <vt:lpstr>Sonuç</vt:lpstr>
      <vt:lpstr>Örnek Sorular</vt:lpstr>
      <vt:lpstr>Örnek Sorular</vt:lpstr>
      <vt:lpstr>Örnek Sorular</vt:lpstr>
      <vt:lpstr>Örnek Sorular</vt:lpstr>
      <vt:lpstr>Örnek Sorular</vt:lpstr>
      <vt:lpstr>Örnek Sorular</vt:lpstr>
      <vt:lpstr>Örnek Sorular</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292</cp:revision>
  <dcterms:created xsi:type="dcterms:W3CDTF">2014-08-10T22:38:12Z</dcterms:created>
  <dcterms:modified xsi:type="dcterms:W3CDTF">2020-06-02T08:19:38Z</dcterms:modified>
</cp:coreProperties>
</file>