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9" r:id="rId3"/>
    <p:sldMasterId id="2147483698" r:id="rId4"/>
  </p:sldMasterIdLst>
  <p:notesMasterIdLst>
    <p:notesMasterId r:id="rId84"/>
  </p:notesMasterIdLst>
  <p:handoutMasterIdLst>
    <p:handoutMasterId r:id="rId85"/>
  </p:handoutMasterIdLst>
  <p:sldIdLst>
    <p:sldId id="350" r:id="rId5"/>
    <p:sldId id="257" r:id="rId6"/>
    <p:sldId id="260" r:id="rId7"/>
    <p:sldId id="261" r:id="rId8"/>
    <p:sldId id="332" r:id="rId9"/>
    <p:sldId id="33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48" r:id="rId45"/>
    <p:sldId id="300" r:id="rId46"/>
    <p:sldId id="301" r:id="rId47"/>
    <p:sldId id="302" r:id="rId48"/>
    <p:sldId id="303" r:id="rId49"/>
    <p:sldId id="304" r:id="rId50"/>
    <p:sldId id="306" r:id="rId51"/>
    <p:sldId id="305" r:id="rId52"/>
    <p:sldId id="307" r:id="rId53"/>
    <p:sldId id="308" r:id="rId54"/>
    <p:sldId id="309" r:id="rId55"/>
    <p:sldId id="310" r:id="rId56"/>
    <p:sldId id="311" r:id="rId57"/>
    <p:sldId id="312" r:id="rId58"/>
    <p:sldId id="314" r:id="rId59"/>
    <p:sldId id="315" r:id="rId60"/>
    <p:sldId id="320" r:id="rId61"/>
    <p:sldId id="321" r:id="rId62"/>
    <p:sldId id="343" r:id="rId63"/>
    <p:sldId id="341" r:id="rId64"/>
    <p:sldId id="342" r:id="rId65"/>
    <p:sldId id="338" r:id="rId66"/>
    <p:sldId id="344" r:id="rId67"/>
    <p:sldId id="345" r:id="rId68"/>
    <p:sldId id="316" r:id="rId69"/>
    <p:sldId id="352" r:id="rId70"/>
    <p:sldId id="609" r:id="rId71"/>
    <p:sldId id="351" r:id="rId72"/>
    <p:sldId id="317" r:id="rId73"/>
    <p:sldId id="318" r:id="rId74"/>
    <p:sldId id="349" r:id="rId75"/>
    <p:sldId id="322" r:id="rId76"/>
    <p:sldId id="324" r:id="rId77"/>
    <p:sldId id="325" r:id="rId78"/>
    <p:sldId id="326" r:id="rId79"/>
    <p:sldId id="327" r:id="rId80"/>
    <p:sldId id="328" r:id="rId81"/>
    <p:sldId id="329" r:id="rId82"/>
    <p:sldId id="340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01" autoAdjust="0"/>
    <p:restoredTop sz="81225" autoAdjust="0"/>
  </p:normalViewPr>
  <p:slideViewPr>
    <p:cSldViewPr snapToGrid="0">
      <p:cViewPr varScale="1">
        <p:scale>
          <a:sx n="121" d="100"/>
          <a:sy n="121" d="100"/>
        </p:scale>
        <p:origin x="120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5312" y="21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9E1F5D-6618-A649-A6F3-9BF07F24A1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>
              <a:latin typeface="Cambria" panose="020405030504060302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BA010-4A4C-224C-AEC3-14C9DACFFE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C6931-09C2-AA43-88E2-8ADF6DD1136C}" type="datetimeFigureOut">
              <a:rPr lang="tr-TR" smtClean="0">
                <a:latin typeface="Cambria" panose="02040503050406030204" pitchFamily="18" charset="0"/>
              </a:rPr>
              <a:t>1.04.2021</a:t>
            </a:fld>
            <a:endParaRPr lang="tr-TR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35303-FF8B-474E-B7B9-679D7F2C7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>
              <a:latin typeface="Cambria" panose="020405030504060302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70EAF-DDD1-994B-9CB7-F5193405BE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83D60-5A9E-C341-A7D2-AFB484CAEB1B}" type="slidenum">
              <a:rPr lang="tr-TR" smtClean="0">
                <a:latin typeface="Cambria" panose="02040503050406030204" pitchFamily="18" charset="0"/>
              </a:rPr>
              <a:t>‹#›</a:t>
            </a:fld>
            <a:endParaRPr lang="tr-TR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477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mbria"/>
                <a:cs typeface="Cambria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mbria"/>
                <a:cs typeface="Cambria"/>
              </a:defRPr>
            </a:lvl1pPr>
          </a:lstStyle>
          <a:p>
            <a:fld id="{6151ADBD-8360-4341-9C29-BC2C1D291968}" type="datetimeFigureOut">
              <a:rPr lang="en-US" smtClean="0"/>
              <a:pPr/>
              <a:t>4/1/21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mbria"/>
                <a:cs typeface="Cambria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mbria"/>
                <a:cs typeface="Cambria"/>
              </a:defRPr>
            </a:lvl1pPr>
          </a:lstStyle>
          <a:p>
            <a:fld id="{CC6BAB01-A56D-4F87-9F35-E41949D2E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Cambria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0DC84-A8E2-4F52-99EB-7C4467EDF3C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87418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A6B0C17-428D-4F5A-9F8E-31F2E588AFBB}" type="slidenum">
              <a:rPr lang="tr-TR" altLang="en-US" sz="1800" smtClean="0">
                <a:latin typeface="Cambria"/>
              </a:rPr>
              <a:pPr eaLnBrk="1" hangingPunct="1"/>
              <a:t>10</a:t>
            </a:fld>
            <a:endParaRPr lang="tr-TR" altLang="en-US" sz="1800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947451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709848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ja-JP" dirty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4DC4516-08D5-4C4A-866E-5A3913EB82DE}" type="slidenum">
              <a:rPr lang="tr-TR" altLang="en-US" sz="1800" smtClean="0">
                <a:latin typeface="Cambria"/>
              </a:rPr>
              <a:pPr eaLnBrk="1" hangingPunct="1"/>
              <a:t>12</a:t>
            </a:fld>
            <a:endParaRPr lang="tr-TR" altLang="en-US" sz="1800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30779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049848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A41CA49-E9C8-4098-BDD7-734FF527E736}" type="slidenum">
              <a:rPr lang="tr-TR" altLang="en-US" sz="1800" smtClean="0">
                <a:latin typeface="Cambria"/>
              </a:rPr>
              <a:pPr eaLnBrk="1" hangingPunct="1"/>
              <a:t>14</a:t>
            </a:fld>
            <a:endParaRPr lang="tr-TR" altLang="en-US" sz="1800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89837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739411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062424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19461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057189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100982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288624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181152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030336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954174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583413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791357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858569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605180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642001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87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67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8928100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1000"/>
              </a:spcAft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266724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1000"/>
              </a:spcAft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92236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1000"/>
              </a:spcAft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9634560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600"/>
              </a:spcAft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8963574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1000"/>
              </a:spcAft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8174475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0130995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altLang="en-US" dirty="0"/>
              <a:t>Cevap: A</a:t>
            </a:r>
          </a:p>
        </p:txBody>
      </p:sp>
    </p:spTree>
    <p:extLst>
      <p:ext uri="{BB962C8B-B14F-4D97-AF65-F5344CB8AC3E}">
        <p14:creationId xmlns:p14="http://schemas.microsoft.com/office/powerpoint/2010/main" val="12297459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altLang="en-US" dirty="0"/>
              <a:t>Cevap: C</a:t>
            </a:r>
          </a:p>
        </p:txBody>
      </p:sp>
    </p:spTree>
    <p:extLst>
      <p:ext uri="{BB962C8B-B14F-4D97-AF65-F5344CB8AC3E}">
        <p14:creationId xmlns:p14="http://schemas.microsoft.com/office/powerpoint/2010/main" val="35891277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altLang="en-US" dirty="0"/>
              <a:t>Cevap: B</a:t>
            </a:r>
          </a:p>
        </p:txBody>
      </p:sp>
    </p:spTree>
    <p:extLst>
      <p:ext uri="{BB962C8B-B14F-4D97-AF65-F5344CB8AC3E}">
        <p14:creationId xmlns:p14="http://schemas.microsoft.com/office/powerpoint/2010/main" val="1476924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132761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3230354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b="1" dirty="0"/>
              <a:t>Cevap:</a:t>
            </a:r>
            <a:r>
              <a:rPr lang="tr-TR" altLang="en-US" b="1" baseline="0" dirty="0"/>
              <a:t> A</a:t>
            </a: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5602976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6754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4148617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6736180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5595221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400232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82812D8-EC17-468B-98DD-B31392B73F4C}" type="slidenum">
              <a:rPr lang="tr-TR" altLang="en-US" sz="1800" smtClean="0">
                <a:latin typeface="Cambria"/>
              </a:rPr>
              <a:pPr eaLnBrk="1" hangingPunct="1"/>
              <a:t>46</a:t>
            </a:fld>
            <a:endParaRPr lang="tr-TR" altLang="en-US" sz="1800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677180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1458759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4161750" indent="-24161750"/>
            <a:endParaRPr lang="tr-TR" altLang="en-US" dirty="0"/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CBD1276-3AEA-4DD7-BC89-9E8A4ADB25F4}" type="slidenum">
              <a:rPr lang="tr-TR" altLang="en-US" sz="1800" smtClean="0">
                <a:latin typeface="Cambria"/>
              </a:rPr>
              <a:pPr eaLnBrk="1" hangingPunct="1"/>
              <a:t>48</a:t>
            </a:fld>
            <a:endParaRPr lang="tr-TR" altLang="en-US" sz="1800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973877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spcBef>
                <a:spcPct val="0"/>
              </a:spcBef>
            </a:pPr>
            <a:endParaRPr lang="tr-T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45198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B49A4-A972-1A4E-910F-C97CA42B539C}" type="slidenum">
              <a:rPr lang="tr-TR" smtClean="0">
                <a:solidFill>
                  <a:prstClr val="black"/>
                </a:solidFill>
              </a:rPr>
              <a:pPr/>
              <a:t>5</a:t>
            </a:fld>
            <a:endParaRPr lang="tr-T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90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7088064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4491059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5999436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altLang="en-US" dirty="0"/>
              <a:t>Cevap: A</a:t>
            </a:r>
          </a:p>
        </p:txBody>
      </p:sp>
    </p:spTree>
    <p:extLst>
      <p:ext uri="{BB962C8B-B14F-4D97-AF65-F5344CB8AC3E}">
        <p14:creationId xmlns:p14="http://schemas.microsoft.com/office/powerpoint/2010/main" val="266683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altLang="en-US" dirty="0"/>
              <a:t>Cevap: C</a:t>
            </a:r>
          </a:p>
        </p:txBody>
      </p:sp>
    </p:spTree>
    <p:extLst>
      <p:ext uri="{BB962C8B-B14F-4D97-AF65-F5344CB8AC3E}">
        <p14:creationId xmlns:p14="http://schemas.microsoft.com/office/powerpoint/2010/main" val="20717008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1935500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77559444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9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584544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1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4036768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152028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B49A4-A972-1A4E-910F-C97CA42B539C}" type="slidenum">
              <a:rPr lang="tr-TR" smtClean="0">
                <a:solidFill>
                  <a:prstClr val="black"/>
                </a:solidFill>
              </a:rPr>
              <a:pPr/>
              <a:t>6</a:t>
            </a:fld>
            <a:endParaRPr lang="tr-T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5607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52513796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8118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F8062-D265-4F9C-B5F9-12E7E0970958}" type="slidenum">
              <a:rPr lang="en-US" altLang="en-US">
                <a:solidFill>
                  <a:srgbClr val="000000"/>
                </a:solidFill>
              </a:rPr>
              <a:pPr/>
              <a:t>62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59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60761619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0545314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9808404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9808404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10751549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tr-TR" altLang="en-US" dirty="0"/>
              <a:t>M</a:t>
            </a:r>
            <a:r>
              <a:rPr lang="tr-TR" altLang="en-US" sz="1000" baseline="-25000" dirty="0"/>
              <a:t>T</a:t>
            </a:r>
            <a:r>
              <a:rPr lang="tr-TR" altLang="en-US" dirty="0"/>
              <a:t> = talep edilen miktar</a:t>
            </a:r>
          </a:p>
          <a:p>
            <a:pPr marL="0" lvl="1"/>
            <a:r>
              <a:rPr lang="tr-TR" altLang="en-US" dirty="0"/>
              <a:t>M</a:t>
            </a:r>
            <a:r>
              <a:rPr lang="tr-TR" altLang="en-US" baseline="-25000" dirty="0"/>
              <a:t>A</a:t>
            </a:r>
            <a:r>
              <a:rPr lang="tr-TR" altLang="en-US" dirty="0"/>
              <a:t> = az edilen</a:t>
            </a:r>
            <a:r>
              <a:rPr lang="tr-TR" altLang="en-US" baseline="0" dirty="0"/>
              <a:t> miktar</a:t>
            </a: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98084047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tr-TR" altLang="en-US" dirty="0"/>
              <a:t>M</a:t>
            </a:r>
            <a:r>
              <a:rPr lang="tr-TR" altLang="en-US" sz="1000" baseline="-25000" dirty="0"/>
              <a:t>T</a:t>
            </a:r>
            <a:r>
              <a:rPr lang="tr-TR" altLang="en-US" dirty="0"/>
              <a:t> = Talep edilen miktar</a:t>
            </a:r>
          </a:p>
          <a:p>
            <a:pPr marL="0" lvl="1"/>
            <a:r>
              <a:rPr lang="tr-TR" altLang="en-US" dirty="0"/>
              <a:t>M</a:t>
            </a:r>
            <a:r>
              <a:rPr lang="tr-TR" altLang="en-US" baseline="-25000" dirty="0"/>
              <a:t>A</a:t>
            </a:r>
            <a:r>
              <a:rPr lang="tr-TR" altLang="en-US" dirty="0"/>
              <a:t> = Arz edilen</a:t>
            </a:r>
            <a:r>
              <a:rPr lang="tr-TR" altLang="en-US" baseline="0" dirty="0"/>
              <a:t> miktar</a:t>
            </a:r>
            <a:endParaRPr lang="tr-TR" altLang="en-US" dirty="0"/>
          </a:p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777620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09469222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51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spcBef>
                <a:spcPct val="0"/>
              </a:spcBef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3864618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7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78383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86308002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7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874229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9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9029935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1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 D</a:t>
            </a:r>
          </a:p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0897018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 A</a:t>
            </a:r>
          </a:p>
        </p:txBody>
      </p:sp>
    </p:spTree>
    <p:extLst>
      <p:ext uri="{BB962C8B-B14F-4D97-AF65-F5344CB8AC3E}">
        <p14:creationId xmlns:p14="http://schemas.microsoft.com/office/powerpoint/2010/main" val="115112679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5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 B</a:t>
            </a:r>
          </a:p>
        </p:txBody>
      </p:sp>
    </p:spTree>
    <p:extLst>
      <p:ext uri="{BB962C8B-B14F-4D97-AF65-F5344CB8AC3E}">
        <p14:creationId xmlns:p14="http://schemas.microsoft.com/office/powerpoint/2010/main" val="105267626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7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 B</a:t>
            </a:r>
          </a:p>
        </p:txBody>
      </p:sp>
    </p:spTree>
    <p:extLst>
      <p:ext uri="{BB962C8B-B14F-4D97-AF65-F5344CB8AC3E}">
        <p14:creationId xmlns:p14="http://schemas.microsoft.com/office/powerpoint/2010/main" val="1590479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BAB01-A56D-4F87-9F35-E41949D2ED7E}" type="slidenum">
              <a:rPr lang="tr-TR" smtClean="0"/>
              <a:pPr/>
              <a:t>79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494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741845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1833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431803" y="1350965"/>
            <a:ext cx="3985684" cy="4179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0" b="1">
              <a:solidFill>
                <a:srgbClr val="FF2807"/>
              </a:solidFill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66733" y="1350965"/>
            <a:ext cx="0" cy="417988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971809" y="1350817"/>
            <a:ext cx="6810217" cy="4179455"/>
          </a:xfrm>
        </p:spPr>
        <p:txBody>
          <a:bodyPr>
            <a:normAutofit fontScale="90000"/>
          </a:bodyPr>
          <a:lstStyle>
            <a:lvl1pPr algn="l">
              <a:defRPr cap="all" baseline="0">
                <a:solidFill>
                  <a:srgbClr val="669900"/>
                </a:solidFill>
                <a:latin typeface="Cambria"/>
                <a:cs typeface="Cambr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31035" y="1350817"/>
            <a:ext cx="4156364" cy="4179455"/>
          </a:xfrm>
        </p:spPr>
        <p:txBody>
          <a:bodyPr anchor="ctr">
            <a:noAutofit/>
          </a:bodyPr>
          <a:lstStyle>
            <a:lvl1pPr marL="0" indent="0" algn="r">
              <a:buNone/>
              <a:defRPr sz="20000" b="0" i="0">
                <a:solidFill>
                  <a:srgbClr val="669900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815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/>
              </a:defRPr>
            </a:lvl1pPr>
          </a:lstStyle>
          <a:p>
            <a:fld id="{DCFC6667-E91D-AA4B-9ACC-834CDC0CCE3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 descr="MICRO_ch04_title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4" b="83704"/>
          <a:stretch/>
        </p:blipFill>
        <p:spPr>
          <a:xfrm>
            <a:off x="0" y="0"/>
            <a:ext cx="11898488" cy="111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2846" y="262456"/>
            <a:ext cx="11288889" cy="592673"/>
          </a:xfrm>
        </p:spPr>
        <p:txBody>
          <a:bodyPr/>
          <a:lstStyle>
            <a:lvl1pPr>
              <a:defRPr>
                <a:solidFill>
                  <a:srgbClr val="0A5B7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793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/>
              </a:defRPr>
            </a:lvl1pPr>
          </a:lstStyle>
          <a:p>
            <a:fld id="{DCFC6667-E91D-AA4B-9ACC-834CDC0CCE3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73236" y="6048904"/>
            <a:ext cx="11367208" cy="4826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 spc="110">
                <a:latin typeface="Cambria"/>
                <a:cs typeface="Cambria"/>
              </a:defRPr>
            </a:lvl1pPr>
            <a:lvl2pPr marL="457200" indent="0">
              <a:buFontTx/>
              <a:buNone/>
              <a:defRPr sz="2000" b="1" spc="110">
                <a:latin typeface="Cambria"/>
                <a:cs typeface="Cambria"/>
              </a:defRPr>
            </a:lvl2pPr>
            <a:lvl3pPr marL="914400" indent="0">
              <a:buFontTx/>
              <a:buNone/>
              <a:defRPr sz="2000" b="1" spc="110">
                <a:latin typeface="Cambria"/>
                <a:cs typeface="Cambria"/>
              </a:defRPr>
            </a:lvl3pPr>
            <a:lvl4pPr marL="1371600" indent="0">
              <a:buFontTx/>
              <a:buNone/>
              <a:defRPr sz="2000" b="1" spc="110">
                <a:latin typeface="Cambria"/>
                <a:cs typeface="Cambria"/>
              </a:defRPr>
            </a:lvl4pPr>
            <a:lvl5pPr marL="1828800" indent="0">
              <a:buFontTx/>
              <a:buNone/>
              <a:defRPr sz="2000" b="1" spc="110">
                <a:latin typeface="Cambria"/>
                <a:cs typeface="Cambr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 descr="MICRO_ch04_title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9" r="2364" b="83704"/>
          <a:stretch/>
        </p:blipFill>
        <p:spPr>
          <a:xfrm>
            <a:off x="4" y="2573885"/>
            <a:ext cx="12011377" cy="1744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554" y="2921020"/>
            <a:ext cx="10870495" cy="939800"/>
          </a:xfrm>
        </p:spPr>
        <p:txBody>
          <a:bodyPr anchor="ctr" anchorCtr="0"/>
          <a:lstStyle>
            <a:lvl1pPr>
              <a:defRPr sz="4100">
                <a:solidFill>
                  <a:srgbClr val="0A5B7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99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/>
              </a:defRPr>
            </a:lvl1pPr>
          </a:lstStyle>
          <a:p>
            <a:fld id="{8C223900-0738-5846-973D-3AF914A9607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03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603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85559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777875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755" y="-16933"/>
            <a:ext cx="10972800" cy="76809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800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51875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0557"/>
            <a:ext cx="5384800" cy="5002721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0557"/>
            <a:ext cx="5384800" cy="5002721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3549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7437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431803" y="1350965"/>
            <a:ext cx="3985684" cy="4179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0" b="1">
              <a:solidFill>
                <a:srgbClr val="FF2807"/>
              </a:solidFill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66733" y="1350965"/>
            <a:ext cx="0" cy="417988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971809" y="1350817"/>
            <a:ext cx="6810217" cy="4179455"/>
          </a:xfrm>
        </p:spPr>
        <p:txBody>
          <a:bodyPr>
            <a:normAutofit fontScale="90000"/>
          </a:bodyPr>
          <a:lstStyle>
            <a:lvl1pPr algn="l">
              <a:defRPr cap="all" baseline="0">
                <a:solidFill>
                  <a:srgbClr val="669900"/>
                </a:solidFill>
                <a:latin typeface="Cambria"/>
                <a:cs typeface="Cambr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31035" y="1350817"/>
            <a:ext cx="4156364" cy="4179455"/>
          </a:xfrm>
        </p:spPr>
        <p:txBody>
          <a:bodyPr anchor="ctr">
            <a:noAutofit/>
          </a:bodyPr>
          <a:lstStyle>
            <a:lvl1pPr marL="0" indent="0" algn="r">
              <a:buNone/>
              <a:defRPr sz="20000" b="0" i="0">
                <a:solidFill>
                  <a:srgbClr val="669900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04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645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51875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0557"/>
            <a:ext cx="5384800" cy="5002721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0557"/>
            <a:ext cx="5384800" cy="5002721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9155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37069" y="169868"/>
            <a:ext cx="11728451" cy="6543675"/>
          </a:xfrm>
          <a:prstGeom prst="rect">
            <a:avLst/>
          </a:prstGeom>
          <a:noFill/>
          <a:ln w="57150">
            <a:solidFill>
              <a:srgbClr val="66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  <a:latin typeface="Cambr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51875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059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777875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755" y="-16933"/>
            <a:ext cx="10972800" cy="76809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1176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/>
              </a:defRPr>
            </a:lvl1pPr>
          </a:lstStyle>
          <a:p>
            <a:fld id="{DCFC6667-E91D-AA4B-9ACC-834CDC0CCE3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2846" y="1159921"/>
            <a:ext cx="11288889" cy="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MICRO_ch04_snapsho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0" r="73229" b="90864"/>
          <a:stretch/>
        </p:blipFill>
        <p:spPr>
          <a:xfrm>
            <a:off x="3" y="5"/>
            <a:ext cx="2619023" cy="62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1196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432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703" r:id="rId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 w="19050">
            <a:solidFill>
              <a:srgbClr val="0A5B7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white"/>
              </a:solidFill>
              <a:latin typeface="Cambria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846" y="592656"/>
            <a:ext cx="11288889" cy="5926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632050"/>
            <a:ext cx="3160889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C22D4794-4183-DC44-9F89-F8E20243ACC7}" type="slidenum">
              <a:rPr lang="en-US" smtClean="0">
                <a:solidFill>
                  <a:prstClr val="white"/>
                </a:solidFill>
                <a:ea typeface="ＭＳ Ｐゴシック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white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28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0" i="0" kern="1200" spc="130">
          <a:solidFill>
            <a:schemeClr val="bg1"/>
          </a:solidFill>
          <a:latin typeface="Cambria" panose="02040503050406030204" pitchFamily="18" charset="0"/>
          <a:ea typeface="ＭＳ Ｐゴシック" charset="-128"/>
          <a:cs typeface="Cambria" panose="02040503050406030204" pitchFamily="18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bg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bg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bg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00" kern="1200">
          <a:solidFill>
            <a:schemeClr val="bg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100" kern="1200">
          <a:solidFill>
            <a:schemeClr val="bg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37069" y="169868"/>
            <a:ext cx="11728451" cy="6543675"/>
          </a:xfrm>
          <a:prstGeom prst="rect">
            <a:avLst/>
          </a:prstGeom>
          <a:noFill/>
          <a:ln w="57150">
            <a:solidFill>
              <a:srgbClr val="66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Cambria"/>
              <a:cs typeface="Cambria"/>
            </a:endParaRPr>
          </a:p>
        </p:txBody>
      </p:sp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960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/>
          <a:ea typeface="+mj-ea"/>
          <a:cs typeface="Cambr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g3XHPdexNM&amp;feature=youtu.b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jpeg"/><Relationship Id="rId4" Type="http://schemas.openxmlformats.org/officeDocument/2006/relationships/image" Target="../media/image37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10" Type="http://schemas.openxmlformats.org/officeDocument/2006/relationships/image" Target="../media/image52.emf"/><Relationship Id="rId4" Type="http://schemas.openxmlformats.org/officeDocument/2006/relationships/image" Target="../media/image46.emf"/><Relationship Id="rId9" Type="http://schemas.openxmlformats.org/officeDocument/2006/relationships/image" Target="../media/image51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UIlKbZKha0&amp;feature=youtu.be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e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12" Type="http://schemas.openxmlformats.org/officeDocument/2006/relationships/image" Target="../media/image73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emf"/><Relationship Id="rId11" Type="http://schemas.openxmlformats.org/officeDocument/2006/relationships/image" Target="../media/image72.emf"/><Relationship Id="rId5" Type="http://schemas.openxmlformats.org/officeDocument/2006/relationships/image" Target="../media/image66.emf"/><Relationship Id="rId10" Type="http://schemas.openxmlformats.org/officeDocument/2006/relationships/image" Target="../media/image71.emf"/><Relationship Id="rId4" Type="http://schemas.openxmlformats.org/officeDocument/2006/relationships/image" Target="../media/image65.emf"/><Relationship Id="rId9" Type="http://schemas.openxmlformats.org/officeDocument/2006/relationships/image" Target="../media/image70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jOrkwfbc0g&amp;feature=youtu.be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4.e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ctrTitle"/>
          </p:nvPr>
        </p:nvSpPr>
        <p:spPr>
          <a:xfrm>
            <a:off x="5253040" y="1350965"/>
            <a:ext cx="5106987" cy="4179887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tr-TR" sz="6600" cap="none" noProof="0">
                <a:ea typeface="MS PGothic" charset="0"/>
              </a:rPr>
              <a:t>Ekonomi</a:t>
            </a:r>
            <a:endParaRPr lang="tr-TR" sz="4000" cap="none" noProof="0" dirty="0">
              <a:latin typeface="Cambria"/>
              <a:ea typeface="MS PGothic" charset="0"/>
              <a:cs typeface="Cambria"/>
            </a:endParaRPr>
          </a:p>
        </p:txBody>
      </p:sp>
      <p:sp>
        <p:nvSpPr>
          <p:cNvPr id="717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41401" y="1350965"/>
            <a:ext cx="3619499" cy="4179887"/>
          </a:xfrm>
        </p:spPr>
        <p:txBody>
          <a:bodyPr/>
          <a:lstStyle/>
          <a:p>
            <a:pPr eaLnBrk="1" hangingPunct="1"/>
            <a:r>
              <a:rPr lang="tr-TR" altLang="en-US" sz="6600" noProof="0" dirty="0"/>
              <a:t>Hafta </a:t>
            </a:r>
            <a:r>
              <a:rPr lang="tr-TR" altLang="en-US" sz="6600" noProof="0" dirty="0">
                <a:latin typeface="Cambria"/>
                <a:cs typeface="Cambria"/>
              </a:rPr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635300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239" y="1131893"/>
            <a:ext cx="5873751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demand_lin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539" y="2133600"/>
            <a:ext cx="3605212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89" y="2036763"/>
            <a:ext cx="4932363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3521080"/>
            <a:ext cx="4621212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itle 9"/>
          <p:cNvSpPr>
            <a:spLocks noGrp="1"/>
          </p:cNvSpPr>
          <p:nvPr>
            <p:ph type="title"/>
          </p:nvPr>
        </p:nvSpPr>
        <p:spPr>
          <a:xfrm>
            <a:off x="2014539" y="-17463"/>
            <a:ext cx="8229600" cy="768351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Talep Eğrisi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7050" y="3561348"/>
            <a:ext cx="1684231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Fiyat Artışı</a:t>
            </a:r>
          </a:p>
        </p:txBody>
      </p:sp>
      <p:sp>
        <p:nvSpPr>
          <p:cNvPr id="9" name="Rectangle 8"/>
          <p:cNvSpPr/>
          <p:nvPr/>
        </p:nvSpPr>
        <p:spPr>
          <a:xfrm>
            <a:off x="2507536" y="1106906"/>
            <a:ext cx="1553244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5491" y="5696161"/>
            <a:ext cx="2044325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66476" y="6185150"/>
            <a:ext cx="4468231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Talep Edilen Miktarda Azalma</a:t>
            </a:r>
          </a:p>
        </p:txBody>
      </p:sp>
    </p:spTree>
    <p:extLst>
      <p:ext uri="{BB962C8B-B14F-4D97-AF65-F5344CB8AC3E}">
        <p14:creationId xmlns:p14="http://schemas.microsoft.com/office/powerpoint/2010/main" val="194881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Piyasa Talebi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71990"/>
              </p:ext>
            </p:extLst>
          </p:nvPr>
        </p:nvGraphicFramePr>
        <p:xfrm>
          <a:off x="1968500" y="1955805"/>
          <a:ext cx="8305804" cy="4489455"/>
        </p:xfrm>
        <a:graphic>
          <a:graphicData uri="http://schemas.openxmlformats.org/drawingml/2006/table">
            <a:tbl>
              <a:tblPr/>
              <a:tblGrid>
                <a:gridCol w="1128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16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0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7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Somon Fiyatı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Çınar'ın Talebi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Dağhan'ın Talebi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Piyasa Talebi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$20.00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$17.50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$15.00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$12.50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$10.00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$ 7.50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$ 5.00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$ 2.50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$ 0.00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614988" y="3830643"/>
            <a:ext cx="838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6600" dirty="0">
                <a:solidFill>
                  <a:srgbClr val="FF0000"/>
                </a:solidFill>
                <a:latin typeface="Cambria"/>
                <a:cs typeface="Cambria"/>
              </a:rPr>
              <a:t>+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46988" y="3857630"/>
            <a:ext cx="838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660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23593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7" y="2286000"/>
            <a:ext cx="86391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+=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7" y="4484688"/>
            <a:ext cx="3330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7" y="3284538"/>
            <a:ext cx="11826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7" y="4627563"/>
            <a:ext cx="395287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427" y="3295650"/>
            <a:ext cx="2109788" cy="145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17" y="3276602"/>
            <a:ext cx="17748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3" y="4624388"/>
            <a:ext cx="62071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Title 10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Piyasa Talebi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87907" y="2314658"/>
            <a:ext cx="1004493" cy="358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98163" y="2298327"/>
            <a:ext cx="958763" cy="358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75749" y="2235201"/>
            <a:ext cx="958763" cy="4481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1660" y="4065555"/>
            <a:ext cx="1138240" cy="499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53951" y="4051582"/>
            <a:ext cx="1076069" cy="499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397982" y="4058105"/>
            <a:ext cx="1076069" cy="499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99959" y="4509582"/>
            <a:ext cx="1076069" cy="2947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Çınar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50902" y="4527344"/>
            <a:ext cx="1076069" cy="499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Dağhan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64350" y="4509582"/>
            <a:ext cx="2309175" cy="499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Piyasa Talebi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60823" y="3744505"/>
            <a:ext cx="428102" cy="222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 err="1">
                <a:latin typeface="Cambria"/>
                <a:ea typeface="ＭＳ 明朝"/>
                <a:cs typeface="Cambria"/>
              </a:rPr>
              <a:t>T</a:t>
            </a:r>
            <a:r>
              <a:rPr lang="tr-TR" sz="1200" baseline="-25000" dirty="0" err="1">
                <a:latin typeface="Cambria"/>
                <a:ea typeface="ＭＳ 明朝"/>
                <a:cs typeface="Cambria"/>
              </a:rPr>
              <a:t>Çınar</a:t>
            </a:r>
            <a:endParaRPr lang="tr-TR" sz="12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5852" y="3754985"/>
            <a:ext cx="625063" cy="222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 err="1">
                <a:latin typeface="Cambria"/>
                <a:ea typeface="ＭＳ 明朝"/>
                <a:cs typeface="Cambria"/>
              </a:rPr>
              <a:t>T</a:t>
            </a:r>
            <a:r>
              <a:rPr lang="tr-TR" sz="1200" baseline="-25000" dirty="0" err="1">
                <a:latin typeface="Cambria"/>
                <a:ea typeface="ＭＳ 明朝"/>
                <a:cs typeface="Cambria"/>
              </a:rPr>
              <a:t>Dağhan</a:t>
            </a:r>
            <a:endParaRPr lang="tr-TR" sz="12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82359" y="3725678"/>
            <a:ext cx="459206" cy="222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 err="1">
                <a:latin typeface="Cambria"/>
                <a:ea typeface="ＭＳ 明朝"/>
                <a:cs typeface="Cambria"/>
              </a:rPr>
              <a:t>T</a:t>
            </a:r>
            <a:r>
              <a:rPr lang="tr-TR" sz="1200" baseline="-25000" dirty="0" err="1">
                <a:latin typeface="Cambria"/>
                <a:ea typeface="ＭＳ 明朝"/>
                <a:cs typeface="Cambria"/>
              </a:rPr>
              <a:t>Piyasa</a:t>
            </a:r>
            <a:endParaRPr lang="tr-TR" sz="12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94527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Talepte Kayma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9250058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Talep eğrisi üzerinde/boyunca hareket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Mal fiyatının değişmesiyle olur.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ve talep edilen miktar arasında ters ilişki vardır.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Talepte kayma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haricindeki faktörlerde değişiklik olursa meydana gelir.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Bütün bir talep eğrisi sağa ya da sola kayar.</a:t>
            </a:r>
          </a:p>
        </p:txBody>
      </p:sp>
    </p:spTree>
    <p:extLst>
      <p:ext uri="{BB962C8B-B14F-4D97-AF65-F5344CB8AC3E}">
        <p14:creationId xmlns:p14="http://schemas.microsoft.com/office/powerpoint/2010/main" val="337204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39" y="1697043"/>
            <a:ext cx="80772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5" y="2360613"/>
            <a:ext cx="344646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6" y="2087563"/>
            <a:ext cx="4249737" cy="439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9" y="2376488"/>
            <a:ext cx="3248025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1" y="4016375"/>
            <a:ext cx="3449639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39" y="4067175"/>
            <a:ext cx="13065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rrows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795588"/>
            <a:ext cx="1843088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3" y="4060825"/>
            <a:ext cx="1517651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Title 9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Talepte Kayma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16621" y="1703294"/>
            <a:ext cx="1345152" cy="6424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Fiyat (Kavun</a:t>
            </a:r>
            <a:r>
              <a:rPr lang="tr-TR" sz="2000" dirty="0">
                <a:latin typeface="Cambria"/>
                <a:ea typeface="ＭＳ 明朝"/>
                <a:cs typeface="Cambria"/>
              </a:rPr>
              <a:t>)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98307" y="6215528"/>
            <a:ext cx="1730634" cy="6424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Miktar (Kavun</a:t>
            </a:r>
            <a:r>
              <a:rPr lang="tr-TR" sz="2000" dirty="0">
                <a:latin typeface="Cambria"/>
                <a:ea typeface="ＭＳ 明朝"/>
                <a:cs typeface="Cambria"/>
              </a:rPr>
              <a:t>)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73131" y="2049928"/>
            <a:ext cx="3538516" cy="9980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FF0000"/>
                </a:solidFill>
                <a:effectLst/>
                <a:latin typeface="Cambria"/>
                <a:ea typeface="ＭＳ 明朝"/>
                <a:cs typeface="Cambria"/>
              </a:rPr>
              <a:t>Sağa Kayma: kavun yemenin sağlığa iyi geldiğini belirten tıbbi bir rapor var ve bu nedenle tüketiciler daha çok kavun talep ederler.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21531" y="4607856"/>
            <a:ext cx="3538516" cy="1264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FF0000"/>
                </a:solidFill>
                <a:effectLst/>
                <a:latin typeface="Cambria"/>
                <a:ea typeface="ＭＳ 明朝"/>
                <a:cs typeface="Cambria"/>
              </a:rPr>
              <a:t>Sola Kayma: kavun yemenin sağlığa kötü geldiğini belirten tıbbi bir rapor var ve bu nedenle tüketiciler daha az kavun talep ederler.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70902" y="4213410"/>
            <a:ext cx="791883" cy="3585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effectLst/>
                <a:latin typeface="Cambria"/>
                <a:ea typeface="ＭＳ 明朝"/>
                <a:cs typeface="Cambria"/>
              </a:rPr>
              <a:t>Talepte artış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87575" y="4201456"/>
            <a:ext cx="953249" cy="4153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effectLst/>
                <a:latin typeface="Cambria"/>
                <a:ea typeface="ＭＳ 明朝"/>
                <a:cs typeface="Cambria"/>
              </a:rPr>
              <a:t>Talepte azalış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429262" y="5702868"/>
            <a:ext cx="361949" cy="2838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3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75600" y="5625199"/>
            <a:ext cx="361949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43650" y="5650599"/>
            <a:ext cx="361949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7757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1344706" y="5"/>
            <a:ext cx="9234396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Talep Eğrisi Üzerinde Hareket vs. Talepte Kayma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Sonraki birkaç slayt, taleple alakalı olası hareket ve kaymaların özetini verecektir.</a:t>
            </a:r>
          </a:p>
        </p:txBody>
      </p:sp>
    </p:spTree>
    <p:extLst>
      <p:ext uri="{BB962C8B-B14F-4D97-AF65-F5344CB8AC3E}">
        <p14:creationId xmlns:p14="http://schemas.microsoft.com/office/powerpoint/2010/main" val="1926015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1663702" y="5"/>
            <a:ext cx="88265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Talep Edilen Miktardaki Artış</a:t>
            </a:r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2451100" y="1951038"/>
            <a:ext cx="0" cy="3517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44035" name="Text Box 6"/>
          <p:cNvSpPr txBox="1">
            <a:spLocks noChangeArrowheads="1"/>
          </p:cNvSpPr>
          <p:nvPr/>
        </p:nvSpPr>
        <p:spPr bwMode="auto">
          <a:xfrm>
            <a:off x="1893890" y="1752600"/>
            <a:ext cx="5572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F</a:t>
            </a:r>
          </a:p>
        </p:txBody>
      </p:sp>
      <p:sp>
        <p:nvSpPr>
          <p:cNvPr id="44036" name="Text Box 7"/>
          <p:cNvSpPr txBox="1">
            <a:spLocks noChangeArrowheads="1"/>
          </p:cNvSpPr>
          <p:nvPr/>
        </p:nvSpPr>
        <p:spPr bwMode="auto">
          <a:xfrm>
            <a:off x="6973890" y="5486400"/>
            <a:ext cx="5572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M</a:t>
            </a: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3265489" y="1905003"/>
            <a:ext cx="3582987" cy="3057525"/>
          </a:xfrm>
          <a:prstGeom prst="line">
            <a:avLst/>
          </a:prstGeom>
          <a:noFill/>
          <a:ln w="60325">
            <a:solidFill>
              <a:srgbClr val="3F6C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44038" name="Text Box 9"/>
          <p:cNvSpPr txBox="1">
            <a:spLocks noChangeArrowheads="1"/>
          </p:cNvSpPr>
          <p:nvPr/>
        </p:nvSpPr>
        <p:spPr bwMode="auto">
          <a:xfrm>
            <a:off x="6986588" y="4708525"/>
            <a:ext cx="914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T</a:t>
            </a:r>
          </a:p>
        </p:txBody>
      </p:sp>
      <p:sp>
        <p:nvSpPr>
          <p:cNvPr id="22536" name="Text Box 10"/>
          <p:cNvSpPr txBox="1">
            <a:spLocks noChangeArrowheads="1"/>
          </p:cNvSpPr>
          <p:nvPr/>
        </p:nvSpPr>
        <p:spPr bwMode="auto">
          <a:xfrm>
            <a:off x="7531102" y="1841500"/>
            <a:ext cx="3898898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solidFill>
                  <a:srgbClr val="FF0000"/>
                </a:solidFill>
                <a:latin typeface="Cambria"/>
                <a:cs typeface="Cambria"/>
              </a:rPr>
              <a:t>Fiyat azalışından dolayı</a:t>
            </a:r>
          </a:p>
          <a:p>
            <a:pPr eaLnBrk="1" hangingPunct="1"/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/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A noktasından B noktasına hareket</a:t>
            </a:r>
          </a:p>
          <a:p>
            <a:pPr eaLnBrk="1" hangingPunct="1"/>
            <a:endParaRPr lang="tr-TR" altLang="en-US" sz="2800" u="sng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/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Talep eğrisi boyunca hareket</a:t>
            </a:r>
          </a:p>
          <a:p>
            <a:pPr eaLnBrk="1" hangingPunct="1"/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/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Fiyat↓ M</a:t>
            </a:r>
            <a:r>
              <a:rPr lang="tr-TR" altLang="en-US" sz="2800" baseline="-25000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↑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 </a:t>
            </a:r>
          </a:p>
          <a:p>
            <a:pPr eaLnBrk="1" hangingPunct="1">
              <a:spcAft>
                <a:spcPts val="1000"/>
              </a:spcAft>
            </a:pPr>
            <a:endParaRPr lang="tr-TR" altLang="en-US" sz="2800" b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08500" y="2590800"/>
            <a:ext cx="1371600" cy="1143000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27500" y="2590800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575300" y="3886200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1689100" y="2514600"/>
            <a:ext cx="83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$12</a:t>
            </a:r>
          </a:p>
        </p:txBody>
      </p:sp>
      <p:sp>
        <p:nvSpPr>
          <p:cNvPr id="44044" name="Text Box 10"/>
          <p:cNvSpPr txBox="1">
            <a:spLocks noChangeArrowheads="1"/>
          </p:cNvSpPr>
          <p:nvPr/>
        </p:nvSpPr>
        <p:spPr bwMode="auto">
          <a:xfrm>
            <a:off x="1612900" y="3733800"/>
            <a:ext cx="914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$10</a:t>
            </a:r>
          </a:p>
        </p:txBody>
      </p:sp>
      <p:sp>
        <p:nvSpPr>
          <p:cNvPr id="44045" name="Text Box 10"/>
          <p:cNvSpPr txBox="1">
            <a:spLocks noChangeArrowheads="1"/>
          </p:cNvSpPr>
          <p:nvPr/>
        </p:nvSpPr>
        <p:spPr bwMode="auto">
          <a:xfrm>
            <a:off x="4051300" y="5486400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7</a:t>
            </a:r>
          </a:p>
        </p:txBody>
      </p:sp>
      <p:sp>
        <p:nvSpPr>
          <p:cNvPr id="44046" name="Text Box 10"/>
          <p:cNvSpPr txBox="1">
            <a:spLocks noChangeArrowheads="1"/>
          </p:cNvSpPr>
          <p:nvPr/>
        </p:nvSpPr>
        <p:spPr bwMode="auto">
          <a:xfrm>
            <a:off x="5575300" y="5486400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8</a:t>
            </a:r>
          </a:p>
        </p:txBody>
      </p:sp>
      <p:cxnSp>
        <p:nvCxnSpPr>
          <p:cNvPr id="19" name="Straight Connector 18"/>
          <p:cNvCxnSpPr/>
          <p:nvPr/>
        </p:nvCxnSpPr>
        <p:spPr>
          <a:xfrm rot="10800000">
            <a:off x="2451100" y="27432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2451100" y="4038600"/>
            <a:ext cx="3276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908300" y="4114800"/>
            <a:ext cx="2743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003800" y="4762500"/>
            <a:ext cx="1447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51" name="Text Box 10"/>
          <p:cNvSpPr txBox="1">
            <a:spLocks noChangeArrowheads="1"/>
          </p:cNvSpPr>
          <p:nvPr/>
        </p:nvSpPr>
        <p:spPr bwMode="auto">
          <a:xfrm>
            <a:off x="4279900" y="21336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A</a:t>
            </a:r>
          </a:p>
        </p:txBody>
      </p:sp>
      <p:sp>
        <p:nvSpPr>
          <p:cNvPr id="44052" name="Text Box 10"/>
          <p:cNvSpPr txBox="1">
            <a:spLocks noChangeArrowheads="1"/>
          </p:cNvSpPr>
          <p:nvPr/>
        </p:nvSpPr>
        <p:spPr bwMode="auto">
          <a:xfrm>
            <a:off x="5956300" y="3581400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B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46300" y="2971800"/>
            <a:ext cx="0" cy="8397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433890" y="5713418"/>
            <a:ext cx="1065212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2451100" y="5486400"/>
            <a:ext cx="46482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6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1663702" y="5"/>
            <a:ext cx="88265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Talep Edilen Miktardaki Azalış</a:t>
            </a:r>
          </a:p>
        </p:txBody>
      </p:sp>
      <p:sp>
        <p:nvSpPr>
          <p:cNvPr id="23555" name="Text Box 10"/>
          <p:cNvSpPr txBox="1">
            <a:spLocks noChangeArrowheads="1"/>
          </p:cNvSpPr>
          <p:nvPr/>
        </p:nvSpPr>
        <p:spPr bwMode="auto">
          <a:xfrm>
            <a:off x="7531102" y="1841500"/>
            <a:ext cx="3525369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solidFill>
                  <a:srgbClr val="FF0000"/>
                </a:solidFill>
                <a:latin typeface="Cambria"/>
                <a:cs typeface="Cambria"/>
              </a:rPr>
              <a:t>Fiyat artışından dolayı</a:t>
            </a:r>
          </a:p>
          <a:p>
            <a:pPr eaLnBrk="1" hangingPunct="1"/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/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A noktasından B noktasına hareket</a:t>
            </a:r>
          </a:p>
          <a:p>
            <a:pPr eaLnBrk="1" hangingPunct="1"/>
            <a:endParaRPr lang="tr-TR" altLang="en-US" sz="2800" u="sng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/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Talep eğrisi boyunca hareket</a:t>
            </a:r>
          </a:p>
          <a:p>
            <a:pPr eaLnBrk="1" hangingPunct="1"/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/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F↑ M</a:t>
            </a:r>
            <a:r>
              <a:rPr lang="tr-TR" altLang="en-US" sz="2800" baseline="-25000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↓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 </a:t>
            </a:r>
          </a:p>
          <a:p>
            <a:pPr eaLnBrk="1" hangingPunct="1">
              <a:spcAft>
                <a:spcPts val="1000"/>
              </a:spcAft>
            </a:pPr>
            <a:endParaRPr lang="tr-TR" altLang="en-US" sz="2800" b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46083" name="Line 2"/>
          <p:cNvSpPr>
            <a:spLocks noChangeShapeType="1"/>
          </p:cNvSpPr>
          <p:nvPr/>
        </p:nvSpPr>
        <p:spPr bwMode="auto">
          <a:xfrm>
            <a:off x="2438400" y="2141538"/>
            <a:ext cx="0" cy="3517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1881190" y="1943100"/>
            <a:ext cx="5572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F</a:t>
            </a:r>
          </a:p>
        </p:txBody>
      </p:sp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6910390" y="5676900"/>
            <a:ext cx="5572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M</a:t>
            </a:r>
          </a:p>
        </p:txBody>
      </p:sp>
      <p:sp>
        <p:nvSpPr>
          <p:cNvPr id="46086" name="Line 5"/>
          <p:cNvSpPr>
            <a:spLocks noChangeShapeType="1"/>
          </p:cNvSpPr>
          <p:nvPr/>
        </p:nvSpPr>
        <p:spPr bwMode="auto">
          <a:xfrm>
            <a:off x="3252789" y="2095504"/>
            <a:ext cx="3582987" cy="3057525"/>
          </a:xfrm>
          <a:prstGeom prst="line">
            <a:avLst/>
          </a:prstGeom>
          <a:noFill/>
          <a:ln w="63500">
            <a:solidFill>
              <a:srgbClr val="3F6C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46087" name="Text Box 9"/>
          <p:cNvSpPr txBox="1">
            <a:spLocks noChangeArrowheads="1"/>
          </p:cNvSpPr>
          <p:nvPr/>
        </p:nvSpPr>
        <p:spPr bwMode="auto">
          <a:xfrm>
            <a:off x="6986588" y="4899025"/>
            <a:ext cx="914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4572000" y="2933700"/>
            <a:ext cx="1143000" cy="990600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2781300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562600" y="4076700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46091" name="Text Box 10"/>
          <p:cNvSpPr txBox="1">
            <a:spLocks noChangeArrowheads="1"/>
          </p:cNvSpPr>
          <p:nvPr/>
        </p:nvSpPr>
        <p:spPr bwMode="auto">
          <a:xfrm>
            <a:off x="1600200" y="2705100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$50</a:t>
            </a:r>
          </a:p>
        </p:txBody>
      </p:sp>
      <p:sp>
        <p:nvSpPr>
          <p:cNvPr id="46092" name="Text Box 10"/>
          <p:cNvSpPr txBox="1">
            <a:spLocks noChangeArrowheads="1"/>
          </p:cNvSpPr>
          <p:nvPr/>
        </p:nvSpPr>
        <p:spPr bwMode="auto">
          <a:xfrm>
            <a:off x="1676400" y="3924300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$30</a:t>
            </a:r>
          </a:p>
        </p:txBody>
      </p:sp>
      <p:sp>
        <p:nvSpPr>
          <p:cNvPr id="46093" name="Text Box 10"/>
          <p:cNvSpPr txBox="1">
            <a:spLocks noChangeArrowheads="1"/>
          </p:cNvSpPr>
          <p:nvPr/>
        </p:nvSpPr>
        <p:spPr bwMode="auto">
          <a:xfrm>
            <a:off x="4038600" y="5676900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4</a:t>
            </a:r>
          </a:p>
        </p:txBody>
      </p:sp>
      <p:sp>
        <p:nvSpPr>
          <p:cNvPr id="46094" name="Text Box 10"/>
          <p:cNvSpPr txBox="1">
            <a:spLocks noChangeArrowheads="1"/>
          </p:cNvSpPr>
          <p:nvPr/>
        </p:nvSpPr>
        <p:spPr bwMode="auto">
          <a:xfrm>
            <a:off x="5562600" y="5676900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6</a:t>
            </a:r>
          </a:p>
        </p:txBody>
      </p:sp>
      <p:cxnSp>
        <p:nvCxnSpPr>
          <p:cNvPr id="40" name="Straight Connector 39"/>
          <p:cNvCxnSpPr/>
          <p:nvPr/>
        </p:nvCxnSpPr>
        <p:spPr>
          <a:xfrm rot="10800000">
            <a:off x="2438400" y="29337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2438400" y="4229100"/>
            <a:ext cx="3276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2895600" y="4305300"/>
            <a:ext cx="2743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4991100" y="4953000"/>
            <a:ext cx="1447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99" name="Text Box 10"/>
          <p:cNvSpPr txBox="1">
            <a:spLocks noChangeArrowheads="1"/>
          </p:cNvSpPr>
          <p:nvPr/>
        </p:nvSpPr>
        <p:spPr bwMode="auto">
          <a:xfrm>
            <a:off x="4267200" y="23241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B</a:t>
            </a:r>
          </a:p>
        </p:txBody>
      </p:sp>
      <p:sp>
        <p:nvSpPr>
          <p:cNvPr id="46100" name="Text Box 10"/>
          <p:cNvSpPr txBox="1">
            <a:spLocks noChangeArrowheads="1"/>
          </p:cNvSpPr>
          <p:nvPr/>
        </p:nvSpPr>
        <p:spPr bwMode="auto">
          <a:xfrm>
            <a:off x="5943600" y="3771900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A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2133600" y="3162300"/>
            <a:ext cx="0" cy="839788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419600" y="5903918"/>
            <a:ext cx="990600" cy="1587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2438400" y="5676900"/>
            <a:ext cx="46482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43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Talepteki Artış</a:t>
            </a:r>
          </a:p>
        </p:txBody>
      </p:sp>
      <p:sp>
        <p:nvSpPr>
          <p:cNvPr id="24579" name="Text Box 10"/>
          <p:cNvSpPr txBox="1">
            <a:spLocks noChangeArrowheads="1"/>
          </p:cNvSpPr>
          <p:nvPr/>
        </p:nvSpPr>
        <p:spPr bwMode="auto">
          <a:xfrm>
            <a:off x="7643160" y="1767541"/>
            <a:ext cx="3936251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solidFill>
                  <a:srgbClr val="FF0000"/>
                </a:solidFill>
                <a:latin typeface="Cambria"/>
                <a:cs typeface="Cambria"/>
              </a:rPr>
              <a:t>Fiyat haricindeki faktörlerden dolayı</a:t>
            </a:r>
          </a:p>
          <a:p>
            <a:pPr eaLnBrk="1" hangingPunct="1"/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Bütün talep eğrisi sağa kayar</a:t>
            </a:r>
          </a:p>
          <a:p>
            <a:pPr eaLnBrk="1" hangingPunct="1">
              <a:spcAft>
                <a:spcPts val="1000"/>
              </a:spcAft>
            </a:pPr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Her fiyat seviyesinde daha fazla almaya istekli</a:t>
            </a:r>
          </a:p>
          <a:p>
            <a:pPr eaLnBrk="1" hangingPunct="1">
              <a:spcAft>
                <a:spcPts val="1000"/>
              </a:spcAft>
            </a:pPr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grpSp>
        <p:nvGrpSpPr>
          <p:cNvPr id="48131" name="Group 14"/>
          <p:cNvGrpSpPr>
            <a:grpSpLocks/>
          </p:cNvGrpSpPr>
          <p:nvPr/>
        </p:nvGrpSpPr>
        <p:grpSpPr bwMode="auto">
          <a:xfrm>
            <a:off x="1676400" y="1927225"/>
            <a:ext cx="5842000" cy="4064000"/>
            <a:chOff x="838200" y="1498956"/>
            <a:chExt cx="5841748" cy="4063567"/>
          </a:xfrm>
        </p:grpSpPr>
        <p:sp>
          <p:nvSpPr>
            <p:cNvPr id="48142" name="Line 2"/>
            <p:cNvSpPr>
              <a:spLocks noChangeShapeType="1"/>
            </p:cNvSpPr>
            <p:nvPr/>
          </p:nvSpPr>
          <p:spPr bwMode="auto">
            <a:xfrm>
              <a:off x="1358101" y="1697429"/>
              <a:ext cx="0" cy="35183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sp>
          <p:nvSpPr>
            <p:cNvPr id="48143" name="Text Box 6"/>
            <p:cNvSpPr txBox="1">
              <a:spLocks noChangeArrowheads="1"/>
            </p:cNvSpPr>
            <p:nvPr/>
          </p:nvSpPr>
          <p:spPr bwMode="auto">
            <a:xfrm>
              <a:off x="838200" y="14989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F</a:t>
              </a:r>
            </a:p>
          </p:txBody>
        </p:sp>
        <p:sp>
          <p:nvSpPr>
            <p:cNvPr id="48144" name="Text Box 7"/>
            <p:cNvSpPr txBox="1">
              <a:spLocks noChangeArrowheads="1"/>
            </p:cNvSpPr>
            <p:nvPr/>
          </p:nvSpPr>
          <p:spPr bwMode="auto">
            <a:xfrm>
              <a:off x="6122912" y="51565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M</a:t>
              </a:r>
            </a:p>
          </p:txBody>
        </p:sp>
      </p:grpSp>
      <p:grpSp>
        <p:nvGrpSpPr>
          <p:cNvPr id="48132" name="Group 19"/>
          <p:cNvGrpSpPr>
            <a:grpSpLocks/>
          </p:cNvGrpSpPr>
          <p:nvPr/>
        </p:nvGrpSpPr>
        <p:grpSpPr bwMode="auto">
          <a:xfrm>
            <a:off x="2362200" y="2511428"/>
            <a:ext cx="4114800" cy="2981325"/>
            <a:chOff x="3429158" y="2048357"/>
            <a:chExt cx="4115140" cy="2981008"/>
          </a:xfrm>
        </p:grpSpPr>
        <p:sp>
          <p:nvSpPr>
            <p:cNvPr id="48140" name="Line 5"/>
            <p:cNvSpPr>
              <a:spLocks noChangeShapeType="1"/>
            </p:cNvSpPr>
            <p:nvPr/>
          </p:nvSpPr>
          <p:spPr bwMode="auto">
            <a:xfrm>
              <a:off x="3429158" y="2048357"/>
              <a:ext cx="3124853" cy="2675781"/>
            </a:xfrm>
            <a:prstGeom prst="line">
              <a:avLst/>
            </a:prstGeom>
            <a:noFill/>
            <a:ln w="635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sp>
          <p:nvSpPr>
            <p:cNvPr id="48141" name="Text Box 9"/>
            <p:cNvSpPr txBox="1">
              <a:spLocks noChangeArrowheads="1"/>
            </p:cNvSpPr>
            <p:nvPr/>
          </p:nvSpPr>
          <p:spPr bwMode="auto">
            <a:xfrm>
              <a:off x="6629830" y="4394854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T</a:t>
              </a:r>
              <a:r>
                <a:rPr lang="tr-TR" altLang="en-US" sz="3600" baseline="-25000">
                  <a:latin typeface="Cambria"/>
                  <a:cs typeface="Cambria"/>
                </a:rPr>
                <a:t>1</a:t>
              </a:r>
            </a:p>
          </p:txBody>
        </p:sp>
      </p:grpSp>
      <p:grpSp>
        <p:nvGrpSpPr>
          <p:cNvPr id="48133" name="Group 20"/>
          <p:cNvGrpSpPr>
            <a:grpSpLocks/>
          </p:cNvGrpSpPr>
          <p:nvPr/>
        </p:nvGrpSpPr>
        <p:grpSpPr bwMode="auto">
          <a:xfrm rot="10800000">
            <a:off x="2971800" y="2740025"/>
            <a:ext cx="2590800" cy="1525588"/>
            <a:chOff x="2667000" y="2438400"/>
            <a:chExt cx="2590801" cy="1525588"/>
          </a:xfrm>
        </p:grpSpPr>
        <p:cxnSp>
          <p:nvCxnSpPr>
            <p:cNvPr id="14" name="Straight Arrow Connector 13"/>
            <p:cNvCxnSpPr/>
            <p:nvPr/>
          </p:nvCxnSpPr>
          <p:spPr>
            <a:xfrm rot="10800000">
              <a:off x="2684462" y="2455863"/>
              <a:ext cx="762000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0800000">
              <a:off x="4537076" y="3979863"/>
              <a:ext cx="762000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134" name="Group 18"/>
          <p:cNvGrpSpPr>
            <a:grpSpLocks/>
          </p:cNvGrpSpPr>
          <p:nvPr/>
        </p:nvGrpSpPr>
        <p:grpSpPr bwMode="auto">
          <a:xfrm>
            <a:off x="3429000" y="2282825"/>
            <a:ext cx="4256088" cy="3225800"/>
            <a:chOff x="1763183" y="1981200"/>
            <a:chExt cx="4256617" cy="3225311"/>
          </a:xfrm>
        </p:grpSpPr>
        <p:sp>
          <p:nvSpPr>
            <p:cNvPr id="48136" name="Line 5"/>
            <p:cNvSpPr>
              <a:spLocks noChangeShapeType="1"/>
            </p:cNvSpPr>
            <p:nvPr/>
          </p:nvSpPr>
          <p:spPr bwMode="auto">
            <a:xfrm>
              <a:off x="1763183" y="1981200"/>
              <a:ext cx="3342217" cy="2841770"/>
            </a:xfrm>
            <a:prstGeom prst="line">
              <a:avLst/>
            </a:prstGeom>
            <a:noFill/>
            <a:ln w="635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sp>
          <p:nvSpPr>
            <p:cNvPr id="48137" name="Text Box 9"/>
            <p:cNvSpPr txBox="1">
              <a:spLocks noChangeArrowheads="1"/>
            </p:cNvSpPr>
            <p:nvPr/>
          </p:nvSpPr>
          <p:spPr bwMode="auto">
            <a:xfrm>
              <a:off x="5105332" y="4572000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T</a:t>
              </a:r>
              <a:r>
                <a:rPr lang="tr-TR" altLang="en-US" sz="3600" baseline="-25000">
                  <a:latin typeface="Cambria"/>
                  <a:cs typeface="Cambria"/>
                </a:rPr>
                <a:t>2</a:t>
              </a:r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 flipV="1">
            <a:off x="2209800" y="5661025"/>
            <a:ext cx="46482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87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Talepteki Azalış</a:t>
            </a:r>
          </a:p>
        </p:txBody>
      </p:sp>
      <p:sp>
        <p:nvSpPr>
          <p:cNvPr id="25603" name="Text Box 10"/>
          <p:cNvSpPr txBox="1">
            <a:spLocks noChangeArrowheads="1"/>
          </p:cNvSpPr>
          <p:nvPr/>
        </p:nvSpPr>
        <p:spPr bwMode="auto">
          <a:xfrm>
            <a:off x="7658101" y="1752600"/>
            <a:ext cx="4160369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solidFill>
                  <a:srgbClr val="FF0000"/>
                </a:solidFill>
                <a:latin typeface="Cambria"/>
                <a:cs typeface="Cambria"/>
              </a:rPr>
              <a:t>Fiyat haricindeki faktörlerden dolayı</a:t>
            </a:r>
          </a:p>
          <a:p>
            <a:pPr eaLnBrk="1" hangingPunct="1"/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Bütün talep eğrisi sola kayar</a:t>
            </a:r>
          </a:p>
          <a:p>
            <a:pPr eaLnBrk="1" hangingPunct="1">
              <a:spcAft>
                <a:spcPts val="1000"/>
              </a:spcAft>
            </a:pPr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Her fiyat seviyesinde daha az almaya istekli</a:t>
            </a:r>
          </a:p>
        </p:txBody>
      </p:sp>
      <p:grpSp>
        <p:nvGrpSpPr>
          <p:cNvPr id="50179" name="Group 14"/>
          <p:cNvGrpSpPr>
            <a:grpSpLocks/>
          </p:cNvGrpSpPr>
          <p:nvPr/>
        </p:nvGrpSpPr>
        <p:grpSpPr bwMode="auto">
          <a:xfrm>
            <a:off x="1676402" y="1927225"/>
            <a:ext cx="5803900" cy="4114800"/>
            <a:chOff x="838200" y="1498956"/>
            <a:chExt cx="5803649" cy="4114363"/>
          </a:xfrm>
        </p:grpSpPr>
        <p:sp>
          <p:nvSpPr>
            <p:cNvPr id="50190" name="Line 2"/>
            <p:cNvSpPr>
              <a:spLocks noChangeShapeType="1"/>
            </p:cNvSpPr>
            <p:nvPr/>
          </p:nvSpPr>
          <p:spPr bwMode="auto">
            <a:xfrm>
              <a:off x="1358101" y="1697429"/>
              <a:ext cx="0" cy="35183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sp>
          <p:nvSpPr>
            <p:cNvPr id="50191" name="Text Box 6"/>
            <p:cNvSpPr txBox="1">
              <a:spLocks noChangeArrowheads="1"/>
            </p:cNvSpPr>
            <p:nvPr/>
          </p:nvSpPr>
          <p:spPr bwMode="auto">
            <a:xfrm>
              <a:off x="838200" y="14989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F</a:t>
              </a:r>
            </a:p>
          </p:txBody>
        </p:sp>
        <p:sp>
          <p:nvSpPr>
            <p:cNvPr id="50192" name="Text Box 7"/>
            <p:cNvSpPr txBox="1">
              <a:spLocks noChangeArrowheads="1"/>
            </p:cNvSpPr>
            <p:nvPr/>
          </p:nvSpPr>
          <p:spPr bwMode="auto">
            <a:xfrm>
              <a:off x="6084813" y="5207352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M</a:t>
              </a:r>
            </a:p>
          </p:txBody>
        </p:sp>
      </p:grpSp>
      <p:grpSp>
        <p:nvGrpSpPr>
          <p:cNvPr id="50180" name="Group 19"/>
          <p:cNvGrpSpPr>
            <a:grpSpLocks/>
          </p:cNvGrpSpPr>
          <p:nvPr/>
        </p:nvGrpSpPr>
        <p:grpSpPr bwMode="auto">
          <a:xfrm>
            <a:off x="2362200" y="2511428"/>
            <a:ext cx="4114800" cy="2981325"/>
            <a:chOff x="3429158" y="2048357"/>
            <a:chExt cx="4115140" cy="2981008"/>
          </a:xfrm>
        </p:grpSpPr>
        <p:sp>
          <p:nvSpPr>
            <p:cNvPr id="50188" name="Line 5"/>
            <p:cNvSpPr>
              <a:spLocks noChangeShapeType="1"/>
            </p:cNvSpPr>
            <p:nvPr/>
          </p:nvSpPr>
          <p:spPr bwMode="auto">
            <a:xfrm>
              <a:off x="3429158" y="2048357"/>
              <a:ext cx="3124853" cy="2675781"/>
            </a:xfrm>
            <a:prstGeom prst="line">
              <a:avLst/>
            </a:prstGeom>
            <a:noFill/>
            <a:ln w="635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sp>
          <p:nvSpPr>
            <p:cNvPr id="50189" name="Text Box 9"/>
            <p:cNvSpPr txBox="1">
              <a:spLocks noChangeArrowheads="1"/>
            </p:cNvSpPr>
            <p:nvPr/>
          </p:nvSpPr>
          <p:spPr bwMode="auto">
            <a:xfrm>
              <a:off x="6629830" y="4394854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T</a:t>
              </a:r>
              <a:r>
                <a:rPr lang="tr-TR" altLang="en-US" sz="3600" baseline="-25000">
                  <a:latin typeface="Cambria"/>
                  <a:cs typeface="Cambria"/>
                </a:rPr>
                <a:t>2</a:t>
              </a:r>
            </a:p>
          </p:txBody>
        </p:sp>
      </p:grpSp>
      <p:grpSp>
        <p:nvGrpSpPr>
          <p:cNvPr id="50181" name="Group 18"/>
          <p:cNvGrpSpPr>
            <a:grpSpLocks/>
          </p:cNvGrpSpPr>
          <p:nvPr/>
        </p:nvGrpSpPr>
        <p:grpSpPr bwMode="auto">
          <a:xfrm>
            <a:off x="3429000" y="2282825"/>
            <a:ext cx="4256088" cy="3225800"/>
            <a:chOff x="1763183" y="1981200"/>
            <a:chExt cx="4256617" cy="3225311"/>
          </a:xfrm>
        </p:grpSpPr>
        <p:sp>
          <p:nvSpPr>
            <p:cNvPr id="50186" name="Line 5"/>
            <p:cNvSpPr>
              <a:spLocks noChangeShapeType="1"/>
            </p:cNvSpPr>
            <p:nvPr/>
          </p:nvSpPr>
          <p:spPr bwMode="auto">
            <a:xfrm>
              <a:off x="1763183" y="1981200"/>
              <a:ext cx="3342217" cy="2841770"/>
            </a:xfrm>
            <a:prstGeom prst="line">
              <a:avLst/>
            </a:prstGeom>
            <a:noFill/>
            <a:ln w="635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sp>
          <p:nvSpPr>
            <p:cNvPr id="50187" name="Text Box 9"/>
            <p:cNvSpPr txBox="1">
              <a:spLocks noChangeArrowheads="1"/>
            </p:cNvSpPr>
            <p:nvPr/>
          </p:nvSpPr>
          <p:spPr bwMode="auto">
            <a:xfrm>
              <a:off x="5105332" y="4572000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T</a:t>
              </a:r>
              <a:r>
                <a:rPr lang="tr-TR" altLang="en-US" sz="3600" baseline="-25000">
                  <a:latin typeface="Cambria"/>
                  <a:cs typeface="Cambria"/>
                </a:rPr>
                <a:t>1</a:t>
              </a:r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 flipV="1">
            <a:off x="2209800" y="5661025"/>
            <a:ext cx="46482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183" name="Group 20"/>
          <p:cNvGrpSpPr>
            <a:grpSpLocks/>
          </p:cNvGrpSpPr>
          <p:nvPr/>
        </p:nvGrpSpPr>
        <p:grpSpPr bwMode="auto">
          <a:xfrm>
            <a:off x="3189288" y="2941643"/>
            <a:ext cx="2590800" cy="1525587"/>
            <a:chOff x="2667000" y="2438400"/>
            <a:chExt cx="2590801" cy="1525588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>
              <a:off x="2667000" y="2438400"/>
              <a:ext cx="762000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0800000">
              <a:off x="4495801" y="3962401"/>
              <a:ext cx="762000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8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/>
              <a:t>Hafta #3 Konu Başlıkları</a:t>
            </a:r>
            <a:endParaRPr lang="tr-TR" altLang="en-US" noProof="0" dirty="0">
              <a:latin typeface="Cambria"/>
              <a:cs typeface="Cambria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096216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tr-TR" sz="2800" noProof="0" dirty="0">
                <a:latin typeface="Cambria"/>
                <a:ea typeface="MS PGothic" charset="0"/>
                <a:cs typeface="Cambria"/>
              </a:rPr>
              <a:t>Piyasalar</a:t>
            </a:r>
            <a:endParaRPr lang="tr-TR" sz="2800" cap="none" noProof="0" dirty="0">
              <a:latin typeface="Cambria"/>
              <a:ea typeface="MS PGothic" charset="0"/>
              <a:cs typeface="Cambria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noProof="0" dirty="0">
                <a:latin typeface="Cambria"/>
                <a:ea typeface="MS PGothic" charset="0"/>
                <a:cs typeface="Cambria"/>
              </a:rPr>
              <a:t>Talep*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noProof="0" dirty="0">
                <a:latin typeface="Cambria"/>
                <a:ea typeface="MS PGothic" charset="0"/>
                <a:cs typeface="Cambria"/>
              </a:rPr>
              <a:t>A</a:t>
            </a:r>
            <a:r>
              <a:rPr lang="tr-TR" sz="2800" cap="none" noProof="0" dirty="0">
                <a:latin typeface="Cambria"/>
                <a:ea typeface="MS PGothic" charset="0"/>
                <a:cs typeface="Cambria"/>
              </a:rPr>
              <a:t>rz*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noProof="0" dirty="0">
                <a:latin typeface="Cambria"/>
                <a:ea typeface="MS PGothic" charset="0"/>
                <a:cs typeface="Cambria"/>
              </a:rPr>
              <a:t>Talep ve Arz Analizi*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noProof="0" dirty="0">
                <a:latin typeface="Cambria"/>
                <a:ea typeface="MS PGothic" charset="0"/>
                <a:cs typeface="Cambria"/>
              </a:rPr>
              <a:t>Doğru Kaymaları için Grafikler</a:t>
            </a:r>
            <a:r>
              <a:rPr lang="tr-TR" sz="2800" cap="none" noProof="0" dirty="0">
                <a:latin typeface="Cambria"/>
                <a:ea typeface="MS PGothic" charset="0"/>
                <a:cs typeface="Cambria"/>
              </a:rPr>
              <a:t>*</a:t>
            </a:r>
          </a:p>
          <a:p>
            <a:pPr marL="0" indent="0" eaLnBrk="1" hangingPunct="1">
              <a:buNone/>
            </a:pPr>
            <a:r>
              <a:rPr lang="tr-TR" altLang="en-US" sz="1800" noProof="0" dirty="0">
                <a:latin typeface="Cambria"/>
                <a:ea typeface="MS PGothic" charset="0"/>
                <a:cs typeface="Cambria"/>
              </a:rPr>
              <a:t>"*" En önemli konu başlıklarını belirtir. </a:t>
            </a:r>
          </a:p>
          <a:p>
            <a:pPr marL="0" indent="0" eaLnBrk="1" hangingPunct="1">
              <a:buNone/>
            </a:pPr>
            <a:r>
              <a:rPr lang="tr-TR" altLang="en-US" sz="1800" noProof="0" dirty="0" err="1">
                <a:latin typeface="Cambria"/>
                <a:ea typeface="MS PGothic" charset="0"/>
                <a:cs typeface="Cambria"/>
              </a:rPr>
              <a:t>Mateer</a:t>
            </a:r>
            <a:r>
              <a:rPr lang="tr-TR" altLang="en-US" sz="1800" noProof="0" dirty="0">
                <a:latin typeface="Cambria"/>
                <a:ea typeface="MS PGothic" charset="0"/>
                <a:cs typeface="Cambria"/>
              </a:rPr>
              <a:t> ve </a:t>
            </a:r>
            <a:r>
              <a:rPr lang="tr-TR" altLang="en-US" sz="1800" noProof="0" dirty="0" err="1">
                <a:latin typeface="Cambria"/>
                <a:ea typeface="MS PGothic" charset="0"/>
                <a:cs typeface="Cambria"/>
              </a:rPr>
              <a:t>Coppock</a:t>
            </a:r>
            <a:r>
              <a:rPr lang="tr-TR" altLang="en-US" sz="1800" noProof="0" dirty="0">
                <a:latin typeface="Cambria"/>
                <a:ea typeface="MS PGothic" charset="0"/>
                <a:cs typeface="Cambria"/>
              </a:rPr>
              <a:t>: Bölüm #3</a:t>
            </a:r>
          </a:p>
          <a:p>
            <a:pPr marL="0" indent="0" eaLnBrk="1" hangingPunct="1">
              <a:buNone/>
            </a:pPr>
            <a:endParaRPr lang="tr-TR" altLang="en-US" sz="1800" noProof="0" dirty="0">
              <a:latin typeface="Cambria"/>
              <a:ea typeface="MS PGothic" charset="0"/>
              <a:cs typeface="Cambria"/>
            </a:endParaRPr>
          </a:p>
          <a:p>
            <a:pPr marL="0" indent="0" eaLnBrk="1" hangingPunct="1">
              <a:buNone/>
            </a:pPr>
            <a:endParaRPr lang="tr-TR" altLang="en-US" sz="1800" noProof="0" dirty="0">
              <a:latin typeface="Cambria"/>
              <a:ea typeface="MS PGothic" charset="0"/>
              <a:cs typeface="Cambr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" y="5791200"/>
            <a:ext cx="1169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u="sng" dirty="0">
                <a:solidFill>
                  <a:srgbClr val="FF0000"/>
                </a:solidFill>
                <a:latin typeface="Cambria"/>
              </a:rPr>
              <a:t>Önemli Not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: Fiyat için "F", "P"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Price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Miktar (Çıktı) için "M",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Q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Quantity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Talep için "T", "D"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Demand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Arz için "A", "S"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Supply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Denge için "E"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Equilibrium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Kısa-Dönem için "KD" , "SR"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Short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-Run"; Uzun-Dönem için "UD", "LR"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Long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-Run" eş anlamlı olarak kullanılmıştır. </a:t>
            </a:r>
          </a:p>
          <a:p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634839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Talebi Kaydıran Faktörler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981200" y="1712918"/>
            <a:ext cx="8229600" cy="4459287"/>
          </a:xfrm>
        </p:spPr>
        <p:txBody>
          <a:bodyPr/>
          <a:lstStyle/>
          <a:p>
            <a:pPr marL="514350" indent="-514350" eaLnBrk="1" hangingPunct="1">
              <a:buNone/>
            </a:pPr>
            <a:r>
              <a:rPr lang="tr-TR" altLang="en-US" sz="2800" b="1" noProof="0" dirty="0">
                <a:latin typeface="Cambria"/>
                <a:cs typeface="Cambria"/>
              </a:rPr>
              <a:t>1. Gelirdeki Değişim</a:t>
            </a:r>
          </a:p>
          <a:p>
            <a:pPr marL="514350" indent="-514350" eaLnBrk="1" hangingPunct="1"/>
            <a:r>
              <a:rPr lang="tr-TR" altLang="en-US" sz="2800" noProof="0" dirty="0">
                <a:latin typeface="Cambria"/>
                <a:cs typeface="Cambria"/>
              </a:rPr>
              <a:t>Normal Mal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Gelirimiz artınca daha çok satın aldığımız ürünlerdir.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Gelir ve talep arasında düz ilişki vardır.</a:t>
            </a:r>
          </a:p>
          <a:p>
            <a:pPr marL="514350" indent="-514350" eaLnBrk="1" hangingPunct="1"/>
            <a:r>
              <a:rPr lang="tr-TR" altLang="en-US" sz="2800" noProof="0" dirty="0">
                <a:latin typeface="Cambria"/>
                <a:cs typeface="Cambria"/>
              </a:rPr>
              <a:t>Düşük Mal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Gelirimiz artınca daha az aldığımız ürünlerdir.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Gelir ve talep arasında ters ilişki vardır.</a:t>
            </a:r>
          </a:p>
        </p:txBody>
      </p:sp>
    </p:spTree>
    <p:extLst>
      <p:ext uri="{BB962C8B-B14F-4D97-AF65-F5344CB8AC3E}">
        <p14:creationId xmlns:p14="http://schemas.microsoft.com/office/powerpoint/2010/main" val="243752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Normal ve Düşük Mallar</a:t>
            </a:r>
          </a:p>
        </p:txBody>
      </p:sp>
      <p:sp>
        <p:nvSpPr>
          <p:cNvPr id="54274" name="Text Placeholder 3"/>
          <p:cNvSpPr txBox="1">
            <a:spLocks/>
          </p:cNvSpPr>
          <p:nvPr/>
        </p:nvSpPr>
        <p:spPr bwMode="auto">
          <a:xfrm>
            <a:off x="2133602" y="1636713"/>
            <a:ext cx="404018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tr-TR" altLang="en-US" b="1" dirty="0">
                <a:latin typeface="Cambria"/>
                <a:cs typeface="Cambria"/>
              </a:rPr>
              <a:t>Normal Mallar	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4294967295"/>
          </p:nvPr>
        </p:nvSpPr>
        <p:spPr>
          <a:xfrm>
            <a:off x="2133602" y="2174877"/>
            <a:ext cx="4040188" cy="3128963"/>
          </a:xfrm>
        </p:spPr>
        <p:txBody>
          <a:bodyPr/>
          <a:lstStyle/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Biftek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Konut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Bilgisayar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TV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Pahalı lokantada yemek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Markalı kıyafetler</a:t>
            </a:r>
          </a:p>
        </p:txBody>
      </p:sp>
      <p:sp>
        <p:nvSpPr>
          <p:cNvPr id="54276" name="Text Placeholder 4"/>
          <p:cNvSpPr txBox="1">
            <a:spLocks/>
          </p:cNvSpPr>
          <p:nvPr/>
        </p:nvSpPr>
        <p:spPr bwMode="auto">
          <a:xfrm>
            <a:off x="6321429" y="1636713"/>
            <a:ext cx="40417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tr-TR" altLang="en-US" b="1" dirty="0">
                <a:latin typeface="Cambria"/>
                <a:cs typeface="Cambria"/>
              </a:rPr>
              <a:t>Düşük Mallar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321429" y="2174875"/>
            <a:ext cx="4041775" cy="3951288"/>
          </a:xfrm>
        </p:spPr>
        <p:txBody>
          <a:bodyPr/>
          <a:lstStyle/>
          <a:p>
            <a:r>
              <a:rPr lang="tr-TR" altLang="en-US" sz="2400" noProof="0" dirty="0">
                <a:latin typeface="Cambria"/>
                <a:cs typeface="Cambria"/>
              </a:rPr>
              <a:t>Konserve et</a:t>
            </a:r>
          </a:p>
          <a:p>
            <a:r>
              <a:rPr lang="tr-TR" altLang="en-US" sz="2400" noProof="0" dirty="0" err="1">
                <a:latin typeface="Cambria"/>
                <a:cs typeface="Cambria"/>
              </a:rPr>
              <a:t>Ramen</a:t>
            </a:r>
            <a:endParaRPr lang="tr-TR" altLang="en-US" sz="2400" noProof="0" dirty="0">
              <a:latin typeface="Cambria"/>
              <a:cs typeface="Cambria"/>
            </a:endParaRPr>
          </a:p>
          <a:p>
            <a:r>
              <a:rPr lang="tr-TR" altLang="en-US" sz="2400" noProof="0" dirty="0">
                <a:latin typeface="Cambria"/>
                <a:cs typeface="Cambria"/>
              </a:rPr>
              <a:t>Mac </a:t>
            </a:r>
            <a:r>
              <a:rPr lang="tr-TR" altLang="ja-JP" sz="2400" noProof="0" dirty="0">
                <a:latin typeface="Cambria"/>
                <a:cs typeface="Cambria"/>
              </a:rPr>
              <a:t>'n' </a:t>
            </a:r>
            <a:r>
              <a:rPr lang="tr-TR" altLang="ja-JP" sz="2400" noProof="0" dirty="0" err="1">
                <a:latin typeface="Cambria"/>
                <a:cs typeface="Cambria"/>
              </a:rPr>
              <a:t>cheese</a:t>
            </a:r>
            <a:endParaRPr lang="tr-TR" altLang="ja-JP" sz="2400" noProof="0" dirty="0">
              <a:latin typeface="Cambria"/>
              <a:cs typeface="Cambria"/>
            </a:endParaRPr>
          </a:p>
          <a:p>
            <a:r>
              <a:rPr lang="tr-TR" altLang="en-US" sz="2400" noProof="0" dirty="0">
                <a:latin typeface="Cambria"/>
                <a:cs typeface="Cambria"/>
              </a:rPr>
              <a:t>Market markalı ürünler</a:t>
            </a:r>
          </a:p>
          <a:p>
            <a:r>
              <a:rPr lang="tr-TR" altLang="en-US" sz="2400" noProof="0" dirty="0">
                <a:latin typeface="Cambria"/>
                <a:cs typeface="Cambria"/>
              </a:rPr>
              <a:t>İkinci el kıyafet</a:t>
            </a:r>
          </a:p>
        </p:txBody>
      </p:sp>
      <p:pic>
        <p:nvPicPr>
          <p:cNvPr id="27655" name="Picture 9" descr="I:\DirkTextbookN\Jpegs(All)\VOLUME_1_MICRO_Class-test\20_PRINECO_CH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9" b="21817"/>
          <a:stretch>
            <a:fillRect/>
          </a:stretch>
        </p:blipFill>
        <p:spPr bwMode="auto">
          <a:xfrm>
            <a:off x="6308725" y="4668838"/>
            <a:ext cx="3676651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1" descr="I:\DirkTextbookN\Jpegs(All)\VOLUME_1_MICRO_Class-test\07_PRINECO_CH0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7" y="4187106"/>
            <a:ext cx="1771651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59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Talebi Kaydıran Faktörler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marL="514350" indent="-514350" eaLnBrk="1" hangingPunct="1">
              <a:buNone/>
            </a:pPr>
            <a:r>
              <a:rPr lang="tr-TR" altLang="en-US" sz="3200" b="1" noProof="0" dirty="0">
                <a:latin typeface="Cambria"/>
                <a:cs typeface="Cambria"/>
              </a:rPr>
              <a:t>2. Alakalı malların fiyatları</a:t>
            </a:r>
          </a:p>
          <a:p>
            <a:pPr marL="514350" indent="-514350" eaLnBrk="1" hangingPunct="1"/>
            <a:r>
              <a:rPr lang="tr-TR" altLang="en-US" sz="3200" noProof="0" dirty="0">
                <a:latin typeface="Cambria"/>
                <a:cs typeface="Cambria"/>
              </a:rPr>
              <a:t>Tamamlayıcı mallar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İki mal bir arada kullanılır.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X malının fiyatı ile Y malının talebi arasında ters bir ilişki vardır.</a:t>
            </a:r>
          </a:p>
          <a:p>
            <a:pPr marL="514350" indent="-514350" eaLnBrk="1" hangingPunct="1"/>
            <a:r>
              <a:rPr lang="tr-TR" altLang="en-US" sz="3200" noProof="0" dirty="0">
                <a:latin typeface="Cambria"/>
                <a:cs typeface="Cambria"/>
              </a:rPr>
              <a:t>İkame mallar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Birbiri yerine kullanılabilen ürünler.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X malının fiyatı ile Y malının talebi arasında düz bir ilişki vardır.</a:t>
            </a:r>
          </a:p>
        </p:txBody>
      </p:sp>
    </p:spTree>
    <p:extLst>
      <p:ext uri="{BB962C8B-B14F-4D97-AF65-F5344CB8AC3E}">
        <p14:creationId xmlns:p14="http://schemas.microsoft.com/office/powerpoint/2010/main" val="205128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İkame ve Tamamlayıcı </a:t>
            </a:r>
            <a:br>
              <a:rPr lang="tr-TR" altLang="en-US" noProof="0" dirty="0">
                <a:latin typeface="Cambria"/>
                <a:cs typeface="Cambria"/>
              </a:rPr>
            </a:br>
            <a:r>
              <a:rPr lang="tr-TR" altLang="en-US" noProof="0" dirty="0">
                <a:latin typeface="Cambria"/>
                <a:cs typeface="Cambria"/>
              </a:rPr>
              <a:t>Tüketim Malları</a:t>
            </a:r>
          </a:p>
        </p:txBody>
      </p:sp>
      <p:sp>
        <p:nvSpPr>
          <p:cNvPr id="58370" name="Text Placeholder 3"/>
          <p:cNvSpPr txBox="1">
            <a:spLocks/>
          </p:cNvSpPr>
          <p:nvPr/>
        </p:nvSpPr>
        <p:spPr bwMode="auto">
          <a:xfrm>
            <a:off x="1981202" y="1619254"/>
            <a:ext cx="4040188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tr-TR" altLang="en-US" b="1" dirty="0">
                <a:latin typeface="Cambria"/>
                <a:cs typeface="Cambria"/>
              </a:rPr>
              <a:t>Tamamlayıcı Mallar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4294967295"/>
          </p:nvPr>
        </p:nvSpPr>
        <p:spPr>
          <a:xfrm>
            <a:off x="1981202" y="2174875"/>
            <a:ext cx="4040188" cy="3951288"/>
          </a:xfrm>
        </p:spPr>
        <p:txBody>
          <a:bodyPr/>
          <a:lstStyle/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Süt ve gevrek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Yazıcı ve toner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Fıstık ezmesi ve reçel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Cips/çikolata ve kola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Sarı ve kırmızı !!!</a:t>
            </a:r>
          </a:p>
          <a:p>
            <a:pPr eaLnBrk="1" hangingPunct="1"/>
            <a:endParaRPr lang="tr-TR" altLang="en-US" sz="2400" noProof="0" dirty="0">
              <a:latin typeface="Cambria"/>
              <a:cs typeface="Cambria"/>
            </a:endParaRPr>
          </a:p>
          <a:p>
            <a:pPr eaLnBrk="1" hangingPunct="1"/>
            <a:endParaRPr lang="tr-TR" altLang="en-US" sz="2400" noProof="0" dirty="0">
              <a:latin typeface="Cambria"/>
              <a:cs typeface="Cambria"/>
            </a:endParaRPr>
          </a:p>
          <a:p>
            <a:pPr eaLnBrk="1" hangingPunct="1"/>
            <a:endParaRPr lang="tr-TR" altLang="en-US" sz="2400" noProof="0" dirty="0">
              <a:latin typeface="Cambria"/>
              <a:cs typeface="Cambria"/>
            </a:endParaRPr>
          </a:p>
        </p:txBody>
      </p:sp>
      <p:sp>
        <p:nvSpPr>
          <p:cNvPr id="58372" name="Text Placeholder 4"/>
          <p:cNvSpPr txBox="1">
            <a:spLocks/>
          </p:cNvSpPr>
          <p:nvPr/>
        </p:nvSpPr>
        <p:spPr bwMode="auto">
          <a:xfrm>
            <a:off x="6169028" y="1619254"/>
            <a:ext cx="40417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tr-TR" altLang="en-US" b="1" dirty="0">
                <a:latin typeface="Cambria"/>
                <a:cs typeface="Cambria"/>
              </a:rPr>
              <a:t>İkame Mallar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169028" y="2174875"/>
            <a:ext cx="4041775" cy="3951288"/>
          </a:xfrm>
        </p:spPr>
        <p:txBody>
          <a:bodyPr/>
          <a:lstStyle/>
          <a:p>
            <a:r>
              <a:rPr lang="tr-TR" altLang="en-US" sz="2400" noProof="0" dirty="0" err="1"/>
              <a:t>Coca</a:t>
            </a:r>
            <a:r>
              <a:rPr lang="tr-TR" altLang="en-US" sz="2400" noProof="0" dirty="0"/>
              <a:t> Cola ve </a:t>
            </a:r>
            <a:r>
              <a:rPr lang="tr-TR" altLang="en-US" sz="2400" noProof="0" dirty="0" err="1"/>
              <a:t>Pepsi</a:t>
            </a:r>
            <a:endParaRPr lang="tr-TR" altLang="en-US" sz="2400" noProof="0" dirty="0"/>
          </a:p>
          <a:p>
            <a:r>
              <a:rPr lang="tr-TR" altLang="en-US" sz="2400" noProof="0" dirty="0"/>
              <a:t>Tereyağı ve margarin</a:t>
            </a:r>
          </a:p>
          <a:p>
            <a:r>
              <a:rPr lang="tr-TR" altLang="en-US" sz="2400" noProof="0" dirty="0"/>
              <a:t>Pizza Hut ve </a:t>
            </a:r>
            <a:r>
              <a:rPr lang="tr-TR" altLang="en-US" sz="2400" noProof="0" dirty="0" err="1"/>
              <a:t>Dominos</a:t>
            </a:r>
            <a:endParaRPr lang="tr-TR" altLang="en-US" sz="2400" noProof="0" dirty="0"/>
          </a:p>
          <a:p>
            <a:r>
              <a:rPr lang="tr-TR" altLang="en-US" sz="2400" noProof="0" dirty="0"/>
              <a:t>Bir çok marka tarafından satılan benzer ürünler</a:t>
            </a:r>
          </a:p>
        </p:txBody>
      </p:sp>
      <p:pic>
        <p:nvPicPr>
          <p:cNvPr id="29703" name="Picture 11" descr="I:\DirkTextbookN\Jpegs(All)\VOLUME_1_MICRO_Class-test\18_PRINECO_CH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4" y="4340230"/>
            <a:ext cx="3236913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12" descr="I:\DirkTextbookN\Jpegs(All)\VOLUME_1_MICRO_Class-test\13_PRINECO_CH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5" y="4729163"/>
            <a:ext cx="1562100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13" descr="I:\DirkTextbookN\Jpegs(All)\VOLUME_1_MICRO_Class-test\14_PRINECO_CH1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13" y="4733925"/>
            <a:ext cx="27940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78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767271" y="9236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Talebi Kaydıran Faktörler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767271" y="1712913"/>
            <a:ext cx="10596275" cy="48958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2800" b="1" noProof="0" dirty="0">
                <a:latin typeface="Cambria"/>
                <a:cs typeface="Cambria"/>
              </a:rPr>
              <a:t>3. Zevk ve Tercihlerdeki Değişiklikler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Bir mal moda olmuş olabilir ya da içinde bulunan sezona uygun olabilir.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Yeni stiller popüler olabilir.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Sonuç olarak talep artar (sağa kayar).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Bir malın modası geçmiş olabilir ya da sezon dışı kalmış olabilir.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Talep azalır (sola kayar).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Donmuş pizza için yazın talep daha azdır.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Malla ilgili yeni bir bilgi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Tüketicilerin o malla ilgili zevkleri iyi ya da kötü yönde değişmiş olabilir.</a:t>
            </a:r>
          </a:p>
        </p:txBody>
      </p:sp>
    </p:spTree>
    <p:extLst>
      <p:ext uri="{BB962C8B-B14F-4D97-AF65-F5344CB8AC3E}">
        <p14:creationId xmlns:p14="http://schemas.microsoft.com/office/powerpoint/2010/main" val="1448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Talebi Kaydıran Faktörler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3200" b="1" noProof="0" dirty="0">
                <a:latin typeface="Cambria"/>
                <a:cs typeface="Cambria"/>
              </a:rPr>
              <a:t>4. Gelecek Beklentiler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Bugünkü tüketimimiz, fiyatın gelecekte ne olacağını düşünmemize göre değişebilir.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3200" b="1" noProof="0" dirty="0">
                <a:latin typeface="Cambria"/>
                <a:cs typeface="Cambria"/>
              </a:rPr>
              <a:t>5. Alıcı Sayısı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Piyasa talep eğrisini hatırlayın.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Daha çok bireysel alıcı daha fazla piyasa talebi demektir.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Yaşlanma, göç, savaş ve doğum oranı bir çok ürünün alıcı sayısını etkiler.</a:t>
            </a:r>
          </a:p>
        </p:txBody>
      </p:sp>
    </p:spTree>
    <p:extLst>
      <p:ext uri="{BB962C8B-B14F-4D97-AF65-F5344CB8AC3E}">
        <p14:creationId xmlns:p14="http://schemas.microsoft.com/office/powerpoint/2010/main" val="130316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Çoklu Piyasa Etkisi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Mallar genelde bağlantılıdır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İkame mallar ve tamamlayıcı mallar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Tekil ekonomik bir olay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Bir çok piyasayı etkiler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Fıstık ezmesi fiyatının artığını düşünün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Bu ekonomik etki hem fıstık ezmesi talebini hem de reçel talebini etkiler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Ama farklı şekillerde!</a:t>
            </a:r>
          </a:p>
        </p:txBody>
      </p:sp>
    </p:spTree>
    <p:extLst>
      <p:ext uri="{BB962C8B-B14F-4D97-AF65-F5344CB8AC3E}">
        <p14:creationId xmlns:p14="http://schemas.microsoft.com/office/powerpoint/2010/main" val="76308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Çoklu Piyasa Etkisi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609600" y="1527336"/>
            <a:ext cx="10972800" cy="4896248"/>
          </a:xfrm>
        </p:spPr>
        <p:txBody>
          <a:bodyPr/>
          <a:lstStyle/>
          <a:p>
            <a:r>
              <a:rPr lang="tr-TR" altLang="en-US" sz="3200" noProof="0" dirty="0">
                <a:latin typeface="Cambria"/>
                <a:cs typeface="Cambria"/>
              </a:rPr>
              <a:t>Ekonomik Olay: Fıstık ezmesi fiyatının artması</a:t>
            </a:r>
          </a:p>
        </p:txBody>
      </p:sp>
      <p:sp>
        <p:nvSpPr>
          <p:cNvPr id="66563" name="Line 2"/>
          <p:cNvSpPr>
            <a:spLocks noChangeShapeType="1"/>
          </p:cNvSpPr>
          <p:nvPr/>
        </p:nvSpPr>
        <p:spPr bwMode="auto">
          <a:xfrm>
            <a:off x="2667000" y="3677031"/>
            <a:ext cx="0" cy="24971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66564" name="Text Box 6"/>
          <p:cNvSpPr txBox="1">
            <a:spLocks noChangeArrowheads="1"/>
          </p:cNvSpPr>
          <p:nvPr/>
        </p:nvSpPr>
        <p:spPr bwMode="auto">
          <a:xfrm>
            <a:off x="2209803" y="3448431"/>
            <a:ext cx="4048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F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667000" y="6167819"/>
            <a:ext cx="2667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743200" y="2275459"/>
            <a:ext cx="2590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b="1" dirty="0">
                <a:latin typeface="Cambria"/>
                <a:cs typeface="Cambria"/>
              </a:rPr>
              <a:t>Fıstık Ezmesi: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dirty="0">
                <a:latin typeface="Cambria"/>
                <a:cs typeface="Cambria"/>
              </a:rPr>
              <a:t>Talep eğrisi boyunca hareket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981203" y="4058031"/>
            <a:ext cx="3833813" cy="2667000"/>
            <a:chOff x="457200" y="3733800"/>
            <a:chExt cx="3833813" cy="2667000"/>
          </a:xfrm>
        </p:grpSpPr>
        <p:grpSp>
          <p:nvGrpSpPr>
            <p:cNvPr id="66582" name="Group 38"/>
            <p:cNvGrpSpPr>
              <a:grpSpLocks/>
            </p:cNvGrpSpPr>
            <p:nvPr/>
          </p:nvGrpSpPr>
          <p:grpSpPr bwMode="auto">
            <a:xfrm>
              <a:off x="457200" y="3962400"/>
              <a:ext cx="609600" cy="1219200"/>
              <a:chOff x="457200" y="3962400"/>
              <a:chExt cx="609600" cy="1219200"/>
            </a:xfrm>
          </p:grpSpPr>
          <p:sp>
            <p:nvSpPr>
              <p:cNvPr id="66597" name="Text Box 10"/>
              <p:cNvSpPr txBox="1">
                <a:spLocks noChangeArrowheads="1"/>
              </p:cNvSpPr>
              <p:nvPr/>
            </p:nvSpPr>
            <p:spPr bwMode="auto">
              <a:xfrm>
                <a:off x="457200" y="3962400"/>
                <a:ext cx="6096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tr-TR" altLang="en-US" sz="2800">
                    <a:latin typeface="Cambria"/>
                    <a:cs typeface="Cambria"/>
                  </a:rPr>
                  <a:t>$4</a:t>
                </a:r>
              </a:p>
            </p:txBody>
          </p:sp>
          <p:sp>
            <p:nvSpPr>
              <p:cNvPr id="66598" name="Text Box 10"/>
              <p:cNvSpPr txBox="1">
                <a:spLocks noChangeArrowheads="1"/>
              </p:cNvSpPr>
              <p:nvPr/>
            </p:nvSpPr>
            <p:spPr bwMode="auto">
              <a:xfrm>
                <a:off x="457200" y="4648200"/>
                <a:ext cx="6096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tr-TR" altLang="en-US" sz="2800">
                    <a:latin typeface="Cambria"/>
                    <a:cs typeface="Cambria"/>
                  </a:rPr>
                  <a:t>$3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V="1">
                <a:off x="990600" y="4267200"/>
                <a:ext cx="0" cy="455613"/>
              </a:xfrm>
              <a:prstGeom prst="straightConnector1">
                <a:avLst/>
              </a:prstGeom>
              <a:ln w="254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583" name="Group 37"/>
            <p:cNvGrpSpPr>
              <a:grpSpLocks/>
            </p:cNvGrpSpPr>
            <p:nvPr/>
          </p:nvGrpSpPr>
          <p:grpSpPr bwMode="auto">
            <a:xfrm>
              <a:off x="1905000" y="5867400"/>
              <a:ext cx="1524000" cy="533400"/>
              <a:chOff x="1905000" y="5867400"/>
              <a:chExt cx="1524000" cy="533400"/>
            </a:xfrm>
          </p:grpSpPr>
          <p:sp>
            <p:nvSpPr>
              <p:cNvPr id="66594" name="Text Box 10"/>
              <p:cNvSpPr txBox="1">
                <a:spLocks noChangeArrowheads="1"/>
              </p:cNvSpPr>
              <p:nvPr/>
            </p:nvSpPr>
            <p:spPr bwMode="auto">
              <a:xfrm>
                <a:off x="1905000" y="5867400"/>
                <a:ext cx="6858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tr-TR" altLang="en-US" sz="2800">
                    <a:latin typeface="Cambria"/>
                    <a:cs typeface="Cambria"/>
                  </a:rPr>
                  <a:t>2</a:t>
                </a:r>
              </a:p>
            </p:txBody>
          </p:sp>
          <p:sp>
            <p:nvSpPr>
              <p:cNvPr id="66595" name="Text Box 10"/>
              <p:cNvSpPr txBox="1">
                <a:spLocks noChangeArrowheads="1"/>
              </p:cNvSpPr>
              <p:nvPr/>
            </p:nvSpPr>
            <p:spPr bwMode="auto">
              <a:xfrm>
                <a:off x="2971800" y="5867400"/>
                <a:ext cx="4572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tr-TR" altLang="en-US" sz="2800">
                    <a:latin typeface="Cambria"/>
                    <a:cs typeface="Cambria"/>
                  </a:rPr>
                  <a:t>4</a:t>
                </a: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H="1">
                <a:off x="2286000" y="6096000"/>
                <a:ext cx="609600" cy="0"/>
              </a:xfrm>
              <a:prstGeom prst="straightConnector1">
                <a:avLst/>
              </a:prstGeom>
              <a:ln w="254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584" name="Group 39"/>
            <p:cNvGrpSpPr>
              <a:grpSpLocks/>
            </p:cNvGrpSpPr>
            <p:nvPr/>
          </p:nvGrpSpPr>
          <p:grpSpPr bwMode="auto">
            <a:xfrm>
              <a:off x="1143000" y="3733800"/>
              <a:ext cx="3148013" cy="2133600"/>
              <a:chOff x="1143000" y="3733800"/>
              <a:chExt cx="3148013" cy="2133600"/>
            </a:xfrm>
          </p:grpSpPr>
          <p:sp>
            <p:nvSpPr>
              <p:cNvPr id="66585" name="Line 5"/>
              <p:cNvSpPr>
                <a:spLocks noChangeShapeType="1"/>
              </p:cNvSpPr>
              <p:nvPr/>
            </p:nvSpPr>
            <p:spPr bwMode="auto">
              <a:xfrm>
                <a:off x="1600200" y="3886200"/>
                <a:ext cx="2209800" cy="1371600"/>
              </a:xfrm>
              <a:prstGeom prst="line">
                <a:avLst/>
              </a:prstGeom>
              <a:noFill/>
              <a:ln w="38100">
                <a:solidFill>
                  <a:srgbClr val="3F6C7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>
                  <a:latin typeface="Cambria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2362200" y="4191000"/>
                <a:ext cx="762000" cy="457200"/>
              </a:xfrm>
              <a:prstGeom prst="straightConnector1">
                <a:avLst/>
              </a:prstGeom>
              <a:ln w="254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1143000" y="4191000"/>
                <a:ext cx="914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1143000" y="4876800"/>
                <a:ext cx="2057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200400" y="4876800"/>
                <a:ext cx="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057400" y="4191000"/>
                <a:ext cx="0" cy="16764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591" name="Text Box 10"/>
              <p:cNvSpPr txBox="1">
                <a:spLocks noChangeArrowheads="1"/>
              </p:cNvSpPr>
              <p:nvPr/>
            </p:nvSpPr>
            <p:spPr bwMode="auto">
              <a:xfrm>
                <a:off x="3200400" y="4419600"/>
                <a:ext cx="5334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tr-TR" altLang="en-US" sz="2800">
                    <a:latin typeface="Cambria"/>
                    <a:cs typeface="Cambria"/>
                  </a:rPr>
                  <a:t>A</a:t>
                </a:r>
              </a:p>
            </p:txBody>
          </p:sp>
          <p:sp>
            <p:nvSpPr>
              <p:cNvPr id="66592" name="Text Box 10"/>
              <p:cNvSpPr txBox="1">
                <a:spLocks noChangeArrowheads="1"/>
              </p:cNvSpPr>
              <p:nvPr/>
            </p:nvSpPr>
            <p:spPr bwMode="auto">
              <a:xfrm>
                <a:off x="1981200" y="3733800"/>
                <a:ext cx="4572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tr-TR" altLang="en-US" sz="2800">
                    <a:latin typeface="Cambria"/>
                    <a:cs typeface="Cambria"/>
                  </a:rPr>
                  <a:t>B</a:t>
                </a:r>
              </a:p>
            </p:txBody>
          </p:sp>
          <p:sp>
            <p:nvSpPr>
              <p:cNvPr id="66593" name="Text Box 6"/>
              <p:cNvSpPr txBox="1">
                <a:spLocks noChangeArrowheads="1"/>
              </p:cNvSpPr>
              <p:nvPr/>
            </p:nvSpPr>
            <p:spPr bwMode="auto">
              <a:xfrm>
                <a:off x="3886200" y="5181600"/>
                <a:ext cx="404813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5232" tIns="22616" rIns="45232" bIns="22616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tr-TR" altLang="en-US" sz="2800">
                    <a:latin typeface="Cambria"/>
                    <a:cs typeface="Cambria"/>
                  </a:rPr>
                  <a:t>T</a:t>
                </a:r>
              </a:p>
            </p:txBody>
          </p:sp>
        </p:grpSp>
      </p:grpSp>
      <p:sp>
        <p:nvSpPr>
          <p:cNvPr id="66568" name="Text Box 6"/>
          <p:cNvSpPr txBox="1">
            <a:spLocks noChangeArrowheads="1"/>
          </p:cNvSpPr>
          <p:nvPr/>
        </p:nvSpPr>
        <p:spPr bwMode="auto">
          <a:xfrm>
            <a:off x="5257803" y="6267831"/>
            <a:ext cx="4048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M</a:t>
            </a:r>
          </a:p>
        </p:txBody>
      </p:sp>
      <p:sp>
        <p:nvSpPr>
          <p:cNvPr id="66569" name="Line 2"/>
          <p:cNvSpPr>
            <a:spLocks noChangeShapeType="1"/>
          </p:cNvSpPr>
          <p:nvPr/>
        </p:nvSpPr>
        <p:spPr bwMode="auto">
          <a:xfrm>
            <a:off x="6834188" y="3778631"/>
            <a:ext cx="0" cy="24971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66570" name="Text Box 6"/>
          <p:cNvSpPr txBox="1">
            <a:spLocks noChangeArrowheads="1"/>
          </p:cNvSpPr>
          <p:nvPr/>
        </p:nvSpPr>
        <p:spPr bwMode="auto">
          <a:xfrm>
            <a:off x="6376990" y="3550031"/>
            <a:ext cx="4048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F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6834188" y="6256719"/>
            <a:ext cx="2667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6890849" y="2272529"/>
            <a:ext cx="2590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b="1" dirty="0">
                <a:latin typeface="Cambria"/>
                <a:cs typeface="Cambria"/>
              </a:rPr>
              <a:t>Reçel: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dirty="0">
                <a:latin typeface="Cambria"/>
                <a:cs typeface="Cambria"/>
              </a:rPr>
              <a:t>Talep eğrisinde kayma</a:t>
            </a:r>
          </a:p>
        </p:txBody>
      </p:sp>
      <p:sp>
        <p:nvSpPr>
          <p:cNvPr id="66573" name="Text Box 6"/>
          <p:cNvSpPr txBox="1">
            <a:spLocks noChangeArrowheads="1"/>
          </p:cNvSpPr>
          <p:nvPr/>
        </p:nvSpPr>
        <p:spPr bwMode="auto">
          <a:xfrm>
            <a:off x="9424990" y="6369431"/>
            <a:ext cx="4048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M</a:t>
            </a:r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7010400" y="4007231"/>
            <a:ext cx="2819400" cy="2209800"/>
            <a:chOff x="5486400" y="3581400"/>
            <a:chExt cx="2819400" cy="2209800"/>
          </a:xfrm>
        </p:grpSpPr>
        <p:sp>
          <p:nvSpPr>
            <p:cNvPr id="66577" name="Line 5"/>
            <p:cNvSpPr>
              <a:spLocks noChangeShapeType="1"/>
            </p:cNvSpPr>
            <p:nvPr/>
          </p:nvSpPr>
          <p:spPr bwMode="auto">
            <a:xfrm>
              <a:off x="6248400" y="3581400"/>
              <a:ext cx="1500188" cy="1752600"/>
            </a:xfrm>
            <a:prstGeom prst="line">
              <a:avLst/>
            </a:prstGeom>
            <a:noFill/>
            <a:ln w="381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6400800" y="4495800"/>
              <a:ext cx="5334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79" name="Text Box 6"/>
            <p:cNvSpPr txBox="1">
              <a:spLocks noChangeArrowheads="1"/>
            </p:cNvSpPr>
            <p:nvPr/>
          </p:nvSpPr>
          <p:spPr bwMode="auto">
            <a:xfrm>
              <a:off x="7748588" y="5257800"/>
              <a:ext cx="55721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2800">
                  <a:latin typeface="Cambria"/>
                  <a:cs typeface="Cambria"/>
                </a:rPr>
                <a:t>T</a:t>
              </a:r>
              <a:r>
                <a:rPr lang="tr-TR" altLang="en-US" sz="2800" baseline="-25000">
                  <a:latin typeface="Cambria"/>
                  <a:cs typeface="Cambria"/>
                </a:rPr>
                <a:t>1</a:t>
              </a:r>
            </a:p>
          </p:txBody>
        </p:sp>
        <p:sp>
          <p:nvSpPr>
            <p:cNvPr id="66580" name="Line 5"/>
            <p:cNvSpPr>
              <a:spLocks noChangeShapeType="1"/>
            </p:cNvSpPr>
            <p:nvPr/>
          </p:nvSpPr>
          <p:spPr bwMode="auto">
            <a:xfrm>
              <a:off x="5486400" y="3581400"/>
              <a:ext cx="1500188" cy="1752600"/>
            </a:xfrm>
            <a:prstGeom prst="line">
              <a:avLst/>
            </a:prstGeom>
            <a:noFill/>
            <a:ln w="381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sp>
          <p:nvSpPr>
            <p:cNvPr id="66581" name="Text Box 6"/>
            <p:cNvSpPr txBox="1">
              <a:spLocks noChangeArrowheads="1"/>
            </p:cNvSpPr>
            <p:nvPr/>
          </p:nvSpPr>
          <p:spPr bwMode="auto">
            <a:xfrm>
              <a:off x="6986588" y="5257800"/>
              <a:ext cx="55721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2800">
                  <a:latin typeface="Cambria"/>
                  <a:cs typeface="Cambria"/>
                </a:rPr>
                <a:t>T</a:t>
              </a:r>
              <a:r>
                <a:rPr lang="tr-TR" altLang="en-US" sz="2800" baseline="-25000">
                  <a:latin typeface="Cambria"/>
                  <a:cs typeface="Cambria"/>
                </a:rPr>
                <a:t>2</a:t>
              </a:r>
            </a:p>
          </p:txBody>
        </p:sp>
      </p:grpSp>
      <p:pic>
        <p:nvPicPr>
          <p:cNvPr id="66575" name="Picture 41" descr="G:\DirkTextbookN\Jpegs(All)\NewjpgsJuly\iStock_000015791015Sma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8" t="7993" r="13197" b="6480"/>
          <a:stretch>
            <a:fillRect/>
          </a:stretch>
        </p:blipFill>
        <p:spPr bwMode="auto">
          <a:xfrm>
            <a:off x="1901827" y="2272284"/>
            <a:ext cx="687388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6" name="Picture 42" descr="G:\DirkTextbookN\Jpegs(All)\NewjpgsJuly\iStock_000017007490Sma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5" t="8176" r="23470" b="7780"/>
          <a:stretch>
            <a:fillRect/>
          </a:stretch>
        </p:blipFill>
        <p:spPr bwMode="auto">
          <a:xfrm>
            <a:off x="9318625" y="2272480"/>
            <a:ext cx="725488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19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68610" name="Line 2"/>
          <p:cNvSpPr>
            <a:spLocks noChangeShapeType="1"/>
          </p:cNvSpPr>
          <p:nvPr/>
        </p:nvSpPr>
        <p:spPr bwMode="auto">
          <a:xfrm>
            <a:off x="2667000" y="2222500"/>
            <a:ext cx="0" cy="3517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68611" name="Text Box 6"/>
          <p:cNvSpPr txBox="1">
            <a:spLocks noChangeArrowheads="1"/>
          </p:cNvSpPr>
          <p:nvPr/>
        </p:nvSpPr>
        <p:spPr bwMode="auto">
          <a:xfrm>
            <a:off x="2109790" y="2024063"/>
            <a:ext cx="5572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F</a:t>
            </a:r>
          </a:p>
        </p:txBody>
      </p:sp>
      <p:sp>
        <p:nvSpPr>
          <p:cNvPr id="68612" name="Text Box 7"/>
          <p:cNvSpPr txBox="1">
            <a:spLocks noChangeArrowheads="1"/>
          </p:cNvSpPr>
          <p:nvPr/>
        </p:nvSpPr>
        <p:spPr bwMode="auto">
          <a:xfrm>
            <a:off x="7242176" y="5757863"/>
            <a:ext cx="557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M</a:t>
            </a: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3481389" y="2176464"/>
            <a:ext cx="3582987" cy="3057525"/>
          </a:xfrm>
          <a:prstGeom prst="line">
            <a:avLst/>
          </a:prstGeom>
          <a:noFill/>
          <a:ln w="63500">
            <a:solidFill>
              <a:srgbClr val="3F6C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68614" name="Text Box 9"/>
          <p:cNvSpPr txBox="1">
            <a:spLocks noChangeArrowheads="1"/>
          </p:cNvSpPr>
          <p:nvPr/>
        </p:nvSpPr>
        <p:spPr bwMode="auto">
          <a:xfrm>
            <a:off x="7215188" y="4979988"/>
            <a:ext cx="914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T</a:t>
            </a:r>
          </a:p>
        </p:txBody>
      </p:sp>
      <p:sp>
        <p:nvSpPr>
          <p:cNvPr id="68615" name="Text Box 10"/>
          <p:cNvSpPr txBox="1">
            <a:spLocks noChangeArrowheads="1"/>
          </p:cNvSpPr>
          <p:nvPr/>
        </p:nvSpPr>
        <p:spPr bwMode="auto">
          <a:xfrm>
            <a:off x="5570537" y="1668467"/>
            <a:ext cx="2228851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b="1" dirty="0" err="1">
                <a:latin typeface="Cambria"/>
                <a:cs typeface="Cambria"/>
              </a:rPr>
              <a:t>Oreo</a:t>
            </a:r>
            <a:endParaRPr lang="tr-TR" altLang="en-US" sz="3600" b="1" dirty="0">
              <a:latin typeface="Cambria"/>
              <a:cs typeface="Cambria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724400" y="2862263"/>
            <a:ext cx="1371600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8439149" y="2166938"/>
            <a:ext cx="2841439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latin typeface="Cambria"/>
                <a:cs typeface="Cambria"/>
              </a:rPr>
              <a:t>Ekonomik Olay: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 err="1">
                <a:latin typeface="Cambria"/>
                <a:cs typeface="Cambria"/>
              </a:rPr>
              <a:t>Oreo</a:t>
            </a:r>
            <a:r>
              <a:rPr lang="tr-TR" altLang="en-US" sz="2800" dirty="0">
                <a:latin typeface="Cambria"/>
                <a:cs typeface="Cambria"/>
              </a:rPr>
              <a:t> fiyatı düştü.</a:t>
            </a:r>
          </a:p>
        </p:txBody>
      </p:sp>
      <p:sp>
        <p:nvSpPr>
          <p:cNvPr id="36" name="Oval 35"/>
          <p:cNvSpPr/>
          <p:nvPr/>
        </p:nvSpPr>
        <p:spPr>
          <a:xfrm>
            <a:off x="4343400" y="2862263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91200" y="4157663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68620" name="Text Box 10"/>
          <p:cNvSpPr txBox="1">
            <a:spLocks noChangeArrowheads="1"/>
          </p:cNvSpPr>
          <p:nvPr/>
        </p:nvSpPr>
        <p:spPr bwMode="auto">
          <a:xfrm>
            <a:off x="2057400" y="2786063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$3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2057400" y="4005263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$2</a:t>
            </a:r>
          </a:p>
        </p:txBody>
      </p:sp>
      <p:sp>
        <p:nvSpPr>
          <p:cNvPr id="68622" name="Text Box 10"/>
          <p:cNvSpPr txBox="1">
            <a:spLocks noChangeArrowheads="1"/>
          </p:cNvSpPr>
          <p:nvPr/>
        </p:nvSpPr>
        <p:spPr bwMode="auto">
          <a:xfrm>
            <a:off x="4267200" y="5757863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4</a:t>
            </a: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5791200" y="5757863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5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10800000">
            <a:off x="2667000" y="3014663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0800000">
            <a:off x="2667000" y="4310063"/>
            <a:ext cx="3276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3124200" y="4386263"/>
            <a:ext cx="2743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5219700" y="5033963"/>
            <a:ext cx="1447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28" name="Text Box 10"/>
          <p:cNvSpPr txBox="1">
            <a:spLocks noChangeArrowheads="1"/>
          </p:cNvSpPr>
          <p:nvPr/>
        </p:nvSpPr>
        <p:spPr bwMode="auto">
          <a:xfrm>
            <a:off x="4495800" y="240506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A</a:t>
            </a:r>
          </a:p>
        </p:txBody>
      </p:sp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6172200" y="3852863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2781301" y="3662367"/>
            <a:ext cx="1143000" cy="31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573590" y="4919668"/>
            <a:ext cx="1293812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2667000" y="5734050"/>
            <a:ext cx="46482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45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 animBg="1"/>
      <p:bldP spid="39" grpId="0"/>
      <p:bldP spid="41" grpId="0"/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>
          <a:xfrm>
            <a:off x="1981200" y="19543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70658" name="Line 2"/>
          <p:cNvSpPr>
            <a:spLocks noChangeShapeType="1"/>
          </p:cNvSpPr>
          <p:nvPr/>
        </p:nvSpPr>
        <p:spPr bwMode="auto">
          <a:xfrm>
            <a:off x="2362200" y="2192338"/>
            <a:ext cx="0" cy="3517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70659" name="Text Box 6"/>
          <p:cNvSpPr txBox="1">
            <a:spLocks noChangeArrowheads="1"/>
          </p:cNvSpPr>
          <p:nvPr/>
        </p:nvSpPr>
        <p:spPr bwMode="auto">
          <a:xfrm>
            <a:off x="1804990" y="1993900"/>
            <a:ext cx="5572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F</a:t>
            </a:r>
          </a:p>
        </p:txBody>
      </p:sp>
      <p:sp>
        <p:nvSpPr>
          <p:cNvPr id="70660" name="Text Box 7"/>
          <p:cNvSpPr txBox="1">
            <a:spLocks noChangeArrowheads="1"/>
          </p:cNvSpPr>
          <p:nvPr/>
        </p:nvSpPr>
        <p:spPr bwMode="auto">
          <a:xfrm>
            <a:off x="7010403" y="5727700"/>
            <a:ext cx="557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M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3176589" y="2146305"/>
            <a:ext cx="3582987" cy="3057525"/>
          </a:xfrm>
          <a:prstGeom prst="line">
            <a:avLst/>
          </a:prstGeom>
          <a:noFill/>
          <a:ln w="63500">
            <a:solidFill>
              <a:srgbClr val="3F6C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70662" name="Text Box 9"/>
          <p:cNvSpPr txBox="1">
            <a:spLocks noChangeArrowheads="1"/>
          </p:cNvSpPr>
          <p:nvPr/>
        </p:nvSpPr>
        <p:spPr bwMode="auto">
          <a:xfrm>
            <a:off x="6910388" y="4949825"/>
            <a:ext cx="914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T</a:t>
            </a:r>
          </a:p>
        </p:txBody>
      </p:sp>
      <p:sp>
        <p:nvSpPr>
          <p:cNvPr id="70663" name="Text Box 10"/>
          <p:cNvSpPr txBox="1">
            <a:spLocks noChangeArrowheads="1"/>
          </p:cNvSpPr>
          <p:nvPr/>
        </p:nvSpPr>
        <p:spPr bwMode="auto">
          <a:xfrm>
            <a:off x="5038725" y="1689100"/>
            <a:ext cx="32766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b="1" dirty="0">
                <a:latin typeface="Cambria"/>
                <a:cs typeface="Cambria"/>
              </a:rPr>
              <a:t>Sinema Bileti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4495800" y="2984500"/>
            <a:ext cx="1143000" cy="990600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439149" y="2070100"/>
            <a:ext cx="297591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latin typeface="Cambria"/>
                <a:cs typeface="Cambria"/>
              </a:rPr>
              <a:t>Ekonomik Olay: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Sinema bilet fiyatları arttı.</a:t>
            </a:r>
          </a:p>
        </p:txBody>
      </p:sp>
      <p:sp>
        <p:nvSpPr>
          <p:cNvPr id="11" name="Oval 10"/>
          <p:cNvSpPr/>
          <p:nvPr/>
        </p:nvSpPr>
        <p:spPr>
          <a:xfrm>
            <a:off x="4038600" y="2832100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86400" y="4127500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524000" y="2755900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$20</a:t>
            </a:r>
          </a:p>
        </p:txBody>
      </p:sp>
      <p:sp>
        <p:nvSpPr>
          <p:cNvPr id="70669" name="Text Box 10"/>
          <p:cNvSpPr txBox="1">
            <a:spLocks noChangeArrowheads="1"/>
          </p:cNvSpPr>
          <p:nvPr/>
        </p:nvSpPr>
        <p:spPr bwMode="auto">
          <a:xfrm>
            <a:off x="1600200" y="3975100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$15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962400" y="5727700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2</a:t>
            </a:r>
          </a:p>
        </p:txBody>
      </p:sp>
      <p:sp>
        <p:nvSpPr>
          <p:cNvPr id="70671" name="Text Box 10"/>
          <p:cNvSpPr txBox="1">
            <a:spLocks noChangeArrowheads="1"/>
          </p:cNvSpPr>
          <p:nvPr/>
        </p:nvSpPr>
        <p:spPr bwMode="auto">
          <a:xfrm>
            <a:off x="5486400" y="5727700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3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362200" y="29845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2362200" y="4279900"/>
            <a:ext cx="3276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819400" y="4356100"/>
            <a:ext cx="2743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4914900" y="5003800"/>
            <a:ext cx="1447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191000" y="23749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B</a:t>
            </a:r>
          </a:p>
        </p:txBody>
      </p:sp>
      <p:sp>
        <p:nvSpPr>
          <p:cNvPr id="70677" name="Text Box 10"/>
          <p:cNvSpPr txBox="1">
            <a:spLocks noChangeArrowheads="1"/>
          </p:cNvSpPr>
          <p:nvPr/>
        </p:nvSpPr>
        <p:spPr bwMode="auto">
          <a:xfrm>
            <a:off x="5867400" y="3822700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A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2590801" y="3594105"/>
            <a:ext cx="1066800" cy="3175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4343402" y="4889500"/>
            <a:ext cx="1220788" cy="1588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349500" y="5702300"/>
            <a:ext cx="46482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/>
      <p:bldP spid="15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Piyasalar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Firmalar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Ürün ve hizmetlerin arzını yapar.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Tüketiciler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Firmalar tarafından arz edilen malları satın almak ister.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Değişim/Değiş-Tokuş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Piyasada oluşan fiyat aracılığıyla gerçekleşir.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Piyasa fiyatını arz ve talep faktörleri değiştirebilir.</a:t>
            </a:r>
          </a:p>
        </p:txBody>
      </p:sp>
    </p:spTree>
    <p:extLst>
      <p:ext uri="{BB962C8B-B14F-4D97-AF65-F5344CB8AC3E}">
        <p14:creationId xmlns:p14="http://schemas.microsoft.com/office/powerpoint/2010/main" val="114411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Örnek Sorular</a:t>
            </a:r>
          </a:p>
        </p:txBody>
      </p:sp>
      <p:grpSp>
        <p:nvGrpSpPr>
          <p:cNvPr id="72706" name="Group 14"/>
          <p:cNvGrpSpPr>
            <a:grpSpLocks/>
          </p:cNvGrpSpPr>
          <p:nvPr/>
        </p:nvGrpSpPr>
        <p:grpSpPr bwMode="auto">
          <a:xfrm>
            <a:off x="1676400" y="2286000"/>
            <a:ext cx="6553200" cy="4216400"/>
            <a:chOff x="838200" y="1498956"/>
            <a:chExt cx="6552913" cy="4216043"/>
          </a:xfrm>
        </p:grpSpPr>
        <p:sp>
          <p:nvSpPr>
            <p:cNvPr id="72719" name="Line 2"/>
            <p:cNvSpPr>
              <a:spLocks noChangeShapeType="1"/>
            </p:cNvSpPr>
            <p:nvPr/>
          </p:nvSpPr>
          <p:spPr bwMode="auto">
            <a:xfrm>
              <a:off x="1358101" y="1697429"/>
              <a:ext cx="0" cy="35183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2720" name="Text Box 6"/>
            <p:cNvSpPr txBox="1">
              <a:spLocks noChangeArrowheads="1"/>
            </p:cNvSpPr>
            <p:nvPr/>
          </p:nvSpPr>
          <p:spPr bwMode="auto">
            <a:xfrm>
              <a:off x="838200" y="14989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F</a:t>
              </a:r>
            </a:p>
          </p:txBody>
        </p:sp>
        <p:sp>
          <p:nvSpPr>
            <p:cNvPr id="72721" name="Text Box 7"/>
            <p:cNvSpPr txBox="1">
              <a:spLocks noChangeArrowheads="1"/>
            </p:cNvSpPr>
            <p:nvPr/>
          </p:nvSpPr>
          <p:spPr bwMode="auto">
            <a:xfrm>
              <a:off x="6834077" y="5309032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M</a:t>
              </a:r>
            </a:p>
          </p:txBody>
        </p:sp>
      </p:grpSp>
      <p:grpSp>
        <p:nvGrpSpPr>
          <p:cNvPr id="72707" name="Group 19"/>
          <p:cNvGrpSpPr>
            <a:grpSpLocks/>
          </p:cNvGrpSpPr>
          <p:nvPr/>
        </p:nvGrpSpPr>
        <p:grpSpPr bwMode="auto">
          <a:xfrm>
            <a:off x="3505200" y="2454280"/>
            <a:ext cx="4572000" cy="3362325"/>
            <a:chOff x="2971958" y="1667357"/>
            <a:chExt cx="4572340" cy="3362008"/>
          </a:xfrm>
        </p:grpSpPr>
        <p:sp>
          <p:nvSpPr>
            <p:cNvPr id="72717" name="Line 5"/>
            <p:cNvSpPr>
              <a:spLocks noChangeShapeType="1"/>
            </p:cNvSpPr>
            <p:nvPr/>
          </p:nvSpPr>
          <p:spPr bwMode="auto">
            <a:xfrm>
              <a:off x="2971958" y="1667357"/>
              <a:ext cx="3582053" cy="3056781"/>
            </a:xfrm>
            <a:prstGeom prst="line">
              <a:avLst/>
            </a:prstGeom>
            <a:noFill/>
            <a:ln w="635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2718" name="Text Box 9"/>
            <p:cNvSpPr txBox="1">
              <a:spLocks noChangeArrowheads="1"/>
            </p:cNvSpPr>
            <p:nvPr/>
          </p:nvSpPr>
          <p:spPr bwMode="auto">
            <a:xfrm>
              <a:off x="6629830" y="4394854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1</a:t>
              </a:r>
            </a:p>
          </p:txBody>
        </p:sp>
      </p:grpSp>
      <p:sp>
        <p:nvSpPr>
          <p:cNvPr id="72708" name="Text Box 10"/>
          <p:cNvSpPr txBox="1">
            <a:spLocks noChangeArrowheads="1"/>
          </p:cNvSpPr>
          <p:nvPr/>
        </p:nvSpPr>
        <p:spPr bwMode="auto">
          <a:xfrm>
            <a:off x="5124449" y="1676400"/>
            <a:ext cx="2228851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b="1" dirty="0" err="1">
                <a:latin typeface="Cambria"/>
                <a:cs typeface="Cambria"/>
              </a:rPr>
              <a:t>Big</a:t>
            </a:r>
            <a:r>
              <a:rPr lang="tr-TR" altLang="en-US" sz="3600" b="1" dirty="0">
                <a:latin typeface="Cambria"/>
                <a:cs typeface="Cambria"/>
              </a:rPr>
              <a:t> Mac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505200" y="3225800"/>
            <a:ext cx="2590800" cy="1525588"/>
            <a:chOff x="2667000" y="2438400"/>
            <a:chExt cx="2590801" cy="1525588"/>
          </a:xfrm>
        </p:grpSpPr>
        <p:cxnSp>
          <p:nvCxnSpPr>
            <p:cNvPr id="12" name="Straight Arrow Connector 11"/>
            <p:cNvCxnSpPr/>
            <p:nvPr/>
          </p:nvCxnSpPr>
          <p:spPr>
            <a:xfrm rot="10800000">
              <a:off x="2667000" y="2438400"/>
              <a:ext cx="7620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>
              <a:off x="4495801" y="3962400"/>
              <a:ext cx="7620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754317" y="2768605"/>
            <a:ext cx="4256087" cy="3224213"/>
            <a:chOff x="1763183" y="1981200"/>
            <a:chExt cx="4256617" cy="3225311"/>
          </a:xfrm>
        </p:grpSpPr>
        <p:sp>
          <p:nvSpPr>
            <p:cNvPr id="72713" name="Line 5"/>
            <p:cNvSpPr>
              <a:spLocks noChangeShapeType="1"/>
            </p:cNvSpPr>
            <p:nvPr/>
          </p:nvSpPr>
          <p:spPr bwMode="auto">
            <a:xfrm>
              <a:off x="1763183" y="1981200"/>
              <a:ext cx="3342217" cy="2841770"/>
            </a:xfrm>
            <a:prstGeom prst="line">
              <a:avLst/>
            </a:prstGeom>
            <a:noFill/>
            <a:ln w="635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2714" name="Text Box 9"/>
            <p:cNvSpPr txBox="1">
              <a:spLocks noChangeArrowheads="1"/>
            </p:cNvSpPr>
            <p:nvPr/>
          </p:nvSpPr>
          <p:spPr bwMode="auto">
            <a:xfrm>
              <a:off x="5105332" y="4572000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2</a:t>
              </a:r>
            </a:p>
          </p:txBody>
        </p:sp>
      </p:grp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8153401" y="2057400"/>
            <a:ext cx="304213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latin typeface="Cambria"/>
                <a:cs typeface="Cambria"/>
              </a:rPr>
              <a:t>Ekonomik Olay: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 err="1">
                <a:latin typeface="Cambria"/>
                <a:cs typeface="Cambria"/>
              </a:rPr>
              <a:t>Burger</a:t>
            </a:r>
            <a:r>
              <a:rPr lang="tr-TR" altLang="en-US" sz="2800" dirty="0">
                <a:latin typeface="Cambria"/>
                <a:cs typeface="Cambria"/>
              </a:rPr>
              <a:t> </a:t>
            </a:r>
            <a:r>
              <a:rPr lang="tr-TR" altLang="en-US" sz="2800" dirty="0" err="1">
                <a:latin typeface="Cambria"/>
                <a:cs typeface="Cambria"/>
              </a:rPr>
              <a:t>King</a:t>
            </a:r>
            <a:r>
              <a:rPr lang="tr-TR" altLang="en-US" sz="2800" dirty="0">
                <a:latin typeface="Cambria"/>
                <a:cs typeface="Cambria"/>
              </a:rPr>
              <a:t> </a:t>
            </a:r>
            <a:r>
              <a:rPr lang="tr-TR" altLang="en-US" sz="2800" dirty="0" err="1">
                <a:latin typeface="Cambria"/>
                <a:cs typeface="Cambria"/>
              </a:rPr>
              <a:t>Whopper</a:t>
            </a:r>
            <a:r>
              <a:rPr lang="tr-TR" altLang="en-US" sz="2800" dirty="0">
                <a:latin typeface="Cambria"/>
                <a:cs typeface="Cambria"/>
              </a:rPr>
              <a:t> fiyatı düştü.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197100" y="5995988"/>
            <a:ext cx="62484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9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grpSp>
        <p:nvGrpSpPr>
          <p:cNvPr id="74754" name="Group 14"/>
          <p:cNvGrpSpPr>
            <a:grpSpLocks/>
          </p:cNvGrpSpPr>
          <p:nvPr/>
        </p:nvGrpSpPr>
        <p:grpSpPr bwMode="auto">
          <a:xfrm>
            <a:off x="1798639" y="2262188"/>
            <a:ext cx="6553200" cy="4216400"/>
            <a:chOff x="838200" y="1498956"/>
            <a:chExt cx="6552913" cy="4216043"/>
          </a:xfrm>
        </p:grpSpPr>
        <p:sp>
          <p:nvSpPr>
            <p:cNvPr id="74767" name="Line 2"/>
            <p:cNvSpPr>
              <a:spLocks noChangeShapeType="1"/>
            </p:cNvSpPr>
            <p:nvPr/>
          </p:nvSpPr>
          <p:spPr bwMode="auto">
            <a:xfrm>
              <a:off x="1358101" y="1697429"/>
              <a:ext cx="0" cy="35183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mbria"/>
              </a:endParaRPr>
            </a:p>
          </p:txBody>
        </p:sp>
        <p:sp>
          <p:nvSpPr>
            <p:cNvPr id="74768" name="Text Box 6"/>
            <p:cNvSpPr txBox="1">
              <a:spLocks noChangeArrowheads="1"/>
            </p:cNvSpPr>
            <p:nvPr/>
          </p:nvSpPr>
          <p:spPr bwMode="auto">
            <a:xfrm>
              <a:off x="838200" y="14989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3600" dirty="0">
                  <a:latin typeface="Cambria"/>
                  <a:cs typeface="Cambria"/>
                </a:rPr>
                <a:t>F</a:t>
              </a:r>
            </a:p>
          </p:txBody>
        </p:sp>
        <p:sp>
          <p:nvSpPr>
            <p:cNvPr id="74769" name="Text Box 7"/>
            <p:cNvSpPr txBox="1">
              <a:spLocks noChangeArrowheads="1"/>
            </p:cNvSpPr>
            <p:nvPr/>
          </p:nvSpPr>
          <p:spPr bwMode="auto">
            <a:xfrm>
              <a:off x="6834077" y="5309032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3600" dirty="0">
                  <a:latin typeface="Cambria"/>
                  <a:cs typeface="Cambria"/>
                </a:rPr>
                <a:t>M</a:t>
              </a:r>
            </a:p>
          </p:txBody>
        </p:sp>
      </p:grpSp>
      <p:grpSp>
        <p:nvGrpSpPr>
          <p:cNvPr id="74755" name="Group 19"/>
          <p:cNvGrpSpPr>
            <a:grpSpLocks/>
          </p:cNvGrpSpPr>
          <p:nvPr/>
        </p:nvGrpSpPr>
        <p:grpSpPr bwMode="auto">
          <a:xfrm>
            <a:off x="2865439" y="2566993"/>
            <a:ext cx="4572000" cy="3362325"/>
            <a:chOff x="2971958" y="1667357"/>
            <a:chExt cx="4572340" cy="3362008"/>
          </a:xfrm>
        </p:grpSpPr>
        <p:sp>
          <p:nvSpPr>
            <p:cNvPr id="74765" name="Line 5"/>
            <p:cNvSpPr>
              <a:spLocks noChangeShapeType="1"/>
            </p:cNvSpPr>
            <p:nvPr/>
          </p:nvSpPr>
          <p:spPr bwMode="auto">
            <a:xfrm>
              <a:off x="2971958" y="1667357"/>
              <a:ext cx="3582053" cy="3056781"/>
            </a:xfrm>
            <a:prstGeom prst="line">
              <a:avLst/>
            </a:prstGeom>
            <a:noFill/>
            <a:ln w="635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mbria"/>
              </a:endParaRPr>
            </a:p>
          </p:txBody>
        </p:sp>
        <p:sp>
          <p:nvSpPr>
            <p:cNvPr id="74766" name="Text Box 9"/>
            <p:cNvSpPr txBox="1">
              <a:spLocks noChangeArrowheads="1"/>
            </p:cNvSpPr>
            <p:nvPr/>
          </p:nvSpPr>
          <p:spPr bwMode="auto">
            <a:xfrm>
              <a:off x="6629830" y="4394854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3600" dirty="0">
                  <a:latin typeface="Cambria"/>
                  <a:cs typeface="Cambria"/>
                </a:rPr>
                <a:t>T</a:t>
              </a:r>
              <a:r>
                <a:rPr lang="en-US" altLang="en-US" sz="3600" baseline="-25000" dirty="0">
                  <a:latin typeface="Cambria"/>
                  <a:cs typeface="Cambria"/>
                </a:rPr>
                <a:t>1</a:t>
              </a:r>
            </a:p>
          </p:txBody>
        </p:sp>
      </p:grpSp>
      <p:sp>
        <p:nvSpPr>
          <p:cNvPr id="74756" name="Text Box 10"/>
          <p:cNvSpPr txBox="1">
            <a:spLocks noChangeArrowheads="1"/>
          </p:cNvSpPr>
          <p:nvPr/>
        </p:nvSpPr>
        <p:spPr bwMode="auto">
          <a:xfrm>
            <a:off x="4667969" y="1742586"/>
            <a:ext cx="3223372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b="1" dirty="0">
                <a:latin typeface="Cambria"/>
                <a:cs typeface="Cambria"/>
              </a:rPr>
              <a:t>Biftek Restoranı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 rot="10800000">
            <a:off x="3932237" y="3176590"/>
            <a:ext cx="2590800" cy="1525587"/>
            <a:chOff x="2667000" y="2438400"/>
            <a:chExt cx="2590801" cy="1525588"/>
          </a:xfrm>
        </p:grpSpPr>
        <p:cxnSp>
          <p:nvCxnSpPr>
            <p:cNvPr id="12" name="Straight Arrow Connector 11"/>
            <p:cNvCxnSpPr/>
            <p:nvPr/>
          </p:nvCxnSpPr>
          <p:spPr>
            <a:xfrm rot="10800000">
              <a:off x="2693988" y="2455862"/>
              <a:ext cx="7620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>
              <a:off x="4529139" y="3979863"/>
              <a:ext cx="7620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389442" y="2719388"/>
            <a:ext cx="4256087" cy="3225800"/>
            <a:chOff x="1763183" y="1981200"/>
            <a:chExt cx="4256617" cy="3225311"/>
          </a:xfrm>
        </p:grpSpPr>
        <p:sp>
          <p:nvSpPr>
            <p:cNvPr id="74761" name="Line 5"/>
            <p:cNvSpPr>
              <a:spLocks noChangeShapeType="1"/>
            </p:cNvSpPr>
            <p:nvPr/>
          </p:nvSpPr>
          <p:spPr bwMode="auto">
            <a:xfrm>
              <a:off x="1763183" y="1981200"/>
              <a:ext cx="3342217" cy="2841770"/>
            </a:xfrm>
            <a:prstGeom prst="line">
              <a:avLst/>
            </a:prstGeom>
            <a:noFill/>
            <a:ln w="635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mbria"/>
              </a:endParaRPr>
            </a:p>
          </p:txBody>
        </p:sp>
        <p:sp>
          <p:nvSpPr>
            <p:cNvPr id="74762" name="Text Box 9"/>
            <p:cNvSpPr txBox="1">
              <a:spLocks noChangeArrowheads="1"/>
            </p:cNvSpPr>
            <p:nvPr/>
          </p:nvSpPr>
          <p:spPr bwMode="auto">
            <a:xfrm>
              <a:off x="5105332" y="4572000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3600" dirty="0">
                  <a:latin typeface="Cambria"/>
                  <a:cs typeface="Cambria"/>
                </a:rPr>
                <a:t>T</a:t>
              </a:r>
              <a:r>
                <a:rPr lang="en-US" altLang="en-US" sz="3600" baseline="-25000" dirty="0">
                  <a:latin typeface="Cambria"/>
                  <a:cs typeface="Cambria"/>
                </a:rPr>
                <a:t>2</a:t>
              </a:r>
            </a:p>
          </p:txBody>
        </p:sp>
      </p:grp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8275637" y="2033588"/>
            <a:ext cx="278313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latin typeface="Cambria"/>
                <a:cs typeface="Cambria"/>
              </a:rPr>
              <a:t>Ekonomik Olay: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Terfi aldınız ve maaşınız arttı.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319339" y="5970588"/>
            <a:ext cx="63246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97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Örnek Sorular</a:t>
            </a:r>
          </a:p>
        </p:txBody>
      </p:sp>
      <p:grpSp>
        <p:nvGrpSpPr>
          <p:cNvPr id="76802" name="Group 14"/>
          <p:cNvGrpSpPr>
            <a:grpSpLocks/>
          </p:cNvGrpSpPr>
          <p:nvPr/>
        </p:nvGrpSpPr>
        <p:grpSpPr bwMode="auto">
          <a:xfrm>
            <a:off x="1676400" y="2322513"/>
            <a:ext cx="6553200" cy="4216400"/>
            <a:chOff x="838200" y="1498956"/>
            <a:chExt cx="6552913" cy="4216043"/>
          </a:xfrm>
        </p:grpSpPr>
        <p:sp>
          <p:nvSpPr>
            <p:cNvPr id="76815" name="Line 2"/>
            <p:cNvSpPr>
              <a:spLocks noChangeShapeType="1"/>
            </p:cNvSpPr>
            <p:nvPr/>
          </p:nvSpPr>
          <p:spPr bwMode="auto">
            <a:xfrm>
              <a:off x="1358101" y="1697429"/>
              <a:ext cx="0" cy="35183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6816" name="Text Box 6"/>
            <p:cNvSpPr txBox="1">
              <a:spLocks noChangeArrowheads="1"/>
            </p:cNvSpPr>
            <p:nvPr/>
          </p:nvSpPr>
          <p:spPr bwMode="auto">
            <a:xfrm>
              <a:off x="838200" y="14989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F</a:t>
              </a:r>
            </a:p>
          </p:txBody>
        </p:sp>
        <p:sp>
          <p:nvSpPr>
            <p:cNvPr id="76817" name="Text Box 7"/>
            <p:cNvSpPr txBox="1">
              <a:spLocks noChangeArrowheads="1"/>
            </p:cNvSpPr>
            <p:nvPr/>
          </p:nvSpPr>
          <p:spPr bwMode="auto">
            <a:xfrm>
              <a:off x="6834077" y="5309032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M</a:t>
              </a:r>
            </a:p>
          </p:txBody>
        </p:sp>
      </p:grpSp>
      <p:grpSp>
        <p:nvGrpSpPr>
          <p:cNvPr id="76803" name="Group 19"/>
          <p:cNvGrpSpPr>
            <a:grpSpLocks/>
          </p:cNvGrpSpPr>
          <p:nvPr/>
        </p:nvGrpSpPr>
        <p:grpSpPr bwMode="auto">
          <a:xfrm>
            <a:off x="3505200" y="2490793"/>
            <a:ext cx="4572000" cy="3362325"/>
            <a:chOff x="2971958" y="1667357"/>
            <a:chExt cx="4572340" cy="3362008"/>
          </a:xfrm>
        </p:grpSpPr>
        <p:sp>
          <p:nvSpPr>
            <p:cNvPr id="76813" name="Line 5"/>
            <p:cNvSpPr>
              <a:spLocks noChangeShapeType="1"/>
            </p:cNvSpPr>
            <p:nvPr/>
          </p:nvSpPr>
          <p:spPr bwMode="auto">
            <a:xfrm>
              <a:off x="2971958" y="1667357"/>
              <a:ext cx="3582053" cy="3056781"/>
            </a:xfrm>
            <a:prstGeom prst="line">
              <a:avLst/>
            </a:prstGeom>
            <a:noFill/>
            <a:ln w="635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6814" name="Text Box 9"/>
            <p:cNvSpPr txBox="1">
              <a:spLocks noChangeArrowheads="1"/>
            </p:cNvSpPr>
            <p:nvPr/>
          </p:nvSpPr>
          <p:spPr bwMode="auto">
            <a:xfrm>
              <a:off x="6629830" y="4394854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1</a:t>
              </a:r>
            </a:p>
          </p:txBody>
        </p:sp>
      </p:grpSp>
      <p:sp>
        <p:nvSpPr>
          <p:cNvPr id="76804" name="Text Box 10"/>
          <p:cNvSpPr txBox="1">
            <a:spLocks noChangeArrowheads="1"/>
          </p:cNvSpPr>
          <p:nvPr/>
        </p:nvSpPr>
        <p:spPr bwMode="auto">
          <a:xfrm>
            <a:off x="3272119" y="1712917"/>
            <a:ext cx="4385982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b="1" dirty="0">
                <a:latin typeface="Cambria"/>
                <a:cs typeface="Cambria"/>
              </a:rPr>
              <a:t>Yerel Market Kolası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505200" y="3262318"/>
            <a:ext cx="2590800" cy="1525587"/>
            <a:chOff x="2667000" y="2438400"/>
            <a:chExt cx="2590801" cy="1525588"/>
          </a:xfrm>
        </p:grpSpPr>
        <p:cxnSp>
          <p:nvCxnSpPr>
            <p:cNvPr id="12" name="Straight Arrow Connector 11"/>
            <p:cNvCxnSpPr/>
            <p:nvPr/>
          </p:nvCxnSpPr>
          <p:spPr>
            <a:xfrm rot="10800000">
              <a:off x="2667000" y="2438400"/>
              <a:ext cx="762000" cy="15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>
              <a:off x="4495801" y="3962401"/>
              <a:ext cx="762000" cy="15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754317" y="2805113"/>
            <a:ext cx="4256087" cy="3224212"/>
            <a:chOff x="1763183" y="1981200"/>
            <a:chExt cx="4256617" cy="3225311"/>
          </a:xfrm>
        </p:grpSpPr>
        <p:sp>
          <p:nvSpPr>
            <p:cNvPr id="76809" name="Line 5"/>
            <p:cNvSpPr>
              <a:spLocks noChangeShapeType="1"/>
            </p:cNvSpPr>
            <p:nvPr/>
          </p:nvSpPr>
          <p:spPr bwMode="auto">
            <a:xfrm>
              <a:off x="1763183" y="1981200"/>
              <a:ext cx="3342217" cy="2841770"/>
            </a:xfrm>
            <a:prstGeom prst="line">
              <a:avLst/>
            </a:prstGeom>
            <a:noFill/>
            <a:ln w="635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6810" name="Text Box 9"/>
            <p:cNvSpPr txBox="1">
              <a:spLocks noChangeArrowheads="1"/>
            </p:cNvSpPr>
            <p:nvPr/>
          </p:nvSpPr>
          <p:spPr bwMode="auto">
            <a:xfrm>
              <a:off x="5105332" y="4572000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2</a:t>
              </a:r>
            </a:p>
          </p:txBody>
        </p:sp>
      </p:grp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8153401" y="2093913"/>
            <a:ext cx="2708834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latin typeface="Cambria"/>
                <a:cs typeface="Cambria"/>
              </a:rPr>
              <a:t>Ekonomik Olay: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Terfi aldın ve maaşın arttı.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209800" y="6056313"/>
            <a:ext cx="60198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1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Örnek Sorular</a:t>
            </a:r>
          </a:p>
        </p:txBody>
      </p:sp>
      <p:grpSp>
        <p:nvGrpSpPr>
          <p:cNvPr id="78850" name="Group 14"/>
          <p:cNvGrpSpPr>
            <a:grpSpLocks/>
          </p:cNvGrpSpPr>
          <p:nvPr/>
        </p:nvGrpSpPr>
        <p:grpSpPr bwMode="auto">
          <a:xfrm>
            <a:off x="1676400" y="2371725"/>
            <a:ext cx="6553200" cy="4216400"/>
            <a:chOff x="838200" y="1498956"/>
            <a:chExt cx="6552913" cy="4216043"/>
          </a:xfrm>
        </p:grpSpPr>
        <p:sp>
          <p:nvSpPr>
            <p:cNvPr id="78863" name="Line 2"/>
            <p:cNvSpPr>
              <a:spLocks noChangeShapeType="1"/>
            </p:cNvSpPr>
            <p:nvPr/>
          </p:nvSpPr>
          <p:spPr bwMode="auto">
            <a:xfrm>
              <a:off x="1358101" y="1697429"/>
              <a:ext cx="0" cy="35183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8864" name="Text Box 6"/>
            <p:cNvSpPr txBox="1">
              <a:spLocks noChangeArrowheads="1"/>
            </p:cNvSpPr>
            <p:nvPr/>
          </p:nvSpPr>
          <p:spPr bwMode="auto">
            <a:xfrm>
              <a:off x="838200" y="14989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F</a:t>
              </a:r>
            </a:p>
          </p:txBody>
        </p:sp>
        <p:sp>
          <p:nvSpPr>
            <p:cNvPr id="78865" name="Text Box 7"/>
            <p:cNvSpPr txBox="1">
              <a:spLocks noChangeArrowheads="1"/>
            </p:cNvSpPr>
            <p:nvPr/>
          </p:nvSpPr>
          <p:spPr bwMode="auto">
            <a:xfrm>
              <a:off x="6834077" y="5309032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M</a:t>
              </a:r>
            </a:p>
          </p:txBody>
        </p:sp>
      </p:grpSp>
      <p:grpSp>
        <p:nvGrpSpPr>
          <p:cNvPr id="78851" name="Group 19"/>
          <p:cNvGrpSpPr>
            <a:grpSpLocks/>
          </p:cNvGrpSpPr>
          <p:nvPr/>
        </p:nvGrpSpPr>
        <p:grpSpPr bwMode="auto">
          <a:xfrm>
            <a:off x="2743200" y="2676530"/>
            <a:ext cx="4572000" cy="3362325"/>
            <a:chOff x="2971958" y="1667357"/>
            <a:chExt cx="4572340" cy="3362008"/>
          </a:xfrm>
        </p:grpSpPr>
        <p:sp>
          <p:nvSpPr>
            <p:cNvPr id="78861" name="Line 5"/>
            <p:cNvSpPr>
              <a:spLocks noChangeShapeType="1"/>
            </p:cNvSpPr>
            <p:nvPr/>
          </p:nvSpPr>
          <p:spPr bwMode="auto">
            <a:xfrm>
              <a:off x="2971958" y="1667357"/>
              <a:ext cx="3582053" cy="3056781"/>
            </a:xfrm>
            <a:prstGeom prst="line">
              <a:avLst/>
            </a:prstGeom>
            <a:noFill/>
            <a:ln w="635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8862" name="Text Box 9"/>
            <p:cNvSpPr txBox="1">
              <a:spLocks noChangeArrowheads="1"/>
            </p:cNvSpPr>
            <p:nvPr/>
          </p:nvSpPr>
          <p:spPr bwMode="auto">
            <a:xfrm>
              <a:off x="6629830" y="4394854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1</a:t>
              </a:r>
            </a:p>
          </p:txBody>
        </p:sp>
      </p:grpSp>
      <p:sp>
        <p:nvSpPr>
          <p:cNvPr id="78852" name="Text Box 10"/>
          <p:cNvSpPr txBox="1">
            <a:spLocks noChangeArrowheads="1"/>
          </p:cNvSpPr>
          <p:nvPr/>
        </p:nvSpPr>
        <p:spPr bwMode="auto">
          <a:xfrm>
            <a:off x="5297489" y="1762125"/>
            <a:ext cx="2051051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b="1" dirty="0">
                <a:latin typeface="Cambria"/>
                <a:cs typeface="Cambria"/>
              </a:rPr>
              <a:t>Pizza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 rot="10800000">
            <a:off x="3810000" y="3286125"/>
            <a:ext cx="2590800" cy="1525588"/>
            <a:chOff x="2667000" y="2438400"/>
            <a:chExt cx="2590801" cy="1525588"/>
          </a:xfrm>
        </p:grpSpPr>
        <p:cxnSp>
          <p:nvCxnSpPr>
            <p:cNvPr id="12" name="Straight Arrow Connector 11"/>
            <p:cNvCxnSpPr/>
            <p:nvPr/>
          </p:nvCxnSpPr>
          <p:spPr>
            <a:xfrm rot="10800000">
              <a:off x="2693987" y="2455863"/>
              <a:ext cx="762000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>
              <a:off x="4529138" y="3979863"/>
              <a:ext cx="762000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267200" y="2828925"/>
            <a:ext cx="4256088" cy="3225800"/>
            <a:chOff x="1763183" y="1981200"/>
            <a:chExt cx="4256617" cy="3225311"/>
          </a:xfrm>
        </p:grpSpPr>
        <p:sp>
          <p:nvSpPr>
            <p:cNvPr id="78857" name="Line 5"/>
            <p:cNvSpPr>
              <a:spLocks noChangeShapeType="1"/>
            </p:cNvSpPr>
            <p:nvPr/>
          </p:nvSpPr>
          <p:spPr bwMode="auto">
            <a:xfrm>
              <a:off x="1763183" y="1981200"/>
              <a:ext cx="3342217" cy="2841770"/>
            </a:xfrm>
            <a:prstGeom prst="line">
              <a:avLst/>
            </a:prstGeom>
            <a:noFill/>
            <a:ln w="635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8858" name="Text Box 9"/>
            <p:cNvSpPr txBox="1">
              <a:spLocks noChangeArrowheads="1"/>
            </p:cNvSpPr>
            <p:nvPr/>
          </p:nvSpPr>
          <p:spPr bwMode="auto">
            <a:xfrm>
              <a:off x="5105332" y="4572000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2</a:t>
              </a:r>
            </a:p>
          </p:txBody>
        </p:sp>
      </p:grp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8153401" y="2143125"/>
            <a:ext cx="303754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latin typeface="Cambria"/>
                <a:cs typeface="Cambria"/>
              </a:rPr>
              <a:t>Ekonomik Olay: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Favori içeceğinin fiyatı düştü.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197100" y="6080125"/>
            <a:ext cx="61722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2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Örnek Sorular</a:t>
            </a:r>
          </a:p>
        </p:txBody>
      </p:sp>
      <p:grpSp>
        <p:nvGrpSpPr>
          <p:cNvPr id="80898" name="Group 14"/>
          <p:cNvGrpSpPr>
            <a:grpSpLocks/>
          </p:cNvGrpSpPr>
          <p:nvPr/>
        </p:nvGrpSpPr>
        <p:grpSpPr bwMode="auto">
          <a:xfrm>
            <a:off x="1676400" y="2481263"/>
            <a:ext cx="6553200" cy="4216400"/>
            <a:chOff x="838200" y="1498956"/>
            <a:chExt cx="6552913" cy="4216043"/>
          </a:xfrm>
        </p:grpSpPr>
        <p:sp>
          <p:nvSpPr>
            <p:cNvPr id="80911" name="Line 2"/>
            <p:cNvSpPr>
              <a:spLocks noChangeShapeType="1"/>
            </p:cNvSpPr>
            <p:nvPr/>
          </p:nvSpPr>
          <p:spPr bwMode="auto">
            <a:xfrm>
              <a:off x="1358101" y="1697429"/>
              <a:ext cx="0" cy="35183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80912" name="Text Box 6"/>
            <p:cNvSpPr txBox="1">
              <a:spLocks noChangeArrowheads="1"/>
            </p:cNvSpPr>
            <p:nvPr/>
          </p:nvSpPr>
          <p:spPr bwMode="auto">
            <a:xfrm>
              <a:off x="838200" y="14989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F</a:t>
              </a:r>
            </a:p>
          </p:txBody>
        </p:sp>
        <p:sp>
          <p:nvSpPr>
            <p:cNvPr id="80913" name="Text Box 7"/>
            <p:cNvSpPr txBox="1">
              <a:spLocks noChangeArrowheads="1"/>
            </p:cNvSpPr>
            <p:nvPr/>
          </p:nvSpPr>
          <p:spPr bwMode="auto">
            <a:xfrm>
              <a:off x="6834077" y="5309032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M</a:t>
              </a:r>
            </a:p>
          </p:txBody>
        </p:sp>
      </p:grpSp>
      <p:grpSp>
        <p:nvGrpSpPr>
          <p:cNvPr id="80899" name="Group 19"/>
          <p:cNvGrpSpPr>
            <a:grpSpLocks/>
          </p:cNvGrpSpPr>
          <p:nvPr/>
        </p:nvGrpSpPr>
        <p:grpSpPr bwMode="auto">
          <a:xfrm>
            <a:off x="2286000" y="2786068"/>
            <a:ext cx="4572000" cy="3362325"/>
            <a:chOff x="2971958" y="1667357"/>
            <a:chExt cx="4572340" cy="3362008"/>
          </a:xfrm>
        </p:grpSpPr>
        <p:sp>
          <p:nvSpPr>
            <p:cNvPr id="80909" name="Line 5"/>
            <p:cNvSpPr>
              <a:spLocks noChangeShapeType="1"/>
            </p:cNvSpPr>
            <p:nvPr/>
          </p:nvSpPr>
          <p:spPr bwMode="auto">
            <a:xfrm>
              <a:off x="2971958" y="1667357"/>
              <a:ext cx="3582053" cy="3056781"/>
            </a:xfrm>
            <a:prstGeom prst="line">
              <a:avLst/>
            </a:prstGeom>
            <a:noFill/>
            <a:ln w="635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80910" name="Text Box 9"/>
            <p:cNvSpPr txBox="1">
              <a:spLocks noChangeArrowheads="1"/>
            </p:cNvSpPr>
            <p:nvPr/>
          </p:nvSpPr>
          <p:spPr bwMode="auto">
            <a:xfrm>
              <a:off x="6629830" y="4394854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1</a:t>
              </a:r>
              <a:endParaRPr lang="tr-TR" altLang="en-US" sz="3600" dirty="0">
                <a:latin typeface="Cambria"/>
                <a:cs typeface="Cambria"/>
              </a:endParaRPr>
            </a:p>
          </p:txBody>
        </p:sp>
      </p:grpSp>
      <p:sp>
        <p:nvSpPr>
          <p:cNvPr id="80900" name="Text Box 10"/>
          <p:cNvSpPr txBox="1">
            <a:spLocks noChangeArrowheads="1"/>
          </p:cNvSpPr>
          <p:nvPr/>
        </p:nvSpPr>
        <p:spPr bwMode="auto">
          <a:xfrm>
            <a:off x="2093913" y="1709743"/>
            <a:ext cx="609600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b="1" dirty="0">
                <a:latin typeface="Cambria"/>
                <a:cs typeface="Cambria"/>
              </a:rPr>
              <a:t>Yaşlıların Portakal Talebi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 rot="10800000">
            <a:off x="3124200" y="3395665"/>
            <a:ext cx="4114800" cy="1525587"/>
            <a:chOff x="3365269" y="2438400"/>
            <a:chExt cx="1892532" cy="1525588"/>
          </a:xfrm>
        </p:grpSpPr>
        <p:cxnSp>
          <p:nvCxnSpPr>
            <p:cNvPr id="12" name="Straight Arrow Connector 11"/>
            <p:cNvCxnSpPr/>
            <p:nvPr/>
          </p:nvCxnSpPr>
          <p:spPr>
            <a:xfrm rot="10800000">
              <a:off x="3377681" y="2455862"/>
              <a:ext cx="1016360" cy="1588"/>
            </a:xfrm>
            <a:prstGeom prst="straightConnector1">
              <a:avLst/>
            </a:prstGeom>
            <a:ln w="254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>
              <a:off x="4186680" y="3979863"/>
              <a:ext cx="1086454" cy="1588"/>
            </a:xfrm>
            <a:prstGeom prst="straightConnector1">
              <a:avLst/>
            </a:prstGeom>
            <a:ln w="254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105400" y="2938463"/>
            <a:ext cx="4256088" cy="3225800"/>
            <a:chOff x="1763183" y="1981200"/>
            <a:chExt cx="4256617" cy="3225311"/>
          </a:xfrm>
        </p:grpSpPr>
        <p:sp>
          <p:nvSpPr>
            <p:cNvPr id="80905" name="Line 5"/>
            <p:cNvSpPr>
              <a:spLocks noChangeShapeType="1"/>
            </p:cNvSpPr>
            <p:nvPr/>
          </p:nvSpPr>
          <p:spPr bwMode="auto">
            <a:xfrm>
              <a:off x="1763183" y="1981200"/>
              <a:ext cx="3342217" cy="2841770"/>
            </a:xfrm>
            <a:prstGeom prst="line">
              <a:avLst/>
            </a:prstGeom>
            <a:noFill/>
            <a:ln w="635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80906" name="Text Box 9"/>
            <p:cNvSpPr txBox="1">
              <a:spLocks noChangeArrowheads="1"/>
            </p:cNvSpPr>
            <p:nvPr/>
          </p:nvSpPr>
          <p:spPr bwMode="auto">
            <a:xfrm>
              <a:off x="5105332" y="4572000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2</a:t>
              </a:r>
              <a:endParaRPr lang="tr-TR" altLang="en-US" sz="3600" dirty="0">
                <a:latin typeface="Cambria"/>
                <a:cs typeface="Cambria"/>
              </a:endParaRPr>
            </a:p>
          </p:txBody>
        </p:sp>
      </p:grp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8305801" y="2100263"/>
            <a:ext cx="300467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latin typeface="Cambria"/>
                <a:cs typeface="Cambria"/>
              </a:rPr>
              <a:t>Ekonomik Olay: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Doktorlar portakalın kemik erimesini yavaşlattığını belirtti.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197100" y="6191250"/>
            <a:ext cx="70104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1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1981203" y="1712913"/>
            <a:ext cx="5362575" cy="4895850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Sıradaki 3 soru aynı ürünün piyasasını göz önüne alır.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Alakadar olduğumuz mal </a:t>
            </a:r>
            <a:r>
              <a:rPr lang="tr-TR" altLang="en-US" sz="4000" b="1" noProof="0" dirty="0">
                <a:solidFill>
                  <a:srgbClr val="00B0F0"/>
                </a:solidFill>
                <a:latin typeface="Cambria"/>
                <a:cs typeface="Cambria"/>
              </a:rPr>
              <a:t>PEPSI</a:t>
            </a:r>
            <a:r>
              <a:rPr lang="tr-TR" altLang="en-US" sz="2800" noProof="0" dirty="0">
                <a:latin typeface="Cambria"/>
                <a:cs typeface="Cambria"/>
              </a:rPr>
              <a:t>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İnceleyeceklerimiz: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Talep edilen miktardaki değişim (talep eğrisi boyunca hareket)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Talepteki değişim (kayma).</a:t>
            </a:r>
          </a:p>
        </p:txBody>
      </p:sp>
      <p:pic>
        <p:nvPicPr>
          <p:cNvPr id="82947" name="Picture 5" descr="G:\DirkTextbookN\Jpegs(All)\NewjpgsJuly\dreamstimesmall_179644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3" y="1785938"/>
            <a:ext cx="3192463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688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tr-TR" sz="2800" noProof="0" dirty="0">
                <a:latin typeface="Cambria"/>
                <a:cs typeface="Cambria"/>
              </a:rPr>
              <a:t>Varsayın ki </a:t>
            </a:r>
            <a:r>
              <a:rPr lang="tr-TR" sz="2800" b="1" noProof="0" dirty="0" err="1">
                <a:solidFill>
                  <a:srgbClr val="00B0F0"/>
                </a:solidFill>
                <a:latin typeface="Cambria"/>
                <a:cs typeface="Cambria"/>
              </a:rPr>
              <a:t>Pepsi'yi</a:t>
            </a:r>
            <a:r>
              <a:rPr lang="tr-TR" sz="2800" noProof="0" dirty="0">
                <a:latin typeface="Cambria"/>
                <a:cs typeface="Cambria"/>
              </a:rPr>
              <a:t> seviyorsunuz ve geliriniz arttı.</a:t>
            </a:r>
          </a:p>
          <a:p>
            <a:pPr>
              <a:buFont typeface="Arial" charset="0"/>
              <a:buNone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talebi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talebi azalır.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Talep edilen </a:t>
            </a: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miktarı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Talep edilen </a:t>
            </a: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miktarı </a:t>
            </a:r>
            <a:r>
              <a:rPr lang="tr-TR" sz="2800" noProof="0" dirty="0" err="1">
                <a:latin typeface="Cambria"/>
                <a:cs typeface="Cambria"/>
              </a:rPr>
              <a:t>aralır</a:t>
            </a:r>
            <a:r>
              <a:rPr lang="tr-TR" sz="2800" noProof="0" dirty="0">
                <a:latin typeface="Cambria"/>
                <a:cs typeface="Cambria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86612" y="3302262"/>
            <a:ext cx="7696200" cy="533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8789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tr-TR" sz="2800" noProof="0" dirty="0">
                <a:latin typeface="Cambria"/>
                <a:cs typeface="Cambria"/>
              </a:rPr>
              <a:t>Varsayalım ki </a:t>
            </a:r>
            <a:r>
              <a:rPr lang="tr-TR" sz="2800" b="1" noProof="0" dirty="0" err="1">
                <a:solidFill>
                  <a:srgbClr val="00B0F0"/>
                </a:solidFill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fiyatı azaldı.</a:t>
            </a:r>
          </a:p>
          <a:p>
            <a:pPr>
              <a:buFont typeface="Arial" charset="0"/>
              <a:buChar char="•"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>
              <a:buFont typeface="Arial" charset="0"/>
              <a:buNone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talebi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talebi azalır.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Talep edilen </a:t>
            </a: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miktarı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Talep edilen </a:t>
            </a: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miktarı azalır.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500" y="4254500"/>
            <a:ext cx="7696200" cy="533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6425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tr-TR" sz="2800" noProof="0" dirty="0">
                <a:latin typeface="Cambria"/>
                <a:cs typeface="Cambria"/>
              </a:rPr>
              <a:t>Varsayalım ki </a:t>
            </a:r>
            <a:r>
              <a:rPr lang="tr-TR" sz="2800" b="1" noProof="0" dirty="0" err="1">
                <a:solidFill>
                  <a:srgbClr val="FF0000"/>
                </a:solidFill>
                <a:latin typeface="Cambria"/>
                <a:cs typeface="Cambria"/>
              </a:rPr>
              <a:t>Coca</a:t>
            </a:r>
            <a:r>
              <a:rPr lang="tr-TR" sz="2800" b="1" noProof="0" dirty="0">
                <a:solidFill>
                  <a:srgbClr val="FF0000"/>
                </a:solidFill>
                <a:latin typeface="Cambria"/>
                <a:cs typeface="Cambria"/>
              </a:rPr>
              <a:t> Cola</a:t>
            </a:r>
            <a:r>
              <a:rPr lang="tr-TR" sz="2800" noProof="0" dirty="0">
                <a:latin typeface="Cambria"/>
                <a:cs typeface="Cambria"/>
              </a:rPr>
              <a:t> fiyatı azaldı.</a:t>
            </a:r>
          </a:p>
          <a:p>
            <a:pPr marL="0" indent="0">
              <a:buNone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>
              <a:buFont typeface="Arial" charset="0"/>
              <a:buNone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talebi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talebi azalır.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Talep edilen </a:t>
            </a: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miktarı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Talep edilen </a:t>
            </a: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miktarı azalır.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79600" y="3746500"/>
            <a:ext cx="7696200" cy="533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8319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1785814" y="0"/>
            <a:ext cx="8895976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Özet: Talebi Kaydıran Faktörler</a:t>
            </a:r>
          </a:p>
        </p:txBody>
      </p:sp>
      <p:pic>
        <p:nvPicPr>
          <p:cNvPr id="91138" name="Picture 2" descr="FIG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8" y="1729032"/>
            <a:ext cx="8818563" cy="492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19335" y="1686170"/>
            <a:ext cx="3897434" cy="3323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2965" y="2024185"/>
            <a:ext cx="3897434" cy="4181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algn="ctr"/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Talebi Sola Kaydıran </a:t>
            </a:r>
            <a:r>
              <a:rPr lang="tr-TR" sz="1400" b="1" dirty="0">
                <a:latin typeface="Cambria"/>
                <a:ea typeface="ＭＳ 明朝"/>
                <a:cs typeface="Cambria"/>
              </a:rPr>
              <a:t>Faktörler 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(Talep Azaldı)</a:t>
            </a:r>
          </a:p>
        </p:txBody>
      </p:sp>
      <p:sp>
        <p:nvSpPr>
          <p:cNvPr id="6" name="Rectangle 5"/>
          <p:cNvSpPr/>
          <p:nvPr/>
        </p:nvSpPr>
        <p:spPr>
          <a:xfrm>
            <a:off x="5776058" y="2020278"/>
            <a:ext cx="3897434" cy="4181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algn="ctr"/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Talebi Sağa Kaydıran </a:t>
            </a:r>
            <a:r>
              <a:rPr lang="tr-TR" sz="1400" b="1" dirty="0">
                <a:latin typeface="Cambria"/>
                <a:ea typeface="ＭＳ 明朝"/>
                <a:cs typeface="Cambria"/>
              </a:rPr>
              <a:t>Faktörler 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(Talep Arttı)</a:t>
            </a:r>
          </a:p>
        </p:txBody>
      </p:sp>
      <p:sp>
        <p:nvSpPr>
          <p:cNvPr id="7" name="Rectangle 6"/>
          <p:cNvSpPr/>
          <p:nvPr/>
        </p:nvSpPr>
        <p:spPr>
          <a:xfrm>
            <a:off x="8069873" y="3864708"/>
            <a:ext cx="1083896" cy="218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Miktar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74965" y="3878146"/>
            <a:ext cx="1083896" cy="2405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Miktar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519" y="2616200"/>
            <a:ext cx="581091" cy="3341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Fiyat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457" y="2573216"/>
            <a:ext cx="564173" cy="3341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Fiyat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11231" y="4244099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Gelir azalışı (normal mallar için talep)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4219" y="4598205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Gelir artışı (düşük mallar için talep)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9160" y="4934381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İkame mal fiyatının azalışı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09737" y="5295958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Tamamlayıcı mal fiyatının</a:t>
            </a:r>
            <a:r>
              <a:rPr lang="tr-TR" sz="1400" b="1" dirty="0">
                <a:latin typeface="Cambria"/>
                <a:ea typeface="ＭＳ 明朝"/>
                <a:cs typeface="Cambria"/>
              </a:rPr>
              <a:t> artışı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12725" y="5687417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Malın popülerliğini kaybetmesi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12726" y="6021992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Malın gelecekteki fiyatının düşmesi beklentisi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08244" y="6385525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Piyasadaki alıcı sayısının düşmesi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45984" y="4217205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Gelir artışı (normal mallar için talep)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48971" y="4593722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Gelir azalışı (düşük mallar için talep)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48972" y="4959781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İkame mal fiyatının artışı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9431" y="5291476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Tamamlayıcı mal fiyatının</a:t>
            </a:r>
            <a:r>
              <a:rPr lang="tr-TR" sz="1400" b="1" dirty="0">
                <a:latin typeface="Cambria"/>
                <a:ea typeface="ＭＳ 明朝"/>
                <a:cs typeface="Cambria"/>
              </a:rPr>
              <a:t> azalışı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54950" y="5667992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Malın popüler hale gelmesi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47479" y="6026582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Malın gelecekteki fiyatının artması beklentisi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46555" y="6371615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Piyasadaki alıcı sayısının artması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05766" y="3457731"/>
            <a:ext cx="361949" cy="3462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40766" y="3491598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42766" y="3474664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07399" y="3466197"/>
            <a:ext cx="361949" cy="3611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97901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Piyasalar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981200" y="1663700"/>
            <a:ext cx="8229600" cy="3049588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Satıcılar ve alıcılar, bir piyasa oluşturmak için bir araya gelir.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Mallar ve hizmetler değiş-tokuş edildiğinde piyasa oluşmuş olur.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Fiziksel bir yer olmasına gerek yoktur.</a:t>
            </a:r>
          </a:p>
        </p:txBody>
      </p:sp>
      <p:pic>
        <p:nvPicPr>
          <p:cNvPr id="9220" name="Picture 6" descr="I:\DirkTextbookN\Jpegs(All)\VOLUME_1_MICRO_Class-test\05_PRINECO_CH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91" y="4243393"/>
            <a:ext cx="1882775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" descr="G:\DirkTextbookN\Jpegs(All)\NewjpgsJuly\iStock_000019711642Sma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7" y="4340225"/>
            <a:ext cx="3170239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82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974598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Sınıf Aktivitesi: Düşün-Eşleş-Paylaş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1752600" y="1662113"/>
            <a:ext cx="8686800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tr-TR" sz="2800" noProof="0" dirty="0">
                <a:latin typeface="Cambria"/>
                <a:cs typeface="Cambria"/>
              </a:rPr>
              <a:t>Restoranda çalıştığını düşün.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tr-TR" sz="2400" noProof="0" dirty="0">
                <a:latin typeface="Cambria"/>
                <a:cs typeface="Cambria"/>
              </a:rPr>
              <a:t>Patronun yanına geliyor ve ekonomi üzerine çalıştığın için aşağıdaki durum hakkındaki yorumunu soruyor: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tr-TR" sz="2800" noProof="0" dirty="0">
                <a:latin typeface="Cambria"/>
                <a:cs typeface="Cambria"/>
              </a:rPr>
              <a:t>Hangisi içecek talebini en çok arttırır? 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tr-TR" sz="2400" noProof="0" dirty="0">
                <a:latin typeface="Cambria"/>
                <a:cs typeface="Cambria"/>
              </a:rPr>
              <a:t>Aperatif ürünler gibi tamamlayıcı bir malın fiyatındaki azalış.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tr-TR" sz="2400" noProof="0" dirty="0">
                <a:latin typeface="Cambria"/>
                <a:cs typeface="Cambria"/>
              </a:rPr>
              <a:t>İçecek fiyatlarındaki azalış.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tr-TR" sz="2400" noProof="0" dirty="0">
                <a:latin typeface="Cambria"/>
                <a:cs typeface="Cambria"/>
              </a:rPr>
              <a:t>İkisi de.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tr-TR" sz="2800" noProof="0" dirty="0">
                <a:latin typeface="Cambria"/>
                <a:cs typeface="Cambria"/>
              </a:rPr>
              <a:t>Cevabınız için dikkatli düşünün. Arkadaşınızla eşleşin ve fikirlerinizi paylaşın.</a:t>
            </a:r>
          </a:p>
        </p:txBody>
      </p:sp>
    </p:spTree>
    <p:extLst>
      <p:ext uri="{BB962C8B-B14F-4D97-AF65-F5344CB8AC3E}">
        <p14:creationId xmlns:p14="http://schemas.microsoft.com/office/powerpoint/2010/main" val="144057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>
          <a:xfrm>
            <a:off x="609600" y="3"/>
            <a:ext cx="10972800" cy="1527175"/>
          </a:xfrm>
        </p:spPr>
        <p:txBody>
          <a:bodyPr/>
          <a:lstStyle/>
          <a:p>
            <a:r>
              <a:rPr lang="tr-TR" dirty="0">
                <a:ea typeface="MS PGothic" charset="0"/>
              </a:rPr>
              <a:t>Ekonomi: </a:t>
            </a:r>
            <a:r>
              <a:rPr lang="tr-TR" i="1" dirty="0" err="1">
                <a:ea typeface="MS PGothic" charset="0"/>
              </a:rPr>
              <a:t>The</a:t>
            </a:r>
            <a:r>
              <a:rPr lang="tr-TR" dirty="0">
                <a:ea typeface="MS PGothic" charset="0"/>
              </a:rPr>
              <a:t> </a:t>
            </a:r>
            <a:r>
              <a:rPr lang="tr-TR" i="1" dirty="0" err="1">
                <a:ea typeface="MS PGothic" charset="0"/>
              </a:rPr>
              <a:t>Hudsucker</a:t>
            </a:r>
            <a:r>
              <a:rPr lang="tr-TR" i="1" dirty="0">
                <a:ea typeface="MS PGothic" charset="0"/>
              </a:rPr>
              <a:t> Proxy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609600" y="1712916"/>
            <a:ext cx="11414760" cy="2554287"/>
          </a:xfrm>
        </p:spPr>
        <p:txBody>
          <a:bodyPr/>
          <a:lstStyle/>
          <a:p>
            <a:r>
              <a:rPr lang="tr-TR" sz="3200" i="1" dirty="0">
                <a:ea typeface="MS PGothic" charset="0"/>
              </a:rPr>
              <a:t>"</a:t>
            </a:r>
            <a:r>
              <a:rPr lang="tr-TR" sz="3200" i="1" dirty="0" err="1">
                <a:ea typeface="MS PGothic" charset="0"/>
              </a:rPr>
              <a:t>The</a:t>
            </a:r>
            <a:r>
              <a:rPr lang="tr-TR" sz="3200" i="1" dirty="0">
                <a:ea typeface="MS PGothic" charset="0"/>
              </a:rPr>
              <a:t> </a:t>
            </a:r>
            <a:r>
              <a:rPr lang="tr-TR" sz="3200" i="1" dirty="0" err="1">
                <a:ea typeface="MS PGothic" charset="0"/>
              </a:rPr>
              <a:t>Hudsucker</a:t>
            </a:r>
            <a:r>
              <a:rPr lang="tr-TR" sz="3200" i="1" dirty="0">
                <a:ea typeface="MS PGothic" charset="0"/>
              </a:rPr>
              <a:t> Proxy </a:t>
            </a:r>
            <a:r>
              <a:rPr lang="tr-TR" sz="3200" dirty="0">
                <a:ea typeface="MS PGothic" charset="0"/>
              </a:rPr>
              <a:t>(1994)"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Fiyatlardaki değişimi izleyin. 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Hangi fiyat değişimleri talep eğrisi boyunca bir harekete neden olur?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Hangi fiyat değişimleri talep eğrisinde kaymaya neden olur?</a:t>
            </a:r>
          </a:p>
        </p:txBody>
      </p:sp>
      <p:pic>
        <p:nvPicPr>
          <p:cNvPr id="95235" name="Picture 4" descr="Econ in Media.eps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6" t="18303" r="22078" b="25455"/>
          <a:stretch>
            <a:fillRect/>
          </a:stretch>
        </p:blipFill>
        <p:spPr bwMode="auto">
          <a:xfrm>
            <a:off x="5063068" y="4718050"/>
            <a:ext cx="2065867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im Robbins hula hooping in the movie The Hudsucker Proxy.">
            <a:extLst>
              <a:ext uri="{FF2B5EF4-FFF2-40B4-BE49-F238E27FC236}">
                <a16:creationId xmlns:a16="http://schemas.microsoft.com/office/drawing/2014/main" id="{532B25BA-3AC2-6742-A967-B39BD860BE6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037" t="2246" r="1843" b="5117"/>
          <a:stretch>
            <a:fillRect/>
          </a:stretch>
        </p:blipFill>
        <p:spPr>
          <a:xfrm>
            <a:off x="8210724" y="4407054"/>
            <a:ext cx="3371676" cy="245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32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Arz edilen miktar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Şimdiki fiyattan üreticilerin satmak istedikleri ve satabildikleri mal ve hizmetlerin miktarıdır.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Arz Yasası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Diğer her şey eşitken, fiyat ve arz edilen miktar arasında düz ilişki vardır.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Düz/Doğru İlişki: iki değişken de aynı yönde hareket eder.</a:t>
            </a:r>
          </a:p>
        </p:txBody>
      </p:sp>
    </p:spTree>
    <p:extLst>
      <p:ext uri="{BB962C8B-B14F-4D97-AF65-F5344CB8AC3E}">
        <p14:creationId xmlns:p14="http://schemas.microsoft.com/office/powerpoint/2010/main" val="78270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1841500" y="1712913"/>
            <a:ext cx="85090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Arz Listesi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ve arz edilen miktar arasındaki ilişkiyi gösteren tablodur.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Arz Eğrisi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ve arz edilen miktar arasındaki ilişkiyi gösteren grafiktir.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Piyasa Arzı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Her bir fiyat için piyasadaki her satıcının arz ettiği miktarın yatay toplamıdır.</a:t>
            </a:r>
          </a:p>
        </p:txBody>
      </p:sp>
    </p:spTree>
    <p:extLst>
      <p:ext uri="{BB962C8B-B14F-4D97-AF65-F5344CB8AC3E}">
        <p14:creationId xmlns:p14="http://schemas.microsoft.com/office/powerpoint/2010/main" val="4365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Arz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728012"/>
              </p:ext>
            </p:extLst>
          </p:nvPr>
        </p:nvGraphicFramePr>
        <p:xfrm>
          <a:off x="3606802" y="1879600"/>
          <a:ext cx="4454526" cy="4622166"/>
        </p:xfrm>
        <a:graphic>
          <a:graphicData uri="http://schemas.openxmlformats.org/drawingml/2006/table">
            <a:tbl>
              <a:tblPr/>
              <a:tblGrid>
                <a:gridCol w="222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488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Balıkçım Firmasının arz listesi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Somon Fiyatı</a:t>
                      </a: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Arz Edilen Miktar</a:t>
                      </a: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$20.00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800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$17.50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$15.00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600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$12.50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$10.00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$ 7.50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$ 5.00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$ 2.50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$ 0.00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01419" name="Picture 45" descr="G:\DirkTextbookN\Jpegs(All)\NewjpgsJuly\iStock_000019181814Sma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1" y="1722443"/>
            <a:ext cx="2090739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689469" y="3384179"/>
            <a:ext cx="1676400" cy="40011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FF0000"/>
                </a:solidFill>
                <a:latin typeface="Cambria"/>
                <a:cs typeface="Cambria"/>
              </a:rPr>
              <a:t>Yüksek Fiyat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1854200" y="5600700"/>
            <a:ext cx="1600200" cy="400110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00B050"/>
                </a:solidFill>
                <a:latin typeface="Cambria"/>
                <a:cs typeface="Cambria"/>
              </a:rPr>
              <a:t>Düşük Fiyat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8331200" y="3368678"/>
            <a:ext cx="1981200" cy="70788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FF0000"/>
                </a:solidFill>
                <a:latin typeface="Cambria"/>
                <a:cs typeface="Cambria"/>
              </a:rPr>
              <a:t>Yüksek arz edilen miktar</a:t>
            </a: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8331200" y="5448304"/>
            <a:ext cx="2057400" cy="70788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00B050"/>
                </a:solidFill>
                <a:latin typeface="Cambria"/>
                <a:cs typeface="Cambria"/>
              </a:rPr>
              <a:t>Düşük arz edilen miktar</a:t>
            </a:r>
          </a:p>
        </p:txBody>
      </p:sp>
    </p:spTree>
    <p:extLst>
      <p:ext uri="{BB962C8B-B14F-4D97-AF65-F5344CB8AC3E}">
        <p14:creationId xmlns:p14="http://schemas.microsoft.com/office/powerpoint/2010/main" val="140371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>
                <a:latin typeface="Cambria"/>
                <a:cs typeface="Cambria"/>
              </a:rPr>
              <a:t>Piyasa Arzı</a:t>
            </a:r>
            <a:endParaRPr lang="tr-TR" altLang="en-US" dirty="0">
              <a:latin typeface="Cambria"/>
              <a:cs typeface="Cambria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874985"/>
              </p:ext>
            </p:extLst>
          </p:nvPr>
        </p:nvGraphicFramePr>
        <p:xfrm>
          <a:off x="1942361" y="1845214"/>
          <a:ext cx="8305802" cy="4769172"/>
        </p:xfrm>
        <a:graphic>
          <a:graphicData uri="http://schemas.openxmlformats.org/drawingml/2006/table">
            <a:tbl>
              <a:tblPr/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61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7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Somon Fiyatı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Balıkçım Firmasının Arzı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Hamsi Firmasının Arzı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Piyasa Arzı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$20.00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800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$17.50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175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875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$15.00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600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$12.50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125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625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$10.00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$ 7.50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375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$ 5.00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$ 2.50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125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$ 0.00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868988" y="3721105"/>
            <a:ext cx="838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6600" dirty="0">
                <a:solidFill>
                  <a:srgbClr val="FF0000"/>
                </a:solidFill>
                <a:latin typeface="Cambria"/>
                <a:cs typeface="Cambria"/>
              </a:rPr>
              <a:t>+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962900" y="3721105"/>
            <a:ext cx="838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660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91863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8" y="2944813"/>
            <a:ext cx="829627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91" y="5183188"/>
            <a:ext cx="60404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+=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7" y="4502150"/>
            <a:ext cx="3205163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4" y="3514725"/>
            <a:ext cx="1341437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7" y="3481393"/>
            <a:ext cx="1811337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3" y="3270250"/>
            <a:ext cx="187007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9" name="Title 9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Arz Eğrisi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48206" y="2934300"/>
            <a:ext cx="958763" cy="4168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00666" y="2968094"/>
            <a:ext cx="958763" cy="358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99739" y="2968094"/>
            <a:ext cx="958763" cy="358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38868" y="4546205"/>
            <a:ext cx="958763" cy="44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53350" y="4525999"/>
            <a:ext cx="958763" cy="4672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62045" y="4525999"/>
            <a:ext cx="958763" cy="5042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44654" y="5179435"/>
            <a:ext cx="958763" cy="336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Hamsi Firması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16215" y="5179435"/>
            <a:ext cx="1501319" cy="336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Balıkçım Firması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49430" y="5167106"/>
            <a:ext cx="2611084" cy="336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Piyasa Arzı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38868" y="4546205"/>
            <a:ext cx="958763" cy="5333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974691" y="3281834"/>
            <a:ext cx="568239" cy="222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 err="1">
                <a:latin typeface="Cambria"/>
                <a:ea typeface="ＭＳ 明朝"/>
                <a:cs typeface="Cambria"/>
              </a:rPr>
              <a:t>A</a:t>
            </a:r>
            <a:r>
              <a:rPr lang="tr-TR" sz="1200" baseline="-25000" dirty="0" err="1">
                <a:latin typeface="Cambria"/>
                <a:ea typeface="ＭＳ 明朝"/>
                <a:cs typeface="Cambria"/>
              </a:rPr>
              <a:t>Piyasa</a:t>
            </a:r>
            <a:endParaRPr lang="tr-TR" sz="12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84111" y="3458892"/>
            <a:ext cx="922447" cy="3507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 err="1">
                <a:latin typeface="Cambria"/>
                <a:ea typeface="ＭＳ 明朝"/>
                <a:cs typeface="Cambria"/>
              </a:rPr>
              <a:t>A</a:t>
            </a:r>
            <a:r>
              <a:rPr lang="tr-TR" sz="1200" baseline="-25000" dirty="0" err="1">
                <a:latin typeface="Cambria"/>
                <a:ea typeface="ＭＳ 明朝"/>
                <a:cs typeface="Cambria"/>
              </a:rPr>
              <a:t>Balıkçım</a:t>
            </a:r>
            <a:endParaRPr lang="tr-TR" sz="12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86392" y="3495879"/>
            <a:ext cx="568239" cy="222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 err="1">
                <a:latin typeface="Cambria"/>
                <a:ea typeface="ＭＳ 明朝"/>
                <a:cs typeface="Cambria"/>
              </a:rPr>
              <a:t>A</a:t>
            </a:r>
            <a:r>
              <a:rPr lang="tr-TR" sz="1200" baseline="-25000" dirty="0" err="1">
                <a:latin typeface="Cambria"/>
                <a:ea typeface="ＭＳ 明朝"/>
                <a:cs typeface="Cambria"/>
              </a:rPr>
              <a:t>Hamsi</a:t>
            </a:r>
            <a:endParaRPr lang="tr-TR" sz="12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84220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Arzda Kayma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1981204" y="1712913"/>
            <a:ext cx="8469313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Arz eğrisi üzerinde hareket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Mal fiyatının değişmesiyle olur.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</a:t>
            </a:r>
            <a:r>
              <a:rPr lang="tr-TR" altLang="en-US" sz="2800" noProof="0">
                <a:latin typeface="Cambria"/>
                <a:cs typeface="Cambria"/>
              </a:rPr>
              <a:t>ve arz </a:t>
            </a:r>
            <a:r>
              <a:rPr lang="tr-TR" altLang="en-US" sz="2800" noProof="0" dirty="0">
                <a:latin typeface="Cambria"/>
                <a:cs typeface="Cambria"/>
              </a:rPr>
              <a:t>edilen miktar arasında düz ilişki.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Arzda kayma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haricindeki faktörlerde değişiklik olursa meydana gelir.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Bütün bir arz eğrisi sağa ya da sola kayar.</a:t>
            </a:r>
          </a:p>
        </p:txBody>
      </p:sp>
    </p:spTree>
    <p:extLst>
      <p:ext uri="{BB962C8B-B14F-4D97-AF65-F5344CB8AC3E}">
        <p14:creationId xmlns:p14="http://schemas.microsoft.com/office/powerpoint/2010/main" val="206507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3" y="1671638"/>
            <a:ext cx="3209925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3" y="1835155"/>
            <a:ext cx="7980363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orange_arrow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9" y="2306640"/>
            <a:ext cx="2238375" cy="300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6" y="1868490"/>
            <a:ext cx="3859213" cy="45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increase_arrow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9" y="3424243"/>
            <a:ext cx="128587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51" y="3817943"/>
            <a:ext cx="3454400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5" y="3424243"/>
            <a:ext cx="1200151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8" name="Title 9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Piyasa Arzı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13" y="1957393"/>
            <a:ext cx="3109912" cy="384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800286" y="1703294"/>
            <a:ext cx="1455024" cy="6424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Fiyat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(Kahve</a:t>
            </a:r>
            <a:r>
              <a:rPr lang="tr-TR" sz="2000" dirty="0">
                <a:latin typeface="Cambria"/>
                <a:ea typeface="ＭＳ 明朝"/>
                <a:cs typeface="Cambria"/>
              </a:rPr>
              <a:t>)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97082" y="1703294"/>
            <a:ext cx="1430317" cy="6424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Fiyat (Kahve</a:t>
            </a:r>
            <a:r>
              <a:rPr lang="tr-TR" sz="2000" dirty="0">
                <a:latin typeface="Cambria"/>
                <a:ea typeface="ＭＳ 明朝"/>
                <a:cs typeface="Cambria"/>
              </a:rPr>
              <a:t>)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7474" y="6215528"/>
            <a:ext cx="1674394" cy="6424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Miktar (Kahve</a:t>
            </a:r>
            <a:r>
              <a:rPr lang="tr-TR" sz="2000" dirty="0">
                <a:latin typeface="Cambria"/>
                <a:ea typeface="ＭＳ 明朝"/>
                <a:cs typeface="Cambria"/>
              </a:rPr>
              <a:t>)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26734" y="4102367"/>
            <a:ext cx="3538516" cy="1264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FF0000"/>
                </a:solidFill>
                <a:effectLst/>
                <a:latin typeface="Cambria"/>
                <a:ea typeface="ＭＳ 明朝"/>
                <a:cs typeface="Cambria"/>
              </a:rPr>
              <a:t>Sağa Kayma: kahve üretiminde yeni bir teknik bulundu, ve bu nedenle </a:t>
            </a:r>
            <a:r>
              <a:rPr lang="tr-TR" sz="1600" dirty="0">
                <a:solidFill>
                  <a:srgbClr val="FF0000"/>
                </a:solidFill>
                <a:latin typeface="Cambria"/>
                <a:ea typeface="ＭＳ 明朝"/>
                <a:cs typeface="Cambria"/>
              </a:rPr>
              <a:t>satıcılar</a:t>
            </a:r>
            <a:r>
              <a:rPr lang="tr-TR" sz="1600" dirty="0">
                <a:solidFill>
                  <a:srgbClr val="FF0000"/>
                </a:solidFill>
                <a:effectLst/>
                <a:latin typeface="Cambria"/>
                <a:ea typeface="ＭＳ 明朝"/>
                <a:cs typeface="Cambria"/>
              </a:rPr>
              <a:t> daha çok kahve üretir hale geldi.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81130" y="1604036"/>
            <a:ext cx="2266340" cy="10097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FF0000"/>
                </a:solidFill>
                <a:effectLst/>
                <a:latin typeface="Cambria"/>
                <a:ea typeface="ＭＳ 明朝"/>
                <a:cs typeface="Cambria"/>
              </a:rPr>
              <a:t>Sola Kayma: Kolombiya kahvesini etkileyen fırtına var ve bu nedenle </a:t>
            </a:r>
            <a:r>
              <a:rPr lang="tr-TR" sz="1600" dirty="0">
                <a:solidFill>
                  <a:srgbClr val="FF0000"/>
                </a:solidFill>
                <a:latin typeface="Cambria"/>
                <a:ea typeface="ＭＳ 明朝"/>
                <a:cs typeface="Cambria"/>
              </a:rPr>
              <a:t>satıcılar</a:t>
            </a:r>
            <a:r>
              <a:rPr lang="tr-TR" sz="1600" dirty="0">
                <a:solidFill>
                  <a:srgbClr val="FF0000"/>
                </a:solidFill>
                <a:effectLst/>
                <a:latin typeface="Cambria"/>
                <a:ea typeface="ＭＳ 明朝"/>
                <a:cs typeface="Cambria"/>
              </a:rPr>
              <a:t> daha az kahve üretir.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99906" y="3363085"/>
            <a:ext cx="953249" cy="4153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effectLst/>
                <a:latin typeface="Cambria"/>
                <a:ea typeface="ＭＳ 明朝"/>
                <a:cs typeface="Cambria"/>
              </a:rPr>
              <a:t>Arzda azalış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19661" y="3404524"/>
            <a:ext cx="953249" cy="4153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effectLst/>
                <a:latin typeface="Cambria"/>
                <a:ea typeface="ＭＳ 明朝"/>
                <a:cs typeface="Cambria"/>
              </a:rPr>
              <a:t>Arzda artış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71165" y="1806732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3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16332" y="1916799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97999" y="1823666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08499" y="6205166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M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3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4532" y="6205166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M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4232" y="6243266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M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79901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Arzı Kaydıran Faktörler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2800" b="1" noProof="0" dirty="0">
                <a:latin typeface="Cambria"/>
                <a:cs typeface="Cambria"/>
              </a:rPr>
              <a:t>1. Girdi Fiyatları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Girdiler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Üretim sürecinde kullanılan kaynaklar.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Arz ve girdi fiyatları arasında ters ilişki var.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2800" b="1" noProof="0" dirty="0">
                <a:latin typeface="Cambria"/>
                <a:cs typeface="Cambria"/>
              </a:rPr>
              <a:t>2. Teknolojideki Değişimler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Teknoloji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Bir malın üretiminde üreticinin sahip olduğu bilgilerin bütünü.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Arz ve teknoloji seviyesi arasında düz ilişki var.</a:t>
            </a:r>
          </a:p>
        </p:txBody>
      </p:sp>
    </p:spTree>
    <p:extLst>
      <p:ext uri="{BB962C8B-B14F-4D97-AF65-F5344CB8AC3E}">
        <p14:creationId xmlns:p14="http://schemas.microsoft.com/office/powerpoint/2010/main" val="5872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ICRO_ch03_hand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82" y="0"/>
            <a:ext cx="9139944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>
                <a:latin typeface="Cambria"/>
                <a:cs typeface="Cambria"/>
              </a:rPr>
              <a:t>Görünmez El (</a:t>
            </a:r>
            <a:r>
              <a:rPr lang="tr-TR" noProof="0" dirty="0" err="1">
                <a:latin typeface="Cambria"/>
                <a:cs typeface="Cambria"/>
              </a:rPr>
              <a:t>The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Invisible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Hand</a:t>
            </a:r>
            <a:r>
              <a:rPr lang="tr-TR" noProof="0" dirty="0">
                <a:latin typeface="Cambria"/>
                <a:cs typeface="Cambria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394" y="236428"/>
            <a:ext cx="17780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tr-TR" sz="1600" b="1" spc="70" dirty="0">
                <a:solidFill>
                  <a:srgbClr val="0A5B74"/>
                </a:solidFill>
                <a:latin typeface="Cambria"/>
                <a:ea typeface="ＭＳ Ｐゴシック" charset="0"/>
                <a:cs typeface="Cambria"/>
              </a:rPr>
              <a:t>SNAPSHOT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9590" y="3972516"/>
            <a:ext cx="1892159" cy="225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1600" spc="50" dirty="0">
                <a:solidFill>
                  <a:prstClr val="white"/>
                </a:solidFill>
                <a:latin typeface="Cambria" panose="02040503050406030204" pitchFamily="18" charset="0"/>
                <a:ea typeface="ＭＳ Ｐゴシック" charset="0"/>
                <a:cs typeface="Rockwell"/>
              </a:rPr>
              <a:t>1. Yakalama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65114" y="4912571"/>
            <a:ext cx="1892159" cy="225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1600" spc="50" dirty="0">
                <a:solidFill>
                  <a:prstClr val="white"/>
                </a:solidFill>
                <a:latin typeface="Cambria" panose="02040503050406030204" pitchFamily="18" charset="0"/>
                <a:ea typeface="ＭＳ Ｐゴシック" charset="0"/>
                <a:cs typeface="Rockwell"/>
              </a:rPr>
              <a:t>3. </a:t>
            </a:r>
            <a:r>
              <a:rPr lang="tr-TR" sz="1600" spc="50" dirty="0" err="1">
                <a:solidFill>
                  <a:prstClr val="white"/>
                </a:solidFill>
                <a:latin typeface="Cambria" panose="02040503050406030204" pitchFamily="18" charset="0"/>
                <a:ea typeface="ＭＳ Ｐゴシック" charset="0"/>
                <a:cs typeface="Rockwell"/>
              </a:rPr>
              <a:t>Logistik</a:t>
            </a:r>
            <a:endParaRPr lang="tr-TR" sz="1600" spc="50" dirty="0">
              <a:solidFill>
                <a:prstClr val="white"/>
              </a:solidFill>
              <a:latin typeface="Cambria" panose="02040503050406030204" pitchFamily="18" charset="0"/>
              <a:ea typeface="ＭＳ Ｐゴシック" charset="0"/>
              <a:cs typeface="Rockwel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41457" y="3236170"/>
            <a:ext cx="1892159" cy="225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1600" spc="50" dirty="0">
                <a:solidFill>
                  <a:prstClr val="white"/>
                </a:solidFill>
                <a:latin typeface="Cambria" panose="02040503050406030204" pitchFamily="18" charset="0"/>
                <a:ea typeface="ＭＳ Ｐゴシック" charset="0"/>
                <a:cs typeface="Rockwell"/>
              </a:rPr>
              <a:t>2. İşleme</a:t>
            </a:r>
          </a:p>
        </p:txBody>
      </p:sp>
    </p:spTree>
    <p:extLst>
      <p:ext uri="{BB962C8B-B14F-4D97-AF65-F5344CB8AC3E}">
        <p14:creationId xmlns:p14="http://schemas.microsoft.com/office/powerpoint/2010/main" val="6213082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Arzı Kaydıran Faktörler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2800" b="1" noProof="0" dirty="0">
                <a:latin typeface="Cambria"/>
                <a:cs typeface="Cambria"/>
              </a:rPr>
              <a:t>3. Vergiler ve sübvansiyonlar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Vergi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Üretici tarafından ödenen vergi </a:t>
            </a:r>
            <a:r>
              <a:rPr lang="tr-TR" altLang="en-US" sz="2400" noProof="0" dirty="0">
                <a:latin typeface="Cambria"/>
                <a:cs typeface="Cambria"/>
                <a:sym typeface="Wingdings" panose="05000000000000000000" pitchFamily="2" charset="2"/>
              </a:rPr>
              <a:t> üretim maliyetinin artması.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Arz ve vergi arasında ters ilişki var.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  <a:sym typeface="Wingdings" panose="05000000000000000000" pitchFamily="2" charset="2"/>
              </a:rPr>
              <a:t>Sübvansiyon</a:t>
            </a:r>
          </a:p>
          <a:p>
            <a:pPr lvl="1" eaLnBrk="1" hangingPunct="1"/>
            <a:r>
              <a:rPr lang="tr-TR" altLang="ja-JP" sz="2400" noProof="0" dirty="0">
                <a:latin typeface="Cambria"/>
                <a:cs typeface="Cambria"/>
                <a:sym typeface="Wingdings" panose="05000000000000000000" pitchFamily="2" charset="2"/>
              </a:rPr>
              <a:t>Verginin tersi; hükümet üreticilere üretim yapmaları için ödeme yapar.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Arz ve sübvansiyon arasında düz ilişki var.</a:t>
            </a:r>
          </a:p>
        </p:txBody>
      </p:sp>
    </p:spTree>
    <p:extLst>
      <p:ext uri="{BB962C8B-B14F-4D97-AF65-F5344CB8AC3E}">
        <p14:creationId xmlns:p14="http://schemas.microsoft.com/office/powerpoint/2010/main" val="375222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Arzı Kaydıran Faktörler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3200" b="1" noProof="0" dirty="0">
                <a:latin typeface="Cambria"/>
                <a:cs typeface="Cambria"/>
              </a:rPr>
              <a:t>4. Satıcı Sayısı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Piyasa arz eğrisini hatırlayın.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Daha çok bireysel satıcı daha çok piyasa arzı demektir.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3200" b="1" noProof="0" dirty="0">
                <a:latin typeface="Cambria"/>
                <a:cs typeface="Cambria"/>
                <a:sym typeface="Wingdings" panose="05000000000000000000" pitchFamily="2" charset="2"/>
              </a:rPr>
              <a:t>5. Fiyat Beklentileri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  <a:sym typeface="Wingdings" panose="05000000000000000000" pitchFamily="2" charset="2"/>
              </a:rPr>
              <a:t>Eğer yarın fiyat artışı bekleniyorsa, satışları bugün için durdurup yarın satmalısın.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Bugünün arzı ve yarının beklenen fiyatı arasında ters ilişki var.</a:t>
            </a:r>
          </a:p>
        </p:txBody>
      </p:sp>
    </p:spTree>
    <p:extLst>
      <p:ext uri="{BB962C8B-B14F-4D97-AF65-F5344CB8AC3E}">
        <p14:creationId xmlns:p14="http://schemas.microsoft.com/office/powerpoint/2010/main" val="410557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>
          <a:xfrm>
            <a:off x="1509059" y="5"/>
            <a:ext cx="8701741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Özet: Arzı Kaydıran Faktörler</a:t>
            </a:r>
          </a:p>
        </p:txBody>
      </p:sp>
      <p:pic>
        <p:nvPicPr>
          <p:cNvPr id="117762" name="Picture 2" descr="FIG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4" y="1897063"/>
            <a:ext cx="85312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61502" y="1847284"/>
            <a:ext cx="3897434" cy="3323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4088" y="2216611"/>
            <a:ext cx="3897434" cy="4181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Arzı Sola Kaydıran Faktörler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(</a:t>
            </a:r>
            <a:r>
              <a:rPr lang="tr-TR" sz="1400" b="1" dirty="0">
                <a:latin typeface="Cambria"/>
                <a:ea typeface="ＭＳ 明朝"/>
                <a:cs typeface="Cambria"/>
              </a:rPr>
              <a:t>A</a:t>
            </a: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rz Azaldı)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7937" y="2200346"/>
            <a:ext cx="3897434" cy="4539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Arzı Sağa Kaydıran Faktörler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(Arz Arttı)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54935" y="2696421"/>
            <a:ext cx="564173" cy="3341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Fiyat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14721" y="2810149"/>
            <a:ext cx="564173" cy="3341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Fiyat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7074" y="4269491"/>
            <a:ext cx="1083896" cy="218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Miktar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3865" y="4260778"/>
            <a:ext cx="1083896" cy="218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Miktar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59171" y="4670576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Girdi fiyatlarındaki artış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71807" y="4968491"/>
            <a:ext cx="3897433" cy="3154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Üretici vergileri arttı ya da sübvansiyon azaldı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68821" y="5267616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Piyasadaki satıcı sayısının düşmesi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82541" y="5638976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Malın gelecekti fiyatının artması beklentisi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21801" y="4655106"/>
            <a:ext cx="3229071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Girdi fiyatlarındaki azalış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23973" y="5015162"/>
            <a:ext cx="4070116" cy="1958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Üretici vergileri azaldı ya da sübvansiyon arttı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15188" y="5317834"/>
            <a:ext cx="4364771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Piyasadaki satıcı sayısının artması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7018" y="5667298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Malın gelecekti fiyatının azalması beklentisi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21616" y="5988439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Üretim sürecinde kullanılan teknolojinin gelişmesi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96266" y="2793100"/>
            <a:ext cx="393701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03233" y="2805800"/>
            <a:ext cx="393701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63467" y="2793100"/>
            <a:ext cx="393701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987367" y="2810034"/>
            <a:ext cx="393701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736565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tr-TR" sz="2800" noProof="0" dirty="0">
                <a:latin typeface="Cambria"/>
                <a:cs typeface="Cambria"/>
              </a:rPr>
              <a:t>Varsayın ki peynir fiyatı azalsın. Pizza piyasasında ne olur?</a:t>
            </a:r>
          </a:p>
          <a:p>
            <a:pPr>
              <a:buFont typeface="Arial" charset="0"/>
              <a:buChar char="•"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>
              <a:buFont typeface="Arial" charset="0"/>
              <a:buNone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Pizza arzı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Pizza arzı azalır.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Arz edilen pizza miktarı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Arz edilen pizza miktarı azalır.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3683000"/>
            <a:ext cx="7696200" cy="533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6746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tr-TR" sz="2800" noProof="0" dirty="0">
                <a:latin typeface="Cambria"/>
                <a:cs typeface="Cambria"/>
              </a:rPr>
              <a:t>Hangisi portakal arz eğrisinin sola kaymasına neden olur?</a:t>
            </a:r>
            <a:endParaRPr lang="tr-TR" sz="2800" b="1" noProof="0" dirty="0">
              <a:latin typeface="Cambria"/>
              <a:cs typeface="Cambria"/>
            </a:endParaRPr>
          </a:p>
          <a:p>
            <a:pPr>
              <a:buFont typeface="Arial" charset="0"/>
              <a:buNone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>
              <a:buFont typeface="Arial" charset="0"/>
              <a:buNone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Hükümet portakal üreticilerini sübvanse ederse.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Portakalın görmeyi iyileştirdiğinden bahseden bir çalışma çıkarsa.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Antalya'da buz fırtınası olursa.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Yeni bir portakal reklamı televizyonlarda dönmeye başlarsa.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5156200"/>
            <a:ext cx="7696200" cy="533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2955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769184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 ve Talebi Bir Araya Getirme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noProof="0" dirty="0">
                <a:latin typeface="Cambria"/>
                <a:cs typeface="Cambria"/>
              </a:rPr>
              <a:t>Bir malın fiyatı nasıl belirleniyor?</a:t>
            </a:r>
          </a:p>
          <a:p>
            <a:pPr lvl="1" eaLnBrk="1" hangingPunct="1"/>
            <a:r>
              <a:rPr lang="tr-TR" altLang="en-US" noProof="0" dirty="0">
                <a:latin typeface="Cambria"/>
                <a:cs typeface="Cambria"/>
              </a:rPr>
              <a:t>Arz ve </a:t>
            </a:r>
            <a:r>
              <a:rPr lang="tr-TR" altLang="en-US" noProof="0" dirty="0" err="1">
                <a:latin typeface="Cambria"/>
                <a:cs typeface="Cambria"/>
              </a:rPr>
              <a:t>taleb</a:t>
            </a:r>
            <a:r>
              <a:rPr lang="tr-TR" altLang="en-US" dirty="0"/>
              <a:t>i</a:t>
            </a:r>
            <a:r>
              <a:rPr lang="tr-TR" altLang="en-US" noProof="0">
                <a:latin typeface="Cambria"/>
                <a:cs typeface="Cambria"/>
              </a:rPr>
              <a:t> </a:t>
            </a:r>
            <a:r>
              <a:rPr lang="tr-TR" altLang="en-US" noProof="0" dirty="0">
                <a:latin typeface="Cambria"/>
                <a:cs typeface="Cambria"/>
              </a:rPr>
              <a:t>oluşturan piyasa </a:t>
            </a:r>
            <a:r>
              <a:rPr lang="tr-TR" altLang="en-US" noProof="0">
                <a:latin typeface="Cambria"/>
                <a:cs typeface="Cambria"/>
              </a:rPr>
              <a:t>güçleri eş </a:t>
            </a:r>
            <a:r>
              <a:rPr lang="tr-TR" altLang="en-US" noProof="0" dirty="0">
                <a:latin typeface="Cambria"/>
                <a:cs typeface="Cambria"/>
              </a:rPr>
              <a:t>anlı olarak çalışarak fiyatı belirliyor.</a:t>
            </a:r>
          </a:p>
          <a:p>
            <a:pPr eaLnBrk="1" hangingPunct="1"/>
            <a:r>
              <a:rPr lang="tr-TR" altLang="en-US" noProof="0" dirty="0">
                <a:latin typeface="Cambria"/>
                <a:cs typeface="Cambria"/>
              </a:rPr>
              <a:t>Arz ve talep yasası</a:t>
            </a:r>
          </a:p>
          <a:p>
            <a:pPr lvl="1" eaLnBrk="1" hangingPunct="1"/>
            <a:r>
              <a:rPr lang="tr-TR" altLang="en-US" noProof="0" dirty="0">
                <a:latin typeface="Cambria"/>
                <a:cs typeface="Cambria"/>
              </a:rPr>
              <a:t>Herhangi bir malın fiyatı talep edilen miktar ve arz edilen miktar dengeye gelene kadar fiyatı değiştirir.</a:t>
            </a:r>
          </a:p>
        </p:txBody>
      </p:sp>
    </p:spTree>
    <p:extLst>
      <p:ext uri="{BB962C8B-B14F-4D97-AF65-F5344CB8AC3E}">
        <p14:creationId xmlns:p14="http://schemas.microsoft.com/office/powerpoint/2010/main" val="158655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 ve Talep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Denge noktası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Grafiksel olarak, arz ve talep eğrilerinin kesiştiği noktadır.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Denge fiyatı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Talep edilen ve arz edilen miktarları eşitleyen fiyattır.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Piyasayı temizleyen fiyattır.</a:t>
            </a:r>
            <a:endParaRPr lang="tr-TR" altLang="ja-JP" sz="2400" noProof="0" dirty="0">
              <a:latin typeface="Cambria"/>
              <a:cs typeface="Cambria"/>
            </a:endParaRP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Denge Miktarı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Denge fiyatındaki miktardır (arz ve talep edilen).</a:t>
            </a:r>
            <a:endParaRPr lang="tr-TR" altLang="en-US" sz="20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6061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Kayma Grafikleri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65575"/>
              </p:ext>
            </p:extLst>
          </p:nvPr>
        </p:nvGraphicFramePr>
        <p:xfrm>
          <a:off x="1701800" y="1727200"/>
          <a:ext cx="8839200" cy="4953000"/>
        </p:xfrm>
        <a:graphic>
          <a:graphicData uri="http://schemas.openxmlformats.org/drawingml/2006/table">
            <a:tbl>
              <a:tblPr/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Değişim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Grafiksel Gösterim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Fiyat ve Miktar Üzerindeki Etki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8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Talep Arttı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Talep eğrisi sağa kaydı. Sonuç olarak denge fiyatı ve miktarı arttı.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8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Arz Arttı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Arz eğrisi sağa kaydı. Sonuç olarak, denge fiyatı düştü ve denge miktarı arttı.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8260" name="Picture 2" descr="FIG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/>
          <a:stretch>
            <a:fillRect/>
          </a:stretch>
        </p:blipFill>
        <p:spPr bwMode="auto">
          <a:xfrm>
            <a:off x="4886328" y="2489204"/>
            <a:ext cx="2538413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61" name="Picture 2" descr="FIG0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9"/>
          <a:stretch>
            <a:fillRect/>
          </a:stretch>
        </p:blipFill>
        <p:spPr bwMode="auto">
          <a:xfrm>
            <a:off x="4876804" y="4660900"/>
            <a:ext cx="25622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81550" y="2597499"/>
            <a:ext cx="508610" cy="2759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1700" y="4648396"/>
            <a:ext cx="512774" cy="2759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8" name="Rectangle 7"/>
          <p:cNvSpPr/>
          <p:nvPr/>
        </p:nvSpPr>
        <p:spPr>
          <a:xfrm>
            <a:off x="6590867" y="6404256"/>
            <a:ext cx="800100" cy="2314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8039" y="4300517"/>
            <a:ext cx="800100" cy="1698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15667" y="2647050"/>
            <a:ext cx="393701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96667" y="3682100"/>
            <a:ext cx="393701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96617" y="3917050"/>
            <a:ext cx="393701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15717" y="4799700"/>
            <a:ext cx="334433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66467" y="4666350"/>
            <a:ext cx="334433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34717" y="6018900"/>
            <a:ext cx="334433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7738902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Kayma Grafikleri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524561"/>
              </p:ext>
            </p:extLst>
          </p:nvPr>
        </p:nvGraphicFramePr>
        <p:xfrm>
          <a:off x="1701800" y="1727200"/>
          <a:ext cx="8839200" cy="4953000"/>
        </p:xfrm>
        <a:graphic>
          <a:graphicData uri="http://schemas.openxmlformats.org/drawingml/2006/table">
            <a:tbl>
              <a:tblPr/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Değişim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Grafiksel Gösterim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Fiyat ve Miktar Üzerindeki Etki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8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Talep Azaldı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Talep eğrisi sola kaydı. Sonuç olarak denge fiyatı ve miktarı azaldı.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8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Arz Azaldı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Arz eğrisi sola kaydı. Sonuç olarak, denge fiyatı arttı ve denge miktarı azaldı.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0308" name="Picture 2" descr="FIG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/>
          <a:stretch>
            <a:fillRect/>
          </a:stretch>
        </p:blipFill>
        <p:spPr bwMode="auto">
          <a:xfrm>
            <a:off x="4889502" y="2540000"/>
            <a:ext cx="2433639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309" name="Picture 2" descr="FIG0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3"/>
          <a:stretch>
            <a:fillRect/>
          </a:stretch>
        </p:blipFill>
        <p:spPr bwMode="auto">
          <a:xfrm>
            <a:off x="4978401" y="4699000"/>
            <a:ext cx="2344739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775599" y="2504890"/>
            <a:ext cx="448416" cy="471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8" name="Rectangle 7"/>
          <p:cNvSpPr/>
          <p:nvPr/>
        </p:nvSpPr>
        <p:spPr>
          <a:xfrm>
            <a:off x="4735913" y="4738190"/>
            <a:ext cx="591190" cy="421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9" name="Rectangle 8"/>
          <p:cNvSpPr/>
          <p:nvPr/>
        </p:nvSpPr>
        <p:spPr>
          <a:xfrm>
            <a:off x="6590868" y="6378602"/>
            <a:ext cx="800100" cy="2759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78039" y="4223551"/>
            <a:ext cx="800100" cy="2759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14018" y="4672700"/>
            <a:ext cx="276850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A</a:t>
            </a:r>
            <a:r>
              <a:rPr lang="tr-TR" sz="16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38950" y="4834467"/>
            <a:ext cx="276849" cy="2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A</a:t>
            </a:r>
            <a:r>
              <a:rPr lang="tr-TR" sz="16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4718" y="6057000"/>
            <a:ext cx="184150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T</a:t>
            </a: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72818" y="3885300"/>
            <a:ext cx="184150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T</a:t>
            </a:r>
            <a:r>
              <a:rPr lang="tr-TR" sz="16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6285" y="3889533"/>
            <a:ext cx="331754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T</a:t>
            </a:r>
            <a:r>
              <a:rPr lang="tr-TR" sz="16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09318" y="2532750"/>
            <a:ext cx="184150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A</a:t>
            </a: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276278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 ve Talepte Kayma: Örnek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Kendi başına, arzdaki azalış</a:t>
            </a:r>
            <a:endParaRPr lang="tr-TR" altLang="en-US" sz="20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Yüksek denge fiyatına sebep olur.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Düşük denge miktarına sebep olur.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Kendi başına, talepteki artış</a:t>
            </a:r>
            <a:endParaRPr lang="tr-TR" altLang="en-US" sz="20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Yüksek denge fiyatına sebep olur.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Yüksek denge miktarına sebep olur.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Birleştirilmiş etki?</a:t>
            </a:r>
            <a:endParaRPr lang="tr-TR" altLang="en-US" sz="20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Yüksek denge fiyatı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Denge miktarı?</a:t>
            </a:r>
          </a:p>
        </p:txBody>
      </p:sp>
    </p:spTree>
    <p:extLst>
      <p:ext uri="{BB962C8B-B14F-4D97-AF65-F5344CB8AC3E}">
        <p14:creationId xmlns:p14="http://schemas.microsoft.com/office/powerpoint/2010/main" val="370084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"/>
            <a:ext cx="9139944" cy="68579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>
                <a:latin typeface="Cambria"/>
                <a:cs typeface="Cambria"/>
              </a:rPr>
              <a:t>Görünmez El (</a:t>
            </a:r>
            <a:r>
              <a:rPr lang="tr-TR" noProof="0" dirty="0" err="1">
                <a:latin typeface="Cambria"/>
                <a:cs typeface="Cambria"/>
              </a:rPr>
              <a:t>The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Invisible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Hand</a:t>
            </a:r>
            <a:r>
              <a:rPr lang="tr-TR" noProof="0" dirty="0">
                <a:latin typeface="Cambria"/>
                <a:cs typeface="Cambria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214" y="173222"/>
            <a:ext cx="17780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tr-TR" sz="1600" b="1" spc="70" dirty="0">
                <a:solidFill>
                  <a:srgbClr val="0A5B74"/>
                </a:solidFill>
                <a:latin typeface="Cambria"/>
                <a:ea typeface="ＭＳ Ｐゴシック" charset="0"/>
                <a:cs typeface="Cambria"/>
              </a:rPr>
              <a:t>SNAPSHOT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59918" y="6067931"/>
            <a:ext cx="1892159" cy="225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1600" spc="50" dirty="0">
                <a:solidFill>
                  <a:prstClr val="white"/>
                </a:solidFill>
                <a:latin typeface="Cambria" panose="02040503050406030204" pitchFamily="18" charset="0"/>
                <a:ea typeface="ＭＳ Ｐゴシック" charset="0"/>
                <a:cs typeface="Rockwell"/>
              </a:rPr>
              <a:t>5. Satın Alma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64670" y="3212671"/>
            <a:ext cx="1892159" cy="225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1600" spc="50" dirty="0">
                <a:solidFill>
                  <a:prstClr val="white"/>
                </a:solidFill>
                <a:latin typeface="Cambria" panose="02040503050406030204" pitchFamily="18" charset="0"/>
                <a:ea typeface="ＭＳ Ｐゴシック" charset="0"/>
                <a:cs typeface="Rockwell"/>
              </a:rPr>
              <a:t>4. Teşhir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70803" y="5278538"/>
            <a:ext cx="1892159" cy="225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1600" spc="50" dirty="0">
                <a:solidFill>
                  <a:prstClr val="white"/>
                </a:solidFill>
                <a:latin typeface="Cambria" panose="02040503050406030204" pitchFamily="18" charset="0"/>
                <a:ea typeface="ＭＳ Ｐゴシック" charset="0"/>
                <a:cs typeface="Rockwell"/>
              </a:rPr>
              <a:t>6. Afiyet olsun!</a:t>
            </a:r>
          </a:p>
        </p:txBody>
      </p:sp>
    </p:spTree>
    <p:extLst>
      <p:ext uri="{BB962C8B-B14F-4D97-AF65-F5344CB8AC3E}">
        <p14:creationId xmlns:p14="http://schemas.microsoft.com/office/powerpoint/2010/main" val="5257776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 ve Talepteki Kaymalar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Gerçek dünya komplekstir ve eğrilerdeki kaymalar birer birer olmaz.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Arz ve talepte aynı anda gerçekleşen kayma varsa ne olur?</a:t>
            </a:r>
            <a:endParaRPr lang="tr-TR" altLang="en-US" sz="24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951025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233543" y="1755944"/>
            <a:ext cx="8229600" cy="4895850"/>
          </a:xfrm>
        </p:spPr>
        <p:txBody>
          <a:bodyPr/>
          <a:lstStyle/>
          <a:p>
            <a:pPr eaLnBrk="1" hangingPunct="1">
              <a:defRPr/>
            </a:pPr>
            <a:r>
              <a:rPr lang="tr-TR" sz="2800" dirty="0"/>
              <a:t>Somon piyasasında eş anlı olarak iki şeyin gerçekleştiğini düşünün: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tr-TR" sz="2400" dirty="0"/>
              <a:t>Kuzey-batı Amerika'yı büyük bir kuraklık vuruyor.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tr-TR" sz="2400" dirty="0"/>
              <a:t>Akademik bir makale somon yiyen insanların diğer balıkları yiyenlere göre daha uzun yaşadığını belirtiyor.</a:t>
            </a:r>
          </a:p>
          <a:p>
            <a:pPr eaLnBrk="1" hangingPunct="1">
              <a:defRPr/>
            </a:pPr>
            <a:r>
              <a:rPr lang="tr-TR" sz="2800" dirty="0"/>
              <a:t>Bu iki olay sırası ile aşağıdakilere neden olur:</a:t>
            </a:r>
          </a:p>
          <a:p>
            <a:pPr marL="1028700" lvl="1" indent="-571500" eaLnBrk="1" hangingPunct="1">
              <a:buFont typeface="+mj-lt"/>
              <a:buAutoNum type="arabicPeriod"/>
              <a:defRPr/>
            </a:pPr>
            <a:r>
              <a:rPr lang="tr-TR" sz="2400" dirty="0"/>
              <a:t>Somon arzında azalışa.</a:t>
            </a:r>
          </a:p>
          <a:p>
            <a:pPr marL="1028700" lvl="1" indent="-571500" eaLnBrk="1" hangingPunct="1">
              <a:buFont typeface="+mj-lt"/>
              <a:buAutoNum type="arabicPeriod"/>
              <a:defRPr/>
            </a:pPr>
            <a:r>
              <a:rPr lang="tr-TR" sz="2400" dirty="0"/>
              <a:t>Somon talebinde artışa.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F64730-FAB8-A44C-AD4C-5521D067B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543" y="0"/>
            <a:ext cx="10029713" cy="1527337"/>
          </a:xfrm>
        </p:spPr>
        <p:txBody>
          <a:bodyPr/>
          <a:lstStyle/>
          <a:p>
            <a:r>
              <a:rPr lang="tr-TR" dirty="0"/>
              <a:t>Örnek: Arz ve Talepte Kayma</a:t>
            </a:r>
          </a:p>
        </p:txBody>
      </p:sp>
    </p:spTree>
    <p:extLst>
      <p:ext uri="{BB962C8B-B14F-4D97-AF65-F5344CB8AC3E}">
        <p14:creationId xmlns:p14="http://schemas.microsoft.com/office/powerpoint/2010/main" val="22658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2" descr="FIG0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419100"/>
            <a:ext cx="5130800" cy="602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DADC10-6392-F74D-9A5C-733254501622}"/>
              </a:ext>
            </a:extLst>
          </p:cNvPr>
          <p:cNvSpPr/>
          <p:nvPr/>
        </p:nvSpPr>
        <p:spPr>
          <a:xfrm>
            <a:off x="3189080" y="301632"/>
            <a:ext cx="3146136" cy="399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Arz ve Talepte Kayma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588819-DA0A-6748-9A48-E57911B0832F}"/>
              </a:ext>
            </a:extLst>
          </p:cNvPr>
          <p:cNvSpPr/>
          <p:nvPr/>
        </p:nvSpPr>
        <p:spPr>
          <a:xfrm>
            <a:off x="3408824" y="706074"/>
            <a:ext cx="753160" cy="399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46B82D-C7D2-F048-8D5D-46C780BEE048}"/>
              </a:ext>
            </a:extLst>
          </p:cNvPr>
          <p:cNvSpPr/>
          <p:nvPr/>
        </p:nvSpPr>
        <p:spPr>
          <a:xfrm>
            <a:off x="6028185" y="676351"/>
            <a:ext cx="753160" cy="399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21C9C1-BF55-1147-A2A6-ABFCD9AD74CA}"/>
              </a:ext>
            </a:extLst>
          </p:cNvPr>
          <p:cNvSpPr/>
          <p:nvPr/>
        </p:nvSpPr>
        <p:spPr>
          <a:xfrm>
            <a:off x="4698149" y="3578878"/>
            <a:ext cx="753160" cy="399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156F96-39FA-4342-8663-691CF4F1DE49}"/>
              </a:ext>
            </a:extLst>
          </p:cNvPr>
          <p:cNvSpPr/>
          <p:nvPr/>
        </p:nvSpPr>
        <p:spPr>
          <a:xfrm>
            <a:off x="5275025" y="2816878"/>
            <a:ext cx="753160" cy="399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0CAB19-16E4-EE4D-8B8E-C79E04371CD4}"/>
              </a:ext>
            </a:extLst>
          </p:cNvPr>
          <p:cNvSpPr/>
          <p:nvPr/>
        </p:nvSpPr>
        <p:spPr>
          <a:xfrm>
            <a:off x="7772610" y="2816877"/>
            <a:ext cx="753160" cy="399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B4CEFE-A2F4-EE47-ADA6-3E93F38B96D8}"/>
              </a:ext>
            </a:extLst>
          </p:cNvPr>
          <p:cNvSpPr/>
          <p:nvPr/>
        </p:nvSpPr>
        <p:spPr>
          <a:xfrm>
            <a:off x="6518774" y="5705549"/>
            <a:ext cx="753160" cy="399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A3A5D2-74C3-5642-BABB-1C42CA937CE7}"/>
              </a:ext>
            </a:extLst>
          </p:cNvPr>
          <p:cNvSpPr/>
          <p:nvPr/>
        </p:nvSpPr>
        <p:spPr>
          <a:xfrm>
            <a:off x="4271206" y="3222644"/>
            <a:ext cx="1775913" cy="2730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a) </a:t>
            </a: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Arzda Azalış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229BD2-8F22-3648-A92C-DBC1CDEF9FF8}"/>
              </a:ext>
            </a:extLst>
          </p:cNvPr>
          <p:cNvSpPr/>
          <p:nvPr/>
        </p:nvSpPr>
        <p:spPr>
          <a:xfrm>
            <a:off x="6771480" y="3222644"/>
            <a:ext cx="1953504" cy="2730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b) </a:t>
            </a: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Talepte Artış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74F2EF-4EB4-6D4B-9C27-DA8CF23E9B02}"/>
              </a:ext>
            </a:extLst>
          </p:cNvPr>
          <p:cNvSpPr/>
          <p:nvPr/>
        </p:nvSpPr>
        <p:spPr>
          <a:xfrm>
            <a:off x="5358464" y="6165947"/>
            <a:ext cx="1953504" cy="2730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c) Olası </a:t>
            </a: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Denge Noktası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B7D1A8-4CA4-D746-9E61-D15C96D1C329}"/>
              </a:ext>
            </a:extLst>
          </p:cNvPr>
          <p:cNvSpPr/>
          <p:nvPr/>
        </p:nvSpPr>
        <p:spPr>
          <a:xfrm>
            <a:off x="4192806" y="2923591"/>
            <a:ext cx="1102702" cy="1541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C1CE15-2617-AE47-97CE-9D987183BC06}"/>
              </a:ext>
            </a:extLst>
          </p:cNvPr>
          <p:cNvSpPr/>
          <p:nvPr/>
        </p:nvSpPr>
        <p:spPr>
          <a:xfrm>
            <a:off x="6720694" y="2962477"/>
            <a:ext cx="1102702" cy="1541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6824E6-D500-D446-961E-305E13DF699E}"/>
              </a:ext>
            </a:extLst>
          </p:cNvPr>
          <p:cNvSpPr/>
          <p:nvPr/>
        </p:nvSpPr>
        <p:spPr>
          <a:xfrm>
            <a:off x="5495768" y="5805593"/>
            <a:ext cx="1102702" cy="1541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215297-EF9B-D045-9DE2-32F5AF16F3B2}"/>
              </a:ext>
            </a:extLst>
          </p:cNvPr>
          <p:cNvSpPr/>
          <p:nvPr/>
        </p:nvSpPr>
        <p:spPr>
          <a:xfrm>
            <a:off x="7131835" y="4260521"/>
            <a:ext cx="1614466" cy="11405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Mor alan olası piyasa denge noktalarını belirtir.</a:t>
            </a:r>
          </a:p>
        </p:txBody>
      </p:sp>
    </p:spTree>
    <p:extLst>
      <p:ext uri="{BB962C8B-B14F-4D97-AF65-F5344CB8AC3E}">
        <p14:creationId xmlns:p14="http://schemas.microsoft.com/office/powerpoint/2010/main" val="8473378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altLang="en-US" b="1" dirty="0">
                <a:latin typeface="Cambria"/>
                <a:cs typeface="Cambria"/>
              </a:rPr>
              <a:t>Kayma Grafikleri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91162"/>
              </p:ext>
            </p:extLst>
          </p:nvPr>
        </p:nvGraphicFramePr>
        <p:xfrm>
          <a:off x="1701800" y="1727200"/>
          <a:ext cx="9779000" cy="4953000"/>
        </p:xfrm>
        <a:graphic>
          <a:graphicData uri="http://schemas.openxmlformats.org/drawingml/2006/table">
            <a:tbl>
              <a:tblPr/>
              <a:tblGrid>
                <a:gridCol w="228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Değişim</a:t>
                      </a:r>
                      <a:endParaRPr kumimoji="0" lang="tr-TR" sz="2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Grafiksel Gösterim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Fiyat ve Miktar Üzerindeki Etki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ve arz arttı</a:t>
                      </a: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ve arz eğrileri sağa kayar.</a:t>
                      </a:r>
                      <a:r>
                        <a:rPr kumimoji="0" lang="tr-TR" altLang="en-U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tr-TR" altLang="en-US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Miktar için kaymalar birbirlerini desteklerken, fiyat ekseninde birbirlerinin aksi yönünde etki bırakırlar. Sonuç: miktar kesinlikle artar ama fiyattaki değişim belirsizdir.</a:t>
                      </a: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ve arz azaldı</a:t>
                      </a: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alt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ve arz eğrileri sola kayar.</a:t>
                      </a:r>
                      <a:r>
                        <a:rPr kumimoji="0" lang="tr-TR" altLang="en-US" sz="2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tr-TR" alt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Miktar için kaymalar birbirlerini desteklerken, fiyat ekseninde birbirlerinin aksi yönünde etki bırakırlar. Sonuç: miktar kesinlikle azalır ama fiyattaki değişim belirsizdir.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573" name="Picture 2" descr="FIG03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8"/>
          <a:stretch>
            <a:fillRect/>
          </a:stretch>
        </p:blipFill>
        <p:spPr bwMode="auto">
          <a:xfrm>
            <a:off x="4359279" y="2476505"/>
            <a:ext cx="2924175" cy="196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4" name="Picture 2" descr="FIG03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"/>
          <a:stretch>
            <a:fillRect/>
          </a:stretch>
        </p:blipFill>
        <p:spPr bwMode="auto">
          <a:xfrm>
            <a:off x="4359277" y="4686300"/>
            <a:ext cx="2886075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312591" y="2544580"/>
            <a:ext cx="448416" cy="471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Fiyat</a:t>
            </a:r>
          </a:p>
        </p:txBody>
      </p:sp>
      <p:sp>
        <p:nvSpPr>
          <p:cNvPr id="9" name="Rectangle 8"/>
          <p:cNvSpPr/>
          <p:nvPr/>
        </p:nvSpPr>
        <p:spPr>
          <a:xfrm>
            <a:off x="4306245" y="4813749"/>
            <a:ext cx="448416" cy="332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Fiyat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36084" y="4258096"/>
            <a:ext cx="1038192" cy="1871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Miktar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22340" y="6324600"/>
            <a:ext cx="1038192" cy="2310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Miktar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78896" y="4638452"/>
            <a:ext cx="2276945" cy="3114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E</a:t>
            </a:r>
            <a:r>
              <a:rPr lang="tr-TR" sz="1200" baseline="-250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2</a:t>
            </a:r>
            <a:r>
              <a:rPr lang="tr-TR" sz="1200" dirty="0">
                <a:latin typeface="Cambria" panose="02040503050406030204" pitchFamily="18" charset="0"/>
                <a:ea typeface="ＭＳ 明朝"/>
                <a:cs typeface="Cambria"/>
              </a:rPr>
              <a:t> taralı alanda bir yerde</a:t>
            </a:r>
            <a:endParaRPr lang="tr-TR" sz="12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84534" y="2446167"/>
            <a:ext cx="1503566" cy="3114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E</a:t>
            </a:r>
            <a:r>
              <a:rPr lang="tr-TR" sz="1200" baseline="-250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2</a:t>
            </a:r>
            <a:r>
              <a:rPr lang="tr-TR" sz="1200" dirty="0">
                <a:latin typeface="Cambria" panose="02040503050406030204" pitchFamily="18" charset="0"/>
                <a:ea typeface="ＭＳ 明朝"/>
                <a:cs typeface="Cambria"/>
              </a:rPr>
              <a:t> taralı alanda bir yerde</a:t>
            </a:r>
            <a:endParaRPr lang="tr-TR" sz="12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30901" y="3389722"/>
            <a:ext cx="582399" cy="271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Ya da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71434" y="5524298"/>
            <a:ext cx="551997" cy="271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Ya da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77518" y="2545450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A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81751" y="3883183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T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32551" y="4907649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A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49485" y="5999849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T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646030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altLang="en-US" b="1" dirty="0">
                <a:latin typeface="Cambria"/>
                <a:cs typeface="Cambria"/>
              </a:rPr>
              <a:t>Kayma Grafikleri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851862"/>
              </p:ext>
            </p:extLst>
          </p:nvPr>
        </p:nvGraphicFramePr>
        <p:xfrm>
          <a:off x="1701800" y="1727200"/>
          <a:ext cx="9971715" cy="4953000"/>
        </p:xfrm>
        <a:graphic>
          <a:graphicData uri="http://schemas.openxmlformats.org/drawingml/2006/table">
            <a:tbl>
              <a:tblPr/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1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Değişim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Grafiksel Gösterim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Fiyat ve Miktar Üzerindeki Etki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arttı ve arz azaldı</a:t>
                      </a: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eğrisi sağa ve arz eğrisi sola kayar.</a:t>
                      </a:r>
                      <a:r>
                        <a:rPr kumimoji="0" lang="tr-TR" altLang="en-U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tr-TR" altLang="en-US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Fiyat için kaymalar birbirlerini desteklerken, miktar ekseninde birbirlerinin aksi yönünde etki bırakırlar. Sonuç: fiyat kesinlikle artar ama miktardaki değişim belirsizdir.</a:t>
                      </a: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azaldı ve arz arttı</a:t>
                      </a: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eğrisi sola ve arz eğrisi sağa kayar.</a:t>
                      </a:r>
                      <a:r>
                        <a:rPr kumimoji="0" lang="tr-TR" altLang="en-US" sz="2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tr-TR" alt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Fiyat için kaymalar birbirlerini desteklerken, miktar ekseninde birbirlerinin aksi yönünde etki bırakırlar. Sonuç: fiyat kesinlikle azalır ama miktardaki değişim belirsizdir.</a:t>
                      </a:r>
                      <a:endParaRPr kumimoji="0" lang="tr-TR" alt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5621" name="Picture 2" descr="FIG03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5"/>
          <a:stretch>
            <a:fillRect/>
          </a:stretch>
        </p:blipFill>
        <p:spPr bwMode="auto">
          <a:xfrm>
            <a:off x="4333877" y="2476503"/>
            <a:ext cx="2911475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2" name="Picture 2" descr="FIG03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5"/>
          <a:stretch>
            <a:fillRect/>
          </a:stretch>
        </p:blipFill>
        <p:spPr bwMode="auto">
          <a:xfrm>
            <a:off x="4330701" y="4648200"/>
            <a:ext cx="3055939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70755" y="2448451"/>
            <a:ext cx="2276945" cy="3114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E</a:t>
            </a:r>
            <a:r>
              <a:rPr lang="tr-TR" sz="1200" baseline="-250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2</a:t>
            </a:r>
            <a:r>
              <a:rPr lang="tr-TR" sz="1200" dirty="0">
                <a:latin typeface="Cambria" panose="02040503050406030204" pitchFamily="18" charset="0"/>
                <a:ea typeface="ＭＳ 明朝"/>
                <a:cs typeface="Cambria"/>
              </a:rPr>
              <a:t> taralı alanda bir yerde</a:t>
            </a:r>
            <a:endParaRPr lang="tr-TR" sz="12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0029" y="5477001"/>
            <a:ext cx="1287138" cy="4254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E</a:t>
            </a:r>
            <a:r>
              <a:rPr lang="tr-TR" sz="1200" baseline="-250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2</a:t>
            </a:r>
            <a:r>
              <a:rPr lang="tr-TR" sz="1200" dirty="0">
                <a:latin typeface="Cambria" panose="02040503050406030204" pitchFamily="18" charset="0"/>
                <a:ea typeface="ＭＳ 明朝"/>
                <a:cs typeface="Cambria"/>
              </a:rPr>
              <a:t> taralı alanda bir yerde</a:t>
            </a:r>
            <a:endParaRPr lang="tr-TR" sz="12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12591" y="2544580"/>
            <a:ext cx="448416" cy="400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Fiyat</a:t>
            </a:r>
          </a:p>
        </p:txBody>
      </p:sp>
      <p:sp>
        <p:nvSpPr>
          <p:cNvPr id="9" name="Rectangle 8"/>
          <p:cNvSpPr/>
          <p:nvPr/>
        </p:nvSpPr>
        <p:spPr>
          <a:xfrm>
            <a:off x="4272058" y="4652136"/>
            <a:ext cx="448416" cy="471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Fiyat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78039" y="4223551"/>
            <a:ext cx="800100" cy="2759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Miktar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03509" y="6252633"/>
            <a:ext cx="800100" cy="3311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Miktar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71249" y="6307876"/>
            <a:ext cx="551997" cy="271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Ya da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42583" y="4217621"/>
            <a:ext cx="551997" cy="271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Ya da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28318" y="2765582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A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90218" y="3874715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T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03951" y="4611315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A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03951" y="5894015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T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590903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>
          <a:xfrm>
            <a:off x="1981199" y="5"/>
            <a:ext cx="8804031" cy="1527175"/>
          </a:xfrm>
        </p:spPr>
        <p:txBody>
          <a:bodyPr/>
          <a:lstStyle/>
          <a:p>
            <a:pPr algn="ctr"/>
            <a:r>
              <a:rPr lang="tr-TR" altLang="en-US" dirty="0"/>
              <a:t>Özet: Arz ve Talepteki Kaymalar </a:t>
            </a:r>
            <a:endParaRPr lang="tr-TR" altLang="en-US" dirty="0">
              <a:latin typeface="Cambria"/>
              <a:cs typeface="Cambria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593969" y="1937605"/>
            <a:ext cx="4827954" cy="252693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tr-TR" altLang="en-US" sz="3200" dirty="0">
                <a:solidFill>
                  <a:srgbClr val="0000FF"/>
                </a:solidFill>
              </a:rPr>
              <a:t>T→ </a:t>
            </a:r>
            <a:r>
              <a:rPr lang="tr-TR" altLang="en-US" sz="3200" dirty="0"/>
              <a:t>: F↑ M↑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tr-TR" altLang="en-US" sz="3200" dirty="0">
                <a:solidFill>
                  <a:srgbClr val="0000FF"/>
                </a:solidFill>
              </a:rPr>
              <a:t>T← </a:t>
            </a:r>
            <a:r>
              <a:rPr lang="tr-TR" altLang="en-US" sz="3200" dirty="0"/>
              <a:t>: F↓M↓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tr-TR" altLang="en-US" sz="3200" dirty="0">
                <a:solidFill>
                  <a:srgbClr val="FF0000"/>
                </a:solidFill>
              </a:rPr>
              <a:t>A→ </a:t>
            </a:r>
            <a:r>
              <a:rPr lang="tr-TR" altLang="en-US" sz="3200" dirty="0"/>
              <a:t>: F↓M↑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tr-TR" altLang="en-US" sz="3200" dirty="0">
                <a:solidFill>
                  <a:srgbClr val="FF0000"/>
                </a:solidFill>
              </a:rPr>
              <a:t>A← </a:t>
            </a:r>
            <a:r>
              <a:rPr lang="tr-TR" altLang="en-US" sz="3200" dirty="0"/>
              <a:t>: F↑M↓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05769" y="1894620"/>
            <a:ext cx="5832231" cy="358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/>
                <a:ea typeface="MS PGothic" pitchFamily="34" charset="-128"/>
                <a:cs typeface="Cambria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Cambria"/>
                <a:ea typeface="MS PGothic" pitchFamily="34" charset="-128"/>
                <a:cs typeface="Cambri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en-US" sz="3200" dirty="0">
                <a:solidFill>
                  <a:srgbClr val="0000FF"/>
                </a:solidFill>
              </a:rPr>
              <a:t>T→</a:t>
            </a:r>
            <a:r>
              <a:rPr lang="tr-TR" altLang="en-US" sz="3200" dirty="0"/>
              <a:t> &amp; </a:t>
            </a:r>
            <a:r>
              <a:rPr lang="tr-TR" altLang="en-US" sz="3200" dirty="0">
                <a:solidFill>
                  <a:srgbClr val="FF0000"/>
                </a:solidFill>
              </a:rPr>
              <a:t>A→ </a:t>
            </a:r>
            <a:r>
              <a:rPr lang="tr-TR" altLang="en-US" sz="3200" dirty="0"/>
              <a:t>: F(↑↓ ya da ↔) M↑</a:t>
            </a:r>
          </a:p>
          <a:p>
            <a:r>
              <a:rPr lang="tr-TR" altLang="en-US" sz="3200" dirty="0">
                <a:solidFill>
                  <a:srgbClr val="0000FF"/>
                </a:solidFill>
              </a:rPr>
              <a:t>T← </a:t>
            </a:r>
            <a:r>
              <a:rPr lang="tr-TR" altLang="en-US" sz="3200" dirty="0"/>
              <a:t>&amp; </a:t>
            </a:r>
            <a:r>
              <a:rPr lang="tr-TR" altLang="en-US" sz="3200" dirty="0">
                <a:solidFill>
                  <a:srgbClr val="FF0000"/>
                </a:solidFill>
              </a:rPr>
              <a:t>A←</a:t>
            </a:r>
            <a:r>
              <a:rPr lang="tr-TR" altLang="en-US" sz="3200" dirty="0"/>
              <a:t> : F (↑↓ ya da ↔) M↓</a:t>
            </a:r>
          </a:p>
          <a:p>
            <a:r>
              <a:rPr lang="tr-TR" altLang="en-US" sz="3200" dirty="0">
                <a:solidFill>
                  <a:srgbClr val="0000FF"/>
                </a:solidFill>
              </a:rPr>
              <a:t>T→ </a:t>
            </a:r>
            <a:r>
              <a:rPr lang="tr-TR" altLang="en-US" sz="3200" dirty="0"/>
              <a:t>&amp; </a:t>
            </a:r>
            <a:r>
              <a:rPr lang="tr-TR" altLang="en-US" sz="3200" dirty="0">
                <a:solidFill>
                  <a:srgbClr val="FF0000"/>
                </a:solidFill>
              </a:rPr>
              <a:t>A← </a:t>
            </a:r>
            <a:r>
              <a:rPr lang="tr-TR" altLang="en-US" sz="3200" dirty="0"/>
              <a:t>: F↑ M(↑↓ ya da ↔)</a:t>
            </a:r>
          </a:p>
          <a:p>
            <a:r>
              <a:rPr lang="tr-TR" altLang="en-US" sz="3200" dirty="0">
                <a:solidFill>
                  <a:srgbClr val="0000FF"/>
                </a:solidFill>
              </a:rPr>
              <a:t>T← </a:t>
            </a:r>
            <a:r>
              <a:rPr lang="tr-TR" altLang="en-US" sz="3200" dirty="0"/>
              <a:t>&amp; </a:t>
            </a:r>
            <a:r>
              <a:rPr lang="tr-TR" altLang="en-US" sz="3200" dirty="0">
                <a:solidFill>
                  <a:srgbClr val="FF0000"/>
                </a:solidFill>
              </a:rPr>
              <a:t>A→ </a:t>
            </a:r>
            <a:r>
              <a:rPr lang="tr-TR" altLang="en-US" sz="3200" dirty="0"/>
              <a:t>: F↓ M(↑↓ ya da ↔)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3293" y="5313851"/>
            <a:ext cx="4827954" cy="134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/>
                <a:ea typeface="MS PGothic" pitchFamily="34" charset="-128"/>
                <a:cs typeface="Cambria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Cambria"/>
                <a:ea typeface="MS PGothic" pitchFamily="34" charset="-128"/>
                <a:cs typeface="Cambri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altLang="en-US" dirty="0"/>
              <a:t>→ Sağa kaymayı belirtir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altLang="en-US" dirty="0">
                <a:solidFill>
                  <a:srgbClr val="000000"/>
                </a:solidFill>
              </a:rPr>
              <a:t>←</a:t>
            </a:r>
            <a:r>
              <a:rPr lang="tr-TR" altLang="en-US" dirty="0"/>
              <a:t> Sola kaymayı belirtir</a:t>
            </a:r>
            <a:endParaRPr lang="tr-TR" altLang="en-US" dirty="0">
              <a:solidFill>
                <a:srgbClr val="0000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154617" y="5309943"/>
            <a:ext cx="5568460" cy="134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/>
                <a:ea typeface="MS PGothic" pitchFamily="34" charset="-128"/>
                <a:cs typeface="Cambria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Cambria"/>
                <a:ea typeface="MS PGothic" pitchFamily="34" charset="-128"/>
                <a:cs typeface="Cambri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tr-TR" altLang="en-US" dirty="0" err="1">
                <a:solidFill>
                  <a:srgbClr val="000000"/>
                </a:solidFill>
              </a:rPr>
              <a:t>Notasyon</a:t>
            </a:r>
            <a:r>
              <a:rPr lang="tr-TR" altLang="en-US" dirty="0">
                <a:solidFill>
                  <a:srgbClr val="000000"/>
                </a:solidFill>
              </a:rPr>
              <a:t>: ↔ "aynı kaldı" anlamındadır.</a:t>
            </a:r>
          </a:p>
        </p:txBody>
      </p:sp>
    </p:spTree>
    <p:extLst>
      <p:ext uri="{BB962C8B-B14F-4D97-AF65-F5344CB8AC3E}">
        <p14:creationId xmlns:p14="http://schemas.microsoft.com/office/powerpoint/2010/main" val="34871460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>
          <a:xfrm>
            <a:off x="1981199" y="5"/>
            <a:ext cx="9009185" cy="1527175"/>
          </a:xfrm>
        </p:spPr>
        <p:txBody>
          <a:bodyPr/>
          <a:lstStyle/>
          <a:p>
            <a:r>
              <a:rPr lang="tr-TR" altLang="en-US" noProof="0" dirty="0"/>
              <a:t>Özet: Arz ve Talepteki Kaymalar </a:t>
            </a:r>
            <a:endParaRPr lang="tr-TR" altLang="en-US" noProof="0" dirty="0">
              <a:latin typeface="Cambria"/>
              <a:cs typeface="Cambria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noProof="0" dirty="0"/>
              <a:t>Bir önceki </a:t>
            </a:r>
            <a:r>
              <a:rPr lang="tr-TR" altLang="en-US" noProof="0" dirty="0" err="1"/>
              <a:t>slaytı</a:t>
            </a:r>
            <a:r>
              <a:rPr lang="tr-TR" altLang="en-US" noProof="0" dirty="0"/>
              <a:t> lütfen ezberlemeyin!</a:t>
            </a:r>
          </a:p>
          <a:p>
            <a:pPr eaLnBrk="1" hangingPunct="1"/>
            <a:r>
              <a:rPr lang="tr-TR" altLang="en-US" noProof="0" dirty="0"/>
              <a:t>En iyi yol:</a:t>
            </a:r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tr-TR" altLang="en-US" noProof="0" dirty="0"/>
              <a:t>Ekonomik olayların sonucunda ne tür bir kayma olacağını bulun.</a:t>
            </a:r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tr-TR" altLang="en-US" noProof="0" dirty="0"/>
              <a:t>Kaymaları çizin.</a:t>
            </a:r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tr-TR" altLang="en-US" noProof="0" dirty="0"/>
              <a:t>Çizdiğiniz grafiği analiz edin.</a:t>
            </a:r>
            <a:endParaRPr lang="tr-TR" altLang="en-US" noProof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4668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>
          <a:xfrm>
            <a:off x="1981200" y="52389"/>
            <a:ext cx="8229600" cy="1527175"/>
          </a:xfrm>
        </p:spPr>
        <p:txBody>
          <a:bodyPr/>
          <a:lstStyle/>
          <a:p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Ekonomi: </a:t>
            </a:r>
            <a:r>
              <a:rPr lang="tr-TR" i="1" dirty="0" err="1">
                <a:latin typeface="Cambria" panose="02040503050406030204" pitchFamily="18" charset="0"/>
                <a:cs typeface="Arial" pitchFamily="-107" charset="0"/>
              </a:rPr>
              <a:t>Willy</a:t>
            </a:r>
            <a:r>
              <a:rPr lang="tr-TR" i="1" dirty="0">
                <a:latin typeface="Cambria" panose="02040503050406030204" pitchFamily="18" charset="0"/>
                <a:cs typeface="Arial" pitchFamily="-107" charset="0"/>
              </a:rPr>
              <a:t> </a:t>
            </a:r>
            <a:r>
              <a:rPr lang="tr-TR" i="1" dirty="0" err="1">
                <a:latin typeface="Cambria" panose="02040503050406030204" pitchFamily="18" charset="0"/>
                <a:cs typeface="Arial" pitchFamily="-107" charset="0"/>
              </a:rPr>
              <a:t>Wonka</a:t>
            </a:r>
            <a:r>
              <a:rPr lang="tr-TR" i="1" dirty="0">
                <a:latin typeface="Cambria" panose="02040503050406030204" pitchFamily="18" charset="0"/>
                <a:cs typeface="Arial" pitchFamily="-107" charset="0"/>
              </a:rPr>
              <a:t> &amp; </a:t>
            </a:r>
            <a:r>
              <a:rPr lang="tr-TR" i="1" dirty="0" err="1">
                <a:latin typeface="Cambria" panose="02040503050406030204" pitchFamily="18" charset="0"/>
                <a:cs typeface="Arial" pitchFamily="-107" charset="0"/>
              </a:rPr>
              <a:t>The</a:t>
            </a:r>
            <a:r>
              <a:rPr lang="tr-TR" i="1" dirty="0">
                <a:latin typeface="Cambria" panose="02040503050406030204" pitchFamily="18" charset="0"/>
                <a:cs typeface="Arial" pitchFamily="-107" charset="0"/>
              </a:rPr>
              <a:t> </a:t>
            </a:r>
            <a:r>
              <a:rPr lang="tr-TR" i="1" dirty="0" err="1">
                <a:latin typeface="Cambria" panose="02040503050406030204" pitchFamily="18" charset="0"/>
                <a:cs typeface="Arial" pitchFamily="-107" charset="0"/>
              </a:rPr>
              <a:t>Chocolate</a:t>
            </a:r>
            <a:r>
              <a:rPr lang="tr-TR" i="1" dirty="0">
                <a:latin typeface="Cambria" panose="02040503050406030204" pitchFamily="18" charset="0"/>
                <a:cs typeface="Arial" pitchFamily="-107" charset="0"/>
              </a:rPr>
              <a:t> </a:t>
            </a:r>
            <a:r>
              <a:rPr lang="tr-TR" i="1" dirty="0" err="1">
                <a:latin typeface="Cambria" panose="02040503050406030204" pitchFamily="18" charset="0"/>
                <a:cs typeface="Arial" pitchFamily="-107" charset="0"/>
              </a:rPr>
              <a:t>Factory</a:t>
            </a:r>
            <a:endParaRPr lang="tr-TR" i="1" dirty="0">
              <a:latin typeface="Cambria" panose="02040503050406030204" pitchFamily="18" charset="0"/>
              <a:cs typeface="Arial" pitchFamily="-107" charset="0"/>
            </a:endParaRPr>
          </a:p>
        </p:txBody>
      </p:sp>
      <p:sp>
        <p:nvSpPr>
          <p:cNvPr id="130050" name="Content Placeholder 2"/>
          <p:cNvSpPr>
            <a:spLocks noGrp="1"/>
          </p:cNvSpPr>
          <p:nvPr>
            <p:ph idx="1"/>
          </p:nvPr>
        </p:nvSpPr>
        <p:spPr>
          <a:xfrm>
            <a:off x="1981200" y="1712914"/>
            <a:ext cx="8229600" cy="2871787"/>
          </a:xfrm>
        </p:spPr>
        <p:txBody>
          <a:bodyPr/>
          <a:lstStyle/>
          <a:p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"</a:t>
            </a:r>
            <a:r>
              <a:rPr lang="tr-TR" dirty="0" err="1">
                <a:latin typeface="Cambria" panose="02040503050406030204" pitchFamily="18" charset="0"/>
                <a:cs typeface="Arial" pitchFamily="-107" charset="0"/>
              </a:rPr>
              <a:t>Willy</a:t>
            </a:r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 </a:t>
            </a:r>
            <a:r>
              <a:rPr lang="tr-TR" dirty="0" err="1">
                <a:latin typeface="Cambria" panose="02040503050406030204" pitchFamily="18" charset="0"/>
                <a:cs typeface="Arial" pitchFamily="-107" charset="0"/>
              </a:rPr>
              <a:t>Wonka</a:t>
            </a:r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 &amp; </a:t>
            </a:r>
            <a:r>
              <a:rPr lang="tr-TR" dirty="0" err="1">
                <a:latin typeface="Cambria" panose="02040503050406030204" pitchFamily="18" charset="0"/>
                <a:cs typeface="Arial" pitchFamily="-107" charset="0"/>
              </a:rPr>
              <a:t>The</a:t>
            </a:r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 </a:t>
            </a:r>
            <a:r>
              <a:rPr lang="tr-TR" dirty="0" err="1">
                <a:latin typeface="Cambria" panose="02040503050406030204" pitchFamily="18" charset="0"/>
                <a:cs typeface="Arial" pitchFamily="-107" charset="0"/>
              </a:rPr>
              <a:t>Chocolate</a:t>
            </a:r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 </a:t>
            </a:r>
            <a:r>
              <a:rPr lang="tr-TR" dirty="0" err="1">
                <a:latin typeface="Cambria" panose="02040503050406030204" pitchFamily="18" charset="0"/>
                <a:cs typeface="Arial" pitchFamily="-107" charset="0"/>
              </a:rPr>
              <a:t>Factory</a:t>
            </a:r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"</a:t>
            </a:r>
          </a:p>
          <a:p>
            <a:pPr lvl="1" eaLnBrk="1" hangingPunct="1"/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Burada hangi piyasa etkisi gerçekleşiyor?</a:t>
            </a:r>
          </a:p>
          <a:p>
            <a:pPr lvl="1" eaLnBrk="1" hangingPunct="1"/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Çikolata fiyatları neden artıyor?</a:t>
            </a:r>
          </a:p>
        </p:txBody>
      </p:sp>
      <p:pic>
        <p:nvPicPr>
          <p:cNvPr id="130051" name="Picture 4" descr="An icon indicating a video clip is present.">
            <a:hlinkClick r:id="rId3"/>
          </p:cNvPr>
          <p:cNvPicPr>
            <a:picLocks noChangeAspect="1"/>
          </p:cNvPicPr>
          <p:nvPr/>
        </p:nvPicPr>
        <p:blipFill>
          <a:blip r:embed="rId4"/>
          <a:srcRect l="20306" t="18303" r="22078" b="25455"/>
          <a:stretch>
            <a:fillRect/>
          </a:stretch>
        </p:blipFill>
        <p:spPr bwMode="auto">
          <a:xfrm>
            <a:off x="5321300" y="4718050"/>
            <a:ext cx="15494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19608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Eksiklik ve Fazlalık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Eksiklik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M</a:t>
            </a:r>
            <a:r>
              <a:rPr lang="tr-TR" altLang="en-US" sz="2400" baseline="-25000" noProof="0" dirty="0">
                <a:latin typeface="Cambria"/>
                <a:cs typeface="Cambria"/>
              </a:rPr>
              <a:t>T</a:t>
            </a:r>
            <a:r>
              <a:rPr lang="tr-TR" altLang="en-US" sz="2400" noProof="0" dirty="0">
                <a:latin typeface="Cambria"/>
                <a:cs typeface="Cambria"/>
              </a:rPr>
              <a:t> &gt; M</a:t>
            </a:r>
            <a:r>
              <a:rPr lang="tr-TR" altLang="en-US" sz="2400" baseline="-25000" noProof="0" dirty="0">
                <a:latin typeface="Cambria"/>
                <a:cs typeface="Cambria"/>
              </a:rPr>
              <a:t>A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Denge noktasının altındaki fiyatlarda oluşur.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Eğer piyasadaki regülasyon kaldırılırsa, fiyat zamanla artarak denge noktasına doğru gider!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Eksiklik durumunda fiyat neden zamanla artar?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Ürüne değer veren tüketiciler diğer müşterilerden ya daha fazla fiyat verirler ya da daha fazla ödeme istekliliği gösterirler.</a:t>
            </a:r>
            <a:endParaRPr lang="tr-TR" altLang="ja-JP" sz="24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Arz edenler ise bu durumu görür ve fiyat arttırırlar.</a:t>
            </a:r>
          </a:p>
          <a:p>
            <a:pPr lvl="1" eaLnBrk="1" hangingPunct="1"/>
            <a:endParaRPr lang="tr-TR" altLang="en-US" sz="24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59523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Eksiklik ve Fazlalık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Fazlalık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M</a:t>
            </a:r>
            <a:r>
              <a:rPr lang="tr-TR" altLang="en-US" sz="2400" baseline="-25000" noProof="0" dirty="0">
                <a:latin typeface="Cambria"/>
                <a:cs typeface="Cambria"/>
              </a:rPr>
              <a:t>A</a:t>
            </a:r>
            <a:r>
              <a:rPr lang="tr-TR" altLang="en-US" sz="2400" noProof="0" dirty="0">
                <a:latin typeface="Cambria"/>
                <a:cs typeface="Cambria"/>
              </a:rPr>
              <a:t> &gt; M</a:t>
            </a:r>
            <a:r>
              <a:rPr lang="tr-TR" altLang="en-US" sz="2400" baseline="-25000" noProof="0" dirty="0">
                <a:latin typeface="Cambria"/>
                <a:cs typeface="Cambria"/>
              </a:rPr>
              <a:t>T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Denge noktasının üstündeki fiyatlarda oluşur.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Eğer piyasadaki regülasyon kaldırılırsa, fiyat zamanla düşerek denge noktasına doğru gider!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Fazlalık durumunda fiyat neden zamanla azalır?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Firmalar eninde sonunda envanterlerinde yığılmış olan malları elden çıkarmak zorunda kalırlar.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Bunu yapmak için fiyatları indirmek zorunda kalırlar.</a:t>
            </a:r>
          </a:p>
          <a:p>
            <a:pPr lvl="1" eaLnBrk="1" hangingPunct="1"/>
            <a:endParaRPr lang="tr-TR" altLang="en-US" sz="24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6880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Talep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Talep Edilen Miktar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Belli bir fiyatta talep edilen mal miktarı.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Talep Yasası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Diğer her şey eşit olduğunda, fiyat ve talep edilen miktar arasında ters bir ilişki vardır.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Ters ilişki: iki değişken birbirinin zıttı yönünde hareket eder.</a:t>
            </a:r>
          </a:p>
        </p:txBody>
      </p:sp>
    </p:spTree>
    <p:extLst>
      <p:ext uri="{BB962C8B-B14F-4D97-AF65-F5344CB8AC3E}">
        <p14:creationId xmlns:p14="http://schemas.microsoft.com/office/powerpoint/2010/main" val="276263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6" y="2346008"/>
            <a:ext cx="4410075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725" y="2519049"/>
            <a:ext cx="4459288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17" y="4162108"/>
            <a:ext cx="4249737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88" y="3300095"/>
            <a:ext cx="5149851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49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777683"/>
            <a:ext cx="75946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9" y="4913000"/>
            <a:ext cx="4994275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rrows_dwn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3450908"/>
            <a:ext cx="17145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rrows_up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5" y="4443095"/>
            <a:ext cx="17145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5263838"/>
            <a:ext cx="207168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076" y="2652003"/>
            <a:ext cx="20812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55" name="Title 13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/>
          <a:p>
            <a:pPr algn="ctr"/>
            <a:r>
              <a:rPr lang="tr-TR" altLang="en-US" dirty="0"/>
              <a:t>Eksiklik ve Fazlalık</a:t>
            </a:r>
            <a:endParaRPr lang="tr-TR" altLang="en-US" dirty="0">
              <a:latin typeface="Cambria"/>
              <a:cs typeface="Cambr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07718" y="1807372"/>
            <a:ext cx="1334269" cy="4837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75276" y="6269453"/>
            <a:ext cx="2603847" cy="4837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83734" y="2356842"/>
            <a:ext cx="1467881" cy="708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latin typeface="Cambria"/>
                <a:ea typeface="ＭＳ 明朝"/>
                <a:cs typeface="Cambria"/>
              </a:rPr>
              <a:t>$15 seviyesinde oluşan fazlalık</a:t>
            </a:r>
            <a:endParaRPr lang="tr-TR" sz="16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9958" y="5503176"/>
            <a:ext cx="1463273" cy="4837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latin typeface="Cambria"/>
                <a:ea typeface="ＭＳ 明朝"/>
                <a:cs typeface="Cambria"/>
              </a:rPr>
              <a:t>$5 seviyesinde oluşan eksiklik</a:t>
            </a:r>
            <a:endParaRPr lang="tr-TR" sz="16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40259" y="2320687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65659" y="5673487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6807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1527175"/>
          </a:xfrm>
        </p:spPr>
        <p:txBody>
          <a:bodyPr/>
          <a:lstStyle/>
          <a:p>
            <a:r>
              <a:rPr lang="tr-TR">
                <a:ea typeface="MS PGothic" charset="0"/>
              </a:rPr>
              <a:t>Ekonomi: </a:t>
            </a:r>
            <a:r>
              <a:rPr lang="tr-TR" i="1">
                <a:ea typeface="MS PGothic" charset="0"/>
              </a:rPr>
              <a:t>Pawn Stars</a:t>
            </a:r>
            <a:endParaRPr lang="tr-TR" i="1" dirty="0">
              <a:ea typeface="MS PGothic" charset="0"/>
            </a:endParaRPr>
          </a:p>
        </p:txBody>
      </p:sp>
      <p:sp>
        <p:nvSpPr>
          <p:cNvPr id="136194" name="Content Placeholder 2"/>
          <p:cNvSpPr>
            <a:spLocks noGrp="1"/>
          </p:cNvSpPr>
          <p:nvPr>
            <p:ph idx="1"/>
          </p:nvPr>
        </p:nvSpPr>
        <p:spPr>
          <a:xfrm>
            <a:off x="609600" y="1712914"/>
            <a:ext cx="10972800" cy="2185987"/>
          </a:xfrm>
        </p:spPr>
        <p:txBody>
          <a:bodyPr/>
          <a:lstStyle/>
          <a:p>
            <a:r>
              <a:rPr lang="tr-TR" i="1" dirty="0">
                <a:ea typeface="MS PGothic" charset="0"/>
              </a:rPr>
              <a:t>"</a:t>
            </a:r>
            <a:r>
              <a:rPr lang="tr-TR" i="1" dirty="0" err="1">
                <a:ea typeface="MS PGothic" charset="0"/>
              </a:rPr>
              <a:t>Pawn</a:t>
            </a:r>
            <a:r>
              <a:rPr lang="tr-TR" i="1" dirty="0">
                <a:ea typeface="MS PGothic" charset="0"/>
              </a:rPr>
              <a:t> Stars" </a:t>
            </a:r>
            <a:r>
              <a:rPr lang="tr-TR" dirty="0">
                <a:ea typeface="MS PGothic" charset="0"/>
              </a:rPr>
              <a:t>(</a:t>
            </a:r>
            <a:r>
              <a:rPr lang="tr-TR" dirty="0" err="1">
                <a:ea typeface="MS PGothic" charset="0"/>
              </a:rPr>
              <a:t>History</a:t>
            </a:r>
            <a:r>
              <a:rPr lang="tr-TR" dirty="0">
                <a:ea typeface="MS PGothic" charset="0"/>
              </a:rPr>
              <a:t> Channel)</a:t>
            </a:r>
          </a:p>
          <a:p>
            <a:pPr lvl="1" eaLnBrk="1" hangingPunct="1"/>
            <a:r>
              <a:rPr lang="tr-TR" dirty="0">
                <a:ea typeface="MS PGothic" charset="0"/>
              </a:rPr>
              <a:t>Takas arz ve talep güçlerinin çalışmasını anlamak için harika bir yoldur.</a:t>
            </a:r>
          </a:p>
        </p:txBody>
      </p:sp>
      <p:pic>
        <p:nvPicPr>
          <p:cNvPr id="136195" name="Picture 4" descr="Econ in Media.eps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6" t="18303" r="22078" b="25455"/>
          <a:stretch>
            <a:fillRect/>
          </a:stretch>
        </p:blipFill>
        <p:spPr bwMode="auto">
          <a:xfrm>
            <a:off x="5063067" y="4736711"/>
            <a:ext cx="2065867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9149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Sonuç</a:t>
            </a:r>
          </a:p>
        </p:txBody>
      </p:sp>
      <p:sp>
        <p:nvSpPr>
          <p:cNvPr id="142338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Eğer bu dersten sadece bir şey öğrenecek olsaydınız bunun arz-talep olması gerekir !!!</a:t>
            </a:r>
            <a:endParaRPr lang="tr-TR" altLang="ja-JP" sz="2800" noProof="0" dirty="0">
              <a:latin typeface="Cambria"/>
              <a:cs typeface="Cambria"/>
            </a:endParaRPr>
          </a:p>
          <a:p>
            <a:r>
              <a:rPr lang="tr-TR" altLang="en-US" sz="2800" noProof="0" dirty="0">
                <a:latin typeface="Cambria"/>
                <a:cs typeface="Cambria"/>
              </a:rPr>
              <a:t>Rekabetçi piyasalarda, arz ve talep fiyatın dengeye gitmesine izin verir.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Dengede piyasa temizlenir. Bunun anlamı eksiklik ya da fazlalığın olmamasıdır.</a:t>
            </a:r>
          </a:p>
        </p:txBody>
      </p:sp>
    </p:spTree>
    <p:extLst>
      <p:ext uri="{BB962C8B-B14F-4D97-AF65-F5344CB8AC3E}">
        <p14:creationId xmlns:p14="http://schemas.microsoft.com/office/powerpoint/2010/main" val="9446292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Özet</a:t>
            </a:r>
          </a:p>
        </p:txBody>
      </p:sp>
      <p:sp>
        <p:nvSpPr>
          <p:cNvPr id="146434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Arz ve talep piyasa ekonomisinde fiyatın belirlenmesinde kilit bir rol oynar. Bu şekilde belirlenmiş fiyatlar kaynakların dağılımını mümkün kılar.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Piyasa belli bir ürün ya da hizmet için bir grup alıcı ve satıcı tarafından oluşturulur.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Talep eğrisi aşağı eğimlidir. 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Arz eğrisi yukarı eğimlidir.</a:t>
            </a:r>
          </a:p>
        </p:txBody>
      </p:sp>
    </p:spTree>
    <p:extLst>
      <p:ext uri="{BB962C8B-B14F-4D97-AF65-F5344CB8AC3E}">
        <p14:creationId xmlns:p14="http://schemas.microsoft.com/office/powerpoint/2010/main" val="16111455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Özet</a:t>
            </a:r>
          </a:p>
        </p:txBody>
      </p:sp>
      <p:sp>
        <p:nvSpPr>
          <p:cNvPr id="148482" name="Content Placeholder 2"/>
          <p:cNvSpPr>
            <a:spLocks noGrp="1"/>
          </p:cNvSpPr>
          <p:nvPr>
            <p:ph idx="1"/>
          </p:nvPr>
        </p:nvSpPr>
        <p:spPr>
          <a:xfrm>
            <a:off x="1854200" y="1585914"/>
            <a:ext cx="8356600" cy="5043487"/>
          </a:xfrm>
        </p:spPr>
        <p:txBody>
          <a:bodyPr/>
          <a:lstStyle/>
          <a:p>
            <a:r>
              <a:rPr lang="tr-TR" altLang="en-US" sz="2400" noProof="0" dirty="0">
                <a:latin typeface="Cambria"/>
                <a:cs typeface="Cambria"/>
              </a:rPr>
              <a:t>Bir malın fiyatındaki değişmenin sonucu</a:t>
            </a:r>
          </a:p>
          <a:p>
            <a:pPr lvl="1"/>
            <a:r>
              <a:rPr lang="tr-TR" altLang="en-US" sz="2000" noProof="0" dirty="0">
                <a:latin typeface="Cambria"/>
                <a:cs typeface="Cambria"/>
              </a:rPr>
              <a:t>Talep eğrisi üzerinde harekettir.</a:t>
            </a:r>
          </a:p>
          <a:p>
            <a:pPr lvl="1"/>
            <a:r>
              <a:rPr lang="tr-TR" altLang="en-US" sz="2000" noProof="0" dirty="0">
                <a:latin typeface="Cambria"/>
                <a:cs typeface="Cambria"/>
              </a:rPr>
              <a:t>Arz eğrisi üzerinde harekettir.</a:t>
            </a:r>
          </a:p>
          <a:p>
            <a:r>
              <a:rPr lang="tr-TR" altLang="en-US" sz="2400" noProof="0" dirty="0">
                <a:latin typeface="Cambria"/>
                <a:cs typeface="Cambria"/>
              </a:rPr>
              <a:t>Fiyat haricindeki faktörlerdeki değişimler</a:t>
            </a:r>
          </a:p>
          <a:p>
            <a:pPr lvl="1"/>
            <a:r>
              <a:rPr lang="tr-TR" altLang="en-US" sz="2000" noProof="0" dirty="0">
                <a:latin typeface="Cambria"/>
                <a:cs typeface="Cambria"/>
              </a:rPr>
              <a:t>Talep eğrisinde kaymaya neden olur.</a:t>
            </a:r>
          </a:p>
          <a:p>
            <a:pPr lvl="1"/>
            <a:r>
              <a:rPr lang="tr-TR" altLang="en-US" sz="2000" noProof="0" dirty="0">
                <a:latin typeface="Cambria"/>
                <a:cs typeface="Cambria"/>
              </a:rPr>
              <a:t>Arz eğrisinde kaymaya neden olur.</a:t>
            </a:r>
          </a:p>
          <a:p>
            <a:r>
              <a:rPr lang="tr-TR" altLang="en-US" sz="2400" noProof="0" dirty="0">
                <a:latin typeface="Cambria"/>
                <a:cs typeface="Cambria"/>
              </a:rPr>
              <a:t>Arz ve talep, piyasa içinde etkileşime girer.</a:t>
            </a:r>
          </a:p>
          <a:p>
            <a:r>
              <a:rPr lang="tr-TR" altLang="en-US" sz="2400" noProof="0" dirty="0">
                <a:latin typeface="Cambria"/>
                <a:cs typeface="Cambria"/>
              </a:rPr>
              <a:t>Denge noktası iki karşıt gücü (arz ve talep) dengeleyen noktadır. Piyasayı temizleyen fiyat ve miktar denge noktasında belirlenir.</a:t>
            </a:r>
          </a:p>
          <a:p>
            <a:r>
              <a:rPr lang="tr-TR" altLang="en-US" sz="2400" noProof="0" dirty="0">
                <a:latin typeface="Cambria"/>
                <a:cs typeface="Cambria"/>
              </a:rPr>
              <a:t>Eksiklik ve fazlalık problemi rekabetçi piyasada çözülür.</a:t>
            </a:r>
          </a:p>
        </p:txBody>
      </p:sp>
    </p:spTree>
    <p:extLst>
      <p:ext uri="{BB962C8B-B14F-4D97-AF65-F5344CB8AC3E}">
        <p14:creationId xmlns:p14="http://schemas.microsoft.com/office/powerpoint/2010/main" val="8964353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itle 1"/>
          <p:cNvSpPr>
            <a:spLocks noGrp="1"/>
          </p:cNvSpPr>
          <p:nvPr>
            <p:ph type="title"/>
          </p:nvPr>
        </p:nvSpPr>
        <p:spPr>
          <a:xfrm>
            <a:off x="1797052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1797052" y="1712913"/>
            <a:ext cx="8696325" cy="4895850"/>
          </a:xfrm>
        </p:spPr>
        <p:txBody>
          <a:bodyPr/>
          <a:lstStyle/>
          <a:p>
            <a:pPr marL="0" indent="0">
              <a:buNone/>
            </a:pPr>
            <a:r>
              <a:rPr lang="tr-TR" altLang="en-US" noProof="0" dirty="0">
                <a:latin typeface="Cambria"/>
                <a:cs typeface="Cambria"/>
              </a:rPr>
              <a:t>Varsayın ki X malının fiyatı arttı. Talep için hangi sonuçtan bahsedilebilir?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X malının talebi artar.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X malının talebi azalır.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Talep edilen X malı miktarı artar.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Talep edilen X malı miktarı azalır.</a:t>
            </a:r>
          </a:p>
        </p:txBody>
      </p:sp>
    </p:spTree>
    <p:extLst>
      <p:ext uri="{BB962C8B-B14F-4D97-AF65-F5344CB8AC3E}">
        <p14:creationId xmlns:p14="http://schemas.microsoft.com/office/powerpoint/2010/main" val="354526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itle 1"/>
          <p:cNvSpPr>
            <a:spLocks noGrp="1"/>
          </p:cNvSpPr>
          <p:nvPr>
            <p:ph type="title"/>
          </p:nvPr>
        </p:nvSpPr>
        <p:spPr>
          <a:xfrm>
            <a:off x="1797052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1797052" y="1712913"/>
            <a:ext cx="8696325" cy="4895850"/>
          </a:xfrm>
        </p:spPr>
        <p:txBody>
          <a:bodyPr/>
          <a:lstStyle/>
          <a:p>
            <a:pPr marL="0" indent="0">
              <a:buNone/>
            </a:pPr>
            <a:r>
              <a:rPr lang="tr-TR" altLang="en-US" noProof="0" dirty="0">
                <a:latin typeface="Cambria"/>
                <a:cs typeface="Cambria"/>
              </a:rPr>
              <a:t>Varsayın ki X ve Y malları ikame mallar. Eğer Y malının fiyatı artarsa, X malı piyasasında ne olur?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X malının talebi artar.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X malının talebi azalır.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Talep edilen X malı miktarı artar.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Talep edilen X malı miktarı azalır.</a:t>
            </a:r>
          </a:p>
        </p:txBody>
      </p:sp>
    </p:spTree>
    <p:extLst>
      <p:ext uri="{BB962C8B-B14F-4D97-AF65-F5344CB8AC3E}">
        <p14:creationId xmlns:p14="http://schemas.microsoft.com/office/powerpoint/2010/main" val="412511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itle 1"/>
          <p:cNvSpPr>
            <a:spLocks noGrp="1"/>
          </p:cNvSpPr>
          <p:nvPr>
            <p:ph type="title"/>
          </p:nvPr>
        </p:nvSpPr>
        <p:spPr>
          <a:xfrm>
            <a:off x="1797052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1797052" y="1712913"/>
            <a:ext cx="8696325" cy="4895850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Varsayın ki avokado piyasasında eksiklik var. Regülasyonun olmadığı rekabetçi bir piyasada zamanla ne olur?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Avokado fiyatı düşer ve eksiklik durumu artar.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Avokado fiyatı artar ve piyasa en sonunda dengeye ulaşır.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Avokado fiyatı artar ve büyük bir fazlalık meydana gelir.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Üreticiler avokado üretmeyi bırakır.</a:t>
            </a:r>
          </a:p>
        </p:txBody>
      </p:sp>
    </p:spTree>
    <p:extLst>
      <p:ext uri="{BB962C8B-B14F-4D97-AF65-F5344CB8AC3E}">
        <p14:creationId xmlns:p14="http://schemas.microsoft.com/office/powerpoint/2010/main" val="159420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itle 1"/>
          <p:cNvSpPr>
            <a:spLocks noGrp="1"/>
          </p:cNvSpPr>
          <p:nvPr>
            <p:ph type="title"/>
          </p:nvPr>
        </p:nvSpPr>
        <p:spPr>
          <a:xfrm>
            <a:off x="1795585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1797052" y="1712913"/>
            <a:ext cx="8696325" cy="4895850"/>
          </a:xfrm>
        </p:spPr>
        <p:txBody>
          <a:bodyPr/>
          <a:lstStyle/>
          <a:p>
            <a:pPr marL="0" indent="0">
              <a:buNone/>
            </a:pPr>
            <a:r>
              <a:rPr lang="tr-TR" altLang="en-US" sz="3200" noProof="0" dirty="0">
                <a:latin typeface="Cambria"/>
                <a:cs typeface="Cambria"/>
              </a:rPr>
              <a:t>Muz piyasasını düşünün. Arz ve talepte aynı anda artış olduğunda aşağıdaki etkilerden hangisi kesindir?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Muz denge fiyatı artar.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Muz denge miktarı artar.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Muz denge fiyatı azalır.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Muz denge miktarı azalır.</a:t>
            </a:r>
          </a:p>
        </p:txBody>
      </p:sp>
    </p:spTree>
    <p:extLst>
      <p:ext uri="{BB962C8B-B14F-4D97-AF65-F5344CB8AC3E}">
        <p14:creationId xmlns:p14="http://schemas.microsoft.com/office/powerpoint/2010/main" val="7411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>
                <a:latin typeface="Cambria"/>
                <a:cs typeface="Cambria"/>
              </a:rPr>
              <a:t>Kaynaklar</a:t>
            </a:r>
            <a:endParaRPr lang="tr-TR" noProof="0" dirty="0">
              <a:latin typeface="Cambria"/>
              <a:cs typeface="Cambri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noProof="0" dirty="0">
                <a:latin typeface="Cambria"/>
                <a:cs typeface="Cambria"/>
              </a:rPr>
              <a:t>"</a:t>
            </a:r>
            <a:r>
              <a:rPr lang="tr-TR" noProof="0" dirty="0" err="1">
                <a:latin typeface="Cambria"/>
                <a:cs typeface="Cambria"/>
              </a:rPr>
              <a:t>Principles</a:t>
            </a:r>
            <a:r>
              <a:rPr lang="tr-TR" noProof="0" dirty="0">
                <a:latin typeface="Cambria"/>
                <a:cs typeface="Cambria"/>
              </a:rPr>
              <a:t> of </a:t>
            </a:r>
            <a:r>
              <a:rPr lang="tr-TR" noProof="0" dirty="0" err="1">
                <a:latin typeface="Cambria"/>
                <a:cs typeface="Cambria"/>
              </a:rPr>
              <a:t>Economics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with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Smartwork</a:t>
            </a:r>
            <a:r>
              <a:rPr lang="tr-TR" noProof="0" dirty="0">
                <a:latin typeface="Cambria"/>
                <a:cs typeface="Cambria"/>
              </a:rPr>
              <a:t> Access (ISBN: 978-0-26314-5), 1st Edition</a:t>
            </a:r>
            <a:r>
              <a:rPr lang="tr-TR" noProof="0">
                <a:latin typeface="Cambria"/>
                <a:cs typeface="Cambria"/>
              </a:rPr>
              <a:t>, 2013" </a:t>
            </a:r>
            <a:r>
              <a:rPr lang="tr-TR" noProof="0" dirty="0" err="1">
                <a:latin typeface="Cambria"/>
                <a:cs typeface="Cambria"/>
              </a:rPr>
              <a:t>by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Mateer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and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Coppock</a:t>
            </a:r>
            <a:endParaRPr lang="tr-TR" noProof="0" dirty="0">
              <a:latin typeface="Cambria"/>
              <a:cs typeface="Cambria"/>
            </a:endParaRPr>
          </a:p>
          <a:p>
            <a:r>
              <a:rPr lang="tr-TR" noProof="0" dirty="0">
                <a:latin typeface="Cambria"/>
                <a:cs typeface="Cambria"/>
              </a:rPr>
              <a:t>"</a:t>
            </a:r>
            <a:r>
              <a:rPr lang="tr-TR" noProof="0" dirty="0" err="1">
                <a:latin typeface="Cambria"/>
                <a:cs typeface="Cambria"/>
              </a:rPr>
              <a:t>Economics</a:t>
            </a:r>
            <a:r>
              <a:rPr lang="tr-TR" noProof="0" dirty="0">
                <a:latin typeface="Cambria"/>
                <a:cs typeface="Cambria"/>
              </a:rPr>
              <a:t>: </a:t>
            </a:r>
            <a:r>
              <a:rPr lang="tr-TR" noProof="0" dirty="0" err="1">
                <a:latin typeface="Cambria"/>
                <a:cs typeface="Cambria"/>
              </a:rPr>
              <a:t>Custom</a:t>
            </a:r>
            <a:r>
              <a:rPr lang="tr-TR" noProof="0" dirty="0">
                <a:latin typeface="Cambria"/>
                <a:cs typeface="Cambria"/>
              </a:rPr>
              <a:t> Edition </a:t>
            </a:r>
            <a:r>
              <a:rPr lang="tr-TR" noProof="0" dirty="0" err="1">
                <a:latin typeface="Cambria"/>
                <a:cs typeface="Cambria"/>
              </a:rPr>
              <a:t>for</a:t>
            </a:r>
            <a:r>
              <a:rPr lang="tr-TR" noProof="0" dirty="0">
                <a:latin typeface="Cambria"/>
                <a:cs typeface="Cambria"/>
              </a:rPr>
              <a:t> NCSU (ISBN: 9781937435202" </a:t>
            </a:r>
            <a:r>
              <a:rPr lang="tr-TR" noProof="0" dirty="0" err="1">
                <a:latin typeface="Cambria"/>
                <a:cs typeface="Cambria"/>
              </a:rPr>
              <a:t>by</a:t>
            </a:r>
            <a:r>
              <a:rPr lang="tr-TR" noProof="0" dirty="0">
                <a:latin typeface="Cambria"/>
                <a:cs typeface="Cambria"/>
              </a:rPr>
              <a:t> David </a:t>
            </a:r>
            <a:r>
              <a:rPr lang="tr-TR" noProof="0" dirty="0" err="1">
                <a:latin typeface="Cambria"/>
                <a:cs typeface="Cambria"/>
              </a:rPr>
              <a:t>Hyman</a:t>
            </a:r>
            <a:endParaRPr lang="tr-TR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379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Talep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Talep Listesi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ve talep edilen miktarı gösteren tablodur.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Talep Eğrisi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ve talep edilen miktar arasındaki ilişkiyi gösteren doğrudur.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Piyasa Talebi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Her bir fiyat için piyasadaki her alıcının talep ettiği miktarın yatay toplamıdır.</a:t>
            </a:r>
          </a:p>
        </p:txBody>
      </p:sp>
    </p:spTree>
    <p:extLst>
      <p:ext uri="{BB962C8B-B14F-4D97-AF65-F5344CB8AC3E}">
        <p14:creationId xmlns:p14="http://schemas.microsoft.com/office/powerpoint/2010/main" val="30134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Talep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39354"/>
              </p:ext>
            </p:extLst>
          </p:nvPr>
        </p:nvGraphicFramePr>
        <p:xfrm>
          <a:off x="3606803" y="1866900"/>
          <a:ext cx="4454526" cy="4755516"/>
        </p:xfrm>
        <a:graphic>
          <a:graphicData uri="http://schemas.openxmlformats.org/drawingml/2006/table">
            <a:tbl>
              <a:tblPr/>
              <a:tblGrid>
                <a:gridCol w="222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838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Çınar'ın Somon için talep listesi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Somon Fiyatı</a:t>
                      </a: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Edilen Somon</a:t>
                      </a: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$20.00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$17.50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$15.00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$12.50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$10.00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$7.50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$5.00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$2.50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$0.00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701800" y="3371850"/>
            <a:ext cx="1676400" cy="40011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FF0000"/>
                </a:solidFill>
                <a:latin typeface="Cambria"/>
                <a:cs typeface="Cambria"/>
              </a:rPr>
              <a:t>Yüksek Fiyat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8331200" y="3368678"/>
            <a:ext cx="1981200" cy="70788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FF0000"/>
                </a:solidFill>
                <a:latin typeface="Cambria"/>
                <a:cs typeface="Cambria"/>
              </a:rPr>
              <a:t>Düşük talep edilen miktar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854200" y="5600700"/>
            <a:ext cx="1600200" cy="400110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00B050"/>
                </a:solidFill>
                <a:latin typeface="Cambria"/>
                <a:cs typeface="Cambria"/>
              </a:rPr>
              <a:t>Düşük Fiyat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331200" y="5448304"/>
            <a:ext cx="2057400" cy="70788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00B050"/>
                </a:solidFill>
                <a:latin typeface="Cambria"/>
                <a:cs typeface="Cambria"/>
              </a:rPr>
              <a:t>Yüksek talep edilen miktar</a:t>
            </a:r>
          </a:p>
        </p:txBody>
      </p:sp>
      <p:pic>
        <p:nvPicPr>
          <p:cNvPr id="29739" name="Picture 45" descr="G:\DirkTextbookN\Jpegs(All)\NewjpgsJuly\iStock_000019181814Sma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1" y="1722443"/>
            <a:ext cx="2090739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71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Kollman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Kollman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0E6FF"/>
      </a:hlink>
      <a:folHlink>
        <a:srgbClr val="91EE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8_Office Theme">
  <a:themeElements>
    <a:clrScheme name="7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2409"/>
      </a:accent6>
      <a:hlink>
        <a:srgbClr val="0000FF"/>
      </a:hlink>
      <a:folHlink>
        <a:srgbClr val="800080"/>
      </a:folHlink>
    </a:clrScheme>
    <a:fontScheme name="7_Office Theme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7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290B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240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3419</Words>
  <Application>Microsoft Macintosh PowerPoint</Application>
  <PresentationFormat>Widescreen</PresentationFormat>
  <Paragraphs>849</Paragraphs>
  <Slides>79</Slides>
  <Notes>79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79</vt:i4>
      </vt:variant>
    </vt:vector>
  </HeadingPairs>
  <TitlesOfParts>
    <vt:vector size="87" baseType="lpstr">
      <vt:lpstr>Arial</vt:lpstr>
      <vt:lpstr>Calibri</vt:lpstr>
      <vt:lpstr>Cambria</vt:lpstr>
      <vt:lpstr>Helvetica Neue</vt:lpstr>
      <vt:lpstr>2_Office Theme</vt:lpstr>
      <vt:lpstr>1_Office Theme</vt:lpstr>
      <vt:lpstr>3_Office Theme</vt:lpstr>
      <vt:lpstr>8_Office Theme</vt:lpstr>
      <vt:lpstr>Ekonomi</vt:lpstr>
      <vt:lpstr>Hafta #3 Konu Başlıkları</vt:lpstr>
      <vt:lpstr>Piyasalar</vt:lpstr>
      <vt:lpstr>Piyasalar</vt:lpstr>
      <vt:lpstr>Görünmez El (The Invisible Hand)</vt:lpstr>
      <vt:lpstr>Görünmez El (The Invisible Hand)</vt:lpstr>
      <vt:lpstr>Talep</vt:lpstr>
      <vt:lpstr>Talep</vt:lpstr>
      <vt:lpstr>Talep</vt:lpstr>
      <vt:lpstr>Talep Eğrisi</vt:lpstr>
      <vt:lpstr>Piyasa Talebi</vt:lpstr>
      <vt:lpstr>Piyasa Talebi</vt:lpstr>
      <vt:lpstr>Talepte Kayma</vt:lpstr>
      <vt:lpstr>Talepte Kayma</vt:lpstr>
      <vt:lpstr>Talep Eğrisi Üzerinde Hareket vs. Talepte Kayma</vt:lpstr>
      <vt:lpstr>Talep Edilen Miktardaki Artış</vt:lpstr>
      <vt:lpstr>Talep Edilen Miktardaki Azalış</vt:lpstr>
      <vt:lpstr>Talepteki Artış</vt:lpstr>
      <vt:lpstr>Talepteki Azalış</vt:lpstr>
      <vt:lpstr>Talebi Kaydıran Faktörler</vt:lpstr>
      <vt:lpstr>Normal ve Düşük Mallar</vt:lpstr>
      <vt:lpstr>Talebi Kaydıran Faktörler</vt:lpstr>
      <vt:lpstr>İkame ve Tamamlayıcı  Tüketim Malları</vt:lpstr>
      <vt:lpstr>Talebi Kaydıran Faktörler</vt:lpstr>
      <vt:lpstr>Talebi Kaydıran Faktörler</vt:lpstr>
      <vt:lpstr>Çoklu Piyasa Etkisi</vt:lpstr>
      <vt:lpstr>Çoklu Piyasa Etkisi</vt:lpstr>
      <vt:lpstr>Örnek Sorular</vt:lpstr>
      <vt:lpstr>Örnek Sorular</vt:lpstr>
      <vt:lpstr>Örnek Sorular</vt:lpstr>
      <vt:lpstr>Örnek Sorular</vt:lpstr>
      <vt:lpstr>Örnek Sorular</vt:lpstr>
      <vt:lpstr>Örnek Sorular</vt:lpstr>
      <vt:lpstr>Örnek Sorular</vt:lpstr>
      <vt:lpstr>Örnek Sorular</vt:lpstr>
      <vt:lpstr>Örnek Sorular</vt:lpstr>
      <vt:lpstr>Örnek Sorular</vt:lpstr>
      <vt:lpstr>Örnek Sorular</vt:lpstr>
      <vt:lpstr>Özet: Talebi Kaydıran Faktörler</vt:lpstr>
      <vt:lpstr>Sınıf Aktivitesi: Düşün-Eşleş-Paylaş</vt:lpstr>
      <vt:lpstr>Ekonomi: The Hudsucker Proxy</vt:lpstr>
      <vt:lpstr>Arz</vt:lpstr>
      <vt:lpstr>Arz</vt:lpstr>
      <vt:lpstr>Arz</vt:lpstr>
      <vt:lpstr>Piyasa Arzı</vt:lpstr>
      <vt:lpstr>Arz Eğrisi</vt:lpstr>
      <vt:lpstr>Arzda Kayma</vt:lpstr>
      <vt:lpstr>Piyasa Arzı</vt:lpstr>
      <vt:lpstr>Arzı Kaydıran Faktörler</vt:lpstr>
      <vt:lpstr>Arzı Kaydıran Faktörler</vt:lpstr>
      <vt:lpstr>Arzı Kaydıran Faktörler</vt:lpstr>
      <vt:lpstr>Özet: Arzı Kaydıran Faktörler</vt:lpstr>
      <vt:lpstr>Örnek Sorular</vt:lpstr>
      <vt:lpstr>Örnek Sorular</vt:lpstr>
      <vt:lpstr>Arz ve Talebi Bir Araya Getirme</vt:lpstr>
      <vt:lpstr>Arz ve Talep</vt:lpstr>
      <vt:lpstr>Kayma Grafikleri</vt:lpstr>
      <vt:lpstr>Kayma Grafikleri</vt:lpstr>
      <vt:lpstr>Arz ve Talepte Kayma: Örnek</vt:lpstr>
      <vt:lpstr>Arz ve Talepteki Kaymalar</vt:lpstr>
      <vt:lpstr>Örnek: Arz ve Talepte Kayma</vt:lpstr>
      <vt:lpstr>PowerPoint Presentation</vt:lpstr>
      <vt:lpstr>Kayma Grafikleri</vt:lpstr>
      <vt:lpstr>Kayma Grafikleri</vt:lpstr>
      <vt:lpstr>Özet: Arz ve Talepteki Kaymalar </vt:lpstr>
      <vt:lpstr>Özet: Arz ve Talepteki Kaymalar </vt:lpstr>
      <vt:lpstr>Ekonomi: Willy Wonka &amp; The Chocolate Factory</vt:lpstr>
      <vt:lpstr>Eksiklik ve Fazlalık</vt:lpstr>
      <vt:lpstr>Eksiklik ve Fazlalık</vt:lpstr>
      <vt:lpstr>Eksiklik ve Fazlalık</vt:lpstr>
      <vt:lpstr>Ekonomi: Pawn Stars</vt:lpstr>
      <vt:lpstr>Sonuç</vt:lpstr>
      <vt:lpstr>Özet</vt:lpstr>
      <vt:lpstr>Özet</vt:lpstr>
      <vt:lpstr>Örnek Sorular</vt:lpstr>
      <vt:lpstr>Örnek Sorular</vt:lpstr>
      <vt:lpstr>Örnek Sorular</vt:lpstr>
      <vt:lpstr>Örnek Sorular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Economics EC 205 – Sections 202 and 206</dc:title>
  <dc:creator>Omer Kara</dc:creator>
  <cp:lastModifiedBy>Omer Kara</cp:lastModifiedBy>
  <cp:revision>462</cp:revision>
  <dcterms:created xsi:type="dcterms:W3CDTF">2014-08-09T18:31:51Z</dcterms:created>
  <dcterms:modified xsi:type="dcterms:W3CDTF">2021-04-01T18:34:28Z</dcterms:modified>
</cp:coreProperties>
</file>