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5" r:id="rId2"/>
  </p:sldMasterIdLst>
  <p:notesMasterIdLst>
    <p:notesMasterId r:id="rId62"/>
  </p:notesMasterIdLst>
  <p:sldIdLst>
    <p:sldId id="256" r:id="rId3"/>
    <p:sldId id="257" r:id="rId4"/>
    <p:sldId id="269" r:id="rId5"/>
    <p:sldId id="438" r:id="rId6"/>
    <p:sldId id="270" r:id="rId7"/>
    <p:sldId id="464" r:id="rId8"/>
    <p:sldId id="271" r:id="rId9"/>
    <p:sldId id="272" r:id="rId10"/>
    <p:sldId id="273" r:id="rId11"/>
    <p:sldId id="274" r:id="rId12"/>
    <p:sldId id="278" r:id="rId13"/>
    <p:sldId id="275" r:id="rId14"/>
    <p:sldId id="276" r:id="rId15"/>
    <p:sldId id="277" r:id="rId16"/>
    <p:sldId id="281" r:id="rId17"/>
    <p:sldId id="280" r:id="rId18"/>
    <p:sldId id="294" r:id="rId19"/>
    <p:sldId id="295" r:id="rId20"/>
    <p:sldId id="282" r:id="rId21"/>
    <p:sldId id="283" r:id="rId22"/>
    <p:sldId id="284" r:id="rId23"/>
    <p:sldId id="285" r:id="rId24"/>
    <p:sldId id="286" r:id="rId25"/>
    <p:sldId id="287" r:id="rId26"/>
    <p:sldId id="288" r:id="rId27"/>
    <p:sldId id="527" r:id="rId28"/>
    <p:sldId id="289" r:id="rId29"/>
    <p:sldId id="291" r:id="rId30"/>
    <p:sldId id="342" r:id="rId31"/>
    <p:sldId id="293" r:id="rId32"/>
    <p:sldId id="339" r:id="rId33"/>
    <p:sldId id="296" r:id="rId34"/>
    <p:sldId id="297" r:id="rId35"/>
    <p:sldId id="298" r:id="rId36"/>
    <p:sldId id="299" r:id="rId37"/>
    <p:sldId id="300" r:id="rId38"/>
    <p:sldId id="302" r:id="rId39"/>
    <p:sldId id="304" r:id="rId40"/>
    <p:sldId id="305" r:id="rId41"/>
    <p:sldId id="333" r:id="rId42"/>
    <p:sldId id="301" r:id="rId43"/>
    <p:sldId id="306" r:id="rId44"/>
    <p:sldId id="309" r:id="rId45"/>
    <p:sldId id="303" r:id="rId46"/>
    <p:sldId id="307" r:id="rId47"/>
    <p:sldId id="340" r:id="rId48"/>
    <p:sldId id="334" r:id="rId49"/>
    <p:sldId id="335" r:id="rId50"/>
    <p:sldId id="529" r:id="rId51"/>
    <p:sldId id="311" r:id="rId52"/>
    <p:sldId id="314" r:id="rId53"/>
    <p:sldId id="312" r:id="rId54"/>
    <p:sldId id="316" r:id="rId55"/>
    <p:sldId id="324" r:id="rId56"/>
    <p:sldId id="327" r:id="rId57"/>
    <p:sldId id="328" r:id="rId58"/>
    <p:sldId id="329" r:id="rId59"/>
    <p:sldId id="330" r:id="rId60"/>
    <p:sldId id="377" r:id="rId6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426" autoAdjust="0"/>
    <p:restoredTop sz="82290" autoAdjust="0"/>
  </p:normalViewPr>
  <p:slideViewPr>
    <p:cSldViewPr snapToGrid="0">
      <p:cViewPr varScale="1">
        <p:scale>
          <a:sx n="107" d="100"/>
          <a:sy n="107" d="100"/>
        </p:scale>
        <p:origin x="1224" y="160"/>
      </p:cViewPr>
      <p:guideLst>
        <p:guide orient="horz" pos="2160"/>
        <p:guide pos="3840"/>
      </p:guideLst>
    </p:cSldViewPr>
  </p:slideViewPr>
  <p:outlineViewPr>
    <p:cViewPr>
      <p:scale>
        <a:sx n="33" d="100"/>
        <a:sy n="33" d="100"/>
      </p:scale>
      <p:origin x="0" y="42448"/>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tableStyles" Target="tableStyle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image" Target="../media/image28.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image" Target="../media/image30.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image" Target="../media/image32.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39.emf"/><Relationship Id="rId1" Type="http://schemas.openxmlformats.org/officeDocument/2006/relationships/image" Target="../media/image3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Cambria"/>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Cambria"/>
              </a:defRPr>
            </a:lvl1pPr>
          </a:lstStyle>
          <a:p>
            <a:fld id="{76448B16-D3A2-47AC-A708-9DF211E6378E}" type="datetimeFigureOut">
              <a:rPr lang="en-US" smtClean="0"/>
              <a:pPr/>
              <a:t>1/28/21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Cambria"/>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Cambria"/>
              </a:defRPr>
            </a:lvl1pPr>
          </a:lstStyle>
          <a:p>
            <a:fld id="{1B2EEF9F-BAA6-4E98-AE6B-46170029CD68}" type="slidenum">
              <a:rPr lang="en-US" smtClean="0"/>
              <a:pPr/>
              <a:t>‹#›</a:t>
            </a:fld>
            <a:endParaRPr lang="en-US" dirty="0"/>
          </a:p>
        </p:txBody>
      </p:sp>
    </p:spTree>
    <p:extLst>
      <p:ext uri="{BB962C8B-B14F-4D97-AF65-F5344CB8AC3E}">
        <p14:creationId xmlns:p14="http://schemas.microsoft.com/office/powerpoint/2010/main" val="28229661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Cambria"/>
        <a:ea typeface="+mn-ea"/>
        <a:cs typeface="+mn-cs"/>
      </a:defRPr>
    </a:lvl1pPr>
    <a:lvl2pPr marL="457200" algn="l" defTabSz="914400" rtl="0" eaLnBrk="1" latinLnBrk="0" hangingPunct="1">
      <a:defRPr sz="1200" kern="1200">
        <a:solidFill>
          <a:schemeClr val="tx1"/>
        </a:solidFill>
        <a:latin typeface="Cambria"/>
        <a:ea typeface="+mn-ea"/>
        <a:cs typeface="+mn-cs"/>
      </a:defRPr>
    </a:lvl2pPr>
    <a:lvl3pPr marL="914400" algn="l" defTabSz="914400" rtl="0" eaLnBrk="1" latinLnBrk="0" hangingPunct="1">
      <a:defRPr sz="1200" kern="1200">
        <a:solidFill>
          <a:schemeClr val="tx1"/>
        </a:solidFill>
        <a:latin typeface="Cambria"/>
        <a:ea typeface="+mn-ea"/>
        <a:cs typeface="+mn-cs"/>
      </a:defRPr>
    </a:lvl3pPr>
    <a:lvl4pPr marL="1371600" algn="l" defTabSz="914400" rtl="0" eaLnBrk="1" latinLnBrk="0" hangingPunct="1">
      <a:defRPr sz="1200" kern="1200">
        <a:solidFill>
          <a:schemeClr val="tx1"/>
        </a:solidFill>
        <a:latin typeface="Cambria"/>
        <a:ea typeface="+mn-ea"/>
        <a:cs typeface="+mn-cs"/>
      </a:defRPr>
    </a:lvl4pPr>
    <a:lvl5pPr marL="1828800" algn="l" defTabSz="914400" rtl="0" eaLnBrk="1" latinLnBrk="0" hangingPunct="1">
      <a:defRPr sz="1200" kern="1200">
        <a:solidFill>
          <a:schemeClr val="tx1"/>
        </a:solidFill>
        <a:latin typeface="Cambria"/>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fld id="{1B2EEF9F-BAA6-4E98-AE6B-46170029CD68}" type="slidenum">
              <a:rPr lang="tr-TR" smtClean="0"/>
              <a:pPr/>
              <a:t>1</a:t>
            </a:fld>
            <a:endParaRPr lang="tr-TR" dirty="0"/>
          </a:p>
        </p:txBody>
      </p:sp>
    </p:spTree>
    <p:extLst>
      <p:ext uri="{BB962C8B-B14F-4D97-AF65-F5344CB8AC3E}">
        <p14:creationId xmlns:p14="http://schemas.microsoft.com/office/powerpoint/2010/main" val="13071776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198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tr-TR" altLang="en-US" dirty="0"/>
          </a:p>
        </p:txBody>
      </p:sp>
    </p:spTree>
    <p:extLst>
      <p:ext uri="{BB962C8B-B14F-4D97-AF65-F5344CB8AC3E}">
        <p14:creationId xmlns:p14="http://schemas.microsoft.com/office/powerpoint/2010/main" val="31425017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10"/>
          </p:nvPr>
        </p:nvSpPr>
        <p:spPr/>
        <p:txBody>
          <a:bodyPr/>
          <a:lstStyle/>
          <a:p>
            <a:fld id="{1B2EEF9F-BAA6-4E98-AE6B-46170029CD68}" type="slidenum">
              <a:rPr lang="tr-TR" smtClean="0"/>
              <a:t>11</a:t>
            </a:fld>
            <a:endParaRPr lang="tr-TR" dirty="0"/>
          </a:p>
        </p:txBody>
      </p:sp>
    </p:spTree>
    <p:extLst>
      <p:ext uri="{BB962C8B-B14F-4D97-AF65-F5344CB8AC3E}">
        <p14:creationId xmlns:p14="http://schemas.microsoft.com/office/powerpoint/2010/main" val="19495104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403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tr-TR" altLang="en-US" dirty="0"/>
          </a:p>
        </p:txBody>
      </p:sp>
    </p:spTree>
    <p:extLst>
      <p:ext uri="{BB962C8B-B14F-4D97-AF65-F5344CB8AC3E}">
        <p14:creationId xmlns:p14="http://schemas.microsoft.com/office/powerpoint/2010/main" val="33686631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spect="1" noChangeArrowheads="1" noTextEdit="1"/>
          </p:cNvSpPr>
          <p:nvPr>
            <p:ph type="sldImg"/>
          </p:nvPr>
        </p:nvSpPr>
        <p:spPr>
          <a:xfrm>
            <a:off x="393700" y="692150"/>
            <a:ext cx="6070600" cy="3416300"/>
          </a:xfrm>
          <a:ln/>
        </p:spPr>
      </p:sp>
      <p:sp>
        <p:nvSpPr>
          <p:cNvPr id="17411"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tr-TR" altLang="en-US" dirty="0">
              <a:latin typeface="Cambria"/>
            </a:endParaRPr>
          </a:p>
        </p:txBody>
      </p:sp>
    </p:spTree>
    <p:extLst>
      <p:ext uri="{BB962C8B-B14F-4D97-AF65-F5344CB8AC3E}">
        <p14:creationId xmlns:p14="http://schemas.microsoft.com/office/powerpoint/2010/main" val="18457167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spect="1" noChangeArrowheads="1" noTextEdit="1"/>
          </p:cNvSpPr>
          <p:nvPr>
            <p:ph type="sldImg"/>
          </p:nvPr>
        </p:nvSpPr>
        <p:spPr>
          <a:xfrm>
            <a:off x="393700" y="692150"/>
            <a:ext cx="6070600" cy="3416300"/>
          </a:xfrm>
          <a:ln/>
        </p:spPr>
      </p:sp>
      <p:sp>
        <p:nvSpPr>
          <p:cNvPr id="18435"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tr-TR" altLang="en-US" dirty="0">
              <a:latin typeface="Cambria"/>
            </a:endParaRPr>
          </a:p>
        </p:txBody>
      </p:sp>
    </p:spTree>
    <p:extLst>
      <p:ext uri="{BB962C8B-B14F-4D97-AF65-F5344CB8AC3E}">
        <p14:creationId xmlns:p14="http://schemas.microsoft.com/office/powerpoint/2010/main" val="3835736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741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tr-TR" altLang="en-US" dirty="0"/>
          </a:p>
        </p:txBody>
      </p:sp>
    </p:spTree>
    <p:extLst>
      <p:ext uri="{BB962C8B-B14F-4D97-AF65-F5344CB8AC3E}">
        <p14:creationId xmlns:p14="http://schemas.microsoft.com/office/powerpoint/2010/main" val="41649652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9458"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tr-TR" altLang="en-US" dirty="0"/>
          </a:p>
        </p:txBody>
      </p:sp>
    </p:spTree>
    <p:extLst>
      <p:ext uri="{BB962C8B-B14F-4D97-AF65-F5344CB8AC3E}">
        <p14:creationId xmlns:p14="http://schemas.microsoft.com/office/powerpoint/2010/main" val="11969036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813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tr-TR" altLang="en-US" dirty="0"/>
          </a:p>
        </p:txBody>
      </p:sp>
    </p:spTree>
    <p:extLst>
      <p:ext uri="{BB962C8B-B14F-4D97-AF65-F5344CB8AC3E}">
        <p14:creationId xmlns:p14="http://schemas.microsoft.com/office/powerpoint/2010/main" val="6404947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50178"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tr-TR" altLang="en-US" dirty="0"/>
          </a:p>
        </p:txBody>
      </p:sp>
    </p:spTree>
    <p:extLst>
      <p:ext uri="{BB962C8B-B14F-4D97-AF65-F5344CB8AC3E}">
        <p14:creationId xmlns:p14="http://schemas.microsoft.com/office/powerpoint/2010/main" val="8400444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2150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tr-TR" altLang="en-US" dirty="0"/>
          </a:p>
        </p:txBody>
      </p:sp>
    </p:spTree>
    <p:extLst>
      <p:ext uri="{BB962C8B-B14F-4D97-AF65-F5344CB8AC3E}">
        <p14:creationId xmlns:p14="http://schemas.microsoft.com/office/powerpoint/2010/main" val="9185795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331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tr-TR" altLang="en-US" dirty="0"/>
          </a:p>
        </p:txBody>
      </p:sp>
    </p:spTree>
    <p:extLst>
      <p:ext uri="{BB962C8B-B14F-4D97-AF65-F5344CB8AC3E}">
        <p14:creationId xmlns:p14="http://schemas.microsoft.com/office/powerpoint/2010/main" val="5577656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2355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tr-TR" altLang="en-US" dirty="0"/>
          </a:p>
        </p:txBody>
      </p:sp>
    </p:spTree>
    <p:extLst>
      <p:ext uri="{BB962C8B-B14F-4D97-AF65-F5344CB8AC3E}">
        <p14:creationId xmlns:p14="http://schemas.microsoft.com/office/powerpoint/2010/main" val="5194170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2560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tr-TR" altLang="en-US" dirty="0"/>
          </a:p>
        </p:txBody>
      </p:sp>
    </p:spTree>
    <p:extLst>
      <p:ext uri="{BB962C8B-B14F-4D97-AF65-F5344CB8AC3E}">
        <p14:creationId xmlns:p14="http://schemas.microsoft.com/office/powerpoint/2010/main" val="41730662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29698"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tr-TR" altLang="en-US" dirty="0"/>
          </a:p>
        </p:txBody>
      </p:sp>
    </p:spTree>
    <p:extLst>
      <p:ext uri="{BB962C8B-B14F-4D97-AF65-F5344CB8AC3E}">
        <p14:creationId xmlns:p14="http://schemas.microsoft.com/office/powerpoint/2010/main" val="18460297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379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tr-TR" altLang="en-US" dirty="0"/>
          </a:p>
        </p:txBody>
      </p:sp>
    </p:spTree>
    <p:extLst>
      <p:ext uri="{BB962C8B-B14F-4D97-AF65-F5344CB8AC3E}">
        <p14:creationId xmlns:p14="http://schemas.microsoft.com/office/powerpoint/2010/main" val="41084580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9938"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tr-TR" altLang="en-US" dirty="0"/>
          </a:p>
        </p:txBody>
      </p:sp>
    </p:spTree>
    <p:extLst>
      <p:ext uri="{BB962C8B-B14F-4D97-AF65-F5344CB8AC3E}">
        <p14:creationId xmlns:p14="http://schemas.microsoft.com/office/powerpoint/2010/main" val="345254378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198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tr-TR" altLang="en-US" dirty="0"/>
          </a:p>
        </p:txBody>
      </p:sp>
    </p:spTree>
    <p:extLst>
      <p:ext uri="{BB962C8B-B14F-4D97-AF65-F5344CB8AC3E}">
        <p14:creationId xmlns:p14="http://schemas.microsoft.com/office/powerpoint/2010/main" val="5653275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en-US" i="0" dirty="0"/>
          </a:p>
        </p:txBody>
      </p:sp>
      <p:sp>
        <p:nvSpPr>
          <p:cNvPr id="46083" name="Slide Number Placeholder 3"/>
          <p:cNvSpPr>
            <a:spLocks noGrp="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fld id="{C52D7ECF-673F-4646-8808-E912DFC1FE73}" type="slidenum">
              <a:rPr lang="tr-TR" altLang="en-US" sz="1800" smtClean="0">
                <a:solidFill>
                  <a:srgbClr val="000000"/>
                </a:solidFill>
                <a:latin typeface="Arial" panose="020B0604020202020204" pitchFamily="34" charset="0"/>
                <a:cs typeface="Arial" panose="020B0604020202020204" pitchFamily="34" charset="0"/>
              </a:rPr>
              <a:pPr eaLnBrk="1" hangingPunct="1"/>
              <a:t>26</a:t>
            </a:fld>
            <a:endParaRPr lang="tr-TR" altLang="en-US" sz="1800"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5020816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403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tr-TR" altLang="en-US" dirty="0"/>
          </a:p>
        </p:txBody>
      </p:sp>
    </p:spTree>
    <p:extLst>
      <p:ext uri="{BB962C8B-B14F-4D97-AF65-F5344CB8AC3E}">
        <p14:creationId xmlns:p14="http://schemas.microsoft.com/office/powerpoint/2010/main" val="333884812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spect="1" noChangeArrowheads="1" noTextEdit="1"/>
          </p:cNvSpPr>
          <p:nvPr>
            <p:ph type="sldImg"/>
          </p:nvPr>
        </p:nvSpPr>
        <p:spPr>
          <a:xfrm>
            <a:off x="393700" y="692150"/>
            <a:ext cx="6070600" cy="3416300"/>
          </a:xfrm>
          <a:ln/>
        </p:spPr>
      </p:sp>
      <p:sp>
        <p:nvSpPr>
          <p:cNvPr id="23555"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tr-TR" altLang="en-US" dirty="0">
              <a:latin typeface="Cambria"/>
            </a:endParaRPr>
          </a:p>
        </p:txBody>
      </p:sp>
    </p:spTree>
    <p:extLst>
      <p:ext uri="{BB962C8B-B14F-4D97-AF65-F5344CB8AC3E}">
        <p14:creationId xmlns:p14="http://schemas.microsoft.com/office/powerpoint/2010/main" val="276939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198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tr-TR" altLang="en-US" dirty="0"/>
          </a:p>
        </p:txBody>
      </p:sp>
    </p:spTree>
    <p:extLst>
      <p:ext uri="{BB962C8B-B14F-4D97-AF65-F5344CB8AC3E}">
        <p14:creationId xmlns:p14="http://schemas.microsoft.com/office/powerpoint/2010/main" val="31425017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29698"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tr-TR" altLang="en-US" dirty="0"/>
          </a:p>
        </p:txBody>
      </p:sp>
    </p:spTree>
    <p:extLst>
      <p:ext uri="{BB962C8B-B14F-4D97-AF65-F5344CB8AC3E}">
        <p14:creationId xmlns:p14="http://schemas.microsoft.com/office/powerpoint/2010/main" val="238334308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lang="tr-TR" dirty="0"/>
          </a:p>
        </p:txBody>
      </p:sp>
      <p:sp>
        <p:nvSpPr>
          <p:cNvPr id="4" name="Slide Number Placeholder 3"/>
          <p:cNvSpPr>
            <a:spLocks noGrp="1"/>
          </p:cNvSpPr>
          <p:nvPr>
            <p:ph type="sldNum" sz="quarter" idx="10"/>
          </p:nvPr>
        </p:nvSpPr>
        <p:spPr/>
        <p:txBody>
          <a:bodyPr/>
          <a:lstStyle/>
          <a:p>
            <a:fld id="{AF9C258A-A5F0-DA4D-B9A0-613DE72D9900}" type="slidenum">
              <a:rPr lang="tr-TR" smtClean="0"/>
              <a:pPr/>
              <a:t>30</a:t>
            </a:fld>
            <a:endParaRPr lang="tr-TR" dirty="0"/>
          </a:p>
        </p:txBody>
      </p:sp>
    </p:spTree>
    <p:extLst>
      <p:ext uri="{BB962C8B-B14F-4D97-AF65-F5344CB8AC3E}">
        <p14:creationId xmlns:p14="http://schemas.microsoft.com/office/powerpoint/2010/main" val="399491610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66562"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tr-TR" dirty="0">
              <a:ea typeface="MS PGothic" charset="0"/>
              <a:cs typeface="MS PGothic" charset="0"/>
            </a:endParaRPr>
          </a:p>
        </p:txBody>
      </p:sp>
      <p:sp>
        <p:nvSpPr>
          <p:cNvPr id="66563" name="Slide Number Placeholder 3"/>
          <p:cNvSpPr>
            <a:spLocks noGrp="1"/>
          </p:cNvSpPr>
          <p:nvPr>
            <p:ph type="sldNum" sz="quarter" idx="4294967295"/>
          </p:nvPr>
        </p:nvSpPr>
        <p:spPr bwMode="auto">
          <a:xfrm>
            <a:off x="3884613" y="8685213"/>
            <a:ext cx="2971800" cy="457200"/>
          </a:xfrm>
          <a:prstGeom prst="rect">
            <a:avLst/>
          </a:prstGeo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charset="0"/>
                <a:ea typeface="MS PGothic" charset="0"/>
                <a:cs typeface="MS PGothic" charset="0"/>
              </a:defRPr>
            </a:lvl1pPr>
            <a:lvl2pPr marL="742950" indent="-285750" eaLnBrk="0" hangingPunct="0">
              <a:defRPr sz="2400">
                <a:solidFill>
                  <a:schemeClr val="tx1"/>
                </a:solidFill>
                <a:latin typeface="Calibri" charset="0"/>
                <a:ea typeface="MS PGothic" charset="0"/>
                <a:cs typeface="MS PGothic" charset="0"/>
              </a:defRPr>
            </a:lvl2pPr>
            <a:lvl3pPr marL="1143000" indent="-228600" eaLnBrk="0" hangingPunct="0">
              <a:defRPr sz="2400">
                <a:solidFill>
                  <a:schemeClr val="tx1"/>
                </a:solidFill>
                <a:latin typeface="Calibri" charset="0"/>
                <a:ea typeface="MS PGothic" charset="0"/>
                <a:cs typeface="MS PGothic" charset="0"/>
              </a:defRPr>
            </a:lvl3pPr>
            <a:lvl4pPr marL="1600200" indent="-228600" eaLnBrk="0" hangingPunct="0">
              <a:defRPr sz="2400">
                <a:solidFill>
                  <a:schemeClr val="tx1"/>
                </a:solidFill>
                <a:latin typeface="Calibri" charset="0"/>
                <a:ea typeface="MS PGothic" charset="0"/>
                <a:cs typeface="MS PGothic" charset="0"/>
              </a:defRPr>
            </a:lvl4pPr>
            <a:lvl5pPr marL="2057400" indent="-228600" eaLnBrk="0" hangingPunct="0">
              <a:defRPr sz="2400">
                <a:solidFill>
                  <a:schemeClr val="tx1"/>
                </a:solidFill>
                <a:latin typeface="Calibri"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Calibri"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Calibri"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Calibri"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Calibri" charset="0"/>
                <a:ea typeface="MS PGothic" charset="0"/>
                <a:cs typeface="MS PGothic" charset="0"/>
              </a:defRPr>
            </a:lvl9pPr>
          </a:lstStyle>
          <a:p>
            <a:pPr eaLnBrk="1" hangingPunct="1"/>
            <a:fld id="{775CB9F1-9414-A940-A60F-A1DBFBD7AF60}" type="slidenum">
              <a:rPr lang="tr-TR" sz="1800" smtClean="0">
                <a:solidFill>
                  <a:srgbClr val="000000"/>
                </a:solidFill>
                <a:latin typeface="Cambria"/>
                <a:cs typeface="Cambria"/>
              </a:rPr>
              <a:pPr eaLnBrk="1" hangingPunct="1"/>
              <a:t>31</a:t>
            </a:fld>
            <a:endParaRPr lang="tr-TR" sz="1800" dirty="0">
              <a:solidFill>
                <a:srgbClr val="000000"/>
              </a:solidFill>
              <a:latin typeface="Cambria"/>
              <a:cs typeface="Cambria"/>
            </a:endParaRPr>
          </a:p>
        </p:txBody>
      </p:sp>
    </p:spTree>
    <p:extLst>
      <p:ext uri="{BB962C8B-B14F-4D97-AF65-F5344CB8AC3E}">
        <p14:creationId xmlns:p14="http://schemas.microsoft.com/office/powerpoint/2010/main" val="243352508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60418"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tr-TR" altLang="en-US" dirty="0"/>
          </a:p>
        </p:txBody>
      </p:sp>
    </p:spTree>
    <p:extLst>
      <p:ext uri="{BB962C8B-B14F-4D97-AF65-F5344CB8AC3E}">
        <p14:creationId xmlns:p14="http://schemas.microsoft.com/office/powerpoint/2010/main" val="326248620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8704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tr-TR" altLang="en-US" dirty="0"/>
          </a:p>
        </p:txBody>
      </p:sp>
    </p:spTree>
    <p:extLst>
      <p:ext uri="{BB962C8B-B14F-4D97-AF65-F5344CB8AC3E}">
        <p14:creationId xmlns:p14="http://schemas.microsoft.com/office/powerpoint/2010/main" val="353911996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91138"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tr-TR" altLang="en-US" dirty="0"/>
              <a:t>Cevap: A</a:t>
            </a:r>
          </a:p>
        </p:txBody>
      </p:sp>
    </p:spTree>
    <p:extLst>
      <p:ext uri="{BB962C8B-B14F-4D97-AF65-F5344CB8AC3E}">
        <p14:creationId xmlns:p14="http://schemas.microsoft.com/office/powerpoint/2010/main" val="181404316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9318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tr-TR" altLang="en-US" dirty="0"/>
              <a:t>Cevap: C</a:t>
            </a:r>
          </a:p>
          <a:p>
            <a:endParaRPr lang="tr-TR" altLang="en-US" dirty="0"/>
          </a:p>
        </p:txBody>
      </p:sp>
    </p:spTree>
    <p:extLst>
      <p:ext uri="{BB962C8B-B14F-4D97-AF65-F5344CB8AC3E}">
        <p14:creationId xmlns:p14="http://schemas.microsoft.com/office/powerpoint/2010/main" val="22905041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9523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tr-TR" altLang="en-US" dirty="0"/>
              <a:t>Cevap: B</a:t>
            </a:r>
          </a:p>
        </p:txBody>
      </p:sp>
    </p:spTree>
    <p:extLst>
      <p:ext uri="{BB962C8B-B14F-4D97-AF65-F5344CB8AC3E}">
        <p14:creationId xmlns:p14="http://schemas.microsoft.com/office/powerpoint/2010/main" val="72149222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9458"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tr-TR" altLang="en-US" dirty="0"/>
          </a:p>
        </p:txBody>
      </p:sp>
    </p:spTree>
    <p:extLst>
      <p:ext uri="{BB962C8B-B14F-4D97-AF65-F5344CB8AC3E}">
        <p14:creationId xmlns:p14="http://schemas.microsoft.com/office/powerpoint/2010/main" val="270952117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2560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tr-TR" altLang="en-US" dirty="0"/>
          </a:p>
        </p:txBody>
      </p:sp>
    </p:spTree>
    <p:extLst>
      <p:ext uri="{BB962C8B-B14F-4D97-AF65-F5344CB8AC3E}">
        <p14:creationId xmlns:p14="http://schemas.microsoft.com/office/powerpoint/2010/main" val="401053062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29698"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tr-TR" altLang="en-US" dirty="0"/>
          </a:p>
        </p:txBody>
      </p:sp>
    </p:spTree>
    <p:extLst>
      <p:ext uri="{BB962C8B-B14F-4D97-AF65-F5344CB8AC3E}">
        <p14:creationId xmlns:p14="http://schemas.microsoft.com/office/powerpoint/2010/main" val="33333215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en-US" dirty="0"/>
          </a:p>
        </p:txBody>
      </p:sp>
    </p:spTree>
    <p:extLst>
      <p:ext uri="{BB962C8B-B14F-4D97-AF65-F5344CB8AC3E}">
        <p14:creationId xmlns:p14="http://schemas.microsoft.com/office/powerpoint/2010/main" val="182153808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174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tr-TR" altLang="en-US" dirty="0"/>
          </a:p>
        </p:txBody>
      </p:sp>
    </p:spTree>
    <p:extLst>
      <p:ext uri="{BB962C8B-B14F-4D97-AF65-F5344CB8AC3E}">
        <p14:creationId xmlns:p14="http://schemas.microsoft.com/office/powerpoint/2010/main" val="90474984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741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tr-TR" altLang="en-US" dirty="0"/>
          </a:p>
        </p:txBody>
      </p:sp>
    </p:spTree>
    <p:extLst>
      <p:ext uri="{BB962C8B-B14F-4D97-AF65-F5344CB8AC3E}">
        <p14:creationId xmlns:p14="http://schemas.microsoft.com/office/powerpoint/2010/main" val="103781878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174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tr-TR" altLang="en-US" dirty="0"/>
          </a:p>
        </p:txBody>
      </p:sp>
    </p:spTree>
    <p:extLst>
      <p:ext uri="{BB962C8B-B14F-4D97-AF65-F5344CB8AC3E}">
        <p14:creationId xmlns:p14="http://schemas.microsoft.com/office/powerpoint/2010/main" val="260152748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789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tr-TR" altLang="en-US" dirty="0"/>
          </a:p>
        </p:txBody>
      </p:sp>
    </p:spTree>
    <p:extLst>
      <p:ext uri="{BB962C8B-B14F-4D97-AF65-F5344CB8AC3E}">
        <p14:creationId xmlns:p14="http://schemas.microsoft.com/office/powerpoint/2010/main" val="31047914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2150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tr-TR" altLang="en-US" dirty="0"/>
          </a:p>
        </p:txBody>
      </p:sp>
    </p:spTree>
    <p:extLst>
      <p:ext uri="{BB962C8B-B14F-4D97-AF65-F5344CB8AC3E}">
        <p14:creationId xmlns:p14="http://schemas.microsoft.com/office/powerpoint/2010/main" val="107575040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379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tr-TR" altLang="en-US" dirty="0"/>
          </a:p>
        </p:txBody>
      </p:sp>
    </p:spTree>
    <p:extLst>
      <p:ext uri="{BB962C8B-B14F-4D97-AF65-F5344CB8AC3E}">
        <p14:creationId xmlns:p14="http://schemas.microsoft.com/office/powerpoint/2010/main" val="4152978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7475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tr-TR" altLang="en-US" dirty="0"/>
          </a:p>
        </p:txBody>
      </p:sp>
    </p:spTree>
    <p:extLst>
      <p:ext uri="{BB962C8B-B14F-4D97-AF65-F5344CB8AC3E}">
        <p14:creationId xmlns:p14="http://schemas.microsoft.com/office/powerpoint/2010/main" val="216787315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rPr lang="tr-TR" altLang="en-US" dirty="0"/>
              <a:t>CPI</a:t>
            </a:r>
            <a:r>
              <a:rPr lang="tr-TR" altLang="en-US" baseline="0" dirty="0"/>
              <a:t> </a:t>
            </a:r>
            <a:r>
              <a:rPr lang="tr-TR" altLang="en-US" dirty="0"/>
              <a:t>2012: 230.</a:t>
            </a:r>
          </a:p>
          <a:p>
            <a:pPr marL="0" marR="0" indent="0" algn="l" defTabSz="914400" rtl="0" eaLnBrk="1" fontAlgn="auto" latinLnBrk="0" hangingPunct="1">
              <a:lnSpc>
                <a:spcPct val="100000"/>
              </a:lnSpc>
              <a:spcBef>
                <a:spcPts val="0"/>
              </a:spcBef>
              <a:spcAft>
                <a:spcPts val="0"/>
              </a:spcAft>
              <a:buClrTx/>
              <a:buSzTx/>
              <a:buFontTx/>
              <a:buNone/>
              <a:tabLst/>
              <a:defRPr/>
            </a:pPr>
            <a:r>
              <a:rPr lang="tr-TR" altLang="en-US" dirty="0"/>
              <a:t>CPI 1942: 16.</a:t>
            </a:r>
          </a:p>
          <a:p>
            <a:r>
              <a:rPr lang="tr-TR" altLang="en-US" dirty="0"/>
              <a:t>CPI 1921: 18.</a:t>
            </a:r>
          </a:p>
          <a:p>
            <a:r>
              <a:rPr lang="tr-TR" altLang="en-US" dirty="0"/>
              <a:t>CPI 1955: 27.</a:t>
            </a:r>
          </a:p>
          <a:p>
            <a:r>
              <a:rPr lang="tr-TR" altLang="en-US" dirty="0"/>
              <a:t>CPI 1922: 17.</a:t>
            </a:r>
          </a:p>
        </p:txBody>
      </p:sp>
      <p:sp>
        <p:nvSpPr>
          <p:cNvPr id="4" name="Slide Number Placeholder 3"/>
          <p:cNvSpPr>
            <a:spLocks noGrp="1"/>
          </p:cNvSpPr>
          <p:nvPr>
            <p:ph type="sldNum" sz="quarter" idx="10"/>
          </p:nvPr>
        </p:nvSpPr>
        <p:spPr/>
        <p:txBody>
          <a:bodyPr/>
          <a:lstStyle/>
          <a:p>
            <a:fld id="{19D5D653-5BA6-AF41-B1B3-1AE677C4DCEE}" type="slidenum">
              <a:rPr lang="tr-TR" smtClean="0"/>
              <a:pPr/>
              <a:t>47</a:t>
            </a:fld>
            <a:endParaRPr lang="tr-TR" dirty="0"/>
          </a:p>
        </p:txBody>
      </p:sp>
    </p:spTree>
    <p:extLst>
      <p:ext uri="{BB962C8B-B14F-4D97-AF65-F5344CB8AC3E}">
        <p14:creationId xmlns:p14="http://schemas.microsoft.com/office/powerpoint/2010/main" val="40512811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lang="tr-TR" b="1" dirty="0"/>
          </a:p>
        </p:txBody>
      </p:sp>
      <p:sp>
        <p:nvSpPr>
          <p:cNvPr id="4" name="Slide Number Placeholder 3"/>
          <p:cNvSpPr>
            <a:spLocks noGrp="1"/>
          </p:cNvSpPr>
          <p:nvPr>
            <p:ph type="sldNum" sz="quarter" idx="10"/>
          </p:nvPr>
        </p:nvSpPr>
        <p:spPr/>
        <p:txBody>
          <a:bodyPr/>
          <a:lstStyle/>
          <a:p>
            <a:fld id="{19D5D653-5BA6-AF41-B1B3-1AE677C4DCEE}" type="slidenum">
              <a:rPr lang="tr-TR" smtClean="0"/>
              <a:pPr/>
              <a:t>48</a:t>
            </a:fld>
            <a:endParaRPr lang="tr-TR" dirty="0"/>
          </a:p>
        </p:txBody>
      </p:sp>
    </p:spTree>
    <p:extLst>
      <p:ext uri="{BB962C8B-B14F-4D97-AF65-F5344CB8AC3E}">
        <p14:creationId xmlns:p14="http://schemas.microsoft.com/office/powerpoint/2010/main" val="158182613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66562"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ltLang="ja-JP" b="1" dirty="0">
                <a:ea typeface="MS PGothic" charset="0"/>
                <a:cs typeface="MS PGothic" charset="0"/>
              </a:rPr>
              <a:t>"Beyond the Book Slide"</a:t>
            </a:r>
            <a:endParaRPr lang="en-US" altLang="ja-JP" dirty="0">
              <a:ea typeface="MS PGothic" charset="0"/>
              <a:cs typeface="MS PGothic" charset="0"/>
            </a:endParaRPr>
          </a:p>
          <a:p>
            <a:endParaRPr lang="en-US" dirty="0">
              <a:ea typeface="MS PGothic" charset="0"/>
              <a:cs typeface="MS PGothic" charset="0"/>
            </a:endParaRPr>
          </a:p>
          <a:p>
            <a:r>
              <a:rPr lang="en-US" b="1" i="1" dirty="0">
                <a:ea typeface="MS PGothic" charset="0"/>
                <a:cs typeface="MS PGothic" charset="0"/>
              </a:rPr>
              <a:t>Lecture Tip:</a:t>
            </a:r>
          </a:p>
          <a:p>
            <a:r>
              <a:rPr lang="en-US" dirty="0">
                <a:ea typeface="MS PGothic" charset="0"/>
                <a:cs typeface="MS PGothic" charset="0"/>
              </a:rPr>
              <a:t>The clip mentioned on the slide can be found in the Interactive Instructor’s Guide. Access the direct link by clicking the icon in the PowerPoint above.</a:t>
            </a:r>
          </a:p>
        </p:txBody>
      </p:sp>
      <p:sp>
        <p:nvSpPr>
          <p:cNvPr id="66563" name="Slide Number Placeholder 3"/>
          <p:cNvSpPr>
            <a:spLocks noGrp="1"/>
          </p:cNvSpPr>
          <p:nvPr>
            <p:ph type="sldNum" sz="quarter" idx="4294967295"/>
          </p:nvPr>
        </p:nvSpPr>
        <p:spPr bwMode="auto">
          <a:xfrm>
            <a:off x="3884613" y="8685213"/>
            <a:ext cx="2971800" cy="457200"/>
          </a:xfrm>
          <a:prstGeom prst="rect">
            <a:avLst/>
          </a:prstGeo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charset="0"/>
                <a:ea typeface="MS PGothic" charset="0"/>
                <a:cs typeface="MS PGothic" charset="0"/>
              </a:defRPr>
            </a:lvl1pPr>
            <a:lvl2pPr marL="742950" indent="-285750" eaLnBrk="0" hangingPunct="0">
              <a:defRPr sz="2400">
                <a:solidFill>
                  <a:schemeClr val="tx1"/>
                </a:solidFill>
                <a:latin typeface="Calibri" charset="0"/>
                <a:ea typeface="MS PGothic" charset="0"/>
                <a:cs typeface="MS PGothic" charset="0"/>
              </a:defRPr>
            </a:lvl2pPr>
            <a:lvl3pPr marL="1143000" indent="-228600" eaLnBrk="0" hangingPunct="0">
              <a:defRPr sz="2400">
                <a:solidFill>
                  <a:schemeClr val="tx1"/>
                </a:solidFill>
                <a:latin typeface="Calibri" charset="0"/>
                <a:ea typeface="MS PGothic" charset="0"/>
                <a:cs typeface="MS PGothic" charset="0"/>
              </a:defRPr>
            </a:lvl3pPr>
            <a:lvl4pPr marL="1600200" indent="-228600" eaLnBrk="0" hangingPunct="0">
              <a:defRPr sz="2400">
                <a:solidFill>
                  <a:schemeClr val="tx1"/>
                </a:solidFill>
                <a:latin typeface="Calibri" charset="0"/>
                <a:ea typeface="MS PGothic" charset="0"/>
                <a:cs typeface="MS PGothic" charset="0"/>
              </a:defRPr>
            </a:lvl4pPr>
            <a:lvl5pPr marL="2057400" indent="-228600" eaLnBrk="0" hangingPunct="0">
              <a:defRPr sz="2400">
                <a:solidFill>
                  <a:schemeClr val="tx1"/>
                </a:solidFill>
                <a:latin typeface="Calibri"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Calibri"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Calibri"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Calibri"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Calibri" charset="0"/>
                <a:ea typeface="MS PGothic" charset="0"/>
                <a:cs typeface="MS PGothic" charset="0"/>
              </a:defRPr>
            </a:lvl9pPr>
          </a:lstStyle>
          <a:p>
            <a:pPr eaLnBrk="1" hangingPunct="1"/>
            <a:fld id="{775CB9F1-9414-A940-A60F-A1DBFBD7AF60}" type="slidenum">
              <a:rPr lang="en-US" sz="1800">
                <a:solidFill>
                  <a:srgbClr val="000000"/>
                </a:solidFill>
                <a:latin typeface="Cambria"/>
                <a:cs typeface="Cambria"/>
              </a:rPr>
              <a:pPr eaLnBrk="1" hangingPunct="1"/>
              <a:t>49</a:t>
            </a:fld>
            <a:endParaRPr lang="en-US" sz="1800" dirty="0">
              <a:solidFill>
                <a:srgbClr val="000000"/>
              </a:solidFill>
              <a:latin typeface="Cambria"/>
              <a:cs typeface="Cambria"/>
            </a:endParaRPr>
          </a:p>
        </p:txBody>
      </p:sp>
    </p:spTree>
    <p:extLst>
      <p:ext uri="{BB962C8B-B14F-4D97-AF65-F5344CB8AC3E}">
        <p14:creationId xmlns:p14="http://schemas.microsoft.com/office/powerpoint/2010/main" val="6596712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174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tr-TR" altLang="en-US" dirty="0"/>
          </a:p>
        </p:txBody>
      </p:sp>
    </p:spTree>
    <p:extLst>
      <p:ext uri="{BB962C8B-B14F-4D97-AF65-F5344CB8AC3E}">
        <p14:creationId xmlns:p14="http://schemas.microsoft.com/office/powerpoint/2010/main" val="68897805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813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tr-TR" altLang="en-US" dirty="0"/>
          </a:p>
        </p:txBody>
      </p:sp>
    </p:spTree>
    <p:extLst>
      <p:ext uri="{BB962C8B-B14F-4D97-AF65-F5344CB8AC3E}">
        <p14:creationId xmlns:p14="http://schemas.microsoft.com/office/powerpoint/2010/main" val="366668009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60418"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tr-TR" altLang="en-US" dirty="0"/>
          </a:p>
        </p:txBody>
      </p:sp>
    </p:spTree>
    <p:extLst>
      <p:ext uri="{BB962C8B-B14F-4D97-AF65-F5344CB8AC3E}">
        <p14:creationId xmlns:p14="http://schemas.microsoft.com/office/powerpoint/2010/main" val="412548541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5632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tr-TR" altLang="en-US" dirty="0"/>
          </a:p>
        </p:txBody>
      </p:sp>
    </p:spTree>
    <p:extLst>
      <p:ext uri="{BB962C8B-B14F-4D97-AF65-F5344CB8AC3E}">
        <p14:creationId xmlns:p14="http://schemas.microsoft.com/office/powerpoint/2010/main" val="152968060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6451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tr-TR" altLang="en-US" dirty="0"/>
          </a:p>
        </p:txBody>
      </p:sp>
    </p:spTree>
    <p:extLst>
      <p:ext uri="{BB962C8B-B14F-4D97-AF65-F5344CB8AC3E}">
        <p14:creationId xmlns:p14="http://schemas.microsoft.com/office/powerpoint/2010/main" val="209386288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80898"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tr-TR" altLang="en-US" dirty="0"/>
          </a:p>
        </p:txBody>
      </p:sp>
    </p:spTree>
    <p:extLst>
      <p:ext uri="{BB962C8B-B14F-4D97-AF65-F5344CB8AC3E}">
        <p14:creationId xmlns:p14="http://schemas.microsoft.com/office/powerpoint/2010/main" val="54796360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8704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tr-TR" altLang="en-US" dirty="0"/>
              <a:t>Cevap: D</a:t>
            </a:r>
          </a:p>
        </p:txBody>
      </p:sp>
    </p:spTree>
    <p:extLst>
      <p:ext uri="{BB962C8B-B14F-4D97-AF65-F5344CB8AC3E}">
        <p14:creationId xmlns:p14="http://schemas.microsoft.com/office/powerpoint/2010/main" val="199696251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8909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tr-TR" altLang="en-US" dirty="0"/>
              <a:t>Cevap: A</a:t>
            </a:r>
          </a:p>
        </p:txBody>
      </p:sp>
    </p:spTree>
    <p:extLst>
      <p:ext uri="{BB962C8B-B14F-4D97-AF65-F5344CB8AC3E}">
        <p14:creationId xmlns:p14="http://schemas.microsoft.com/office/powerpoint/2010/main" val="376185440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91138"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tr-TR" altLang="en-US" dirty="0"/>
              <a:t>Cevap: A</a:t>
            </a:r>
          </a:p>
        </p:txBody>
      </p:sp>
    </p:spTree>
    <p:extLst>
      <p:ext uri="{BB962C8B-B14F-4D97-AF65-F5344CB8AC3E}">
        <p14:creationId xmlns:p14="http://schemas.microsoft.com/office/powerpoint/2010/main" val="343429129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9318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tr-TR" altLang="en-US" dirty="0"/>
              <a:t>Cevap: C</a:t>
            </a:r>
          </a:p>
        </p:txBody>
      </p:sp>
    </p:spTree>
    <p:extLst>
      <p:ext uri="{BB962C8B-B14F-4D97-AF65-F5344CB8AC3E}">
        <p14:creationId xmlns:p14="http://schemas.microsoft.com/office/powerpoint/2010/main" val="257308733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fld id="{5F31DE9F-8A29-4744-97CD-5CF73C7CBC1E}" type="slidenum">
              <a:rPr lang="tr-TR" smtClean="0"/>
              <a:pPr/>
              <a:t>59</a:t>
            </a:fld>
            <a:endParaRPr lang="tr-TR" dirty="0"/>
          </a:p>
        </p:txBody>
      </p:sp>
    </p:spTree>
    <p:extLst>
      <p:ext uri="{BB962C8B-B14F-4D97-AF65-F5344CB8AC3E}">
        <p14:creationId xmlns:p14="http://schemas.microsoft.com/office/powerpoint/2010/main" val="10010064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en-US" dirty="0"/>
          </a:p>
        </p:txBody>
      </p:sp>
    </p:spTree>
    <p:extLst>
      <p:ext uri="{BB962C8B-B14F-4D97-AF65-F5344CB8AC3E}">
        <p14:creationId xmlns:p14="http://schemas.microsoft.com/office/powerpoint/2010/main" val="31674158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584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tr-TR" altLang="en-US" dirty="0"/>
          </a:p>
        </p:txBody>
      </p:sp>
    </p:spTree>
    <p:extLst>
      <p:ext uri="{BB962C8B-B14F-4D97-AF65-F5344CB8AC3E}">
        <p14:creationId xmlns:p14="http://schemas.microsoft.com/office/powerpoint/2010/main" val="20134877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789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tr-TR" altLang="en-US" dirty="0"/>
          </a:p>
        </p:txBody>
      </p:sp>
    </p:spTree>
    <p:extLst>
      <p:ext uri="{BB962C8B-B14F-4D97-AF65-F5344CB8AC3E}">
        <p14:creationId xmlns:p14="http://schemas.microsoft.com/office/powerpoint/2010/main" val="4220812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9938"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tr-TR" altLang="en-US" dirty="0"/>
          </a:p>
        </p:txBody>
      </p:sp>
    </p:spTree>
    <p:extLst>
      <p:ext uri="{BB962C8B-B14F-4D97-AF65-F5344CB8AC3E}">
        <p14:creationId xmlns:p14="http://schemas.microsoft.com/office/powerpoint/2010/main" val="5194796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Title 1"/>
          <p:cNvSpPr txBox="1">
            <a:spLocks/>
          </p:cNvSpPr>
          <p:nvPr userDrawn="1"/>
        </p:nvSpPr>
        <p:spPr bwMode="auto">
          <a:xfrm>
            <a:off x="431803" y="1350965"/>
            <a:ext cx="3985684" cy="4179887"/>
          </a:xfrm>
          <a:prstGeom prst="rect">
            <a:avLst/>
          </a:prstGeom>
          <a:noFill/>
          <a:ln>
            <a:noFill/>
          </a:ln>
        </p:spPr>
        <p:txBody>
          <a:bodyPr anchor="ct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r" defTabSz="457200" eaLnBrk="1" fontAlgn="base" hangingPunct="1">
              <a:spcBef>
                <a:spcPct val="0"/>
              </a:spcBef>
              <a:spcAft>
                <a:spcPct val="0"/>
              </a:spcAft>
              <a:defRPr/>
            </a:pPr>
            <a:endParaRPr lang="en-US" sz="20000" b="1" dirty="0">
              <a:solidFill>
                <a:srgbClr val="FF2807"/>
              </a:solidFill>
              <a:latin typeface="Cambria"/>
              <a:cs typeface="Cambria"/>
            </a:endParaRPr>
          </a:p>
        </p:txBody>
      </p:sp>
      <p:cxnSp>
        <p:nvCxnSpPr>
          <p:cNvPr id="5" name="Straight Connector 4"/>
          <p:cNvCxnSpPr/>
          <p:nvPr userDrawn="1"/>
        </p:nvCxnSpPr>
        <p:spPr>
          <a:xfrm>
            <a:off x="4766733" y="1350965"/>
            <a:ext cx="0" cy="4179887"/>
          </a:xfrm>
          <a:prstGeom prst="line">
            <a:avLst/>
          </a:prstGeom>
          <a:ln w="57150" cmpd="sng">
            <a:solidFill>
              <a:schemeClr val="tx1"/>
            </a:solidFill>
          </a:ln>
          <a:effectLst/>
        </p:spPr>
        <p:style>
          <a:lnRef idx="2">
            <a:schemeClr val="dk1"/>
          </a:lnRef>
          <a:fillRef idx="0">
            <a:schemeClr val="dk1"/>
          </a:fillRef>
          <a:effectRef idx="1">
            <a:schemeClr val="dk1"/>
          </a:effectRef>
          <a:fontRef idx="minor">
            <a:schemeClr val="tx1"/>
          </a:fontRef>
        </p:style>
      </p:cxnSp>
      <p:sp>
        <p:nvSpPr>
          <p:cNvPr id="7" name="Title 1"/>
          <p:cNvSpPr>
            <a:spLocks noGrp="1"/>
          </p:cNvSpPr>
          <p:nvPr>
            <p:ph type="ctrTitle"/>
          </p:nvPr>
        </p:nvSpPr>
        <p:spPr>
          <a:xfrm>
            <a:off x="4971810" y="1350817"/>
            <a:ext cx="6810217" cy="4179455"/>
          </a:xfrm>
        </p:spPr>
        <p:txBody>
          <a:bodyPr>
            <a:normAutofit fontScale="90000"/>
          </a:bodyPr>
          <a:lstStyle>
            <a:lvl1pPr algn="l">
              <a:defRPr cap="all" baseline="0">
                <a:solidFill>
                  <a:srgbClr val="669900"/>
                </a:solidFill>
                <a:latin typeface="Cambria" panose="02040503050406030204" pitchFamily="18" charset="0"/>
              </a:defRPr>
            </a:lvl1pPr>
          </a:lstStyle>
          <a:p>
            <a:r>
              <a:rPr lang="en-US" dirty="0"/>
              <a:t>Click to edit Master title style</a:t>
            </a:r>
          </a:p>
        </p:txBody>
      </p:sp>
      <p:sp>
        <p:nvSpPr>
          <p:cNvPr id="12" name="Text Placeholder 11"/>
          <p:cNvSpPr>
            <a:spLocks noGrp="1"/>
          </p:cNvSpPr>
          <p:nvPr>
            <p:ph type="body" sz="quarter" idx="10"/>
          </p:nvPr>
        </p:nvSpPr>
        <p:spPr>
          <a:xfrm>
            <a:off x="431035" y="1350817"/>
            <a:ext cx="4156364" cy="4179455"/>
          </a:xfrm>
        </p:spPr>
        <p:txBody>
          <a:bodyPr anchor="ctr">
            <a:noAutofit/>
          </a:bodyPr>
          <a:lstStyle>
            <a:lvl1pPr marL="0" indent="0" algn="r">
              <a:buNone/>
              <a:defRPr sz="20000" b="0" i="0">
                <a:solidFill>
                  <a:srgbClr val="669900"/>
                </a:solidFill>
                <a:latin typeface="Cambria" panose="02040503050406030204" pitchFamily="18" charset="0"/>
                <a:cs typeface="Cambria" panose="02040503050406030204" pitchFamily="18" charset="0"/>
              </a:defRPr>
            </a:lvl1pPr>
          </a:lstStyle>
          <a:p>
            <a:pPr lvl="0"/>
            <a:r>
              <a:rPr lang="en-US" dirty="0"/>
              <a:t>Click to edit Master text styles</a:t>
            </a:r>
          </a:p>
        </p:txBody>
      </p:sp>
    </p:spTree>
    <p:extLst>
      <p:ext uri="{BB962C8B-B14F-4D97-AF65-F5344CB8AC3E}">
        <p14:creationId xmlns:p14="http://schemas.microsoft.com/office/powerpoint/2010/main" val="13133044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Title 1"/>
          <p:cNvSpPr txBox="1">
            <a:spLocks/>
          </p:cNvSpPr>
          <p:nvPr userDrawn="1"/>
        </p:nvSpPr>
        <p:spPr bwMode="auto">
          <a:xfrm>
            <a:off x="431803" y="1350965"/>
            <a:ext cx="3985684" cy="4179887"/>
          </a:xfrm>
          <a:prstGeom prst="rect">
            <a:avLst/>
          </a:prstGeom>
          <a:noFill/>
          <a:ln>
            <a:noFill/>
          </a:ln>
        </p:spPr>
        <p:txBody>
          <a:bodyPr anchor="ct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r" defTabSz="457200" eaLnBrk="1" fontAlgn="base" hangingPunct="1">
              <a:spcBef>
                <a:spcPct val="0"/>
              </a:spcBef>
              <a:spcAft>
                <a:spcPct val="0"/>
              </a:spcAft>
              <a:defRPr/>
            </a:pPr>
            <a:endParaRPr lang="en-US" sz="20000" b="1" dirty="0">
              <a:solidFill>
                <a:srgbClr val="FF2807"/>
              </a:solidFill>
              <a:latin typeface="Cambria"/>
              <a:cs typeface="Cambria"/>
            </a:endParaRPr>
          </a:p>
        </p:txBody>
      </p:sp>
      <p:cxnSp>
        <p:nvCxnSpPr>
          <p:cNvPr id="5" name="Straight Connector 4"/>
          <p:cNvCxnSpPr/>
          <p:nvPr userDrawn="1"/>
        </p:nvCxnSpPr>
        <p:spPr>
          <a:xfrm>
            <a:off x="4766733" y="1350965"/>
            <a:ext cx="0" cy="4179887"/>
          </a:xfrm>
          <a:prstGeom prst="line">
            <a:avLst/>
          </a:prstGeom>
          <a:ln w="57150" cmpd="sng">
            <a:solidFill>
              <a:schemeClr val="tx1"/>
            </a:solidFill>
          </a:ln>
          <a:effectLst/>
        </p:spPr>
        <p:style>
          <a:lnRef idx="2">
            <a:schemeClr val="dk1"/>
          </a:lnRef>
          <a:fillRef idx="0">
            <a:schemeClr val="dk1"/>
          </a:fillRef>
          <a:effectRef idx="1">
            <a:schemeClr val="dk1"/>
          </a:effectRef>
          <a:fontRef idx="minor">
            <a:schemeClr val="tx1"/>
          </a:fontRef>
        </p:style>
      </p:cxnSp>
      <p:sp>
        <p:nvSpPr>
          <p:cNvPr id="7" name="Title 1"/>
          <p:cNvSpPr>
            <a:spLocks noGrp="1"/>
          </p:cNvSpPr>
          <p:nvPr>
            <p:ph type="ctrTitle"/>
          </p:nvPr>
        </p:nvSpPr>
        <p:spPr>
          <a:xfrm>
            <a:off x="4971810" y="1350817"/>
            <a:ext cx="6810217" cy="4179455"/>
          </a:xfrm>
        </p:spPr>
        <p:txBody>
          <a:bodyPr>
            <a:normAutofit fontScale="90000"/>
          </a:bodyPr>
          <a:lstStyle>
            <a:lvl1pPr algn="l">
              <a:defRPr cap="all" baseline="0">
                <a:solidFill>
                  <a:srgbClr val="669900"/>
                </a:solidFill>
              </a:defRPr>
            </a:lvl1pPr>
          </a:lstStyle>
          <a:p>
            <a:r>
              <a:rPr lang="en-US" dirty="0"/>
              <a:t>Click to edit Master title style</a:t>
            </a:r>
          </a:p>
        </p:txBody>
      </p:sp>
      <p:sp>
        <p:nvSpPr>
          <p:cNvPr id="12" name="Text Placeholder 11"/>
          <p:cNvSpPr>
            <a:spLocks noGrp="1"/>
          </p:cNvSpPr>
          <p:nvPr>
            <p:ph type="body" sz="quarter" idx="10"/>
          </p:nvPr>
        </p:nvSpPr>
        <p:spPr>
          <a:xfrm>
            <a:off x="431035" y="1350817"/>
            <a:ext cx="4156364" cy="4179455"/>
          </a:xfrm>
        </p:spPr>
        <p:txBody>
          <a:bodyPr anchor="ctr">
            <a:noAutofit/>
          </a:bodyPr>
          <a:lstStyle>
            <a:lvl1pPr marL="0" indent="0" algn="r">
              <a:buNone/>
              <a:defRPr sz="20000" b="0" i="0">
                <a:solidFill>
                  <a:srgbClr val="669900"/>
                </a:solidFill>
                <a:latin typeface="Cambria"/>
                <a:cs typeface="Cambria"/>
              </a:defRPr>
            </a:lvl1pPr>
          </a:lstStyle>
          <a:p>
            <a:pPr lvl="0"/>
            <a:r>
              <a:rPr lang="en-US" dirty="0"/>
              <a:t>Click to edit Master text styles</a:t>
            </a:r>
          </a:p>
        </p:txBody>
      </p:sp>
    </p:spTree>
    <p:extLst>
      <p:ext uri="{BB962C8B-B14F-4D97-AF65-F5344CB8AC3E}">
        <p14:creationId xmlns:p14="http://schemas.microsoft.com/office/powerpoint/2010/main" val="37220730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4" name="Straight Connector 3"/>
          <p:cNvCxnSpPr/>
          <p:nvPr userDrawn="1"/>
        </p:nvCxnSpPr>
        <p:spPr>
          <a:xfrm>
            <a:off x="0" y="1543050"/>
            <a:ext cx="12192000" cy="0"/>
          </a:xfrm>
          <a:prstGeom prst="line">
            <a:avLst/>
          </a:prstGeom>
          <a:ln w="57150" cmpd="sng">
            <a:solidFill>
              <a:srgbClr val="F79646"/>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609600" y="-1"/>
            <a:ext cx="10972800" cy="1527337"/>
          </a:xfrm>
        </p:spPr>
        <p:txBody>
          <a:bodyPr/>
          <a:lstStyle>
            <a:lvl1pPr algn="l">
              <a:defRPr/>
            </a:lvl1pPr>
          </a:lstStyle>
          <a:p>
            <a:r>
              <a:rPr lang="en-US" dirty="0"/>
              <a:t>Click to edit Master title style</a:t>
            </a:r>
          </a:p>
        </p:txBody>
      </p:sp>
      <p:sp>
        <p:nvSpPr>
          <p:cNvPr id="3" name="Content Placeholder 2"/>
          <p:cNvSpPr>
            <a:spLocks noGrp="1"/>
          </p:cNvSpPr>
          <p:nvPr>
            <p:ph idx="1"/>
          </p:nvPr>
        </p:nvSpPr>
        <p:spPr>
          <a:xfrm>
            <a:off x="609600" y="1713168"/>
            <a:ext cx="10972800" cy="4896248"/>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488710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5" name="Straight Connector 4"/>
          <p:cNvCxnSpPr/>
          <p:nvPr userDrawn="1"/>
        </p:nvCxnSpPr>
        <p:spPr>
          <a:xfrm>
            <a:off x="0" y="1543050"/>
            <a:ext cx="12192000" cy="0"/>
          </a:xfrm>
          <a:prstGeom prst="line">
            <a:avLst/>
          </a:prstGeom>
          <a:ln w="57150" cmpd="sng">
            <a:solidFill>
              <a:srgbClr val="F79646"/>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609600" y="0"/>
            <a:ext cx="10972800" cy="1518756"/>
          </a:xfrm>
        </p:spPr>
        <p:txBody>
          <a:bodyPr/>
          <a:lstStyle>
            <a:lvl1pPr algn="l">
              <a:defRPr/>
            </a:lvl1pPr>
          </a:lstStyle>
          <a:p>
            <a:r>
              <a:rPr lang="en-US" dirty="0"/>
              <a:t>Click to edit Master title style</a:t>
            </a:r>
          </a:p>
        </p:txBody>
      </p:sp>
      <p:sp>
        <p:nvSpPr>
          <p:cNvPr id="3" name="Content Placeholder 2"/>
          <p:cNvSpPr>
            <a:spLocks noGrp="1"/>
          </p:cNvSpPr>
          <p:nvPr>
            <p:ph sz="half" idx="1"/>
          </p:nvPr>
        </p:nvSpPr>
        <p:spPr>
          <a:xfrm>
            <a:off x="609600" y="1670558"/>
            <a:ext cx="5384800" cy="5002721"/>
          </a:xfrm>
        </p:spPr>
        <p:txBody>
          <a:bodyPr/>
          <a:lstStyle>
            <a:lvl1pPr>
              <a:defRPr sz="3600"/>
            </a:lvl1pPr>
            <a:lvl2pPr>
              <a:defRPr sz="3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4" name="Content Placeholder 3"/>
          <p:cNvSpPr>
            <a:spLocks noGrp="1"/>
          </p:cNvSpPr>
          <p:nvPr>
            <p:ph sz="half" idx="2"/>
          </p:nvPr>
        </p:nvSpPr>
        <p:spPr>
          <a:xfrm>
            <a:off x="6197600" y="1670558"/>
            <a:ext cx="5384800" cy="5002721"/>
          </a:xfrm>
        </p:spPr>
        <p:txBody>
          <a:bodyPr/>
          <a:lstStyle>
            <a:lvl1pPr>
              <a:defRPr sz="3600"/>
            </a:lvl1pPr>
            <a:lvl2pPr>
              <a:defRPr sz="3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6350363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914400" y="6248400"/>
            <a:ext cx="2540000" cy="457200"/>
          </a:xfrm>
          <a:prstGeom prst="rect">
            <a:avLst/>
          </a:prstGeom>
        </p:spPr>
        <p:txBody>
          <a:bodyPr/>
          <a:lstStyle>
            <a:lvl1pPr>
              <a:defRPr>
                <a:latin typeface="Cambria"/>
              </a:defRPr>
            </a:lvl1pPr>
          </a:lstStyle>
          <a:p>
            <a:endParaRPr lang="en-US" dirty="0">
              <a:solidFill>
                <a:prstClr val="black"/>
              </a:solidFill>
            </a:endParaRPr>
          </a:p>
        </p:txBody>
      </p:sp>
      <p:sp>
        <p:nvSpPr>
          <p:cNvPr id="3" name="Footer Placeholder 2"/>
          <p:cNvSpPr>
            <a:spLocks noGrp="1"/>
          </p:cNvSpPr>
          <p:nvPr>
            <p:ph type="ftr" sz="quarter" idx="11"/>
          </p:nvPr>
        </p:nvSpPr>
        <p:spPr>
          <a:xfrm>
            <a:off x="4165600" y="6248400"/>
            <a:ext cx="3860800" cy="457200"/>
          </a:xfrm>
          <a:prstGeom prst="rect">
            <a:avLst/>
          </a:prstGeom>
        </p:spPr>
        <p:txBody>
          <a:bodyPr/>
          <a:lstStyle>
            <a:lvl1pPr>
              <a:defRPr>
                <a:latin typeface="Cambria"/>
              </a:defRPr>
            </a:lvl1pPr>
          </a:lstStyle>
          <a:p>
            <a:endParaRPr lang="en-US" dirty="0">
              <a:solidFill>
                <a:prstClr val="black"/>
              </a:solidFill>
            </a:endParaRPr>
          </a:p>
        </p:txBody>
      </p:sp>
      <p:sp>
        <p:nvSpPr>
          <p:cNvPr id="4" name="Slide Number Placeholder 3"/>
          <p:cNvSpPr>
            <a:spLocks noGrp="1"/>
          </p:cNvSpPr>
          <p:nvPr>
            <p:ph type="sldNum" sz="quarter" idx="12"/>
          </p:nvPr>
        </p:nvSpPr>
        <p:spPr>
          <a:xfrm>
            <a:off x="8737600" y="6248400"/>
            <a:ext cx="2540000" cy="457200"/>
          </a:xfrm>
          <a:prstGeom prst="rect">
            <a:avLst/>
          </a:prstGeom>
        </p:spPr>
        <p:txBody>
          <a:bodyPr/>
          <a:lstStyle>
            <a:lvl1pPr>
              <a:defRPr smtClean="0">
                <a:latin typeface="Cambria"/>
              </a:defRPr>
            </a:lvl1pPr>
          </a:lstStyle>
          <a:p>
            <a:fld id="{734DD0C9-4678-AC45-88EA-7A08D8649609}"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17018346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4" name="Straight Connector 3"/>
          <p:cNvCxnSpPr/>
          <p:nvPr userDrawn="1"/>
        </p:nvCxnSpPr>
        <p:spPr>
          <a:xfrm>
            <a:off x="0" y="1543050"/>
            <a:ext cx="12192000" cy="0"/>
          </a:xfrm>
          <a:prstGeom prst="line">
            <a:avLst/>
          </a:prstGeom>
          <a:ln w="57150" cmpd="sng">
            <a:solidFill>
              <a:srgbClr val="669900"/>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609600" y="-1"/>
            <a:ext cx="10972800" cy="1527337"/>
          </a:xfrm>
        </p:spPr>
        <p:txBody>
          <a:bodyPr/>
          <a:lstStyle>
            <a:lvl1pPr algn="l">
              <a:defRPr/>
            </a:lvl1pPr>
          </a:lstStyle>
          <a:p>
            <a:r>
              <a:rPr lang="en-US" dirty="0"/>
              <a:t>Click to edit Master title style</a:t>
            </a:r>
          </a:p>
        </p:txBody>
      </p:sp>
      <p:sp>
        <p:nvSpPr>
          <p:cNvPr id="3" name="Content Placeholder 2"/>
          <p:cNvSpPr>
            <a:spLocks noGrp="1"/>
          </p:cNvSpPr>
          <p:nvPr>
            <p:ph idx="1"/>
          </p:nvPr>
        </p:nvSpPr>
        <p:spPr>
          <a:xfrm>
            <a:off x="609600" y="1713168"/>
            <a:ext cx="10972800" cy="4896248"/>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9892551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cxnSp>
        <p:nvCxnSpPr>
          <p:cNvPr id="3" name="Straight Connector 2"/>
          <p:cNvCxnSpPr/>
          <p:nvPr userDrawn="1"/>
        </p:nvCxnSpPr>
        <p:spPr>
          <a:xfrm>
            <a:off x="0" y="777875"/>
            <a:ext cx="12192000" cy="0"/>
          </a:xfrm>
          <a:prstGeom prst="line">
            <a:avLst/>
          </a:prstGeom>
          <a:ln w="57150" cmpd="sng">
            <a:solidFill>
              <a:srgbClr val="669900"/>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654755" y="-16933"/>
            <a:ext cx="10972800" cy="768096"/>
          </a:xfrm>
        </p:spPr>
        <p:txBody>
          <a:bodyPr/>
          <a:lstStyle>
            <a:lvl1pPr algn="l">
              <a:defRPr/>
            </a:lvl1pPr>
          </a:lstStyle>
          <a:p>
            <a:r>
              <a:rPr lang="en-US" dirty="0"/>
              <a:t>Click to edit Master title style</a:t>
            </a:r>
          </a:p>
        </p:txBody>
      </p:sp>
    </p:spTree>
    <p:extLst>
      <p:ext uri="{BB962C8B-B14F-4D97-AF65-F5344CB8AC3E}">
        <p14:creationId xmlns:p14="http://schemas.microsoft.com/office/powerpoint/2010/main" val="2820059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Two Content">
    <p:spTree>
      <p:nvGrpSpPr>
        <p:cNvPr id="1" name=""/>
        <p:cNvGrpSpPr/>
        <p:nvPr/>
      </p:nvGrpSpPr>
      <p:grpSpPr>
        <a:xfrm>
          <a:off x="0" y="0"/>
          <a:ext cx="0" cy="0"/>
          <a:chOff x="0" y="0"/>
          <a:chExt cx="0" cy="0"/>
        </a:xfrm>
      </p:grpSpPr>
      <p:sp>
        <p:nvSpPr>
          <p:cNvPr id="3" name="Rectangle 2"/>
          <p:cNvSpPr/>
          <p:nvPr userDrawn="1"/>
        </p:nvSpPr>
        <p:spPr>
          <a:xfrm>
            <a:off x="237069" y="169868"/>
            <a:ext cx="11728451" cy="6543675"/>
          </a:xfrm>
          <a:prstGeom prst="rect">
            <a:avLst/>
          </a:prstGeom>
          <a:noFill/>
          <a:ln w="57150">
            <a:solidFill>
              <a:srgbClr val="6699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prstClr val="white"/>
              </a:solidFill>
              <a:latin typeface="Cambria"/>
            </a:endParaRPr>
          </a:p>
        </p:txBody>
      </p:sp>
      <p:sp>
        <p:nvSpPr>
          <p:cNvPr id="2" name="Title 1"/>
          <p:cNvSpPr>
            <a:spLocks noGrp="1"/>
          </p:cNvSpPr>
          <p:nvPr>
            <p:ph type="title"/>
          </p:nvPr>
        </p:nvSpPr>
        <p:spPr>
          <a:xfrm>
            <a:off x="609600" y="0"/>
            <a:ext cx="10972800" cy="1518756"/>
          </a:xfrm>
        </p:spPr>
        <p:txBody>
          <a:bodyPr/>
          <a:lstStyle>
            <a:lvl1pPr algn="l">
              <a:defRPr/>
            </a:lvl1pPr>
          </a:lstStyle>
          <a:p>
            <a:r>
              <a:rPr lang="en-US" dirty="0"/>
              <a:t>Click to edit Master title style</a:t>
            </a:r>
          </a:p>
        </p:txBody>
      </p:sp>
    </p:spTree>
    <p:extLst>
      <p:ext uri="{BB962C8B-B14F-4D97-AF65-F5344CB8AC3E}">
        <p14:creationId xmlns:p14="http://schemas.microsoft.com/office/powerpoint/2010/main" val="2741840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cxnSp>
        <p:nvCxnSpPr>
          <p:cNvPr id="4" name="Straight Connector 3"/>
          <p:cNvCxnSpPr/>
          <p:nvPr userDrawn="1"/>
        </p:nvCxnSpPr>
        <p:spPr>
          <a:xfrm>
            <a:off x="0" y="1543050"/>
            <a:ext cx="12192000" cy="0"/>
          </a:xfrm>
          <a:prstGeom prst="line">
            <a:avLst/>
          </a:prstGeom>
          <a:ln w="57150" cmpd="sng">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609600" y="-1"/>
            <a:ext cx="10972800" cy="1527337"/>
          </a:xfrm>
        </p:spPr>
        <p:txBody>
          <a:bodyPr/>
          <a:lstStyle>
            <a:lvl1pPr algn="l">
              <a:defRPr/>
            </a:lvl1pPr>
          </a:lstStyle>
          <a:p>
            <a:r>
              <a:rPr lang="en-US" dirty="0"/>
              <a:t>Click to edit Master title style</a:t>
            </a:r>
          </a:p>
        </p:txBody>
      </p:sp>
      <p:sp>
        <p:nvSpPr>
          <p:cNvPr id="3" name="Content Placeholder 2"/>
          <p:cNvSpPr>
            <a:spLocks noGrp="1"/>
          </p:cNvSpPr>
          <p:nvPr>
            <p:ph idx="1"/>
          </p:nvPr>
        </p:nvSpPr>
        <p:spPr>
          <a:xfrm>
            <a:off x="609600" y="1713168"/>
            <a:ext cx="10972800" cy="4896248"/>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7814478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cxnSp>
        <p:nvCxnSpPr>
          <p:cNvPr id="5" name="Straight Connector 4"/>
          <p:cNvCxnSpPr/>
          <p:nvPr userDrawn="1"/>
        </p:nvCxnSpPr>
        <p:spPr>
          <a:xfrm>
            <a:off x="0" y="1543050"/>
            <a:ext cx="12192000" cy="0"/>
          </a:xfrm>
          <a:prstGeom prst="line">
            <a:avLst/>
          </a:prstGeom>
          <a:ln w="57150" cmpd="sng">
            <a:solidFill>
              <a:srgbClr val="F79646"/>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609600" y="0"/>
            <a:ext cx="10972800" cy="1518756"/>
          </a:xfrm>
        </p:spPr>
        <p:txBody>
          <a:bodyPr/>
          <a:lstStyle>
            <a:lvl1pPr algn="l">
              <a:defRPr/>
            </a:lvl1pPr>
          </a:lstStyle>
          <a:p>
            <a:r>
              <a:rPr lang="en-US" dirty="0"/>
              <a:t>Click to edit Master title style</a:t>
            </a:r>
          </a:p>
        </p:txBody>
      </p:sp>
      <p:sp>
        <p:nvSpPr>
          <p:cNvPr id="3" name="Content Placeholder 2"/>
          <p:cNvSpPr>
            <a:spLocks noGrp="1"/>
          </p:cNvSpPr>
          <p:nvPr>
            <p:ph sz="half" idx="1"/>
          </p:nvPr>
        </p:nvSpPr>
        <p:spPr>
          <a:xfrm>
            <a:off x="609600" y="1670558"/>
            <a:ext cx="5384800" cy="5002721"/>
          </a:xfrm>
        </p:spPr>
        <p:txBody>
          <a:bodyPr/>
          <a:lstStyle>
            <a:lvl1pPr>
              <a:defRPr sz="3600"/>
            </a:lvl1pPr>
            <a:lvl2pPr>
              <a:defRPr sz="3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4" name="Content Placeholder 3"/>
          <p:cNvSpPr>
            <a:spLocks noGrp="1"/>
          </p:cNvSpPr>
          <p:nvPr>
            <p:ph sz="half" idx="2"/>
          </p:nvPr>
        </p:nvSpPr>
        <p:spPr>
          <a:xfrm>
            <a:off x="6197600" y="1670558"/>
            <a:ext cx="5384800" cy="5002721"/>
          </a:xfrm>
        </p:spPr>
        <p:txBody>
          <a:bodyPr/>
          <a:lstStyle>
            <a:lvl1pPr>
              <a:defRPr sz="3600"/>
            </a:lvl1pPr>
            <a:lvl2pPr>
              <a:defRPr sz="3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3839984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3" name="Rectangle 2"/>
          <p:cNvSpPr/>
          <p:nvPr userDrawn="1"/>
        </p:nvSpPr>
        <p:spPr>
          <a:xfrm>
            <a:off x="237069" y="169868"/>
            <a:ext cx="11728451" cy="6543675"/>
          </a:xfrm>
          <a:prstGeom prst="rect">
            <a:avLst/>
          </a:prstGeom>
          <a:noFill/>
          <a:ln w="57150">
            <a:solidFill>
              <a:srgbClr val="F79646"/>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fontAlgn="base">
              <a:spcBef>
                <a:spcPct val="0"/>
              </a:spcBef>
              <a:spcAft>
                <a:spcPct val="0"/>
              </a:spcAft>
              <a:defRPr/>
            </a:pPr>
            <a:endParaRPr lang="en-US" dirty="0">
              <a:solidFill>
                <a:prstClr val="white"/>
              </a:solidFill>
              <a:latin typeface="Cambria"/>
            </a:endParaRPr>
          </a:p>
        </p:txBody>
      </p:sp>
      <p:sp>
        <p:nvSpPr>
          <p:cNvPr id="2" name="Title 1"/>
          <p:cNvSpPr>
            <a:spLocks noGrp="1"/>
          </p:cNvSpPr>
          <p:nvPr>
            <p:ph type="title"/>
          </p:nvPr>
        </p:nvSpPr>
        <p:spPr>
          <a:xfrm>
            <a:off x="609600" y="0"/>
            <a:ext cx="10972800" cy="1518756"/>
          </a:xfrm>
        </p:spPr>
        <p:txBody>
          <a:bodyPr/>
          <a:lstStyle>
            <a:lvl1pPr algn="l">
              <a:defRPr/>
            </a:lvl1pPr>
          </a:lstStyle>
          <a:p>
            <a:r>
              <a:rPr lang="en-US" dirty="0"/>
              <a:t>Click to edit Master title style</a:t>
            </a:r>
          </a:p>
        </p:txBody>
      </p:sp>
    </p:spTree>
    <p:extLst>
      <p:ext uri="{BB962C8B-B14F-4D97-AF65-F5344CB8AC3E}">
        <p14:creationId xmlns:p14="http://schemas.microsoft.com/office/powerpoint/2010/main" val="31922324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cxnSp>
        <p:nvCxnSpPr>
          <p:cNvPr id="3" name="Straight Connector 2"/>
          <p:cNvCxnSpPr/>
          <p:nvPr userDrawn="1"/>
        </p:nvCxnSpPr>
        <p:spPr>
          <a:xfrm>
            <a:off x="0" y="777875"/>
            <a:ext cx="12192000" cy="0"/>
          </a:xfrm>
          <a:prstGeom prst="line">
            <a:avLst/>
          </a:prstGeom>
          <a:ln w="57150" cmpd="sng">
            <a:solidFill>
              <a:srgbClr val="F79646"/>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654755" y="-16933"/>
            <a:ext cx="10972800" cy="768096"/>
          </a:xfrm>
        </p:spPr>
        <p:txBody>
          <a:bodyPr/>
          <a:lstStyle>
            <a:lvl1pPr algn="l">
              <a:defRPr/>
            </a:lvl1pPr>
          </a:lstStyle>
          <a:p>
            <a:r>
              <a:rPr lang="en-US" dirty="0"/>
              <a:t>Click to edit Master title style</a:t>
            </a:r>
          </a:p>
        </p:txBody>
      </p:sp>
    </p:spTree>
    <p:extLst>
      <p:ext uri="{BB962C8B-B14F-4D97-AF65-F5344CB8AC3E}">
        <p14:creationId xmlns:p14="http://schemas.microsoft.com/office/powerpoint/2010/main" val="30253126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Title 1"/>
          <p:cNvSpPr txBox="1">
            <a:spLocks/>
          </p:cNvSpPr>
          <p:nvPr userDrawn="1"/>
        </p:nvSpPr>
        <p:spPr bwMode="auto">
          <a:xfrm>
            <a:off x="431803" y="1350965"/>
            <a:ext cx="3985684" cy="4179887"/>
          </a:xfrm>
          <a:prstGeom prst="rect">
            <a:avLst/>
          </a:prstGeom>
          <a:noFill/>
          <a:ln>
            <a:noFill/>
          </a:ln>
        </p:spPr>
        <p:txBody>
          <a:bodyPr anchor="ct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r" defTabSz="457200" eaLnBrk="1" fontAlgn="base" hangingPunct="1">
              <a:spcBef>
                <a:spcPct val="0"/>
              </a:spcBef>
              <a:spcAft>
                <a:spcPct val="0"/>
              </a:spcAft>
              <a:defRPr/>
            </a:pPr>
            <a:endParaRPr lang="en-US" sz="20000" b="1" dirty="0">
              <a:solidFill>
                <a:srgbClr val="FF2807"/>
              </a:solidFill>
              <a:latin typeface="Cambria"/>
              <a:cs typeface="Cambria"/>
            </a:endParaRPr>
          </a:p>
        </p:txBody>
      </p:sp>
      <p:cxnSp>
        <p:nvCxnSpPr>
          <p:cNvPr id="5" name="Straight Connector 4"/>
          <p:cNvCxnSpPr/>
          <p:nvPr userDrawn="1"/>
        </p:nvCxnSpPr>
        <p:spPr>
          <a:xfrm>
            <a:off x="4766733" y="1350965"/>
            <a:ext cx="0" cy="4179887"/>
          </a:xfrm>
          <a:prstGeom prst="line">
            <a:avLst/>
          </a:prstGeom>
          <a:ln w="57150" cmpd="sng">
            <a:solidFill>
              <a:schemeClr val="tx1"/>
            </a:solidFill>
          </a:ln>
          <a:effectLst/>
        </p:spPr>
        <p:style>
          <a:lnRef idx="2">
            <a:schemeClr val="dk1"/>
          </a:lnRef>
          <a:fillRef idx="0">
            <a:schemeClr val="dk1"/>
          </a:fillRef>
          <a:effectRef idx="1">
            <a:schemeClr val="dk1"/>
          </a:effectRef>
          <a:fontRef idx="minor">
            <a:schemeClr val="tx1"/>
          </a:fontRef>
        </p:style>
      </p:cxnSp>
      <p:sp>
        <p:nvSpPr>
          <p:cNvPr id="7" name="Title 1"/>
          <p:cNvSpPr>
            <a:spLocks noGrp="1"/>
          </p:cNvSpPr>
          <p:nvPr>
            <p:ph type="ctrTitle"/>
          </p:nvPr>
        </p:nvSpPr>
        <p:spPr>
          <a:xfrm>
            <a:off x="4971810" y="1350817"/>
            <a:ext cx="6810217" cy="4179455"/>
          </a:xfrm>
        </p:spPr>
        <p:txBody>
          <a:bodyPr>
            <a:normAutofit fontScale="90000"/>
          </a:bodyPr>
          <a:lstStyle>
            <a:lvl1pPr algn="l">
              <a:defRPr cap="all" baseline="0">
                <a:solidFill>
                  <a:srgbClr val="669900"/>
                </a:solidFill>
              </a:defRPr>
            </a:lvl1pPr>
          </a:lstStyle>
          <a:p>
            <a:r>
              <a:rPr lang="en-US" dirty="0"/>
              <a:t>Click to edit Master title style</a:t>
            </a:r>
          </a:p>
        </p:txBody>
      </p:sp>
      <p:sp>
        <p:nvSpPr>
          <p:cNvPr id="12" name="Text Placeholder 11"/>
          <p:cNvSpPr>
            <a:spLocks noGrp="1"/>
          </p:cNvSpPr>
          <p:nvPr>
            <p:ph type="body" sz="quarter" idx="10"/>
          </p:nvPr>
        </p:nvSpPr>
        <p:spPr>
          <a:xfrm>
            <a:off x="431035" y="1350817"/>
            <a:ext cx="4156364" cy="4179455"/>
          </a:xfrm>
        </p:spPr>
        <p:txBody>
          <a:bodyPr anchor="ctr">
            <a:noAutofit/>
          </a:bodyPr>
          <a:lstStyle>
            <a:lvl1pPr marL="0" indent="0" algn="r">
              <a:buNone/>
              <a:defRPr sz="20000" b="0" i="0">
                <a:solidFill>
                  <a:srgbClr val="669900"/>
                </a:solidFill>
                <a:latin typeface="Cambria"/>
                <a:cs typeface="Cambria"/>
              </a:defRPr>
            </a:lvl1pPr>
          </a:lstStyle>
          <a:p>
            <a:pPr lvl="0"/>
            <a:r>
              <a:rPr lang="en-US" dirty="0"/>
              <a:t>Click to edit Master text styles</a:t>
            </a:r>
          </a:p>
        </p:txBody>
      </p:sp>
    </p:spTree>
    <p:extLst>
      <p:ext uri="{BB962C8B-B14F-4D97-AF65-F5344CB8AC3E}">
        <p14:creationId xmlns:p14="http://schemas.microsoft.com/office/powerpoint/2010/main" val="92450934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3" Type="http://schemas.openxmlformats.org/officeDocument/2006/relationships/slideLayout" Target="../slideLayouts/slideLayout7.xml"/><Relationship Id="rId7" Type="http://schemas.openxmlformats.org/officeDocument/2006/relationships/slideLayout" Target="../slideLayouts/slideLayout11.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10" Type="http://schemas.openxmlformats.org/officeDocument/2006/relationships/theme" Target="../theme/theme2.xml"/><Relationship Id="rId4" Type="http://schemas.openxmlformats.org/officeDocument/2006/relationships/slideLayout" Target="../slideLayouts/slideLayout8.xml"/><Relationship Id="rId9"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p>
        </p:txBody>
      </p:sp>
      <p:sp>
        <p:nvSpPr>
          <p:cNvPr id="1027" name="Text Placeholder 2"/>
          <p:cNvSpPr>
            <a:spLocks noGrp="1"/>
          </p:cNvSpPr>
          <p:nvPr>
            <p:ph type="body" idx="1"/>
          </p:nvPr>
        </p:nvSpPr>
        <p:spPr bwMode="auto">
          <a:xfrm>
            <a:off x="609600" y="1600206"/>
            <a:ext cx="109728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p:txBody>
      </p:sp>
    </p:spTree>
    <p:extLst>
      <p:ext uri="{BB962C8B-B14F-4D97-AF65-F5344CB8AC3E}">
        <p14:creationId xmlns:p14="http://schemas.microsoft.com/office/powerpoint/2010/main" val="14891312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p:txStyles>
    <p:titleStyle>
      <a:lvl1pPr algn="l" defTabSz="457200" rtl="0" eaLnBrk="0" fontAlgn="base" hangingPunct="0">
        <a:spcBef>
          <a:spcPct val="0"/>
        </a:spcBef>
        <a:spcAft>
          <a:spcPct val="0"/>
        </a:spcAft>
        <a:defRPr sz="4400" b="1" kern="1200">
          <a:solidFill>
            <a:schemeClr val="tx1"/>
          </a:solidFill>
          <a:latin typeface="Cambria" panose="02040503050406030204" pitchFamily="18" charset="0"/>
          <a:ea typeface="MS PGothic" pitchFamily="34" charset="-128"/>
          <a:cs typeface="Cambria"/>
        </a:defRPr>
      </a:lvl1pPr>
      <a:lvl2pPr algn="l" defTabSz="457200" rtl="0" eaLnBrk="0" fontAlgn="base" hangingPunct="0">
        <a:spcBef>
          <a:spcPct val="0"/>
        </a:spcBef>
        <a:spcAft>
          <a:spcPct val="0"/>
        </a:spcAft>
        <a:defRPr sz="4400" b="1">
          <a:solidFill>
            <a:schemeClr val="tx1"/>
          </a:solidFill>
          <a:latin typeface="Arial" charset="0"/>
          <a:ea typeface="MS PGothic" pitchFamily="34" charset="-128"/>
          <a:cs typeface="Arial" pitchFamily="34" charset="0"/>
        </a:defRPr>
      </a:lvl2pPr>
      <a:lvl3pPr algn="l" defTabSz="457200" rtl="0" eaLnBrk="0" fontAlgn="base" hangingPunct="0">
        <a:spcBef>
          <a:spcPct val="0"/>
        </a:spcBef>
        <a:spcAft>
          <a:spcPct val="0"/>
        </a:spcAft>
        <a:defRPr sz="4400" b="1">
          <a:solidFill>
            <a:schemeClr val="tx1"/>
          </a:solidFill>
          <a:latin typeface="Arial" charset="0"/>
          <a:ea typeface="MS PGothic" pitchFamily="34" charset="-128"/>
          <a:cs typeface="Arial" pitchFamily="34" charset="0"/>
        </a:defRPr>
      </a:lvl3pPr>
      <a:lvl4pPr algn="l" defTabSz="457200" rtl="0" eaLnBrk="0" fontAlgn="base" hangingPunct="0">
        <a:spcBef>
          <a:spcPct val="0"/>
        </a:spcBef>
        <a:spcAft>
          <a:spcPct val="0"/>
        </a:spcAft>
        <a:defRPr sz="4400" b="1">
          <a:solidFill>
            <a:schemeClr val="tx1"/>
          </a:solidFill>
          <a:latin typeface="Arial" charset="0"/>
          <a:ea typeface="MS PGothic" pitchFamily="34" charset="-128"/>
          <a:cs typeface="Arial" pitchFamily="34" charset="0"/>
        </a:defRPr>
      </a:lvl4pPr>
      <a:lvl5pPr algn="l" defTabSz="457200" rtl="0" eaLnBrk="0" fontAlgn="base" hangingPunct="0">
        <a:spcBef>
          <a:spcPct val="0"/>
        </a:spcBef>
        <a:spcAft>
          <a:spcPct val="0"/>
        </a:spcAft>
        <a:defRPr sz="4400" b="1">
          <a:solidFill>
            <a:schemeClr val="tx1"/>
          </a:solidFill>
          <a:latin typeface="Arial" charset="0"/>
          <a:ea typeface="MS PGothic" pitchFamily="34" charset="-128"/>
          <a:cs typeface="Arial" pitchFamily="34" charset="0"/>
        </a:defRPr>
      </a:lvl5pPr>
      <a:lvl6pPr marL="457200" algn="l" defTabSz="457200" rtl="0" fontAlgn="base">
        <a:spcBef>
          <a:spcPct val="0"/>
        </a:spcBef>
        <a:spcAft>
          <a:spcPct val="0"/>
        </a:spcAft>
        <a:defRPr sz="4400" b="1">
          <a:solidFill>
            <a:schemeClr val="tx1"/>
          </a:solidFill>
          <a:latin typeface="Helvetica Neue" charset="0"/>
          <a:ea typeface="ＭＳ Ｐゴシック" charset="0"/>
        </a:defRPr>
      </a:lvl6pPr>
      <a:lvl7pPr marL="914400" algn="l" defTabSz="457200" rtl="0" fontAlgn="base">
        <a:spcBef>
          <a:spcPct val="0"/>
        </a:spcBef>
        <a:spcAft>
          <a:spcPct val="0"/>
        </a:spcAft>
        <a:defRPr sz="4400" b="1">
          <a:solidFill>
            <a:schemeClr val="tx1"/>
          </a:solidFill>
          <a:latin typeface="Helvetica Neue" charset="0"/>
          <a:ea typeface="ＭＳ Ｐゴシック" charset="0"/>
        </a:defRPr>
      </a:lvl7pPr>
      <a:lvl8pPr marL="1371600" algn="l" defTabSz="457200" rtl="0" fontAlgn="base">
        <a:spcBef>
          <a:spcPct val="0"/>
        </a:spcBef>
        <a:spcAft>
          <a:spcPct val="0"/>
        </a:spcAft>
        <a:defRPr sz="4400" b="1">
          <a:solidFill>
            <a:schemeClr val="tx1"/>
          </a:solidFill>
          <a:latin typeface="Helvetica Neue" charset="0"/>
          <a:ea typeface="ＭＳ Ｐゴシック" charset="0"/>
        </a:defRPr>
      </a:lvl8pPr>
      <a:lvl9pPr marL="1828800" algn="l" defTabSz="457200" rtl="0" fontAlgn="base">
        <a:spcBef>
          <a:spcPct val="0"/>
        </a:spcBef>
        <a:spcAft>
          <a:spcPct val="0"/>
        </a:spcAft>
        <a:defRPr sz="4400" b="1">
          <a:solidFill>
            <a:schemeClr val="tx1"/>
          </a:solidFill>
          <a:latin typeface="Helvetica Neue" charset="0"/>
          <a:ea typeface="ＭＳ Ｐゴシック"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600" kern="1200">
          <a:solidFill>
            <a:schemeClr val="tx1"/>
          </a:solidFill>
          <a:latin typeface="Cambria"/>
          <a:ea typeface="MS PGothic" pitchFamily="34" charset="-128"/>
          <a:cs typeface="Cambria"/>
        </a:defRPr>
      </a:lvl1pPr>
      <a:lvl2pPr marL="742950" indent="-28575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Cambria"/>
          <a:ea typeface="MS PGothic" pitchFamily="34" charset="-128"/>
          <a:cs typeface="Cambria"/>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Helvetica Neue"/>
          <a:ea typeface="Helvetica Neue" charset="0"/>
          <a:cs typeface="Helvetica Neue"/>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Helvetica Neue"/>
          <a:ea typeface="Helvetica Neue" charset="0"/>
          <a:cs typeface="Helvetica Neue"/>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Helvetica Neue"/>
          <a:ea typeface="Helvetica Neue" charset="0"/>
          <a:cs typeface="Helvetica Neue"/>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p>
        </p:txBody>
      </p:sp>
      <p:sp>
        <p:nvSpPr>
          <p:cNvPr id="1027" name="Text Placeholder 2"/>
          <p:cNvSpPr>
            <a:spLocks noGrp="1"/>
          </p:cNvSpPr>
          <p:nvPr>
            <p:ph type="body" idx="1"/>
          </p:nvPr>
        </p:nvSpPr>
        <p:spPr bwMode="auto">
          <a:xfrm>
            <a:off x="609600" y="1600206"/>
            <a:ext cx="109728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p:txBody>
      </p:sp>
    </p:spTree>
    <p:extLst>
      <p:ext uri="{BB962C8B-B14F-4D97-AF65-F5344CB8AC3E}">
        <p14:creationId xmlns:p14="http://schemas.microsoft.com/office/powerpoint/2010/main" val="2695173590"/>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Lst>
  <p:txStyles>
    <p:titleStyle>
      <a:lvl1pPr algn="l" defTabSz="457200" rtl="0" eaLnBrk="0" fontAlgn="base" hangingPunct="0">
        <a:spcBef>
          <a:spcPct val="0"/>
        </a:spcBef>
        <a:spcAft>
          <a:spcPct val="0"/>
        </a:spcAft>
        <a:defRPr sz="4400" b="1" kern="1200">
          <a:solidFill>
            <a:schemeClr val="tx1"/>
          </a:solidFill>
          <a:latin typeface="Cambria"/>
          <a:ea typeface="MS PGothic" pitchFamily="34" charset="-128"/>
          <a:cs typeface="Cambria"/>
        </a:defRPr>
      </a:lvl1pPr>
      <a:lvl2pPr algn="l" defTabSz="457200" rtl="0" eaLnBrk="0" fontAlgn="base" hangingPunct="0">
        <a:spcBef>
          <a:spcPct val="0"/>
        </a:spcBef>
        <a:spcAft>
          <a:spcPct val="0"/>
        </a:spcAft>
        <a:defRPr sz="4400" b="1">
          <a:solidFill>
            <a:schemeClr val="tx1"/>
          </a:solidFill>
          <a:latin typeface="Arial" charset="0"/>
          <a:ea typeface="MS PGothic" pitchFamily="34" charset="-128"/>
          <a:cs typeface="Arial" pitchFamily="34" charset="0"/>
        </a:defRPr>
      </a:lvl2pPr>
      <a:lvl3pPr algn="l" defTabSz="457200" rtl="0" eaLnBrk="0" fontAlgn="base" hangingPunct="0">
        <a:spcBef>
          <a:spcPct val="0"/>
        </a:spcBef>
        <a:spcAft>
          <a:spcPct val="0"/>
        </a:spcAft>
        <a:defRPr sz="4400" b="1">
          <a:solidFill>
            <a:schemeClr val="tx1"/>
          </a:solidFill>
          <a:latin typeface="Arial" charset="0"/>
          <a:ea typeface="MS PGothic" pitchFamily="34" charset="-128"/>
          <a:cs typeface="Arial" pitchFamily="34" charset="0"/>
        </a:defRPr>
      </a:lvl3pPr>
      <a:lvl4pPr algn="l" defTabSz="457200" rtl="0" eaLnBrk="0" fontAlgn="base" hangingPunct="0">
        <a:spcBef>
          <a:spcPct val="0"/>
        </a:spcBef>
        <a:spcAft>
          <a:spcPct val="0"/>
        </a:spcAft>
        <a:defRPr sz="4400" b="1">
          <a:solidFill>
            <a:schemeClr val="tx1"/>
          </a:solidFill>
          <a:latin typeface="Arial" charset="0"/>
          <a:ea typeface="MS PGothic" pitchFamily="34" charset="-128"/>
          <a:cs typeface="Arial" pitchFamily="34" charset="0"/>
        </a:defRPr>
      </a:lvl4pPr>
      <a:lvl5pPr algn="l" defTabSz="457200" rtl="0" eaLnBrk="0" fontAlgn="base" hangingPunct="0">
        <a:spcBef>
          <a:spcPct val="0"/>
        </a:spcBef>
        <a:spcAft>
          <a:spcPct val="0"/>
        </a:spcAft>
        <a:defRPr sz="4400" b="1">
          <a:solidFill>
            <a:schemeClr val="tx1"/>
          </a:solidFill>
          <a:latin typeface="Arial" charset="0"/>
          <a:ea typeface="MS PGothic" pitchFamily="34" charset="-128"/>
          <a:cs typeface="Arial" pitchFamily="34" charset="0"/>
        </a:defRPr>
      </a:lvl5pPr>
      <a:lvl6pPr marL="457200" algn="l" defTabSz="457200" rtl="0" fontAlgn="base">
        <a:spcBef>
          <a:spcPct val="0"/>
        </a:spcBef>
        <a:spcAft>
          <a:spcPct val="0"/>
        </a:spcAft>
        <a:defRPr sz="4400" b="1">
          <a:solidFill>
            <a:schemeClr val="tx1"/>
          </a:solidFill>
          <a:latin typeface="Helvetica Neue" charset="0"/>
          <a:ea typeface="ＭＳ Ｐゴシック" charset="0"/>
        </a:defRPr>
      </a:lvl6pPr>
      <a:lvl7pPr marL="914400" algn="l" defTabSz="457200" rtl="0" fontAlgn="base">
        <a:spcBef>
          <a:spcPct val="0"/>
        </a:spcBef>
        <a:spcAft>
          <a:spcPct val="0"/>
        </a:spcAft>
        <a:defRPr sz="4400" b="1">
          <a:solidFill>
            <a:schemeClr val="tx1"/>
          </a:solidFill>
          <a:latin typeface="Helvetica Neue" charset="0"/>
          <a:ea typeface="ＭＳ Ｐゴシック" charset="0"/>
        </a:defRPr>
      </a:lvl7pPr>
      <a:lvl8pPr marL="1371600" algn="l" defTabSz="457200" rtl="0" fontAlgn="base">
        <a:spcBef>
          <a:spcPct val="0"/>
        </a:spcBef>
        <a:spcAft>
          <a:spcPct val="0"/>
        </a:spcAft>
        <a:defRPr sz="4400" b="1">
          <a:solidFill>
            <a:schemeClr val="tx1"/>
          </a:solidFill>
          <a:latin typeface="Helvetica Neue" charset="0"/>
          <a:ea typeface="ＭＳ Ｐゴシック" charset="0"/>
        </a:defRPr>
      </a:lvl8pPr>
      <a:lvl9pPr marL="1828800" algn="l" defTabSz="457200" rtl="0" fontAlgn="base">
        <a:spcBef>
          <a:spcPct val="0"/>
        </a:spcBef>
        <a:spcAft>
          <a:spcPct val="0"/>
        </a:spcAft>
        <a:defRPr sz="4400" b="1">
          <a:solidFill>
            <a:schemeClr val="tx1"/>
          </a:solidFill>
          <a:latin typeface="Helvetica Neue" charset="0"/>
          <a:ea typeface="ＭＳ Ｐゴシック"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600" kern="1200">
          <a:solidFill>
            <a:schemeClr val="tx1"/>
          </a:solidFill>
          <a:latin typeface="Cambria"/>
          <a:ea typeface="MS PGothic" pitchFamily="34" charset="-128"/>
          <a:cs typeface="Cambria"/>
        </a:defRPr>
      </a:lvl1pPr>
      <a:lvl2pPr marL="742950" indent="-28575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Cambria"/>
          <a:ea typeface="MS PGothic" pitchFamily="34" charset="-128"/>
          <a:cs typeface="Cambria"/>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Helvetica Neue"/>
          <a:ea typeface="Helvetica Neue" charset="0"/>
          <a:cs typeface="Helvetica Neue"/>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Helvetica Neue"/>
          <a:ea typeface="Helvetica Neue" charset="0"/>
          <a:cs typeface="Helvetica Neue"/>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Helvetica Neue"/>
          <a:ea typeface="Helvetica Neue" charset="0"/>
          <a:cs typeface="Helvetica Neue"/>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emf"/><Relationship Id="rId7" Type="http://schemas.openxmlformats.org/officeDocument/2006/relationships/image" Target="../media/image9.emf"/><Relationship Id="rId2" Type="http://schemas.openxmlformats.org/officeDocument/2006/relationships/notesSlide" Target="../notesSlides/notesSlide10.xml"/><Relationship Id="rId1" Type="http://schemas.openxmlformats.org/officeDocument/2006/relationships/slideLayout" Target="../slideLayouts/slideLayout11.xml"/><Relationship Id="rId6" Type="http://schemas.openxmlformats.org/officeDocument/2006/relationships/image" Target="../media/image8.emf"/><Relationship Id="rId5" Type="http://schemas.openxmlformats.org/officeDocument/2006/relationships/image" Target="../media/image7.emf"/><Relationship Id="rId4" Type="http://schemas.openxmlformats.org/officeDocument/2006/relationships/image" Target="../media/image6.em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5.xml"/><Relationship Id="rId1" Type="http://schemas.openxmlformats.org/officeDocument/2006/relationships/vmlDrawing" Target="../drawings/vmlDrawing1.vml"/><Relationship Id="rId6" Type="http://schemas.openxmlformats.org/officeDocument/2006/relationships/image" Target="../media/image15.jpeg"/><Relationship Id="rId5" Type="http://schemas.openxmlformats.org/officeDocument/2006/relationships/image" Target="../media/image14.emf"/><Relationship Id="rId4" Type="http://schemas.openxmlformats.org/officeDocument/2006/relationships/oleObject" Target="../embeddings/oleObject1.bin"/></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1.xml"/><Relationship Id="rId1" Type="http://schemas.openxmlformats.org/officeDocument/2006/relationships/slideLayout" Target="../slideLayouts/slideLayout5.xml"/><Relationship Id="rId4" Type="http://schemas.openxmlformats.org/officeDocument/2006/relationships/image" Target="../media/image18.jpeg"/></Relationships>
</file>

<file path=ppt/slides/_rels/slide2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hyperlink" Target="https://www.youtube.com/watch?v=XTLyXamRvk4&amp;feature=youtu.be" TargetMode="External"/><Relationship Id="rId2" Type="http://schemas.openxmlformats.org/officeDocument/2006/relationships/notesSlide" Target="../notesSlides/notesSlide26.xml"/><Relationship Id="rId1" Type="http://schemas.openxmlformats.org/officeDocument/2006/relationships/slideLayout" Target="../slideLayouts/slideLayout11.xml"/><Relationship Id="rId4" Type="http://schemas.openxmlformats.org/officeDocument/2006/relationships/image" Target="../media/image22.emf"/></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3" Type="http://schemas.openxmlformats.org/officeDocument/2006/relationships/image" Target="../media/image5.emf"/><Relationship Id="rId7" Type="http://schemas.openxmlformats.org/officeDocument/2006/relationships/image" Target="../media/image9.emf"/><Relationship Id="rId2" Type="http://schemas.openxmlformats.org/officeDocument/2006/relationships/notesSlide" Target="../notesSlides/notesSlide29.xml"/><Relationship Id="rId1" Type="http://schemas.openxmlformats.org/officeDocument/2006/relationships/slideLayout" Target="../slideLayouts/slideLayout11.xml"/><Relationship Id="rId6" Type="http://schemas.openxmlformats.org/officeDocument/2006/relationships/image" Target="../media/image8.emf"/><Relationship Id="rId5" Type="http://schemas.openxmlformats.org/officeDocument/2006/relationships/image" Target="../media/image7.emf"/><Relationship Id="rId4" Type="http://schemas.openxmlformats.org/officeDocument/2006/relationships/image" Target="../media/image6.e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hyperlink" Target="https://tipstrategies.com/geography-of-jobs/" TargetMode="External"/><Relationship Id="rId2" Type="http://schemas.openxmlformats.org/officeDocument/2006/relationships/notesSlide" Target="../notesSlides/notesSlide31.xml"/><Relationship Id="rId1" Type="http://schemas.openxmlformats.org/officeDocument/2006/relationships/slideLayout" Target="../slideLayouts/slideLayout11.xml"/><Relationship Id="rId4" Type="http://schemas.openxmlformats.org/officeDocument/2006/relationships/image" Target="../media/image24.emf"/></Relationships>
</file>

<file path=ppt/slides/_rels/slide32.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32.xml"/><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7" Type="http://schemas.openxmlformats.org/officeDocument/2006/relationships/image" Target="../media/image29.wmf"/><Relationship Id="rId2" Type="http://schemas.openxmlformats.org/officeDocument/2006/relationships/slideLayout" Target="../slideLayouts/slideLayout5.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28.wmf"/><Relationship Id="rId4" Type="http://schemas.openxmlformats.org/officeDocument/2006/relationships/oleObject" Target="../embeddings/oleObject2.bin"/></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7" Type="http://schemas.openxmlformats.org/officeDocument/2006/relationships/image" Target="../media/image31.emf"/><Relationship Id="rId2" Type="http://schemas.openxmlformats.org/officeDocument/2006/relationships/slideLayout" Target="../slideLayouts/slideLayout5.xml"/><Relationship Id="rId1" Type="http://schemas.openxmlformats.org/officeDocument/2006/relationships/vmlDrawing" Target="../drawings/vmlDrawing3.vml"/><Relationship Id="rId6" Type="http://schemas.openxmlformats.org/officeDocument/2006/relationships/oleObject" Target="../embeddings/oleObject5.bin"/><Relationship Id="rId5" Type="http://schemas.openxmlformats.org/officeDocument/2006/relationships/image" Target="../media/image30.emf"/><Relationship Id="rId4" Type="http://schemas.openxmlformats.org/officeDocument/2006/relationships/oleObject" Target="../embeddings/oleObject4.bin"/></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7" Type="http://schemas.openxmlformats.org/officeDocument/2006/relationships/image" Target="../media/image33.emf"/><Relationship Id="rId2" Type="http://schemas.openxmlformats.org/officeDocument/2006/relationships/slideLayout" Target="../slideLayouts/slideLayout5.xml"/><Relationship Id="rId1" Type="http://schemas.openxmlformats.org/officeDocument/2006/relationships/vmlDrawing" Target="../drawings/vmlDrawing4.vml"/><Relationship Id="rId6" Type="http://schemas.openxmlformats.org/officeDocument/2006/relationships/oleObject" Target="../embeddings/oleObject7.bin"/><Relationship Id="rId5" Type="http://schemas.openxmlformats.org/officeDocument/2006/relationships/image" Target="../media/image32.emf"/><Relationship Id="rId4" Type="http://schemas.openxmlformats.org/officeDocument/2006/relationships/oleObject" Target="../embeddings/oleObject6.bin"/></Relationships>
</file>

<file path=ppt/slides/_rels/slide43.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43.xml"/><Relationship Id="rId1" Type="http://schemas.openxmlformats.org/officeDocument/2006/relationships/slideLayout" Target="../slideLayouts/slideLayout5.xml"/><Relationship Id="rId4" Type="http://schemas.openxmlformats.org/officeDocument/2006/relationships/image" Target="../media/image35.jpeg"/></Relationships>
</file>

<file path=ppt/slides/_rels/slide44.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7" Type="http://schemas.openxmlformats.org/officeDocument/2006/relationships/image" Target="../media/image39.emf"/><Relationship Id="rId2" Type="http://schemas.openxmlformats.org/officeDocument/2006/relationships/slideLayout" Target="../slideLayouts/slideLayout5.xml"/><Relationship Id="rId1" Type="http://schemas.openxmlformats.org/officeDocument/2006/relationships/vmlDrawing" Target="../drawings/vmlDrawing5.vml"/><Relationship Id="rId6" Type="http://schemas.openxmlformats.org/officeDocument/2006/relationships/oleObject" Target="../embeddings/oleObject9.bin"/><Relationship Id="rId5" Type="http://schemas.openxmlformats.org/officeDocument/2006/relationships/image" Target="../media/image38.emf"/><Relationship Id="rId4" Type="http://schemas.openxmlformats.org/officeDocument/2006/relationships/oleObject" Target="../embeddings/oleObject8.bin"/></Relationships>
</file>

<file path=ppt/slides/_rels/slide47.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notesSlide" Target="../notesSlides/notesSlide48.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3" Type="http://schemas.openxmlformats.org/officeDocument/2006/relationships/hyperlink" Target="https://www.bls.gov/data/inflation_calculator.htm" TargetMode="External"/><Relationship Id="rId2" Type="http://schemas.openxmlformats.org/officeDocument/2006/relationships/notesSlide" Target="../notesSlides/notesSlide49.xml"/><Relationship Id="rId1" Type="http://schemas.openxmlformats.org/officeDocument/2006/relationships/slideLayout" Target="../slideLayouts/slideLayout11.xml"/><Relationship Id="rId4" Type="http://schemas.openxmlformats.org/officeDocument/2006/relationships/image" Target="../media/image24.e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notesSlide" Target="../notesSlides/notesSlide52.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p:cNvSpPr>
            <a:spLocks noGrp="1"/>
          </p:cNvSpPr>
          <p:nvPr>
            <p:ph type="ctrTitle"/>
          </p:nvPr>
        </p:nvSpPr>
        <p:spPr>
          <a:xfrm>
            <a:off x="5253041" y="1350965"/>
            <a:ext cx="5106987" cy="4179887"/>
          </a:xfrm>
        </p:spPr>
        <p:txBody>
          <a:bodyPr>
            <a:normAutofit/>
          </a:bodyPr>
          <a:lstStyle/>
          <a:p>
            <a:pPr algn="ctr" eaLnBrk="1" hangingPunct="1">
              <a:defRPr/>
            </a:pPr>
            <a:r>
              <a:rPr lang="tr-TR" sz="6600" cap="none" noProof="0" dirty="0">
                <a:solidFill>
                  <a:schemeClr val="accent6"/>
                </a:solidFill>
                <a:latin typeface="Cambria"/>
                <a:ea typeface="MS PGothic" charset="0"/>
              </a:rPr>
              <a:t>Ekonomi</a:t>
            </a:r>
            <a:endParaRPr lang="tr-TR" sz="5400" cap="none" noProof="0" dirty="0">
              <a:solidFill>
                <a:schemeClr val="accent6"/>
              </a:solidFill>
              <a:latin typeface="Cambria"/>
              <a:ea typeface="MS PGothic" charset="0"/>
            </a:endParaRPr>
          </a:p>
        </p:txBody>
      </p:sp>
      <p:sp>
        <p:nvSpPr>
          <p:cNvPr id="7170" name="Text Placeholder 2"/>
          <p:cNvSpPr>
            <a:spLocks noGrp="1"/>
          </p:cNvSpPr>
          <p:nvPr>
            <p:ph type="body" sz="quarter" idx="10"/>
          </p:nvPr>
        </p:nvSpPr>
        <p:spPr>
          <a:xfrm>
            <a:off x="1041401" y="1350965"/>
            <a:ext cx="3619499" cy="4179887"/>
          </a:xfrm>
        </p:spPr>
        <p:txBody>
          <a:bodyPr/>
          <a:lstStyle/>
          <a:p>
            <a:pPr eaLnBrk="1" hangingPunct="1"/>
            <a:r>
              <a:rPr lang="tr-TR" altLang="en-US" sz="6600" noProof="0" dirty="0">
                <a:solidFill>
                  <a:schemeClr val="accent6"/>
                </a:solidFill>
                <a:latin typeface="Cambria"/>
                <a:cs typeface="Cambria"/>
              </a:rPr>
              <a:t>Hafta #9</a:t>
            </a:r>
          </a:p>
        </p:txBody>
      </p:sp>
    </p:spTree>
    <p:extLst>
      <p:ext uri="{BB962C8B-B14F-4D97-AF65-F5344CB8AC3E}">
        <p14:creationId xmlns:p14="http://schemas.microsoft.com/office/powerpoint/2010/main" val="29329165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1" name="Picture 9" descr="axes.eps"/>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24066" y="2070100"/>
            <a:ext cx="8018463" cy="368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 name="Picture 1" descr="blue_line.eps"/>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686180" y="2976564"/>
            <a:ext cx="6513513" cy="157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 name="Picture 4" descr="short_run.eps"/>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686177" y="3063875"/>
            <a:ext cx="5962651" cy="1830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 name="Picture 5" descr="lines.eps"/>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4830763" y="2806700"/>
            <a:ext cx="2806700" cy="2705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 name="Picture 7" descr="contraction.eps"/>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5110164" y="5097470"/>
            <a:ext cx="2128837" cy="2254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0966" name="Title 6"/>
          <p:cNvSpPr>
            <a:spLocks noGrp="1"/>
          </p:cNvSpPr>
          <p:nvPr>
            <p:ph type="title"/>
          </p:nvPr>
        </p:nvSpPr>
        <p:spPr>
          <a:xfrm>
            <a:off x="1981200" y="7"/>
            <a:ext cx="8229600" cy="1527175"/>
          </a:xfrm>
        </p:spPr>
        <p:txBody>
          <a:bodyPr/>
          <a:lstStyle/>
          <a:p>
            <a:pPr algn="ctr"/>
            <a:r>
              <a:rPr lang="tr-TR" altLang="en-US" noProof="0" dirty="0"/>
              <a:t>İş Döngüsü</a:t>
            </a:r>
          </a:p>
        </p:txBody>
      </p:sp>
      <p:sp>
        <p:nvSpPr>
          <p:cNvPr id="9" name="Rectangle 8"/>
          <p:cNvSpPr/>
          <p:nvPr/>
        </p:nvSpPr>
        <p:spPr>
          <a:xfrm>
            <a:off x="1650048" y="2009775"/>
            <a:ext cx="1348105" cy="457200"/>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p>
            <a:pPr marL="0" marR="0" algn="ctr">
              <a:spcBef>
                <a:spcPts val="0"/>
              </a:spcBef>
              <a:spcAft>
                <a:spcPts val="0"/>
              </a:spcAft>
            </a:pPr>
            <a:r>
              <a:rPr lang="tr-TR" sz="2000" dirty="0">
                <a:effectLst/>
                <a:latin typeface="Cambria"/>
                <a:ea typeface="ＭＳ 明朝"/>
                <a:cs typeface="Cambria"/>
              </a:rPr>
              <a:t>Reel GSYH</a:t>
            </a:r>
          </a:p>
        </p:txBody>
      </p:sp>
      <p:sp>
        <p:nvSpPr>
          <p:cNvPr id="10" name="Rectangle 9"/>
          <p:cNvSpPr/>
          <p:nvPr/>
        </p:nvSpPr>
        <p:spPr>
          <a:xfrm>
            <a:off x="4727723" y="3442766"/>
            <a:ext cx="519753" cy="312274"/>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p>
            <a:pPr marL="0" marR="0" algn="ctr">
              <a:spcBef>
                <a:spcPts val="0"/>
              </a:spcBef>
              <a:spcAft>
                <a:spcPts val="0"/>
              </a:spcAft>
            </a:pPr>
            <a:r>
              <a:rPr lang="tr-TR" sz="1600" dirty="0">
                <a:effectLst/>
                <a:latin typeface="Cambria"/>
                <a:ea typeface="ＭＳ 明朝"/>
                <a:cs typeface="Cambria"/>
              </a:rPr>
              <a:t>Zirve</a:t>
            </a:r>
          </a:p>
        </p:txBody>
      </p:sp>
      <p:sp>
        <p:nvSpPr>
          <p:cNvPr id="11" name="Rectangle 10"/>
          <p:cNvSpPr/>
          <p:nvPr/>
        </p:nvSpPr>
        <p:spPr>
          <a:xfrm>
            <a:off x="5744564" y="4279032"/>
            <a:ext cx="760970" cy="312274"/>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p>
            <a:pPr marL="0" marR="0" algn="ctr">
              <a:spcBef>
                <a:spcPts val="0"/>
              </a:spcBef>
              <a:spcAft>
                <a:spcPts val="0"/>
              </a:spcAft>
            </a:pPr>
            <a:r>
              <a:rPr lang="tr-TR" sz="1600" dirty="0">
                <a:effectLst/>
                <a:latin typeface="Cambria"/>
                <a:ea typeface="ＭＳ 明朝"/>
                <a:cs typeface="Cambria"/>
              </a:rPr>
              <a:t>Dip</a:t>
            </a:r>
          </a:p>
        </p:txBody>
      </p:sp>
      <p:sp>
        <p:nvSpPr>
          <p:cNvPr id="12" name="Rectangle 11"/>
          <p:cNvSpPr/>
          <p:nvPr/>
        </p:nvSpPr>
        <p:spPr>
          <a:xfrm>
            <a:off x="6995984" y="2754331"/>
            <a:ext cx="760970" cy="312274"/>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p>
            <a:pPr marL="0" marR="0" algn="ctr">
              <a:spcBef>
                <a:spcPts val="0"/>
              </a:spcBef>
              <a:spcAft>
                <a:spcPts val="0"/>
              </a:spcAft>
            </a:pPr>
            <a:r>
              <a:rPr lang="tr-TR" sz="1600" dirty="0">
                <a:effectLst/>
                <a:latin typeface="Cambria"/>
                <a:ea typeface="ＭＳ 明朝"/>
                <a:cs typeface="Cambria"/>
              </a:rPr>
              <a:t>Zirve</a:t>
            </a:r>
          </a:p>
        </p:txBody>
      </p:sp>
      <p:sp>
        <p:nvSpPr>
          <p:cNvPr id="13" name="Rectangle 12"/>
          <p:cNvSpPr/>
          <p:nvPr/>
        </p:nvSpPr>
        <p:spPr>
          <a:xfrm>
            <a:off x="6329939" y="5074592"/>
            <a:ext cx="920774" cy="312274"/>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p>
            <a:pPr marL="0" marR="0" algn="ctr">
              <a:spcBef>
                <a:spcPts val="0"/>
              </a:spcBef>
              <a:spcAft>
                <a:spcPts val="0"/>
              </a:spcAft>
            </a:pPr>
            <a:r>
              <a:rPr lang="tr-TR" sz="1600" dirty="0">
                <a:effectLst/>
                <a:latin typeface="Cambria"/>
                <a:ea typeface="ＭＳ 明朝"/>
                <a:cs typeface="Cambria"/>
              </a:rPr>
              <a:t>Genişleme</a:t>
            </a:r>
          </a:p>
        </p:txBody>
      </p:sp>
      <p:sp>
        <p:nvSpPr>
          <p:cNvPr id="14" name="Rectangle 13"/>
          <p:cNvSpPr/>
          <p:nvPr/>
        </p:nvSpPr>
        <p:spPr>
          <a:xfrm>
            <a:off x="5101195" y="5096732"/>
            <a:ext cx="1012851" cy="312274"/>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p>
            <a:pPr marL="0" marR="0" algn="ctr">
              <a:spcBef>
                <a:spcPts val="0"/>
              </a:spcBef>
              <a:spcAft>
                <a:spcPts val="0"/>
              </a:spcAft>
            </a:pPr>
            <a:r>
              <a:rPr lang="tr-TR" sz="1600" dirty="0">
                <a:effectLst/>
                <a:latin typeface="Cambria"/>
                <a:ea typeface="ＭＳ 明朝"/>
                <a:cs typeface="Cambria"/>
              </a:rPr>
              <a:t>Daralma</a:t>
            </a:r>
          </a:p>
        </p:txBody>
      </p:sp>
      <p:sp>
        <p:nvSpPr>
          <p:cNvPr id="15" name="Rectangle 14"/>
          <p:cNvSpPr/>
          <p:nvPr/>
        </p:nvSpPr>
        <p:spPr>
          <a:xfrm>
            <a:off x="8282006" y="2920729"/>
            <a:ext cx="2569800" cy="312274"/>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p>
            <a:pPr marL="0" marR="0" algn="ctr">
              <a:spcBef>
                <a:spcPts val="0"/>
              </a:spcBef>
              <a:spcAft>
                <a:spcPts val="0"/>
              </a:spcAft>
            </a:pPr>
            <a:r>
              <a:rPr lang="tr-TR" sz="1600" dirty="0">
                <a:effectLst/>
                <a:latin typeface="Cambria"/>
                <a:ea typeface="ＭＳ 明朝"/>
                <a:cs typeface="Cambria"/>
              </a:rPr>
              <a:t>GSYH'nin Uzun-dönem trendi</a:t>
            </a:r>
          </a:p>
        </p:txBody>
      </p:sp>
      <p:sp>
        <p:nvSpPr>
          <p:cNvPr id="16" name="Rectangle 15"/>
          <p:cNvSpPr/>
          <p:nvPr/>
        </p:nvSpPr>
        <p:spPr>
          <a:xfrm>
            <a:off x="8336715" y="3399325"/>
            <a:ext cx="2569800" cy="669386"/>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p>
            <a:pPr marL="0" marR="0" algn="ctr">
              <a:spcBef>
                <a:spcPts val="0"/>
              </a:spcBef>
              <a:spcAft>
                <a:spcPts val="0"/>
              </a:spcAft>
            </a:pPr>
            <a:r>
              <a:rPr lang="tr-TR" sz="1600" dirty="0">
                <a:effectLst/>
                <a:latin typeface="Cambria"/>
                <a:ea typeface="ＭＳ 明朝"/>
                <a:cs typeface="Cambria"/>
              </a:rPr>
              <a:t>GSYH'nin </a:t>
            </a:r>
            <a:r>
              <a:rPr lang="tr-TR" sz="1600" dirty="0">
                <a:latin typeface="Cambria"/>
                <a:ea typeface="ＭＳ 明朝"/>
                <a:cs typeface="Cambria"/>
              </a:rPr>
              <a:t>Kısa-dönemdeki yolu (İş Döngüsü)</a:t>
            </a:r>
            <a:endParaRPr lang="tr-TR" sz="1600" dirty="0">
              <a:effectLst/>
              <a:latin typeface="Cambria"/>
              <a:ea typeface="ＭＳ 明朝"/>
              <a:cs typeface="Cambria"/>
            </a:endParaRPr>
          </a:p>
        </p:txBody>
      </p:sp>
      <p:sp>
        <p:nvSpPr>
          <p:cNvPr id="17" name="Rectangle 16"/>
          <p:cNvSpPr/>
          <p:nvPr/>
        </p:nvSpPr>
        <p:spPr>
          <a:xfrm>
            <a:off x="9398316" y="5532787"/>
            <a:ext cx="1192982" cy="312274"/>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p>
            <a:pPr marL="0" marR="0" algn="ctr">
              <a:spcBef>
                <a:spcPts val="0"/>
              </a:spcBef>
              <a:spcAft>
                <a:spcPts val="0"/>
              </a:spcAft>
            </a:pPr>
            <a:r>
              <a:rPr lang="tr-TR" sz="1600" dirty="0">
                <a:effectLst/>
                <a:latin typeface="Cambria"/>
                <a:ea typeface="ＭＳ 明朝"/>
                <a:cs typeface="Cambria"/>
              </a:rPr>
              <a:t>Zaman</a:t>
            </a:r>
          </a:p>
        </p:txBody>
      </p:sp>
    </p:spTree>
    <p:extLst>
      <p:ext uri="{BB962C8B-B14F-4D97-AF65-F5344CB8AC3E}">
        <p14:creationId xmlns:p14="http://schemas.microsoft.com/office/powerpoint/2010/main" val="41853251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10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10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down)">
                                      <p:cBhvr>
                                        <p:cTn id="17" dur="1000"/>
                                        <p:tgtEl>
                                          <p:spTgt spid="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down)">
                                      <p:cBhvr>
                                        <p:cTn id="22"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213757" y="1713168"/>
            <a:ext cx="12302837" cy="4896248"/>
          </a:xfrm>
        </p:spPr>
        <p:txBody>
          <a:bodyPr/>
          <a:lstStyle/>
          <a:p>
            <a:pPr lvl="1"/>
            <a:r>
              <a:rPr lang="tr-TR" sz="2400" b="1" u="sng" noProof="0" dirty="0"/>
              <a:t>Zirve:</a:t>
            </a:r>
            <a:r>
              <a:rPr lang="tr-TR" sz="2400" noProof="0" dirty="0"/>
              <a:t> Döngüdeki en yüksek reel GSYH'dir. Her zirve noktası ekonominin tam kapasiteye yakın çalıştığını belirtir. </a:t>
            </a:r>
            <a:r>
              <a:rPr lang="tr-TR" sz="2400" noProof="0" dirty="0">
                <a:sym typeface="Wingdings" panose="05000000000000000000" pitchFamily="2" charset="2"/>
              </a:rPr>
              <a:t></a:t>
            </a:r>
            <a:r>
              <a:rPr lang="tr-TR" sz="2400" noProof="0" dirty="0"/>
              <a:t> Emek ve materyal eksikliği; düşük işsizlik oluşur. </a:t>
            </a:r>
          </a:p>
          <a:p>
            <a:pPr lvl="1"/>
            <a:r>
              <a:rPr lang="tr-TR" sz="2400" b="1" u="sng" noProof="0" dirty="0"/>
              <a:t>Daralma veya Resesyon (</a:t>
            </a:r>
            <a:r>
              <a:rPr lang="tr-TR" sz="2400" b="1" u="sng" noProof="0" dirty="0" err="1"/>
              <a:t>Recession</a:t>
            </a:r>
            <a:r>
              <a:rPr lang="tr-TR" sz="2400" b="1" u="sng" noProof="0" dirty="0"/>
              <a:t>):</a:t>
            </a:r>
            <a:r>
              <a:rPr lang="tr-TR" sz="2400" noProof="0" dirty="0"/>
              <a:t> GSYH'nin düştüğü yada anormal olarak çok düşük olduğu zaman dilimleridir (eğer reel GSYH iki çeyrek, 3-aylık dönem, üst üste düşerse </a:t>
            </a:r>
            <a:r>
              <a:rPr lang="tr-TR" sz="2400" dirty="0"/>
              <a:t>ekonomi resmi olarak </a:t>
            </a:r>
            <a:r>
              <a:rPr lang="tr-TR" sz="2400" noProof="0" dirty="0"/>
              <a:t>resesyonda sayılır). </a:t>
            </a:r>
            <a:r>
              <a:rPr lang="tr-TR" sz="2400" noProof="0" dirty="0">
                <a:sym typeface="Wingdings" panose="05000000000000000000" pitchFamily="2" charset="2"/>
              </a:rPr>
              <a:t></a:t>
            </a:r>
            <a:r>
              <a:rPr lang="tr-TR" sz="2400" noProof="0" dirty="0"/>
              <a:t> Resesyon sürecinde gelir, işletme karları ve işletmelerin yatırım mallarına olan talebi düşer. </a:t>
            </a:r>
          </a:p>
          <a:p>
            <a:pPr lvl="1"/>
            <a:r>
              <a:rPr lang="tr-TR" sz="2400" b="1" u="sng" noProof="0" dirty="0"/>
              <a:t>Dip:</a:t>
            </a:r>
            <a:r>
              <a:rPr lang="tr-TR" sz="2400" noProof="0" dirty="0"/>
              <a:t> İş döngüsü boyunca gözlenen en düşük reel GSYH noktasıdır. </a:t>
            </a:r>
            <a:r>
              <a:rPr lang="tr-TR" sz="2400" noProof="0" dirty="0">
                <a:sym typeface="Wingdings" panose="05000000000000000000" pitchFamily="2" charset="2"/>
              </a:rPr>
              <a:t> Yüksek işsizlik</a:t>
            </a:r>
            <a:r>
              <a:rPr lang="tr-TR" sz="2400" noProof="0" dirty="0"/>
              <a:t>, ürün ve hizmetler için düşük talep gözlenir. </a:t>
            </a:r>
          </a:p>
          <a:p>
            <a:pPr lvl="1"/>
            <a:r>
              <a:rPr lang="tr-TR" sz="2400" b="1" u="sng" noProof="0" dirty="0" err="1"/>
              <a:t>Toplarlanma</a:t>
            </a:r>
            <a:r>
              <a:rPr lang="tr-TR" sz="2400" b="1" u="sng" noProof="0" dirty="0"/>
              <a:t>:</a:t>
            </a:r>
            <a:r>
              <a:rPr lang="tr-TR" sz="2400" noProof="0" dirty="0"/>
              <a:t> Dipten sonra gelen ekonomik aktivitedeki genişlemeyi ifade eder. Buradaki koşul genişlemenin resesyon olarak tanımlanabilecek kadar kötü bir dipten sonra gelmesidir. </a:t>
            </a:r>
            <a:r>
              <a:rPr lang="tr-TR" sz="2400" noProof="0" dirty="0">
                <a:sym typeface="Wingdings" panose="05000000000000000000" pitchFamily="2" charset="2"/>
              </a:rPr>
              <a:t></a:t>
            </a:r>
            <a:r>
              <a:rPr lang="tr-TR" sz="2400" noProof="0" dirty="0"/>
              <a:t> Toparlanma sürecinde gelir, işletme karları ve işletmelerin yatırım mallarına olan talebi artar. </a:t>
            </a:r>
          </a:p>
          <a:p>
            <a:pPr lvl="1"/>
            <a:endParaRPr lang="tr-TR" sz="2400" noProof="0" dirty="0"/>
          </a:p>
          <a:p>
            <a:endParaRPr lang="tr-TR" noProof="0" dirty="0"/>
          </a:p>
        </p:txBody>
      </p:sp>
      <p:sp>
        <p:nvSpPr>
          <p:cNvPr id="6" name="Title 6"/>
          <p:cNvSpPr>
            <a:spLocks noGrp="1"/>
          </p:cNvSpPr>
          <p:nvPr>
            <p:ph type="title"/>
          </p:nvPr>
        </p:nvSpPr>
        <p:spPr>
          <a:xfrm>
            <a:off x="239486" y="21771"/>
            <a:ext cx="10972800" cy="1527337"/>
          </a:xfrm>
        </p:spPr>
        <p:txBody>
          <a:bodyPr/>
          <a:lstStyle/>
          <a:p>
            <a:r>
              <a:rPr lang="tr-TR" altLang="en-US" noProof="0" dirty="0"/>
              <a:t>İş Döngüsü</a:t>
            </a:r>
          </a:p>
        </p:txBody>
      </p:sp>
    </p:spTree>
    <p:extLst>
      <p:ext uri="{BB962C8B-B14F-4D97-AF65-F5344CB8AC3E}">
        <p14:creationId xmlns:p14="http://schemas.microsoft.com/office/powerpoint/2010/main" val="27685354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Title 1"/>
          <p:cNvSpPr>
            <a:spLocks noGrp="1"/>
          </p:cNvSpPr>
          <p:nvPr>
            <p:ph type="title"/>
          </p:nvPr>
        </p:nvSpPr>
        <p:spPr>
          <a:xfrm>
            <a:off x="215901" y="6"/>
            <a:ext cx="11760200" cy="1527175"/>
          </a:xfrm>
        </p:spPr>
        <p:txBody>
          <a:bodyPr/>
          <a:lstStyle/>
          <a:p>
            <a:pPr algn="ctr"/>
            <a:r>
              <a:rPr lang="tr-TR" altLang="en-US" noProof="0" dirty="0"/>
              <a:t>ABD Reel GSYH ve Resesyonlar, 1960-2012</a:t>
            </a:r>
          </a:p>
        </p:txBody>
      </p:sp>
      <p:pic>
        <p:nvPicPr>
          <p:cNvPr id="43010" name="Picture 2" descr="FIG0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0197" y="1955801"/>
            <a:ext cx="9091615" cy="45390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 name="Rectangle 3"/>
          <p:cNvSpPr/>
          <p:nvPr/>
        </p:nvSpPr>
        <p:spPr>
          <a:xfrm>
            <a:off x="1510275" y="2229675"/>
            <a:ext cx="1580910" cy="1699972"/>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p>
            <a:pPr marL="0" marR="0" algn="ctr">
              <a:spcBef>
                <a:spcPts val="0"/>
              </a:spcBef>
              <a:spcAft>
                <a:spcPts val="0"/>
              </a:spcAft>
            </a:pPr>
            <a:r>
              <a:rPr lang="tr-TR" sz="2000" b="1" dirty="0">
                <a:latin typeface="Cambria"/>
                <a:ea typeface="ＭＳ 明朝"/>
                <a:cs typeface="Cambria"/>
              </a:rPr>
              <a:t>Reel GSYH (2005 ABD Doları ile, Milyar Dolar)</a:t>
            </a:r>
            <a:endParaRPr lang="tr-TR" sz="2400" b="1" dirty="0">
              <a:effectLst/>
              <a:latin typeface="Cambria"/>
              <a:ea typeface="ＭＳ 明朝"/>
              <a:cs typeface="Cambria"/>
            </a:endParaRPr>
          </a:p>
        </p:txBody>
      </p:sp>
      <p:sp>
        <p:nvSpPr>
          <p:cNvPr id="5" name="Rectangle 4"/>
          <p:cNvSpPr/>
          <p:nvPr/>
        </p:nvSpPr>
        <p:spPr>
          <a:xfrm>
            <a:off x="1039207" y="1835827"/>
            <a:ext cx="5651259" cy="377851"/>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p>
            <a:pPr marL="0" marR="0" algn="ctr">
              <a:spcBef>
                <a:spcPts val="0"/>
              </a:spcBef>
              <a:spcAft>
                <a:spcPts val="0"/>
              </a:spcAft>
            </a:pPr>
            <a:r>
              <a:rPr lang="tr-TR" sz="2000" b="1" dirty="0">
                <a:latin typeface="Cambria"/>
                <a:ea typeface="ＭＳ 明朝"/>
                <a:cs typeface="Cambria"/>
              </a:rPr>
              <a:t>ABD Reel GSYH ve Resesyonlar, 1960-2012</a:t>
            </a:r>
            <a:endParaRPr lang="tr-TR" sz="2400" b="1" dirty="0">
              <a:effectLst/>
              <a:latin typeface="Cambria"/>
              <a:ea typeface="ＭＳ 明朝"/>
              <a:cs typeface="Cambria"/>
            </a:endParaRPr>
          </a:p>
        </p:txBody>
      </p:sp>
    </p:spTree>
    <p:extLst>
      <p:ext uri="{BB962C8B-B14F-4D97-AF65-F5344CB8AC3E}">
        <p14:creationId xmlns:p14="http://schemas.microsoft.com/office/powerpoint/2010/main" val="17094761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6904" y="571501"/>
            <a:ext cx="11532197" cy="5105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pic>
      <p:sp>
        <p:nvSpPr>
          <p:cNvPr id="2" name="Rectangle 1"/>
          <p:cNvSpPr/>
          <p:nvPr/>
        </p:nvSpPr>
        <p:spPr>
          <a:xfrm>
            <a:off x="415303" y="959557"/>
            <a:ext cx="1235187" cy="1228952"/>
          </a:xfrm>
          <a:prstGeom prst="rect">
            <a:avLst/>
          </a:prstGeom>
          <a:solidFill>
            <a:schemeClr val="bg1"/>
          </a:solidFill>
        </p:spPr>
        <p:txBody>
          <a:bodyPr wrap="square">
            <a:spAutoFit/>
          </a:bodyPr>
          <a:lstStyle/>
          <a:p>
            <a:r>
              <a:rPr lang="tr-TR" altLang="en-US" dirty="0">
                <a:latin typeface="Cambria"/>
              </a:rPr>
              <a:t>Reel GSYH</a:t>
            </a:r>
          </a:p>
          <a:p>
            <a:r>
              <a:rPr lang="tr-TR" altLang="en-US" dirty="0">
                <a:latin typeface="Cambria"/>
              </a:rPr>
              <a:t>(Milyar Dolar, Baz Yıl ile)</a:t>
            </a:r>
            <a:endParaRPr lang="tr-TR" dirty="0">
              <a:latin typeface="Cambria"/>
            </a:endParaRPr>
          </a:p>
        </p:txBody>
      </p:sp>
    </p:spTree>
    <p:extLst>
      <p:ext uri="{BB962C8B-B14F-4D97-AF65-F5344CB8AC3E}">
        <p14:creationId xmlns:p14="http://schemas.microsoft.com/office/powerpoint/2010/main" val="1492667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329" y="1171575"/>
            <a:ext cx="11558575" cy="421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pic>
      <p:sp>
        <p:nvSpPr>
          <p:cNvPr id="5" name="Flowchart: Merge 4"/>
          <p:cNvSpPr/>
          <p:nvPr/>
        </p:nvSpPr>
        <p:spPr bwMode="auto">
          <a:xfrm flipH="1">
            <a:off x="9906000" y="3276600"/>
            <a:ext cx="76200" cy="228600"/>
          </a:xfrm>
          <a:prstGeom prst="flowChartMerge">
            <a:avLst/>
          </a:prstGeom>
          <a:solidFill>
            <a:schemeClr val="bg2"/>
          </a:solidFill>
          <a:ln w="12700" cap="flat" cmpd="sng" algn="ctr">
            <a:solidFill>
              <a:schemeClr val="tx1"/>
            </a:solidFill>
            <a:prstDash val="solid"/>
            <a:round/>
            <a:headEnd type="none" w="med" len="med"/>
            <a:tailEnd type="none" w="med" len="med"/>
          </a:ln>
          <a:effectLst/>
        </p:spPr>
        <p:txBody>
          <a:bodyPr/>
          <a:lstStyle/>
          <a:p>
            <a:pPr>
              <a:defRPr/>
            </a:pPr>
            <a:endParaRPr lang="tr-TR" dirty="0">
              <a:latin typeface="Cambria"/>
            </a:endParaRPr>
          </a:p>
        </p:txBody>
      </p:sp>
      <p:sp>
        <p:nvSpPr>
          <p:cNvPr id="7" name="Flowchart: Manual Input 6"/>
          <p:cNvSpPr/>
          <p:nvPr/>
        </p:nvSpPr>
        <p:spPr bwMode="auto">
          <a:xfrm>
            <a:off x="9982200" y="3124200"/>
            <a:ext cx="152400" cy="152400"/>
          </a:xfrm>
          <a:prstGeom prst="flowChartManualInput">
            <a:avLst/>
          </a:prstGeom>
          <a:solidFill>
            <a:schemeClr val="bg2"/>
          </a:solidFill>
          <a:ln w="12700" cap="flat" cmpd="sng" algn="ctr">
            <a:solidFill>
              <a:schemeClr val="tx1"/>
            </a:solidFill>
            <a:prstDash val="solid"/>
            <a:round/>
            <a:headEnd type="none" w="med" len="med"/>
            <a:tailEnd type="none" w="med" len="med"/>
          </a:ln>
          <a:effectLst/>
        </p:spPr>
        <p:txBody>
          <a:bodyPr/>
          <a:lstStyle/>
          <a:p>
            <a:pPr>
              <a:defRPr/>
            </a:pPr>
            <a:endParaRPr lang="tr-TR" dirty="0">
              <a:latin typeface="Cambria"/>
            </a:endParaRPr>
          </a:p>
        </p:txBody>
      </p:sp>
      <p:sp>
        <p:nvSpPr>
          <p:cNvPr id="9" name="TextBox 8"/>
          <p:cNvSpPr txBox="1"/>
          <p:nvPr/>
        </p:nvSpPr>
        <p:spPr>
          <a:xfrm>
            <a:off x="6019800" y="1752605"/>
            <a:ext cx="685800" cy="276999"/>
          </a:xfrm>
          <a:prstGeom prst="rect">
            <a:avLst/>
          </a:prstGeom>
          <a:noFill/>
        </p:spPr>
        <p:txBody>
          <a:bodyPr>
            <a:spAutoFit/>
          </a:bodyPr>
          <a:lstStyle/>
          <a:p>
            <a:pPr>
              <a:defRPr/>
            </a:pPr>
            <a:r>
              <a:rPr lang="tr-TR" sz="1200" dirty="0">
                <a:solidFill>
                  <a:schemeClr val="bg2"/>
                </a:solidFill>
                <a:latin typeface="Cambria"/>
              </a:rPr>
              <a:t>-2012</a:t>
            </a:r>
          </a:p>
        </p:txBody>
      </p:sp>
      <p:sp>
        <p:nvSpPr>
          <p:cNvPr id="6" name="Rectangle 5"/>
          <p:cNvSpPr/>
          <p:nvPr/>
        </p:nvSpPr>
        <p:spPr>
          <a:xfrm>
            <a:off x="454456" y="1414873"/>
            <a:ext cx="1020815" cy="584776"/>
          </a:xfrm>
          <a:prstGeom prst="rect">
            <a:avLst/>
          </a:prstGeom>
          <a:solidFill>
            <a:schemeClr val="bg1"/>
          </a:solidFill>
        </p:spPr>
        <p:txBody>
          <a:bodyPr wrap="square">
            <a:spAutoFit/>
          </a:bodyPr>
          <a:lstStyle/>
          <a:p>
            <a:r>
              <a:rPr lang="tr-TR" altLang="en-US" sz="1600" dirty="0">
                <a:latin typeface="Cambria"/>
              </a:rPr>
              <a:t>Yüzdesel Değişim</a:t>
            </a:r>
            <a:endParaRPr lang="tr-TR" sz="1600" dirty="0">
              <a:latin typeface="Cambria"/>
            </a:endParaRPr>
          </a:p>
        </p:txBody>
      </p:sp>
      <p:sp>
        <p:nvSpPr>
          <p:cNvPr id="8" name="Rectangle 7"/>
          <p:cNvSpPr/>
          <p:nvPr/>
        </p:nvSpPr>
        <p:spPr>
          <a:xfrm>
            <a:off x="10446772" y="4957998"/>
            <a:ext cx="843649" cy="338554"/>
          </a:xfrm>
          <a:prstGeom prst="rect">
            <a:avLst/>
          </a:prstGeom>
          <a:solidFill>
            <a:schemeClr val="bg1"/>
          </a:solidFill>
        </p:spPr>
        <p:txBody>
          <a:bodyPr wrap="square">
            <a:spAutoFit/>
          </a:bodyPr>
          <a:lstStyle/>
          <a:p>
            <a:r>
              <a:rPr lang="tr-TR" altLang="en-US" sz="1600" dirty="0">
                <a:latin typeface="Cambria"/>
              </a:rPr>
              <a:t>Zaman</a:t>
            </a:r>
            <a:endParaRPr lang="tr-TR" sz="1600" dirty="0">
              <a:latin typeface="Cambria"/>
            </a:endParaRPr>
          </a:p>
        </p:txBody>
      </p:sp>
      <p:sp>
        <p:nvSpPr>
          <p:cNvPr id="10" name="Rectangle 9"/>
          <p:cNvSpPr/>
          <p:nvPr/>
        </p:nvSpPr>
        <p:spPr>
          <a:xfrm>
            <a:off x="1964829" y="1538227"/>
            <a:ext cx="4878000" cy="369332"/>
          </a:xfrm>
          <a:prstGeom prst="rect">
            <a:avLst/>
          </a:prstGeom>
          <a:solidFill>
            <a:schemeClr val="bg1"/>
          </a:solidFill>
        </p:spPr>
        <p:txBody>
          <a:bodyPr wrap="square">
            <a:spAutoFit/>
          </a:bodyPr>
          <a:lstStyle/>
          <a:p>
            <a:r>
              <a:rPr lang="tr-TR" altLang="en-US" dirty="0">
                <a:latin typeface="Cambria"/>
              </a:rPr>
              <a:t>ABD Ekonomisinin Yıllık Büyümesi, 1900-2008</a:t>
            </a:r>
            <a:endParaRPr lang="tr-TR" dirty="0">
              <a:latin typeface="Cambria"/>
            </a:endParaRPr>
          </a:p>
        </p:txBody>
      </p:sp>
    </p:spTree>
    <p:extLst>
      <p:ext uri="{BB962C8B-B14F-4D97-AF65-F5344CB8AC3E}">
        <p14:creationId xmlns:p14="http://schemas.microsoft.com/office/powerpoint/2010/main" val="11847595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2102227" y="0"/>
            <a:ext cx="4336473" cy="1527175"/>
          </a:xfrm>
        </p:spPr>
        <p:txBody>
          <a:bodyPr/>
          <a:lstStyle/>
          <a:p>
            <a:r>
              <a:rPr lang="tr-TR" noProof="0" dirty="0"/>
              <a:t>İşsizlik</a:t>
            </a:r>
            <a:endParaRPr lang="tr-TR" altLang="en-US" noProof="0" dirty="0"/>
          </a:p>
        </p:txBody>
      </p:sp>
      <p:sp>
        <p:nvSpPr>
          <p:cNvPr id="8195" name="Content Placeholder 2"/>
          <p:cNvSpPr>
            <a:spLocks noGrp="1"/>
          </p:cNvSpPr>
          <p:nvPr>
            <p:ph idx="1"/>
          </p:nvPr>
        </p:nvSpPr>
        <p:spPr>
          <a:xfrm>
            <a:off x="1981199" y="1724253"/>
            <a:ext cx="9147175" cy="4895850"/>
          </a:xfrm>
        </p:spPr>
        <p:txBody>
          <a:bodyPr/>
          <a:lstStyle/>
          <a:p>
            <a:pPr eaLnBrk="1" hangingPunct="1"/>
            <a:r>
              <a:rPr lang="tr-TR" altLang="en-US" sz="2800" noProof="0" dirty="0"/>
              <a:t>Resesyon sonrasında işsizlik neden yüksek olur?</a:t>
            </a:r>
          </a:p>
          <a:p>
            <a:pPr eaLnBrk="1" hangingPunct="1"/>
            <a:r>
              <a:rPr lang="tr-TR" altLang="en-US" sz="2800" noProof="0" dirty="0"/>
              <a:t>Belli sektörler çok zarar görür.</a:t>
            </a:r>
          </a:p>
          <a:p>
            <a:pPr lvl="1" eaLnBrk="1" hangingPunct="1"/>
            <a:r>
              <a:rPr lang="tr-TR" altLang="en-US" sz="2400" noProof="0" dirty="0"/>
              <a:t>Ev piyasası</a:t>
            </a:r>
          </a:p>
          <a:p>
            <a:pPr eaLnBrk="1" hangingPunct="1"/>
            <a:r>
              <a:rPr lang="tr-TR" altLang="en-US" sz="2800" noProof="0" dirty="0"/>
              <a:t>Ayarlama Gecikmesi</a:t>
            </a:r>
          </a:p>
          <a:p>
            <a:pPr lvl="1" eaLnBrk="1" hangingPunct="1"/>
            <a:r>
              <a:rPr lang="tr-TR" altLang="en-US" sz="2400" noProof="0" dirty="0"/>
              <a:t>Düzeltmeler zaman alır, anlık gerçekleşmez.</a:t>
            </a:r>
          </a:p>
          <a:p>
            <a:pPr eaLnBrk="1" hangingPunct="1"/>
            <a:r>
              <a:rPr lang="tr-TR" altLang="en-US" sz="2800" noProof="0" dirty="0"/>
              <a:t>Hükümet politikaları</a:t>
            </a:r>
          </a:p>
          <a:p>
            <a:pPr lvl="1" eaLnBrk="1" hangingPunct="1"/>
            <a:r>
              <a:rPr lang="tr-TR" altLang="en-US" sz="2400" noProof="0" dirty="0"/>
              <a:t>İstenmeyen sonuçlar işsizlik süresini uzatabilir.</a:t>
            </a:r>
          </a:p>
          <a:p>
            <a:pPr eaLnBrk="1" hangingPunct="1"/>
            <a:r>
              <a:rPr lang="tr-TR" altLang="en-US" sz="2800" noProof="0" dirty="0">
                <a:solidFill>
                  <a:srgbClr val="FF0000"/>
                </a:solidFill>
              </a:rPr>
              <a:t>İşsizlik nasıl ölçülür?</a:t>
            </a:r>
          </a:p>
          <a:p>
            <a:pPr lvl="1" eaLnBrk="1" hangingPunct="1"/>
            <a:r>
              <a:rPr lang="tr-TR" altLang="en-US" sz="2400" noProof="0" dirty="0"/>
              <a:t>Eğer iş aramıyorsanız işsiz olarak sayılmazsınız</a:t>
            </a:r>
            <a:r>
              <a:rPr lang="tr-TR" altLang="ja-JP" sz="2400" noProof="0" dirty="0"/>
              <a:t>. Eğer iş aramaya başlarsanız ve işiniz yoksa işsiz sayılırsınız.</a:t>
            </a:r>
          </a:p>
          <a:p>
            <a:pPr eaLnBrk="1" hangingPunct="1"/>
            <a:endParaRPr lang="tr-TR" altLang="en-US" sz="2800" noProof="0" dirty="0"/>
          </a:p>
        </p:txBody>
      </p:sp>
    </p:spTree>
    <p:extLst>
      <p:ext uri="{BB962C8B-B14F-4D97-AF65-F5344CB8AC3E}">
        <p14:creationId xmlns:p14="http://schemas.microsoft.com/office/powerpoint/2010/main" val="37722535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8195">
                                            <p:txEl>
                                              <p:pRg st="1" end="1"/>
                                            </p:txEl>
                                          </p:spTgt>
                                        </p:tgtEl>
                                        <p:attrNameLst>
                                          <p:attrName>style.visibility</p:attrName>
                                        </p:attrNameLst>
                                      </p:cBhvr>
                                      <p:to>
                                        <p:strVal val="visible"/>
                                      </p:to>
                                    </p:set>
                                    <p:animEffect transition="in" filter="barn(inVertical)">
                                      <p:cBhvr>
                                        <p:cTn id="7" dur="500"/>
                                        <p:tgtEl>
                                          <p:spTgt spid="8195">
                                            <p:txEl>
                                              <p:pRg st="1" end="1"/>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8195">
                                            <p:txEl>
                                              <p:pRg st="2" end="2"/>
                                            </p:txEl>
                                          </p:spTgt>
                                        </p:tgtEl>
                                        <p:attrNameLst>
                                          <p:attrName>style.visibility</p:attrName>
                                        </p:attrNameLst>
                                      </p:cBhvr>
                                      <p:to>
                                        <p:strVal val="visible"/>
                                      </p:to>
                                    </p:set>
                                    <p:animEffect transition="in" filter="barn(inVertical)">
                                      <p:cBhvr>
                                        <p:cTn id="10" dur="500"/>
                                        <p:tgtEl>
                                          <p:spTgt spid="8195">
                                            <p:txEl>
                                              <p:pRg st="2" end="2"/>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6" presetClass="entr" presetSubtype="21" fill="hold" nodeType="clickEffect">
                                  <p:stCondLst>
                                    <p:cond delay="0"/>
                                  </p:stCondLst>
                                  <p:childTnLst>
                                    <p:set>
                                      <p:cBhvr>
                                        <p:cTn id="14" dur="1" fill="hold">
                                          <p:stCondLst>
                                            <p:cond delay="0"/>
                                          </p:stCondLst>
                                        </p:cTn>
                                        <p:tgtEl>
                                          <p:spTgt spid="8195">
                                            <p:txEl>
                                              <p:pRg st="3" end="3"/>
                                            </p:txEl>
                                          </p:spTgt>
                                        </p:tgtEl>
                                        <p:attrNameLst>
                                          <p:attrName>style.visibility</p:attrName>
                                        </p:attrNameLst>
                                      </p:cBhvr>
                                      <p:to>
                                        <p:strVal val="visible"/>
                                      </p:to>
                                    </p:set>
                                    <p:animEffect transition="in" filter="barn(inVertical)">
                                      <p:cBhvr>
                                        <p:cTn id="15" dur="500"/>
                                        <p:tgtEl>
                                          <p:spTgt spid="8195">
                                            <p:txEl>
                                              <p:pRg st="3" end="3"/>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8195">
                                            <p:txEl>
                                              <p:pRg st="4" end="4"/>
                                            </p:txEl>
                                          </p:spTgt>
                                        </p:tgtEl>
                                        <p:attrNameLst>
                                          <p:attrName>style.visibility</p:attrName>
                                        </p:attrNameLst>
                                      </p:cBhvr>
                                      <p:to>
                                        <p:strVal val="visible"/>
                                      </p:to>
                                    </p:set>
                                    <p:animEffect transition="in" filter="barn(inVertical)">
                                      <p:cBhvr>
                                        <p:cTn id="18" dur="500"/>
                                        <p:tgtEl>
                                          <p:spTgt spid="8195">
                                            <p:txEl>
                                              <p:pRg st="4" end="4"/>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6" presetClass="entr" presetSubtype="21" fill="hold" nodeType="clickEffect">
                                  <p:stCondLst>
                                    <p:cond delay="0"/>
                                  </p:stCondLst>
                                  <p:childTnLst>
                                    <p:set>
                                      <p:cBhvr>
                                        <p:cTn id="22" dur="1" fill="hold">
                                          <p:stCondLst>
                                            <p:cond delay="0"/>
                                          </p:stCondLst>
                                        </p:cTn>
                                        <p:tgtEl>
                                          <p:spTgt spid="8195">
                                            <p:txEl>
                                              <p:pRg st="5" end="5"/>
                                            </p:txEl>
                                          </p:spTgt>
                                        </p:tgtEl>
                                        <p:attrNameLst>
                                          <p:attrName>style.visibility</p:attrName>
                                        </p:attrNameLst>
                                      </p:cBhvr>
                                      <p:to>
                                        <p:strVal val="visible"/>
                                      </p:to>
                                    </p:set>
                                    <p:animEffect transition="in" filter="barn(inVertical)">
                                      <p:cBhvr>
                                        <p:cTn id="23" dur="500"/>
                                        <p:tgtEl>
                                          <p:spTgt spid="8195">
                                            <p:txEl>
                                              <p:pRg st="5" end="5"/>
                                            </p:txEl>
                                          </p:spTgt>
                                        </p:tgtEl>
                                      </p:cBhvr>
                                    </p:animEffect>
                                  </p:childTnLst>
                                </p:cTn>
                              </p:par>
                              <p:par>
                                <p:cTn id="24" presetID="16" presetClass="entr" presetSubtype="21" fill="hold" nodeType="withEffect">
                                  <p:stCondLst>
                                    <p:cond delay="0"/>
                                  </p:stCondLst>
                                  <p:childTnLst>
                                    <p:set>
                                      <p:cBhvr>
                                        <p:cTn id="25" dur="1" fill="hold">
                                          <p:stCondLst>
                                            <p:cond delay="0"/>
                                          </p:stCondLst>
                                        </p:cTn>
                                        <p:tgtEl>
                                          <p:spTgt spid="8195">
                                            <p:txEl>
                                              <p:pRg st="6" end="6"/>
                                            </p:txEl>
                                          </p:spTgt>
                                        </p:tgtEl>
                                        <p:attrNameLst>
                                          <p:attrName>style.visibility</p:attrName>
                                        </p:attrNameLst>
                                      </p:cBhvr>
                                      <p:to>
                                        <p:strVal val="visible"/>
                                      </p:to>
                                    </p:set>
                                    <p:animEffect transition="in" filter="barn(inVertical)">
                                      <p:cBhvr>
                                        <p:cTn id="26" dur="500"/>
                                        <p:tgtEl>
                                          <p:spTgt spid="8195">
                                            <p:txEl>
                                              <p:pRg st="6" end="6"/>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6" presetClass="entr" presetSubtype="21" fill="hold" nodeType="clickEffect">
                                  <p:stCondLst>
                                    <p:cond delay="0"/>
                                  </p:stCondLst>
                                  <p:childTnLst>
                                    <p:set>
                                      <p:cBhvr>
                                        <p:cTn id="30" dur="1" fill="hold">
                                          <p:stCondLst>
                                            <p:cond delay="0"/>
                                          </p:stCondLst>
                                        </p:cTn>
                                        <p:tgtEl>
                                          <p:spTgt spid="8195">
                                            <p:txEl>
                                              <p:pRg st="7" end="7"/>
                                            </p:txEl>
                                          </p:spTgt>
                                        </p:tgtEl>
                                        <p:attrNameLst>
                                          <p:attrName>style.visibility</p:attrName>
                                        </p:attrNameLst>
                                      </p:cBhvr>
                                      <p:to>
                                        <p:strVal val="visible"/>
                                      </p:to>
                                    </p:set>
                                    <p:animEffect transition="in" filter="barn(inVertical)">
                                      <p:cBhvr>
                                        <p:cTn id="31" dur="500"/>
                                        <p:tgtEl>
                                          <p:spTgt spid="8195">
                                            <p:txEl>
                                              <p:pRg st="7" end="7"/>
                                            </p:txEl>
                                          </p:spTgt>
                                        </p:tgtEl>
                                      </p:cBhvr>
                                    </p:animEffect>
                                  </p:childTnLst>
                                </p:cTn>
                              </p:par>
                              <p:par>
                                <p:cTn id="32" presetID="16" presetClass="entr" presetSubtype="21" fill="hold" nodeType="withEffect">
                                  <p:stCondLst>
                                    <p:cond delay="0"/>
                                  </p:stCondLst>
                                  <p:childTnLst>
                                    <p:set>
                                      <p:cBhvr>
                                        <p:cTn id="33" dur="1" fill="hold">
                                          <p:stCondLst>
                                            <p:cond delay="0"/>
                                          </p:stCondLst>
                                        </p:cTn>
                                        <p:tgtEl>
                                          <p:spTgt spid="8195">
                                            <p:txEl>
                                              <p:pRg st="8" end="8"/>
                                            </p:txEl>
                                          </p:spTgt>
                                        </p:tgtEl>
                                        <p:attrNameLst>
                                          <p:attrName>style.visibility</p:attrName>
                                        </p:attrNameLst>
                                      </p:cBhvr>
                                      <p:to>
                                        <p:strVal val="visible"/>
                                      </p:to>
                                    </p:set>
                                    <p:animEffect transition="in" filter="barn(inVertical)">
                                      <p:cBhvr>
                                        <p:cTn id="34" dur="500"/>
                                        <p:tgtEl>
                                          <p:spTgt spid="819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a:xfrm>
            <a:off x="1176339" y="-12700"/>
            <a:ext cx="9791700" cy="1527175"/>
          </a:xfrm>
        </p:spPr>
        <p:txBody>
          <a:bodyPr/>
          <a:lstStyle/>
          <a:p>
            <a:pPr algn="ctr"/>
            <a:r>
              <a:rPr lang="tr-TR" altLang="en-US" noProof="0" dirty="0"/>
              <a:t>ABD İşsizlik Oranı, 1960-2012</a:t>
            </a:r>
          </a:p>
        </p:txBody>
      </p:sp>
      <p:pic>
        <p:nvPicPr>
          <p:cNvPr id="18434" name="Picture 2" descr="FIG07"/>
          <p:cNvPicPr>
            <a:picLocks noChangeAspect="1" noChangeArrowheads="1"/>
          </p:cNvPicPr>
          <p:nvPr/>
        </p:nvPicPr>
        <p:blipFill>
          <a:blip r:embed="rId3">
            <a:extLst>
              <a:ext uri="{28A0092B-C50C-407E-A947-70E740481C1C}">
                <a14:useLocalDpi xmlns:a14="http://schemas.microsoft.com/office/drawing/2010/main" val="0"/>
              </a:ext>
            </a:extLst>
          </a:blip>
          <a:srcRect t="6303"/>
          <a:stretch>
            <a:fillRect/>
          </a:stretch>
        </p:blipFill>
        <p:spPr bwMode="auto">
          <a:xfrm>
            <a:off x="1806580" y="1868495"/>
            <a:ext cx="8531225" cy="4225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 name="Rectangle 3"/>
          <p:cNvSpPr/>
          <p:nvPr/>
        </p:nvSpPr>
        <p:spPr>
          <a:xfrm>
            <a:off x="1591183" y="1855447"/>
            <a:ext cx="2252656" cy="1699972"/>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p>
            <a:pPr marL="0" marR="0" algn="ctr">
              <a:spcBef>
                <a:spcPts val="0"/>
              </a:spcBef>
              <a:spcAft>
                <a:spcPts val="0"/>
              </a:spcAft>
            </a:pPr>
            <a:r>
              <a:rPr lang="tr-TR" sz="2000" b="1" dirty="0">
                <a:latin typeface="Cambria"/>
                <a:ea typeface="ＭＳ 明朝"/>
                <a:cs typeface="Cambria"/>
              </a:rPr>
              <a:t>İşsizlik Oranı</a:t>
            </a:r>
            <a:endParaRPr lang="tr-TR" sz="2400" b="1" dirty="0">
              <a:effectLst/>
              <a:latin typeface="Cambria"/>
              <a:ea typeface="ＭＳ 明朝"/>
              <a:cs typeface="Cambria"/>
            </a:endParaRPr>
          </a:p>
        </p:txBody>
      </p:sp>
    </p:spTree>
    <p:extLst>
      <p:ext uri="{BB962C8B-B14F-4D97-AF65-F5344CB8AC3E}">
        <p14:creationId xmlns:p14="http://schemas.microsoft.com/office/powerpoint/2010/main" val="41470779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1"/>
          <p:cNvSpPr>
            <a:spLocks noGrp="1"/>
          </p:cNvSpPr>
          <p:nvPr>
            <p:ph type="title"/>
          </p:nvPr>
        </p:nvSpPr>
        <p:spPr>
          <a:xfrm>
            <a:off x="1981200" y="7"/>
            <a:ext cx="8229600" cy="1527175"/>
          </a:xfrm>
        </p:spPr>
        <p:txBody>
          <a:bodyPr/>
          <a:lstStyle/>
          <a:p>
            <a:r>
              <a:rPr lang="tr-TR" altLang="en-US" noProof="0" dirty="0"/>
              <a:t>Verilerin İncelenmesi</a:t>
            </a:r>
          </a:p>
        </p:txBody>
      </p:sp>
      <p:sp>
        <p:nvSpPr>
          <p:cNvPr id="23555" name="Content Placeholder 2"/>
          <p:cNvSpPr>
            <a:spLocks noGrp="1"/>
          </p:cNvSpPr>
          <p:nvPr>
            <p:ph idx="1"/>
          </p:nvPr>
        </p:nvSpPr>
        <p:spPr>
          <a:xfrm>
            <a:off x="1981200" y="1712913"/>
            <a:ext cx="8926686" cy="4895850"/>
          </a:xfrm>
        </p:spPr>
        <p:txBody>
          <a:bodyPr/>
          <a:lstStyle/>
          <a:p>
            <a:pPr eaLnBrk="1" hangingPunct="1"/>
            <a:r>
              <a:rPr lang="tr-TR" altLang="en-US" sz="2800" noProof="0" dirty="0"/>
              <a:t>İş Gücü</a:t>
            </a:r>
          </a:p>
          <a:p>
            <a:pPr lvl="1" eaLnBrk="1" hangingPunct="1"/>
            <a:r>
              <a:rPr lang="tr-TR" altLang="en-US" sz="2400" noProof="0" dirty="0"/>
              <a:t>Halen bir işi olan veya aktif olarak iş arayanların hepsidir.</a:t>
            </a:r>
          </a:p>
          <a:p>
            <a:pPr eaLnBrk="1" hangingPunct="1"/>
            <a:r>
              <a:rPr lang="tr-TR" altLang="en-US" sz="2800" noProof="0" dirty="0"/>
              <a:t>Kimler iş gücünde değildir?</a:t>
            </a:r>
          </a:p>
          <a:p>
            <a:pPr lvl="1" eaLnBrk="1" hangingPunct="1"/>
            <a:r>
              <a:rPr lang="tr-TR" altLang="en-US" sz="2400" noProof="0" dirty="0"/>
              <a:t>İşsiz ve aktif olarak iş aramayan kişiler (son 4 haftada aktif olarak iş aramayanlar)</a:t>
            </a:r>
          </a:p>
          <a:p>
            <a:pPr lvl="1" eaLnBrk="1" hangingPunct="1"/>
            <a:r>
              <a:rPr lang="tr-TR" altLang="en-US" sz="2400" noProof="0" dirty="0"/>
              <a:t>Emekliler</a:t>
            </a:r>
          </a:p>
          <a:p>
            <a:pPr lvl="1" eaLnBrk="1" hangingPunct="1"/>
            <a:r>
              <a:rPr lang="tr-TR" altLang="en-US" sz="2400" noProof="0" dirty="0"/>
              <a:t>Öğrenciler</a:t>
            </a:r>
          </a:p>
          <a:p>
            <a:pPr lvl="1" eaLnBrk="1" hangingPunct="1"/>
            <a:r>
              <a:rPr lang="tr-TR" altLang="en-US" sz="2400" noProof="0" dirty="0"/>
              <a:t>Bakım evlerindekiler</a:t>
            </a:r>
          </a:p>
        </p:txBody>
      </p:sp>
      <p:graphicFrame>
        <p:nvGraphicFramePr>
          <p:cNvPr id="23556" name="Object 5"/>
          <p:cNvGraphicFramePr>
            <a:graphicFrameLocks noChangeAspect="1"/>
          </p:cNvGraphicFramePr>
          <p:nvPr>
            <p:extLst>
              <p:ext uri="{D42A27DB-BD31-4B8C-83A1-F6EECF244321}">
                <p14:modId xmlns:p14="http://schemas.microsoft.com/office/powerpoint/2010/main" val="3317628101"/>
              </p:ext>
            </p:extLst>
          </p:nvPr>
        </p:nvGraphicFramePr>
        <p:xfrm>
          <a:off x="4712223" y="5710245"/>
          <a:ext cx="2936875" cy="1036637"/>
        </p:xfrm>
        <a:graphic>
          <a:graphicData uri="http://schemas.openxmlformats.org/presentationml/2006/ole">
            <mc:AlternateContent xmlns:mc="http://schemas.openxmlformats.org/markup-compatibility/2006">
              <mc:Choice xmlns:v="urn:schemas-microsoft-com:vml" Requires="v">
                <p:oleObj spid="_x0000_s1484" name="Equation" r:id="rId4" imgW="1117600" imgH="444500" progId="Equation.3">
                  <p:embed/>
                </p:oleObj>
              </mc:Choice>
              <mc:Fallback>
                <p:oleObj name="Equation" r:id="rId4" imgW="1117600" imgH="444500" progId="Equation.3">
                  <p:embed/>
                  <p:pic>
                    <p:nvPicPr>
                      <p:cNvPr id="0" name=""/>
                      <p:cNvPicPr>
                        <a:picLocks noChangeAspect="1" noChangeArrowheads="1"/>
                      </p:cNvPicPr>
                      <p:nvPr/>
                    </p:nvPicPr>
                    <p:blipFill>
                      <a:blip r:embed="rId5"/>
                      <a:srcRect/>
                      <a:stretch>
                        <a:fillRect/>
                      </a:stretch>
                    </p:blipFill>
                    <p:spPr bwMode="auto">
                      <a:xfrm>
                        <a:off x="4712223" y="5710245"/>
                        <a:ext cx="2936875" cy="1036637"/>
                      </a:xfrm>
                      <a:prstGeom prst="rect">
                        <a:avLst/>
                      </a:prstGeom>
                      <a:noFill/>
                      <a:ln>
                        <a:noFill/>
                      </a:ln>
                      <a:effectLst/>
                    </p:spPr>
                  </p:pic>
                </p:oleObj>
              </mc:Fallback>
            </mc:AlternateContent>
          </a:graphicData>
        </a:graphic>
      </p:graphicFrame>
      <p:pic>
        <p:nvPicPr>
          <p:cNvPr id="23557" name="Picture 6" descr="I:\DirkTextbookN\Jpegs(All)\Macro Ch19-33\ch06\18_PRINECOMA_CH06.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085570" y="3898733"/>
            <a:ext cx="2468563" cy="20843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extBox 1"/>
          <p:cNvSpPr txBox="1"/>
          <p:nvPr/>
        </p:nvSpPr>
        <p:spPr>
          <a:xfrm>
            <a:off x="2507356" y="5918355"/>
            <a:ext cx="2205604" cy="461665"/>
          </a:xfrm>
          <a:prstGeom prst="rect">
            <a:avLst/>
          </a:prstGeom>
          <a:noFill/>
        </p:spPr>
        <p:txBody>
          <a:bodyPr wrap="none" rtlCol="0">
            <a:spAutoFit/>
          </a:bodyPr>
          <a:lstStyle/>
          <a:p>
            <a:r>
              <a:rPr lang="tr-TR" sz="2400" dirty="0">
                <a:latin typeface="Cambria"/>
                <a:cs typeface="Cambria"/>
              </a:rPr>
              <a:t>İşsizlik Oranı = </a:t>
            </a:r>
          </a:p>
        </p:txBody>
      </p:sp>
    </p:spTree>
    <p:extLst>
      <p:ext uri="{BB962C8B-B14F-4D97-AF65-F5344CB8AC3E}">
        <p14:creationId xmlns:p14="http://schemas.microsoft.com/office/powerpoint/2010/main" val="6527520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23556"/>
                                        </p:tgtEl>
                                        <p:attrNameLst>
                                          <p:attrName>style.visibility</p:attrName>
                                        </p:attrNameLst>
                                      </p:cBhvr>
                                      <p:to>
                                        <p:strVal val="visible"/>
                                      </p:to>
                                    </p:set>
                                    <p:animEffect transition="in" filter="barn(inVertical)">
                                      <p:cBhvr>
                                        <p:cTn id="7" dur="500"/>
                                        <p:tgtEl>
                                          <p:spTgt spid="2355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23555">
                                            <p:txEl>
                                              <p:pRg st="3" end="3"/>
                                            </p:txEl>
                                          </p:spTgt>
                                        </p:tgtEl>
                                        <p:attrNameLst>
                                          <p:attrName>style.visibility</p:attrName>
                                        </p:attrNameLst>
                                      </p:cBhvr>
                                      <p:to>
                                        <p:strVal val="visible"/>
                                      </p:to>
                                    </p:set>
                                    <p:animEffect transition="in" filter="barn(inVertical)">
                                      <p:cBhvr>
                                        <p:cTn id="12" dur="500"/>
                                        <p:tgtEl>
                                          <p:spTgt spid="23555">
                                            <p:txEl>
                                              <p:pRg st="3" end="3"/>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23555">
                                            <p:txEl>
                                              <p:pRg st="4" end="4"/>
                                            </p:txEl>
                                          </p:spTgt>
                                        </p:tgtEl>
                                        <p:attrNameLst>
                                          <p:attrName>style.visibility</p:attrName>
                                        </p:attrNameLst>
                                      </p:cBhvr>
                                      <p:to>
                                        <p:strVal val="visible"/>
                                      </p:to>
                                    </p:set>
                                    <p:animEffect transition="in" filter="barn(inVertical)">
                                      <p:cBhvr>
                                        <p:cTn id="15" dur="500"/>
                                        <p:tgtEl>
                                          <p:spTgt spid="23555">
                                            <p:txEl>
                                              <p:pRg st="4" end="4"/>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23555">
                                            <p:txEl>
                                              <p:pRg st="5" end="5"/>
                                            </p:txEl>
                                          </p:spTgt>
                                        </p:tgtEl>
                                        <p:attrNameLst>
                                          <p:attrName>style.visibility</p:attrName>
                                        </p:attrNameLst>
                                      </p:cBhvr>
                                      <p:to>
                                        <p:strVal val="visible"/>
                                      </p:to>
                                    </p:set>
                                    <p:animEffect transition="in" filter="barn(inVertical)">
                                      <p:cBhvr>
                                        <p:cTn id="18" dur="500"/>
                                        <p:tgtEl>
                                          <p:spTgt spid="23555">
                                            <p:txEl>
                                              <p:pRg st="5" end="5"/>
                                            </p:txEl>
                                          </p:spTgt>
                                        </p:tgtEl>
                                      </p:cBhvr>
                                    </p:animEffect>
                                  </p:childTnLst>
                                </p:cTn>
                              </p:par>
                              <p:par>
                                <p:cTn id="19" presetID="16" presetClass="entr" presetSubtype="21" fill="hold" nodeType="withEffect">
                                  <p:stCondLst>
                                    <p:cond delay="0"/>
                                  </p:stCondLst>
                                  <p:childTnLst>
                                    <p:set>
                                      <p:cBhvr>
                                        <p:cTn id="20" dur="1" fill="hold">
                                          <p:stCondLst>
                                            <p:cond delay="0"/>
                                          </p:stCondLst>
                                        </p:cTn>
                                        <p:tgtEl>
                                          <p:spTgt spid="23555">
                                            <p:txEl>
                                              <p:pRg st="6" end="6"/>
                                            </p:txEl>
                                          </p:spTgt>
                                        </p:tgtEl>
                                        <p:attrNameLst>
                                          <p:attrName>style.visibility</p:attrName>
                                        </p:attrNameLst>
                                      </p:cBhvr>
                                      <p:to>
                                        <p:strVal val="visible"/>
                                      </p:to>
                                    </p:set>
                                    <p:animEffect transition="in" filter="barn(inVertical)">
                                      <p:cBhvr>
                                        <p:cTn id="21" dur="500"/>
                                        <p:tgtEl>
                                          <p:spTgt spid="23555">
                                            <p:txEl>
                                              <p:pRg st="6" end="6"/>
                                            </p:txEl>
                                          </p:spTgt>
                                        </p:tgtEl>
                                      </p:cBhvr>
                                    </p:animEffect>
                                  </p:childTnLst>
                                </p:cTn>
                              </p:par>
                              <p:par>
                                <p:cTn id="22" presetID="16" presetClass="entr" presetSubtype="21" fill="hold" nodeType="withEffect">
                                  <p:stCondLst>
                                    <p:cond delay="0"/>
                                  </p:stCondLst>
                                  <p:childTnLst>
                                    <p:set>
                                      <p:cBhvr>
                                        <p:cTn id="23" dur="1" fill="hold">
                                          <p:stCondLst>
                                            <p:cond delay="0"/>
                                          </p:stCondLst>
                                        </p:cTn>
                                        <p:tgtEl>
                                          <p:spTgt spid="23557"/>
                                        </p:tgtEl>
                                        <p:attrNameLst>
                                          <p:attrName>style.visibility</p:attrName>
                                        </p:attrNameLst>
                                      </p:cBhvr>
                                      <p:to>
                                        <p:strVal val="visible"/>
                                      </p:to>
                                    </p:set>
                                    <p:animEffect transition="in" filter="barn(inVertical)">
                                      <p:cBhvr>
                                        <p:cTn id="24" dur="500"/>
                                        <p:tgtEl>
                                          <p:spTgt spid="235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itle 1"/>
          <p:cNvSpPr>
            <a:spLocks noGrp="1"/>
          </p:cNvSpPr>
          <p:nvPr>
            <p:ph type="title"/>
          </p:nvPr>
        </p:nvSpPr>
        <p:spPr>
          <a:xfrm>
            <a:off x="1694789" y="20069"/>
            <a:ext cx="10083239" cy="1527175"/>
          </a:xfrm>
        </p:spPr>
        <p:txBody>
          <a:bodyPr/>
          <a:lstStyle/>
          <a:p>
            <a:pPr algn="ctr"/>
            <a:r>
              <a:rPr lang="tr-TR" altLang="en-US" dirty="0"/>
              <a:t>ABD'de İşsizliğin Ölçümü, Nisan 2012</a:t>
            </a:r>
          </a:p>
        </p:txBody>
      </p:sp>
      <p:sp>
        <p:nvSpPr>
          <p:cNvPr id="49154" name="Rectangle 17"/>
          <p:cNvSpPr>
            <a:spLocks noChangeArrowheads="1"/>
          </p:cNvSpPr>
          <p:nvPr/>
        </p:nvSpPr>
        <p:spPr bwMode="auto">
          <a:xfrm>
            <a:off x="1524002" y="-184666"/>
            <a:ext cx="184666"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endParaRPr lang="tr-TR" altLang="en-US" sz="1800" dirty="0">
              <a:latin typeface="Cambria"/>
              <a:cs typeface="Cambria"/>
            </a:endParaRPr>
          </a:p>
        </p:txBody>
      </p:sp>
      <p:grpSp>
        <p:nvGrpSpPr>
          <p:cNvPr id="49155" name="Group 4"/>
          <p:cNvGrpSpPr>
            <a:grpSpLocks noChangeAspect="1"/>
          </p:cNvGrpSpPr>
          <p:nvPr/>
        </p:nvGrpSpPr>
        <p:grpSpPr bwMode="auto">
          <a:xfrm>
            <a:off x="2425703" y="1736732"/>
            <a:ext cx="7251700" cy="5121275"/>
            <a:chOff x="2709" y="7607"/>
            <a:chExt cx="7454" cy="5412"/>
          </a:xfrm>
        </p:grpSpPr>
        <p:sp>
          <p:nvSpPr>
            <p:cNvPr id="49156" name="AutoShape 16"/>
            <p:cNvSpPr>
              <a:spLocks noChangeAspect="1" noChangeArrowheads="1" noTextEdit="1"/>
            </p:cNvSpPr>
            <p:nvPr/>
          </p:nvSpPr>
          <p:spPr bwMode="auto">
            <a:xfrm>
              <a:off x="2827" y="7607"/>
              <a:ext cx="7288" cy="54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tr-TR">
                <a:latin typeface="Cambria"/>
              </a:endParaRPr>
            </a:p>
          </p:txBody>
        </p:sp>
        <p:grpSp>
          <p:nvGrpSpPr>
            <p:cNvPr id="49157" name="Group 5"/>
            <p:cNvGrpSpPr>
              <a:grpSpLocks/>
            </p:cNvGrpSpPr>
            <p:nvPr/>
          </p:nvGrpSpPr>
          <p:grpSpPr bwMode="auto">
            <a:xfrm>
              <a:off x="2709" y="7855"/>
              <a:ext cx="7454" cy="4502"/>
              <a:chOff x="3402" y="7659"/>
              <a:chExt cx="5972" cy="3085"/>
            </a:xfrm>
          </p:grpSpPr>
          <p:sp>
            <p:nvSpPr>
              <p:cNvPr id="49158" name="Text Box 14"/>
              <p:cNvSpPr txBox="1">
                <a:spLocks noChangeArrowheads="1"/>
              </p:cNvSpPr>
              <p:nvPr/>
            </p:nvSpPr>
            <p:spPr bwMode="auto">
              <a:xfrm>
                <a:off x="5077" y="7659"/>
                <a:ext cx="2666" cy="771"/>
              </a:xfrm>
              <a:prstGeom prst="rect">
                <a:avLst/>
              </a:prstGeom>
              <a:solidFill>
                <a:srgbClr val="FFFFFF"/>
              </a:solidFill>
              <a:ln w="9525">
                <a:solidFill>
                  <a:srgbClr val="4F81BD"/>
                </a:solidFill>
                <a:miter lim="800000"/>
                <a:headEnd/>
                <a:tailEnd/>
              </a:ln>
            </p:spPr>
            <p:txBody>
              <a:bodyPr rIns="0"/>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r>
                  <a:rPr lang="tr-TR" altLang="en-US" sz="1600">
                    <a:latin typeface="Cambria"/>
                    <a:cs typeface="Cambria"/>
                  </a:rPr>
                  <a:t>Nüfus: </a:t>
                </a:r>
                <a:r>
                  <a:rPr lang="tr-TR" altLang="en-US" sz="1600">
                    <a:solidFill>
                      <a:srgbClr val="C0504D"/>
                    </a:solidFill>
                    <a:latin typeface="Cambria"/>
                    <a:cs typeface="Cambria"/>
                  </a:rPr>
                  <a:t>243 milyon</a:t>
                </a:r>
                <a:endParaRPr lang="tr-TR" altLang="en-US" sz="1600">
                  <a:latin typeface="Cambria"/>
                  <a:cs typeface="Cambria"/>
                </a:endParaRPr>
              </a:p>
              <a:p>
                <a:r>
                  <a:rPr lang="tr-TR" altLang="en-US" sz="1600">
                    <a:latin typeface="Cambria"/>
                    <a:cs typeface="Cambria"/>
                  </a:rPr>
                  <a:t> - Bakım evlerinde olmayanlar</a:t>
                </a:r>
              </a:p>
              <a:p>
                <a:r>
                  <a:rPr lang="tr-TR" altLang="en-US" sz="1600">
                    <a:latin typeface="Cambria"/>
                    <a:cs typeface="Cambria"/>
                  </a:rPr>
                  <a:t> - Siviller</a:t>
                </a:r>
              </a:p>
              <a:p>
                <a:r>
                  <a:rPr lang="tr-TR" altLang="en-US" sz="1600">
                    <a:latin typeface="Cambria"/>
                    <a:cs typeface="Cambria"/>
                  </a:rPr>
                  <a:t> - Yaşı 16+ olanlar</a:t>
                </a:r>
              </a:p>
              <a:p>
                <a:endParaRPr lang="tr-TR" altLang="en-US" sz="1600">
                  <a:latin typeface="Cambria"/>
                  <a:cs typeface="Cambria"/>
                </a:endParaRPr>
              </a:p>
            </p:txBody>
          </p:sp>
          <p:sp>
            <p:nvSpPr>
              <p:cNvPr id="49159" name="Text Box 13"/>
              <p:cNvSpPr txBox="1">
                <a:spLocks noChangeArrowheads="1"/>
              </p:cNvSpPr>
              <p:nvPr/>
            </p:nvSpPr>
            <p:spPr bwMode="auto">
              <a:xfrm>
                <a:off x="3402" y="8893"/>
                <a:ext cx="2425" cy="926"/>
              </a:xfrm>
              <a:prstGeom prst="rect">
                <a:avLst/>
              </a:prstGeom>
              <a:solidFill>
                <a:srgbClr val="FFFFFF"/>
              </a:solidFill>
              <a:ln w="9525">
                <a:solidFill>
                  <a:srgbClr val="4F81BD"/>
                </a:solidFill>
                <a:miter lim="800000"/>
                <a:headEnd/>
                <a:tailEnd/>
              </a:ln>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r>
                  <a:rPr lang="tr-TR" altLang="en-US" sz="1600">
                    <a:latin typeface="Cambria"/>
                    <a:cs typeface="Cambria"/>
                  </a:rPr>
                  <a:t>İş gücünde değil: </a:t>
                </a:r>
                <a:r>
                  <a:rPr lang="tr-TR" altLang="en-US" sz="1600">
                    <a:solidFill>
                      <a:srgbClr val="C0504D"/>
                    </a:solidFill>
                    <a:latin typeface="Cambria"/>
                    <a:cs typeface="Cambria"/>
                  </a:rPr>
                  <a:t>89 milyon</a:t>
                </a:r>
                <a:endParaRPr lang="tr-TR" altLang="en-US" sz="1600">
                  <a:latin typeface="Cambria"/>
                  <a:cs typeface="Cambria"/>
                </a:endParaRPr>
              </a:p>
              <a:p>
                <a:r>
                  <a:rPr lang="tr-TR" altLang="en-US" sz="1600">
                    <a:latin typeface="Cambria"/>
                    <a:cs typeface="Cambria"/>
                  </a:rPr>
                  <a:t> - Öğrenciler</a:t>
                </a:r>
              </a:p>
              <a:p>
                <a:r>
                  <a:rPr lang="tr-TR" altLang="en-US" sz="1600">
                    <a:latin typeface="Cambria"/>
                    <a:cs typeface="Cambria"/>
                  </a:rPr>
                  <a:t> - Evde çalışanlar</a:t>
                </a:r>
              </a:p>
              <a:p>
                <a:r>
                  <a:rPr lang="tr-TR" altLang="en-US" sz="1600">
                    <a:latin typeface="Cambria"/>
                    <a:cs typeface="Cambria"/>
                  </a:rPr>
                  <a:t> -Emekliler</a:t>
                </a:r>
              </a:p>
              <a:p>
                <a:r>
                  <a:rPr lang="tr-TR" altLang="en-US" sz="1600">
                    <a:latin typeface="Cambria"/>
                    <a:cs typeface="Cambria"/>
                  </a:rPr>
                  <a:t> - Diğerleri</a:t>
                </a:r>
              </a:p>
              <a:p>
                <a:endParaRPr lang="tr-TR" altLang="en-US" sz="1600">
                  <a:latin typeface="Cambria"/>
                  <a:cs typeface="Cambria"/>
                </a:endParaRPr>
              </a:p>
            </p:txBody>
          </p:sp>
          <p:sp>
            <p:nvSpPr>
              <p:cNvPr id="49160" name="Text Box 12"/>
              <p:cNvSpPr txBox="1">
                <a:spLocks noChangeArrowheads="1"/>
              </p:cNvSpPr>
              <p:nvPr/>
            </p:nvSpPr>
            <p:spPr bwMode="auto">
              <a:xfrm>
                <a:off x="6127" y="8893"/>
                <a:ext cx="2086" cy="308"/>
              </a:xfrm>
              <a:prstGeom prst="rect">
                <a:avLst/>
              </a:prstGeom>
              <a:solidFill>
                <a:srgbClr val="FFFFFF"/>
              </a:solidFill>
              <a:ln w="9525">
                <a:solidFill>
                  <a:srgbClr val="4F81BD"/>
                </a:solidFill>
                <a:miter lim="800000"/>
                <a:headEnd/>
                <a:tailEnd/>
              </a:ln>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r>
                  <a:rPr lang="tr-TR" altLang="en-US" sz="1600">
                    <a:latin typeface="Cambria"/>
                    <a:cs typeface="Cambria"/>
                  </a:rPr>
                  <a:t>İş Gücü: </a:t>
                </a:r>
                <a:r>
                  <a:rPr lang="tr-TR" altLang="en-US" sz="1600">
                    <a:solidFill>
                      <a:srgbClr val="C0504D"/>
                    </a:solidFill>
                    <a:latin typeface="Cambria"/>
                    <a:cs typeface="Cambria"/>
                  </a:rPr>
                  <a:t>154</a:t>
                </a:r>
                <a:r>
                  <a:rPr lang="tr-TR" altLang="en-US" sz="1600">
                    <a:latin typeface="Cambria"/>
                    <a:cs typeface="Cambria"/>
                  </a:rPr>
                  <a:t> </a:t>
                </a:r>
                <a:r>
                  <a:rPr lang="tr-TR" altLang="en-US" sz="1600">
                    <a:solidFill>
                      <a:srgbClr val="C0504D"/>
                    </a:solidFill>
                    <a:latin typeface="Cambria"/>
                    <a:cs typeface="Cambria"/>
                  </a:rPr>
                  <a:t>milyon</a:t>
                </a:r>
                <a:endParaRPr lang="tr-TR" altLang="en-US" sz="1600">
                  <a:latin typeface="Cambria"/>
                  <a:cs typeface="Cambria"/>
                </a:endParaRPr>
              </a:p>
              <a:p>
                <a:r>
                  <a:rPr lang="tr-TR" altLang="en-US" sz="1600">
                    <a:latin typeface="Cambria"/>
                    <a:cs typeface="Cambria"/>
                  </a:rPr>
                  <a:t> </a:t>
                </a:r>
              </a:p>
            </p:txBody>
          </p:sp>
          <p:cxnSp>
            <p:nvCxnSpPr>
              <p:cNvPr id="49161" name="AutoShape 11"/>
              <p:cNvCxnSpPr>
                <a:cxnSpLocks noChangeShapeType="1"/>
              </p:cNvCxnSpPr>
              <p:nvPr/>
            </p:nvCxnSpPr>
            <p:spPr bwMode="auto">
              <a:xfrm flipV="1">
                <a:off x="4852" y="8430"/>
                <a:ext cx="1200" cy="463"/>
              </a:xfrm>
              <a:prstGeom prst="straightConnector1">
                <a:avLst/>
              </a:prstGeom>
              <a:noFill/>
              <a:ln w="9525">
                <a:solidFill>
                  <a:srgbClr val="4F81BD"/>
                </a:solidFill>
                <a:round/>
                <a:headEnd/>
                <a:tailEnd/>
              </a:ln>
              <a:extLst>
                <a:ext uri="{909E8E84-426E-40dd-AFC4-6F175D3DCCD1}">
                  <a14:hiddenFill xmlns:a14="http://schemas.microsoft.com/office/drawing/2010/main" xmlns="">
                    <a:noFill/>
                  </a14:hiddenFill>
                </a:ext>
              </a:extLst>
            </p:spPr>
          </p:cxnSp>
          <p:cxnSp>
            <p:nvCxnSpPr>
              <p:cNvPr id="49162" name="AutoShape 10"/>
              <p:cNvCxnSpPr>
                <a:cxnSpLocks noChangeShapeType="1"/>
              </p:cNvCxnSpPr>
              <p:nvPr/>
            </p:nvCxnSpPr>
            <p:spPr bwMode="auto">
              <a:xfrm flipH="1" flipV="1">
                <a:off x="6052" y="8430"/>
                <a:ext cx="900" cy="463"/>
              </a:xfrm>
              <a:prstGeom prst="straightConnector1">
                <a:avLst/>
              </a:prstGeom>
              <a:noFill/>
              <a:ln w="9525">
                <a:solidFill>
                  <a:srgbClr val="4F81BD"/>
                </a:solidFill>
                <a:round/>
                <a:headEnd/>
                <a:tailEnd/>
              </a:ln>
              <a:extLst>
                <a:ext uri="{909E8E84-426E-40dd-AFC4-6F175D3DCCD1}">
                  <a14:hiddenFill xmlns:a14="http://schemas.microsoft.com/office/drawing/2010/main" xmlns="">
                    <a:noFill/>
                  </a14:hiddenFill>
                </a:ext>
              </a:extLst>
            </p:spPr>
          </p:cxnSp>
          <p:sp>
            <p:nvSpPr>
              <p:cNvPr id="49163" name="Text Box 9"/>
              <p:cNvSpPr txBox="1">
                <a:spLocks noChangeArrowheads="1"/>
              </p:cNvSpPr>
              <p:nvPr/>
            </p:nvSpPr>
            <p:spPr bwMode="auto">
              <a:xfrm>
                <a:off x="4793" y="10127"/>
                <a:ext cx="1934" cy="617"/>
              </a:xfrm>
              <a:prstGeom prst="rect">
                <a:avLst/>
              </a:prstGeom>
              <a:solidFill>
                <a:srgbClr val="FFFFFF"/>
              </a:solidFill>
              <a:ln w="9525">
                <a:solidFill>
                  <a:srgbClr val="4F81BD"/>
                </a:solidFill>
                <a:miter lim="800000"/>
                <a:headEnd/>
                <a:tailEnd/>
              </a:ln>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r>
                  <a:rPr lang="tr-TR" altLang="en-US" sz="1600">
                    <a:latin typeface="Cambria"/>
                    <a:cs typeface="Cambria"/>
                  </a:rPr>
                  <a:t>Çalışıyor: </a:t>
                </a:r>
                <a:r>
                  <a:rPr lang="tr-TR" altLang="en-US" sz="1600">
                    <a:solidFill>
                      <a:srgbClr val="C0504D"/>
                    </a:solidFill>
                    <a:latin typeface="Cambria"/>
                    <a:cs typeface="Cambria"/>
                  </a:rPr>
                  <a:t>142</a:t>
                </a:r>
                <a:r>
                  <a:rPr lang="tr-TR" altLang="en-US" sz="1600">
                    <a:solidFill>
                      <a:srgbClr val="FF6600"/>
                    </a:solidFill>
                    <a:latin typeface="Cambria"/>
                    <a:cs typeface="Cambria"/>
                  </a:rPr>
                  <a:t> </a:t>
                </a:r>
                <a:r>
                  <a:rPr lang="tr-TR" altLang="en-US" sz="1600">
                    <a:solidFill>
                      <a:srgbClr val="C0504D"/>
                    </a:solidFill>
                    <a:latin typeface="Cambria"/>
                    <a:cs typeface="Cambria"/>
                  </a:rPr>
                  <a:t>milyon</a:t>
                </a:r>
                <a:endParaRPr lang="tr-TR" altLang="en-US" sz="1600">
                  <a:latin typeface="Cambria"/>
                  <a:cs typeface="Cambria"/>
                </a:endParaRPr>
              </a:p>
              <a:p>
                <a:r>
                  <a:rPr lang="tr-TR" altLang="en-US" sz="1600">
                    <a:latin typeface="Cambria"/>
                    <a:cs typeface="Cambria"/>
                  </a:rPr>
                  <a:t>İş gücünün </a:t>
                </a:r>
                <a:r>
                  <a:rPr lang="tr-TR" altLang="en-US" sz="1600">
                    <a:solidFill>
                      <a:srgbClr val="C0504D"/>
                    </a:solidFill>
                    <a:latin typeface="Cambria"/>
                    <a:cs typeface="Cambria"/>
                  </a:rPr>
                  <a:t>91.9%</a:t>
                </a:r>
                <a:endParaRPr lang="tr-TR" altLang="en-US" sz="1600">
                  <a:latin typeface="Cambria"/>
                  <a:cs typeface="Cambria"/>
                </a:endParaRPr>
              </a:p>
            </p:txBody>
          </p:sp>
          <p:sp>
            <p:nvSpPr>
              <p:cNvPr id="49164" name="Text Box 8"/>
              <p:cNvSpPr txBox="1">
                <a:spLocks noChangeArrowheads="1"/>
              </p:cNvSpPr>
              <p:nvPr/>
            </p:nvSpPr>
            <p:spPr bwMode="auto">
              <a:xfrm>
                <a:off x="7177" y="10127"/>
                <a:ext cx="2197" cy="617"/>
              </a:xfrm>
              <a:prstGeom prst="rect">
                <a:avLst/>
              </a:prstGeom>
              <a:solidFill>
                <a:srgbClr val="FFFFFF"/>
              </a:solidFill>
              <a:ln w="9525">
                <a:solidFill>
                  <a:srgbClr val="4F81BD"/>
                </a:solidFill>
                <a:miter lim="800000"/>
                <a:headEnd/>
                <a:tailEnd/>
              </a:ln>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r>
                  <a:rPr lang="tr-TR" altLang="en-US" sz="1600">
                    <a:latin typeface="Cambria"/>
                    <a:cs typeface="Cambria"/>
                  </a:rPr>
                  <a:t>İşsiz: </a:t>
                </a:r>
                <a:r>
                  <a:rPr lang="tr-TR" altLang="en-US" sz="1600">
                    <a:solidFill>
                      <a:srgbClr val="C0504D"/>
                    </a:solidFill>
                    <a:latin typeface="Cambria"/>
                    <a:cs typeface="Cambria"/>
                  </a:rPr>
                  <a:t>12</a:t>
                </a:r>
                <a:r>
                  <a:rPr lang="tr-TR" altLang="en-US" sz="1600">
                    <a:solidFill>
                      <a:srgbClr val="FF6600"/>
                    </a:solidFill>
                    <a:latin typeface="Cambria"/>
                    <a:cs typeface="Cambria"/>
                  </a:rPr>
                  <a:t> </a:t>
                </a:r>
                <a:r>
                  <a:rPr lang="tr-TR" altLang="en-US" sz="1600">
                    <a:solidFill>
                      <a:srgbClr val="C0504D"/>
                    </a:solidFill>
                    <a:latin typeface="Cambria"/>
                    <a:cs typeface="Cambria"/>
                  </a:rPr>
                  <a:t>milyon</a:t>
                </a:r>
                <a:endParaRPr lang="tr-TR" altLang="en-US" sz="1600">
                  <a:latin typeface="Cambria"/>
                  <a:cs typeface="Cambria"/>
                </a:endParaRPr>
              </a:p>
              <a:p>
                <a:r>
                  <a:rPr lang="tr-TR" altLang="en-US" sz="1600">
                    <a:latin typeface="Cambria"/>
                    <a:cs typeface="Cambria"/>
                  </a:rPr>
                  <a:t>İş gücünün </a:t>
                </a:r>
                <a:r>
                  <a:rPr lang="tr-TR" altLang="en-US" sz="1600">
                    <a:solidFill>
                      <a:srgbClr val="C0504D"/>
                    </a:solidFill>
                    <a:latin typeface="Cambria"/>
                    <a:cs typeface="Cambria"/>
                  </a:rPr>
                  <a:t>8.1%</a:t>
                </a:r>
                <a:endParaRPr lang="tr-TR" altLang="en-US" sz="1600">
                  <a:latin typeface="Cambria"/>
                  <a:cs typeface="Cambria"/>
                </a:endParaRPr>
              </a:p>
            </p:txBody>
          </p:sp>
          <p:cxnSp>
            <p:nvCxnSpPr>
              <p:cNvPr id="49165" name="AutoShape 7"/>
              <p:cNvCxnSpPr>
                <a:cxnSpLocks noChangeShapeType="1"/>
              </p:cNvCxnSpPr>
              <p:nvPr/>
            </p:nvCxnSpPr>
            <p:spPr bwMode="auto">
              <a:xfrm flipH="1">
                <a:off x="5977" y="9201"/>
                <a:ext cx="975" cy="926"/>
              </a:xfrm>
              <a:prstGeom prst="straightConnector1">
                <a:avLst/>
              </a:prstGeom>
              <a:noFill/>
              <a:ln w="9525">
                <a:solidFill>
                  <a:srgbClr val="4F81BD"/>
                </a:solidFill>
                <a:round/>
                <a:headEnd/>
                <a:tailEnd/>
              </a:ln>
              <a:extLst>
                <a:ext uri="{909E8E84-426E-40dd-AFC4-6F175D3DCCD1}">
                  <a14:hiddenFill xmlns:a14="http://schemas.microsoft.com/office/drawing/2010/main" xmlns="">
                    <a:noFill/>
                  </a14:hiddenFill>
                </a:ext>
              </a:extLst>
            </p:spPr>
          </p:cxnSp>
          <p:cxnSp>
            <p:nvCxnSpPr>
              <p:cNvPr id="49166" name="AutoShape 6"/>
              <p:cNvCxnSpPr>
                <a:cxnSpLocks noChangeShapeType="1"/>
              </p:cNvCxnSpPr>
              <p:nvPr/>
            </p:nvCxnSpPr>
            <p:spPr bwMode="auto">
              <a:xfrm>
                <a:off x="6952" y="9201"/>
                <a:ext cx="1045" cy="926"/>
              </a:xfrm>
              <a:prstGeom prst="straightConnector1">
                <a:avLst/>
              </a:prstGeom>
              <a:noFill/>
              <a:ln w="9525">
                <a:solidFill>
                  <a:srgbClr val="4F81BD"/>
                </a:solidFill>
                <a:round/>
                <a:headEnd/>
                <a:tailEnd/>
              </a:ln>
              <a:extLst>
                <a:ext uri="{909E8E84-426E-40dd-AFC4-6F175D3DCCD1}">
                  <a14:hiddenFill xmlns:a14="http://schemas.microsoft.com/office/drawing/2010/main" xmlns="">
                    <a:noFill/>
                  </a14:hiddenFill>
                </a:ext>
              </a:extLst>
            </p:spPr>
          </p:cxnSp>
        </p:grpSp>
      </p:grpSp>
    </p:spTree>
    <p:extLst>
      <p:ext uri="{BB962C8B-B14F-4D97-AF65-F5344CB8AC3E}">
        <p14:creationId xmlns:p14="http://schemas.microsoft.com/office/powerpoint/2010/main" val="26200176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a:xfrm>
            <a:off x="1981200" y="0"/>
            <a:ext cx="8940800" cy="1527175"/>
          </a:xfrm>
        </p:spPr>
        <p:txBody>
          <a:bodyPr/>
          <a:lstStyle/>
          <a:p>
            <a:r>
              <a:rPr lang="tr-TR" altLang="en-US" noProof="0" dirty="0"/>
              <a:t>İşsizliğin Çeşitleri</a:t>
            </a:r>
          </a:p>
        </p:txBody>
      </p:sp>
      <p:sp>
        <p:nvSpPr>
          <p:cNvPr id="10243" name="Content Placeholder 2"/>
          <p:cNvSpPr>
            <a:spLocks noGrp="1"/>
          </p:cNvSpPr>
          <p:nvPr>
            <p:ph idx="1"/>
          </p:nvPr>
        </p:nvSpPr>
        <p:spPr>
          <a:xfrm>
            <a:off x="1981200" y="1712913"/>
            <a:ext cx="8229600" cy="4895850"/>
          </a:xfrm>
        </p:spPr>
        <p:txBody>
          <a:bodyPr/>
          <a:lstStyle/>
          <a:p>
            <a:pPr eaLnBrk="1" hangingPunct="1"/>
            <a:r>
              <a:rPr lang="tr-TR" altLang="en-US" sz="2800" noProof="0" dirty="0"/>
              <a:t>Sıfır işsizliğe sahip olmak pragmatik midir?</a:t>
            </a:r>
          </a:p>
          <a:p>
            <a:pPr lvl="1" eaLnBrk="1" hangingPunct="1"/>
            <a:r>
              <a:rPr lang="tr-TR" altLang="en-US" sz="2400" noProof="0" dirty="0"/>
              <a:t>Genel olarak, işsizlik toplumu tüketir ve belirli hane halkları için çok zordur.</a:t>
            </a:r>
          </a:p>
          <a:p>
            <a:pPr lvl="1" eaLnBrk="1" hangingPunct="1"/>
            <a:r>
              <a:rPr lang="tr-TR" altLang="en-US" sz="2400" noProof="0" dirty="0"/>
              <a:t>Buna rağmen, ekonomimiz gelişip değiştikçe belirli iş kolları yok olur.</a:t>
            </a:r>
          </a:p>
          <a:p>
            <a:pPr lvl="1" eaLnBrk="1" hangingPunct="1"/>
            <a:r>
              <a:rPr lang="tr-TR" altLang="en-US" sz="2400" noProof="0" dirty="0">
                <a:solidFill>
                  <a:srgbClr val="FF0000"/>
                </a:solidFill>
              </a:rPr>
              <a:t>İşsizliği tamamen yok edemeyiz.</a:t>
            </a:r>
          </a:p>
          <a:p>
            <a:pPr eaLnBrk="1" hangingPunct="1"/>
            <a:r>
              <a:rPr lang="tr-TR" altLang="en-US" sz="2800" noProof="0" dirty="0"/>
              <a:t>İşsizliğin 3 çeşidi vardır.</a:t>
            </a:r>
          </a:p>
          <a:p>
            <a:pPr lvl="1" eaLnBrk="1" hangingPunct="1"/>
            <a:r>
              <a:rPr lang="tr-TR" altLang="en-US" sz="2400" noProof="0" dirty="0"/>
              <a:t>Yapısal </a:t>
            </a:r>
            <a:r>
              <a:rPr lang="tr-TR" altLang="en-US" sz="2400" dirty="0"/>
              <a:t>İşsizlik (</a:t>
            </a:r>
            <a:r>
              <a:rPr lang="tr-TR" altLang="en-US" sz="2400" noProof="0" dirty="0" err="1"/>
              <a:t>Structural</a:t>
            </a:r>
            <a:r>
              <a:rPr lang="tr-TR" altLang="en-US" sz="2400" noProof="0" dirty="0"/>
              <a:t> </a:t>
            </a:r>
            <a:r>
              <a:rPr lang="tr-TR" altLang="en-US" sz="2400" noProof="0" dirty="0" err="1"/>
              <a:t>Unemployment</a:t>
            </a:r>
            <a:r>
              <a:rPr lang="tr-TR" altLang="en-US" sz="2400" noProof="0" dirty="0"/>
              <a:t>) </a:t>
            </a:r>
          </a:p>
          <a:p>
            <a:pPr lvl="1" eaLnBrk="1" hangingPunct="1"/>
            <a:r>
              <a:rPr lang="tr-TR" altLang="en-US" sz="2400" noProof="0" dirty="0"/>
              <a:t>Geçici </a:t>
            </a:r>
            <a:r>
              <a:rPr lang="tr-TR" altLang="en-US" sz="2400" dirty="0"/>
              <a:t>İşsizlik (</a:t>
            </a:r>
            <a:r>
              <a:rPr lang="tr-TR" altLang="en-US" sz="2400" dirty="0" err="1"/>
              <a:t>Frictional</a:t>
            </a:r>
            <a:r>
              <a:rPr lang="tr-TR" altLang="en-US" sz="2400" dirty="0"/>
              <a:t> </a:t>
            </a:r>
            <a:r>
              <a:rPr lang="tr-TR" altLang="en-US" sz="2400" dirty="0" err="1"/>
              <a:t>Unemployment</a:t>
            </a:r>
            <a:r>
              <a:rPr lang="tr-TR" altLang="en-US" sz="2400" dirty="0"/>
              <a:t>)</a:t>
            </a:r>
            <a:endParaRPr lang="tr-TR" altLang="en-US" sz="2400" noProof="0" dirty="0"/>
          </a:p>
          <a:p>
            <a:pPr lvl="1" eaLnBrk="1" hangingPunct="1"/>
            <a:r>
              <a:rPr lang="tr-TR" altLang="en-US" sz="2400" noProof="0" dirty="0"/>
              <a:t>Döngüsel İşsizlik (</a:t>
            </a:r>
            <a:r>
              <a:rPr lang="tr-TR" altLang="en-US" sz="2400" dirty="0" err="1"/>
              <a:t>Cyclical</a:t>
            </a:r>
            <a:r>
              <a:rPr lang="tr-TR" altLang="en-US" sz="2400" dirty="0"/>
              <a:t> </a:t>
            </a:r>
            <a:r>
              <a:rPr lang="tr-TR" altLang="en-US" sz="2400" dirty="0" err="1"/>
              <a:t>Unemployment</a:t>
            </a:r>
            <a:r>
              <a:rPr lang="tr-TR" altLang="en-US" sz="2400" dirty="0"/>
              <a:t>)</a:t>
            </a:r>
            <a:endParaRPr lang="tr-TR" altLang="en-US" sz="2400" noProof="0" dirty="0"/>
          </a:p>
        </p:txBody>
      </p:sp>
    </p:spTree>
    <p:extLst>
      <p:ext uri="{BB962C8B-B14F-4D97-AF65-F5344CB8AC3E}">
        <p14:creationId xmlns:p14="http://schemas.microsoft.com/office/powerpoint/2010/main" val="1196361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10243">
                                            <p:txEl>
                                              <p:pRg st="1" end="1"/>
                                            </p:txEl>
                                          </p:spTgt>
                                        </p:tgtEl>
                                        <p:attrNameLst>
                                          <p:attrName>style.visibility</p:attrName>
                                        </p:attrNameLst>
                                      </p:cBhvr>
                                      <p:to>
                                        <p:strVal val="visible"/>
                                      </p:to>
                                    </p:set>
                                    <p:animEffect transition="in" filter="barn(inVertical)">
                                      <p:cBhvr>
                                        <p:cTn id="7" dur="500"/>
                                        <p:tgtEl>
                                          <p:spTgt spid="10243">
                                            <p:txEl>
                                              <p:pRg st="1" end="1"/>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10243">
                                            <p:txEl>
                                              <p:pRg st="2" end="2"/>
                                            </p:txEl>
                                          </p:spTgt>
                                        </p:tgtEl>
                                        <p:attrNameLst>
                                          <p:attrName>style.visibility</p:attrName>
                                        </p:attrNameLst>
                                      </p:cBhvr>
                                      <p:to>
                                        <p:strVal val="visible"/>
                                      </p:to>
                                    </p:set>
                                    <p:animEffect transition="in" filter="barn(inVertical)">
                                      <p:cBhvr>
                                        <p:cTn id="10" dur="500"/>
                                        <p:tgtEl>
                                          <p:spTgt spid="10243">
                                            <p:txEl>
                                              <p:pRg st="2" end="2"/>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10243">
                                            <p:txEl>
                                              <p:pRg st="3" end="3"/>
                                            </p:txEl>
                                          </p:spTgt>
                                        </p:tgtEl>
                                        <p:attrNameLst>
                                          <p:attrName>style.visibility</p:attrName>
                                        </p:attrNameLst>
                                      </p:cBhvr>
                                      <p:to>
                                        <p:strVal val="visible"/>
                                      </p:to>
                                    </p:set>
                                    <p:animEffect transition="in" filter="barn(inVertical)">
                                      <p:cBhvr>
                                        <p:cTn id="13" dur="500"/>
                                        <p:tgtEl>
                                          <p:spTgt spid="10243">
                                            <p:txEl>
                                              <p:pRg st="3" end="3"/>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6" presetClass="entr" presetSubtype="21" fill="hold" nodeType="clickEffect">
                                  <p:stCondLst>
                                    <p:cond delay="0"/>
                                  </p:stCondLst>
                                  <p:childTnLst>
                                    <p:set>
                                      <p:cBhvr>
                                        <p:cTn id="17" dur="1" fill="hold">
                                          <p:stCondLst>
                                            <p:cond delay="0"/>
                                          </p:stCondLst>
                                        </p:cTn>
                                        <p:tgtEl>
                                          <p:spTgt spid="10243">
                                            <p:txEl>
                                              <p:pRg st="5" end="5"/>
                                            </p:txEl>
                                          </p:spTgt>
                                        </p:tgtEl>
                                        <p:attrNameLst>
                                          <p:attrName>style.visibility</p:attrName>
                                        </p:attrNameLst>
                                      </p:cBhvr>
                                      <p:to>
                                        <p:strVal val="visible"/>
                                      </p:to>
                                    </p:set>
                                    <p:animEffect transition="in" filter="barn(inVertical)">
                                      <p:cBhvr>
                                        <p:cTn id="18" dur="500"/>
                                        <p:tgtEl>
                                          <p:spTgt spid="10243">
                                            <p:txEl>
                                              <p:pRg st="5" end="5"/>
                                            </p:txEl>
                                          </p:spTgt>
                                        </p:tgtEl>
                                      </p:cBhvr>
                                    </p:animEffect>
                                  </p:childTnLst>
                                </p:cTn>
                              </p:par>
                              <p:par>
                                <p:cTn id="19" presetID="16" presetClass="entr" presetSubtype="21" fill="hold" nodeType="withEffect">
                                  <p:stCondLst>
                                    <p:cond delay="0"/>
                                  </p:stCondLst>
                                  <p:childTnLst>
                                    <p:set>
                                      <p:cBhvr>
                                        <p:cTn id="20" dur="1" fill="hold">
                                          <p:stCondLst>
                                            <p:cond delay="0"/>
                                          </p:stCondLst>
                                        </p:cTn>
                                        <p:tgtEl>
                                          <p:spTgt spid="10243">
                                            <p:txEl>
                                              <p:pRg st="6" end="6"/>
                                            </p:txEl>
                                          </p:spTgt>
                                        </p:tgtEl>
                                        <p:attrNameLst>
                                          <p:attrName>style.visibility</p:attrName>
                                        </p:attrNameLst>
                                      </p:cBhvr>
                                      <p:to>
                                        <p:strVal val="visible"/>
                                      </p:to>
                                    </p:set>
                                    <p:animEffect transition="in" filter="barn(inVertical)">
                                      <p:cBhvr>
                                        <p:cTn id="21" dur="500"/>
                                        <p:tgtEl>
                                          <p:spTgt spid="10243">
                                            <p:txEl>
                                              <p:pRg st="6" end="6"/>
                                            </p:txEl>
                                          </p:spTgt>
                                        </p:tgtEl>
                                      </p:cBhvr>
                                    </p:animEffect>
                                  </p:childTnLst>
                                </p:cTn>
                              </p:par>
                              <p:par>
                                <p:cTn id="22" presetID="16" presetClass="entr" presetSubtype="21" fill="hold" nodeType="withEffect">
                                  <p:stCondLst>
                                    <p:cond delay="0"/>
                                  </p:stCondLst>
                                  <p:childTnLst>
                                    <p:set>
                                      <p:cBhvr>
                                        <p:cTn id="23" dur="1" fill="hold">
                                          <p:stCondLst>
                                            <p:cond delay="0"/>
                                          </p:stCondLst>
                                        </p:cTn>
                                        <p:tgtEl>
                                          <p:spTgt spid="10243">
                                            <p:txEl>
                                              <p:pRg st="7" end="7"/>
                                            </p:txEl>
                                          </p:spTgt>
                                        </p:tgtEl>
                                        <p:attrNameLst>
                                          <p:attrName>style.visibility</p:attrName>
                                        </p:attrNameLst>
                                      </p:cBhvr>
                                      <p:to>
                                        <p:strVal val="visible"/>
                                      </p:to>
                                    </p:set>
                                    <p:animEffect transition="in" filter="barn(inVertical)">
                                      <p:cBhvr>
                                        <p:cTn id="24" dur="500"/>
                                        <p:tgtEl>
                                          <p:spTgt spid="1024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1981202" y="6"/>
            <a:ext cx="9194798" cy="1527337"/>
          </a:xfrm>
        </p:spPr>
        <p:txBody>
          <a:bodyPr/>
          <a:lstStyle/>
          <a:p>
            <a:r>
              <a:rPr lang="tr-TR" altLang="en-US" dirty="0"/>
              <a:t>Hafta #9 Konu Başlıkları</a:t>
            </a:r>
            <a:endParaRPr lang="tr-TR" altLang="en-US" noProof="0" dirty="0"/>
          </a:p>
        </p:txBody>
      </p:sp>
      <p:sp>
        <p:nvSpPr>
          <p:cNvPr id="12290" name="Content Placeholder 2"/>
          <p:cNvSpPr>
            <a:spLocks noGrp="1"/>
          </p:cNvSpPr>
          <p:nvPr>
            <p:ph idx="1"/>
          </p:nvPr>
        </p:nvSpPr>
        <p:spPr>
          <a:xfrm>
            <a:off x="1981200" y="1687768"/>
            <a:ext cx="8331200" cy="4896248"/>
          </a:xfrm>
        </p:spPr>
        <p:txBody>
          <a:bodyPr/>
          <a:lstStyle/>
          <a:p>
            <a:pPr marL="514350" indent="-514350" eaLnBrk="1" hangingPunct="1">
              <a:buFont typeface="+mj-lt"/>
              <a:buAutoNum type="arabicPeriod"/>
            </a:pPr>
            <a:r>
              <a:rPr lang="tr-TR" sz="2000" noProof="0" dirty="0">
                <a:ea typeface="MS PGothic" charset="0"/>
              </a:rPr>
              <a:t>GSYH Verisinin Kullanımı</a:t>
            </a:r>
          </a:p>
          <a:p>
            <a:pPr marL="514350" indent="-514350" eaLnBrk="1" hangingPunct="1">
              <a:buFont typeface="+mj-lt"/>
              <a:buAutoNum type="arabicPeriod"/>
            </a:pPr>
            <a:r>
              <a:rPr lang="tr-TR" sz="2000" noProof="0" dirty="0">
                <a:ea typeface="MS PGothic" charset="0"/>
              </a:rPr>
              <a:t>İş Döngüsü*</a:t>
            </a:r>
          </a:p>
          <a:p>
            <a:pPr marL="514350" indent="-514350" eaLnBrk="1" hangingPunct="1">
              <a:buFont typeface="+mj-lt"/>
              <a:buAutoNum type="arabicPeriod"/>
            </a:pPr>
            <a:r>
              <a:rPr lang="tr-TR" sz="2000" noProof="0" dirty="0">
                <a:ea typeface="MS PGothic" charset="0"/>
              </a:rPr>
              <a:t>İşsizlik</a:t>
            </a:r>
          </a:p>
          <a:p>
            <a:pPr marL="514350" indent="-514350" eaLnBrk="1" hangingPunct="1">
              <a:buFont typeface="+mj-lt"/>
              <a:buAutoNum type="arabicPeriod"/>
            </a:pPr>
            <a:r>
              <a:rPr lang="tr-TR" sz="2000" noProof="0" dirty="0">
                <a:ea typeface="MS PGothic" charset="0"/>
              </a:rPr>
              <a:t>İşsizlik Çeşitleri*</a:t>
            </a:r>
          </a:p>
          <a:p>
            <a:pPr marL="514350" indent="-514350" eaLnBrk="1" hangingPunct="1">
              <a:buFont typeface="+mj-lt"/>
              <a:buAutoNum type="arabicPeriod"/>
            </a:pPr>
            <a:r>
              <a:rPr lang="tr-TR" sz="2000" noProof="0" dirty="0"/>
              <a:t>Tam İstihdam Çıktısı (Potansiyel Reel GSYH)*</a:t>
            </a:r>
          </a:p>
          <a:p>
            <a:pPr marL="514350" indent="-514350" eaLnBrk="1" hangingPunct="1">
              <a:buFont typeface="+mj-lt"/>
              <a:buAutoNum type="arabicPeriod"/>
            </a:pPr>
            <a:r>
              <a:rPr lang="tr-TR" sz="2000" noProof="0" dirty="0"/>
              <a:t>Tüketici Fiyat Endeksi</a:t>
            </a:r>
          </a:p>
          <a:p>
            <a:pPr marL="514350" indent="-514350" eaLnBrk="1" hangingPunct="1">
              <a:buFont typeface="+mj-lt"/>
              <a:buAutoNum type="arabicPeriod"/>
            </a:pPr>
            <a:r>
              <a:rPr lang="tr-TR" sz="2000" noProof="0" dirty="0"/>
              <a:t>Zamanlar Arası Doların Değerini Karşılaştırma*</a:t>
            </a:r>
          </a:p>
          <a:p>
            <a:pPr marL="514350" indent="-514350" eaLnBrk="1" hangingPunct="1">
              <a:buFont typeface="+mj-lt"/>
              <a:buAutoNum type="arabicPeriod"/>
            </a:pPr>
            <a:r>
              <a:rPr lang="tr-TR" sz="2000" noProof="0" dirty="0"/>
              <a:t>Enflasyon*</a:t>
            </a:r>
          </a:p>
          <a:p>
            <a:pPr marL="514350" indent="-514350" eaLnBrk="1" hangingPunct="1">
              <a:buFont typeface="+mj-lt"/>
              <a:buAutoNum type="arabicPeriod"/>
            </a:pPr>
            <a:r>
              <a:rPr lang="tr-TR" sz="2000" noProof="0" dirty="0"/>
              <a:t>Enflasyonun Maliyeti*</a:t>
            </a:r>
          </a:p>
          <a:p>
            <a:pPr marL="0" indent="0" eaLnBrk="1" hangingPunct="1">
              <a:buNone/>
            </a:pPr>
            <a:r>
              <a:rPr lang="tr-TR" altLang="en-US" sz="1600" noProof="0" dirty="0">
                <a:ea typeface="MS PGothic" charset="0"/>
              </a:rPr>
              <a:t>"*" En önemli konu başlıklarını belirtir. </a:t>
            </a:r>
          </a:p>
          <a:p>
            <a:pPr marL="0" indent="0" eaLnBrk="1" hangingPunct="1">
              <a:buNone/>
            </a:pPr>
            <a:r>
              <a:rPr lang="tr-TR" altLang="en-US" sz="1600" noProof="0" dirty="0" err="1">
                <a:ea typeface="MS PGothic" charset="0"/>
              </a:rPr>
              <a:t>Mateer</a:t>
            </a:r>
            <a:r>
              <a:rPr lang="tr-TR" altLang="en-US" sz="1600" noProof="0" dirty="0">
                <a:ea typeface="MS PGothic" charset="0"/>
              </a:rPr>
              <a:t> ve </a:t>
            </a:r>
            <a:r>
              <a:rPr lang="tr-TR" altLang="en-US" sz="1600" noProof="0" dirty="0" err="1">
                <a:ea typeface="MS PGothic" charset="0"/>
              </a:rPr>
              <a:t>Coppock</a:t>
            </a:r>
            <a:r>
              <a:rPr lang="tr-TR" altLang="en-US" sz="1600" noProof="0" dirty="0">
                <a:ea typeface="MS PGothic" charset="0"/>
              </a:rPr>
              <a:t>: Bölüm #19, #20 ve #21</a:t>
            </a:r>
          </a:p>
          <a:p>
            <a:pPr marL="0" indent="0" eaLnBrk="1" hangingPunct="1">
              <a:buNone/>
            </a:pPr>
            <a:endParaRPr lang="tr-TR" altLang="en-US" sz="1600" noProof="0" dirty="0">
              <a:ea typeface="MS PGothic" charset="0"/>
            </a:endParaRPr>
          </a:p>
          <a:p>
            <a:pPr marL="0" indent="0" eaLnBrk="1" hangingPunct="1">
              <a:buNone/>
            </a:pPr>
            <a:endParaRPr lang="tr-TR" sz="2400" cap="none" noProof="0" dirty="0">
              <a:ea typeface="MS PGothic" charset="0"/>
            </a:endParaRPr>
          </a:p>
          <a:p>
            <a:pPr marL="0" indent="0" eaLnBrk="1" hangingPunct="1">
              <a:buNone/>
            </a:pPr>
            <a:endParaRPr lang="tr-TR" altLang="en-US" sz="1600" noProof="0" dirty="0">
              <a:ea typeface="MS PGothic" charset="0"/>
            </a:endParaRPr>
          </a:p>
        </p:txBody>
      </p:sp>
      <p:sp>
        <p:nvSpPr>
          <p:cNvPr id="7" name="TextBox 6">
            <a:extLst>
              <a:ext uri="{FF2B5EF4-FFF2-40B4-BE49-F238E27FC236}">
                <a16:creationId xmlns:a16="http://schemas.microsoft.com/office/drawing/2014/main" id="{1F9A95EC-EB91-8C4C-AC1D-AA0B800654C0}"/>
              </a:ext>
            </a:extLst>
          </p:cNvPr>
          <p:cNvSpPr txBox="1"/>
          <p:nvPr/>
        </p:nvSpPr>
        <p:spPr>
          <a:xfrm>
            <a:off x="246048" y="5697348"/>
            <a:ext cx="11696700" cy="1477328"/>
          </a:xfrm>
          <a:prstGeom prst="rect">
            <a:avLst/>
          </a:prstGeom>
          <a:noFill/>
        </p:spPr>
        <p:txBody>
          <a:bodyPr wrap="square" rtlCol="0">
            <a:spAutoFit/>
          </a:bodyPr>
          <a:lstStyle/>
          <a:p>
            <a:r>
              <a:rPr lang="tr-TR" b="1" u="sng" dirty="0">
                <a:solidFill>
                  <a:srgbClr val="FF0000"/>
                </a:solidFill>
                <a:latin typeface="Cambria"/>
              </a:rPr>
              <a:t>Önemli Not</a:t>
            </a:r>
            <a:r>
              <a:rPr lang="tr-TR" dirty="0">
                <a:solidFill>
                  <a:srgbClr val="FF0000"/>
                </a:solidFill>
                <a:latin typeface="Cambria"/>
              </a:rPr>
              <a:t>: Fiyat için "F", "P" ve "</a:t>
            </a:r>
            <a:r>
              <a:rPr lang="tr-TR" dirty="0" err="1">
                <a:solidFill>
                  <a:srgbClr val="FF0000"/>
                </a:solidFill>
                <a:latin typeface="Cambria"/>
              </a:rPr>
              <a:t>Price</a:t>
            </a:r>
            <a:r>
              <a:rPr lang="tr-TR" dirty="0">
                <a:solidFill>
                  <a:srgbClr val="FF0000"/>
                </a:solidFill>
                <a:latin typeface="Cambria"/>
              </a:rPr>
              <a:t>"; Miktar (Çıktı) için "M", "</a:t>
            </a:r>
            <a:r>
              <a:rPr lang="tr-TR" dirty="0" err="1">
                <a:solidFill>
                  <a:srgbClr val="FF0000"/>
                </a:solidFill>
                <a:latin typeface="Cambria"/>
              </a:rPr>
              <a:t>Q</a:t>
            </a:r>
            <a:r>
              <a:rPr lang="tr-TR" dirty="0">
                <a:solidFill>
                  <a:srgbClr val="FF0000"/>
                </a:solidFill>
                <a:latin typeface="Cambria"/>
              </a:rPr>
              <a:t>" ve "</a:t>
            </a:r>
            <a:r>
              <a:rPr lang="tr-TR" dirty="0" err="1">
                <a:solidFill>
                  <a:srgbClr val="FF0000"/>
                </a:solidFill>
                <a:latin typeface="Cambria"/>
              </a:rPr>
              <a:t>Quantity</a:t>
            </a:r>
            <a:r>
              <a:rPr lang="tr-TR" dirty="0">
                <a:solidFill>
                  <a:srgbClr val="FF0000"/>
                </a:solidFill>
                <a:latin typeface="Cambria"/>
              </a:rPr>
              <a:t>"; Talep için "T", "D" ve "</a:t>
            </a:r>
            <a:r>
              <a:rPr lang="tr-TR" dirty="0" err="1">
                <a:solidFill>
                  <a:srgbClr val="FF0000"/>
                </a:solidFill>
                <a:latin typeface="Cambria"/>
              </a:rPr>
              <a:t>Demand</a:t>
            </a:r>
            <a:r>
              <a:rPr lang="tr-TR" dirty="0">
                <a:solidFill>
                  <a:srgbClr val="FF0000"/>
                </a:solidFill>
                <a:latin typeface="Cambria"/>
              </a:rPr>
              <a:t>"; Arz için "A", "S" ve "</a:t>
            </a:r>
            <a:r>
              <a:rPr lang="tr-TR" dirty="0" err="1">
                <a:solidFill>
                  <a:srgbClr val="FF0000"/>
                </a:solidFill>
                <a:latin typeface="Cambria"/>
              </a:rPr>
              <a:t>Supply</a:t>
            </a:r>
            <a:r>
              <a:rPr lang="tr-TR" dirty="0">
                <a:solidFill>
                  <a:srgbClr val="FF0000"/>
                </a:solidFill>
                <a:latin typeface="Cambria"/>
              </a:rPr>
              <a:t>"; Denge için "E" ve "</a:t>
            </a:r>
            <a:r>
              <a:rPr lang="tr-TR" dirty="0" err="1">
                <a:solidFill>
                  <a:srgbClr val="FF0000"/>
                </a:solidFill>
                <a:latin typeface="Cambria"/>
              </a:rPr>
              <a:t>Equilibrium</a:t>
            </a:r>
            <a:r>
              <a:rPr lang="tr-TR" dirty="0">
                <a:solidFill>
                  <a:srgbClr val="FF0000"/>
                </a:solidFill>
                <a:latin typeface="Cambria"/>
              </a:rPr>
              <a:t>"; Kısa-Dönem için "KD" , "SR" ve "</a:t>
            </a:r>
            <a:r>
              <a:rPr lang="tr-TR" dirty="0" err="1">
                <a:solidFill>
                  <a:srgbClr val="FF0000"/>
                </a:solidFill>
                <a:latin typeface="Cambria"/>
              </a:rPr>
              <a:t>Short</a:t>
            </a:r>
            <a:r>
              <a:rPr lang="tr-TR" dirty="0">
                <a:solidFill>
                  <a:srgbClr val="FF0000"/>
                </a:solidFill>
                <a:latin typeface="Cambria"/>
              </a:rPr>
              <a:t>-Run"; Uzun-Dönem için "UD", "LR" ve "</a:t>
            </a:r>
            <a:r>
              <a:rPr lang="tr-TR" dirty="0" err="1">
                <a:solidFill>
                  <a:srgbClr val="FF0000"/>
                </a:solidFill>
                <a:latin typeface="Cambria"/>
              </a:rPr>
              <a:t>Long</a:t>
            </a:r>
            <a:r>
              <a:rPr lang="tr-TR" dirty="0">
                <a:solidFill>
                  <a:srgbClr val="FF0000"/>
                </a:solidFill>
                <a:latin typeface="Cambria"/>
              </a:rPr>
              <a:t>-Run"; Tüketici Fiyatları Endeksi için "TÜFE", "Consumer </a:t>
            </a:r>
            <a:r>
              <a:rPr lang="tr-TR" dirty="0" err="1">
                <a:solidFill>
                  <a:srgbClr val="FF0000"/>
                </a:solidFill>
                <a:latin typeface="Cambria"/>
              </a:rPr>
              <a:t>Price</a:t>
            </a:r>
            <a:r>
              <a:rPr lang="tr-TR" dirty="0">
                <a:solidFill>
                  <a:srgbClr val="FF0000"/>
                </a:solidFill>
                <a:latin typeface="Cambria"/>
              </a:rPr>
              <a:t> </a:t>
            </a:r>
            <a:r>
              <a:rPr lang="tr-TR" dirty="0" err="1">
                <a:solidFill>
                  <a:srgbClr val="FF0000"/>
                </a:solidFill>
                <a:latin typeface="Cambria"/>
              </a:rPr>
              <a:t>Indeks</a:t>
            </a:r>
            <a:r>
              <a:rPr lang="tr-TR" dirty="0">
                <a:solidFill>
                  <a:srgbClr val="FF0000"/>
                </a:solidFill>
                <a:latin typeface="Cambria"/>
              </a:rPr>
              <a:t>" ve "CPI" eş anlamlı olarak kullanılmıştır. </a:t>
            </a:r>
          </a:p>
          <a:p>
            <a:endParaRPr lang="tr-TR" dirty="0">
              <a:latin typeface="Cambria"/>
            </a:endParaRPr>
          </a:p>
        </p:txBody>
      </p:sp>
    </p:spTree>
    <p:extLst>
      <p:ext uri="{BB962C8B-B14F-4D97-AF65-F5344CB8AC3E}">
        <p14:creationId xmlns:p14="http://schemas.microsoft.com/office/powerpoint/2010/main" val="26305050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a:xfrm>
            <a:off x="1981200" y="7"/>
            <a:ext cx="8229600" cy="1527175"/>
          </a:xfrm>
        </p:spPr>
        <p:txBody>
          <a:bodyPr/>
          <a:lstStyle/>
          <a:p>
            <a:r>
              <a:rPr lang="tr-TR" altLang="en-US" noProof="0" dirty="0"/>
              <a:t>Yapısal İşsizlik</a:t>
            </a:r>
          </a:p>
        </p:txBody>
      </p:sp>
      <p:sp>
        <p:nvSpPr>
          <p:cNvPr id="11267" name="Content Placeholder 2"/>
          <p:cNvSpPr>
            <a:spLocks noGrp="1"/>
          </p:cNvSpPr>
          <p:nvPr>
            <p:ph idx="1"/>
          </p:nvPr>
        </p:nvSpPr>
        <p:spPr>
          <a:xfrm>
            <a:off x="1981200" y="1712913"/>
            <a:ext cx="8229600" cy="4895850"/>
          </a:xfrm>
        </p:spPr>
        <p:txBody>
          <a:bodyPr/>
          <a:lstStyle/>
          <a:p>
            <a:pPr eaLnBrk="1" hangingPunct="1"/>
            <a:r>
              <a:rPr lang="tr-TR" altLang="en-US" sz="2800" noProof="0" dirty="0"/>
              <a:t>Yapısal İşsizlik</a:t>
            </a:r>
          </a:p>
          <a:p>
            <a:pPr lvl="1" eaLnBrk="1" hangingPunct="1"/>
            <a:r>
              <a:rPr lang="tr-TR" altLang="en-US" sz="2200" noProof="0" dirty="0"/>
              <a:t>Ekonomideki </a:t>
            </a:r>
            <a:r>
              <a:rPr lang="tr-TR" altLang="en-US" sz="2200" noProof="0" dirty="0" err="1"/>
              <a:t>sektörel</a:t>
            </a:r>
            <a:r>
              <a:rPr lang="tr-TR" altLang="en-US" sz="2200" noProof="0" dirty="0"/>
              <a:t> yapıdaki değişiklik nedeniyle oluşan işsizliktir.</a:t>
            </a:r>
          </a:p>
          <a:p>
            <a:pPr lvl="1" eaLnBrk="1" hangingPunct="1"/>
            <a:r>
              <a:rPr lang="tr-TR" altLang="en-US" sz="2200" noProof="0" dirty="0"/>
              <a:t>Joseph </a:t>
            </a:r>
            <a:r>
              <a:rPr lang="tr-TR" altLang="en-US" sz="2200" noProof="0" dirty="0" err="1"/>
              <a:t>Schumpeter</a:t>
            </a:r>
            <a:r>
              <a:rPr lang="tr-TR" altLang="en-US" sz="2200" noProof="0" dirty="0"/>
              <a:t>: </a:t>
            </a:r>
            <a:r>
              <a:rPr lang="tr-TR" altLang="en-US" sz="2200" dirty="0"/>
              <a:t>"</a:t>
            </a:r>
            <a:r>
              <a:rPr lang="tr-TR" altLang="ja-JP" sz="2200" noProof="0" dirty="0"/>
              <a:t>yaratıcı yıkım."</a:t>
            </a:r>
          </a:p>
          <a:p>
            <a:pPr lvl="1" eaLnBrk="1" hangingPunct="1"/>
            <a:r>
              <a:rPr lang="tr-TR" altLang="en-US" sz="2200" noProof="0" dirty="0"/>
              <a:t>Yeni sektörler yaratılıyor ve eskileri artık yıkılıyor.</a:t>
            </a:r>
          </a:p>
          <a:p>
            <a:pPr eaLnBrk="1" hangingPunct="1"/>
            <a:r>
              <a:rPr lang="tr-TR" altLang="en-US" sz="2800" noProof="0" dirty="0"/>
              <a:t>Örnek:</a:t>
            </a:r>
          </a:p>
          <a:p>
            <a:pPr lvl="1" eaLnBrk="1" hangingPunct="1"/>
            <a:r>
              <a:rPr lang="tr-TR" altLang="en-US" sz="2200" noProof="0" dirty="0" err="1"/>
              <a:t>Borders</a:t>
            </a:r>
            <a:r>
              <a:rPr lang="tr-TR" altLang="en-US" sz="2200" noProof="0" dirty="0"/>
              <a:t> (kitapevi) 2011'de iflas etti. </a:t>
            </a:r>
            <a:br>
              <a:rPr lang="tr-TR" altLang="en-US" sz="2200" noProof="0" dirty="0"/>
            </a:br>
            <a:r>
              <a:rPr lang="tr-TR" altLang="en-US" sz="2200" noProof="0" dirty="0"/>
              <a:t>Kitap sektöründe iş kayıpları var. Neden?</a:t>
            </a:r>
          </a:p>
          <a:p>
            <a:pPr lvl="1" eaLnBrk="1" hangingPunct="1"/>
            <a:r>
              <a:rPr lang="tr-TR" altLang="en-US" sz="2200" noProof="0" dirty="0"/>
              <a:t>ABD çelik sektörü:</a:t>
            </a:r>
          </a:p>
          <a:p>
            <a:pPr lvl="2" eaLnBrk="1" hangingPunct="1"/>
            <a:r>
              <a:rPr lang="tr-TR" altLang="en-US" sz="2000" noProof="0" dirty="0">
                <a:latin typeface="Cambria"/>
                <a:ea typeface="Cambria"/>
                <a:cs typeface="Cambria"/>
              </a:rPr>
              <a:t>1980: 500.000 işçi</a:t>
            </a:r>
          </a:p>
          <a:p>
            <a:pPr lvl="2" eaLnBrk="1" hangingPunct="1"/>
            <a:r>
              <a:rPr lang="tr-TR" altLang="en-US" sz="2000" noProof="0" dirty="0">
                <a:latin typeface="Cambria"/>
                <a:ea typeface="Cambria"/>
                <a:cs typeface="Cambria"/>
              </a:rPr>
              <a:t>2010: 150.000 işçi</a:t>
            </a:r>
          </a:p>
          <a:p>
            <a:pPr lvl="2" eaLnBrk="1" hangingPunct="1"/>
            <a:r>
              <a:rPr lang="tr-TR" altLang="en-US" sz="2000" noProof="0" dirty="0">
                <a:latin typeface="Cambria"/>
                <a:ea typeface="Cambria"/>
                <a:cs typeface="Cambria"/>
              </a:rPr>
              <a:t>Otomasyonlu aletler, daha güvenli ve verimli.</a:t>
            </a:r>
          </a:p>
          <a:p>
            <a:pPr eaLnBrk="1" hangingPunct="1"/>
            <a:endParaRPr lang="tr-TR" altLang="en-US" sz="2800" noProof="0" dirty="0"/>
          </a:p>
        </p:txBody>
      </p:sp>
      <p:pic>
        <p:nvPicPr>
          <p:cNvPr id="11268" name="Picture 5" descr="I:\DirkTextbookN\Jpegs(All)\Macro Ch19-33\ch07\02_PRINECOMA_CH07.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86692" y="3962400"/>
            <a:ext cx="2662237" cy="1970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6678127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11267">
                                            <p:txEl>
                                              <p:pRg st="1" end="1"/>
                                            </p:txEl>
                                          </p:spTgt>
                                        </p:tgtEl>
                                        <p:attrNameLst>
                                          <p:attrName>style.visibility</p:attrName>
                                        </p:attrNameLst>
                                      </p:cBhvr>
                                      <p:to>
                                        <p:strVal val="visible"/>
                                      </p:to>
                                    </p:set>
                                    <p:animEffect transition="in" filter="barn(inVertical)">
                                      <p:cBhvr>
                                        <p:cTn id="7" dur="500"/>
                                        <p:tgtEl>
                                          <p:spTgt spid="11267">
                                            <p:txEl>
                                              <p:pRg st="1" end="1"/>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11267">
                                            <p:txEl>
                                              <p:pRg st="2" end="2"/>
                                            </p:txEl>
                                          </p:spTgt>
                                        </p:tgtEl>
                                        <p:attrNameLst>
                                          <p:attrName>style.visibility</p:attrName>
                                        </p:attrNameLst>
                                      </p:cBhvr>
                                      <p:to>
                                        <p:strVal val="visible"/>
                                      </p:to>
                                    </p:set>
                                    <p:animEffect transition="in" filter="barn(inVertical)">
                                      <p:cBhvr>
                                        <p:cTn id="10" dur="500"/>
                                        <p:tgtEl>
                                          <p:spTgt spid="11267">
                                            <p:txEl>
                                              <p:pRg st="2" end="2"/>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11267">
                                            <p:txEl>
                                              <p:pRg st="3" end="3"/>
                                            </p:txEl>
                                          </p:spTgt>
                                        </p:tgtEl>
                                        <p:attrNameLst>
                                          <p:attrName>style.visibility</p:attrName>
                                        </p:attrNameLst>
                                      </p:cBhvr>
                                      <p:to>
                                        <p:strVal val="visible"/>
                                      </p:to>
                                    </p:set>
                                    <p:animEffect transition="in" filter="barn(inVertical)">
                                      <p:cBhvr>
                                        <p:cTn id="13" dur="500"/>
                                        <p:tgtEl>
                                          <p:spTgt spid="11267">
                                            <p:txEl>
                                              <p:pRg st="3" end="3"/>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6" presetClass="entr" presetSubtype="21" fill="hold" nodeType="clickEffect">
                                  <p:stCondLst>
                                    <p:cond delay="0"/>
                                  </p:stCondLst>
                                  <p:childTnLst>
                                    <p:set>
                                      <p:cBhvr>
                                        <p:cTn id="17" dur="1" fill="hold">
                                          <p:stCondLst>
                                            <p:cond delay="0"/>
                                          </p:stCondLst>
                                        </p:cTn>
                                        <p:tgtEl>
                                          <p:spTgt spid="11267">
                                            <p:txEl>
                                              <p:pRg st="5" end="5"/>
                                            </p:txEl>
                                          </p:spTgt>
                                        </p:tgtEl>
                                        <p:attrNameLst>
                                          <p:attrName>style.visibility</p:attrName>
                                        </p:attrNameLst>
                                      </p:cBhvr>
                                      <p:to>
                                        <p:strVal val="visible"/>
                                      </p:to>
                                    </p:set>
                                    <p:animEffect transition="in" filter="barn(inVertical)">
                                      <p:cBhvr>
                                        <p:cTn id="18" dur="500"/>
                                        <p:tgtEl>
                                          <p:spTgt spid="11267">
                                            <p:txEl>
                                              <p:pRg st="5" end="5"/>
                                            </p:txEl>
                                          </p:spTgt>
                                        </p:tgtEl>
                                      </p:cBhvr>
                                    </p:animEffect>
                                  </p:childTnLst>
                                </p:cTn>
                              </p:par>
                              <p:par>
                                <p:cTn id="19" presetID="16" presetClass="entr" presetSubtype="21" fill="hold" nodeType="withEffect">
                                  <p:stCondLst>
                                    <p:cond delay="0"/>
                                  </p:stCondLst>
                                  <p:childTnLst>
                                    <p:set>
                                      <p:cBhvr>
                                        <p:cTn id="20" dur="1" fill="hold">
                                          <p:stCondLst>
                                            <p:cond delay="0"/>
                                          </p:stCondLst>
                                        </p:cTn>
                                        <p:tgtEl>
                                          <p:spTgt spid="11267">
                                            <p:txEl>
                                              <p:pRg st="6" end="6"/>
                                            </p:txEl>
                                          </p:spTgt>
                                        </p:tgtEl>
                                        <p:attrNameLst>
                                          <p:attrName>style.visibility</p:attrName>
                                        </p:attrNameLst>
                                      </p:cBhvr>
                                      <p:to>
                                        <p:strVal val="visible"/>
                                      </p:to>
                                    </p:set>
                                    <p:animEffect transition="in" filter="barn(inVertical)">
                                      <p:cBhvr>
                                        <p:cTn id="21" dur="500"/>
                                        <p:tgtEl>
                                          <p:spTgt spid="11267">
                                            <p:txEl>
                                              <p:pRg st="6" end="6"/>
                                            </p:txEl>
                                          </p:spTgt>
                                        </p:tgtEl>
                                      </p:cBhvr>
                                    </p:animEffect>
                                  </p:childTnLst>
                                </p:cTn>
                              </p:par>
                              <p:par>
                                <p:cTn id="22" presetID="16" presetClass="entr" presetSubtype="21" fill="hold" nodeType="withEffect">
                                  <p:stCondLst>
                                    <p:cond delay="0"/>
                                  </p:stCondLst>
                                  <p:childTnLst>
                                    <p:set>
                                      <p:cBhvr>
                                        <p:cTn id="23" dur="1" fill="hold">
                                          <p:stCondLst>
                                            <p:cond delay="0"/>
                                          </p:stCondLst>
                                        </p:cTn>
                                        <p:tgtEl>
                                          <p:spTgt spid="11267">
                                            <p:txEl>
                                              <p:pRg st="7" end="7"/>
                                            </p:txEl>
                                          </p:spTgt>
                                        </p:tgtEl>
                                        <p:attrNameLst>
                                          <p:attrName>style.visibility</p:attrName>
                                        </p:attrNameLst>
                                      </p:cBhvr>
                                      <p:to>
                                        <p:strVal val="visible"/>
                                      </p:to>
                                    </p:set>
                                    <p:animEffect transition="in" filter="barn(inVertical)">
                                      <p:cBhvr>
                                        <p:cTn id="24" dur="500"/>
                                        <p:tgtEl>
                                          <p:spTgt spid="11267">
                                            <p:txEl>
                                              <p:pRg st="7" end="7"/>
                                            </p:txEl>
                                          </p:spTgt>
                                        </p:tgtEl>
                                      </p:cBhvr>
                                    </p:animEffect>
                                  </p:childTnLst>
                                </p:cTn>
                              </p:par>
                              <p:par>
                                <p:cTn id="25" presetID="16" presetClass="entr" presetSubtype="21" fill="hold" nodeType="withEffect">
                                  <p:stCondLst>
                                    <p:cond delay="0"/>
                                  </p:stCondLst>
                                  <p:childTnLst>
                                    <p:set>
                                      <p:cBhvr>
                                        <p:cTn id="26" dur="1" fill="hold">
                                          <p:stCondLst>
                                            <p:cond delay="0"/>
                                          </p:stCondLst>
                                        </p:cTn>
                                        <p:tgtEl>
                                          <p:spTgt spid="11267">
                                            <p:txEl>
                                              <p:pRg st="8" end="8"/>
                                            </p:txEl>
                                          </p:spTgt>
                                        </p:tgtEl>
                                        <p:attrNameLst>
                                          <p:attrName>style.visibility</p:attrName>
                                        </p:attrNameLst>
                                      </p:cBhvr>
                                      <p:to>
                                        <p:strVal val="visible"/>
                                      </p:to>
                                    </p:set>
                                    <p:animEffect transition="in" filter="barn(inVertical)">
                                      <p:cBhvr>
                                        <p:cTn id="27" dur="500"/>
                                        <p:tgtEl>
                                          <p:spTgt spid="11267">
                                            <p:txEl>
                                              <p:pRg st="8" end="8"/>
                                            </p:txEl>
                                          </p:spTgt>
                                        </p:tgtEl>
                                      </p:cBhvr>
                                    </p:animEffect>
                                  </p:childTnLst>
                                </p:cTn>
                              </p:par>
                              <p:par>
                                <p:cTn id="28" presetID="16" presetClass="entr" presetSubtype="21" fill="hold" nodeType="withEffect">
                                  <p:stCondLst>
                                    <p:cond delay="0"/>
                                  </p:stCondLst>
                                  <p:childTnLst>
                                    <p:set>
                                      <p:cBhvr>
                                        <p:cTn id="29" dur="1" fill="hold">
                                          <p:stCondLst>
                                            <p:cond delay="0"/>
                                          </p:stCondLst>
                                        </p:cTn>
                                        <p:tgtEl>
                                          <p:spTgt spid="11267">
                                            <p:txEl>
                                              <p:pRg st="9" end="9"/>
                                            </p:txEl>
                                          </p:spTgt>
                                        </p:tgtEl>
                                        <p:attrNameLst>
                                          <p:attrName>style.visibility</p:attrName>
                                        </p:attrNameLst>
                                      </p:cBhvr>
                                      <p:to>
                                        <p:strVal val="visible"/>
                                      </p:to>
                                    </p:set>
                                    <p:animEffect transition="in" filter="barn(inVertical)">
                                      <p:cBhvr>
                                        <p:cTn id="30" dur="500"/>
                                        <p:tgtEl>
                                          <p:spTgt spid="11267">
                                            <p:txEl>
                                              <p:pRg st="9" end="9"/>
                                            </p:txEl>
                                          </p:spTgt>
                                        </p:tgtEl>
                                      </p:cBhvr>
                                    </p:animEffect>
                                  </p:childTnLst>
                                </p:cTn>
                              </p:par>
                              <p:par>
                                <p:cTn id="31" presetID="16" presetClass="entr" presetSubtype="21" fill="hold" nodeType="withEffect">
                                  <p:stCondLst>
                                    <p:cond delay="0"/>
                                  </p:stCondLst>
                                  <p:childTnLst>
                                    <p:set>
                                      <p:cBhvr>
                                        <p:cTn id="32" dur="1" fill="hold">
                                          <p:stCondLst>
                                            <p:cond delay="0"/>
                                          </p:stCondLst>
                                        </p:cTn>
                                        <p:tgtEl>
                                          <p:spTgt spid="11268"/>
                                        </p:tgtEl>
                                        <p:attrNameLst>
                                          <p:attrName>style.visibility</p:attrName>
                                        </p:attrNameLst>
                                      </p:cBhvr>
                                      <p:to>
                                        <p:strVal val="visible"/>
                                      </p:to>
                                    </p:set>
                                    <p:animEffect transition="in" filter="barn(inVertical)">
                                      <p:cBhvr>
                                        <p:cTn id="33" dur="500"/>
                                        <p:tgtEl>
                                          <p:spTgt spid="112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a:xfrm>
            <a:off x="1981200" y="7"/>
            <a:ext cx="8229600" cy="1527175"/>
          </a:xfrm>
        </p:spPr>
        <p:txBody>
          <a:bodyPr/>
          <a:lstStyle/>
          <a:p>
            <a:r>
              <a:rPr lang="tr-TR" altLang="en-US" noProof="0" dirty="0"/>
              <a:t>Yapısal İşsizlik</a:t>
            </a:r>
          </a:p>
        </p:txBody>
      </p:sp>
      <p:sp>
        <p:nvSpPr>
          <p:cNvPr id="12291" name="Content Placeholder 2"/>
          <p:cNvSpPr>
            <a:spLocks noGrp="1"/>
          </p:cNvSpPr>
          <p:nvPr>
            <p:ph idx="1"/>
          </p:nvPr>
        </p:nvSpPr>
        <p:spPr>
          <a:xfrm>
            <a:off x="1981200" y="1712913"/>
            <a:ext cx="8229600" cy="4895850"/>
          </a:xfrm>
        </p:spPr>
        <p:txBody>
          <a:bodyPr/>
          <a:lstStyle/>
          <a:p>
            <a:pPr eaLnBrk="1" hangingPunct="1"/>
            <a:r>
              <a:rPr lang="tr-TR" altLang="en-US" sz="2800" noProof="0" dirty="0"/>
              <a:t>Amerikan ekonomisinin zamana göre değişimi</a:t>
            </a:r>
          </a:p>
          <a:p>
            <a:pPr lvl="1" eaLnBrk="1" hangingPunct="1"/>
            <a:r>
              <a:rPr lang="tr-TR" altLang="en-US" sz="2400" noProof="0" dirty="0"/>
              <a:t>Tarım (tarlalarda çalışma)</a:t>
            </a:r>
          </a:p>
          <a:p>
            <a:pPr lvl="1" eaLnBrk="1" hangingPunct="1"/>
            <a:r>
              <a:rPr lang="tr-TR" altLang="en-US" sz="2400" noProof="0" dirty="0"/>
              <a:t>İmalat (fabrikalarda çalışma)</a:t>
            </a:r>
          </a:p>
          <a:p>
            <a:pPr lvl="1" eaLnBrk="1" hangingPunct="1"/>
            <a:r>
              <a:rPr lang="tr-TR" altLang="en-US" sz="2400" noProof="0" dirty="0"/>
              <a:t>Hizmet (ofislerde çalışma)</a:t>
            </a:r>
          </a:p>
          <a:p>
            <a:pPr lvl="1" eaLnBrk="1" hangingPunct="1"/>
            <a:r>
              <a:rPr lang="tr-TR" altLang="en-US" sz="2400" noProof="0" dirty="0"/>
              <a:t>Bugün: Amerika = </a:t>
            </a:r>
            <a:r>
              <a:rPr lang="tr-TR" altLang="ja-JP" sz="2400" noProof="0" dirty="0"/>
              <a:t>"hizmet/servis ekonomisi"</a:t>
            </a:r>
            <a:endParaRPr lang="tr-TR" altLang="en-US" sz="2400" noProof="0" dirty="0"/>
          </a:p>
        </p:txBody>
      </p:sp>
      <p:pic>
        <p:nvPicPr>
          <p:cNvPr id="12292" name="Picture 5" descr="I:\DirkTextbookN\Jpegs(All)\Macro Ch19-33\ch07\03_PRINECOMA_CH07.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62124" y="4127500"/>
            <a:ext cx="4173539" cy="24526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2293" name="Picture 6" descr="I:\DirkTextbookN\Jpegs(All)\Macro Ch19-33\ch07\08_PRINECOMA_CH07.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03949" y="4229100"/>
            <a:ext cx="4057651" cy="24082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7049305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12291">
                                            <p:txEl>
                                              <p:pRg st="1" end="1"/>
                                            </p:txEl>
                                          </p:spTgt>
                                        </p:tgtEl>
                                        <p:attrNameLst>
                                          <p:attrName>style.visibility</p:attrName>
                                        </p:attrNameLst>
                                      </p:cBhvr>
                                      <p:to>
                                        <p:strVal val="visible"/>
                                      </p:to>
                                    </p:set>
                                    <p:animEffect transition="in" filter="barn(inVertical)">
                                      <p:cBhvr>
                                        <p:cTn id="7" dur="500"/>
                                        <p:tgtEl>
                                          <p:spTgt spid="12291">
                                            <p:txEl>
                                              <p:pRg st="1" end="1"/>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12291">
                                            <p:txEl>
                                              <p:pRg st="2" end="2"/>
                                            </p:txEl>
                                          </p:spTgt>
                                        </p:tgtEl>
                                        <p:attrNameLst>
                                          <p:attrName>style.visibility</p:attrName>
                                        </p:attrNameLst>
                                      </p:cBhvr>
                                      <p:to>
                                        <p:strVal val="visible"/>
                                      </p:to>
                                    </p:set>
                                    <p:animEffect transition="in" filter="barn(inVertical)">
                                      <p:cBhvr>
                                        <p:cTn id="10" dur="500"/>
                                        <p:tgtEl>
                                          <p:spTgt spid="12291">
                                            <p:txEl>
                                              <p:pRg st="2" end="2"/>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12291">
                                            <p:txEl>
                                              <p:pRg st="3" end="3"/>
                                            </p:txEl>
                                          </p:spTgt>
                                        </p:tgtEl>
                                        <p:attrNameLst>
                                          <p:attrName>style.visibility</p:attrName>
                                        </p:attrNameLst>
                                      </p:cBhvr>
                                      <p:to>
                                        <p:strVal val="visible"/>
                                      </p:to>
                                    </p:set>
                                    <p:animEffect transition="in" filter="barn(inVertical)">
                                      <p:cBhvr>
                                        <p:cTn id="13" dur="500"/>
                                        <p:tgtEl>
                                          <p:spTgt spid="12291">
                                            <p:txEl>
                                              <p:pRg st="3" end="3"/>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12291">
                                            <p:txEl>
                                              <p:pRg st="4" end="4"/>
                                            </p:txEl>
                                          </p:spTgt>
                                        </p:tgtEl>
                                        <p:attrNameLst>
                                          <p:attrName>style.visibility</p:attrName>
                                        </p:attrNameLst>
                                      </p:cBhvr>
                                      <p:to>
                                        <p:strVal val="visible"/>
                                      </p:to>
                                    </p:set>
                                    <p:animEffect transition="in" filter="barn(inVertical)">
                                      <p:cBhvr>
                                        <p:cTn id="16" dur="500"/>
                                        <p:tgtEl>
                                          <p:spTgt spid="12291">
                                            <p:txEl>
                                              <p:pRg st="4" end="4"/>
                                            </p:txEl>
                                          </p:spTgt>
                                        </p:tgtEl>
                                      </p:cBhvr>
                                    </p:animEffect>
                                  </p:childTnLst>
                                </p:cTn>
                              </p:par>
                              <p:par>
                                <p:cTn id="17" presetID="16" presetClass="entr" presetSubtype="21" fill="hold" nodeType="withEffect">
                                  <p:stCondLst>
                                    <p:cond delay="0"/>
                                  </p:stCondLst>
                                  <p:childTnLst>
                                    <p:set>
                                      <p:cBhvr>
                                        <p:cTn id="18" dur="1" fill="hold">
                                          <p:stCondLst>
                                            <p:cond delay="0"/>
                                          </p:stCondLst>
                                        </p:cTn>
                                        <p:tgtEl>
                                          <p:spTgt spid="12292"/>
                                        </p:tgtEl>
                                        <p:attrNameLst>
                                          <p:attrName>style.visibility</p:attrName>
                                        </p:attrNameLst>
                                      </p:cBhvr>
                                      <p:to>
                                        <p:strVal val="visible"/>
                                      </p:to>
                                    </p:set>
                                    <p:animEffect transition="in" filter="barn(inVertical)">
                                      <p:cBhvr>
                                        <p:cTn id="19" dur="500"/>
                                        <p:tgtEl>
                                          <p:spTgt spid="12292"/>
                                        </p:tgtEl>
                                      </p:cBhvr>
                                    </p:animEffect>
                                  </p:childTnLst>
                                </p:cTn>
                              </p:par>
                              <p:par>
                                <p:cTn id="20" presetID="16" presetClass="entr" presetSubtype="21" fill="hold" nodeType="withEffect">
                                  <p:stCondLst>
                                    <p:cond delay="0"/>
                                  </p:stCondLst>
                                  <p:childTnLst>
                                    <p:set>
                                      <p:cBhvr>
                                        <p:cTn id="21" dur="1" fill="hold">
                                          <p:stCondLst>
                                            <p:cond delay="0"/>
                                          </p:stCondLst>
                                        </p:cTn>
                                        <p:tgtEl>
                                          <p:spTgt spid="12293"/>
                                        </p:tgtEl>
                                        <p:attrNameLst>
                                          <p:attrName>style.visibility</p:attrName>
                                        </p:attrNameLst>
                                      </p:cBhvr>
                                      <p:to>
                                        <p:strVal val="visible"/>
                                      </p:to>
                                    </p:set>
                                    <p:animEffect transition="in" filter="barn(inVertical)">
                                      <p:cBhvr>
                                        <p:cTn id="22" dur="500"/>
                                        <p:tgtEl>
                                          <p:spTgt spid="122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a:xfrm>
            <a:off x="1319213" y="6"/>
            <a:ext cx="9499600" cy="1527175"/>
          </a:xfrm>
        </p:spPr>
        <p:txBody>
          <a:bodyPr/>
          <a:lstStyle/>
          <a:p>
            <a:pPr algn="ctr"/>
            <a:r>
              <a:rPr lang="tr-TR" altLang="en-US" noProof="0" dirty="0"/>
              <a:t>Büyüyen ve Değişen Ekonomiler</a:t>
            </a:r>
          </a:p>
        </p:txBody>
      </p:sp>
      <p:pic>
        <p:nvPicPr>
          <p:cNvPr id="28674" name="Picture 2" descr="FIG0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7613" y="1828801"/>
            <a:ext cx="9481203" cy="405606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 name="Rectangle 3"/>
          <p:cNvSpPr/>
          <p:nvPr/>
        </p:nvSpPr>
        <p:spPr>
          <a:xfrm>
            <a:off x="974139" y="2125405"/>
            <a:ext cx="1580910" cy="437485"/>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algn="ctr">
              <a:spcBef>
                <a:spcPts val="0"/>
              </a:spcBef>
              <a:spcAft>
                <a:spcPts val="0"/>
              </a:spcAft>
            </a:pPr>
            <a:r>
              <a:rPr lang="tr-TR" sz="2000" b="1" dirty="0">
                <a:latin typeface="Cambria"/>
                <a:ea typeface="ＭＳ 明朝"/>
                <a:cs typeface="Cambria"/>
              </a:rPr>
              <a:t>İşgücü Yüzdesi</a:t>
            </a:r>
            <a:endParaRPr lang="tr-TR" sz="2400" b="1" dirty="0">
              <a:effectLst/>
              <a:latin typeface="Cambria"/>
              <a:ea typeface="ＭＳ 明朝"/>
              <a:cs typeface="Cambria"/>
            </a:endParaRPr>
          </a:p>
        </p:txBody>
      </p:sp>
      <p:sp>
        <p:nvSpPr>
          <p:cNvPr id="5" name="Rectangle 4"/>
          <p:cNvSpPr/>
          <p:nvPr/>
        </p:nvSpPr>
        <p:spPr>
          <a:xfrm>
            <a:off x="809859" y="1697803"/>
            <a:ext cx="5651259" cy="377851"/>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algn="ctr">
              <a:spcBef>
                <a:spcPts val="0"/>
              </a:spcBef>
              <a:spcAft>
                <a:spcPts val="0"/>
              </a:spcAft>
            </a:pPr>
            <a:r>
              <a:rPr lang="tr-TR" sz="2000" b="1" dirty="0">
                <a:latin typeface="Cambria"/>
                <a:ea typeface="ＭＳ 明朝"/>
                <a:cs typeface="Cambria"/>
              </a:rPr>
              <a:t>ABD'de İş Kollarının Evrimi</a:t>
            </a:r>
            <a:endParaRPr lang="tr-TR" sz="2400" b="1" dirty="0">
              <a:effectLst/>
              <a:latin typeface="Cambria"/>
              <a:ea typeface="ＭＳ 明朝"/>
              <a:cs typeface="Cambria"/>
            </a:endParaRPr>
          </a:p>
        </p:txBody>
      </p:sp>
      <p:sp>
        <p:nvSpPr>
          <p:cNvPr id="6" name="Rectangle 5"/>
          <p:cNvSpPr/>
          <p:nvPr/>
        </p:nvSpPr>
        <p:spPr>
          <a:xfrm>
            <a:off x="7598940" y="5214894"/>
            <a:ext cx="1078053" cy="283885"/>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algn="ctr">
              <a:spcBef>
                <a:spcPts val="0"/>
              </a:spcBef>
              <a:spcAft>
                <a:spcPts val="0"/>
              </a:spcAft>
            </a:pPr>
            <a:r>
              <a:rPr lang="tr-TR" sz="2000" b="1" dirty="0">
                <a:effectLst/>
                <a:latin typeface="Cambria"/>
                <a:ea typeface="ＭＳ 明朝"/>
                <a:cs typeface="Cambria"/>
              </a:rPr>
              <a:t>Tarım</a:t>
            </a:r>
          </a:p>
        </p:txBody>
      </p:sp>
      <p:sp>
        <p:nvSpPr>
          <p:cNvPr id="7" name="Rectangle 6"/>
          <p:cNvSpPr/>
          <p:nvPr/>
        </p:nvSpPr>
        <p:spPr>
          <a:xfrm>
            <a:off x="8786005" y="4713774"/>
            <a:ext cx="890953" cy="343501"/>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algn="ctr">
              <a:spcBef>
                <a:spcPts val="0"/>
              </a:spcBef>
              <a:spcAft>
                <a:spcPts val="0"/>
              </a:spcAft>
            </a:pPr>
            <a:r>
              <a:rPr lang="tr-TR" sz="2000" b="1" dirty="0">
                <a:effectLst/>
                <a:latin typeface="Cambria"/>
                <a:ea typeface="ＭＳ 明朝"/>
                <a:cs typeface="Cambria"/>
              </a:rPr>
              <a:t>Sanayi</a:t>
            </a:r>
            <a:endParaRPr lang="tr-TR" sz="2400" b="1" dirty="0">
              <a:effectLst/>
              <a:latin typeface="Cambria"/>
              <a:ea typeface="ＭＳ 明朝"/>
              <a:cs typeface="Cambria"/>
            </a:endParaRPr>
          </a:p>
        </p:txBody>
      </p:sp>
      <p:sp>
        <p:nvSpPr>
          <p:cNvPr id="8" name="Rectangle 7"/>
          <p:cNvSpPr/>
          <p:nvPr/>
        </p:nvSpPr>
        <p:spPr>
          <a:xfrm>
            <a:off x="9454993" y="3965319"/>
            <a:ext cx="890953" cy="343501"/>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algn="ctr">
              <a:spcBef>
                <a:spcPts val="0"/>
              </a:spcBef>
              <a:spcAft>
                <a:spcPts val="0"/>
              </a:spcAft>
            </a:pPr>
            <a:r>
              <a:rPr lang="tr-TR" sz="2000" b="1" dirty="0">
                <a:effectLst/>
                <a:latin typeface="Cambria"/>
                <a:ea typeface="ＭＳ 明朝"/>
                <a:cs typeface="Cambria"/>
              </a:rPr>
              <a:t>Hizmet</a:t>
            </a:r>
          </a:p>
        </p:txBody>
      </p:sp>
    </p:spTree>
    <p:extLst>
      <p:ext uri="{BB962C8B-B14F-4D97-AF65-F5344CB8AC3E}">
        <p14:creationId xmlns:p14="http://schemas.microsoft.com/office/powerpoint/2010/main" val="42921916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p:cNvSpPr>
            <a:spLocks noGrp="1"/>
          </p:cNvSpPr>
          <p:nvPr>
            <p:ph type="title"/>
          </p:nvPr>
        </p:nvSpPr>
        <p:spPr>
          <a:xfrm>
            <a:off x="1981200" y="7"/>
            <a:ext cx="8229600" cy="1527175"/>
          </a:xfrm>
        </p:spPr>
        <p:txBody>
          <a:bodyPr/>
          <a:lstStyle/>
          <a:p>
            <a:r>
              <a:rPr lang="tr-TR" altLang="en-US" noProof="0" dirty="0"/>
              <a:t>Geçici İşsizlik</a:t>
            </a:r>
          </a:p>
        </p:txBody>
      </p:sp>
      <p:sp>
        <p:nvSpPr>
          <p:cNvPr id="16387" name="Content Placeholder 2"/>
          <p:cNvSpPr>
            <a:spLocks noGrp="1"/>
          </p:cNvSpPr>
          <p:nvPr>
            <p:ph idx="1"/>
          </p:nvPr>
        </p:nvSpPr>
        <p:spPr>
          <a:xfrm>
            <a:off x="1981200" y="1712913"/>
            <a:ext cx="8229600" cy="4895850"/>
          </a:xfrm>
        </p:spPr>
        <p:txBody>
          <a:bodyPr/>
          <a:lstStyle/>
          <a:p>
            <a:pPr eaLnBrk="1" hangingPunct="1"/>
            <a:r>
              <a:rPr lang="tr-TR" altLang="en-US" sz="2800" noProof="0" dirty="0"/>
              <a:t>Geçici İşsizlik</a:t>
            </a:r>
          </a:p>
          <a:p>
            <a:pPr lvl="1" eaLnBrk="1" hangingPunct="1"/>
            <a:r>
              <a:rPr lang="tr-TR" altLang="en-US" sz="2400" noProof="0" dirty="0"/>
              <a:t>Var olan işler ve işçilerin eşleşmesindeki gecikmeden oluşan işsizliktir.</a:t>
            </a:r>
          </a:p>
          <a:p>
            <a:pPr lvl="1" eaLnBrk="1" hangingPunct="1"/>
            <a:r>
              <a:rPr lang="tr-TR" altLang="en-US" sz="2400" noProof="0" dirty="0"/>
              <a:t>İnsanlar hemen iş değiştiremezler, hemen yeni bir iş bulamazlar ve buldukları ilk işi kabul etmek istemeyebilirler.</a:t>
            </a:r>
            <a:endParaRPr lang="tr-TR" altLang="ja-JP" sz="2400" noProof="0" dirty="0"/>
          </a:p>
          <a:p>
            <a:pPr lvl="1" eaLnBrk="1" hangingPunct="1"/>
            <a:r>
              <a:rPr lang="tr-TR" altLang="en-US" sz="2400" noProof="0" dirty="0"/>
              <a:t>Firmalar işe ilk başvuranı hemen işe almaz.</a:t>
            </a:r>
            <a:endParaRPr lang="tr-TR" altLang="ja-JP" sz="2400" noProof="0" dirty="0"/>
          </a:p>
          <a:p>
            <a:pPr eaLnBrk="1" hangingPunct="1"/>
            <a:r>
              <a:rPr lang="tr-TR" altLang="en-US" sz="2800" noProof="0" dirty="0"/>
              <a:t>Örnek:</a:t>
            </a:r>
          </a:p>
          <a:p>
            <a:pPr lvl="1" eaLnBrk="1" hangingPunct="1"/>
            <a:r>
              <a:rPr lang="tr-TR" altLang="en-US" sz="2400" noProof="0" dirty="0"/>
              <a:t>Üniversiteden yeni mezunlar</a:t>
            </a:r>
          </a:p>
          <a:p>
            <a:pPr lvl="1" eaLnBrk="1" hangingPunct="1"/>
            <a:r>
              <a:rPr lang="tr-TR" altLang="en-US" sz="2400" noProof="0" dirty="0"/>
              <a:t>Yeni bir iş için taşınan kişinin eşi</a:t>
            </a:r>
          </a:p>
        </p:txBody>
      </p:sp>
      <p:pic>
        <p:nvPicPr>
          <p:cNvPr id="16388" name="Picture 5" descr="I:\DirkTextbookN\Jpegs(All)\Macro Ch19-33\ch07\11_PRINECOMA_CH07.jpg"/>
          <p:cNvPicPr>
            <a:picLocks noChangeAspect="1" noChangeArrowheads="1"/>
          </p:cNvPicPr>
          <p:nvPr/>
        </p:nvPicPr>
        <p:blipFill>
          <a:blip r:embed="rId3" cstate="print">
            <a:extLst>
              <a:ext uri="{28A0092B-C50C-407E-A947-70E740481C1C}">
                <a14:useLocalDpi xmlns:a14="http://schemas.microsoft.com/office/drawing/2010/main" val="0"/>
              </a:ext>
            </a:extLst>
          </a:blip>
          <a:srcRect l="30664" t="21428" r="8133"/>
          <a:stretch>
            <a:fillRect/>
          </a:stretch>
        </p:blipFill>
        <p:spPr bwMode="auto">
          <a:xfrm>
            <a:off x="9375288" y="3975757"/>
            <a:ext cx="1795463" cy="25987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6385172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16387">
                                            <p:txEl>
                                              <p:pRg st="1" end="1"/>
                                            </p:txEl>
                                          </p:spTgt>
                                        </p:tgtEl>
                                        <p:attrNameLst>
                                          <p:attrName>style.visibility</p:attrName>
                                        </p:attrNameLst>
                                      </p:cBhvr>
                                      <p:to>
                                        <p:strVal val="visible"/>
                                      </p:to>
                                    </p:set>
                                    <p:animEffect transition="in" filter="barn(inVertical)">
                                      <p:cBhvr>
                                        <p:cTn id="7" dur="500"/>
                                        <p:tgtEl>
                                          <p:spTgt spid="16387">
                                            <p:txEl>
                                              <p:pRg st="1" end="1"/>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16387">
                                            <p:txEl>
                                              <p:pRg st="2" end="2"/>
                                            </p:txEl>
                                          </p:spTgt>
                                        </p:tgtEl>
                                        <p:attrNameLst>
                                          <p:attrName>style.visibility</p:attrName>
                                        </p:attrNameLst>
                                      </p:cBhvr>
                                      <p:to>
                                        <p:strVal val="visible"/>
                                      </p:to>
                                    </p:set>
                                    <p:animEffect transition="in" filter="barn(inVertical)">
                                      <p:cBhvr>
                                        <p:cTn id="10" dur="500"/>
                                        <p:tgtEl>
                                          <p:spTgt spid="16387">
                                            <p:txEl>
                                              <p:pRg st="2" end="2"/>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16387">
                                            <p:txEl>
                                              <p:pRg st="3" end="3"/>
                                            </p:txEl>
                                          </p:spTgt>
                                        </p:tgtEl>
                                        <p:attrNameLst>
                                          <p:attrName>style.visibility</p:attrName>
                                        </p:attrNameLst>
                                      </p:cBhvr>
                                      <p:to>
                                        <p:strVal val="visible"/>
                                      </p:to>
                                    </p:set>
                                    <p:animEffect transition="in" filter="barn(inVertical)">
                                      <p:cBhvr>
                                        <p:cTn id="13" dur="500"/>
                                        <p:tgtEl>
                                          <p:spTgt spid="16387">
                                            <p:txEl>
                                              <p:pRg st="3" end="3"/>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6" presetClass="entr" presetSubtype="21" fill="hold" nodeType="clickEffect">
                                  <p:stCondLst>
                                    <p:cond delay="0"/>
                                  </p:stCondLst>
                                  <p:childTnLst>
                                    <p:set>
                                      <p:cBhvr>
                                        <p:cTn id="17" dur="1" fill="hold">
                                          <p:stCondLst>
                                            <p:cond delay="0"/>
                                          </p:stCondLst>
                                        </p:cTn>
                                        <p:tgtEl>
                                          <p:spTgt spid="16387">
                                            <p:txEl>
                                              <p:pRg st="5" end="5"/>
                                            </p:txEl>
                                          </p:spTgt>
                                        </p:tgtEl>
                                        <p:attrNameLst>
                                          <p:attrName>style.visibility</p:attrName>
                                        </p:attrNameLst>
                                      </p:cBhvr>
                                      <p:to>
                                        <p:strVal val="visible"/>
                                      </p:to>
                                    </p:set>
                                    <p:animEffect transition="in" filter="barn(inVertical)">
                                      <p:cBhvr>
                                        <p:cTn id="18" dur="500"/>
                                        <p:tgtEl>
                                          <p:spTgt spid="16387">
                                            <p:txEl>
                                              <p:pRg st="5" end="5"/>
                                            </p:txEl>
                                          </p:spTgt>
                                        </p:tgtEl>
                                      </p:cBhvr>
                                    </p:animEffect>
                                  </p:childTnLst>
                                </p:cTn>
                              </p:par>
                              <p:par>
                                <p:cTn id="19" presetID="16" presetClass="entr" presetSubtype="21" fill="hold" nodeType="withEffect">
                                  <p:stCondLst>
                                    <p:cond delay="0"/>
                                  </p:stCondLst>
                                  <p:childTnLst>
                                    <p:set>
                                      <p:cBhvr>
                                        <p:cTn id="20" dur="1" fill="hold">
                                          <p:stCondLst>
                                            <p:cond delay="0"/>
                                          </p:stCondLst>
                                        </p:cTn>
                                        <p:tgtEl>
                                          <p:spTgt spid="16387">
                                            <p:txEl>
                                              <p:pRg st="6" end="6"/>
                                            </p:txEl>
                                          </p:spTgt>
                                        </p:tgtEl>
                                        <p:attrNameLst>
                                          <p:attrName>style.visibility</p:attrName>
                                        </p:attrNameLst>
                                      </p:cBhvr>
                                      <p:to>
                                        <p:strVal val="visible"/>
                                      </p:to>
                                    </p:set>
                                    <p:animEffect transition="in" filter="barn(inVertical)">
                                      <p:cBhvr>
                                        <p:cTn id="21" dur="500"/>
                                        <p:tgtEl>
                                          <p:spTgt spid="16387">
                                            <p:txEl>
                                              <p:pRg st="6" end="6"/>
                                            </p:txEl>
                                          </p:spTgt>
                                        </p:tgtEl>
                                      </p:cBhvr>
                                    </p:animEffect>
                                  </p:childTnLst>
                                </p:cTn>
                              </p:par>
                              <p:par>
                                <p:cTn id="22" presetID="16" presetClass="entr" presetSubtype="21" fill="hold" nodeType="withEffect">
                                  <p:stCondLst>
                                    <p:cond delay="0"/>
                                  </p:stCondLst>
                                  <p:childTnLst>
                                    <p:set>
                                      <p:cBhvr>
                                        <p:cTn id="23" dur="1" fill="hold">
                                          <p:stCondLst>
                                            <p:cond delay="0"/>
                                          </p:stCondLst>
                                        </p:cTn>
                                        <p:tgtEl>
                                          <p:spTgt spid="16388"/>
                                        </p:tgtEl>
                                        <p:attrNameLst>
                                          <p:attrName>style.visibility</p:attrName>
                                        </p:attrNameLst>
                                      </p:cBhvr>
                                      <p:to>
                                        <p:strVal val="visible"/>
                                      </p:to>
                                    </p:set>
                                    <p:animEffect transition="in" filter="barn(inVertical)">
                                      <p:cBhvr>
                                        <p:cTn id="24" dur="500"/>
                                        <p:tgtEl>
                                          <p:spTgt spid="163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le 1"/>
          <p:cNvSpPr>
            <a:spLocks noGrp="1"/>
          </p:cNvSpPr>
          <p:nvPr>
            <p:ph type="title"/>
          </p:nvPr>
        </p:nvSpPr>
        <p:spPr>
          <a:xfrm>
            <a:off x="1981200" y="7"/>
            <a:ext cx="8229600" cy="1527175"/>
          </a:xfrm>
        </p:spPr>
        <p:txBody>
          <a:bodyPr/>
          <a:lstStyle/>
          <a:p>
            <a:r>
              <a:rPr lang="tr-TR" altLang="en-US" noProof="0" dirty="0"/>
              <a:t>Döngüsel İşsizlik</a:t>
            </a:r>
          </a:p>
        </p:txBody>
      </p:sp>
      <p:sp>
        <p:nvSpPr>
          <p:cNvPr id="19459" name="Content Placeholder 2"/>
          <p:cNvSpPr>
            <a:spLocks noGrp="1"/>
          </p:cNvSpPr>
          <p:nvPr>
            <p:ph idx="1"/>
          </p:nvPr>
        </p:nvSpPr>
        <p:spPr>
          <a:xfrm>
            <a:off x="2008222" y="1550793"/>
            <a:ext cx="9290050" cy="5033962"/>
          </a:xfrm>
        </p:spPr>
        <p:txBody>
          <a:bodyPr/>
          <a:lstStyle/>
          <a:p>
            <a:pPr eaLnBrk="1" hangingPunct="1"/>
            <a:r>
              <a:rPr lang="tr-TR" altLang="en-US" sz="2800" noProof="0" dirty="0"/>
              <a:t>Döngüsel İşsizlik</a:t>
            </a:r>
          </a:p>
          <a:p>
            <a:pPr lvl="1" eaLnBrk="1" hangingPunct="1"/>
            <a:r>
              <a:rPr lang="tr-TR" altLang="en-US" sz="2200" noProof="0" dirty="0"/>
              <a:t>Ekonomik kötüye gidişler nedeniyle olur.</a:t>
            </a:r>
          </a:p>
          <a:p>
            <a:pPr lvl="1" eaLnBrk="1" hangingPunct="1"/>
            <a:r>
              <a:rPr lang="tr-TR" altLang="ja-JP" sz="2200" noProof="0" dirty="0"/>
              <a:t>"En kötü" işsizlik çeşididir.</a:t>
            </a:r>
          </a:p>
          <a:p>
            <a:pPr lvl="1" eaLnBrk="1" hangingPunct="1"/>
            <a:r>
              <a:rPr lang="tr-TR" altLang="en-US" sz="2200" noProof="0" dirty="0"/>
              <a:t>Belirli olmayan süre boyunca devam eder.</a:t>
            </a:r>
          </a:p>
          <a:p>
            <a:pPr lvl="1" eaLnBrk="1" hangingPunct="1"/>
            <a:r>
              <a:rPr lang="tr-TR" altLang="en-US" sz="2200" noProof="0" dirty="0"/>
              <a:t>2008: 18 ay, 10% işsiz.</a:t>
            </a:r>
          </a:p>
          <a:p>
            <a:pPr eaLnBrk="1" hangingPunct="1"/>
            <a:r>
              <a:rPr lang="tr-TR" altLang="en-US" sz="2800" noProof="0" dirty="0"/>
              <a:t>Doğal İşsizlik Oranı (Natural Rate of </a:t>
            </a:r>
            <a:r>
              <a:rPr lang="tr-TR" altLang="en-US" sz="2800" noProof="0" dirty="0" err="1"/>
              <a:t>Unemployment</a:t>
            </a:r>
            <a:r>
              <a:rPr lang="tr-TR" altLang="en-US" sz="2800" noProof="0" dirty="0"/>
              <a:t>): u*</a:t>
            </a:r>
          </a:p>
          <a:p>
            <a:pPr lvl="1" eaLnBrk="1" hangingPunct="1"/>
            <a:r>
              <a:rPr lang="tr-TR" altLang="en-US" sz="2200" noProof="0" dirty="0"/>
              <a:t>Sağlıklı bir ekonomideki tipik işsizlik oranıdır.</a:t>
            </a:r>
          </a:p>
          <a:p>
            <a:pPr lvl="1" eaLnBrk="1" hangingPunct="1"/>
            <a:r>
              <a:rPr lang="tr-TR" altLang="en-US" sz="2200" noProof="0" dirty="0"/>
              <a:t>Fiili İşsizlik Oranı (</a:t>
            </a:r>
            <a:r>
              <a:rPr lang="tr-TR" altLang="en-US" sz="2200" noProof="0" dirty="0" err="1"/>
              <a:t>Actual</a:t>
            </a:r>
            <a:r>
              <a:rPr lang="tr-TR" altLang="en-US" sz="2200" noProof="0" dirty="0"/>
              <a:t> Rate of </a:t>
            </a:r>
            <a:r>
              <a:rPr lang="tr-TR" altLang="en-US" sz="2200" noProof="0" dirty="0" err="1"/>
              <a:t>Unemployment</a:t>
            </a:r>
            <a:r>
              <a:rPr lang="tr-TR" altLang="en-US" sz="2200" noProof="0" dirty="0"/>
              <a:t>): u</a:t>
            </a:r>
          </a:p>
          <a:p>
            <a:pPr eaLnBrk="1" hangingPunct="1"/>
            <a:r>
              <a:rPr lang="tr-TR" altLang="en-US" sz="2800" noProof="0" dirty="0"/>
              <a:t>Tam İstihdam Çıktısı (Full </a:t>
            </a:r>
            <a:r>
              <a:rPr lang="tr-TR" altLang="en-US" sz="2800" noProof="0" dirty="0" err="1"/>
              <a:t>Employment</a:t>
            </a:r>
            <a:r>
              <a:rPr lang="tr-TR" altLang="en-US" sz="2800" noProof="0" dirty="0"/>
              <a:t> </a:t>
            </a:r>
            <a:r>
              <a:rPr lang="tr-TR" altLang="en-US" sz="2800" noProof="0" dirty="0" err="1"/>
              <a:t>Output</a:t>
            </a:r>
            <a:r>
              <a:rPr lang="tr-TR" altLang="en-US" sz="2800" noProof="0" dirty="0"/>
              <a:t>): Y*</a:t>
            </a:r>
          </a:p>
          <a:p>
            <a:pPr lvl="1" eaLnBrk="1" hangingPunct="1"/>
            <a:r>
              <a:rPr lang="tr-TR" altLang="en-US" sz="2200" noProof="0" dirty="0"/>
              <a:t>Döngüsel işsizliğin olmadığı bir ekonomideki çıktı miktarıdır.</a:t>
            </a:r>
          </a:p>
          <a:p>
            <a:pPr lvl="2" eaLnBrk="1" hangingPunct="1"/>
            <a:r>
              <a:rPr lang="tr-TR" altLang="en-US" sz="1400" noProof="0" dirty="0">
                <a:solidFill>
                  <a:srgbClr val="FF0000"/>
                </a:solidFill>
                <a:latin typeface="Cambria"/>
                <a:ea typeface="Cambria"/>
                <a:cs typeface="Cambria"/>
              </a:rPr>
              <a:t>Bazı kitaplarda, Tam İstihdam Çıktısı (Full </a:t>
            </a:r>
            <a:r>
              <a:rPr lang="tr-TR" altLang="en-US" sz="1400" noProof="0" dirty="0" err="1">
                <a:solidFill>
                  <a:srgbClr val="FF0000"/>
                </a:solidFill>
                <a:latin typeface="Cambria"/>
                <a:ea typeface="Cambria"/>
                <a:cs typeface="Cambria"/>
              </a:rPr>
              <a:t>Employment</a:t>
            </a:r>
            <a:r>
              <a:rPr lang="tr-TR" altLang="en-US" sz="1400" noProof="0" dirty="0">
                <a:solidFill>
                  <a:srgbClr val="FF0000"/>
                </a:solidFill>
                <a:latin typeface="Cambria"/>
                <a:ea typeface="Cambria"/>
                <a:cs typeface="Cambria"/>
              </a:rPr>
              <a:t> </a:t>
            </a:r>
            <a:r>
              <a:rPr lang="tr-TR" altLang="en-US" sz="1400" noProof="0" dirty="0" err="1">
                <a:solidFill>
                  <a:srgbClr val="FF0000"/>
                </a:solidFill>
                <a:latin typeface="Cambria"/>
                <a:ea typeface="Cambria"/>
                <a:cs typeface="Cambria"/>
              </a:rPr>
              <a:t>Output</a:t>
            </a:r>
            <a:r>
              <a:rPr lang="tr-TR" altLang="en-US" sz="1400" noProof="0" dirty="0">
                <a:solidFill>
                  <a:srgbClr val="FF0000"/>
                </a:solidFill>
                <a:latin typeface="Cambria"/>
                <a:ea typeface="Cambria"/>
                <a:cs typeface="Cambria"/>
              </a:rPr>
              <a:t>) = Potansiyel Reel GSYH (</a:t>
            </a:r>
            <a:r>
              <a:rPr lang="tr-TR" altLang="en-US" sz="1400" noProof="0" dirty="0" err="1">
                <a:solidFill>
                  <a:srgbClr val="FF0000"/>
                </a:solidFill>
                <a:latin typeface="Cambria"/>
                <a:ea typeface="Cambria"/>
                <a:cs typeface="Cambria"/>
              </a:rPr>
              <a:t>Potential</a:t>
            </a:r>
            <a:r>
              <a:rPr lang="tr-TR" altLang="en-US" sz="1400" noProof="0" dirty="0">
                <a:solidFill>
                  <a:srgbClr val="FF0000"/>
                </a:solidFill>
                <a:latin typeface="Cambria"/>
                <a:ea typeface="Cambria"/>
                <a:cs typeface="Cambria"/>
              </a:rPr>
              <a:t> Real GDP)  = Doğal Çıktı Oranı (Natural Rate of </a:t>
            </a:r>
            <a:r>
              <a:rPr lang="tr-TR" altLang="en-US" sz="1400" noProof="0" dirty="0" err="1">
                <a:solidFill>
                  <a:srgbClr val="FF0000"/>
                </a:solidFill>
                <a:latin typeface="Cambria"/>
                <a:ea typeface="Cambria"/>
                <a:cs typeface="Cambria"/>
              </a:rPr>
              <a:t>Output</a:t>
            </a:r>
            <a:r>
              <a:rPr lang="tr-TR" altLang="en-US" sz="1400" noProof="0" dirty="0">
                <a:solidFill>
                  <a:srgbClr val="FF0000"/>
                </a:solidFill>
                <a:latin typeface="Cambria"/>
                <a:ea typeface="Cambria"/>
                <a:cs typeface="Cambria"/>
              </a:rPr>
              <a:t>).</a:t>
            </a:r>
          </a:p>
          <a:p>
            <a:pPr lvl="1" eaLnBrk="1" hangingPunct="1"/>
            <a:r>
              <a:rPr lang="tr-TR" altLang="en-US" sz="2200" noProof="0" dirty="0"/>
              <a:t>Fiili Çıktı (</a:t>
            </a:r>
            <a:r>
              <a:rPr lang="tr-TR" altLang="en-US" sz="2200" noProof="0" dirty="0" err="1"/>
              <a:t>Actual</a:t>
            </a:r>
            <a:r>
              <a:rPr lang="tr-TR" altLang="en-US" sz="2200" noProof="0" dirty="0"/>
              <a:t> </a:t>
            </a:r>
            <a:r>
              <a:rPr lang="tr-TR" altLang="en-US" sz="2200" noProof="0" dirty="0" err="1"/>
              <a:t>Output</a:t>
            </a:r>
            <a:r>
              <a:rPr lang="tr-TR" altLang="en-US" sz="2200" noProof="0" dirty="0"/>
              <a:t>): Y</a:t>
            </a:r>
          </a:p>
        </p:txBody>
      </p:sp>
      <p:pic>
        <p:nvPicPr>
          <p:cNvPr id="19460" name="Picture 5" descr="I:\DirkTextbookN\Jpegs(All)\Macro Ch19-33\ch07\06_PRINECOMA_CH07.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76295" y="1638503"/>
            <a:ext cx="2717800" cy="19605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8963782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19459">
                                            <p:txEl>
                                              <p:pRg st="1" end="1"/>
                                            </p:txEl>
                                          </p:spTgt>
                                        </p:tgtEl>
                                        <p:attrNameLst>
                                          <p:attrName>style.visibility</p:attrName>
                                        </p:attrNameLst>
                                      </p:cBhvr>
                                      <p:to>
                                        <p:strVal val="visible"/>
                                      </p:to>
                                    </p:set>
                                    <p:animEffect transition="in" filter="barn(inVertical)">
                                      <p:cBhvr>
                                        <p:cTn id="7" dur="500"/>
                                        <p:tgtEl>
                                          <p:spTgt spid="19459">
                                            <p:txEl>
                                              <p:pRg st="1" end="1"/>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19459">
                                            <p:txEl>
                                              <p:pRg st="2" end="2"/>
                                            </p:txEl>
                                          </p:spTgt>
                                        </p:tgtEl>
                                        <p:attrNameLst>
                                          <p:attrName>style.visibility</p:attrName>
                                        </p:attrNameLst>
                                      </p:cBhvr>
                                      <p:to>
                                        <p:strVal val="visible"/>
                                      </p:to>
                                    </p:set>
                                    <p:animEffect transition="in" filter="barn(inVertical)">
                                      <p:cBhvr>
                                        <p:cTn id="10" dur="500"/>
                                        <p:tgtEl>
                                          <p:spTgt spid="19459">
                                            <p:txEl>
                                              <p:pRg st="2" end="2"/>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19459">
                                            <p:txEl>
                                              <p:pRg st="3" end="3"/>
                                            </p:txEl>
                                          </p:spTgt>
                                        </p:tgtEl>
                                        <p:attrNameLst>
                                          <p:attrName>style.visibility</p:attrName>
                                        </p:attrNameLst>
                                      </p:cBhvr>
                                      <p:to>
                                        <p:strVal val="visible"/>
                                      </p:to>
                                    </p:set>
                                    <p:animEffect transition="in" filter="barn(inVertical)">
                                      <p:cBhvr>
                                        <p:cTn id="13" dur="500"/>
                                        <p:tgtEl>
                                          <p:spTgt spid="19459">
                                            <p:txEl>
                                              <p:pRg st="3" end="3"/>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19459">
                                            <p:txEl>
                                              <p:pRg st="4" end="4"/>
                                            </p:txEl>
                                          </p:spTgt>
                                        </p:tgtEl>
                                        <p:attrNameLst>
                                          <p:attrName>style.visibility</p:attrName>
                                        </p:attrNameLst>
                                      </p:cBhvr>
                                      <p:to>
                                        <p:strVal val="visible"/>
                                      </p:to>
                                    </p:set>
                                    <p:animEffect transition="in" filter="barn(inVertical)">
                                      <p:cBhvr>
                                        <p:cTn id="16" dur="500"/>
                                        <p:tgtEl>
                                          <p:spTgt spid="19459">
                                            <p:txEl>
                                              <p:pRg st="4" end="4"/>
                                            </p:txEl>
                                          </p:spTgt>
                                        </p:tgtEl>
                                      </p:cBhvr>
                                    </p:animEffect>
                                  </p:childTnLst>
                                </p:cTn>
                              </p:par>
                              <p:par>
                                <p:cTn id="17" presetID="16" presetClass="entr" presetSubtype="21" fill="hold" nodeType="withEffect">
                                  <p:stCondLst>
                                    <p:cond delay="0"/>
                                  </p:stCondLst>
                                  <p:childTnLst>
                                    <p:set>
                                      <p:cBhvr>
                                        <p:cTn id="18" dur="1" fill="hold">
                                          <p:stCondLst>
                                            <p:cond delay="0"/>
                                          </p:stCondLst>
                                        </p:cTn>
                                        <p:tgtEl>
                                          <p:spTgt spid="19460"/>
                                        </p:tgtEl>
                                        <p:attrNameLst>
                                          <p:attrName>style.visibility</p:attrName>
                                        </p:attrNameLst>
                                      </p:cBhvr>
                                      <p:to>
                                        <p:strVal val="visible"/>
                                      </p:to>
                                    </p:set>
                                    <p:animEffect transition="in" filter="barn(inVertical)">
                                      <p:cBhvr>
                                        <p:cTn id="19" dur="500"/>
                                        <p:tgtEl>
                                          <p:spTgt spid="19460"/>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6" presetClass="entr" presetSubtype="21" fill="hold" nodeType="clickEffect">
                                  <p:stCondLst>
                                    <p:cond delay="0"/>
                                  </p:stCondLst>
                                  <p:childTnLst>
                                    <p:set>
                                      <p:cBhvr>
                                        <p:cTn id="23" dur="1" fill="hold">
                                          <p:stCondLst>
                                            <p:cond delay="0"/>
                                          </p:stCondLst>
                                        </p:cTn>
                                        <p:tgtEl>
                                          <p:spTgt spid="19459">
                                            <p:txEl>
                                              <p:pRg st="5" end="5"/>
                                            </p:txEl>
                                          </p:spTgt>
                                        </p:tgtEl>
                                        <p:attrNameLst>
                                          <p:attrName>style.visibility</p:attrName>
                                        </p:attrNameLst>
                                      </p:cBhvr>
                                      <p:to>
                                        <p:strVal val="visible"/>
                                      </p:to>
                                    </p:set>
                                    <p:animEffect transition="in" filter="barn(inVertical)">
                                      <p:cBhvr>
                                        <p:cTn id="24" dur="500"/>
                                        <p:tgtEl>
                                          <p:spTgt spid="19459">
                                            <p:txEl>
                                              <p:pRg st="5" end="5"/>
                                            </p:txEl>
                                          </p:spTgt>
                                        </p:tgtEl>
                                      </p:cBhvr>
                                    </p:animEffect>
                                  </p:childTnLst>
                                </p:cTn>
                              </p:par>
                              <p:par>
                                <p:cTn id="25" presetID="16" presetClass="entr" presetSubtype="21" fill="hold" nodeType="withEffect">
                                  <p:stCondLst>
                                    <p:cond delay="0"/>
                                  </p:stCondLst>
                                  <p:childTnLst>
                                    <p:set>
                                      <p:cBhvr>
                                        <p:cTn id="26" dur="1" fill="hold">
                                          <p:stCondLst>
                                            <p:cond delay="0"/>
                                          </p:stCondLst>
                                        </p:cTn>
                                        <p:tgtEl>
                                          <p:spTgt spid="19459">
                                            <p:txEl>
                                              <p:pRg st="6" end="6"/>
                                            </p:txEl>
                                          </p:spTgt>
                                        </p:tgtEl>
                                        <p:attrNameLst>
                                          <p:attrName>style.visibility</p:attrName>
                                        </p:attrNameLst>
                                      </p:cBhvr>
                                      <p:to>
                                        <p:strVal val="visible"/>
                                      </p:to>
                                    </p:set>
                                    <p:animEffect transition="in" filter="barn(inVertical)">
                                      <p:cBhvr>
                                        <p:cTn id="27" dur="500"/>
                                        <p:tgtEl>
                                          <p:spTgt spid="19459">
                                            <p:txEl>
                                              <p:pRg st="6" end="6"/>
                                            </p:txEl>
                                          </p:spTgt>
                                        </p:tgtEl>
                                      </p:cBhvr>
                                    </p:animEffect>
                                  </p:childTnLst>
                                </p:cTn>
                              </p:par>
                              <p:par>
                                <p:cTn id="28" presetID="16" presetClass="entr" presetSubtype="21" fill="hold" nodeType="withEffect">
                                  <p:stCondLst>
                                    <p:cond delay="0"/>
                                  </p:stCondLst>
                                  <p:childTnLst>
                                    <p:set>
                                      <p:cBhvr>
                                        <p:cTn id="29" dur="1" fill="hold">
                                          <p:stCondLst>
                                            <p:cond delay="0"/>
                                          </p:stCondLst>
                                        </p:cTn>
                                        <p:tgtEl>
                                          <p:spTgt spid="19459">
                                            <p:txEl>
                                              <p:pRg st="7" end="7"/>
                                            </p:txEl>
                                          </p:spTgt>
                                        </p:tgtEl>
                                        <p:attrNameLst>
                                          <p:attrName>style.visibility</p:attrName>
                                        </p:attrNameLst>
                                      </p:cBhvr>
                                      <p:to>
                                        <p:strVal val="visible"/>
                                      </p:to>
                                    </p:set>
                                    <p:animEffect transition="in" filter="barn(inVertical)">
                                      <p:cBhvr>
                                        <p:cTn id="30" dur="500"/>
                                        <p:tgtEl>
                                          <p:spTgt spid="19459">
                                            <p:txEl>
                                              <p:pRg st="7" end="7"/>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6" presetClass="entr" presetSubtype="21" fill="hold" nodeType="clickEffect">
                                  <p:stCondLst>
                                    <p:cond delay="0"/>
                                  </p:stCondLst>
                                  <p:childTnLst>
                                    <p:set>
                                      <p:cBhvr>
                                        <p:cTn id="34" dur="1" fill="hold">
                                          <p:stCondLst>
                                            <p:cond delay="0"/>
                                          </p:stCondLst>
                                        </p:cTn>
                                        <p:tgtEl>
                                          <p:spTgt spid="19459">
                                            <p:txEl>
                                              <p:pRg st="8" end="8"/>
                                            </p:txEl>
                                          </p:spTgt>
                                        </p:tgtEl>
                                        <p:attrNameLst>
                                          <p:attrName>style.visibility</p:attrName>
                                        </p:attrNameLst>
                                      </p:cBhvr>
                                      <p:to>
                                        <p:strVal val="visible"/>
                                      </p:to>
                                    </p:set>
                                    <p:animEffect transition="in" filter="barn(inVertical)">
                                      <p:cBhvr>
                                        <p:cTn id="35" dur="500"/>
                                        <p:tgtEl>
                                          <p:spTgt spid="19459">
                                            <p:txEl>
                                              <p:pRg st="8" end="8"/>
                                            </p:txEl>
                                          </p:spTgt>
                                        </p:tgtEl>
                                      </p:cBhvr>
                                    </p:animEffect>
                                  </p:childTnLst>
                                </p:cTn>
                              </p:par>
                              <p:par>
                                <p:cTn id="36" presetID="16" presetClass="entr" presetSubtype="21" fill="hold" nodeType="withEffect">
                                  <p:stCondLst>
                                    <p:cond delay="0"/>
                                  </p:stCondLst>
                                  <p:childTnLst>
                                    <p:set>
                                      <p:cBhvr>
                                        <p:cTn id="37" dur="1" fill="hold">
                                          <p:stCondLst>
                                            <p:cond delay="0"/>
                                          </p:stCondLst>
                                        </p:cTn>
                                        <p:tgtEl>
                                          <p:spTgt spid="19459">
                                            <p:txEl>
                                              <p:pRg st="9" end="9"/>
                                            </p:txEl>
                                          </p:spTgt>
                                        </p:tgtEl>
                                        <p:attrNameLst>
                                          <p:attrName>style.visibility</p:attrName>
                                        </p:attrNameLst>
                                      </p:cBhvr>
                                      <p:to>
                                        <p:strVal val="visible"/>
                                      </p:to>
                                    </p:set>
                                    <p:animEffect transition="in" filter="barn(inVertical)">
                                      <p:cBhvr>
                                        <p:cTn id="38" dur="500"/>
                                        <p:tgtEl>
                                          <p:spTgt spid="19459">
                                            <p:txEl>
                                              <p:pRg st="9" end="9"/>
                                            </p:txEl>
                                          </p:spTgt>
                                        </p:tgtEl>
                                      </p:cBhvr>
                                    </p:animEffect>
                                  </p:childTnLst>
                                </p:cTn>
                              </p:par>
                              <p:par>
                                <p:cTn id="39" presetID="16" presetClass="entr" presetSubtype="21" fill="hold" nodeType="withEffect">
                                  <p:stCondLst>
                                    <p:cond delay="0"/>
                                  </p:stCondLst>
                                  <p:childTnLst>
                                    <p:set>
                                      <p:cBhvr>
                                        <p:cTn id="40" dur="1" fill="hold">
                                          <p:stCondLst>
                                            <p:cond delay="0"/>
                                          </p:stCondLst>
                                        </p:cTn>
                                        <p:tgtEl>
                                          <p:spTgt spid="19459">
                                            <p:txEl>
                                              <p:pRg st="10" end="10"/>
                                            </p:txEl>
                                          </p:spTgt>
                                        </p:tgtEl>
                                        <p:attrNameLst>
                                          <p:attrName>style.visibility</p:attrName>
                                        </p:attrNameLst>
                                      </p:cBhvr>
                                      <p:to>
                                        <p:strVal val="visible"/>
                                      </p:to>
                                    </p:set>
                                    <p:animEffect transition="in" filter="barn(inVertical)">
                                      <p:cBhvr>
                                        <p:cTn id="41" dur="500"/>
                                        <p:tgtEl>
                                          <p:spTgt spid="19459">
                                            <p:txEl>
                                              <p:pRg st="10" end="10"/>
                                            </p:txEl>
                                          </p:spTgt>
                                        </p:tgtEl>
                                      </p:cBhvr>
                                    </p:animEffect>
                                  </p:childTnLst>
                                </p:cTn>
                              </p:par>
                              <p:par>
                                <p:cTn id="42" presetID="16" presetClass="entr" presetSubtype="21" fill="hold" nodeType="withEffect">
                                  <p:stCondLst>
                                    <p:cond delay="0"/>
                                  </p:stCondLst>
                                  <p:childTnLst>
                                    <p:set>
                                      <p:cBhvr>
                                        <p:cTn id="43" dur="1" fill="hold">
                                          <p:stCondLst>
                                            <p:cond delay="0"/>
                                          </p:stCondLst>
                                        </p:cTn>
                                        <p:tgtEl>
                                          <p:spTgt spid="19459">
                                            <p:txEl>
                                              <p:pRg st="11" end="11"/>
                                            </p:txEl>
                                          </p:spTgt>
                                        </p:tgtEl>
                                        <p:attrNameLst>
                                          <p:attrName>style.visibility</p:attrName>
                                        </p:attrNameLst>
                                      </p:cBhvr>
                                      <p:to>
                                        <p:strVal val="visible"/>
                                      </p:to>
                                    </p:set>
                                    <p:animEffect transition="in" filter="barn(inVertical)">
                                      <p:cBhvr>
                                        <p:cTn id="44" dur="500"/>
                                        <p:tgtEl>
                                          <p:spTgt spid="19459">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itle 1"/>
          <p:cNvSpPr>
            <a:spLocks noGrp="1"/>
          </p:cNvSpPr>
          <p:nvPr>
            <p:ph type="title"/>
          </p:nvPr>
        </p:nvSpPr>
        <p:spPr>
          <a:xfrm>
            <a:off x="2429955" y="-85375"/>
            <a:ext cx="8394700" cy="1527175"/>
          </a:xfrm>
        </p:spPr>
        <p:txBody>
          <a:bodyPr/>
          <a:lstStyle/>
          <a:p>
            <a:pPr algn="ctr"/>
            <a:r>
              <a:rPr lang="tr-TR" altLang="en-US" dirty="0"/>
              <a:t>İşsizliğin Çeşitleri</a:t>
            </a:r>
          </a:p>
        </p:txBody>
      </p:sp>
      <p:sp>
        <p:nvSpPr>
          <p:cNvPr id="40962" name="Rectangle 16"/>
          <p:cNvSpPr>
            <a:spLocks noChangeArrowheads="1"/>
          </p:cNvSpPr>
          <p:nvPr/>
        </p:nvSpPr>
        <p:spPr bwMode="auto">
          <a:xfrm>
            <a:off x="1524002" y="43934"/>
            <a:ext cx="184666"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endParaRPr lang="tr-TR" altLang="en-US" sz="1800" dirty="0">
              <a:latin typeface="Cambria"/>
              <a:cs typeface="Cambria"/>
            </a:endParaRPr>
          </a:p>
        </p:txBody>
      </p:sp>
      <p:grpSp>
        <p:nvGrpSpPr>
          <p:cNvPr id="40963" name="Group 4"/>
          <p:cNvGrpSpPr>
            <a:grpSpLocks noChangeAspect="1"/>
          </p:cNvGrpSpPr>
          <p:nvPr/>
        </p:nvGrpSpPr>
        <p:grpSpPr bwMode="auto">
          <a:xfrm>
            <a:off x="3467100" y="1752600"/>
            <a:ext cx="6172200" cy="4864100"/>
            <a:chOff x="3065" y="7936"/>
            <a:chExt cx="5432" cy="4685"/>
          </a:xfrm>
        </p:grpSpPr>
        <p:sp>
          <p:nvSpPr>
            <p:cNvPr id="40969" name="Text Box 13"/>
            <p:cNvSpPr txBox="1">
              <a:spLocks noChangeArrowheads="1"/>
            </p:cNvSpPr>
            <p:nvPr/>
          </p:nvSpPr>
          <p:spPr bwMode="auto">
            <a:xfrm>
              <a:off x="5191" y="11734"/>
              <a:ext cx="1313" cy="887"/>
            </a:xfrm>
            <a:prstGeom prst="rect">
              <a:avLst/>
            </a:prstGeom>
            <a:solidFill>
              <a:srgbClr val="C2D69B"/>
            </a:solidFill>
            <a:ln w="38100">
              <a:solidFill>
                <a:srgbClr val="FFFFFF"/>
              </a:solidFill>
              <a:miter lim="800000"/>
              <a:headEnd/>
              <a:tailEnd/>
            </a:ln>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algn="ctr"/>
              <a:r>
                <a:rPr lang="tr-TR" altLang="en-US" sz="1800">
                  <a:solidFill>
                    <a:srgbClr val="FFFFFF"/>
                  </a:solidFill>
                  <a:latin typeface="Cambria"/>
                  <a:cs typeface="Cambria"/>
                </a:rPr>
                <a:t>Geçici</a:t>
              </a:r>
              <a:endParaRPr lang="tr-TR" altLang="en-US" sz="2800">
                <a:latin typeface="Cambria"/>
                <a:cs typeface="Cambria"/>
              </a:endParaRPr>
            </a:p>
          </p:txBody>
        </p:sp>
        <p:sp>
          <p:nvSpPr>
            <p:cNvPr id="40970" name="Text Box 12"/>
            <p:cNvSpPr txBox="1">
              <a:spLocks noChangeArrowheads="1"/>
            </p:cNvSpPr>
            <p:nvPr/>
          </p:nvSpPr>
          <p:spPr bwMode="auto">
            <a:xfrm>
              <a:off x="5191" y="10782"/>
              <a:ext cx="1313" cy="887"/>
            </a:xfrm>
            <a:prstGeom prst="rect">
              <a:avLst/>
            </a:prstGeom>
            <a:solidFill>
              <a:srgbClr val="C2D69B"/>
            </a:solidFill>
            <a:ln w="38100">
              <a:solidFill>
                <a:srgbClr val="FFFFFF"/>
              </a:solidFill>
              <a:miter lim="800000"/>
              <a:headEnd/>
              <a:tailEnd/>
            </a:ln>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algn="ctr"/>
              <a:r>
                <a:rPr lang="tr-TR" altLang="en-US" sz="1800">
                  <a:solidFill>
                    <a:srgbClr val="FFFFFF"/>
                  </a:solidFill>
                  <a:latin typeface="Cambria"/>
                  <a:cs typeface="Cambria"/>
                </a:rPr>
                <a:t>Yapısal</a:t>
              </a:r>
              <a:endParaRPr lang="tr-TR" altLang="en-US" sz="2800">
                <a:latin typeface="Cambria"/>
                <a:cs typeface="Cambria"/>
              </a:endParaRPr>
            </a:p>
          </p:txBody>
        </p:sp>
        <p:sp>
          <p:nvSpPr>
            <p:cNvPr id="40971" name="Text Box 11"/>
            <p:cNvSpPr txBox="1">
              <a:spLocks noChangeArrowheads="1"/>
            </p:cNvSpPr>
            <p:nvPr/>
          </p:nvSpPr>
          <p:spPr bwMode="auto">
            <a:xfrm>
              <a:off x="3302" y="11734"/>
              <a:ext cx="1313" cy="887"/>
            </a:xfrm>
            <a:prstGeom prst="rect">
              <a:avLst/>
            </a:prstGeom>
            <a:solidFill>
              <a:srgbClr val="C2D69B"/>
            </a:solidFill>
            <a:ln w="38100">
              <a:solidFill>
                <a:srgbClr val="FFFFFF"/>
              </a:solidFill>
              <a:miter lim="800000"/>
              <a:headEnd/>
              <a:tailEnd/>
            </a:ln>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algn="ctr"/>
              <a:r>
                <a:rPr lang="tr-TR" altLang="en-US" sz="1800">
                  <a:solidFill>
                    <a:srgbClr val="FFFFFF"/>
                  </a:solidFill>
                  <a:latin typeface="Cambria"/>
                  <a:cs typeface="Cambria"/>
                </a:rPr>
                <a:t>Geçici</a:t>
              </a:r>
              <a:endParaRPr lang="tr-TR" altLang="en-US" sz="2800">
                <a:latin typeface="Cambria"/>
                <a:cs typeface="Cambria"/>
              </a:endParaRPr>
            </a:p>
          </p:txBody>
        </p:sp>
        <p:sp>
          <p:nvSpPr>
            <p:cNvPr id="40972" name="Text Box 10"/>
            <p:cNvSpPr txBox="1">
              <a:spLocks noChangeArrowheads="1"/>
            </p:cNvSpPr>
            <p:nvPr/>
          </p:nvSpPr>
          <p:spPr bwMode="auto">
            <a:xfrm>
              <a:off x="3302" y="10782"/>
              <a:ext cx="1313" cy="887"/>
            </a:xfrm>
            <a:prstGeom prst="rect">
              <a:avLst/>
            </a:prstGeom>
            <a:solidFill>
              <a:srgbClr val="C2D69B"/>
            </a:solidFill>
            <a:ln w="38100">
              <a:solidFill>
                <a:srgbClr val="FFFFFF"/>
              </a:solidFill>
              <a:miter lim="800000"/>
              <a:headEnd/>
              <a:tailEnd/>
            </a:ln>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algn="ctr"/>
              <a:r>
                <a:rPr lang="tr-TR" altLang="en-US" sz="1800">
                  <a:solidFill>
                    <a:srgbClr val="FFFFFF"/>
                  </a:solidFill>
                  <a:latin typeface="Cambria"/>
                  <a:cs typeface="Cambria"/>
                </a:rPr>
                <a:t>Yapısal</a:t>
              </a:r>
              <a:endParaRPr lang="tr-TR" altLang="en-US" sz="2800">
                <a:latin typeface="Cambria"/>
                <a:cs typeface="Cambria"/>
              </a:endParaRPr>
            </a:p>
          </p:txBody>
        </p:sp>
        <p:sp>
          <p:nvSpPr>
            <p:cNvPr id="40973" name="Text Box 9"/>
            <p:cNvSpPr txBox="1">
              <a:spLocks noChangeArrowheads="1"/>
            </p:cNvSpPr>
            <p:nvPr/>
          </p:nvSpPr>
          <p:spPr bwMode="auto">
            <a:xfrm>
              <a:off x="3302" y="8726"/>
              <a:ext cx="1313" cy="1979"/>
            </a:xfrm>
            <a:prstGeom prst="rect">
              <a:avLst/>
            </a:prstGeom>
            <a:solidFill>
              <a:srgbClr val="D99594"/>
            </a:solidFill>
            <a:ln w="38100">
              <a:solidFill>
                <a:srgbClr val="FFFFFF"/>
              </a:solidFill>
              <a:miter lim="800000"/>
              <a:headEnd/>
              <a:tailEnd/>
            </a:ln>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algn="ctr"/>
              <a:r>
                <a:rPr lang="tr-TR" altLang="en-US" sz="1800">
                  <a:solidFill>
                    <a:srgbClr val="FFFFFF"/>
                  </a:solidFill>
                  <a:latin typeface="Cambria"/>
                  <a:cs typeface="Cambria"/>
                </a:rPr>
                <a:t>Döngüsel</a:t>
              </a:r>
              <a:endParaRPr lang="tr-TR" altLang="en-US" sz="2800">
                <a:latin typeface="Cambria"/>
                <a:cs typeface="Cambria"/>
              </a:endParaRPr>
            </a:p>
          </p:txBody>
        </p:sp>
        <p:sp>
          <p:nvSpPr>
            <p:cNvPr id="40974" name="Text Box 8"/>
            <p:cNvSpPr txBox="1">
              <a:spLocks noChangeArrowheads="1"/>
            </p:cNvSpPr>
            <p:nvPr/>
          </p:nvSpPr>
          <p:spPr bwMode="auto">
            <a:xfrm>
              <a:off x="3065" y="7936"/>
              <a:ext cx="1912" cy="624"/>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algn="ctr"/>
              <a:r>
                <a:rPr lang="tr-TR" altLang="en-US" sz="1800">
                  <a:solidFill>
                    <a:srgbClr val="4F81BD"/>
                  </a:solidFill>
                  <a:latin typeface="Cambria"/>
                  <a:cs typeface="Cambria"/>
                </a:rPr>
                <a:t>Fiili İşsizlik Oranı: Resesyonda</a:t>
              </a:r>
              <a:endParaRPr lang="tr-TR" altLang="en-US" sz="1800">
                <a:latin typeface="Cambria"/>
                <a:cs typeface="Cambria"/>
              </a:endParaRPr>
            </a:p>
          </p:txBody>
        </p:sp>
        <p:sp>
          <p:nvSpPr>
            <p:cNvPr id="40975" name="Text Box 7"/>
            <p:cNvSpPr txBox="1">
              <a:spLocks noChangeArrowheads="1"/>
            </p:cNvSpPr>
            <p:nvPr/>
          </p:nvSpPr>
          <p:spPr bwMode="auto">
            <a:xfrm>
              <a:off x="4885" y="9481"/>
              <a:ext cx="2047" cy="1183"/>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algn="ctr"/>
              <a:r>
                <a:rPr lang="tr-TR" altLang="en-US" sz="1800">
                  <a:solidFill>
                    <a:srgbClr val="4F81BD"/>
                  </a:solidFill>
                  <a:latin typeface="Cambria"/>
                  <a:cs typeface="Cambria"/>
                </a:rPr>
                <a:t>Fiili İşsizlik Oranı: Normal Makroekonomik Şartlarda</a:t>
              </a:r>
              <a:endParaRPr lang="tr-TR" altLang="en-US" sz="1800">
                <a:latin typeface="Cambria"/>
                <a:cs typeface="Cambria"/>
              </a:endParaRPr>
            </a:p>
          </p:txBody>
        </p:sp>
        <p:sp>
          <p:nvSpPr>
            <p:cNvPr id="40976" name="Text Box 6"/>
            <p:cNvSpPr txBox="1">
              <a:spLocks noChangeArrowheads="1"/>
            </p:cNvSpPr>
            <p:nvPr/>
          </p:nvSpPr>
          <p:spPr bwMode="auto">
            <a:xfrm>
              <a:off x="6865" y="11454"/>
              <a:ext cx="1632" cy="715"/>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algn="ctr"/>
              <a:r>
                <a:rPr lang="tr-TR" altLang="en-US" sz="1800">
                  <a:solidFill>
                    <a:srgbClr val="76923C"/>
                  </a:solidFill>
                  <a:latin typeface="Cambria"/>
                  <a:cs typeface="Cambria"/>
                </a:rPr>
                <a:t>Doğal İşsizlik</a:t>
              </a:r>
              <a:endParaRPr lang="tr-TR" altLang="en-US" sz="2800">
                <a:latin typeface="Cambria"/>
                <a:cs typeface="Cambria"/>
              </a:endParaRPr>
            </a:p>
          </p:txBody>
        </p:sp>
        <p:sp>
          <p:nvSpPr>
            <p:cNvPr id="40977" name="AutoShape 5"/>
            <p:cNvSpPr>
              <a:spLocks/>
            </p:cNvSpPr>
            <p:nvPr/>
          </p:nvSpPr>
          <p:spPr bwMode="auto">
            <a:xfrm>
              <a:off x="6681" y="10888"/>
              <a:ext cx="188" cy="1645"/>
            </a:xfrm>
            <a:prstGeom prst="rightBrace">
              <a:avLst>
                <a:gd name="adj1" fmla="val 72917"/>
                <a:gd name="adj2" fmla="val 50000"/>
              </a:avLst>
            </a:prstGeom>
            <a:noFill/>
            <a:ln w="19050">
              <a:solidFill>
                <a:srgbClr val="76923C"/>
              </a:solidFill>
              <a:round/>
              <a:headEnd/>
              <a:tailEnd/>
            </a:ln>
            <a:extLst>
              <a:ext uri="{909E8E84-426E-40dd-AFC4-6F175D3DCCD1}">
                <a14:hiddenFill xmlns:a14="http://schemas.microsoft.com/office/drawing/2010/main" xmlns="">
                  <a:solidFill>
                    <a:srgbClr val="FFFFFF"/>
                  </a:solidFill>
                </a14:hiddenFill>
              </a:ext>
            </a:extLst>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endParaRPr lang="tr-TR" altLang="en-US" sz="2800">
                <a:latin typeface="Cambria"/>
                <a:cs typeface="Cambria"/>
              </a:endParaRPr>
            </a:p>
          </p:txBody>
        </p:sp>
      </p:grpSp>
      <p:sp>
        <p:nvSpPr>
          <p:cNvPr id="40964" name="Rectangle 26"/>
          <p:cNvSpPr>
            <a:spLocks noChangeArrowheads="1"/>
          </p:cNvSpPr>
          <p:nvPr/>
        </p:nvSpPr>
        <p:spPr bwMode="auto">
          <a:xfrm>
            <a:off x="1524002" y="4130159"/>
            <a:ext cx="184666"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endParaRPr lang="tr-TR" altLang="en-US" sz="1800" dirty="0">
              <a:latin typeface="Cambria"/>
              <a:cs typeface="Cambria"/>
            </a:endParaRPr>
          </a:p>
        </p:txBody>
      </p:sp>
      <p:sp>
        <p:nvSpPr>
          <p:cNvPr id="40965" name="Text Box 8"/>
          <p:cNvSpPr txBox="1">
            <a:spLocks noChangeArrowheads="1"/>
          </p:cNvSpPr>
          <p:nvPr/>
        </p:nvSpPr>
        <p:spPr bwMode="auto">
          <a:xfrm>
            <a:off x="1816103" y="3149600"/>
            <a:ext cx="1079500" cy="29210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algn="ctr"/>
            <a:r>
              <a:rPr lang="tr-TR" altLang="en-US" sz="2000" dirty="0">
                <a:latin typeface="Cambria"/>
                <a:cs typeface="Cambria"/>
              </a:rPr>
              <a:t>Kötü!</a:t>
            </a:r>
          </a:p>
        </p:txBody>
      </p:sp>
      <p:sp>
        <p:nvSpPr>
          <p:cNvPr id="40966" name="Text Box 8"/>
          <p:cNvSpPr txBox="1">
            <a:spLocks noChangeArrowheads="1"/>
          </p:cNvSpPr>
          <p:nvPr/>
        </p:nvSpPr>
        <p:spPr bwMode="auto">
          <a:xfrm>
            <a:off x="8255000" y="3289300"/>
            <a:ext cx="1778000" cy="104140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algn="ctr"/>
            <a:r>
              <a:rPr lang="tr-TR" altLang="en-US" sz="2000" dirty="0">
                <a:latin typeface="Cambria"/>
                <a:cs typeface="Cambria"/>
              </a:rPr>
              <a:t>Her zaman vardır, u* ile ifade edilir.</a:t>
            </a:r>
          </a:p>
        </p:txBody>
      </p:sp>
      <p:cxnSp>
        <p:nvCxnSpPr>
          <p:cNvPr id="27" name="Straight Arrow Connector 26"/>
          <p:cNvCxnSpPr/>
          <p:nvPr/>
        </p:nvCxnSpPr>
        <p:spPr>
          <a:xfrm>
            <a:off x="2781300" y="3314700"/>
            <a:ext cx="736600" cy="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a:off x="8801103" y="4394200"/>
            <a:ext cx="12700" cy="80010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2" name="TextBox 1"/>
          <p:cNvSpPr txBox="1"/>
          <p:nvPr/>
        </p:nvSpPr>
        <p:spPr>
          <a:xfrm>
            <a:off x="7784913" y="5905795"/>
            <a:ext cx="4407087" cy="9233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tr-TR" dirty="0">
                <a:latin typeface="Cambria"/>
                <a:cs typeface="Cambria"/>
              </a:rPr>
              <a:t>Doğal İşsizlik şu anda 6% civarında tahmin ediliyor. </a:t>
            </a:r>
          </a:p>
          <a:p>
            <a:endParaRPr lang="tr-TR" dirty="0">
              <a:latin typeface="Cambria"/>
            </a:endParaRPr>
          </a:p>
        </p:txBody>
      </p:sp>
    </p:spTree>
    <p:extLst>
      <p:ext uri="{BB962C8B-B14F-4D97-AF65-F5344CB8AC3E}">
        <p14:creationId xmlns:p14="http://schemas.microsoft.com/office/powerpoint/2010/main" val="21653452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p:cNvSpPr>
            <a:spLocks noGrp="1"/>
          </p:cNvSpPr>
          <p:nvPr>
            <p:ph type="title"/>
          </p:nvPr>
        </p:nvSpPr>
        <p:spPr>
          <a:xfrm>
            <a:off x="723900" y="0"/>
            <a:ext cx="10210800" cy="1527175"/>
          </a:xfrm>
        </p:spPr>
        <p:txBody>
          <a:bodyPr/>
          <a:lstStyle/>
          <a:p>
            <a:r>
              <a:rPr lang="tr-TR" altLang="en-US" dirty="0">
                <a:latin typeface="Cambria" panose="02040503050406030204" pitchFamily="18" charset="0"/>
              </a:rPr>
              <a:t>Ekonomi: </a:t>
            </a:r>
            <a:r>
              <a:rPr lang="tr-TR" altLang="en-US" i="1" dirty="0" err="1">
                <a:latin typeface="Cambria" panose="02040503050406030204" pitchFamily="18" charset="0"/>
              </a:rPr>
              <a:t>Bronze</a:t>
            </a:r>
            <a:r>
              <a:rPr lang="tr-TR" altLang="en-US" i="1" dirty="0">
                <a:latin typeface="Cambria" panose="02040503050406030204" pitchFamily="18" charset="0"/>
              </a:rPr>
              <a:t> Age </a:t>
            </a:r>
            <a:r>
              <a:rPr lang="tr-TR" altLang="en-US" i="1" dirty="0" err="1">
                <a:latin typeface="Cambria" panose="02040503050406030204" pitchFamily="18" charset="0"/>
              </a:rPr>
              <a:t>Orientation</a:t>
            </a:r>
            <a:endParaRPr lang="tr-TR" altLang="en-US" i="1" dirty="0">
              <a:latin typeface="Cambria" panose="02040503050406030204" pitchFamily="18" charset="0"/>
            </a:endParaRPr>
          </a:p>
        </p:txBody>
      </p:sp>
      <p:sp>
        <p:nvSpPr>
          <p:cNvPr id="45058" name="Content Placeholder 2"/>
          <p:cNvSpPr>
            <a:spLocks noGrp="1"/>
          </p:cNvSpPr>
          <p:nvPr>
            <p:ph idx="1"/>
          </p:nvPr>
        </p:nvSpPr>
        <p:spPr>
          <a:xfrm>
            <a:off x="723900" y="1772633"/>
            <a:ext cx="10845666" cy="1864707"/>
          </a:xfrm>
        </p:spPr>
        <p:txBody>
          <a:bodyPr/>
          <a:lstStyle/>
          <a:p>
            <a:r>
              <a:rPr lang="tr-TR" altLang="en-US" sz="2800" dirty="0">
                <a:latin typeface="Cambria" panose="02040503050406030204" pitchFamily="18" charset="0"/>
              </a:rPr>
              <a:t>"</a:t>
            </a:r>
            <a:r>
              <a:rPr lang="tr-TR" altLang="en-US" sz="2800" dirty="0" err="1">
                <a:latin typeface="Cambria" panose="02040503050406030204" pitchFamily="18" charset="0"/>
              </a:rPr>
              <a:t>Bronze</a:t>
            </a:r>
            <a:r>
              <a:rPr lang="tr-TR" altLang="en-US" sz="2800" dirty="0">
                <a:latin typeface="Cambria" panose="02040503050406030204" pitchFamily="18" charset="0"/>
              </a:rPr>
              <a:t> Age </a:t>
            </a:r>
            <a:r>
              <a:rPr lang="tr-TR" altLang="en-US" sz="2800" dirty="0" err="1">
                <a:latin typeface="Cambria" panose="02040503050406030204" pitchFamily="18" charset="0"/>
              </a:rPr>
              <a:t>Orientation</a:t>
            </a:r>
            <a:r>
              <a:rPr lang="tr-TR" altLang="en-US" sz="2800" dirty="0">
                <a:latin typeface="Cambria" panose="02040503050406030204" pitchFamily="18" charset="0"/>
              </a:rPr>
              <a:t>"</a:t>
            </a:r>
          </a:p>
          <a:p>
            <a:pPr lvl="1"/>
            <a:r>
              <a:rPr lang="tr-TR" altLang="en-US" sz="2400" dirty="0">
                <a:latin typeface="Cambria" panose="02040503050406030204" pitchFamily="18" charset="0"/>
              </a:rPr>
              <a:t>Bu video klip iki mağara adımının Taş Devrinden Bronz Devrine geçerken karşılaştıkları muhtemel yapısal işsizliği betimliyor.</a:t>
            </a:r>
          </a:p>
        </p:txBody>
      </p:sp>
      <p:pic>
        <p:nvPicPr>
          <p:cNvPr id="5" name="Picture 4" descr="An icon indicating a video clip is present.">
            <a:hlinkClick r:id="rId3"/>
          </p:cNvPr>
          <p:cNvPicPr>
            <a:picLocks noChangeAspect="1"/>
          </p:cNvPicPr>
          <p:nvPr/>
        </p:nvPicPr>
        <p:blipFill>
          <a:blip r:embed="rId4"/>
          <a:srcRect l="20306" t="18303" r="22078" b="25455"/>
          <a:stretch>
            <a:fillRect/>
          </a:stretch>
        </p:blipFill>
        <p:spPr bwMode="auto">
          <a:xfrm>
            <a:off x="5321300" y="4143149"/>
            <a:ext cx="1549400" cy="1473200"/>
          </a:xfrm>
          <a:prstGeom prst="rect">
            <a:avLst/>
          </a:prstGeom>
          <a:noFill/>
          <a:ln w="9525">
            <a:noFill/>
            <a:miter lim="800000"/>
            <a:headEnd/>
            <a:tailEnd/>
          </a:ln>
        </p:spPr>
      </p:pic>
    </p:spTree>
    <p:extLst>
      <p:ext uri="{BB962C8B-B14F-4D97-AF65-F5344CB8AC3E}">
        <p14:creationId xmlns:p14="http://schemas.microsoft.com/office/powerpoint/2010/main" val="1038897653"/>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Title 1"/>
          <p:cNvSpPr>
            <a:spLocks noGrp="1"/>
          </p:cNvSpPr>
          <p:nvPr>
            <p:ph type="title"/>
          </p:nvPr>
        </p:nvSpPr>
        <p:spPr>
          <a:xfrm>
            <a:off x="304803" y="6"/>
            <a:ext cx="11620500" cy="1527175"/>
          </a:xfrm>
        </p:spPr>
        <p:txBody>
          <a:bodyPr/>
          <a:lstStyle/>
          <a:p>
            <a:r>
              <a:rPr lang="tr-TR" altLang="en-US" dirty="0"/>
              <a:t>				Doğal İşsizlik Oranı ve Çıktı</a:t>
            </a:r>
          </a:p>
        </p:txBody>
      </p:sp>
      <p:graphicFrame>
        <p:nvGraphicFramePr>
          <p:cNvPr id="5" name="Table 4"/>
          <p:cNvGraphicFramePr>
            <a:graphicFrameLocks noGrp="1"/>
          </p:cNvGraphicFramePr>
          <p:nvPr>
            <p:extLst>
              <p:ext uri="{D42A27DB-BD31-4B8C-83A1-F6EECF244321}">
                <p14:modId xmlns:p14="http://schemas.microsoft.com/office/powerpoint/2010/main" val="1247301999"/>
              </p:ext>
            </p:extLst>
          </p:nvPr>
        </p:nvGraphicFramePr>
        <p:xfrm>
          <a:off x="1752602" y="1866900"/>
          <a:ext cx="8737601" cy="4754807"/>
        </p:xfrm>
        <a:graphic>
          <a:graphicData uri="http://schemas.openxmlformats.org/drawingml/2006/table">
            <a:tbl>
              <a:tblPr/>
              <a:tblGrid>
                <a:gridCol w="2913063">
                  <a:extLst>
                    <a:ext uri="{9D8B030D-6E8A-4147-A177-3AD203B41FA5}">
                      <a16:colId xmlns:a16="http://schemas.microsoft.com/office/drawing/2014/main" val="20000"/>
                    </a:ext>
                  </a:extLst>
                </a:gridCol>
                <a:gridCol w="2911475">
                  <a:extLst>
                    <a:ext uri="{9D8B030D-6E8A-4147-A177-3AD203B41FA5}">
                      <a16:colId xmlns:a16="http://schemas.microsoft.com/office/drawing/2014/main" val="20001"/>
                    </a:ext>
                  </a:extLst>
                </a:gridCol>
                <a:gridCol w="2913063">
                  <a:extLst>
                    <a:ext uri="{9D8B030D-6E8A-4147-A177-3AD203B41FA5}">
                      <a16:colId xmlns:a16="http://schemas.microsoft.com/office/drawing/2014/main" val="20002"/>
                    </a:ext>
                  </a:extLst>
                </a:gridCol>
              </a:tblGrid>
              <a:tr h="1097207">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tr-TR" sz="2400" b="0" i="0" u="none" strike="noStrike" cap="none" normalizeH="0" baseline="0" noProof="0">
                        <a:ln>
                          <a:noFill/>
                        </a:ln>
                        <a:solidFill>
                          <a:schemeClr val="tx1"/>
                        </a:solidFill>
                        <a:effectLst/>
                        <a:latin typeface="Cambria"/>
                        <a:ea typeface="Cambria"/>
                        <a:cs typeface="Cambria"/>
                      </a:endParaRPr>
                    </a:p>
                    <a:p>
                      <a:pPr marL="0" marR="0" lvl="0" indent="0" algn="ctr" defTabSz="457200" rtl="0" eaLnBrk="1" fontAlgn="base" latinLnBrk="0" hangingPunct="1">
                        <a:lnSpc>
                          <a:spcPct val="100000"/>
                        </a:lnSpc>
                        <a:spcBef>
                          <a:spcPct val="0"/>
                        </a:spcBef>
                        <a:spcAft>
                          <a:spcPct val="0"/>
                        </a:spcAft>
                        <a:buClrTx/>
                        <a:buSzTx/>
                        <a:buFontTx/>
                        <a:buNone/>
                        <a:tabLst/>
                      </a:pPr>
                      <a:r>
                        <a:rPr kumimoji="0" lang="tr-TR" sz="2400" b="0" i="0" u="none" strike="noStrike" cap="none" normalizeH="0" baseline="0" noProof="0">
                          <a:ln>
                            <a:noFill/>
                          </a:ln>
                          <a:solidFill>
                            <a:schemeClr val="tx1"/>
                          </a:solidFill>
                          <a:effectLst/>
                          <a:latin typeface="Cambria"/>
                          <a:ea typeface="Cambria"/>
                          <a:cs typeface="Cambria"/>
                        </a:rPr>
                        <a:t>Sağlıklı Ekonomi</a:t>
                      </a:r>
                    </a:p>
                    <a:p>
                      <a:pPr marL="0" marR="0" lvl="0" indent="0" algn="ctr" defTabSz="457200" rtl="0" eaLnBrk="1" fontAlgn="base" latinLnBrk="0" hangingPunct="1">
                        <a:lnSpc>
                          <a:spcPct val="100000"/>
                        </a:lnSpc>
                        <a:spcBef>
                          <a:spcPct val="0"/>
                        </a:spcBef>
                        <a:spcAft>
                          <a:spcPct val="0"/>
                        </a:spcAft>
                        <a:buClrTx/>
                        <a:buSzTx/>
                        <a:buFontTx/>
                        <a:buNone/>
                        <a:tabLst/>
                      </a:pPr>
                      <a:r>
                        <a:rPr kumimoji="0" lang="tr-TR" sz="2400" b="0" i="0" u="none" strike="noStrike" cap="none" normalizeH="0" baseline="0" noProof="0">
                          <a:ln>
                            <a:noFill/>
                          </a:ln>
                          <a:solidFill>
                            <a:schemeClr val="tx1"/>
                          </a:solidFill>
                          <a:effectLst/>
                          <a:latin typeface="Cambria"/>
                          <a:ea typeface="Cambria"/>
                          <a:cs typeface="Cambria"/>
                        </a:rPr>
                        <a:t>(Uzun Dönem)</a:t>
                      </a: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tr-TR" sz="2400" b="0" i="0" u="none" strike="noStrike" cap="none" normalizeH="0" baseline="0" noProof="0">
                        <a:ln>
                          <a:noFill/>
                        </a:ln>
                        <a:solidFill>
                          <a:schemeClr val="tx1"/>
                        </a:solidFill>
                        <a:effectLst/>
                        <a:latin typeface="Cambria"/>
                        <a:ea typeface="Cambria"/>
                        <a:cs typeface="Cambria"/>
                      </a:endParaRPr>
                    </a:p>
                    <a:p>
                      <a:pPr marL="0" marR="0" lvl="0" indent="0" algn="ctr" defTabSz="457200" rtl="0" eaLnBrk="1" fontAlgn="base" latinLnBrk="0" hangingPunct="1">
                        <a:lnSpc>
                          <a:spcPct val="100000"/>
                        </a:lnSpc>
                        <a:spcBef>
                          <a:spcPct val="0"/>
                        </a:spcBef>
                        <a:spcAft>
                          <a:spcPct val="0"/>
                        </a:spcAft>
                        <a:buClrTx/>
                        <a:buSzTx/>
                        <a:buFontTx/>
                        <a:buNone/>
                        <a:tabLst/>
                      </a:pPr>
                      <a:r>
                        <a:rPr kumimoji="0" lang="tr-TR" sz="2400" b="0" i="0" u="none" strike="noStrike" cap="none" normalizeH="0" baseline="0" noProof="0">
                          <a:ln>
                            <a:noFill/>
                          </a:ln>
                          <a:solidFill>
                            <a:schemeClr val="tx1"/>
                          </a:solidFill>
                          <a:effectLst/>
                          <a:latin typeface="Cambria"/>
                          <a:ea typeface="Cambria"/>
                          <a:cs typeface="Cambria"/>
                        </a:rPr>
                        <a:t>Resesyon</a:t>
                      </a:r>
                    </a:p>
                    <a:p>
                      <a:pPr marL="0" marR="0" lvl="0" indent="0" algn="ctr" defTabSz="457200" rtl="0" eaLnBrk="1" fontAlgn="base" latinLnBrk="0" hangingPunct="1">
                        <a:lnSpc>
                          <a:spcPct val="100000"/>
                        </a:lnSpc>
                        <a:spcBef>
                          <a:spcPct val="0"/>
                        </a:spcBef>
                        <a:spcAft>
                          <a:spcPct val="0"/>
                        </a:spcAft>
                        <a:buClrTx/>
                        <a:buSzTx/>
                        <a:buFontTx/>
                        <a:buNone/>
                        <a:tabLst/>
                      </a:pPr>
                      <a:r>
                        <a:rPr kumimoji="0" lang="tr-TR" sz="2400" b="0" i="0" u="none" strike="noStrike" cap="none" normalizeH="0" baseline="0" noProof="0">
                          <a:ln>
                            <a:noFill/>
                          </a:ln>
                          <a:solidFill>
                            <a:schemeClr val="tx1"/>
                          </a:solidFill>
                          <a:effectLst/>
                          <a:latin typeface="Cambria"/>
                          <a:ea typeface="Cambria"/>
                          <a:cs typeface="Cambria"/>
                        </a:rPr>
                        <a:t>(Geçici)</a:t>
                      </a: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tr-TR" sz="2400" b="0" i="0" u="none" strike="noStrike" cap="none" normalizeH="0" baseline="0" noProof="0">
                        <a:ln>
                          <a:noFill/>
                        </a:ln>
                        <a:solidFill>
                          <a:schemeClr val="tx1"/>
                        </a:solidFill>
                        <a:effectLst/>
                        <a:latin typeface="Cambria"/>
                        <a:ea typeface="Cambria"/>
                        <a:cs typeface="Cambria"/>
                      </a:endParaRPr>
                    </a:p>
                    <a:p>
                      <a:pPr marL="0" marR="0" lvl="0" indent="0" algn="ctr" defTabSz="457200" rtl="0" eaLnBrk="1" fontAlgn="base" latinLnBrk="0" hangingPunct="1">
                        <a:lnSpc>
                          <a:spcPct val="100000"/>
                        </a:lnSpc>
                        <a:spcBef>
                          <a:spcPct val="0"/>
                        </a:spcBef>
                        <a:spcAft>
                          <a:spcPct val="0"/>
                        </a:spcAft>
                        <a:buClrTx/>
                        <a:buSzTx/>
                        <a:buFontTx/>
                        <a:buNone/>
                        <a:tabLst/>
                      </a:pPr>
                      <a:r>
                        <a:rPr kumimoji="0" lang="tr-TR" sz="2400" b="0" i="0" u="none" strike="noStrike" cap="none" normalizeH="0" baseline="0" noProof="0">
                          <a:ln>
                            <a:noFill/>
                          </a:ln>
                          <a:solidFill>
                            <a:schemeClr val="tx1"/>
                          </a:solidFill>
                          <a:effectLst/>
                          <a:latin typeface="Cambria"/>
                          <a:ea typeface="Cambria"/>
                          <a:cs typeface="Cambria"/>
                        </a:rPr>
                        <a:t>Genişleme</a:t>
                      </a:r>
                    </a:p>
                    <a:p>
                      <a:pPr marL="0" marR="0" lvl="0" indent="0" algn="ctr" defTabSz="457200" rtl="0" eaLnBrk="1" fontAlgn="base" latinLnBrk="0" hangingPunct="1">
                        <a:lnSpc>
                          <a:spcPct val="100000"/>
                        </a:lnSpc>
                        <a:spcBef>
                          <a:spcPct val="0"/>
                        </a:spcBef>
                        <a:spcAft>
                          <a:spcPct val="0"/>
                        </a:spcAft>
                        <a:buClrTx/>
                        <a:buSzTx/>
                        <a:buFontTx/>
                        <a:buNone/>
                        <a:tabLst/>
                      </a:pPr>
                      <a:r>
                        <a:rPr kumimoji="0" lang="tr-TR" sz="2400" b="0" i="0" u="none" strike="noStrike" cap="none" normalizeH="0" baseline="0" noProof="0">
                          <a:ln>
                            <a:noFill/>
                          </a:ln>
                          <a:solidFill>
                            <a:schemeClr val="tx1"/>
                          </a:solidFill>
                          <a:effectLst/>
                          <a:latin typeface="Cambria"/>
                          <a:ea typeface="Cambria"/>
                          <a:cs typeface="Cambria"/>
                        </a:rPr>
                        <a:t>(Geçici)</a:t>
                      </a:r>
                    </a:p>
                  </a:txBody>
                  <a:tcPr marL="68580" marR="68580" marT="0" marB="0"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r h="365736">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tr-TR" sz="2400" b="0" i="0" u="none" strike="noStrike" cap="none" normalizeH="0" baseline="0" noProof="0">
                        <a:ln>
                          <a:noFill/>
                        </a:ln>
                        <a:solidFill>
                          <a:schemeClr val="tx1"/>
                        </a:solidFill>
                        <a:effectLst/>
                        <a:latin typeface="Cambria"/>
                        <a:ea typeface="Cambria"/>
                        <a:cs typeface="Cambria"/>
                      </a:endParaRPr>
                    </a:p>
                  </a:txBody>
                  <a:tcPr marL="68580" marR="68580" marT="0" marB="0" horzOverflow="overflow">
                    <a:lnL>
                      <a:noFill/>
                    </a:lnL>
                    <a:lnR>
                      <a:noFill/>
                    </a:lnR>
                    <a:lnT>
                      <a:noFill/>
                    </a:lnT>
                    <a:lnB w="12700" cap="flat" cmpd="sng" algn="ctr">
                      <a:solidFill>
                        <a:srgbClr val="4F81BD"/>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tr-TR" sz="2400" b="0" i="0" u="none" strike="noStrike" cap="none" normalizeH="0" baseline="0" noProof="0">
                        <a:ln>
                          <a:noFill/>
                        </a:ln>
                        <a:solidFill>
                          <a:schemeClr val="tx1"/>
                        </a:solidFill>
                        <a:effectLst/>
                        <a:latin typeface="Cambria"/>
                        <a:ea typeface="Cambria"/>
                        <a:cs typeface="Cambria"/>
                      </a:endParaRPr>
                    </a:p>
                  </a:txBody>
                  <a:tcPr marL="68580" marR="68580" marT="0" marB="0" horzOverflow="overflow">
                    <a:lnL>
                      <a:noFill/>
                    </a:lnL>
                    <a:lnR>
                      <a:noFill/>
                    </a:lnR>
                    <a:lnT>
                      <a:noFill/>
                    </a:lnT>
                    <a:lnB w="12700" cap="flat" cmpd="sng" algn="ctr">
                      <a:solidFill>
                        <a:srgbClr val="4F81BD"/>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tr-TR" sz="2400" b="0" i="0" u="none" strike="noStrike" cap="none" normalizeH="0" baseline="0" noProof="0">
                        <a:ln>
                          <a:noFill/>
                        </a:ln>
                        <a:solidFill>
                          <a:schemeClr val="tx1"/>
                        </a:solidFill>
                        <a:effectLst/>
                        <a:latin typeface="Cambria"/>
                        <a:ea typeface="Cambria"/>
                        <a:cs typeface="Cambria"/>
                      </a:endParaRPr>
                    </a:p>
                  </a:txBody>
                  <a:tcPr marL="68580" marR="68580" marT="0" marB="0" horzOverflow="overflow">
                    <a:lnL>
                      <a:noFill/>
                    </a:lnL>
                    <a:lnR>
                      <a:noFill/>
                    </a:lnR>
                    <a:lnT>
                      <a:noFill/>
                    </a:lnT>
                    <a:lnB w="12700" cap="flat" cmpd="sng" algn="ctr">
                      <a:solidFill>
                        <a:srgbClr val="4F81BD"/>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736">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tr-TR" sz="2400" b="0" i="0" u="none" strike="noStrike" cap="none" normalizeH="0" baseline="0" noProof="0">
                        <a:ln>
                          <a:noFill/>
                        </a:ln>
                        <a:solidFill>
                          <a:schemeClr val="tx1"/>
                        </a:solidFill>
                        <a:effectLst/>
                        <a:latin typeface="Cambria"/>
                        <a:ea typeface="Cambria"/>
                        <a:cs typeface="Cambria"/>
                      </a:endParaRPr>
                    </a:p>
                  </a:txBody>
                  <a:tcPr marL="68580" marR="68580" marT="0" marB="0" horzOverflow="overflow">
                    <a:lnL>
                      <a:noFill/>
                    </a:lnL>
                    <a:lnR>
                      <a:noFill/>
                    </a:lnR>
                    <a:lnT w="12700" cap="flat" cmpd="sng" algn="ctr">
                      <a:solidFill>
                        <a:srgbClr val="4F81BD"/>
                      </a:solidFill>
                      <a:prstDash val="solid"/>
                      <a:round/>
                      <a:headEnd type="none" w="med" len="med"/>
                      <a:tailEnd type="none" w="med" len="med"/>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tr-TR" sz="2400" b="0" i="0" u="none" strike="noStrike" cap="none" normalizeH="0" baseline="0" noProof="0">
                        <a:ln>
                          <a:noFill/>
                        </a:ln>
                        <a:solidFill>
                          <a:schemeClr val="tx1"/>
                        </a:solidFill>
                        <a:effectLst/>
                        <a:latin typeface="Cambria"/>
                        <a:ea typeface="Cambria"/>
                        <a:cs typeface="Cambria"/>
                      </a:endParaRPr>
                    </a:p>
                  </a:txBody>
                  <a:tcPr marL="68580" marR="68580" marT="0" marB="0" horzOverflow="overflow">
                    <a:lnL>
                      <a:noFill/>
                    </a:lnL>
                    <a:lnR>
                      <a:noFill/>
                    </a:lnR>
                    <a:lnT w="12700" cap="flat" cmpd="sng" algn="ctr">
                      <a:solidFill>
                        <a:srgbClr val="4F81BD"/>
                      </a:solidFill>
                      <a:prstDash val="solid"/>
                      <a:round/>
                      <a:headEnd type="none" w="med" len="med"/>
                      <a:tailEnd type="none" w="med" len="med"/>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tr-TR" sz="2400" b="0" i="0" u="none" strike="noStrike" cap="none" normalizeH="0" baseline="0" noProof="0">
                        <a:ln>
                          <a:noFill/>
                        </a:ln>
                        <a:solidFill>
                          <a:schemeClr val="tx1"/>
                        </a:solidFill>
                        <a:effectLst/>
                        <a:latin typeface="Cambria"/>
                        <a:ea typeface="Cambria"/>
                        <a:cs typeface="Cambria"/>
                      </a:endParaRPr>
                    </a:p>
                  </a:txBody>
                  <a:tcPr marL="68580" marR="68580" marT="0" marB="0" horzOverflow="overflow">
                    <a:lnL>
                      <a:noFill/>
                    </a:lnL>
                    <a:lnR>
                      <a:noFill/>
                    </a:lnR>
                    <a:lnT w="12700" cap="flat" cmpd="sng" algn="ctr">
                      <a:solidFill>
                        <a:srgbClr val="4F81BD"/>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2"/>
                  </a:ext>
                </a:extLst>
              </a:tr>
              <a:tr h="365736">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tr-TR" sz="2400" b="0" i="0" u="none" strike="noStrike" cap="none" normalizeH="0" baseline="0" noProof="0">
                          <a:ln>
                            <a:noFill/>
                          </a:ln>
                          <a:solidFill>
                            <a:schemeClr val="tx1"/>
                          </a:solidFill>
                          <a:effectLst/>
                          <a:latin typeface="Cambria"/>
                          <a:ea typeface="Cambria"/>
                          <a:cs typeface="Cambria"/>
                        </a:rPr>
                        <a:t>u = u*</a:t>
                      </a: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tr-TR" sz="2400" b="0" i="0" u="none" strike="noStrike" cap="none" normalizeH="0" baseline="0" noProof="0">
                          <a:ln>
                            <a:noFill/>
                          </a:ln>
                          <a:solidFill>
                            <a:schemeClr val="tx1"/>
                          </a:solidFill>
                          <a:effectLst/>
                          <a:latin typeface="Cambria"/>
                          <a:ea typeface="Cambria"/>
                          <a:cs typeface="Cambria"/>
                        </a:rPr>
                        <a:t>u &gt; u*</a:t>
                      </a: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tr-TR" sz="2400" b="0" i="0" u="none" strike="noStrike" cap="none" normalizeH="0" baseline="0" noProof="0">
                          <a:ln>
                            <a:noFill/>
                          </a:ln>
                          <a:solidFill>
                            <a:schemeClr val="tx1"/>
                          </a:solidFill>
                          <a:effectLst/>
                          <a:latin typeface="Cambria"/>
                          <a:ea typeface="Cambria"/>
                          <a:cs typeface="Cambria"/>
                        </a:rPr>
                        <a:t>u &lt; u*</a:t>
                      </a:r>
                    </a:p>
                  </a:txBody>
                  <a:tcPr marL="68580" marR="68580" marT="0" marB="0"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3"/>
                  </a:ext>
                </a:extLst>
              </a:tr>
              <a:tr h="365736">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tr-TR" sz="2400" b="0" i="0" u="none" strike="noStrike" cap="none" normalizeH="0" baseline="0" noProof="0">
                        <a:ln>
                          <a:noFill/>
                        </a:ln>
                        <a:solidFill>
                          <a:schemeClr val="tx1"/>
                        </a:solidFill>
                        <a:effectLst/>
                        <a:latin typeface="Cambria"/>
                        <a:ea typeface="Cambria"/>
                        <a:cs typeface="Cambria"/>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tr-TR" sz="2400" b="0" i="0" u="none" strike="noStrike" cap="none" normalizeH="0" baseline="0" noProof="0">
                        <a:ln>
                          <a:noFill/>
                        </a:ln>
                        <a:solidFill>
                          <a:schemeClr val="tx1"/>
                        </a:solidFill>
                        <a:effectLst/>
                        <a:latin typeface="Cambria"/>
                        <a:ea typeface="Cambria"/>
                        <a:cs typeface="Cambria"/>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tr-TR" sz="2400" b="0" i="0" u="none" strike="noStrike" cap="none" normalizeH="0" baseline="0" noProof="0">
                        <a:ln>
                          <a:noFill/>
                        </a:ln>
                        <a:solidFill>
                          <a:schemeClr val="tx1"/>
                        </a:solidFill>
                        <a:effectLst/>
                        <a:latin typeface="Cambria"/>
                        <a:ea typeface="Cambria"/>
                        <a:cs typeface="Cambria"/>
                      </a:endParaRPr>
                    </a:p>
                  </a:txBody>
                  <a:tcPr marL="68580" marR="68580" marT="0" marB="0"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4"/>
                  </a:ext>
                </a:extLst>
              </a:tr>
              <a:tr h="365736">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tr-TR" sz="2400" b="0" i="0" u="none" strike="noStrike" cap="none" normalizeH="0" baseline="0" noProof="0">
                          <a:ln>
                            <a:noFill/>
                          </a:ln>
                          <a:solidFill>
                            <a:schemeClr val="tx1"/>
                          </a:solidFill>
                          <a:effectLst/>
                          <a:latin typeface="Cambria"/>
                          <a:ea typeface="Cambria"/>
                          <a:cs typeface="Cambria"/>
                        </a:rPr>
                        <a:t>Y = Y*</a:t>
                      </a: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tr-TR" sz="2400" b="0" i="0" u="none" strike="noStrike" cap="none" normalizeH="0" baseline="0" noProof="0">
                          <a:ln>
                            <a:noFill/>
                          </a:ln>
                          <a:solidFill>
                            <a:schemeClr val="tx1"/>
                          </a:solidFill>
                          <a:effectLst/>
                          <a:latin typeface="Cambria"/>
                          <a:ea typeface="Cambria"/>
                          <a:cs typeface="Cambria"/>
                        </a:rPr>
                        <a:t>Y &lt; Y*</a:t>
                      </a: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tr-TR" sz="2400" b="0" i="0" u="none" strike="noStrike" cap="none" normalizeH="0" baseline="0" noProof="0">
                          <a:ln>
                            <a:noFill/>
                          </a:ln>
                          <a:solidFill>
                            <a:schemeClr val="tx1"/>
                          </a:solidFill>
                          <a:effectLst/>
                          <a:latin typeface="Cambria"/>
                          <a:ea typeface="Cambria"/>
                          <a:cs typeface="Cambria"/>
                        </a:rPr>
                        <a:t>Y &gt; Y*</a:t>
                      </a:r>
                    </a:p>
                  </a:txBody>
                  <a:tcPr marL="68580" marR="68580" marT="0" marB="0"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5"/>
                  </a:ext>
                </a:extLst>
              </a:tr>
              <a:tr h="365736">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tr-TR" sz="2400" b="0" i="0" u="none" strike="noStrike" cap="none" normalizeH="0" baseline="0" noProof="0">
                        <a:ln>
                          <a:noFill/>
                        </a:ln>
                        <a:solidFill>
                          <a:schemeClr val="tx1"/>
                        </a:solidFill>
                        <a:effectLst/>
                        <a:latin typeface="Cambria"/>
                        <a:ea typeface="Cambria"/>
                        <a:cs typeface="Cambria"/>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tr-TR" sz="2400" b="0" i="0" u="none" strike="noStrike" cap="none" normalizeH="0" baseline="0" noProof="0">
                        <a:ln>
                          <a:noFill/>
                        </a:ln>
                        <a:solidFill>
                          <a:schemeClr val="tx1"/>
                        </a:solidFill>
                        <a:effectLst/>
                        <a:latin typeface="Cambria"/>
                        <a:ea typeface="Cambria"/>
                        <a:cs typeface="Cambria"/>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tr-TR" sz="2400" b="0" i="0" u="none" strike="noStrike" cap="none" normalizeH="0" baseline="0" noProof="0">
                        <a:ln>
                          <a:noFill/>
                        </a:ln>
                        <a:solidFill>
                          <a:schemeClr val="tx1"/>
                        </a:solidFill>
                        <a:effectLst/>
                        <a:latin typeface="Cambria"/>
                        <a:ea typeface="Cambria"/>
                        <a:cs typeface="Cambria"/>
                      </a:endParaRPr>
                    </a:p>
                  </a:txBody>
                  <a:tcPr marL="68580" marR="68580" marT="0" marB="0"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6"/>
                  </a:ext>
                </a:extLst>
              </a:tr>
              <a:tr h="1097207">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tr-TR" sz="2400" b="0" i="0" u="none" strike="noStrike" cap="none" normalizeH="0" baseline="0" noProof="0">
                          <a:ln>
                            <a:noFill/>
                          </a:ln>
                          <a:solidFill>
                            <a:schemeClr val="tx1"/>
                          </a:solidFill>
                          <a:effectLst/>
                          <a:latin typeface="Cambria"/>
                          <a:ea typeface="Cambria"/>
                          <a:cs typeface="Cambria"/>
                        </a:rPr>
                        <a:t>Döngüsel İşsizlik sıfır.</a:t>
                      </a: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tr-TR" sz="2400" b="0" i="0" u="none" strike="noStrike" cap="none" normalizeH="0" baseline="0" noProof="0">
                          <a:ln>
                            <a:noFill/>
                          </a:ln>
                          <a:solidFill>
                            <a:schemeClr val="tx1"/>
                          </a:solidFill>
                          <a:effectLst/>
                          <a:latin typeface="Cambria"/>
                          <a:ea typeface="Cambria"/>
                          <a:cs typeface="Cambria"/>
                        </a:rPr>
                        <a:t>Döngüsel İşsizlik pozitif.</a:t>
                      </a: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tr-TR" sz="2400" b="0" i="0" u="none" strike="noStrike" cap="none" normalizeH="0" baseline="0" noProof="0">
                          <a:ln>
                            <a:noFill/>
                          </a:ln>
                          <a:solidFill>
                            <a:schemeClr val="tx1"/>
                          </a:solidFill>
                          <a:effectLst/>
                          <a:latin typeface="Cambria"/>
                          <a:ea typeface="Cambria"/>
                          <a:cs typeface="Cambria"/>
                        </a:rPr>
                        <a:t>Döngüsel İşsizlik negatif.</a:t>
                      </a:r>
                    </a:p>
                  </a:txBody>
                  <a:tcPr marL="68580" marR="68580" marT="0" marB="0"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7"/>
                  </a:ext>
                </a:extLst>
              </a:tr>
              <a:tr h="365736">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tr-TR" sz="2400" b="0" i="0" u="none" strike="noStrike" cap="none" normalizeH="0" baseline="0" noProof="0">
                        <a:ln>
                          <a:noFill/>
                        </a:ln>
                        <a:solidFill>
                          <a:schemeClr val="tx1"/>
                        </a:solidFill>
                        <a:effectLst/>
                        <a:latin typeface="Cambria"/>
                        <a:ea typeface="Cambria"/>
                        <a:cs typeface="Cambria"/>
                      </a:endParaRPr>
                    </a:p>
                  </a:txBody>
                  <a:tcPr marL="68580" marR="68580" marT="0" marB="0" horzOverflow="overflow">
                    <a:lnL>
                      <a:noFill/>
                    </a:lnL>
                    <a:lnR>
                      <a:noFill/>
                    </a:lnR>
                    <a:lnT>
                      <a:noFill/>
                    </a:lnT>
                    <a:lnB w="12700" cap="flat" cmpd="sng" algn="ctr">
                      <a:solidFill>
                        <a:srgbClr val="4F81BD"/>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tr-TR" sz="2400" b="0" i="0" u="none" strike="noStrike" cap="none" normalizeH="0" baseline="0" noProof="0">
                        <a:ln>
                          <a:noFill/>
                        </a:ln>
                        <a:solidFill>
                          <a:schemeClr val="tx1"/>
                        </a:solidFill>
                        <a:effectLst/>
                        <a:latin typeface="Cambria"/>
                        <a:ea typeface="Cambria"/>
                        <a:cs typeface="Cambria"/>
                      </a:endParaRPr>
                    </a:p>
                  </a:txBody>
                  <a:tcPr marL="68580" marR="68580" marT="0" marB="0" horzOverflow="overflow">
                    <a:lnL>
                      <a:noFill/>
                    </a:lnL>
                    <a:lnR>
                      <a:noFill/>
                    </a:lnR>
                    <a:lnT>
                      <a:noFill/>
                    </a:lnT>
                    <a:lnB w="12700" cap="flat" cmpd="sng" algn="ctr">
                      <a:solidFill>
                        <a:srgbClr val="4F81BD"/>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tr-TR" sz="2400" b="0" i="0" u="none" strike="noStrike" cap="none" normalizeH="0" baseline="0" noProof="0" dirty="0">
                        <a:ln>
                          <a:noFill/>
                        </a:ln>
                        <a:solidFill>
                          <a:schemeClr val="tx1"/>
                        </a:solidFill>
                        <a:effectLst/>
                        <a:latin typeface="Cambria"/>
                        <a:ea typeface="Cambria"/>
                        <a:cs typeface="Cambria"/>
                      </a:endParaRPr>
                    </a:p>
                  </a:txBody>
                  <a:tcPr marL="68580" marR="68580" marT="0" marB="0" horzOverflow="overflow">
                    <a:lnL>
                      <a:noFill/>
                    </a:lnL>
                    <a:lnR>
                      <a:noFill/>
                    </a:lnR>
                    <a:lnT>
                      <a:noFill/>
                    </a:lnT>
                    <a:lnB w="12700" cap="flat" cmpd="sng" algn="ctr">
                      <a:solidFill>
                        <a:srgbClr val="4F81BD"/>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2" name="TextBox 1"/>
          <p:cNvSpPr txBox="1"/>
          <p:nvPr/>
        </p:nvSpPr>
        <p:spPr>
          <a:xfrm>
            <a:off x="2831694" y="3274142"/>
            <a:ext cx="1455033" cy="369332"/>
          </a:xfrm>
          <a:prstGeom prst="rect">
            <a:avLst/>
          </a:prstGeom>
          <a:noFill/>
        </p:spPr>
        <p:txBody>
          <a:bodyPr wrap="none" rtlCol="0">
            <a:spAutoFit/>
          </a:bodyPr>
          <a:lstStyle/>
          <a:p>
            <a:r>
              <a:rPr lang="tr-TR" dirty="0">
                <a:latin typeface="Cambria"/>
              </a:rPr>
              <a:t>Uzun Dönem</a:t>
            </a:r>
          </a:p>
        </p:txBody>
      </p:sp>
    </p:spTree>
    <p:extLst>
      <p:ext uri="{BB962C8B-B14F-4D97-AF65-F5344CB8AC3E}">
        <p14:creationId xmlns:p14="http://schemas.microsoft.com/office/powerpoint/2010/main" val="39858524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657651" y="95112"/>
            <a:ext cx="12915900" cy="1527337"/>
          </a:xfrm>
        </p:spPr>
        <p:txBody>
          <a:bodyPr/>
          <a:lstStyle/>
          <a:p>
            <a:pPr>
              <a:defRPr/>
            </a:pPr>
            <a:r>
              <a:rPr lang="tr-TR" noProof="0" dirty="0"/>
              <a:t>Tam İstihdam Çıktısı (Potansiyel Reel GSYH)</a:t>
            </a:r>
            <a:br>
              <a:rPr lang="tr-TR" noProof="0" dirty="0"/>
            </a:br>
            <a:endParaRPr lang="tr-TR" noProof="0" dirty="0"/>
          </a:p>
        </p:txBody>
      </p:sp>
      <p:sp>
        <p:nvSpPr>
          <p:cNvPr id="9219" name="Rectangle 3"/>
          <p:cNvSpPr>
            <a:spLocks noGrp="1" noChangeArrowheads="1"/>
          </p:cNvSpPr>
          <p:nvPr>
            <p:ph type="body" idx="1"/>
          </p:nvPr>
        </p:nvSpPr>
        <p:spPr/>
        <p:txBody>
          <a:bodyPr/>
          <a:lstStyle/>
          <a:p>
            <a:pPr>
              <a:defRPr/>
            </a:pPr>
            <a:r>
              <a:rPr lang="tr-TR" sz="2400" noProof="0" dirty="0"/>
              <a:t>Potansiyel Reel GSYH, ekonominin fiili performansını ölçmek için "ölçüt" (</a:t>
            </a:r>
            <a:r>
              <a:rPr lang="tr-TR" sz="2400" noProof="0" dirty="0" err="1"/>
              <a:t>benchmark</a:t>
            </a:r>
            <a:r>
              <a:rPr lang="tr-TR" sz="2400" noProof="0" dirty="0"/>
              <a:t>) görevi görür.</a:t>
            </a:r>
          </a:p>
          <a:p>
            <a:pPr>
              <a:defRPr/>
            </a:pPr>
            <a:r>
              <a:rPr lang="tr-TR" sz="2400" noProof="0" dirty="0"/>
              <a:t>Ekonomi potansiyel reel GSYH'nin altında çalıştığında pozitif döngüsel işsizlik oluşur.</a:t>
            </a:r>
          </a:p>
          <a:p>
            <a:pPr>
              <a:defRPr/>
            </a:pPr>
            <a:r>
              <a:rPr lang="tr-TR" sz="2400" noProof="0" dirty="0"/>
              <a:t>Ekonomi "aşırı ısındıkça", bazen ekonomi Potansiyel Reel GSYH'yi aşan üretim seviyelerinde çalışır. Eğer ekonomi aşırı ısınırsa ücret ve fiyatlarda yukarı yönlü baskı oluşur.</a:t>
            </a:r>
          </a:p>
          <a:p>
            <a:pPr>
              <a:defRPr/>
            </a:pPr>
            <a:r>
              <a:rPr lang="tr-TR" sz="2400" noProof="0" dirty="0">
                <a:solidFill>
                  <a:srgbClr val="FF0000"/>
                </a:solidFill>
              </a:rPr>
              <a:t>Kaynaklardaki büyüme, teknoloji ve kaynak kalitesindeki gelişmelerle birlikte Potansiyel Reel GSYH zamanla büyür. Başka değişiklikler olmadan</a:t>
            </a:r>
            <a:r>
              <a:rPr lang="tr-TR" altLang="en-US" sz="2400" noProof="0" dirty="0">
                <a:solidFill>
                  <a:srgbClr val="FF0000"/>
                </a:solidFill>
              </a:rPr>
              <a:t>, ekonomi Potansiyel Reel GSYH seviyesinden daha yüksekte bir çıktıyı uzun dönemde sürdüremez. </a:t>
            </a:r>
          </a:p>
          <a:p>
            <a:pPr>
              <a:defRPr/>
            </a:pPr>
            <a:endParaRPr lang="tr-TR" sz="2800" noProof="0" dirty="0">
              <a:solidFill>
                <a:srgbClr val="FF0000"/>
              </a:solidFill>
            </a:endParaRPr>
          </a:p>
          <a:p>
            <a:pPr>
              <a:defRPr/>
            </a:pPr>
            <a:endParaRPr lang="tr-TR" sz="2800" noProof="0" dirty="0"/>
          </a:p>
        </p:txBody>
      </p:sp>
    </p:spTree>
    <p:extLst>
      <p:ext uri="{BB962C8B-B14F-4D97-AF65-F5344CB8AC3E}">
        <p14:creationId xmlns:p14="http://schemas.microsoft.com/office/powerpoint/2010/main" val="35215175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1" name="Picture 9" descr="axes.eps"/>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24066" y="2070100"/>
            <a:ext cx="8018463" cy="368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 name="Picture 1" descr="blue_line.eps"/>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686180" y="2976564"/>
            <a:ext cx="6513513" cy="1577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 name="Picture 4" descr="short_run.eps"/>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686177" y="3063875"/>
            <a:ext cx="5962651" cy="1830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 name="Picture 5" descr="lines.eps"/>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4830763" y="2806700"/>
            <a:ext cx="2806700" cy="2705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 name="Picture 7" descr="contraction.eps"/>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5110164" y="5097470"/>
            <a:ext cx="2128837" cy="2254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0966" name="Title 6"/>
          <p:cNvSpPr>
            <a:spLocks noGrp="1"/>
          </p:cNvSpPr>
          <p:nvPr>
            <p:ph type="title"/>
          </p:nvPr>
        </p:nvSpPr>
        <p:spPr>
          <a:xfrm>
            <a:off x="1981200" y="7"/>
            <a:ext cx="8229600" cy="1527175"/>
          </a:xfrm>
        </p:spPr>
        <p:txBody>
          <a:bodyPr/>
          <a:lstStyle/>
          <a:p>
            <a:pPr algn="ctr"/>
            <a:r>
              <a:rPr lang="tr-TR" altLang="en-US" noProof="0" dirty="0"/>
              <a:t>İş Döngüsü</a:t>
            </a:r>
          </a:p>
        </p:txBody>
      </p:sp>
      <p:sp>
        <p:nvSpPr>
          <p:cNvPr id="9" name="Rectangle 8"/>
          <p:cNvSpPr/>
          <p:nvPr/>
        </p:nvSpPr>
        <p:spPr>
          <a:xfrm>
            <a:off x="1650048" y="2009775"/>
            <a:ext cx="1348105" cy="457200"/>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p>
            <a:pPr marL="0" marR="0" algn="ctr">
              <a:spcBef>
                <a:spcPts val="0"/>
              </a:spcBef>
              <a:spcAft>
                <a:spcPts val="0"/>
              </a:spcAft>
            </a:pPr>
            <a:r>
              <a:rPr lang="tr-TR" sz="2000" dirty="0">
                <a:effectLst/>
                <a:latin typeface="Cambria"/>
                <a:ea typeface="ＭＳ 明朝"/>
                <a:cs typeface="Cambria"/>
              </a:rPr>
              <a:t>Reel GSYH</a:t>
            </a:r>
          </a:p>
        </p:txBody>
      </p:sp>
      <p:sp>
        <p:nvSpPr>
          <p:cNvPr id="10" name="Rectangle 9"/>
          <p:cNvSpPr/>
          <p:nvPr/>
        </p:nvSpPr>
        <p:spPr>
          <a:xfrm>
            <a:off x="4727723" y="3442766"/>
            <a:ext cx="519753" cy="312274"/>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p>
            <a:pPr marL="0" marR="0" algn="ctr">
              <a:spcBef>
                <a:spcPts val="0"/>
              </a:spcBef>
              <a:spcAft>
                <a:spcPts val="0"/>
              </a:spcAft>
            </a:pPr>
            <a:r>
              <a:rPr lang="tr-TR" sz="1600" dirty="0">
                <a:effectLst/>
                <a:latin typeface="Cambria"/>
                <a:ea typeface="ＭＳ 明朝"/>
                <a:cs typeface="Cambria"/>
              </a:rPr>
              <a:t>Zirve</a:t>
            </a:r>
          </a:p>
        </p:txBody>
      </p:sp>
      <p:sp>
        <p:nvSpPr>
          <p:cNvPr id="11" name="Rectangle 10"/>
          <p:cNvSpPr/>
          <p:nvPr/>
        </p:nvSpPr>
        <p:spPr>
          <a:xfrm>
            <a:off x="5744564" y="4279032"/>
            <a:ext cx="760970" cy="312274"/>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p>
            <a:pPr marL="0" marR="0" algn="ctr">
              <a:spcBef>
                <a:spcPts val="0"/>
              </a:spcBef>
              <a:spcAft>
                <a:spcPts val="0"/>
              </a:spcAft>
            </a:pPr>
            <a:r>
              <a:rPr lang="tr-TR" sz="1600" dirty="0">
                <a:effectLst/>
                <a:latin typeface="Cambria"/>
                <a:ea typeface="ＭＳ 明朝"/>
                <a:cs typeface="Cambria"/>
              </a:rPr>
              <a:t>Dip</a:t>
            </a:r>
          </a:p>
        </p:txBody>
      </p:sp>
      <p:sp>
        <p:nvSpPr>
          <p:cNvPr id="12" name="Rectangle 11"/>
          <p:cNvSpPr/>
          <p:nvPr/>
        </p:nvSpPr>
        <p:spPr>
          <a:xfrm>
            <a:off x="6995984" y="2754331"/>
            <a:ext cx="760970" cy="312274"/>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p>
            <a:pPr marL="0" marR="0" algn="ctr">
              <a:spcBef>
                <a:spcPts val="0"/>
              </a:spcBef>
              <a:spcAft>
                <a:spcPts val="0"/>
              </a:spcAft>
            </a:pPr>
            <a:r>
              <a:rPr lang="tr-TR" sz="1600" dirty="0">
                <a:effectLst/>
                <a:latin typeface="Cambria"/>
                <a:ea typeface="ＭＳ 明朝"/>
                <a:cs typeface="Cambria"/>
              </a:rPr>
              <a:t>Zirve</a:t>
            </a:r>
          </a:p>
        </p:txBody>
      </p:sp>
      <p:sp>
        <p:nvSpPr>
          <p:cNvPr id="13" name="Rectangle 12"/>
          <p:cNvSpPr/>
          <p:nvPr/>
        </p:nvSpPr>
        <p:spPr>
          <a:xfrm>
            <a:off x="6329939" y="5074592"/>
            <a:ext cx="920774" cy="312274"/>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p>
            <a:pPr marL="0" marR="0" algn="ctr">
              <a:spcBef>
                <a:spcPts val="0"/>
              </a:spcBef>
              <a:spcAft>
                <a:spcPts val="0"/>
              </a:spcAft>
            </a:pPr>
            <a:r>
              <a:rPr lang="tr-TR" sz="1600" dirty="0">
                <a:effectLst/>
                <a:latin typeface="Cambria"/>
                <a:ea typeface="ＭＳ 明朝"/>
                <a:cs typeface="Cambria"/>
              </a:rPr>
              <a:t>Genişleme</a:t>
            </a:r>
          </a:p>
        </p:txBody>
      </p:sp>
      <p:sp>
        <p:nvSpPr>
          <p:cNvPr id="14" name="Rectangle 13"/>
          <p:cNvSpPr/>
          <p:nvPr/>
        </p:nvSpPr>
        <p:spPr>
          <a:xfrm>
            <a:off x="5101195" y="5096732"/>
            <a:ext cx="1012851" cy="312274"/>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p>
            <a:pPr marL="0" marR="0" algn="ctr">
              <a:spcBef>
                <a:spcPts val="0"/>
              </a:spcBef>
              <a:spcAft>
                <a:spcPts val="0"/>
              </a:spcAft>
            </a:pPr>
            <a:r>
              <a:rPr lang="tr-TR" sz="1600" dirty="0">
                <a:effectLst/>
                <a:latin typeface="Cambria"/>
                <a:ea typeface="ＭＳ 明朝"/>
                <a:cs typeface="Cambria"/>
              </a:rPr>
              <a:t>Daralma</a:t>
            </a:r>
          </a:p>
        </p:txBody>
      </p:sp>
      <p:sp>
        <p:nvSpPr>
          <p:cNvPr id="15" name="Rectangle 14"/>
          <p:cNvSpPr/>
          <p:nvPr/>
        </p:nvSpPr>
        <p:spPr>
          <a:xfrm>
            <a:off x="8282006" y="2920729"/>
            <a:ext cx="2569800" cy="312274"/>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p>
            <a:pPr marL="0" marR="0" algn="ctr">
              <a:spcBef>
                <a:spcPts val="0"/>
              </a:spcBef>
              <a:spcAft>
                <a:spcPts val="0"/>
              </a:spcAft>
            </a:pPr>
            <a:r>
              <a:rPr lang="tr-TR" sz="1600" dirty="0">
                <a:effectLst/>
                <a:latin typeface="Cambria"/>
                <a:ea typeface="ＭＳ 明朝"/>
                <a:cs typeface="Cambria"/>
              </a:rPr>
              <a:t>GSYH'nin Uzun-dönem trendi</a:t>
            </a:r>
          </a:p>
        </p:txBody>
      </p:sp>
      <p:sp>
        <p:nvSpPr>
          <p:cNvPr id="16" name="Rectangle 15"/>
          <p:cNvSpPr/>
          <p:nvPr/>
        </p:nvSpPr>
        <p:spPr>
          <a:xfrm>
            <a:off x="8336715" y="3399325"/>
            <a:ext cx="2569800" cy="669386"/>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p>
            <a:pPr marL="0" marR="0" algn="ctr">
              <a:spcBef>
                <a:spcPts val="0"/>
              </a:spcBef>
              <a:spcAft>
                <a:spcPts val="0"/>
              </a:spcAft>
            </a:pPr>
            <a:r>
              <a:rPr lang="tr-TR" sz="1600" dirty="0">
                <a:effectLst/>
                <a:latin typeface="Cambria"/>
                <a:ea typeface="ＭＳ 明朝"/>
                <a:cs typeface="Cambria"/>
              </a:rPr>
              <a:t>GSYH'nin </a:t>
            </a:r>
            <a:r>
              <a:rPr lang="tr-TR" sz="1600" dirty="0">
                <a:latin typeface="Cambria"/>
                <a:ea typeface="ＭＳ 明朝"/>
                <a:cs typeface="Cambria"/>
              </a:rPr>
              <a:t>Kısa-dönemdeki yolu (İş Döngüsü)</a:t>
            </a:r>
            <a:endParaRPr lang="tr-TR" sz="1600" dirty="0">
              <a:effectLst/>
              <a:latin typeface="Cambria"/>
              <a:ea typeface="ＭＳ 明朝"/>
              <a:cs typeface="Cambria"/>
            </a:endParaRPr>
          </a:p>
        </p:txBody>
      </p:sp>
      <p:sp>
        <p:nvSpPr>
          <p:cNvPr id="17" name="Rectangle 16"/>
          <p:cNvSpPr/>
          <p:nvPr/>
        </p:nvSpPr>
        <p:spPr>
          <a:xfrm>
            <a:off x="9398316" y="5532787"/>
            <a:ext cx="1192982" cy="312274"/>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p>
            <a:pPr marL="0" marR="0" algn="ctr">
              <a:spcBef>
                <a:spcPts val="0"/>
              </a:spcBef>
              <a:spcAft>
                <a:spcPts val="0"/>
              </a:spcAft>
            </a:pPr>
            <a:r>
              <a:rPr lang="tr-TR" sz="1600" dirty="0">
                <a:effectLst/>
                <a:latin typeface="Cambria"/>
                <a:ea typeface="ＭＳ 明朝"/>
                <a:cs typeface="Cambria"/>
              </a:rPr>
              <a:t>Zaman</a:t>
            </a:r>
          </a:p>
        </p:txBody>
      </p:sp>
      <p:sp>
        <p:nvSpPr>
          <p:cNvPr id="18" name="TextBox 17"/>
          <p:cNvSpPr txBox="1"/>
          <p:nvPr/>
        </p:nvSpPr>
        <p:spPr>
          <a:xfrm>
            <a:off x="3442631" y="1557303"/>
            <a:ext cx="8033915" cy="9233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tr-TR" dirty="0">
                <a:latin typeface="Cambria"/>
              </a:rPr>
              <a:t>Eğer fiili reel GSYH uzun-dönem trendinin (bunu tam istihdam çıktısı yani potansiyel reel GSYH trendi gibi de düşünebilirsiniz) üst tarafında ise döngüsel işsizlik negatif ve doğal işsizlik fiili işsizlikten yüksek olur.</a:t>
            </a:r>
          </a:p>
        </p:txBody>
      </p:sp>
      <p:cxnSp>
        <p:nvCxnSpPr>
          <p:cNvPr id="19" name="Straight Arrow Connector 18"/>
          <p:cNvCxnSpPr/>
          <p:nvPr/>
        </p:nvCxnSpPr>
        <p:spPr>
          <a:xfrm flipH="1">
            <a:off x="5181813" y="2551471"/>
            <a:ext cx="732290" cy="92997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a:off x="5914103" y="2551471"/>
            <a:ext cx="1059233" cy="23822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2" name="TextBox 21"/>
          <p:cNvSpPr txBox="1"/>
          <p:nvPr/>
        </p:nvSpPr>
        <p:spPr>
          <a:xfrm>
            <a:off x="-11215" y="3291567"/>
            <a:ext cx="2958819" cy="230832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r>
              <a:rPr lang="tr-TR" dirty="0">
                <a:latin typeface="Cambria"/>
              </a:rPr>
              <a:t>Eğer fiili reel GSYH uzun dönem-trendinin (bunu tam istihdam çıktısı yani potansiyel reel GSYH trendi gibi de düşünebilirsiniz) tam üzerinde ise döngüsel işsizlik sıfır olur ve doğal işsizlik fiili işsizliğe eşit olur.</a:t>
            </a:r>
          </a:p>
        </p:txBody>
      </p:sp>
      <p:cxnSp>
        <p:nvCxnSpPr>
          <p:cNvPr id="23" name="Straight Arrow Connector 22"/>
          <p:cNvCxnSpPr/>
          <p:nvPr/>
        </p:nvCxnSpPr>
        <p:spPr>
          <a:xfrm>
            <a:off x="2946030" y="4110921"/>
            <a:ext cx="1090568" cy="221044"/>
          </a:xfrm>
          <a:prstGeom prst="straightConnector1">
            <a:avLst/>
          </a:prstGeom>
          <a:ln>
            <a:solidFill>
              <a:srgbClr val="92D050"/>
            </a:solidFill>
            <a:tailEnd type="triangle"/>
          </a:ln>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3037963" y="5823944"/>
            <a:ext cx="8956636" cy="92333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tr-TR" dirty="0">
                <a:latin typeface="Cambria"/>
              </a:rPr>
              <a:t>Eğer fiili reel GSYH uzun-dönem trendinin (bunu tam istihdam çıktısı yani potansiyel reel GSYH trendi gibi de düşünebilirsiniz) alt tarafında ise döngüsel işsizlik pozitif ve doğal işsizlik fiili işsizlikten düşük olur.</a:t>
            </a:r>
          </a:p>
        </p:txBody>
      </p:sp>
      <p:cxnSp>
        <p:nvCxnSpPr>
          <p:cNvPr id="26" name="Straight Arrow Connector 25"/>
          <p:cNvCxnSpPr/>
          <p:nvPr/>
        </p:nvCxnSpPr>
        <p:spPr>
          <a:xfrm flipH="1" flipV="1">
            <a:off x="6450332" y="4139071"/>
            <a:ext cx="1373411" cy="1621762"/>
          </a:xfrm>
          <a:prstGeom prst="straightConnector1">
            <a:avLst/>
          </a:prstGeom>
          <a:ln>
            <a:solidFill>
              <a:srgbClr val="FFC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088615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10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10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down)">
                                      <p:cBhvr>
                                        <p:cTn id="17" dur="1000"/>
                                        <p:tgtEl>
                                          <p:spTgt spid="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down)">
                                      <p:cBhvr>
                                        <p:cTn id="22"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a:xfrm>
            <a:off x="1981199" y="7"/>
            <a:ext cx="9759871" cy="1527175"/>
          </a:xfrm>
        </p:spPr>
        <p:txBody>
          <a:bodyPr/>
          <a:lstStyle/>
          <a:p>
            <a:r>
              <a:rPr lang="tr-TR" altLang="en-US" noProof="0" dirty="0"/>
              <a:t>GSYH Verisinin Üç Farklı Kullanımı</a:t>
            </a:r>
          </a:p>
        </p:txBody>
      </p:sp>
      <p:sp>
        <p:nvSpPr>
          <p:cNvPr id="14339" name="Content Placeholder 2"/>
          <p:cNvSpPr>
            <a:spLocks noGrp="1"/>
          </p:cNvSpPr>
          <p:nvPr>
            <p:ph idx="1"/>
          </p:nvPr>
        </p:nvSpPr>
        <p:spPr>
          <a:xfrm>
            <a:off x="1981200" y="1712913"/>
            <a:ext cx="9036050" cy="4895850"/>
          </a:xfrm>
        </p:spPr>
        <p:txBody>
          <a:bodyPr/>
          <a:lstStyle/>
          <a:p>
            <a:pPr eaLnBrk="1" hangingPunct="1"/>
            <a:r>
              <a:rPr lang="tr-TR" altLang="en-US" sz="3200" noProof="0" dirty="0"/>
              <a:t>GSYH'nin incelenmesi neden yaralıdır?</a:t>
            </a:r>
          </a:p>
          <a:p>
            <a:pPr marL="971550" lvl="1" indent="-514350" eaLnBrk="1" hangingPunct="1">
              <a:buFont typeface="Calibri" panose="020F0502020204030204" pitchFamily="34" charset="0"/>
              <a:buAutoNum type="arabicPeriod"/>
            </a:pPr>
            <a:r>
              <a:rPr lang="tr-TR" altLang="en-US" sz="2800" noProof="0" dirty="0"/>
              <a:t>Farklı zaman ve uluslar üstünden yaşam standardını tahmin eder.</a:t>
            </a:r>
          </a:p>
          <a:p>
            <a:pPr marL="971550" lvl="1" indent="-514350" eaLnBrk="1" hangingPunct="1">
              <a:buFont typeface="Calibri" panose="020F0502020204030204" pitchFamily="34" charset="0"/>
              <a:buAutoNum type="arabicPeriod"/>
            </a:pPr>
            <a:r>
              <a:rPr lang="tr-TR" altLang="en-US" sz="2800" noProof="0" dirty="0"/>
              <a:t>Ekonomik büyümeyi ölçer.</a:t>
            </a:r>
          </a:p>
          <a:p>
            <a:pPr marL="971550" lvl="1" indent="-514350" eaLnBrk="1" hangingPunct="1">
              <a:buFont typeface="Calibri" panose="020F0502020204030204" pitchFamily="34" charset="0"/>
              <a:buAutoNum type="arabicPeriod"/>
            </a:pPr>
            <a:r>
              <a:rPr lang="tr-TR" altLang="en-US" sz="2800" noProof="0" dirty="0"/>
              <a:t>Bir ekonominin kısa-dönemde genişleme mi yoksa daralma mı yaşadığını belirler.</a:t>
            </a:r>
          </a:p>
        </p:txBody>
      </p:sp>
    </p:spTree>
    <p:extLst>
      <p:ext uri="{BB962C8B-B14F-4D97-AF65-F5344CB8AC3E}">
        <p14:creationId xmlns:p14="http://schemas.microsoft.com/office/powerpoint/2010/main" val="27233228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14339">
                                            <p:txEl>
                                              <p:pRg st="1" end="1"/>
                                            </p:txEl>
                                          </p:spTgt>
                                        </p:tgtEl>
                                        <p:attrNameLst>
                                          <p:attrName>style.visibility</p:attrName>
                                        </p:attrNameLst>
                                      </p:cBhvr>
                                      <p:to>
                                        <p:strVal val="visible"/>
                                      </p:to>
                                    </p:set>
                                    <p:animEffect transition="in" filter="barn(inVertical)">
                                      <p:cBhvr>
                                        <p:cTn id="7" dur="500"/>
                                        <p:tgtEl>
                                          <p:spTgt spid="1433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14339">
                                            <p:txEl>
                                              <p:pRg st="2" end="2"/>
                                            </p:txEl>
                                          </p:spTgt>
                                        </p:tgtEl>
                                        <p:attrNameLst>
                                          <p:attrName>style.visibility</p:attrName>
                                        </p:attrNameLst>
                                      </p:cBhvr>
                                      <p:to>
                                        <p:strVal val="visible"/>
                                      </p:to>
                                    </p:set>
                                    <p:animEffect transition="in" filter="barn(inVertical)">
                                      <p:cBhvr>
                                        <p:cTn id="12" dur="500"/>
                                        <p:tgtEl>
                                          <p:spTgt spid="14339">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nodeType="clickEffect">
                                  <p:stCondLst>
                                    <p:cond delay="0"/>
                                  </p:stCondLst>
                                  <p:childTnLst>
                                    <p:set>
                                      <p:cBhvr>
                                        <p:cTn id="16" dur="1" fill="hold">
                                          <p:stCondLst>
                                            <p:cond delay="0"/>
                                          </p:stCondLst>
                                        </p:cTn>
                                        <p:tgtEl>
                                          <p:spTgt spid="14339">
                                            <p:txEl>
                                              <p:pRg st="3" end="3"/>
                                            </p:txEl>
                                          </p:spTgt>
                                        </p:tgtEl>
                                        <p:attrNameLst>
                                          <p:attrName>style.visibility</p:attrName>
                                        </p:attrNameLst>
                                      </p:cBhvr>
                                      <p:to>
                                        <p:strVal val="visible"/>
                                      </p:to>
                                    </p:set>
                                    <p:animEffect transition="in" filter="barn(inVertical)">
                                      <p:cBhvr>
                                        <p:cTn id="17" dur="500"/>
                                        <p:tgtEl>
                                          <p:spTgt spid="1433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5650" name="Picture 2" descr="FIG07"/>
          <p:cNvPicPr>
            <a:picLocks noChangeAspect="1" noChangeArrowheads="1"/>
          </p:cNvPicPr>
          <p:nvPr/>
        </p:nvPicPr>
        <p:blipFill>
          <a:blip r:embed="rId3"/>
          <a:srcRect/>
          <a:stretch>
            <a:fillRect/>
          </a:stretch>
        </p:blipFill>
        <p:spPr bwMode="auto">
          <a:xfrm>
            <a:off x="1156328" y="685801"/>
            <a:ext cx="9686301" cy="4899026"/>
          </a:xfrm>
          <a:prstGeom prst="rect">
            <a:avLst/>
          </a:prstGeom>
          <a:noFill/>
          <a:ln w="9525">
            <a:noFill/>
            <a:miter lim="800000"/>
            <a:headEnd/>
            <a:tailEnd/>
          </a:ln>
          <a:effectLst/>
        </p:spPr>
      </p:pic>
      <p:sp>
        <p:nvSpPr>
          <p:cNvPr id="3" name="Rectangle 2"/>
          <p:cNvSpPr/>
          <p:nvPr/>
        </p:nvSpPr>
        <p:spPr>
          <a:xfrm>
            <a:off x="1280286" y="1003528"/>
            <a:ext cx="1894566" cy="481234"/>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algn="ctr">
              <a:spcBef>
                <a:spcPts val="0"/>
              </a:spcBef>
              <a:spcAft>
                <a:spcPts val="0"/>
              </a:spcAft>
            </a:pPr>
            <a:r>
              <a:rPr lang="tr-TR" sz="2000" b="1" dirty="0">
                <a:latin typeface="Cambria"/>
                <a:ea typeface="ＭＳ 明朝"/>
                <a:cs typeface="Cambria"/>
              </a:rPr>
              <a:t>İşsizlik Oranı</a:t>
            </a:r>
            <a:endParaRPr lang="tr-TR" sz="2400" b="1" dirty="0">
              <a:effectLst/>
              <a:latin typeface="Cambria"/>
              <a:ea typeface="ＭＳ 明朝"/>
              <a:cs typeface="Cambria"/>
            </a:endParaRPr>
          </a:p>
        </p:txBody>
      </p:sp>
      <p:sp>
        <p:nvSpPr>
          <p:cNvPr id="4" name="Rectangle 3"/>
          <p:cNvSpPr/>
          <p:nvPr/>
        </p:nvSpPr>
        <p:spPr>
          <a:xfrm>
            <a:off x="906106" y="3293448"/>
            <a:ext cx="2529538" cy="437485"/>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algn="ctr">
              <a:spcBef>
                <a:spcPts val="0"/>
              </a:spcBef>
              <a:spcAft>
                <a:spcPts val="0"/>
              </a:spcAft>
            </a:pPr>
            <a:r>
              <a:rPr lang="tr-TR" sz="2000" b="1" dirty="0">
                <a:latin typeface="Cambria"/>
                <a:ea typeface="ＭＳ 明朝"/>
                <a:cs typeface="Cambria"/>
              </a:rPr>
              <a:t>Doğal İşsizlik Oranı</a:t>
            </a:r>
            <a:endParaRPr lang="tr-TR" sz="2400" b="1" dirty="0">
              <a:effectLst/>
              <a:latin typeface="Cambria"/>
              <a:ea typeface="ＭＳ 明朝"/>
              <a:cs typeface="Cambria"/>
            </a:endParaRPr>
          </a:p>
        </p:txBody>
      </p:sp>
      <p:sp>
        <p:nvSpPr>
          <p:cNvPr id="5" name="Rectangle 4"/>
          <p:cNvSpPr/>
          <p:nvPr/>
        </p:nvSpPr>
        <p:spPr>
          <a:xfrm>
            <a:off x="1110204" y="660214"/>
            <a:ext cx="8323643" cy="328689"/>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a:spcBef>
                <a:spcPts val="0"/>
              </a:spcBef>
              <a:spcAft>
                <a:spcPts val="0"/>
              </a:spcAft>
            </a:pPr>
            <a:r>
              <a:rPr lang="tr-TR" sz="2000" b="1" dirty="0">
                <a:latin typeface="Cambria"/>
                <a:ea typeface="ＭＳ 明朝"/>
                <a:cs typeface="Cambria"/>
              </a:rPr>
              <a:t>İşgücü ABD İşsizlik Oranı ve Resesyonlar, 1960-2012</a:t>
            </a:r>
            <a:endParaRPr lang="tr-TR" sz="2400" b="1" dirty="0">
              <a:effectLst/>
              <a:latin typeface="Cambria"/>
              <a:ea typeface="ＭＳ 明朝"/>
              <a:cs typeface="Cambria"/>
            </a:endParaRPr>
          </a:p>
        </p:txBody>
      </p:sp>
    </p:spTree>
    <p:extLst>
      <p:ext uri="{BB962C8B-B14F-4D97-AF65-F5344CB8AC3E}">
        <p14:creationId xmlns:p14="http://schemas.microsoft.com/office/powerpoint/2010/main" val="36866006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Title 1"/>
          <p:cNvSpPr>
            <a:spLocks noGrp="1"/>
          </p:cNvSpPr>
          <p:nvPr>
            <p:ph type="title"/>
          </p:nvPr>
        </p:nvSpPr>
        <p:spPr/>
        <p:txBody>
          <a:bodyPr/>
          <a:lstStyle/>
          <a:p>
            <a:r>
              <a:rPr lang="tr-TR" dirty="0">
                <a:ea typeface="MS PGothic" charset="0"/>
              </a:rPr>
              <a:t>Ekonomi: </a:t>
            </a:r>
            <a:r>
              <a:rPr lang="tr-TR" i="1" dirty="0">
                <a:ea typeface="MS PGothic" charset="0"/>
              </a:rPr>
              <a:t>İşsizliğin Coğrafyası</a:t>
            </a:r>
          </a:p>
        </p:txBody>
      </p:sp>
      <p:sp>
        <p:nvSpPr>
          <p:cNvPr id="65538" name="Content Placeholder 2"/>
          <p:cNvSpPr>
            <a:spLocks noGrp="1"/>
          </p:cNvSpPr>
          <p:nvPr>
            <p:ph idx="1"/>
          </p:nvPr>
        </p:nvSpPr>
        <p:spPr/>
        <p:txBody>
          <a:bodyPr/>
          <a:lstStyle/>
          <a:p>
            <a:r>
              <a:rPr lang="tr-TR" altLang="ja-JP" sz="3200" dirty="0">
                <a:ea typeface="MS PGothic" charset="0"/>
              </a:rPr>
              <a:t>"İşsizliğin Coğrafyası"</a:t>
            </a:r>
          </a:p>
          <a:p>
            <a:pPr lvl="1"/>
            <a:r>
              <a:rPr lang="tr-TR" sz="2800" dirty="0">
                <a:ea typeface="MS PGothic" charset="0"/>
              </a:rPr>
              <a:t>Aralık 2007'de  başlayan Büyük Resesyon süresince, Amerika'daki işsizlik oranlarını gösteren interaktif bir harita.</a:t>
            </a:r>
          </a:p>
        </p:txBody>
      </p:sp>
      <p:pic>
        <p:nvPicPr>
          <p:cNvPr id="65539" name="Picture 4" descr="Econ in Media.eps">
            <a:hlinkClick r:id="rId3"/>
          </p:cNvPr>
          <p:cNvPicPr>
            <a:picLocks noChangeAspect="1"/>
          </p:cNvPicPr>
          <p:nvPr/>
        </p:nvPicPr>
        <p:blipFill>
          <a:blip r:embed="rId4">
            <a:extLst>
              <a:ext uri="{28A0092B-C50C-407E-A947-70E740481C1C}">
                <a14:useLocalDpi xmlns:a14="http://schemas.microsoft.com/office/drawing/2010/main" val="0"/>
              </a:ext>
            </a:extLst>
          </a:blip>
          <a:srcRect l="12140" t="10822" r="12962" b="16451"/>
          <a:stretch>
            <a:fillRect/>
          </a:stretch>
        </p:blipFill>
        <p:spPr bwMode="auto">
          <a:xfrm>
            <a:off x="4921251" y="4224338"/>
            <a:ext cx="1828800" cy="1346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62530262"/>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Title 1"/>
          <p:cNvSpPr>
            <a:spLocks noGrp="1"/>
          </p:cNvSpPr>
          <p:nvPr>
            <p:ph type="title"/>
          </p:nvPr>
        </p:nvSpPr>
        <p:spPr>
          <a:xfrm>
            <a:off x="1800225" y="41569"/>
            <a:ext cx="11201400" cy="1527175"/>
          </a:xfrm>
        </p:spPr>
        <p:txBody>
          <a:bodyPr/>
          <a:lstStyle/>
          <a:p>
            <a:r>
              <a:rPr lang="tr-TR" altLang="en-US" noProof="0" dirty="0"/>
              <a:t>İşsizlik Oranın Eksiklikleri</a:t>
            </a:r>
          </a:p>
        </p:txBody>
      </p:sp>
      <p:sp>
        <p:nvSpPr>
          <p:cNvPr id="29699" name="Content Placeholder 2"/>
          <p:cNvSpPr>
            <a:spLocks noGrp="1"/>
          </p:cNvSpPr>
          <p:nvPr>
            <p:ph idx="1"/>
          </p:nvPr>
        </p:nvSpPr>
        <p:spPr>
          <a:xfrm>
            <a:off x="1800225" y="1608139"/>
            <a:ext cx="6400800" cy="5173662"/>
          </a:xfrm>
        </p:spPr>
        <p:txBody>
          <a:bodyPr/>
          <a:lstStyle/>
          <a:p>
            <a:pPr eaLnBrk="1" hangingPunct="1"/>
            <a:r>
              <a:rPr lang="tr-TR" altLang="en-US" sz="2800" noProof="0" dirty="0"/>
              <a:t>İşsizlik Zaman Çizelgesi</a:t>
            </a:r>
          </a:p>
          <a:p>
            <a:pPr lvl="1" eaLnBrk="1" hangingPunct="1"/>
            <a:r>
              <a:rPr lang="tr-TR" altLang="en-US" sz="2200" noProof="0" dirty="0"/>
              <a:t>İşsizlik oranları ekonomik aktiviteyi takip eder (gecikmelidir).</a:t>
            </a:r>
          </a:p>
          <a:p>
            <a:pPr lvl="1" eaLnBrk="1" hangingPunct="1"/>
            <a:r>
              <a:rPr lang="tr-TR" altLang="en-US" sz="2200" noProof="0" dirty="0"/>
              <a:t>Toparlanma olup bazı insanların yeniden iş gücüne katılmasına rağmen, işsizlik oranı hala artabilir!</a:t>
            </a:r>
          </a:p>
          <a:p>
            <a:pPr eaLnBrk="1" hangingPunct="1"/>
            <a:r>
              <a:rPr lang="tr-TR" altLang="en-US" sz="2800" noProof="0" dirty="0"/>
              <a:t>Kimler işsiz?</a:t>
            </a:r>
          </a:p>
          <a:p>
            <a:pPr lvl="1" eaLnBrk="1" hangingPunct="1"/>
            <a:r>
              <a:rPr lang="tr-TR" altLang="en-US" sz="2200" noProof="0" dirty="0"/>
              <a:t>Kimlerin işsiz olduğunu bilmiyoruz.</a:t>
            </a:r>
          </a:p>
          <a:p>
            <a:pPr lvl="1" eaLnBrk="1" hangingPunct="1"/>
            <a:r>
              <a:rPr lang="tr-TR" altLang="en-US" sz="2200" noProof="0" dirty="0"/>
              <a:t>Ne kadar süredir işsiz bilmiyoruz.</a:t>
            </a:r>
          </a:p>
          <a:p>
            <a:pPr lvl="1" eaLnBrk="1" hangingPunct="1"/>
            <a:r>
              <a:rPr lang="tr-TR" altLang="en-US" sz="2200" noProof="0" dirty="0"/>
              <a:t>Kısa-dönem işsizlik büyük problem olmayabilir ama uzun dönem-işsizlik büyük bir problemdir.</a:t>
            </a:r>
          </a:p>
          <a:p>
            <a:pPr lvl="1" eaLnBrk="1" hangingPunct="1"/>
            <a:endParaRPr lang="tr-TR" altLang="en-US" sz="2400" noProof="0" dirty="0"/>
          </a:p>
          <a:p>
            <a:pPr lvl="1" eaLnBrk="1" hangingPunct="1"/>
            <a:endParaRPr lang="tr-TR" altLang="en-US" sz="2400" noProof="0" dirty="0"/>
          </a:p>
          <a:p>
            <a:pPr eaLnBrk="1" hangingPunct="1"/>
            <a:endParaRPr lang="tr-TR" altLang="en-US" sz="2800" noProof="0" dirty="0"/>
          </a:p>
        </p:txBody>
      </p:sp>
      <p:pic>
        <p:nvPicPr>
          <p:cNvPr id="29700" name="Picture 4" descr="I:\DirkTextbookN\Jpegs(All)\Macro Ch19-33\ch07\CO_PRINECOMA_CH07.jpg"/>
          <p:cNvPicPr>
            <a:picLocks noChangeAspect="1" noChangeArrowheads="1"/>
          </p:cNvPicPr>
          <p:nvPr/>
        </p:nvPicPr>
        <p:blipFill>
          <a:blip r:embed="rId3" cstate="print">
            <a:extLst>
              <a:ext uri="{28A0092B-C50C-407E-A947-70E740481C1C}">
                <a14:useLocalDpi xmlns:a14="http://schemas.microsoft.com/office/drawing/2010/main" val="0"/>
              </a:ext>
            </a:extLst>
          </a:blip>
          <a:srcRect l="16086" r="6311"/>
          <a:stretch>
            <a:fillRect/>
          </a:stretch>
        </p:blipFill>
        <p:spPr bwMode="auto">
          <a:xfrm>
            <a:off x="8242301" y="2466976"/>
            <a:ext cx="2251075" cy="3425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40939191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29699">
                                            <p:txEl>
                                              <p:pRg st="1" end="1"/>
                                            </p:txEl>
                                          </p:spTgt>
                                        </p:tgtEl>
                                        <p:attrNameLst>
                                          <p:attrName>style.visibility</p:attrName>
                                        </p:attrNameLst>
                                      </p:cBhvr>
                                      <p:to>
                                        <p:strVal val="visible"/>
                                      </p:to>
                                    </p:set>
                                    <p:animEffect transition="in" filter="barn(inVertical)">
                                      <p:cBhvr>
                                        <p:cTn id="7" dur="500"/>
                                        <p:tgtEl>
                                          <p:spTgt spid="29699">
                                            <p:txEl>
                                              <p:pRg st="1" end="1"/>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29699">
                                            <p:txEl>
                                              <p:pRg st="2" end="2"/>
                                            </p:txEl>
                                          </p:spTgt>
                                        </p:tgtEl>
                                        <p:attrNameLst>
                                          <p:attrName>style.visibility</p:attrName>
                                        </p:attrNameLst>
                                      </p:cBhvr>
                                      <p:to>
                                        <p:strVal val="visible"/>
                                      </p:to>
                                    </p:set>
                                    <p:animEffect transition="in" filter="barn(inVertical)">
                                      <p:cBhvr>
                                        <p:cTn id="10" dur="500"/>
                                        <p:tgtEl>
                                          <p:spTgt spid="29699">
                                            <p:txEl>
                                              <p:pRg st="2" end="2"/>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6" presetClass="entr" presetSubtype="21" fill="hold" nodeType="clickEffect">
                                  <p:stCondLst>
                                    <p:cond delay="0"/>
                                  </p:stCondLst>
                                  <p:childTnLst>
                                    <p:set>
                                      <p:cBhvr>
                                        <p:cTn id="14" dur="1" fill="hold">
                                          <p:stCondLst>
                                            <p:cond delay="0"/>
                                          </p:stCondLst>
                                        </p:cTn>
                                        <p:tgtEl>
                                          <p:spTgt spid="29699">
                                            <p:txEl>
                                              <p:pRg st="4" end="4"/>
                                            </p:txEl>
                                          </p:spTgt>
                                        </p:tgtEl>
                                        <p:attrNameLst>
                                          <p:attrName>style.visibility</p:attrName>
                                        </p:attrNameLst>
                                      </p:cBhvr>
                                      <p:to>
                                        <p:strVal val="visible"/>
                                      </p:to>
                                    </p:set>
                                    <p:animEffect transition="in" filter="barn(inVertical)">
                                      <p:cBhvr>
                                        <p:cTn id="15" dur="500"/>
                                        <p:tgtEl>
                                          <p:spTgt spid="29699">
                                            <p:txEl>
                                              <p:pRg st="4" end="4"/>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29699">
                                            <p:txEl>
                                              <p:pRg st="5" end="5"/>
                                            </p:txEl>
                                          </p:spTgt>
                                        </p:tgtEl>
                                        <p:attrNameLst>
                                          <p:attrName>style.visibility</p:attrName>
                                        </p:attrNameLst>
                                      </p:cBhvr>
                                      <p:to>
                                        <p:strVal val="visible"/>
                                      </p:to>
                                    </p:set>
                                    <p:animEffect transition="in" filter="barn(inVertical)">
                                      <p:cBhvr>
                                        <p:cTn id="18" dur="500"/>
                                        <p:tgtEl>
                                          <p:spTgt spid="29699">
                                            <p:txEl>
                                              <p:pRg st="5" end="5"/>
                                            </p:txEl>
                                          </p:spTgt>
                                        </p:tgtEl>
                                      </p:cBhvr>
                                    </p:animEffect>
                                  </p:childTnLst>
                                </p:cTn>
                              </p:par>
                              <p:par>
                                <p:cTn id="19" presetID="16" presetClass="entr" presetSubtype="21" fill="hold" nodeType="withEffect">
                                  <p:stCondLst>
                                    <p:cond delay="0"/>
                                  </p:stCondLst>
                                  <p:childTnLst>
                                    <p:set>
                                      <p:cBhvr>
                                        <p:cTn id="20" dur="1" fill="hold">
                                          <p:stCondLst>
                                            <p:cond delay="0"/>
                                          </p:stCondLst>
                                        </p:cTn>
                                        <p:tgtEl>
                                          <p:spTgt spid="29699">
                                            <p:txEl>
                                              <p:pRg st="6" end="6"/>
                                            </p:txEl>
                                          </p:spTgt>
                                        </p:tgtEl>
                                        <p:attrNameLst>
                                          <p:attrName>style.visibility</p:attrName>
                                        </p:attrNameLst>
                                      </p:cBhvr>
                                      <p:to>
                                        <p:strVal val="visible"/>
                                      </p:to>
                                    </p:set>
                                    <p:animEffect transition="in" filter="barn(inVertical)">
                                      <p:cBhvr>
                                        <p:cTn id="21" dur="500"/>
                                        <p:tgtEl>
                                          <p:spTgt spid="29699">
                                            <p:txEl>
                                              <p:pRg st="6" end="6"/>
                                            </p:txEl>
                                          </p:spTgt>
                                        </p:tgtEl>
                                      </p:cBhvr>
                                    </p:animEffect>
                                  </p:childTnLst>
                                </p:cTn>
                              </p:par>
                              <p:par>
                                <p:cTn id="22" presetID="16" presetClass="entr" presetSubtype="21" fill="hold" nodeType="withEffect">
                                  <p:stCondLst>
                                    <p:cond delay="0"/>
                                  </p:stCondLst>
                                  <p:childTnLst>
                                    <p:set>
                                      <p:cBhvr>
                                        <p:cTn id="23" dur="1" fill="hold">
                                          <p:stCondLst>
                                            <p:cond delay="0"/>
                                          </p:stCondLst>
                                        </p:cTn>
                                        <p:tgtEl>
                                          <p:spTgt spid="29700"/>
                                        </p:tgtEl>
                                        <p:attrNameLst>
                                          <p:attrName>style.visibility</p:attrName>
                                        </p:attrNameLst>
                                      </p:cBhvr>
                                      <p:to>
                                        <p:strVal val="visible"/>
                                      </p:to>
                                    </p:set>
                                    <p:animEffect transition="in" filter="barn(inVertical)">
                                      <p:cBhvr>
                                        <p:cTn id="24" dur="500"/>
                                        <p:tgtEl>
                                          <p:spTgt spid="297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Title 1"/>
          <p:cNvSpPr>
            <a:spLocks noGrp="1"/>
          </p:cNvSpPr>
          <p:nvPr>
            <p:ph type="title"/>
          </p:nvPr>
        </p:nvSpPr>
        <p:spPr>
          <a:xfrm>
            <a:off x="1981200" y="7"/>
            <a:ext cx="8229600" cy="1527175"/>
          </a:xfrm>
        </p:spPr>
        <p:txBody>
          <a:bodyPr/>
          <a:lstStyle/>
          <a:p>
            <a:r>
              <a:rPr lang="tr-TR" altLang="en-US" noProof="0" dirty="0"/>
              <a:t>Özet</a:t>
            </a:r>
          </a:p>
        </p:txBody>
      </p:sp>
      <p:sp>
        <p:nvSpPr>
          <p:cNvPr id="86018" name="Content Placeholder 2"/>
          <p:cNvSpPr>
            <a:spLocks noGrp="1"/>
          </p:cNvSpPr>
          <p:nvPr>
            <p:ph idx="1"/>
          </p:nvPr>
        </p:nvSpPr>
        <p:spPr>
          <a:xfrm>
            <a:off x="1981200" y="1712913"/>
            <a:ext cx="8229600" cy="4895850"/>
          </a:xfrm>
        </p:spPr>
        <p:txBody>
          <a:bodyPr/>
          <a:lstStyle/>
          <a:p>
            <a:r>
              <a:rPr lang="tr-TR" altLang="en-US" sz="2800" noProof="0" dirty="0"/>
              <a:t>Geçici ve yapısal işsizlik, işsizliğin doğal olarak neden sıfırdan büyük olduğunu açıklar.</a:t>
            </a:r>
          </a:p>
          <a:p>
            <a:r>
              <a:rPr lang="tr-TR" altLang="en-US" sz="2800" noProof="0" dirty="0"/>
              <a:t>Döngüsel işsizlik, işsizliğin iş döngüsü boyunca nasıl değiştiğini açıklar.</a:t>
            </a:r>
          </a:p>
          <a:p>
            <a:r>
              <a:rPr lang="tr-TR" altLang="en-US" sz="2800" noProof="0" dirty="0"/>
              <a:t>İşsizlik oranı, çalışmak isteyip de işsiz olanların iş gücündeki oransal yüzdesidir.</a:t>
            </a:r>
          </a:p>
        </p:txBody>
      </p:sp>
    </p:spTree>
    <p:extLst>
      <p:ext uri="{BB962C8B-B14F-4D97-AF65-F5344CB8AC3E}">
        <p14:creationId xmlns:p14="http://schemas.microsoft.com/office/powerpoint/2010/main" val="37654788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Title 1"/>
          <p:cNvSpPr>
            <a:spLocks noGrp="1"/>
          </p:cNvSpPr>
          <p:nvPr>
            <p:ph type="title"/>
          </p:nvPr>
        </p:nvSpPr>
        <p:spPr>
          <a:xfrm>
            <a:off x="1981200" y="7"/>
            <a:ext cx="8229600" cy="1527175"/>
          </a:xfrm>
        </p:spPr>
        <p:txBody>
          <a:bodyPr/>
          <a:lstStyle/>
          <a:p>
            <a:r>
              <a:rPr lang="tr-TR" altLang="en-US" noProof="0" dirty="0"/>
              <a:t>Örnek Sorular</a:t>
            </a:r>
          </a:p>
        </p:txBody>
      </p:sp>
      <p:sp>
        <p:nvSpPr>
          <p:cNvPr id="53251" name="Content Placeholder 2"/>
          <p:cNvSpPr>
            <a:spLocks noGrp="1"/>
          </p:cNvSpPr>
          <p:nvPr>
            <p:ph idx="1"/>
          </p:nvPr>
        </p:nvSpPr>
        <p:spPr>
          <a:xfrm>
            <a:off x="1981200" y="1649413"/>
            <a:ext cx="9131300" cy="4895850"/>
          </a:xfrm>
        </p:spPr>
        <p:txBody>
          <a:bodyPr/>
          <a:lstStyle/>
          <a:p>
            <a:pPr marL="0" indent="0">
              <a:buNone/>
            </a:pPr>
            <a:r>
              <a:rPr lang="tr-TR" altLang="en-US" sz="3200" noProof="0" dirty="0"/>
              <a:t>Aşağıdakilerden hangisi yapısal işsizliğin bir örneğidir?</a:t>
            </a:r>
          </a:p>
          <a:p>
            <a:pPr marL="971550" lvl="1" indent="-514350">
              <a:buFont typeface="Calibri" panose="020F0502020204030204" pitchFamily="34" charset="0"/>
              <a:buAutoNum type="alphaUcPeriod"/>
            </a:pPr>
            <a:r>
              <a:rPr lang="tr-TR" altLang="en-US" sz="2800" noProof="0" dirty="0"/>
              <a:t>VCR tamircisi olan Ahmet işsizdir çünkü VCR kullanan çok az kişi vardır.</a:t>
            </a:r>
          </a:p>
          <a:p>
            <a:pPr marL="971550" lvl="1" indent="-514350">
              <a:buFont typeface="Calibri" panose="020F0502020204030204" pitchFamily="34" charset="0"/>
              <a:buAutoNum type="alphaUcPeriod"/>
            </a:pPr>
            <a:r>
              <a:rPr lang="tr-TR" altLang="en-US" sz="2800" noProof="0" dirty="0"/>
              <a:t>İnşaat işçisi Ahmet işsizdir çünkü kimse ev yaptırtmıyor.</a:t>
            </a:r>
          </a:p>
          <a:p>
            <a:pPr marL="971550" lvl="1" indent="-514350">
              <a:buFont typeface="Calibri" panose="020F0502020204030204" pitchFamily="34" charset="0"/>
              <a:buAutoNum type="alphaUcPeriod"/>
            </a:pPr>
            <a:r>
              <a:rPr lang="tr-TR" altLang="en-US" sz="2800" noProof="0" dirty="0"/>
              <a:t>Restoranda şef olan Ahmet işsizdir çünkü o ve eşi yeni bir şehre taşınmıştır.</a:t>
            </a:r>
          </a:p>
        </p:txBody>
      </p:sp>
    </p:spTree>
    <p:extLst>
      <p:ext uri="{BB962C8B-B14F-4D97-AF65-F5344CB8AC3E}">
        <p14:creationId xmlns:p14="http://schemas.microsoft.com/office/powerpoint/2010/main" val="23174687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mph" presetSubtype="1" nodeType="clickEffect">
                                  <p:stCondLst>
                                    <p:cond delay="0"/>
                                  </p:stCondLst>
                                  <p:childTnLst>
                                    <p:set>
                                      <p:cBhvr override="childStyle">
                                        <p:cTn id="6" dur="indefinite"/>
                                        <p:tgtEl>
                                          <p:spTgt spid="53251">
                                            <p:txEl>
                                              <p:pRg st="1" end="1"/>
                                            </p:txEl>
                                          </p:spTgt>
                                        </p:tgtEl>
                                        <p:attrNameLst>
                                          <p:attrName>style.fontStyle</p:attrName>
                                        </p:attrNameLst>
                                      </p:cBhvr>
                                      <p:to>
                                        <p:strVal val="normal"/>
                                      </p:to>
                                    </p:set>
                                    <p:set>
                                      <p:cBhvr override="childStyle">
                                        <p:cTn id="7" dur="indefinite"/>
                                        <p:tgtEl>
                                          <p:spTgt spid="53251">
                                            <p:txEl>
                                              <p:pRg st="1" end="1"/>
                                            </p:txEl>
                                          </p:spTgt>
                                        </p:tgtEl>
                                        <p:attrNameLst>
                                          <p:attrName>style.fontWeight</p:attrName>
                                        </p:attrNameLst>
                                      </p:cBhvr>
                                      <p:to>
                                        <p:strVal val="bold"/>
                                      </p:to>
                                    </p:set>
                                    <p:set>
                                      <p:cBhvr override="childStyle">
                                        <p:cTn id="8" dur="indefinite"/>
                                        <p:tgtEl>
                                          <p:spTgt spid="53251">
                                            <p:txEl>
                                              <p:pRg st="1" end="1"/>
                                            </p:txEl>
                                          </p:spTgt>
                                        </p:tgtEl>
                                        <p:attrNameLst>
                                          <p:attrName>style.textDecorationUnderline</p:attrName>
                                        </p:attrNameLst>
                                      </p:cBhvr>
                                      <p:to>
                                        <p:strVal val="false"/>
                                      </p:to>
                                    </p:set>
                                  </p:childTnLst>
                                </p:cTn>
                              </p:par>
                              <p:par>
                                <p:cTn id="9" presetID="3" presetClass="emph" presetSubtype="2" fill="hold" nodeType="withEffect">
                                  <p:stCondLst>
                                    <p:cond delay="0"/>
                                  </p:stCondLst>
                                  <p:childTnLst>
                                    <p:animClr clrSpc="rgb" dir="cw">
                                      <p:cBhvr override="childStyle">
                                        <p:cTn id="10" dur="500" fill="hold"/>
                                        <p:tgtEl>
                                          <p:spTgt spid="53251">
                                            <p:txEl>
                                              <p:pRg st="1" end="1"/>
                                            </p:txEl>
                                          </p:spTgt>
                                        </p:tgtEl>
                                        <p:attrNameLst>
                                          <p:attrName>style.color</p:attrName>
                                        </p:attrNameLst>
                                      </p:cBhvr>
                                      <p:to>
                                        <a:srgbClr val="FF8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Title 1"/>
          <p:cNvSpPr>
            <a:spLocks noGrp="1"/>
          </p:cNvSpPr>
          <p:nvPr>
            <p:ph type="title"/>
          </p:nvPr>
        </p:nvSpPr>
        <p:spPr>
          <a:xfrm>
            <a:off x="1981200" y="7"/>
            <a:ext cx="8229600" cy="1527175"/>
          </a:xfrm>
        </p:spPr>
        <p:txBody>
          <a:bodyPr/>
          <a:lstStyle/>
          <a:p>
            <a:r>
              <a:rPr lang="tr-TR" altLang="en-US" noProof="0" dirty="0"/>
              <a:t>Örnek Sorular</a:t>
            </a:r>
          </a:p>
        </p:txBody>
      </p:sp>
      <p:sp>
        <p:nvSpPr>
          <p:cNvPr id="53251" name="Content Placeholder 2"/>
          <p:cNvSpPr>
            <a:spLocks noGrp="1"/>
          </p:cNvSpPr>
          <p:nvPr>
            <p:ph idx="1"/>
          </p:nvPr>
        </p:nvSpPr>
        <p:spPr>
          <a:xfrm>
            <a:off x="1949450" y="1649413"/>
            <a:ext cx="9766299" cy="4895850"/>
          </a:xfrm>
        </p:spPr>
        <p:txBody>
          <a:bodyPr/>
          <a:lstStyle/>
          <a:p>
            <a:pPr marL="0" indent="0">
              <a:buNone/>
            </a:pPr>
            <a:r>
              <a:rPr lang="tr-TR" altLang="en-US" sz="3200" noProof="0" dirty="0"/>
              <a:t>Aşağıdakilerden hangisi geçici işsizliğin bir örneğidir?</a:t>
            </a:r>
          </a:p>
          <a:p>
            <a:pPr marL="971550" lvl="1" indent="-514350">
              <a:buFont typeface="Calibri" panose="020F0502020204030204" pitchFamily="34" charset="0"/>
              <a:buAutoNum type="alphaUcPeriod"/>
            </a:pPr>
            <a:r>
              <a:rPr lang="tr-TR" altLang="en-US" sz="2800" noProof="0" dirty="0"/>
              <a:t>VCR tamircisi olan Ahmet işsizdir çünkü VCR kullanan çok az kişi vardır.</a:t>
            </a:r>
          </a:p>
          <a:p>
            <a:pPr marL="971550" lvl="1" indent="-514350">
              <a:buFont typeface="Calibri" panose="020F0502020204030204" pitchFamily="34" charset="0"/>
              <a:buAutoNum type="alphaUcPeriod"/>
            </a:pPr>
            <a:r>
              <a:rPr lang="tr-TR" altLang="en-US" sz="2800" noProof="0" dirty="0"/>
              <a:t>İnşaat işçisi Ahmet işsizdir çünkü kimse ev yaptırtmıyor.</a:t>
            </a:r>
          </a:p>
          <a:p>
            <a:pPr marL="971550" lvl="1" indent="-514350">
              <a:buFont typeface="Calibri" panose="020F0502020204030204" pitchFamily="34" charset="0"/>
              <a:buAutoNum type="alphaUcPeriod"/>
            </a:pPr>
            <a:r>
              <a:rPr lang="tr-TR" altLang="en-US" sz="2800" noProof="0" dirty="0"/>
              <a:t>Restoranda şef olan Ahmet işsizdir çünkü o ve eşi yeni bir şehre taşınmıştır</a:t>
            </a:r>
          </a:p>
        </p:txBody>
      </p:sp>
    </p:spTree>
    <p:extLst>
      <p:ext uri="{BB962C8B-B14F-4D97-AF65-F5344CB8AC3E}">
        <p14:creationId xmlns:p14="http://schemas.microsoft.com/office/powerpoint/2010/main" val="31272005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mph" presetSubtype="1" nodeType="clickEffect">
                                  <p:stCondLst>
                                    <p:cond delay="0"/>
                                  </p:stCondLst>
                                  <p:childTnLst>
                                    <p:set>
                                      <p:cBhvr override="childStyle">
                                        <p:cTn id="6" dur="indefinite"/>
                                        <p:tgtEl>
                                          <p:spTgt spid="53251">
                                            <p:txEl>
                                              <p:pRg st="3" end="3"/>
                                            </p:txEl>
                                          </p:spTgt>
                                        </p:tgtEl>
                                        <p:attrNameLst>
                                          <p:attrName>style.fontStyle</p:attrName>
                                        </p:attrNameLst>
                                      </p:cBhvr>
                                      <p:to>
                                        <p:strVal val="normal"/>
                                      </p:to>
                                    </p:set>
                                    <p:set>
                                      <p:cBhvr override="childStyle">
                                        <p:cTn id="7" dur="indefinite"/>
                                        <p:tgtEl>
                                          <p:spTgt spid="53251">
                                            <p:txEl>
                                              <p:pRg st="3" end="3"/>
                                            </p:txEl>
                                          </p:spTgt>
                                        </p:tgtEl>
                                        <p:attrNameLst>
                                          <p:attrName>style.fontWeight</p:attrName>
                                        </p:attrNameLst>
                                      </p:cBhvr>
                                      <p:to>
                                        <p:strVal val="bold"/>
                                      </p:to>
                                    </p:set>
                                    <p:set>
                                      <p:cBhvr override="childStyle">
                                        <p:cTn id="8" dur="indefinite"/>
                                        <p:tgtEl>
                                          <p:spTgt spid="53251">
                                            <p:txEl>
                                              <p:pRg st="3" end="3"/>
                                            </p:txEl>
                                          </p:spTgt>
                                        </p:tgtEl>
                                        <p:attrNameLst>
                                          <p:attrName>style.textDecorationUnderline</p:attrName>
                                        </p:attrNameLst>
                                      </p:cBhvr>
                                      <p:to>
                                        <p:strVal val="false"/>
                                      </p:to>
                                    </p:set>
                                  </p:childTnLst>
                                </p:cTn>
                              </p:par>
                              <p:par>
                                <p:cTn id="9" presetID="3" presetClass="emph" presetSubtype="2" fill="hold" nodeType="withEffect">
                                  <p:stCondLst>
                                    <p:cond delay="0"/>
                                  </p:stCondLst>
                                  <p:childTnLst>
                                    <p:animClr clrSpc="rgb" dir="cw">
                                      <p:cBhvr override="childStyle">
                                        <p:cTn id="10" dur="500" fill="hold"/>
                                        <p:tgtEl>
                                          <p:spTgt spid="53251">
                                            <p:txEl>
                                              <p:pRg st="3" end="3"/>
                                            </p:txEl>
                                          </p:spTgt>
                                        </p:tgtEl>
                                        <p:attrNameLst>
                                          <p:attrName>style.color</p:attrName>
                                        </p:attrNameLst>
                                      </p:cBhvr>
                                      <p:to>
                                        <a:srgbClr val="FF8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Title 1"/>
          <p:cNvSpPr>
            <a:spLocks noGrp="1"/>
          </p:cNvSpPr>
          <p:nvPr>
            <p:ph type="title"/>
          </p:nvPr>
        </p:nvSpPr>
        <p:spPr>
          <a:xfrm>
            <a:off x="1981200" y="7"/>
            <a:ext cx="8229600" cy="1527175"/>
          </a:xfrm>
        </p:spPr>
        <p:txBody>
          <a:bodyPr/>
          <a:lstStyle/>
          <a:p>
            <a:r>
              <a:rPr lang="tr-TR" altLang="en-US" noProof="0" dirty="0"/>
              <a:t>Örnek Sorular</a:t>
            </a:r>
          </a:p>
        </p:txBody>
      </p:sp>
      <p:sp>
        <p:nvSpPr>
          <p:cNvPr id="53251" name="Content Placeholder 2"/>
          <p:cNvSpPr>
            <a:spLocks noGrp="1"/>
          </p:cNvSpPr>
          <p:nvPr>
            <p:ph idx="1"/>
          </p:nvPr>
        </p:nvSpPr>
        <p:spPr>
          <a:xfrm>
            <a:off x="1981200" y="1712913"/>
            <a:ext cx="8229600" cy="4895850"/>
          </a:xfrm>
        </p:spPr>
        <p:txBody>
          <a:bodyPr/>
          <a:lstStyle/>
          <a:p>
            <a:pPr marL="0" indent="0">
              <a:buNone/>
            </a:pPr>
            <a:r>
              <a:rPr lang="tr-TR" altLang="en-US" sz="3200" noProof="0" dirty="0"/>
              <a:t>Aşağıdaki kişilerden hangisi işsizdir?</a:t>
            </a:r>
          </a:p>
          <a:p>
            <a:pPr marL="971550" lvl="1" indent="-514350">
              <a:buFont typeface="Calibri" panose="020F0502020204030204" pitchFamily="34" charset="0"/>
              <a:buAutoNum type="alphaUcPeriod"/>
            </a:pPr>
            <a:r>
              <a:rPr lang="tr-TR" altLang="en-US" sz="2800" noProof="0" dirty="0"/>
              <a:t>Şu anda çalışmayan üniversite öğrencisi Ahmet.</a:t>
            </a:r>
          </a:p>
          <a:p>
            <a:pPr marL="971550" lvl="1" indent="-514350">
              <a:buFont typeface="Calibri" panose="020F0502020204030204" pitchFamily="34" charset="0"/>
              <a:buAutoNum type="alphaUcPeriod"/>
            </a:pPr>
            <a:r>
              <a:rPr lang="tr-TR" altLang="en-US" sz="2800" noProof="0" dirty="0"/>
              <a:t>İş başvurularından haber bekleyen üniversiteden yeni mezun Aslı.</a:t>
            </a:r>
          </a:p>
          <a:p>
            <a:pPr marL="971550" lvl="1" indent="-514350">
              <a:buFont typeface="Calibri" panose="020F0502020204030204" pitchFamily="34" charset="0"/>
              <a:buAutoNum type="alphaUcPeriod"/>
            </a:pPr>
            <a:r>
              <a:rPr lang="tr-TR" altLang="en-US" sz="2800" noProof="0" dirty="0"/>
              <a:t>Evde oturan Mehmet.</a:t>
            </a:r>
          </a:p>
          <a:p>
            <a:pPr marL="971550" lvl="1" indent="-514350">
              <a:buFont typeface="Calibri" panose="020F0502020204030204" pitchFamily="34" charset="0"/>
              <a:buAutoNum type="alphaUcPeriod"/>
            </a:pPr>
            <a:r>
              <a:rPr lang="tr-TR" altLang="en-US" sz="2800" noProof="0" dirty="0"/>
              <a:t>Yukardakilerin hepsi.</a:t>
            </a:r>
          </a:p>
        </p:txBody>
      </p:sp>
    </p:spTree>
    <p:extLst>
      <p:ext uri="{BB962C8B-B14F-4D97-AF65-F5344CB8AC3E}">
        <p14:creationId xmlns:p14="http://schemas.microsoft.com/office/powerpoint/2010/main" val="37728339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mph" presetSubtype="1" nodeType="clickEffect">
                                  <p:stCondLst>
                                    <p:cond delay="0"/>
                                  </p:stCondLst>
                                  <p:childTnLst>
                                    <p:set>
                                      <p:cBhvr override="childStyle">
                                        <p:cTn id="6" dur="indefinite"/>
                                        <p:tgtEl>
                                          <p:spTgt spid="53251">
                                            <p:txEl>
                                              <p:pRg st="2" end="2"/>
                                            </p:txEl>
                                          </p:spTgt>
                                        </p:tgtEl>
                                        <p:attrNameLst>
                                          <p:attrName>style.fontStyle</p:attrName>
                                        </p:attrNameLst>
                                      </p:cBhvr>
                                      <p:to>
                                        <p:strVal val="normal"/>
                                      </p:to>
                                    </p:set>
                                    <p:set>
                                      <p:cBhvr override="childStyle">
                                        <p:cTn id="7" dur="indefinite"/>
                                        <p:tgtEl>
                                          <p:spTgt spid="53251">
                                            <p:txEl>
                                              <p:pRg st="2" end="2"/>
                                            </p:txEl>
                                          </p:spTgt>
                                        </p:tgtEl>
                                        <p:attrNameLst>
                                          <p:attrName>style.fontWeight</p:attrName>
                                        </p:attrNameLst>
                                      </p:cBhvr>
                                      <p:to>
                                        <p:strVal val="bold"/>
                                      </p:to>
                                    </p:set>
                                    <p:set>
                                      <p:cBhvr override="childStyle">
                                        <p:cTn id="8" dur="indefinite"/>
                                        <p:tgtEl>
                                          <p:spTgt spid="53251">
                                            <p:txEl>
                                              <p:pRg st="2" end="2"/>
                                            </p:txEl>
                                          </p:spTgt>
                                        </p:tgtEl>
                                        <p:attrNameLst>
                                          <p:attrName>style.textDecorationUnderline</p:attrName>
                                        </p:attrNameLst>
                                      </p:cBhvr>
                                      <p:to>
                                        <p:strVal val="false"/>
                                      </p:to>
                                    </p:set>
                                  </p:childTnLst>
                                </p:cTn>
                              </p:par>
                              <p:par>
                                <p:cTn id="9" presetID="3" presetClass="emph" presetSubtype="2" fill="hold" nodeType="withEffect">
                                  <p:stCondLst>
                                    <p:cond delay="0"/>
                                  </p:stCondLst>
                                  <p:childTnLst>
                                    <p:animClr clrSpc="rgb" dir="cw">
                                      <p:cBhvr override="childStyle">
                                        <p:cTn id="10" dur="500" fill="hold"/>
                                        <p:tgtEl>
                                          <p:spTgt spid="53251">
                                            <p:txEl>
                                              <p:pRg st="2" end="2"/>
                                            </p:txEl>
                                          </p:spTgt>
                                        </p:tgtEl>
                                        <p:attrNameLst>
                                          <p:attrName>style.color</p:attrName>
                                        </p:attrNameLst>
                                      </p:cBhvr>
                                      <p:to>
                                        <a:srgbClr val="FF8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a:xfrm>
            <a:off x="1981200" y="7"/>
            <a:ext cx="8229600" cy="1527175"/>
          </a:xfrm>
        </p:spPr>
        <p:txBody>
          <a:bodyPr/>
          <a:lstStyle/>
          <a:p>
            <a:r>
              <a:rPr lang="tr-TR" altLang="en-US" noProof="0" dirty="0"/>
              <a:t>Tüketici Fiyat Endeksi</a:t>
            </a:r>
          </a:p>
        </p:txBody>
      </p:sp>
      <p:sp>
        <p:nvSpPr>
          <p:cNvPr id="9219" name="Content Placeholder 2"/>
          <p:cNvSpPr>
            <a:spLocks noGrp="1"/>
          </p:cNvSpPr>
          <p:nvPr>
            <p:ph idx="1"/>
          </p:nvPr>
        </p:nvSpPr>
        <p:spPr>
          <a:xfrm>
            <a:off x="1981200" y="1712913"/>
            <a:ext cx="9530862" cy="4895850"/>
          </a:xfrm>
        </p:spPr>
        <p:txBody>
          <a:bodyPr/>
          <a:lstStyle/>
          <a:p>
            <a:pPr eaLnBrk="1" hangingPunct="1"/>
            <a:r>
              <a:rPr lang="tr-TR" altLang="en-US" sz="2800" noProof="0" dirty="0"/>
              <a:t>Tüketici Fiyat Endeksi (Consumer </a:t>
            </a:r>
            <a:r>
              <a:rPr lang="tr-TR" altLang="en-US" sz="2800" noProof="0" dirty="0" err="1"/>
              <a:t>Price</a:t>
            </a:r>
            <a:r>
              <a:rPr lang="tr-TR" altLang="en-US" sz="2800" noProof="0" dirty="0"/>
              <a:t> Index: CPI)</a:t>
            </a:r>
          </a:p>
          <a:p>
            <a:pPr lvl="1" eaLnBrk="1" hangingPunct="1"/>
            <a:r>
              <a:rPr lang="tr-TR" altLang="en-US" sz="2400" noProof="0" dirty="0"/>
              <a:t>Tipik bir tüketicinin tüketim biçimine göre hesaplanmış fiyat seviyesi ölçütüdür.</a:t>
            </a:r>
          </a:p>
          <a:p>
            <a:pPr lvl="1" eaLnBrk="1" hangingPunct="1"/>
            <a:r>
              <a:rPr lang="tr-TR" altLang="en-US" sz="2400" noProof="0" dirty="0"/>
              <a:t>Amaç: tipik bir tüketici tarafından tüketilen tüm mal ve hizmetleri ekleyelim ki yaşam maliyeti için genel bir ölçüt bulabilelim.</a:t>
            </a:r>
          </a:p>
          <a:p>
            <a:pPr eaLnBrk="1" hangingPunct="1"/>
            <a:r>
              <a:rPr lang="tr-TR" altLang="en-US" sz="2800" noProof="0" dirty="0" err="1"/>
              <a:t>Bureau</a:t>
            </a:r>
            <a:r>
              <a:rPr lang="tr-TR" altLang="en-US" sz="2800" noProof="0" dirty="0"/>
              <a:t> of </a:t>
            </a:r>
            <a:r>
              <a:rPr lang="tr-TR" altLang="en-US" sz="2800" noProof="0" dirty="0" err="1"/>
              <a:t>Labor</a:t>
            </a:r>
            <a:r>
              <a:rPr lang="tr-TR" altLang="en-US" sz="2800" noProof="0" dirty="0"/>
              <a:t> </a:t>
            </a:r>
            <a:r>
              <a:rPr lang="tr-TR" altLang="en-US" sz="2800" noProof="0" dirty="0" err="1"/>
              <a:t>Statistics</a:t>
            </a:r>
            <a:r>
              <a:rPr lang="tr-TR" altLang="en-US" sz="2800" noProof="0" dirty="0"/>
              <a:t> (BLS)</a:t>
            </a:r>
          </a:p>
          <a:p>
            <a:pPr lvl="1" eaLnBrk="1" hangingPunct="1"/>
            <a:r>
              <a:rPr lang="tr-TR" altLang="en-US" sz="2400" noProof="0" dirty="0"/>
              <a:t>ABD'de Enflasyon ve işsizlik verilerini raporlayan hükümet ajansıdır.</a:t>
            </a:r>
          </a:p>
          <a:p>
            <a:pPr lvl="1" eaLnBrk="1" hangingPunct="1"/>
            <a:r>
              <a:rPr lang="tr-TR" altLang="en-US" sz="2400" noProof="0" dirty="0"/>
              <a:t>Belli tüketici fiyatlarına ne kadar </a:t>
            </a:r>
            <a:r>
              <a:rPr lang="tr-TR" altLang="ja-JP" sz="2400" noProof="0" dirty="0"/>
              <a:t>“ağırlık” koyulacağına karar verir.</a:t>
            </a:r>
          </a:p>
          <a:p>
            <a:pPr lvl="1" eaLnBrk="1" hangingPunct="1"/>
            <a:r>
              <a:rPr lang="tr-TR" altLang="ja-JP" sz="2400" noProof="0" dirty="0"/>
              <a:t>Türkiye'de bu kurumun karşılığı Türkiye İstatistik Kurumu'dur (TÜİK).</a:t>
            </a:r>
            <a:endParaRPr lang="tr-TR" altLang="ja-JP" sz="2000" noProof="0" dirty="0"/>
          </a:p>
          <a:p>
            <a:pPr eaLnBrk="1" hangingPunct="1"/>
            <a:endParaRPr lang="tr-TR" altLang="en-US" sz="2800" noProof="0" dirty="0"/>
          </a:p>
        </p:txBody>
      </p:sp>
      <p:pic>
        <p:nvPicPr>
          <p:cNvPr id="9220" name="Picture 4" descr="I:\DirkTextbookN\Jpegs(All)\Macro Ch19-33\ch08\01_PRINECOMA_CH08.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832612" y="3382108"/>
            <a:ext cx="1358900" cy="1866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0072888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9219">
                                            <p:txEl>
                                              <p:pRg st="1" end="1"/>
                                            </p:txEl>
                                          </p:spTgt>
                                        </p:tgtEl>
                                        <p:attrNameLst>
                                          <p:attrName>style.visibility</p:attrName>
                                        </p:attrNameLst>
                                      </p:cBhvr>
                                      <p:to>
                                        <p:strVal val="visible"/>
                                      </p:to>
                                    </p:set>
                                    <p:animEffect transition="in" filter="barn(inVertical)">
                                      <p:cBhvr>
                                        <p:cTn id="7" dur="500"/>
                                        <p:tgtEl>
                                          <p:spTgt spid="9219">
                                            <p:txEl>
                                              <p:pRg st="1" end="1"/>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9219">
                                            <p:txEl>
                                              <p:pRg st="2" end="2"/>
                                            </p:txEl>
                                          </p:spTgt>
                                        </p:tgtEl>
                                        <p:attrNameLst>
                                          <p:attrName>style.visibility</p:attrName>
                                        </p:attrNameLst>
                                      </p:cBhvr>
                                      <p:to>
                                        <p:strVal val="visible"/>
                                      </p:to>
                                    </p:set>
                                    <p:animEffect transition="in" filter="barn(inVertical)">
                                      <p:cBhvr>
                                        <p:cTn id="10" dur="500"/>
                                        <p:tgtEl>
                                          <p:spTgt spid="9219">
                                            <p:txEl>
                                              <p:pRg st="2" end="2"/>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9220"/>
                                        </p:tgtEl>
                                        <p:attrNameLst>
                                          <p:attrName>style.visibility</p:attrName>
                                        </p:attrNameLst>
                                      </p:cBhvr>
                                      <p:to>
                                        <p:strVal val="visible"/>
                                      </p:to>
                                    </p:set>
                                    <p:animEffect transition="in" filter="barn(inVertical)">
                                      <p:cBhvr>
                                        <p:cTn id="13" dur="500"/>
                                        <p:tgtEl>
                                          <p:spTgt spid="9220"/>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6" presetClass="entr" presetSubtype="21" fill="hold" nodeType="clickEffect">
                                  <p:stCondLst>
                                    <p:cond delay="0"/>
                                  </p:stCondLst>
                                  <p:childTnLst>
                                    <p:set>
                                      <p:cBhvr>
                                        <p:cTn id="17" dur="1" fill="hold">
                                          <p:stCondLst>
                                            <p:cond delay="0"/>
                                          </p:stCondLst>
                                        </p:cTn>
                                        <p:tgtEl>
                                          <p:spTgt spid="9219">
                                            <p:txEl>
                                              <p:pRg st="4" end="4"/>
                                            </p:txEl>
                                          </p:spTgt>
                                        </p:tgtEl>
                                        <p:attrNameLst>
                                          <p:attrName>style.visibility</p:attrName>
                                        </p:attrNameLst>
                                      </p:cBhvr>
                                      <p:to>
                                        <p:strVal val="visible"/>
                                      </p:to>
                                    </p:set>
                                    <p:animEffect transition="in" filter="barn(inVertical)">
                                      <p:cBhvr>
                                        <p:cTn id="18" dur="500"/>
                                        <p:tgtEl>
                                          <p:spTgt spid="9219">
                                            <p:txEl>
                                              <p:pRg st="4" end="4"/>
                                            </p:txEl>
                                          </p:spTgt>
                                        </p:tgtEl>
                                      </p:cBhvr>
                                    </p:animEffect>
                                  </p:childTnLst>
                                </p:cTn>
                              </p:par>
                              <p:par>
                                <p:cTn id="19" presetID="16" presetClass="entr" presetSubtype="21" fill="hold" nodeType="withEffect">
                                  <p:stCondLst>
                                    <p:cond delay="0"/>
                                  </p:stCondLst>
                                  <p:childTnLst>
                                    <p:set>
                                      <p:cBhvr>
                                        <p:cTn id="20" dur="1" fill="hold">
                                          <p:stCondLst>
                                            <p:cond delay="0"/>
                                          </p:stCondLst>
                                        </p:cTn>
                                        <p:tgtEl>
                                          <p:spTgt spid="9219">
                                            <p:txEl>
                                              <p:pRg st="5" end="5"/>
                                            </p:txEl>
                                          </p:spTgt>
                                        </p:tgtEl>
                                        <p:attrNameLst>
                                          <p:attrName>style.visibility</p:attrName>
                                        </p:attrNameLst>
                                      </p:cBhvr>
                                      <p:to>
                                        <p:strVal val="visible"/>
                                      </p:to>
                                    </p:set>
                                    <p:animEffect transition="in" filter="barn(inVertical)">
                                      <p:cBhvr>
                                        <p:cTn id="21" dur="500"/>
                                        <p:tgtEl>
                                          <p:spTgt spid="9219">
                                            <p:txEl>
                                              <p:pRg st="5" end="5"/>
                                            </p:txEl>
                                          </p:spTgt>
                                        </p:tgtEl>
                                      </p:cBhvr>
                                    </p:animEffect>
                                  </p:childTnLst>
                                </p:cTn>
                              </p:par>
                              <p:par>
                                <p:cTn id="22" presetID="16" presetClass="entr" presetSubtype="21" fill="hold" nodeType="withEffect">
                                  <p:stCondLst>
                                    <p:cond delay="0"/>
                                  </p:stCondLst>
                                  <p:childTnLst>
                                    <p:set>
                                      <p:cBhvr>
                                        <p:cTn id="23" dur="1" fill="hold">
                                          <p:stCondLst>
                                            <p:cond delay="0"/>
                                          </p:stCondLst>
                                        </p:cTn>
                                        <p:tgtEl>
                                          <p:spTgt spid="9219">
                                            <p:txEl>
                                              <p:pRg st="6" end="6"/>
                                            </p:txEl>
                                          </p:spTgt>
                                        </p:tgtEl>
                                        <p:attrNameLst>
                                          <p:attrName>style.visibility</p:attrName>
                                        </p:attrNameLst>
                                      </p:cBhvr>
                                      <p:to>
                                        <p:strVal val="visible"/>
                                      </p:to>
                                    </p:set>
                                    <p:animEffect transition="in" filter="barn(inVertical)">
                                      <p:cBhvr>
                                        <p:cTn id="24" dur="500"/>
                                        <p:tgtEl>
                                          <p:spTgt spid="921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a:xfrm>
            <a:off x="988708" y="30834"/>
            <a:ext cx="10882744" cy="1527175"/>
          </a:xfrm>
        </p:spPr>
        <p:txBody>
          <a:bodyPr/>
          <a:lstStyle/>
          <a:p>
            <a:pPr algn="ctr"/>
            <a:r>
              <a:rPr lang="tr-TR" altLang="en-US" noProof="0" dirty="0"/>
              <a:t>Hangi Fiyatlar CPI hesaplamasında Kullanılıyor?</a:t>
            </a:r>
          </a:p>
        </p:txBody>
      </p:sp>
      <p:pic>
        <p:nvPicPr>
          <p:cNvPr id="24578" name="Picture 2" descr="FIG0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2364" y="1712920"/>
            <a:ext cx="7045325" cy="49672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 name="Rectangle 3"/>
          <p:cNvSpPr/>
          <p:nvPr/>
        </p:nvSpPr>
        <p:spPr>
          <a:xfrm>
            <a:off x="2051322" y="1605051"/>
            <a:ext cx="8323643" cy="298808"/>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a:spcBef>
                <a:spcPts val="0"/>
              </a:spcBef>
              <a:spcAft>
                <a:spcPts val="0"/>
              </a:spcAft>
            </a:pPr>
            <a:r>
              <a:rPr lang="tr-TR" sz="2000" b="1" dirty="0" err="1">
                <a:latin typeface="Cambria"/>
                <a:ea typeface="ＭＳ 明朝"/>
                <a:cs typeface="Cambria"/>
              </a:rPr>
              <a:t>CPI'nın</a:t>
            </a:r>
            <a:r>
              <a:rPr lang="tr-TR" sz="2000" b="1" dirty="0">
                <a:latin typeface="Cambria"/>
                <a:ea typeface="ＭＳ 明朝"/>
                <a:cs typeface="Cambria"/>
              </a:rPr>
              <a:t> Bileşenleri, Mart 2012</a:t>
            </a:r>
            <a:endParaRPr lang="tr-TR" sz="2400" b="1" dirty="0">
              <a:effectLst/>
              <a:latin typeface="Cambria"/>
              <a:ea typeface="ＭＳ 明朝"/>
              <a:cs typeface="Cambria"/>
            </a:endParaRPr>
          </a:p>
        </p:txBody>
      </p:sp>
      <p:sp>
        <p:nvSpPr>
          <p:cNvPr id="5" name="Rectangle 4"/>
          <p:cNvSpPr/>
          <p:nvPr/>
        </p:nvSpPr>
        <p:spPr>
          <a:xfrm>
            <a:off x="6490240" y="1896295"/>
            <a:ext cx="1294014" cy="328689"/>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algn="ctr">
              <a:spcBef>
                <a:spcPts val="0"/>
              </a:spcBef>
              <a:spcAft>
                <a:spcPts val="0"/>
              </a:spcAft>
            </a:pPr>
            <a:r>
              <a:rPr lang="tr-TR" sz="2000" b="1" dirty="0">
                <a:latin typeface="Cambria"/>
                <a:ea typeface="ＭＳ 明朝"/>
                <a:cs typeface="Cambria"/>
              </a:rPr>
              <a:t>Eğitim</a:t>
            </a:r>
            <a:endParaRPr lang="tr-TR" sz="2400" b="1" dirty="0">
              <a:effectLst/>
              <a:latin typeface="Cambria"/>
              <a:ea typeface="ＭＳ 明朝"/>
              <a:cs typeface="Cambria"/>
            </a:endParaRPr>
          </a:p>
        </p:txBody>
      </p:sp>
      <p:sp>
        <p:nvSpPr>
          <p:cNvPr id="6" name="Rectangle 5"/>
          <p:cNvSpPr/>
          <p:nvPr/>
        </p:nvSpPr>
        <p:spPr>
          <a:xfrm>
            <a:off x="2742107" y="4294060"/>
            <a:ext cx="1521266" cy="328689"/>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algn="ctr">
              <a:spcBef>
                <a:spcPts val="0"/>
              </a:spcBef>
              <a:spcAft>
                <a:spcPts val="0"/>
              </a:spcAft>
            </a:pPr>
            <a:r>
              <a:rPr lang="tr-TR" sz="2000" b="1" dirty="0">
                <a:latin typeface="Cambria"/>
                <a:ea typeface="ＭＳ 明朝"/>
                <a:cs typeface="Cambria"/>
              </a:rPr>
              <a:t>Sağlık</a:t>
            </a:r>
            <a:endParaRPr lang="tr-TR" sz="2400" b="1" dirty="0">
              <a:effectLst/>
              <a:latin typeface="Cambria"/>
              <a:ea typeface="ＭＳ 明朝"/>
              <a:cs typeface="Cambria"/>
            </a:endParaRPr>
          </a:p>
        </p:txBody>
      </p:sp>
      <p:sp>
        <p:nvSpPr>
          <p:cNvPr id="7" name="Rectangle 6"/>
          <p:cNvSpPr/>
          <p:nvPr/>
        </p:nvSpPr>
        <p:spPr>
          <a:xfrm>
            <a:off x="2764783" y="3586475"/>
            <a:ext cx="1714025" cy="246949"/>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algn="ctr">
              <a:spcBef>
                <a:spcPts val="0"/>
              </a:spcBef>
              <a:spcAft>
                <a:spcPts val="0"/>
              </a:spcAft>
            </a:pPr>
            <a:r>
              <a:rPr lang="tr-TR" sz="2000" b="1" dirty="0">
                <a:latin typeface="Cambria"/>
                <a:ea typeface="ＭＳ 明朝"/>
                <a:cs typeface="Cambria"/>
              </a:rPr>
              <a:t>Eğlence</a:t>
            </a:r>
            <a:endParaRPr lang="tr-TR" sz="2400" b="1" dirty="0">
              <a:effectLst/>
              <a:latin typeface="Cambria"/>
              <a:ea typeface="ＭＳ 明朝"/>
              <a:cs typeface="Cambria"/>
            </a:endParaRPr>
          </a:p>
        </p:txBody>
      </p:sp>
      <p:sp>
        <p:nvSpPr>
          <p:cNvPr id="8" name="Rectangle 7"/>
          <p:cNvSpPr/>
          <p:nvPr/>
        </p:nvSpPr>
        <p:spPr>
          <a:xfrm>
            <a:off x="2317117" y="2978593"/>
            <a:ext cx="1894566" cy="328689"/>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algn="ctr">
              <a:spcBef>
                <a:spcPts val="0"/>
              </a:spcBef>
              <a:spcAft>
                <a:spcPts val="0"/>
              </a:spcAft>
            </a:pPr>
            <a:r>
              <a:rPr lang="tr-TR" sz="2000" b="1" dirty="0">
                <a:latin typeface="Cambria"/>
                <a:ea typeface="ＭＳ 明朝"/>
                <a:cs typeface="Cambria"/>
              </a:rPr>
              <a:t>İletişim</a:t>
            </a:r>
            <a:endParaRPr lang="tr-TR" sz="2400" b="1" dirty="0">
              <a:effectLst/>
              <a:latin typeface="Cambria"/>
              <a:ea typeface="ＭＳ 明朝"/>
              <a:cs typeface="Cambria"/>
            </a:endParaRPr>
          </a:p>
        </p:txBody>
      </p:sp>
      <p:sp>
        <p:nvSpPr>
          <p:cNvPr id="9" name="Rectangle 8"/>
          <p:cNvSpPr/>
          <p:nvPr/>
        </p:nvSpPr>
        <p:spPr>
          <a:xfrm>
            <a:off x="4438746" y="2715006"/>
            <a:ext cx="972212" cy="298808"/>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algn="ctr">
              <a:spcBef>
                <a:spcPts val="0"/>
              </a:spcBef>
              <a:spcAft>
                <a:spcPts val="0"/>
              </a:spcAft>
            </a:pPr>
            <a:r>
              <a:rPr lang="tr-TR" sz="2000" b="1" dirty="0">
                <a:latin typeface="Cambria"/>
                <a:ea typeface="ＭＳ 明朝"/>
                <a:cs typeface="Cambria"/>
              </a:rPr>
              <a:t>Giyim</a:t>
            </a:r>
            <a:endParaRPr lang="tr-TR" sz="2400" b="1" dirty="0">
              <a:effectLst/>
              <a:latin typeface="Cambria"/>
              <a:ea typeface="ＭＳ 明朝"/>
              <a:cs typeface="Cambria"/>
            </a:endParaRPr>
          </a:p>
        </p:txBody>
      </p:sp>
      <p:sp>
        <p:nvSpPr>
          <p:cNvPr id="10" name="Rectangle 9"/>
          <p:cNvSpPr/>
          <p:nvPr/>
        </p:nvSpPr>
        <p:spPr>
          <a:xfrm>
            <a:off x="3955638" y="1911847"/>
            <a:ext cx="2474442" cy="514195"/>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algn="ctr">
              <a:spcBef>
                <a:spcPts val="0"/>
              </a:spcBef>
              <a:spcAft>
                <a:spcPts val="0"/>
              </a:spcAft>
            </a:pPr>
            <a:r>
              <a:rPr lang="tr-TR" sz="2000" b="1" dirty="0">
                <a:latin typeface="Cambria"/>
                <a:ea typeface="ＭＳ 明朝"/>
                <a:cs typeface="Cambria"/>
              </a:rPr>
              <a:t>Diğer mal ve hizmetler</a:t>
            </a:r>
            <a:endParaRPr lang="tr-TR" sz="2400" b="1" dirty="0">
              <a:effectLst/>
              <a:latin typeface="Cambria"/>
              <a:ea typeface="ＭＳ 明朝"/>
              <a:cs typeface="Cambria"/>
            </a:endParaRPr>
          </a:p>
        </p:txBody>
      </p:sp>
      <p:sp>
        <p:nvSpPr>
          <p:cNvPr id="11" name="Rectangle 10"/>
          <p:cNvSpPr/>
          <p:nvPr/>
        </p:nvSpPr>
        <p:spPr>
          <a:xfrm>
            <a:off x="7685806" y="4271379"/>
            <a:ext cx="1294014" cy="328689"/>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algn="ctr">
              <a:spcBef>
                <a:spcPts val="0"/>
              </a:spcBef>
              <a:spcAft>
                <a:spcPts val="0"/>
              </a:spcAft>
            </a:pPr>
            <a:r>
              <a:rPr lang="tr-TR" sz="2000" b="1" dirty="0">
                <a:latin typeface="Cambria"/>
                <a:ea typeface="ＭＳ 明朝"/>
                <a:cs typeface="Cambria"/>
              </a:rPr>
              <a:t>Ev</a:t>
            </a:r>
            <a:endParaRPr lang="tr-TR" sz="2400" b="1" dirty="0">
              <a:effectLst/>
              <a:latin typeface="Cambria"/>
              <a:ea typeface="ＭＳ 明朝"/>
              <a:cs typeface="Cambria"/>
            </a:endParaRPr>
          </a:p>
        </p:txBody>
      </p:sp>
      <p:sp>
        <p:nvSpPr>
          <p:cNvPr id="12" name="Rectangle 11"/>
          <p:cNvSpPr/>
          <p:nvPr/>
        </p:nvSpPr>
        <p:spPr>
          <a:xfrm>
            <a:off x="6485180" y="5972412"/>
            <a:ext cx="1722333" cy="328689"/>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algn="ctr">
              <a:spcBef>
                <a:spcPts val="0"/>
              </a:spcBef>
              <a:spcAft>
                <a:spcPts val="0"/>
              </a:spcAft>
            </a:pPr>
            <a:r>
              <a:rPr lang="tr-TR" sz="2000" b="1" dirty="0">
                <a:latin typeface="Cambria"/>
                <a:ea typeface="ＭＳ 明朝"/>
                <a:cs typeface="Cambria"/>
              </a:rPr>
              <a:t>Ulaşım</a:t>
            </a:r>
            <a:endParaRPr lang="tr-TR" sz="2400" b="1" dirty="0">
              <a:effectLst/>
              <a:latin typeface="Cambria"/>
              <a:ea typeface="ＭＳ 明朝"/>
              <a:cs typeface="Cambria"/>
            </a:endParaRPr>
          </a:p>
        </p:txBody>
      </p:sp>
      <p:sp>
        <p:nvSpPr>
          <p:cNvPr id="13" name="Rectangle 12"/>
          <p:cNvSpPr/>
          <p:nvPr/>
        </p:nvSpPr>
        <p:spPr>
          <a:xfrm>
            <a:off x="5514714" y="4942419"/>
            <a:ext cx="1294014" cy="582293"/>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algn="ctr">
              <a:spcBef>
                <a:spcPts val="0"/>
              </a:spcBef>
              <a:spcAft>
                <a:spcPts val="0"/>
              </a:spcAft>
            </a:pPr>
            <a:r>
              <a:rPr lang="tr-TR" sz="2000" b="1" dirty="0">
                <a:latin typeface="Cambria"/>
                <a:ea typeface="ＭＳ 明朝"/>
                <a:cs typeface="Cambria"/>
              </a:rPr>
              <a:t>Yiyecek ve İçecek</a:t>
            </a:r>
            <a:endParaRPr lang="tr-TR" sz="2400" b="1" dirty="0">
              <a:effectLst/>
              <a:latin typeface="Cambria"/>
              <a:ea typeface="ＭＳ 明朝"/>
              <a:cs typeface="Cambria"/>
            </a:endParaRPr>
          </a:p>
        </p:txBody>
      </p:sp>
    </p:spTree>
    <p:extLst>
      <p:ext uri="{BB962C8B-B14F-4D97-AF65-F5344CB8AC3E}">
        <p14:creationId xmlns:p14="http://schemas.microsoft.com/office/powerpoint/2010/main" val="30456682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a:xfrm>
            <a:off x="1260311" y="20644"/>
            <a:ext cx="9176084" cy="1527175"/>
          </a:xfrm>
        </p:spPr>
        <p:txBody>
          <a:bodyPr/>
          <a:lstStyle/>
          <a:p>
            <a:pPr algn="ctr"/>
            <a:r>
              <a:rPr lang="tr-TR" altLang="en-US" noProof="0" dirty="0"/>
              <a:t>Basit bir Fiyat Endeksi Hesaplama</a:t>
            </a:r>
          </a:p>
        </p:txBody>
      </p:sp>
      <p:graphicFrame>
        <p:nvGraphicFramePr>
          <p:cNvPr id="5" name="Table 4"/>
          <p:cNvGraphicFramePr>
            <a:graphicFrameLocks noGrp="1"/>
          </p:cNvGraphicFramePr>
          <p:nvPr>
            <p:extLst>
              <p:ext uri="{D42A27DB-BD31-4B8C-83A1-F6EECF244321}">
                <p14:modId xmlns:p14="http://schemas.microsoft.com/office/powerpoint/2010/main" val="259522539"/>
              </p:ext>
            </p:extLst>
          </p:nvPr>
        </p:nvGraphicFramePr>
        <p:xfrm>
          <a:off x="1765303" y="1803403"/>
          <a:ext cx="8166100" cy="3579813"/>
        </p:xfrm>
        <a:graphic>
          <a:graphicData uri="http://schemas.openxmlformats.org/drawingml/2006/table">
            <a:tbl>
              <a:tblPr/>
              <a:tblGrid>
                <a:gridCol w="1905000">
                  <a:extLst>
                    <a:ext uri="{9D8B030D-6E8A-4147-A177-3AD203B41FA5}">
                      <a16:colId xmlns:a16="http://schemas.microsoft.com/office/drawing/2014/main" val="20000"/>
                    </a:ext>
                  </a:extLst>
                </a:gridCol>
                <a:gridCol w="1228725">
                  <a:extLst>
                    <a:ext uri="{9D8B030D-6E8A-4147-A177-3AD203B41FA5}">
                      <a16:colId xmlns:a16="http://schemas.microsoft.com/office/drawing/2014/main" val="20001"/>
                    </a:ext>
                  </a:extLst>
                </a:gridCol>
                <a:gridCol w="1258888">
                  <a:extLst>
                    <a:ext uri="{9D8B030D-6E8A-4147-A177-3AD203B41FA5}">
                      <a16:colId xmlns:a16="http://schemas.microsoft.com/office/drawing/2014/main" val="20002"/>
                    </a:ext>
                  </a:extLst>
                </a:gridCol>
                <a:gridCol w="1257300">
                  <a:extLst>
                    <a:ext uri="{9D8B030D-6E8A-4147-A177-3AD203B41FA5}">
                      <a16:colId xmlns:a16="http://schemas.microsoft.com/office/drawing/2014/main" val="20003"/>
                    </a:ext>
                  </a:extLst>
                </a:gridCol>
                <a:gridCol w="1258887">
                  <a:extLst>
                    <a:ext uri="{9D8B030D-6E8A-4147-A177-3AD203B41FA5}">
                      <a16:colId xmlns:a16="http://schemas.microsoft.com/office/drawing/2014/main" val="20004"/>
                    </a:ext>
                  </a:extLst>
                </a:gridCol>
                <a:gridCol w="1257300">
                  <a:extLst>
                    <a:ext uri="{9D8B030D-6E8A-4147-A177-3AD203B41FA5}">
                      <a16:colId xmlns:a16="http://schemas.microsoft.com/office/drawing/2014/main" val="20005"/>
                    </a:ext>
                  </a:extLst>
                </a:gridCol>
              </a:tblGrid>
              <a:tr h="352425">
                <a:tc gridSpan="2">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tr-TR" sz="2000" b="0" i="0" u="none" strike="noStrike" cap="none" normalizeH="0" baseline="0" noProof="0">
                        <a:ln>
                          <a:noFill/>
                        </a:ln>
                        <a:solidFill>
                          <a:schemeClr val="tx1"/>
                        </a:solidFill>
                        <a:effectLst/>
                        <a:latin typeface="Cambria"/>
                        <a:ea typeface="MS PGothic" charset="0"/>
                        <a:cs typeface="Cambria"/>
                      </a:endParaRPr>
                    </a:p>
                  </a:txBody>
                  <a:tcPr marL="68580" marR="68580" marT="0" marB="0" horzOverflow="overflow">
                    <a:lnL>
                      <a:noFill/>
                    </a:lnL>
                    <a:lnR>
                      <a:noFill/>
                    </a:lnR>
                    <a:lnT w="12700" cap="flat" cmpd="sng" algn="ctr">
                      <a:solidFill>
                        <a:srgbClr val="4F81BD"/>
                      </a:solidFill>
                      <a:prstDash val="solid"/>
                      <a:round/>
                      <a:headEnd type="none" w="med" len="med"/>
                      <a:tailEnd type="none" w="med" len="med"/>
                    </a:lnT>
                    <a:lnB>
                      <a:noFill/>
                    </a:lnB>
                    <a:lnTlToBr>
                      <a:noFill/>
                    </a:lnTlToBr>
                    <a:lnBlToTr>
                      <a:noFill/>
                    </a:lnBlToTr>
                    <a:noFill/>
                  </a:tcPr>
                </a:tc>
                <a:tc hMerge="1">
                  <a:txBody>
                    <a:bodyPr/>
                    <a:lstStyle/>
                    <a:p>
                      <a:endParaRPr lang="en-US"/>
                    </a:p>
                  </a:txBody>
                  <a:tcPr/>
                </a:tc>
                <a:tc gridSpan="2">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tr-TR" sz="2000" b="0" i="0" u="none" strike="noStrike" cap="none" normalizeH="0" baseline="0" noProof="0">
                          <a:ln>
                            <a:noFill/>
                          </a:ln>
                          <a:solidFill>
                            <a:schemeClr val="tx1"/>
                          </a:solidFill>
                          <a:effectLst/>
                          <a:latin typeface="Cambria"/>
                          <a:ea typeface="MS PGothic" charset="0"/>
                          <a:cs typeface="Cambria"/>
                        </a:rPr>
                        <a:t>2013</a:t>
                      </a:r>
                    </a:p>
                  </a:txBody>
                  <a:tcPr marL="68580" marR="68580" marT="0" marB="0" horzOverflow="overflow">
                    <a:lnL>
                      <a:noFill/>
                    </a:lnL>
                    <a:lnR>
                      <a:noFill/>
                    </a:lnR>
                    <a:lnT w="12700" cap="flat" cmpd="sng" algn="ctr">
                      <a:solidFill>
                        <a:srgbClr val="4F81BD"/>
                      </a:solidFill>
                      <a:prstDash val="solid"/>
                      <a:round/>
                      <a:headEnd type="none" w="med" len="med"/>
                      <a:tailEnd type="none" w="med" len="med"/>
                    </a:lnT>
                    <a:lnB>
                      <a:noFill/>
                    </a:lnB>
                    <a:lnTlToBr>
                      <a:noFill/>
                    </a:lnTlToBr>
                    <a:lnBlToTr>
                      <a:noFill/>
                    </a:lnBlToTr>
                    <a:solidFill>
                      <a:srgbClr val="DBE5F1"/>
                    </a:solidFill>
                  </a:tcPr>
                </a:tc>
                <a:tc hMerge="1">
                  <a:txBody>
                    <a:bodyPr/>
                    <a:lstStyle/>
                    <a:p>
                      <a:endParaRPr lang="en-US"/>
                    </a:p>
                  </a:txBody>
                  <a:tcPr/>
                </a:tc>
                <a:tc gridSpan="2">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tr-TR" sz="2000" b="0" i="0" u="none" strike="noStrike" cap="none" normalizeH="0" baseline="0" noProof="0">
                          <a:ln>
                            <a:noFill/>
                          </a:ln>
                          <a:solidFill>
                            <a:schemeClr val="tx1"/>
                          </a:solidFill>
                          <a:effectLst/>
                          <a:latin typeface="Cambria"/>
                          <a:ea typeface="MS PGothic" charset="0"/>
                          <a:cs typeface="Cambria"/>
                        </a:rPr>
                        <a:t>2014</a:t>
                      </a:r>
                    </a:p>
                  </a:txBody>
                  <a:tcPr marL="68580" marR="68580" marT="0" marB="0" horzOverflow="overflow">
                    <a:lnL>
                      <a:noFill/>
                    </a:lnL>
                    <a:lnR>
                      <a:noFill/>
                    </a:lnR>
                    <a:lnT w="12700" cap="flat" cmpd="sng" algn="ctr">
                      <a:solidFill>
                        <a:srgbClr val="4F81BD"/>
                      </a:solidFill>
                      <a:prstDash val="solid"/>
                      <a:round/>
                      <a:headEnd type="none" w="med" len="med"/>
                      <a:tailEnd type="none" w="med" len="med"/>
                    </a:lnT>
                    <a:lnB>
                      <a:noFill/>
                    </a:lnB>
                    <a:lnTlToBr>
                      <a:noFill/>
                    </a:lnTlToBr>
                    <a:lnBlToTr>
                      <a:noFill/>
                    </a:lnBlToTr>
                    <a:solidFill>
                      <a:srgbClr val="F2DBDB"/>
                    </a:solidFill>
                  </a:tcPr>
                </a:tc>
                <a:tc hMerge="1">
                  <a:txBody>
                    <a:bodyPr/>
                    <a:lstStyle/>
                    <a:p>
                      <a:endParaRPr lang="en-US"/>
                    </a:p>
                  </a:txBody>
                  <a:tcPr/>
                </a:tc>
                <a:extLst>
                  <a:ext uri="{0D108BD9-81ED-4DB2-BD59-A6C34878D82A}">
                    <a16:rowId xmlns:a16="http://schemas.microsoft.com/office/drawing/2014/main" val="10000"/>
                  </a:ext>
                </a:extLst>
              </a:tr>
              <a:tr h="374650">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tr-TR" sz="2000" b="0" i="0" u="none" strike="noStrike" cap="none" normalizeH="0" baseline="0" noProof="0">
                          <a:ln>
                            <a:noFill/>
                          </a:ln>
                          <a:solidFill>
                            <a:schemeClr val="tx1"/>
                          </a:solidFill>
                          <a:effectLst/>
                          <a:latin typeface="Cambria"/>
                          <a:ea typeface="MS PGothic" charset="0"/>
                          <a:cs typeface="Cambria"/>
                        </a:rPr>
                        <a:t>Ürün</a:t>
                      </a: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tr-TR" sz="2000" b="0" i="0" u="none" strike="noStrike" cap="none" normalizeH="0" baseline="0" noProof="0">
                          <a:ln>
                            <a:noFill/>
                          </a:ln>
                          <a:solidFill>
                            <a:schemeClr val="tx1"/>
                          </a:solidFill>
                          <a:effectLst/>
                          <a:latin typeface="Cambria"/>
                          <a:ea typeface="MS PGothic" charset="0"/>
                          <a:cs typeface="Cambria"/>
                        </a:rPr>
                        <a:t>Miktar</a:t>
                      </a: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tr-TR" sz="2000" b="0" i="0" u="none" strike="noStrike" cap="none" normalizeH="0" baseline="0" noProof="0">
                          <a:ln>
                            <a:noFill/>
                          </a:ln>
                          <a:solidFill>
                            <a:schemeClr val="tx1"/>
                          </a:solidFill>
                          <a:effectLst/>
                          <a:latin typeface="Cambria"/>
                          <a:ea typeface="MS PGothic" charset="0"/>
                          <a:cs typeface="Cambria"/>
                        </a:rPr>
                        <a:t>Fiyat</a:t>
                      </a:r>
                    </a:p>
                  </a:txBody>
                  <a:tcPr marL="68580" marR="68580" marT="0" marB="0" horzOverflow="overflow">
                    <a:lnL>
                      <a:noFill/>
                    </a:lnL>
                    <a:lnR>
                      <a:noFill/>
                    </a:lnR>
                    <a:lnT>
                      <a:noFill/>
                    </a:lnT>
                    <a:lnB>
                      <a:noFill/>
                    </a:lnB>
                    <a:lnTlToBr>
                      <a:noFill/>
                    </a:lnTlToBr>
                    <a:lnBlToTr>
                      <a:noFill/>
                    </a:lnBlToTr>
                    <a:solidFill>
                      <a:srgbClr val="DBE5F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tr-TR" sz="2000" b="0" i="0" u="none" strike="noStrike" cap="none" normalizeH="0" baseline="0" noProof="0">
                          <a:ln>
                            <a:noFill/>
                          </a:ln>
                          <a:solidFill>
                            <a:schemeClr val="tx1"/>
                          </a:solidFill>
                          <a:effectLst/>
                          <a:latin typeface="Cambria"/>
                          <a:ea typeface="MS PGothic" charset="0"/>
                          <a:cs typeface="Cambria"/>
                        </a:rPr>
                        <a:t>Maliyet</a:t>
                      </a:r>
                    </a:p>
                  </a:txBody>
                  <a:tcPr marL="68580" marR="68580" marT="0" marB="0" horzOverflow="overflow">
                    <a:lnL>
                      <a:noFill/>
                    </a:lnL>
                    <a:lnR>
                      <a:noFill/>
                    </a:lnR>
                    <a:lnT>
                      <a:noFill/>
                    </a:lnT>
                    <a:lnB>
                      <a:noFill/>
                    </a:lnB>
                    <a:lnTlToBr>
                      <a:noFill/>
                    </a:lnTlToBr>
                    <a:lnBlToTr>
                      <a:noFill/>
                    </a:lnBlToTr>
                    <a:solidFill>
                      <a:srgbClr val="DBE5F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tr-TR" sz="2000" b="0" i="0" u="none" strike="noStrike" cap="none" normalizeH="0" baseline="0" noProof="0">
                          <a:ln>
                            <a:noFill/>
                          </a:ln>
                          <a:solidFill>
                            <a:schemeClr val="tx1"/>
                          </a:solidFill>
                          <a:effectLst/>
                          <a:latin typeface="Cambria"/>
                          <a:ea typeface="MS PGothic" charset="0"/>
                          <a:cs typeface="Cambria"/>
                        </a:rPr>
                        <a:t>Fiyat</a:t>
                      </a:r>
                    </a:p>
                  </a:txBody>
                  <a:tcPr marL="68580" marR="68580" marT="0" marB="0" horzOverflow="overflow">
                    <a:lnL>
                      <a:noFill/>
                    </a:lnL>
                    <a:lnR>
                      <a:noFill/>
                    </a:lnR>
                    <a:lnT>
                      <a:noFill/>
                    </a:lnT>
                    <a:lnB>
                      <a:noFill/>
                    </a:lnB>
                    <a:lnTlToBr>
                      <a:noFill/>
                    </a:lnTlToBr>
                    <a:lnBlToTr>
                      <a:noFill/>
                    </a:lnBlToTr>
                    <a:solidFill>
                      <a:srgbClr val="F2DBDB"/>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tr-TR" sz="2000" b="0" i="0" u="none" strike="noStrike" cap="none" normalizeH="0" baseline="0" noProof="0">
                          <a:ln>
                            <a:noFill/>
                          </a:ln>
                          <a:solidFill>
                            <a:schemeClr val="tx1"/>
                          </a:solidFill>
                          <a:effectLst/>
                          <a:latin typeface="Cambria"/>
                          <a:ea typeface="MS PGothic" charset="0"/>
                          <a:cs typeface="Cambria"/>
                        </a:rPr>
                        <a:t>Maliyet</a:t>
                      </a:r>
                    </a:p>
                  </a:txBody>
                  <a:tcPr marL="68580" marR="68580" marT="0" marB="0" horzOverflow="overflow">
                    <a:lnL>
                      <a:noFill/>
                    </a:lnL>
                    <a:lnR>
                      <a:noFill/>
                    </a:lnR>
                    <a:lnT>
                      <a:noFill/>
                    </a:lnT>
                    <a:lnB>
                      <a:noFill/>
                    </a:lnB>
                    <a:lnTlToBr>
                      <a:noFill/>
                    </a:lnTlToBr>
                    <a:lnBlToTr>
                      <a:noFill/>
                    </a:lnBlToTr>
                    <a:solidFill>
                      <a:srgbClr val="F2DBDB"/>
                    </a:solidFill>
                  </a:tcPr>
                </a:tc>
                <a:extLst>
                  <a:ext uri="{0D108BD9-81ED-4DB2-BD59-A6C34878D82A}">
                    <a16:rowId xmlns:a16="http://schemas.microsoft.com/office/drawing/2014/main" val="10001"/>
                  </a:ext>
                </a:extLst>
              </a:tr>
              <a:tr h="374650">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tr-TR" sz="2000" b="0" i="0" u="none" strike="noStrike" cap="none" normalizeH="0" baseline="0" noProof="0">
                        <a:ln>
                          <a:noFill/>
                        </a:ln>
                        <a:solidFill>
                          <a:schemeClr val="tx1"/>
                        </a:solidFill>
                        <a:effectLst/>
                        <a:latin typeface="Cambria"/>
                        <a:ea typeface="MS PGothic" charset="0"/>
                        <a:cs typeface="Cambria"/>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tr-TR" sz="2000" b="0" i="0" u="none" strike="noStrike" cap="none" normalizeH="0" baseline="0" noProof="0">
                        <a:ln>
                          <a:noFill/>
                        </a:ln>
                        <a:solidFill>
                          <a:schemeClr val="tx1"/>
                        </a:solidFill>
                        <a:effectLst/>
                        <a:latin typeface="Cambria"/>
                        <a:ea typeface="MS PGothic" charset="0"/>
                        <a:cs typeface="Cambria"/>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tr-TR" sz="2000" b="0" i="0" u="none" strike="noStrike" cap="none" normalizeH="0" baseline="0" noProof="0">
                        <a:ln>
                          <a:noFill/>
                        </a:ln>
                        <a:solidFill>
                          <a:schemeClr val="tx1"/>
                        </a:solidFill>
                        <a:effectLst/>
                        <a:latin typeface="Cambria"/>
                        <a:ea typeface="MS PGothic" charset="0"/>
                        <a:cs typeface="Cambria"/>
                      </a:endParaRPr>
                    </a:p>
                  </a:txBody>
                  <a:tcPr marL="68580" marR="68580" marT="0" marB="0" horzOverflow="overflow">
                    <a:lnL>
                      <a:noFill/>
                    </a:lnL>
                    <a:lnR>
                      <a:noFill/>
                    </a:lnR>
                    <a:lnT>
                      <a:noFill/>
                    </a:lnT>
                    <a:lnB>
                      <a:noFill/>
                    </a:lnB>
                    <a:lnTlToBr>
                      <a:noFill/>
                    </a:lnTlToBr>
                    <a:lnBlToTr>
                      <a:noFill/>
                    </a:lnBlToTr>
                    <a:solidFill>
                      <a:srgbClr val="DBE5F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tr-TR" sz="2000" b="0" i="0" u="none" strike="noStrike" cap="none" normalizeH="0" baseline="0" noProof="0">
                        <a:ln>
                          <a:noFill/>
                        </a:ln>
                        <a:solidFill>
                          <a:schemeClr val="tx1"/>
                        </a:solidFill>
                        <a:effectLst/>
                        <a:latin typeface="Cambria"/>
                        <a:ea typeface="MS PGothic" charset="0"/>
                        <a:cs typeface="Cambria"/>
                      </a:endParaRPr>
                    </a:p>
                  </a:txBody>
                  <a:tcPr marL="68580" marR="68580" marT="0" marB="0" horzOverflow="overflow">
                    <a:lnL>
                      <a:noFill/>
                    </a:lnL>
                    <a:lnR>
                      <a:noFill/>
                    </a:lnR>
                    <a:lnT>
                      <a:noFill/>
                    </a:lnT>
                    <a:lnB>
                      <a:noFill/>
                    </a:lnB>
                    <a:lnTlToBr>
                      <a:noFill/>
                    </a:lnTlToBr>
                    <a:lnBlToTr>
                      <a:noFill/>
                    </a:lnBlToTr>
                    <a:solidFill>
                      <a:srgbClr val="DBE5F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tr-TR" sz="2000" b="0" i="0" u="none" strike="noStrike" cap="none" normalizeH="0" baseline="0" noProof="0">
                        <a:ln>
                          <a:noFill/>
                        </a:ln>
                        <a:solidFill>
                          <a:schemeClr val="tx1"/>
                        </a:solidFill>
                        <a:effectLst/>
                        <a:latin typeface="Cambria"/>
                        <a:ea typeface="MS PGothic" charset="0"/>
                        <a:cs typeface="Cambria"/>
                      </a:endParaRPr>
                    </a:p>
                  </a:txBody>
                  <a:tcPr marL="68580" marR="68580" marT="0" marB="0" horzOverflow="overflow">
                    <a:lnL>
                      <a:noFill/>
                    </a:lnL>
                    <a:lnR>
                      <a:noFill/>
                    </a:lnR>
                    <a:lnT>
                      <a:noFill/>
                    </a:lnT>
                    <a:lnB>
                      <a:noFill/>
                    </a:lnB>
                    <a:lnTlToBr>
                      <a:noFill/>
                    </a:lnTlToBr>
                    <a:lnBlToTr>
                      <a:noFill/>
                    </a:lnBlToTr>
                    <a:solidFill>
                      <a:srgbClr val="F2DBDB"/>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tr-TR" sz="2000" b="0" i="0" u="none" strike="noStrike" cap="none" normalizeH="0" baseline="0" noProof="0">
                        <a:ln>
                          <a:noFill/>
                        </a:ln>
                        <a:solidFill>
                          <a:schemeClr val="tx1"/>
                        </a:solidFill>
                        <a:effectLst/>
                        <a:latin typeface="Cambria"/>
                        <a:ea typeface="MS PGothic" charset="0"/>
                        <a:cs typeface="Cambria"/>
                      </a:endParaRPr>
                    </a:p>
                  </a:txBody>
                  <a:tcPr marL="68580" marR="68580" marT="0" marB="0" horzOverflow="overflow">
                    <a:lnL>
                      <a:noFill/>
                    </a:lnL>
                    <a:lnR>
                      <a:noFill/>
                    </a:lnR>
                    <a:lnT>
                      <a:noFill/>
                    </a:lnT>
                    <a:lnB>
                      <a:noFill/>
                    </a:lnB>
                    <a:lnTlToBr>
                      <a:noFill/>
                    </a:lnTlToBr>
                    <a:lnBlToTr>
                      <a:noFill/>
                    </a:lnBlToTr>
                    <a:solidFill>
                      <a:srgbClr val="F2DBDB"/>
                    </a:solidFill>
                  </a:tcPr>
                </a:tc>
                <a:extLst>
                  <a:ext uri="{0D108BD9-81ED-4DB2-BD59-A6C34878D82A}">
                    <a16:rowId xmlns:a16="http://schemas.microsoft.com/office/drawing/2014/main" val="10002"/>
                  </a:ext>
                </a:extLst>
              </a:tr>
              <a:tr h="374650">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tr-TR" sz="2000" b="0" i="0" u="none" strike="noStrike" cap="none" normalizeH="0" baseline="0" noProof="0">
                          <a:ln>
                            <a:noFill/>
                          </a:ln>
                          <a:solidFill>
                            <a:schemeClr val="tx1"/>
                          </a:solidFill>
                          <a:effectLst/>
                          <a:latin typeface="Cambria"/>
                          <a:ea typeface="MS PGothic" charset="0"/>
                          <a:cs typeface="Cambria"/>
                        </a:rPr>
                        <a:t>Mısır</a:t>
                      </a: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tr-TR" sz="2000" b="0" i="0" u="none" strike="noStrike" cap="none" normalizeH="0" baseline="0" noProof="0">
                          <a:ln>
                            <a:noFill/>
                          </a:ln>
                          <a:solidFill>
                            <a:schemeClr val="tx1"/>
                          </a:solidFill>
                          <a:effectLst/>
                          <a:latin typeface="Cambria"/>
                          <a:ea typeface="MS PGothic" charset="0"/>
                          <a:cs typeface="Cambria"/>
                        </a:rPr>
                        <a:t>2</a:t>
                      </a: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tr-TR" sz="2000" b="0" i="0" u="none" strike="noStrike" cap="none" normalizeH="0" baseline="0" noProof="0">
                          <a:ln>
                            <a:noFill/>
                          </a:ln>
                          <a:solidFill>
                            <a:schemeClr val="tx1"/>
                          </a:solidFill>
                          <a:effectLst/>
                          <a:latin typeface="Cambria"/>
                          <a:ea typeface="MS PGothic" charset="0"/>
                          <a:cs typeface="Cambria"/>
                        </a:rPr>
                        <a:t>$4</a:t>
                      </a:r>
                    </a:p>
                  </a:txBody>
                  <a:tcPr marL="68580" marR="68580" marT="0" marB="0" horzOverflow="overflow">
                    <a:lnL>
                      <a:noFill/>
                    </a:lnL>
                    <a:lnR>
                      <a:noFill/>
                    </a:lnR>
                    <a:lnT>
                      <a:noFill/>
                    </a:lnT>
                    <a:lnB>
                      <a:noFill/>
                    </a:lnB>
                    <a:lnTlToBr>
                      <a:noFill/>
                    </a:lnTlToBr>
                    <a:lnBlToTr>
                      <a:noFill/>
                    </a:lnBlToTr>
                    <a:solidFill>
                      <a:srgbClr val="DBE5F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tr-TR" sz="2000" b="0" i="0" u="none" strike="noStrike" cap="none" normalizeH="0" baseline="0" noProof="0">
                          <a:ln>
                            <a:noFill/>
                          </a:ln>
                          <a:solidFill>
                            <a:schemeClr val="tx1"/>
                          </a:solidFill>
                          <a:effectLst/>
                          <a:latin typeface="Cambria"/>
                          <a:ea typeface="MS PGothic" charset="0"/>
                          <a:cs typeface="Cambria"/>
                        </a:rPr>
                        <a:t>$8</a:t>
                      </a:r>
                    </a:p>
                  </a:txBody>
                  <a:tcPr marL="68580" marR="68580" marT="0" marB="0" horzOverflow="overflow">
                    <a:lnL>
                      <a:noFill/>
                    </a:lnL>
                    <a:lnR>
                      <a:noFill/>
                    </a:lnR>
                    <a:lnT>
                      <a:noFill/>
                    </a:lnT>
                    <a:lnB>
                      <a:noFill/>
                    </a:lnB>
                    <a:lnTlToBr>
                      <a:noFill/>
                    </a:lnTlToBr>
                    <a:lnBlToTr>
                      <a:noFill/>
                    </a:lnBlToTr>
                    <a:solidFill>
                      <a:srgbClr val="DBE5F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tr-TR" sz="2000" b="0" i="0" u="none" strike="noStrike" cap="none" normalizeH="0" baseline="0" noProof="0">
                          <a:ln>
                            <a:noFill/>
                          </a:ln>
                          <a:solidFill>
                            <a:schemeClr val="tx1"/>
                          </a:solidFill>
                          <a:effectLst/>
                          <a:latin typeface="Cambria"/>
                          <a:ea typeface="MS PGothic" charset="0"/>
                          <a:cs typeface="Cambria"/>
                        </a:rPr>
                        <a:t>$6</a:t>
                      </a:r>
                    </a:p>
                  </a:txBody>
                  <a:tcPr marL="68580" marR="68580" marT="0" marB="0" horzOverflow="overflow">
                    <a:lnL>
                      <a:noFill/>
                    </a:lnL>
                    <a:lnR>
                      <a:noFill/>
                    </a:lnR>
                    <a:lnT>
                      <a:noFill/>
                    </a:lnT>
                    <a:lnB>
                      <a:noFill/>
                    </a:lnB>
                    <a:lnTlToBr>
                      <a:noFill/>
                    </a:lnTlToBr>
                    <a:lnBlToTr>
                      <a:noFill/>
                    </a:lnBlToTr>
                    <a:solidFill>
                      <a:srgbClr val="F2DBDB"/>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tr-TR" sz="2000" b="0" i="0" u="none" strike="noStrike" cap="none" normalizeH="0" baseline="0" noProof="0">
                          <a:ln>
                            <a:noFill/>
                          </a:ln>
                          <a:solidFill>
                            <a:schemeClr val="tx1"/>
                          </a:solidFill>
                          <a:effectLst/>
                          <a:latin typeface="Cambria"/>
                          <a:ea typeface="MS PGothic" charset="0"/>
                          <a:cs typeface="Cambria"/>
                        </a:rPr>
                        <a:t>$12</a:t>
                      </a:r>
                    </a:p>
                  </a:txBody>
                  <a:tcPr marL="68580" marR="68580" marT="0" marB="0" horzOverflow="overflow">
                    <a:lnL>
                      <a:noFill/>
                    </a:lnL>
                    <a:lnR>
                      <a:noFill/>
                    </a:lnR>
                    <a:lnT>
                      <a:noFill/>
                    </a:lnT>
                    <a:lnB>
                      <a:noFill/>
                    </a:lnB>
                    <a:lnTlToBr>
                      <a:noFill/>
                    </a:lnTlToBr>
                    <a:lnBlToTr>
                      <a:noFill/>
                    </a:lnBlToTr>
                    <a:solidFill>
                      <a:srgbClr val="F2DBDB"/>
                    </a:solidFill>
                  </a:tcPr>
                </a:tc>
                <a:extLst>
                  <a:ext uri="{0D108BD9-81ED-4DB2-BD59-A6C34878D82A}">
                    <a16:rowId xmlns:a16="http://schemas.microsoft.com/office/drawing/2014/main" val="10003"/>
                  </a:ext>
                </a:extLst>
              </a:tr>
              <a:tr h="374650">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tr-TR" sz="2000" b="0" i="0" u="none" strike="noStrike" cap="none" normalizeH="0" baseline="0" noProof="0">
                          <a:ln>
                            <a:noFill/>
                          </a:ln>
                          <a:solidFill>
                            <a:schemeClr val="tx1"/>
                          </a:solidFill>
                          <a:effectLst/>
                          <a:latin typeface="Cambria"/>
                          <a:ea typeface="MS PGothic" charset="0"/>
                          <a:cs typeface="Cambria"/>
                        </a:rPr>
                        <a:t>İçecek</a:t>
                      </a: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tr-TR" sz="2000" b="0" i="0" u="none" strike="noStrike" cap="none" normalizeH="0" baseline="0" noProof="0">
                          <a:ln>
                            <a:noFill/>
                          </a:ln>
                          <a:solidFill>
                            <a:schemeClr val="tx1"/>
                          </a:solidFill>
                          <a:effectLst/>
                          <a:latin typeface="Cambria"/>
                          <a:ea typeface="MS PGothic" charset="0"/>
                          <a:cs typeface="Cambria"/>
                        </a:rPr>
                        <a:t>2</a:t>
                      </a: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tr-TR" sz="2000" b="0" i="0" u="none" strike="noStrike" cap="none" normalizeH="0" baseline="0" noProof="0">
                          <a:ln>
                            <a:noFill/>
                          </a:ln>
                          <a:solidFill>
                            <a:schemeClr val="tx1"/>
                          </a:solidFill>
                          <a:effectLst/>
                          <a:latin typeface="Cambria"/>
                          <a:ea typeface="MS PGothic" charset="0"/>
                          <a:cs typeface="Cambria"/>
                        </a:rPr>
                        <a:t>$4</a:t>
                      </a:r>
                    </a:p>
                  </a:txBody>
                  <a:tcPr marL="68580" marR="68580" marT="0" marB="0" horzOverflow="overflow">
                    <a:lnL>
                      <a:noFill/>
                    </a:lnL>
                    <a:lnR>
                      <a:noFill/>
                    </a:lnR>
                    <a:lnT>
                      <a:noFill/>
                    </a:lnT>
                    <a:lnB>
                      <a:noFill/>
                    </a:lnB>
                    <a:lnTlToBr>
                      <a:noFill/>
                    </a:lnTlToBr>
                    <a:lnBlToTr>
                      <a:noFill/>
                    </a:lnBlToTr>
                    <a:solidFill>
                      <a:srgbClr val="DBE5F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tr-TR" sz="2000" b="0" i="0" u="none" strike="noStrike" cap="none" normalizeH="0" baseline="0" noProof="0">
                          <a:ln>
                            <a:noFill/>
                          </a:ln>
                          <a:solidFill>
                            <a:schemeClr val="tx1"/>
                          </a:solidFill>
                          <a:effectLst/>
                          <a:latin typeface="Cambria"/>
                          <a:ea typeface="MS PGothic" charset="0"/>
                          <a:cs typeface="Cambria"/>
                        </a:rPr>
                        <a:t>$8</a:t>
                      </a:r>
                    </a:p>
                  </a:txBody>
                  <a:tcPr marL="68580" marR="68580" marT="0" marB="0" horzOverflow="overflow">
                    <a:lnL>
                      <a:noFill/>
                    </a:lnL>
                    <a:lnR>
                      <a:noFill/>
                    </a:lnR>
                    <a:lnT>
                      <a:noFill/>
                    </a:lnT>
                    <a:lnB>
                      <a:noFill/>
                    </a:lnB>
                    <a:lnTlToBr>
                      <a:noFill/>
                    </a:lnTlToBr>
                    <a:lnBlToTr>
                      <a:noFill/>
                    </a:lnBlToTr>
                    <a:solidFill>
                      <a:srgbClr val="DBE5F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tr-TR" sz="2000" b="0" i="0" u="none" strike="noStrike" cap="none" normalizeH="0" baseline="0" noProof="0">
                          <a:ln>
                            <a:noFill/>
                          </a:ln>
                          <a:solidFill>
                            <a:schemeClr val="tx1"/>
                          </a:solidFill>
                          <a:effectLst/>
                          <a:latin typeface="Cambria"/>
                          <a:ea typeface="MS PGothic" charset="0"/>
                          <a:cs typeface="Cambria"/>
                        </a:rPr>
                        <a:t>$4</a:t>
                      </a:r>
                    </a:p>
                  </a:txBody>
                  <a:tcPr marL="68580" marR="68580" marT="0" marB="0" horzOverflow="overflow">
                    <a:lnL>
                      <a:noFill/>
                    </a:lnL>
                    <a:lnR>
                      <a:noFill/>
                    </a:lnR>
                    <a:lnT>
                      <a:noFill/>
                    </a:lnT>
                    <a:lnB>
                      <a:noFill/>
                    </a:lnB>
                    <a:lnTlToBr>
                      <a:noFill/>
                    </a:lnTlToBr>
                    <a:lnBlToTr>
                      <a:noFill/>
                    </a:lnBlToTr>
                    <a:solidFill>
                      <a:srgbClr val="F2DBDB"/>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tr-TR" sz="2000" b="0" i="0" u="none" strike="noStrike" cap="none" normalizeH="0" baseline="0" noProof="0">
                          <a:ln>
                            <a:noFill/>
                          </a:ln>
                          <a:solidFill>
                            <a:schemeClr val="tx1"/>
                          </a:solidFill>
                          <a:effectLst/>
                          <a:latin typeface="Cambria"/>
                          <a:ea typeface="MS PGothic" charset="0"/>
                          <a:cs typeface="Cambria"/>
                        </a:rPr>
                        <a:t>$8</a:t>
                      </a:r>
                    </a:p>
                  </a:txBody>
                  <a:tcPr marL="68580" marR="68580" marT="0" marB="0" horzOverflow="overflow">
                    <a:lnL>
                      <a:noFill/>
                    </a:lnL>
                    <a:lnR>
                      <a:noFill/>
                    </a:lnR>
                    <a:lnT>
                      <a:noFill/>
                    </a:lnT>
                    <a:lnB>
                      <a:noFill/>
                    </a:lnB>
                    <a:lnTlToBr>
                      <a:noFill/>
                    </a:lnTlToBr>
                    <a:lnBlToTr>
                      <a:noFill/>
                    </a:lnBlToTr>
                    <a:solidFill>
                      <a:srgbClr val="F2DBDB"/>
                    </a:solidFill>
                  </a:tcPr>
                </a:tc>
                <a:extLst>
                  <a:ext uri="{0D108BD9-81ED-4DB2-BD59-A6C34878D82A}">
                    <a16:rowId xmlns:a16="http://schemas.microsoft.com/office/drawing/2014/main" val="10004"/>
                  </a:ext>
                </a:extLst>
              </a:tr>
              <a:tr h="374650">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tr-TR" sz="2000" b="0" i="0" u="none" strike="noStrike" cap="none" normalizeH="0" baseline="0" noProof="0">
                          <a:ln>
                            <a:noFill/>
                          </a:ln>
                          <a:solidFill>
                            <a:schemeClr val="tx1"/>
                          </a:solidFill>
                          <a:effectLst/>
                          <a:latin typeface="Cambria"/>
                          <a:ea typeface="MS PGothic" charset="0"/>
                          <a:cs typeface="Cambria"/>
                        </a:rPr>
                        <a:t>Sinema Bileti</a:t>
                      </a: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tr-TR" sz="2000" b="0" i="0" u="none" strike="noStrike" cap="none" normalizeH="0" baseline="0" noProof="0">
                          <a:ln>
                            <a:noFill/>
                          </a:ln>
                          <a:solidFill>
                            <a:schemeClr val="tx1"/>
                          </a:solidFill>
                          <a:effectLst/>
                          <a:latin typeface="Cambria"/>
                          <a:ea typeface="MS PGothic" charset="0"/>
                          <a:cs typeface="Cambria"/>
                        </a:rPr>
                        <a:t>1</a:t>
                      </a: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tr-TR" sz="2000" b="0" i="0" u="none" strike="noStrike" cap="none" normalizeH="0" baseline="0" noProof="0">
                          <a:ln>
                            <a:noFill/>
                          </a:ln>
                          <a:solidFill>
                            <a:schemeClr val="tx1"/>
                          </a:solidFill>
                          <a:effectLst/>
                          <a:latin typeface="Cambria"/>
                          <a:ea typeface="MS PGothic" charset="0"/>
                          <a:cs typeface="Cambria"/>
                        </a:rPr>
                        <a:t>$8</a:t>
                      </a:r>
                    </a:p>
                  </a:txBody>
                  <a:tcPr marL="68580" marR="68580" marT="0" marB="0" horzOverflow="overflow">
                    <a:lnL>
                      <a:noFill/>
                    </a:lnL>
                    <a:lnR>
                      <a:noFill/>
                    </a:lnR>
                    <a:lnT>
                      <a:noFill/>
                    </a:lnT>
                    <a:lnB>
                      <a:noFill/>
                    </a:lnB>
                    <a:lnTlToBr>
                      <a:noFill/>
                    </a:lnTlToBr>
                    <a:lnBlToTr>
                      <a:noFill/>
                    </a:lnBlToTr>
                    <a:solidFill>
                      <a:srgbClr val="DBE5F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tr-TR" sz="2000" b="0" i="0" u="none" strike="noStrike" cap="none" normalizeH="0" baseline="0" noProof="0">
                          <a:ln>
                            <a:noFill/>
                          </a:ln>
                          <a:solidFill>
                            <a:schemeClr val="tx1"/>
                          </a:solidFill>
                          <a:effectLst/>
                          <a:latin typeface="Cambria"/>
                          <a:ea typeface="MS PGothic" charset="0"/>
                          <a:cs typeface="Cambria"/>
                        </a:rPr>
                        <a:t>$8</a:t>
                      </a:r>
                    </a:p>
                  </a:txBody>
                  <a:tcPr marL="68580" marR="68580" marT="0" marB="0" horzOverflow="overflow">
                    <a:lnL>
                      <a:noFill/>
                    </a:lnL>
                    <a:lnR>
                      <a:noFill/>
                    </a:lnR>
                    <a:lnT>
                      <a:noFill/>
                    </a:lnT>
                    <a:lnB w="12700" cap="flat" cmpd="sng" algn="ctr">
                      <a:solidFill>
                        <a:srgbClr val="4F81BD"/>
                      </a:solidFill>
                      <a:prstDash val="solid"/>
                      <a:round/>
                      <a:headEnd type="none" w="med" len="med"/>
                      <a:tailEnd type="none" w="med" len="med"/>
                    </a:lnB>
                    <a:lnTlToBr>
                      <a:noFill/>
                    </a:lnTlToBr>
                    <a:lnBlToTr>
                      <a:noFill/>
                    </a:lnBlToTr>
                    <a:solidFill>
                      <a:srgbClr val="DBE5F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tr-TR" sz="2000" b="0" i="0" u="none" strike="noStrike" cap="none" normalizeH="0" baseline="0" noProof="0">
                          <a:ln>
                            <a:noFill/>
                          </a:ln>
                          <a:solidFill>
                            <a:schemeClr val="tx1"/>
                          </a:solidFill>
                          <a:effectLst/>
                          <a:latin typeface="Cambria"/>
                          <a:ea typeface="MS PGothic" charset="0"/>
                          <a:cs typeface="Cambria"/>
                        </a:rPr>
                        <a:t>$10</a:t>
                      </a:r>
                    </a:p>
                  </a:txBody>
                  <a:tcPr marL="68580" marR="68580" marT="0" marB="0" horzOverflow="overflow">
                    <a:lnL>
                      <a:noFill/>
                    </a:lnL>
                    <a:lnR>
                      <a:noFill/>
                    </a:lnR>
                    <a:lnT>
                      <a:noFill/>
                    </a:lnT>
                    <a:lnB>
                      <a:noFill/>
                    </a:lnB>
                    <a:lnTlToBr>
                      <a:noFill/>
                    </a:lnTlToBr>
                    <a:lnBlToTr>
                      <a:noFill/>
                    </a:lnBlToTr>
                    <a:solidFill>
                      <a:srgbClr val="F2DBDB"/>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tr-TR" sz="2000" b="0" i="0" u="none" strike="noStrike" cap="none" normalizeH="0" baseline="0" noProof="0">
                          <a:ln>
                            <a:noFill/>
                          </a:ln>
                          <a:solidFill>
                            <a:schemeClr val="tx1"/>
                          </a:solidFill>
                          <a:effectLst/>
                          <a:latin typeface="Cambria"/>
                          <a:ea typeface="MS PGothic" charset="0"/>
                          <a:cs typeface="Cambria"/>
                        </a:rPr>
                        <a:t>$10</a:t>
                      </a:r>
                    </a:p>
                  </a:txBody>
                  <a:tcPr marL="68580" marR="68580" marT="0" marB="0" horzOverflow="overflow">
                    <a:lnL>
                      <a:noFill/>
                    </a:lnL>
                    <a:lnR>
                      <a:noFill/>
                    </a:lnR>
                    <a:lnT>
                      <a:noFill/>
                    </a:lnT>
                    <a:lnB w="12700" cap="flat" cmpd="sng" algn="ctr">
                      <a:solidFill>
                        <a:srgbClr val="4F81BD"/>
                      </a:solidFill>
                      <a:prstDash val="solid"/>
                      <a:round/>
                      <a:headEnd type="none" w="med" len="med"/>
                      <a:tailEnd type="none" w="med" len="med"/>
                    </a:lnB>
                    <a:lnTlToBr>
                      <a:noFill/>
                    </a:lnTlToBr>
                    <a:lnBlToTr>
                      <a:noFill/>
                    </a:lnBlToTr>
                    <a:solidFill>
                      <a:srgbClr val="F2DBDB"/>
                    </a:solidFill>
                  </a:tcPr>
                </a:tc>
                <a:extLst>
                  <a:ext uri="{0D108BD9-81ED-4DB2-BD59-A6C34878D82A}">
                    <a16:rowId xmlns:a16="http://schemas.microsoft.com/office/drawing/2014/main" val="10005"/>
                  </a:ext>
                </a:extLst>
              </a:tr>
              <a:tr h="374650">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tr-TR" sz="2000" b="0" i="0" u="none" strike="noStrike" cap="none" normalizeH="0" baseline="0" noProof="0">
                        <a:ln>
                          <a:noFill/>
                        </a:ln>
                        <a:solidFill>
                          <a:schemeClr val="tx1"/>
                        </a:solidFill>
                        <a:effectLst/>
                        <a:latin typeface="Cambria"/>
                        <a:ea typeface="MS PGothic" charset="0"/>
                        <a:cs typeface="Cambria"/>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tr-TR" sz="2000" b="0" i="0" u="none" strike="noStrike" cap="none" normalizeH="0" baseline="0" noProof="0">
                        <a:ln>
                          <a:noFill/>
                        </a:ln>
                        <a:solidFill>
                          <a:schemeClr val="tx1"/>
                        </a:solidFill>
                        <a:effectLst/>
                        <a:latin typeface="Cambria"/>
                        <a:ea typeface="MS PGothic" charset="0"/>
                        <a:cs typeface="Cambria"/>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tr-TR" sz="2000" b="0" i="0" u="none" strike="noStrike" cap="none" normalizeH="0" baseline="0" noProof="0">
                        <a:ln>
                          <a:noFill/>
                        </a:ln>
                        <a:solidFill>
                          <a:schemeClr val="tx1"/>
                        </a:solidFill>
                        <a:effectLst/>
                        <a:latin typeface="Cambria"/>
                        <a:ea typeface="MS PGothic" charset="0"/>
                        <a:cs typeface="Cambria"/>
                      </a:endParaRPr>
                    </a:p>
                  </a:txBody>
                  <a:tcPr marL="68580" marR="68580" marT="0" marB="0" horzOverflow="overflow">
                    <a:lnL>
                      <a:noFill/>
                    </a:lnL>
                    <a:lnR>
                      <a:noFill/>
                    </a:lnR>
                    <a:lnT>
                      <a:noFill/>
                    </a:lnT>
                    <a:lnB>
                      <a:noFill/>
                    </a:lnB>
                    <a:lnTlToBr>
                      <a:noFill/>
                    </a:lnTlToBr>
                    <a:lnBlToTr>
                      <a:noFill/>
                    </a:lnBlToTr>
                    <a:solidFill>
                      <a:srgbClr val="DBE5F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tr-TR" sz="2000" b="0" i="0" u="none" strike="noStrike" cap="none" normalizeH="0" baseline="0" noProof="0">
                        <a:ln>
                          <a:noFill/>
                        </a:ln>
                        <a:solidFill>
                          <a:schemeClr val="tx1"/>
                        </a:solidFill>
                        <a:effectLst/>
                        <a:latin typeface="Cambria"/>
                        <a:ea typeface="MS PGothic" charset="0"/>
                        <a:cs typeface="Cambria"/>
                      </a:endParaRPr>
                    </a:p>
                  </a:txBody>
                  <a:tcPr marL="68580" marR="68580" marT="0" marB="0" horzOverflow="overflow">
                    <a:lnL>
                      <a:noFill/>
                    </a:lnL>
                    <a:lnR>
                      <a:noFill/>
                    </a:lnR>
                    <a:lnT w="12700" cap="flat" cmpd="sng" algn="ctr">
                      <a:solidFill>
                        <a:srgbClr val="4F81BD"/>
                      </a:solidFill>
                      <a:prstDash val="solid"/>
                      <a:round/>
                      <a:headEnd type="none" w="med" len="med"/>
                      <a:tailEnd type="none" w="med" len="med"/>
                    </a:lnT>
                    <a:lnB>
                      <a:noFill/>
                    </a:lnB>
                    <a:lnTlToBr>
                      <a:noFill/>
                    </a:lnTlToBr>
                    <a:lnBlToTr>
                      <a:noFill/>
                    </a:lnBlToTr>
                    <a:solidFill>
                      <a:srgbClr val="DBE5F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tr-TR" sz="2000" b="0" i="0" u="none" strike="noStrike" cap="none" normalizeH="0" baseline="0" noProof="0">
                        <a:ln>
                          <a:noFill/>
                        </a:ln>
                        <a:solidFill>
                          <a:schemeClr val="tx1"/>
                        </a:solidFill>
                        <a:effectLst/>
                        <a:latin typeface="Cambria"/>
                        <a:ea typeface="MS PGothic" charset="0"/>
                        <a:cs typeface="Cambria"/>
                      </a:endParaRPr>
                    </a:p>
                  </a:txBody>
                  <a:tcPr marL="68580" marR="68580" marT="0" marB="0" horzOverflow="overflow">
                    <a:lnL>
                      <a:noFill/>
                    </a:lnL>
                    <a:lnR>
                      <a:noFill/>
                    </a:lnR>
                    <a:lnT>
                      <a:noFill/>
                    </a:lnT>
                    <a:lnB>
                      <a:noFill/>
                    </a:lnB>
                    <a:lnTlToBr>
                      <a:noFill/>
                    </a:lnTlToBr>
                    <a:lnBlToTr>
                      <a:noFill/>
                    </a:lnBlToTr>
                    <a:solidFill>
                      <a:srgbClr val="F2DBDB"/>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tr-TR" sz="2000" b="0" i="0" u="none" strike="noStrike" cap="none" normalizeH="0" baseline="0" noProof="0">
                        <a:ln>
                          <a:noFill/>
                        </a:ln>
                        <a:solidFill>
                          <a:schemeClr val="tx1"/>
                        </a:solidFill>
                        <a:effectLst/>
                        <a:latin typeface="Cambria"/>
                        <a:ea typeface="MS PGothic" charset="0"/>
                        <a:cs typeface="Cambria"/>
                      </a:endParaRPr>
                    </a:p>
                  </a:txBody>
                  <a:tcPr marL="68580" marR="68580" marT="0" marB="0" horzOverflow="overflow">
                    <a:lnL>
                      <a:noFill/>
                    </a:lnL>
                    <a:lnR>
                      <a:noFill/>
                    </a:lnR>
                    <a:lnT w="12700" cap="flat" cmpd="sng" algn="ctr">
                      <a:solidFill>
                        <a:srgbClr val="4F81BD"/>
                      </a:solidFill>
                      <a:prstDash val="solid"/>
                      <a:round/>
                      <a:headEnd type="none" w="med" len="med"/>
                      <a:tailEnd type="none" w="med" len="med"/>
                    </a:lnT>
                    <a:lnB>
                      <a:noFill/>
                    </a:lnB>
                    <a:lnTlToBr>
                      <a:noFill/>
                    </a:lnTlToBr>
                    <a:lnBlToTr>
                      <a:noFill/>
                    </a:lnBlToTr>
                    <a:solidFill>
                      <a:srgbClr val="F2DBDB"/>
                    </a:solidFill>
                  </a:tcPr>
                </a:tc>
                <a:extLst>
                  <a:ext uri="{0D108BD9-81ED-4DB2-BD59-A6C34878D82A}">
                    <a16:rowId xmlns:a16="http://schemas.microsoft.com/office/drawing/2014/main" val="10006"/>
                  </a:ext>
                </a:extLst>
              </a:tr>
              <a:tr h="374650">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tr-TR" sz="2000" b="0" i="0" u="none" strike="noStrike" cap="none" normalizeH="0" baseline="0" noProof="0">
                          <a:ln>
                            <a:noFill/>
                          </a:ln>
                          <a:solidFill>
                            <a:srgbClr val="C0504D"/>
                          </a:solidFill>
                          <a:effectLst/>
                          <a:latin typeface="Cambria"/>
                          <a:ea typeface="MS PGothic" charset="0"/>
                          <a:cs typeface="Cambria"/>
                        </a:rPr>
                        <a:t>Consumer Price</a:t>
                      </a:r>
                      <a:endParaRPr kumimoji="0" lang="tr-TR" sz="2000" b="0" i="0" u="none" strike="noStrike" cap="none" normalizeH="0" baseline="0" noProof="0">
                        <a:ln>
                          <a:noFill/>
                        </a:ln>
                        <a:solidFill>
                          <a:schemeClr val="tx1"/>
                        </a:solidFill>
                        <a:effectLst/>
                        <a:latin typeface="Cambria"/>
                        <a:ea typeface="MS PGothic" charset="0"/>
                        <a:cs typeface="Cambria"/>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tr-TR" sz="2000" b="0" i="0" u="none" strike="noStrike" cap="none" normalizeH="0" baseline="0" noProof="0">
                        <a:ln>
                          <a:noFill/>
                        </a:ln>
                        <a:solidFill>
                          <a:srgbClr val="C0504D"/>
                        </a:solidFill>
                        <a:effectLst/>
                        <a:latin typeface="Cambria"/>
                        <a:ea typeface="MS PGothic" charset="0"/>
                        <a:cs typeface="Cambria"/>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tr-TR" sz="2000" b="0" i="0" u="none" strike="noStrike" cap="none" normalizeH="0" baseline="0" noProof="0">
                        <a:ln>
                          <a:noFill/>
                        </a:ln>
                        <a:solidFill>
                          <a:srgbClr val="C0504D"/>
                        </a:solidFill>
                        <a:effectLst/>
                        <a:latin typeface="Cambria"/>
                        <a:ea typeface="MS PGothic" charset="0"/>
                        <a:cs typeface="Cambria"/>
                      </a:endParaRPr>
                    </a:p>
                  </a:txBody>
                  <a:tcPr marL="68580" marR="68580" marT="0" marB="0" horzOverflow="overflow">
                    <a:lnL>
                      <a:noFill/>
                    </a:lnL>
                    <a:lnR>
                      <a:noFill/>
                    </a:lnR>
                    <a:lnT>
                      <a:noFill/>
                    </a:lnT>
                    <a:lnB>
                      <a:noFill/>
                    </a:lnB>
                    <a:lnTlToBr>
                      <a:noFill/>
                    </a:lnTlToBr>
                    <a:lnBlToTr>
                      <a:noFill/>
                    </a:lnBlToTr>
                    <a:solidFill>
                      <a:srgbClr val="DBE5F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tr-TR" sz="2000" b="0" i="0" u="none" strike="noStrike" cap="none" normalizeH="0" baseline="0" noProof="0">
                          <a:ln>
                            <a:noFill/>
                          </a:ln>
                          <a:solidFill>
                            <a:srgbClr val="C0504D"/>
                          </a:solidFill>
                          <a:effectLst/>
                          <a:latin typeface="Cambria"/>
                          <a:ea typeface="MS PGothic" charset="0"/>
                          <a:cs typeface="Cambria"/>
                        </a:rPr>
                        <a:t>$24</a:t>
                      </a:r>
                      <a:endParaRPr kumimoji="0" lang="tr-TR" sz="2000" b="0" i="0" u="none" strike="noStrike" cap="none" normalizeH="0" baseline="0" noProof="0">
                        <a:ln>
                          <a:noFill/>
                        </a:ln>
                        <a:solidFill>
                          <a:schemeClr val="tx1"/>
                        </a:solidFill>
                        <a:effectLst/>
                        <a:latin typeface="Cambria"/>
                        <a:ea typeface="MS PGothic" charset="0"/>
                        <a:cs typeface="Cambria"/>
                      </a:endParaRPr>
                    </a:p>
                  </a:txBody>
                  <a:tcPr marL="68580" marR="68580" marT="0" marB="0" horzOverflow="overflow">
                    <a:lnL>
                      <a:noFill/>
                    </a:lnL>
                    <a:lnR>
                      <a:noFill/>
                    </a:lnR>
                    <a:lnT>
                      <a:noFill/>
                    </a:lnT>
                    <a:lnB>
                      <a:noFill/>
                    </a:lnB>
                    <a:lnTlToBr>
                      <a:noFill/>
                    </a:lnTlToBr>
                    <a:lnBlToTr>
                      <a:noFill/>
                    </a:lnBlToTr>
                    <a:solidFill>
                      <a:srgbClr val="DBE5F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tr-TR" sz="2000" b="0" i="0" u="none" strike="noStrike" cap="none" normalizeH="0" baseline="0" noProof="0">
                        <a:ln>
                          <a:noFill/>
                        </a:ln>
                        <a:solidFill>
                          <a:srgbClr val="C0504D"/>
                        </a:solidFill>
                        <a:effectLst/>
                        <a:latin typeface="Cambria"/>
                        <a:ea typeface="MS PGothic" charset="0"/>
                        <a:cs typeface="Cambria"/>
                      </a:endParaRPr>
                    </a:p>
                  </a:txBody>
                  <a:tcPr marL="68580" marR="68580" marT="0" marB="0" horzOverflow="overflow">
                    <a:lnL>
                      <a:noFill/>
                    </a:lnL>
                    <a:lnR>
                      <a:noFill/>
                    </a:lnR>
                    <a:lnT>
                      <a:noFill/>
                    </a:lnT>
                    <a:lnB>
                      <a:noFill/>
                    </a:lnB>
                    <a:lnTlToBr>
                      <a:noFill/>
                    </a:lnTlToBr>
                    <a:lnBlToTr>
                      <a:noFill/>
                    </a:lnBlToTr>
                    <a:solidFill>
                      <a:srgbClr val="F2DBDB"/>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tr-TR" sz="2000" b="0" i="0" u="none" strike="noStrike" cap="none" normalizeH="0" baseline="0" noProof="0">
                          <a:ln>
                            <a:noFill/>
                          </a:ln>
                          <a:solidFill>
                            <a:srgbClr val="C0504D"/>
                          </a:solidFill>
                          <a:effectLst/>
                          <a:latin typeface="Cambria"/>
                          <a:ea typeface="MS PGothic" charset="0"/>
                          <a:cs typeface="Cambria"/>
                        </a:rPr>
                        <a:t>$30</a:t>
                      </a:r>
                      <a:endParaRPr kumimoji="0" lang="tr-TR" sz="2000" b="0" i="0" u="none" strike="noStrike" cap="none" normalizeH="0" baseline="0" noProof="0">
                        <a:ln>
                          <a:noFill/>
                        </a:ln>
                        <a:solidFill>
                          <a:schemeClr val="tx1"/>
                        </a:solidFill>
                        <a:effectLst/>
                        <a:latin typeface="Cambria"/>
                        <a:ea typeface="MS PGothic" charset="0"/>
                        <a:cs typeface="Cambria"/>
                      </a:endParaRPr>
                    </a:p>
                  </a:txBody>
                  <a:tcPr marL="68580" marR="68580" marT="0" marB="0" horzOverflow="overflow">
                    <a:lnL>
                      <a:noFill/>
                    </a:lnL>
                    <a:lnR>
                      <a:noFill/>
                    </a:lnR>
                    <a:lnT>
                      <a:noFill/>
                    </a:lnT>
                    <a:lnB>
                      <a:noFill/>
                    </a:lnB>
                    <a:lnTlToBr>
                      <a:noFill/>
                    </a:lnTlToBr>
                    <a:lnBlToTr>
                      <a:noFill/>
                    </a:lnBlToTr>
                    <a:solidFill>
                      <a:srgbClr val="F2DBDB"/>
                    </a:solidFill>
                  </a:tcPr>
                </a:tc>
                <a:extLst>
                  <a:ext uri="{0D108BD9-81ED-4DB2-BD59-A6C34878D82A}">
                    <a16:rowId xmlns:a16="http://schemas.microsoft.com/office/drawing/2014/main" val="10007"/>
                  </a:ext>
                </a:extLst>
              </a:tr>
              <a:tr h="604838">
                <a:tc gridSpan="2">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tr-TR" sz="2000" b="0" i="0" u="none" strike="noStrike" cap="none" normalizeH="0" baseline="0" noProof="0">
                          <a:ln>
                            <a:noFill/>
                          </a:ln>
                          <a:solidFill>
                            <a:srgbClr val="C0504D"/>
                          </a:solidFill>
                          <a:effectLst/>
                          <a:latin typeface="Cambria"/>
                          <a:ea typeface="MS PGothic" charset="0"/>
                          <a:cs typeface="Cambria"/>
                        </a:rPr>
                        <a:t>Index (CPI)</a:t>
                      </a:r>
                      <a:endParaRPr kumimoji="0" lang="tr-TR" sz="2000" b="0" i="0" u="none" strike="noStrike" cap="none" normalizeH="0" baseline="0" noProof="0">
                        <a:ln>
                          <a:noFill/>
                        </a:ln>
                        <a:solidFill>
                          <a:schemeClr val="tx1"/>
                        </a:solidFill>
                        <a:effectLst/>
                        <a:latin typeface="Cambria"/>
                        <a:ea typeface="MS PGothic" charset="0"/>
                        <a:cs typeface="Cambria"/>
                      </a:endParaRPr>
                    </a:p>
                  </a:txBody>
                  <a:tcPr marL="68580" marR="68580" marT="0" marB="0" horzOverflow="overflow">
                    <a:lnL>
                      <a:noFill/>
                    </a:lnL>
                    <a:lnR>
                      <a:noFill/>
                    </a:lnR>
                    <a:lnT>
                      <a:noFill/>
                    </a:lnT>
                    <a:lnB>
                      <a:noFill/>
                    </a:lnB>
                    <a:lnTlToBr>
                      <a:noFill/>
                    </a:lnTlToBr>
                    <a:lnBlToTr>
                      <a:noFill/>
                    </a:lnBlToTr>
                    <a:noFill/>
                  </a:tcPr>
                </a:tc>
                <a:tc hMerge="1">
                  <a:txBody>
                    <a:bodyPr/>
                    <a:lstStyle/>
                    <a:p>
                      <a:endParaRPr lang="en-US"/>
                    </a:p>
                  </a:txBody>
                  <a:tcPr/>
                </a:tc>
                <a:tc gridSpan="2">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tr-TR" sz="2000" b="0" i="0" u="none" strike="noStrike" cap="none" normalizeH="0" baseline="0" noProof="0">
                        <a:ln>
                          <a:noFill/>
                        </a:ln>
                        <a:solidFill>
                          <a:schemeClr val="tx1"/>
                        </a:solidFill>
                        <a:effectLst/>
                        <a:latin typeface="Cambria"/>
                        <a:ea typeface="MS PGothic" charset="0"/>
                        <a:cs typeface="Cambria"/>
                      </a:endParaRPr>
                    </a:p>
                  </a:txBody>
                  <a:tcPr marL="68580" marR="68580" marT="0" marB="0" horzOverflow="overflow">
                    <a:lnL>
                      <a:noFill/>
                    </a:lnL>
                    <a:lnR>
                      <a:noFill/>
                    </a:lnR>
                    <a:lnT>
                      <a:noFill/>
                    </a:lnT>
                    <a:lnB>
                      <a:noFill/>
                    </a:lnB>
                    <a:lnTlToBr>
                      <a:noFill/>
                    </a:lnTlToBr>
                    <a:lnBlToTr>
                      <a:noFill/>
                    </a:lnBlToTr>
                    <a:solidFill>
                      <a:srgbClr val="DBE5F1"/>
                    </a:solidFill>
                  </a:tcPr>
                </a:tc>
                <a:tc hMerge="1">
                  <a:txBody>
                    <a:bodyPr/>
                    <a:lstStyle/>
                    <a:p>
                      <a:endParaRPr lang="en-US"/>
                    </a:p>
                  </a:txBody>
                  <a:tcPr/>
                </a:tc>
                <a:tc gridSpan="2">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tr-TR" sz="2000" b="0" i="0" u="none" strike="noStrike" cap="none" normalizeH="0" baseline="0" noProof="0" dirty="0">
                        <a:ln>
                          <a:noFill/>
                        </a:ln>
                        <a:solidFill>
                          <a:schemeClr val="tx1"/>
                        </a:solidFill>
                        <a:effectLst/>
                        <a:latin typeface="Cambria"/>
                        <a:ea typeface="MS PGothic" charset="0"/>
                        <a:cs typeface="Cambria"/>
                      </a:endParaRPr>
                    </a:p>
                  </a:txBody>
                  <a:tcPr marL="68580" marR="68580" marT="0" marB="0" horzOverflow="overflow">
                    <a:lnL>
                      <a:noFill/>
                    </a:lnL>
                    <a:lnR>
                      <a:noFill/>
                    </a:lnR>
                    <a:lnT>
                      <a:noFill/>
                    </a:lnT>
                    <a:lnB>
                      <a:noFill/>
                    </a:lnB>
                    <a:lnTlToBr>
                      <a:noFill/>
                    </a:lnTlToBr>
                    <a:lnBlToTr>
                      <a:noFill/>
                    </a:lnBlToTr>
                    <a:solidFill>
                      <a:srgbClr val="F2DBDB"/>
                    </a:solidFill>
                  </a:tcPr>
                </a:tc>
                <a:tc hMerge="1">
                  <a:txBody>
                    <a:bodyPr/>
                    <a:lstStyle/>
                    <a:p>
                      <a:endParaRPr lang="en-US"/>
                    </a:p>
                  </a:txBody>
                  <a:tcPr/>
                </a:tc>
                <a:extLst>
                  <a:ext uri="{0D108BD9-81ED-4DB2-BD59-A6C34878D82A}">
                    <a16:rowId xmlns:a16="http://schemas.microsoft.com/office/drawing/2014/main" val="10008"/>
                  </a:ext>
                </a:extLst>
              </a:tr>
            </a:tbl>
          </a:graphicData>
        </a:graphic>
      </p:graphicFrame>
      <p:graphicFrame>
        <p:nvGraphicFramePr>
          <p:cNvPr id="14391" name="Object 1"/>
          <p:cNvGraphicFramePr>
            <a:graphicFrameLocks noChangeAspect="1"/>
          </p:cNvGraphicFramePr>
          <p:nvPr/>
        </p:nvGraphicFramePr>
        <p:xfrm>
          <a:off x="5003805" y="5676900"/>
          <a:ext cx="2105025" cy="863600"/>
        </p:xfrm>
        <a:graphic>
          <a:graphicData uri="http://schemas.openxmlformats.org/presentationml/2006/ole">
            <mc:AlternateContent xmlns:mc="http://schemas.openxmlformats.org/markup-compatibility/2006">
              <mc:Choice xmlns:v="urn:schemas-microsoft-com:vml" Requires="v">
                <p:oleObj spid="_x0000_s2937" name="Equation" r:id="rId4" imgW="990170" imgH="406224" progId="Equation.3">
                  <p:embed/>
                </p:oleObj>
              </mc:Choice>
              <mc:Fallback>
                <p:oleObj name="Equation" r:id="rId4" imgW="990170" imgH="406224"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3805" y="5676900"/>
                        <a:ext cx="2105025" cy="863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aphicFrame>
        <p:nvGraphicFramePr>
          <p:cNvPr id="14392" name="Object 2"/>
          <p:cNvGraphicFramePr>
            <a:graphicFrameLocks noChangeAspect="1"/>
          </p:cNvGraphicFramePr>
          <p:nvPr/>
        </p:nvGraphicFramePr>
        <p:xfrm>
          <a:off x="7785101" y="5638800"/>
          <a:ext cx="2073275" cy="850900"/>
        </p:xfrm>
        <a:graphic>
          <a:graphicData uri="http://schemas.openxmlformats.org/presentationml/2006/ole">
            <mc:AlternateContent xmlns:mc="http://schemas.openxmlformats.org/markup-compatibility/2006">
              <mc:Choice xmlns:v="urn:schemas-microsoft-com:vml" Requires="v">
                <p:oleObj spid="_x0000_s2938" name="Equation" r:id="rId6" imgW="990170" imgH="406224" progId="Equation.3">
                  <p:embed/>
                </p:oleObj>
              </mc:Choice>
              <mc:Fallback>
                <p:oleObj name="Equation" r:id="rId6" imgW="990170" imgH="406224"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85101" y="5638800"/>
                        <a:ext cx="2073275" cy="850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sp>
        <p:nvSpPr>
          <p:cNvPr id="6" name="TextBox 5"/>
          <p:cNvSpPr txBox="1"/>
          <p:nvPr/>
        </p:nvSpPr>
        <p:spPr>
          <a:xfrm>
            <a:off x="258581" y="5676903"/>
            <a:ext cx="4407087" cy="646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tr-TR" dirty="0">
                <a:latin typeface="Cambria"/>
                <a:cs typeface="Cambria"/>
              </a:rPr>
              <a:t>Yukarıdaki örnekte baz yıl hangisi?</a:t>
            </a:r>
          </a:p>
          <a:p>
            <a:endParaRPr lang="tr-TR" dirty="0">
              <a:latin typeface="Cambria"/>
            </a:endParaRPr>
          </a:p>
        </p:txBody>
      </p:sp>
    </p:spTree>
    <p:extLst>
      <p:ext uri="{BB962C8B-B14F-4D97-AF65-F5344CB8AC3E}">
        <p14:creationId xmlns:p14="http://schemas.microsoft.com/office/powerpoint/2010/main" val="5392778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14391"/>
                                        </p:tgtEl>
                                        <p:attrNameLst>
                                          <p:attrName>style.visibility</p:attrName>
                                        </p:attrNameLst>
                                      </p:cBhvr>
                                      <p:to>
                                        <p:strVal val="visible"/>
                                      </p:to>
                                    </p:set>
                                    <p:animEffect transition="in" filter="barn(inVertical)">
                                      <p:cBhvr>
                                        <p:cTn id="7" dur="500"/>
                                        <p:tgtEl>
                                          <p:spTgt spid="1439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14392"/>
                                        </p:tgtEl>
                                        <p:attrNameLst>
                                          <p:attrName>style.visibility</p:attrName>
                                        </p:attrNameLst>
                                      </p:cBhvr>
                                      <p:to>
                                        <p:strVal val="visible"/>
                                      </p:to>
                                    </p:set>
                                    <p:animEffect transition="in" filter="barn(inVertical)">
                                      <p:cBhvr>
                                        <p:cTn id="12" dur="500"/>
                                        <p:tgtEl>
                                          <p:spTgt spid="143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Title 1"/>
          <p:cNvSpPr>
            <a:spLocks noGrp="1"/>
          </p:cNvSpPr>
          <p:nvPr>
            <p:ph type="title"/>
          </p:nvPr>
        </p:nvSpPr>
        <p:spPr>
          <a:xfrm>
            <a:off x="1981200" y="1"/>
            <a:ext cx="8686800" cy="1527175"/>
          </a:xfrm>
        </p:spPr>
        <p:txBody>
          <a:bodyPr/>
          <a:lstStyle/>
          <a:p>
            <a:r>
              <a:rPr lang="tr-TR" altLang="en-US" sz="4000" dirty="0"/>
              <a:t>Yaşam Standardının Ölçülmesi</a:t>
            </a:r>
            <a:endParaRPr lang="tr-TR" altLang="en-US" sz="4200" dirty="0">
              <a:latin typeface="Cambria" panose="02040503050406030204" pitchFamily="18" charset="0"/>
              <a:ea typeface="Helvetica Neue" charset="0"/>
              <a:cs typeface="Helvetica Neue" charset="0"/>
            </a:endParaRPr>
          </a:p>
        </p:txBody>
      </p:sp>
      <p:sp>
        <p:nvSpPr>
          <p:cNvPr id="26628" name="Content Placeholder 2"/>
          <p:cNvSpPr>
            <a:spLocks noGrp="1"/>
          </p:cNvSpPr>
          <p:nvPr>
            <p:ph idx="1"/>
          </p:nvPr>
        </p:nvSpPr>
        <p:spPr>
          <a:xfrm>
            <a:off x="1981200" y="1712914"/>
            <a:ext cx="9663404" cy="1629001"/>
          </a:xfrm>
        </p:spPr>
        <p:txBody>
          <a:bodyPr/>
          <a:lstStyle/>
          <a:p>
            <a:pPr eaLnBrk="1" hangingPunct="1"/>
            <a:r>
              <a:rPr lang="tr-TR" altLang="en-US" sz="3200" dirty="0"/>
              <a:t>Toplam GSYH (Total GDP)</a:t>
            </a:r>
          </a:p>
          <a:p>
            <a:pPr lvl="1" eaLnBrk="1" hangingPunct="1"/>
            <a:r>
              <a:rPr lang="tr-TR" altLang="en-US" sz="2800" dirty="0"/>
              <a:t>Ülkeleri karşılaştırmak için doğru bir yol değildir.</a:t>
            </a:r>
          </a:p>
          <a:p>
            <a:pPr lvl="1" eaLnBrk="1" hangingPunct="1"/>
            <a:r>
              <a:rPr lang="tr-TR" altLang="en-US" sz="2800" dirty="0"/>
              <a:t>Ülkenin nüfusunu hesaba katmaz.</a:t>
            </a:r>
            <a:endParaRPr lang="tr-TR" altLang="ja-JP" sz="2800" dirty="0"/>
          </a:p>
        </p:txBody>
      </p:sp>
      <p:pic>
        <p:nvPicPr>
          <p:cNvPr id="26626" name="Picture 1" descr="A world map of the concentration of total GDP, in millions. The index has five classifications: less than 19.90 million, 19.90 to 54.96 million, 54.96 to 100.70 million, 100.70 to 207.85 million, and greater than 207.85 million.  The countries that are greater than 207.85 million are the United States, Brazil, China, India, and Indonesia. The countries that are 100.70 to 207.85 are Mexico, Russia, Pakistan, and western European countries. The countries that are 54.96 to 100.70 are eastern European countries, Southeast Asian countries, Canada, and South American countries. The countries that are 19.90 to 54.96 are several African and Middle Eastern countries. The countries that fit into the less than 19.90 million classifications are several African countries. "/>
          <p:cNvPicPr>
            <a:picLocks noChangeAspect="1"/>
          </p:cNvPicPr>
          <p:nvPr/>
        </p:nvPicPr>
        <p:blipFill rotWithShape="1">
          <a:blip r:embed="rId3">
            <a:extLst>
              <a:ext uri="{28A0092B-C50C-407E-A947-70E740481C1C}">
                <a14:useLocalDpi xmlns:a14="http://schemas.microsoft.com/office/drawing/2010/main" val="0"/>
              </a:ext>
            </a:extLst>
          </a:blip>
          <a:srcRect t="10232"/>
          <a:stretch/>
        </p:blipFill>
        <p:spPr bwMode="auto">
          <a:xfrm>
            <a:off x="3166269" y="3453205"/>
            <a:ext cx="5859462" cy="3373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6628497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Content Placeholder 2"/>
          <p:cNvSpPr>
            <a:spLocks noGrp="1"/>
          </p:cNvSpPr>
          <p:nvPr>
            <p:ph idx="1"/>
          </p:nvPr>
        </p:nvSpPr>
        <p:spPr>
          <a:xfrm>
            <a:off x="1041403" y="1712913"/>
            <a:ext cx="9531351" cy="4895850"/>
          </a:xfrm>
        </p:spPr>
        <p:txBody>
          <a:bodyPr/>
          <a:lstStyle/>
          <a:p>
            <a:pPr eaLnBrk="1" hangingPunct="1"/>
            <a:r>
              <a:rPr lang="tr-TR" altLang="en-US" sz="2400" noProof="0" dirty="0"/>
              <a:t>Fiyat endeksi hesabı</a:t>
            </a:r>
          </a:p>
          <a:p>
            <a:pPr eaLnBrk="1" hangingPunct="1"/>
            <a:endParaRPr lang="tr-TR" altLang="en-US" sz="2800" noProof="0" dirty="0"/>
          </a:p>
          <a:p>
            <a:pPr eaLnBrk="1" hangingPunct="1"/>
            <a:endParaRPr lang="tr-TR" altLang="en-US" sz="2800" noProof="0" dirty="0"/>
          </a:p>
          <a:p>
            <a:pPr eaLnBrk="1" hangingPunct="1">
              <a:buFont typeface="Arial" panose="020B0604020202020204" pitchFamily="34" charset="0"/>
              <a:buNone/>
            </a:pPr>
            <a:r>
              <a:rPr lang="tr-TR" altLang="en-US" sz="2800" noProof="0" dirty="0"/>
              <a:t>								  YA DA</a:t>
            </a:r>
          </a:p>
          <a:p>
            <a:pPr eaLnBrk="1" hangingPunct="1">
              <a:buFont typeface="Arial" panose="020B0604020202020204" pitchFamily="34" charset="0"/>
              <a:buNone/>
            </a:pPr>
            <a:endParaRPr lang="tr-TR" altLang="en-US" sz="2800" noProof="0" dirty="0"/>
          </a:p>
          <a:p>
            <a:pPr eaLnBrk="1" hangingPunct="1">
              <a:buFont typeface="Arial" panose="020B0604020202020204" pitchFamily="34" charset="0"/>
              <a:buNone/>
            </a:pPr>
            <a:endParaRPr lang="tr-TR" altLang="en-US" sz="2800" noProof="0" dirty="0"/>
          </a:p>
          <a:p>
            <a:pPr marL="342900" lvl="2" indent="-342900" eaLnBrk="1" hangingPunct="1"/>
            <a:r>
              <a:rPr lang="tr-TR" noProof="0" dirty="0">
                <a:latin typeface="Cambria"/>
                <a:ea typeface="Cambria"/>
                <a:cs typeface="Cambria"/>
              </a:rPr>
              <a:t>CPI aylık olarak hesaplanır ve 1988'den beri 1982-1984 dönemi arasındaki fiyatların ortalaması baz yıl olarak kullanılır.</a:t>
            </a:r>
          </a:p>
          <a:p>
            <a:pPr marL="342900" lvl="2" indent="-342900" eaLnBrk="1" hangingPunct="1"/>
            <a:r>
              <a:rPr lang="tr-TR" noProof="0" dirty="0">
                <a:latin typeface="Cambria"/>
                <a:ea typeface="Cambria"/>
                <a:cs typeface="Cambria"/>
              </a:rPr>
              <a:t>Örnek: Ağustos 2013'te CPI 233.9 idi, yani 2013'te piyasa sepetinin fiyatı 1983'e göre 133.9% daha fazladır.</a:t>
            </a:r>
          </a:p>
          <a:p>
            <a:pPr marL="342900" lvl="2" indent="-342900" eaLnBrk="1" hangingPunct="1"/>
            <a:endParaRPr lang="tr-TR" noProof="0" dirty="0">
              <a:latin typeface="Cambria"/>
              <a:ea typeface="Cambria"/>
              <a:cs typeface="Cambria"/>
            </a:endParaRPr>
          </a:p>
          <a:p>
            <a:pPr eaLnBrk="1" hangingPunct="1"/>
            <a:endParaRPr lang="tr-TR" altLang="en-US" sz="2800" noProof="0" dirty="0"/>
          </a:p>
        </p:txBody>
      </p:sp>
      <p:graphicFrame>
        <p:nvGraphicFramePr>
          <p:cNvPr id="15364" name="Object 1"/>
          <p:cNvGraphicFramePr>
            <a:graphicFrameLocks noChangeAspect="1"/>
          </p:cNvGraphicFramePr>
          <p:nvPr>
            <p:extLst>
              <p:ext uri="{D42A27DB-BD31-4B8C-83A1-F6EECF244321}">
                <p14:modId xmlns:p14="http://schemas.microsoft.com/office/powerpoint/2010/main" val="3286393188"/>
              </p:ext>
            </p:extLst>
          </p:nvPr>
        </p:nvGraphicFramePr>
        <p:xfrm>
          <a:off x="3070225" y="2178050"/>
          <a:ext cx="5784850" cy="869950"/>
        </p:xfrm>
        <a:graphic>
          <a:graphicData uri="http://schemas.openxmlformats.org/presentationml/2006/ole">
            <mc:AlternateContent xmlns:mc="http://schemas.openxmlformats.org/markup-compatibility/2006">
              <mc:Choice xmlns:v="urn:schemas-microsoft-com:vml" Requires="v">
                <p:oleObj spid="_x0000_s6985" name="Equation" r:id="rId4" imgW="2870200" imgH="431800" progId="Equation.DSMT4">
                  <p:embed/>
                </p:oleObj>
              </mc:Choice>
              <mc:Fallback>
                <p:oleObj name="Equation" r:id="rId4" imgW="2870200" imgH="431800" progId="Equation.DSMT4">
                  <p:embed/>
                  <p:pic>
                    <p:nvPicPr>
                      <p:cNvPr id="0" name=""/>
                      <p:cNvPicPr>
                        <a:picLocks noChangeAspect="1" noChangeArrowheads="1"/>
                      </p:cNvPicPr>
                      <p:nvPr/>
                    </p:nvPicPr>
                    <p:blipFill>
                      <a:blip r:embed="rId5"/>
                      <a:srcRect/>
                      <a:stretch>
                        <a:fillRect/>
                      </a:stretch>
                    </p:blipFill>
                    <p:spPr bwMode="auto">
                      <a:xfrm>
                        <a:off x="3070225" y="2178050"/>
                        <a:ext cx="5784850" cy="869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sp>
        <p:nvSpPr>
          <p:cNvPr id="7" name="Title 1"/>
          <p:cNvSpPr>
            <a:spLocks noGrp="1"/>
          </p:cNvSpPr>
          <p:nvPr>
            <p:ph type="title"/>
          </p:nvPr>
        </p:nvSpPr>
        <p:spPr>
          <a:xfrm>
            <a:off x="1006958" y="0"/>
            <a:ext cx="8953500" cy="1527175"/>
          </a:xfrm>
        </p:spPr>
        <p:txBody>
          <a:bodyPr/>
          <a:lstStyle/>
          <a:p>
            <a:r>
              <a:rPr lang="tr-TR" altLang="en-US" noProof="0" dirty="0"/>
              <a:t>Basit bir Fiyat Endeksi Hesaplama</a:t>
            </a:r>
          </a:p>
        </p:txBody>
      </p:sp>
      <p:graphicFrame>
        <p:nvGraphicFramePr>
          <p:cNvPr id="6" name="Object 1"/>
          <p:cNvGraphicFramePr>
            <a:graphicFrameLocks noChangeAspect="1"/>
          </p:cNvGraphicFramePr>
          <p:nvPr>
            <p:extLst>
              <p:ext uri="{D42A27DB-BD31-4B8C-83A1-F6EECF244321}">
                <p14:modId xmlns:p14="http://schemas.microsoft.com/office/powerpoint/2010/main" val="2198551466"/>
              </p:ext>
            </p:extLst>
          </p:nvPr>
        </p:nvGraphicFramePr>
        <p:xfrm>
          <a:off x="2159000" y="3683000"/>
          <a:ext cx="7243763" cy="895350"/>
        </p:xfrm>
        <a:graphic>
          <a:graphicData uri="http://schemas.openxmlformats.org/presentationml/2006/ole">
            <mc:AlternateContent xmlns:mc="http://schemas.openxmlformats.org/markup-compatibility/2006">
              <mc:Choice xmlns:v="urn:schemas-microsoft-com:vml" Requires="v">
                <p:oleObj spid="_x0000_s6986" name="Equation" r:id="rId6" imgW="3594100" imgH="444500" progId="Equation.3">
                  <p:embed/>
                </p:oleObj>
              </mc:Choice>
              <mc:Fallback>
                <p:oleObj name="Equation" r:id="rId6" imgW="3594100" imgH="444500" progId="Equation.3">
                  <p:embed/>
                  <p:pic>
                    <p:nvPicPr>
                      <p:cNvPr id="0" name=""/>
                      <p:cNvPicPr>
                        <a:picLocks noChangeAspect="1" noChangeArrowheads="1"/>
                      </p:cNvPicPr>
                      <p:nvPr/>
                    </p:nvPicPr>
                    <p:blipFill>
                      <a:blip r:embed="rId7"/>
                      <a:srcRect/>
                      <a:stretch>
                        <a:fillRect/>
                      </a:stretch>
                    </p:blipFill>
                    <p:spPr bwMode="auto">
                      <a:xfrm>
                        <a:off x="2159000" y="3683000"/>
                        <a:ext cx="7243763" cy="895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4894627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15364"/>
                                        </p:tgtEl>
                                        <p:attrNameLst>
                                          <p:attrName>style.visibility</p:attrName>
                                        </p:attrNameLst>
                                      </p:cBhvr>
                                      <p:to>
                                        <p:strVal val="visible"/>
                                      </p:to>
                                    </p:set>
                                    <p:animEffect transition="in" filter="barn(inVertical)">
                                      <p:cBhvr>
                                        <p:cTn id="7" dur="500"/>
                                        <p:tgtEl>
                                          <p:spTgt spid="1536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1981200" y="7"/>
            <a:ext cx="8229600" cy="1527175"/>
          </a:xfrm>
        </p:spPr>
        <p:txBody>
          <a:bodyPr/>
          <a:lstStyle/>
          <a:p>
            <a:r>
              <a:rPr lang="tr-TR" altLang="en-US" noProof="0" dirty="0"/>
              <a:t>Enflasyon</a:t>
            </a:r>
          </a:p>
        </p:txBody>
      </p:sp>
      <p:sp>
        <p:nvSpPr>
          <p:cNvPr id="16386" name="Content Placeholder 2"/>
          <p:cNvSpPr>
            <a:spLocks noGrp="1"/>
          </p:cNvSpPr>
          <p:nvPr>
            <p:ph idx="1"/>
          </p:nvPr>
        </p:nvSpPr>
        <p:spPr>
          <a:xfrm>
            <a:off x="1981200" y="1712913"/>
            <a:ext cx="8229600" cy="4895850"/>
          </a:xfrm>
        </p:spPr>
        <p:txBody>
          <a:bodyPr/>
          <a:lstStyle/>
          <a:p>
            <a:pPr eaLnBrk="1" hangingPunct="1"/>
            <a:r>
              <a:rPr lang="tr-TR" altLang="en-US" sz="2400" noProof="0" dirty="0"/>
              <a:t>Enflasyon (</a:t>
            </a:r>
            <a:r>
              <a:rPr lang="tr-TR" altLang="en-US" sz="2400" noProof="0" dirty="0" err="1"/>
              <a:t>Inflation</a:t>
            </a:r>
            <a:r>
              <a:rPr lang="tr-TR" altLang="en-US" sz="2400" noProof="0" dirty="0"/>
              <a:t>)</a:t>
            </a:r>
          </a:p>
          <a:p>
            <a:pPr lvl="1" eaLnBrk="1" hangingPunct="1"/>
            <a:r>
              <a:rPr lang="tr-TR" altLang="en-US" sz="2000" noProof="0" dirty="0"/>
              <a:t>Genel fiyat seviyesindeki artış.</a:t>
            </a:r>
          </a:p>
          <a:p>
            <a:pPr lvl="1" eaLnBrk="1" hangingPunct="1"/>
            <a:r>
              <a:rPr lang="tr-TR" altLang="en-US" sz="2000" noProof="0" dirty="0"/>
              <a:t>Ortalama fiyat seviyesindeki büyüme oranı (yüzdesel değişim) olarak ölçülür. Örneğin, 2010 için %4.</a:t>
            </a:r>
          </a:p>
          <a:p>
            <a:pPr lvl="1" eaLnBrk="1" hangingPunct="1"/>
            <a:r>
              <a:rPr lang="tr-TR" altLang="en-US" sz="2000" noProof="0" dirty="0"/>
              <a:t>Deflasyon (</a:t>
            </a:r>
            <a:r>
              <a:rPr lang="tr-TR" altLang="en-US" sz="2000" noProof="0" dirty="0" err="1"/>
              <a:t>Deflation</a:t>
            </a:r>
            <a:r>
              <a:rPr lang="tr-TR" altLang="en-US" sz="2000" noProof="0" dirty="0"/>
              <a:t>): Enflasyonun tersi. Fiyat seviyesi düşer. Örneğin, 2020 için %-4.</a:t>
            </a:r>
          </a:p>
          <a:p>
            <a:pPr lvl="1" eaLnBrk="1" hangingPunct="1"/>
            <a:r>
              <a:rPr lang="tr-TR" altLang="en-US" sz="2000" noProof="0" dirty="0" err="1"/>
              <a:t>Disenflasyon</a:t>
            </a:r>
            <a:r>
              <a:rPr lang="tr-TR" altLang="en-US" sz="2000" noProof="0" dirty="0"/>
              <a:t> (</a:t>
            </a:r>
            <a:r>
              <a:rPr lang="tr-TR" altLang="en-US" sz="2000" noProof="0" dirty="0" err="1"/>
              <a:t>Disinflation</a:t>
            </a:r>
            <a:r>
              <a:rPr lang="tr-TR" altLang="en-US" sz="2000" noProof="0" dirty="0"/>
              <a:t>): Fiyat seviyesi artıyor ama azalan bir oran ile. Örneğin, 1950 için %6, 1951 için %4 ve 1952 için %3.</a:t>
            </a:r>
          </a:p>
          <a:p>
            <a:pPr eaLnBrk="1" hangingPunct="1"/>
            <a:r>
              <a:rPr lang="tr-TR" altLang="en-US" sz="2400" noProof="0" dirty="0"/>
              <a:t>Enflasyonun en büyük sorunu nedir?</a:t>
            </a:r>
          </a:p>
          <a:p>
            <a:pPr lvl="1" eaLnBrk="1" hangingPunct="1"/>
            <a:r>
              <a:rPr lang="tr-TR" altLang="en-US" sz="2000" noProof="0" dirty="0"/>
              <a:t>Fiyat değişimlerindeki belirsizlik </a:t>
            </a:r>
            <a:r>
              <a:rPr lang="tr-TR" altLang="en-US" sz="2000" u="sng" noProof="0" dirty="0">
                <a:solidFill>
                  <a:srgbClr val="FF0000"/>
                </a:solidFill>
              </a:rPr>
              <a:t>(</a:t>
            </a:r>
            <a:r>
              <a:rPr lang="tr-TR" altLang="en-US" sz="2000" u="sng" noProof="0" dirty="0" err="1">
                <a:solidFill>
                  <a:srgbClr val="FF0000"/>
                </a:solidFill>
              </a:rPr>
              <a:t>uncertainty</a:t>
            </a:r>
            <a:r>
              <a:rPr lang="tr-TR" altLang="en-US" sz="2000" u="sng" noProof="0" dirty="0">
                <a:solidFill>
                  <a:srgbClr val="FF0000"/>
                </a:solidFill>
              </a:rPr>
              <a:t>)</a:t>
            </a:r>
            <a:r>
              <a:rPr lang="tr-TR" altLang="en-US" sz="2000" noProof="0" dirty="0"/>
              <a:t> firmalar ve işçiler için problem yaratır.</a:t>
            </a:r>
          </a:p>
          <a:p>
            <a:pPr lvl="1" eaLnBrk="1" hangingPunct="1"/>
            <a:r>
              <a:rPr lang="tr-TR" altLang="en-US" sz="2000" noProof="0" dirty="0"/>
              <a:t>Uzun-dönem ücretler üzerinde anlaşmak zor olur.</a:t>
            </a:r>
          </a:p>
          <a:p>
            <a:pPr lvl="1" eaLnBrk="1" hangingPunct="1"/>
            <a:r>
              <a:rPr lang="tr-TR" altLang="en-US" sz="2000" noProof="0" dirty="0"/>
              <a:t>Tüketiciler belirsizlik nedeniyle satın alma biçimlerini değiştirirler.</a:t>
            </a:r>
          </a:p>
        </p:txBody>
      </p:sp>
    </p:spTree>
    <p:extLst>
      <p:ext uri="{BB962C8B-B14F-4D97-AF65-F5344CB8AC3E}">
        <p14:creationId xmlns:p14="http://schemas.microsoft.com/office/powerpoint/2010/main" val="29723986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p:cNvSpPr>
            <a:spLocks noGrp="1"/>
          </p:cNvSpPr>
          <p:nvPr>
            <p:ph type="title"/>
          </p:nvPr>
        </p:nvSpPr>
        <p:spPr>
          <a:xfrm>
            <a:off x="1765759" y="7"/>
            <a:ext cx="8229600" cy="1527175"/>
          </a:xfrm>
        </p:spPr>
        <p:txBody>
          <a:bodyPr/>
          <a:lstStyle/>
          <a:p>
            <a:r>
              <a:rPr lang="tr-TR" altLang="en-US" noProof="0" dirty="0"/>
              <a:t>Enflasyon</a:t>
            </a:r>
          </a:p>
        </p:txBody>
      </p:sp>
      <p:sp>
        <p:nvSpPr>
          <p:cNvPr id="14339" name="Content Placeholder 2"/>
          <p:cNvSpPr>
            <a:spLocks noGrp="1"/>
          </p:cNvSpPr>
          <p:nvPr>
            <p:ph idx="1"/>
          </p:nvPr>
        </p:nvSpPr>
        <p:spPr>
          <a:xfrm>
            <a:off x="1633252" y="1712913"/>
            <a:ext cx="8737600" cy="4895850"/>
          </a:xfrm>
        </p:spPr>
        <p:txBody>
          <a:bodyPr/>
          <a:lstStyle/>
          <a:p>
            <a:pPr eaLnBrk="1" hangingPunct="1"/>
            <a:r>
              <a:rPr lang="tr-TR" altLang="en-US" sz="2800" noProof="0" dirty="0"/>
              <a:t>Fiyat seviyesini bulduktan sonra, yüzdesel değişim formülü ile enflasyonu hesaplayabiliriz.</a:t>
            </a:r>
          </a:p>
          <a:p>
            <a:pPr lvl="1" eaLnBrk="1" hangingPunct="1"/>
            <a:r>
              <a:rPr lang="tr-TR" altLang="en-US" sz="2400" noProof="0" dirty="0"/>
              <a:t>Enflasyon oranları genellikle yıllık ölçülür.</a:t>
            </a:r>
          </a:p>
          <a:p>
            <a:pPr lvl="1" eaLnBrk="1" hangingPunct="1"/>
            <a:r>
              <a:rPr lang="tr-TR" altLang="en-US" sz="2400" noProof="0" dirty="0"/>
              <a:t>Genel formül şu şekildedir.</a:t>
            </a:r>
          </a:p>
          <a:p>
            <a:pPr lvl="1" eaLnBrk="1" hangingPunct="1"/>
            <a:endParaRPr lang="tr-TR" altLang="en-US" sz="2400" noProof="0" dirty="0"/>
          </a:p>
          <a:p>
            <a:pPr marL="0" indent="0" eaLnBrk="1" hangingPunct="1">
              <a:buNone/>
            </a:pPr>
            <a:endParaRPr lang="tr-TR" altLang="en-US" sz="2800" noProof="0" dirty="0"/>
          </a:p>
          <a:p>
            <a:pPr marL="0" indent="0" eaLnBrk="1" hangingPunct="1">
              <a:buNone/>
            </a:pPr>
            <a:endParaRPr lang="tr-TR" altLang="en-US" sz="2800" noProof="0" dirty="0"/>
          </a:p>
          <a:p>
            <a:pPr eaLnBrk="1" hangingPunct="1"/>
            <a:r>
              <a:rPr lang="tr-TR" altLang="en-US" sz="2800" noProof="0" dirty="0"/>
              <a:t>Bir önceki örnekte, enflasyon 25% idi.</a:t>
            </a:r>
          </a:p>
          <a:p>
            <a:pPr marL="0" indent="0" eaLnBrk="1" hangingPunct="1">
              <a:buNone/>
            </a:pPr>
            <a:endParaRPr lang="tr-TR" altLang="en-US" sz="2800" noProof="0" dirty="0"/>
          </a:p>
        </p:txBody>
      </p:sp>
      <p:graphicFrame>
        <p:nvGraphicFramePr>
          <p:cNvPr id="15365" name="Object 2"/>
          <p:cNvGraphicFramePr>
            <a:graphicFrameLocks noChangeAspect="1"/>
          </p:cNvGraphicFramePr>
          <p:nvPr>
            <p:extLst>
              <p:ext uri="{D42A27DB-BD31-4B8C-83A1-F6EECF244321}">
                <p14:modId xmlns:p14="http://schemas.microsoft.com/office/powerpoint/2010/main" val="160811850"/>
              </p:ext>
            </p:extLst>
          </p:nvPr>
        </p:nvGraphicFramePr>
        <p:xfrm>
          <a:off x="3008313" y="5802313"/>
          <a:ext cx="5991225" cy="819150"/>
        </p:xfrm>
        <a:graphic>
          <a:graphicData uri="http://schemas.openxmlformats.org/presentationml/2006/ole">
            <mc:AlternateContent xmlns:mc="http://schemas.openxmlformats.org/markup-compatibility/2006">
              <mc:Choice xmlns:v="urn:schemas-microsoft-com:vml" Requires="v">
                <p:oleObj spid="_x0000_s3959" name="Equation" r:id="rId4" imgW="2971800" imgH="406400" progId="Equation.3">
                  <p:embed/>
                </p:oleObj>
              </mc:Choice>
              <mc:Fallback>
                <p:oleObj name="Equation" r:id="rId4" imgW="2971800" imgH="406400" progId="Equation.3">
                  <p:embed/>
                  <p:pic>
                    <p:nvPicPr>
                      <p:cNvPr id="0" name=""/>
                      <p:cNvPicPr>
                        <a:picLocks noChangeAspect="1" noChangeArrowheads="1"/>
                      </p:cNvPicPr>
                      <p:nvPr/>
                    </p:nvPicPr>
                    <p:blipFill>
                      <a:blip r:embed="rId5"/>
                      <a:srcRect/>
                      <a:stretch>
                        <a:fillRect/>
                      </a:stretch>
                    </p:blipFill>
                    <p:spPr bwMode="auto">
                      <a:xfrm>
                        <a:off x="3008313" y="5802313"/>
                        <a:ext cx="5991225" cy="819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1969932550"/>
              </p:ext>
            </p:extLst>
          </p:nvPr>
        </p:nvGraphicFramePr>
        <p:xfrm>
          <a:off x="1960563" y="3644900"/>
          <a:ext cx="8083550" cy="728663"/>
        </p:xfrm>
        <a:graphic>
          <a:graphicData uri="http://schemas.openxmlformats.org/presentationml/2006/ole">
            <mc:AlternateContent xmlns:mc="http://schemas.openxmlformats.org/markup-compatibility/2006">
              <mc:Choice xmlns:v="urn:schemas-microsoft-com:vml" Requires="v">
                <p:oleObj spid="_x0000_s3960" name="Equation" r:id="rId6" imgW="4775200" imgH="431800" progId="Equation.DSMT4">
                  <p:embed/>
                </p:oleObj>
              </mc:Choice>
              <mc:Fallback>
                <p:oleObj name="Equation" r:id="rId6" imgW="4775200" imgH="431800" progId="Equation.DSMT4">
                  <p:embed/>
                  <p:pic>
                    <p:nvPicPr>
                      <p:cNvPr id="0" name=""/>
                      <p:cNvPicPr/>
                      <p:nvPr/>
                    </p:nvPicPr>
                    <p:blipFill>
                      <a:blip r:embed="rId7"/>
                      <a:stretch>
                        <a:fillRect/>
                      </a:stretch>
                    </p:blipFill>
                    <p:spPr>
                      <a:xfrm>
                        <a:off x="1960563" y="3644900"/>
                        <a:ext cx="8083550" cy="728663"/>
                      </a:xfrm>
                      <a:prstGeom prst="rect">
                        <a:avLst/>
                      </a:prstGeom>
                    </p:spPr>
                  </p:pic>
                </p:oleObj>
              </mc:Fallback>
            </mc:AlternateContent>
          </a:graphicData>
        </a:graphic>
      </p:graphicFrame>
    </p:spTree>
    <p:extLst>
      <p:ext uri="{BB962C8B-B14F-4D97-AF65-F5344CB8AC3E}">
        <p14:creationId xmlns:p14="http://schemas.microsoft.com/office/powerpoint/2010/main" val="27299225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animEffect transition="in" filter="barn(inVertical)">
                                      <p:cBhvr>
                                        <p:cTn id="7" dur="500"/>
                                        <p:tgtEl>
                                          <p:spTgt spid="14339">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14339">
                                            <p:txEl>
                                              <p:pRg st="1" end="1"/>
                                            </p:txEl>
                                          </p:spTgt>
                                        </p:tgtEl>
                                        <p:attrNameLst>
                                          <p:attrName>style.visibility</p:attrName>
                                        </p:attrNameLst>
                                      </p:cBhvr>
                                      <p:to>
                                        <p:strVal val="visible"/>
                                      </p:to>
                                    </p:set>
                                    <p:animEffect transition="in" filter="barn(inVertical)">
                                      <p:cBhvr>
                                        <p:cTn id="10" dur="500"/>
                                        <p:tgtEl>
                                          <p:spTgt spid="14339">
                                            <p:txEl>
                                              <p:pRg st="1" end="1"/>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14339">
                                            <p:txEl>
                                              <p:pRg st="2" end="2"/>
                                            </p:txEl>
                                          </p:spTgt>
                                        </p:tgtEl>
                                        <p:attrNameLst>
                                          <p:attrName>style.visibility</p:attrName>
                                        </p:attrNameLst>
                                      </p:cBhvr>
                                      <p:to>
                                        <p:strVal val="visible"/>
                                      </p:to>
                                    </p:set>
                                    <p:animEffect transition="in" filter="barn(inVertical)">
                                      <p:cBhvr>
                                        <p:cTn id="13" dur="500"/>
                                        <p:tgtEl>
                                          <p:spTgt spid="14339">
                                            <p:txEl>
                                              <p:pRg st="2" end="2"/>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14339">
                                            <p:txEl>
                                              <p:pRg st="6" end="6"/>
                                            </p:txEl>
                                          </p:spTgt>
                                        </p:tgtEl>
                                        <p:attrNameLst>
                                          <p:attrName>style.visibility</p:attrName>
                                        </p:attrNameLst>
                                      </p:cBhvr>
                                      <p:to>
                                        <p:strVal val="visible"/>
                                      </p:to>
                                    </p:set>
                                    <p:animEffect transition="in" filter="barn(inVertical)">
                                      <p:cBhvr>
                                        <p:cTn id="16" dur="500"/>
                                        <p:tgtEl>
                                          <p:spTgt spid="14339">
                                            <p:txEl>
                                              <p:pRg st="6" end="6"/>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6" presetClass="entr" presetSubtype="21" fill="hold" nodeType="clickEffect">
                                  <p:stCondLst>
                                    <p:cond delay="0"/>
                                  </p:stCondLst>
                                  <p:childTnLst>
                                    <p:set>
                                      <p:cBhvr>
                                        <p:cTn id="20" dur="1" fill="hold">
                                          <p:stCondLst>
                                            <p:cond delay="0"/>
                                          </p:stCondLst>
                                        </p:cTn>
                                        <p:tgtEl>
                                          <p:spTgt spid="15365"/>
                                        </p:tgtEl>
                                        <p:attrNameLst>
                                          <p:attrName>style.visibility</p:attrName>
                                        </p:attrNameLst>
                                      </p:cBhvr>
                                      <p:to>
                                        <p:strVal val="visible"/>
                                      </p:to>
                                    </p:set>
                                    <p:animEffect transition="in" filter="barn(inVertical)">
                                      <p:cBhvr>
                                        <p:cTn id="21" dur="500"/>
                                        <p:tgtEl>
                                          <p:spTgt spid="153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itle 1"/>
          <p:cNvSpPr>
            <a:spLocks noGrp="1"/>
          </p:cNvSpPr>
          <p:nvPr>
            <p:ph type="title"/>
          </p:nvPr>
        </p:nvSpPr>
        <p:spPr>
          <a:xfrm>
            <a:off x="1247263" y="26994"/>
            <a:ext cx="11066629" cy="1527175"/>
          </a:xfrm>
        </p:spPr>
        <p:txBody>
          <a:bodyPr/>
          <a:lstStyle/>
          <a:p>
            <a:r>
              <a:rPr lang="tr-TR" altLang="en-US" noProof="0" dirty="0"/>
              <a:t>Fiyatların Hepsi Birlikte Hareket Etmiyor</a:t>
            </a:r>
          </a:p>
        </p:txBody>
      </p:sp>
      <p:sp>
        <p:nvSpPr>
          <p:cNvPr id="18435" name="Content Placeholder 2"/>
          <p:cNvSpPr>
            <a:spLocks noGrp="1"/>
          </p:cNvSpPr>
          <p:nvPr>
            <p:ph idx="1"/>
          </p:nvPr>
        </p:nvSpPr>
        <p:spPr>
          <a:xfrm>
            <a:off x="1244180" y="1656212"/>
            <a:ext cx="8229600" cy="4895850"/>
          </a:xfrm>
        </p:spPr>
        <p:txBody>
          <a:bodyPr/>
          <a:lstStyle/>
          <a:p>
            <a:pPr eaLnBrk="1" hangingPunct="1"/>
            <a:r>
              <a:rPr lang="tr-TR" altLang="en-US" sz="2800" noProof="0" dirty="0"/>
              <a:t>Açıkçası bir çok ürünün fiyatı zamanla artıyor.</a:t>
            </a:r>
          </a:p>
          <a:p>
            <a:pPr lvl="1" eaLnBrk="1" hangingPunct="1"/>
            <a:r>
              <a:rPr lang="tr-TR" altLang="en-US" sz="2400" noProof="0" dirty="0"/>
              <a:t>Seyahat</a:t>
            </a:r>
          </a:p>
          <a:p>
            <a:pPr lvl="1" eaLnBrk="1" hangingPunct="1"/>
            <a:r>
              <a:rPr lang="tr-TR" altLang="en-US" sz="2400" noProof="0" dirty="0"/>
              <a:t>Eğitim</a:t>
            </a:r>
          </a:p>
          <a:p>
            <a:pPr lvl="1" eaLnBrk="1" hangingPunct="1"/>
            <a:r>
              <a:rPr lang="tr-TR" altLang="en-US" sz="2400" noProof="0" dirty="0"/>
              <a:t>Sağlık Hizmetleri</a:t>
            </a:r>
          </a:p>
          <a:p>
            <a:pPr eaLnBrk="1" hangingPunct="1"/>
            <a:r>
              <a:rPr lang="tr-TR" altLang="en-US" sz="2800" noProof="0" dirty="0"/>
              <a:t>Buna rağmen, bazı fiyatlar düşüyor.</a:t>
            </a:r>
          </a:p>
          <a:p>
            <a:pPr lvl="1" eaLnBrk="1" hangingPunct="1"/>
            <a:r>
              <a:rPr lang="tr-TR" altLang="en-US" sz="2400" noProof="0" dirty="0"/>
              <a:t>Elektronik aletler</a:t>
            </a:r>
          </a:p>
          <a:p>
            <a:pPr lvl="1" eaLnBrk="1" hangingPunct="1"/>
            <a:r>
              <a:rPr lang="tr-TR" altLang="en-US" sz="2400" noProof="0" dirty="0"/>
              <a:t>Teknolojik ilerlemeler nedeniyle</a:t>
            </a:r>
          </a:p>
          <a:p>
            <a:pPr lvl="1" eaLnBrk="1" hangingPunct="1"/>
            <a:r>
              <a:rPr lang="tr-TR" altLang="en-US" sz="2400" noProof="0" dirty="0" err="1"/>
              <a:t>Flat</a:t>
            </a:r>
            <a:r>
              <a:rPr lang="tr-TR" altLang="en-US" sz="2400" noProof="0" dirty="0"/>
              <a:t> panel TV, 1997: $7,000</a:t>
            </a:r>
          </a:p>
          <a:p>
            <a:pPr lvl="1" eaLnBrk="1" hangingPunct="1"/>
            <a:r>
              <a:rPr lang="tr-TR" altLang="en-US" sz="2400" noProof="0" dirty="0" err="1"/>
              <a:t>Flat</a:t>
            </a:r>
            <a:r>
              <a:rPr lang="tr-TR" altLang="en-US" sz="2400" noProof="0" dirty="0"/>
              <a:t> panel TV 2012: $500</a:t>
            </a:r>
            <a:endParaRPr lang="tr-TR" altLang="en-US" sz="2000" noProof="0" dirty="0"/>
          </a:p>
        </p:txBody>
      </p:sp>
      <p:pic>
        <p:nvPicPr>
          <p:cNvPr id="18436" name="Picture 4" descr="I:\DirkTextbookN\Jpegs(All)\Macro Ch19-33\ch08\03_PRINECOMA_CH08.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05788" y="2209800"/>
            <a:ext cx="2043112" cy="2381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8437" name="Picture 5" descr="I:\DirkTextbookN\Jpegs(All)\Macro Ch19-33\ch08\04_PRINECOMA_CH08.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72364" y="4775200"/>
            <a:ext cx="2193925" cy="1879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3203560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18435">
                                            <p:txEl>
                                              <p:pRg st="1" end="1"/>
                                            </p:txEl>
                                          </p:spTgt>
                                        </p:tgtEl>
                                        <p:attrNameLst>
                                          <p:attrName>style.visibility</p:attrName>
                                        </p:attrNameLst>
                                      </p:cBhvr>
                                      <p:to>
                                        <p:strVal val="visible"/>
                                      </p:to>
                                    </p:set>
                                    <p:animEffect transition="in" filter="barn(inVertical)">
                                      <p:cBhvr>
                                        <p:cTn id="7" dur="500"/>
                                        <p:tgtEl>
                                          <p:spTgt spid="18435">
                                            <p:txEl>
                                              <p:pRg st="1" end="1"/>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18435">
                                            <p:txEl>
                                              <p:pRg st="2" end="2"/>
                                            </p:txEl>
                                          </p:spTgt>
                                        </p:tgtEl>
                                        <p:attrNameLst>
                                          <p:attrName>style.visibility</p:attrName>
                                        </p:attrNameLst>
                                      </p:cBhvr>
                                      <p:to>
                                        <p:strVal val="visible"/>
                                      </p:to>
                                    </p:set>
                                    <p:animEffect transition="in" filter="barn(inVertical)">
                                      <p:cBhvr>
                                        <p:cTn id="10" dur="500"/>
                                        <p:tgtEl>
                                          <p:spTgt spid="18435">
                                            <p:txEl>
                                              <p:pRg st="2" end="2"/>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18435">
                                            <p:txEl>
                                              <p:pRg st="3" end="3"/>
                                            </p:txEl>
                                          </p:spTgt>
                                        </p:tgtEl>
                                        <p:attrNameLst>
                                          <p:attrName>style.visibility</p:attrName>
                                        </p:attrNameLst>
                                      </p:cBhvr>
                                      <p:to>
                                        <p:strVal val="visible"/>
                                      </p:to>
                                    </p:set>
                                    <p:animEffect transition="in" filter="barn(inVertical)">
                                      <p:cBhvr>
                                        <p:cTn id="13" dur="500"/>
                                        <p:tgtEl>
                                          <p:spTgt spid="18435">
                                            <p:txEl>
                                              <p:pRg st="3" end="3"/>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18435">
                                            <p:txEl>
                                              <p:pRg st="6" end="6"/>
                                            </p:txEl>
                                          </p:spTgt>
                                        </p:tgtEl>
                                        <p:attrNameLst>
                                          <p:attrName>style.visibility</p:attrName>
                                        </p:attrNameLst>
                                      </p:cBhvr>
                                      <p:to>
                                        <p:strVal val="visible"/>
                                      </p:to>
                                    </p:set>
                                    <p:animEffect transition="in" filter="barn(inVertical)">
                                      <p:cBhvr>
                                        <p:cTn id="16" dur="500"/>
                                        <p:tgtEl>
                                          <p:spTgt spid="18435">
                                            <p:txEl>
                                              <p:pRg st="6" end="6"/>
                                            </p:txEl>
                                          </p:spTgt>
                                        </p:tgtEl>
                                      </p:cBhvr>
                                    </p:animEffect>
                                  </p:childTnLst>
                                </p:cTn>
                              </p:par>
                              <p:par>
                                <p:cTn id="17" presetID="16" presetClass="entr" presetSubtype="21" fill="hold" nodeType="withEffect">
                                  <p:stCondLst>
                                    <p:cond delay="0"/>
                                  </p:stCondLst>
                                  <p:childTnLst>
                                    <p:set>
                                      <p:cBhvr>
                                        <p:cTn id="18" dur="1" fill="hold">
                                          <p:stCondLst>
                                            <p:cond delay="0"/>
                                          </p:stCondLst>
                                        </p:cTn>
                                        <p:tgtEl>
                                          <p:spTgt spid="18435">
                                            <p:txEl>
                                              <p:pRg st="7" end="7"/>
                                            </p:txEl>
                                          </p:spTgt>
                                        </p:tgtEl>
                                        <p:attrNameLst>
                                          <p:attrName>style.visibility</p:attrName>
                                        </p:attrNameLst>
                                      </p:cBhvr>
                                      <p:to>
                                        <p:strVal val="visible"/>
                                      </p:to>
                                    </p:set>
                                    <p:animEffect transition="in" filter="barn(inVertical)">
                                      <p:cBhvr>
                                        <p:cTn id="19" dur="500"/>
                                        <p:tgtEl>
                                          <p:spTgt spid="18435">
                                            <p:txEl>
                                              <p:pRg st="7" end="7"/>
                                            </p:txEl>
                                          </p:spTgt>
                                        </p:tgtEl>
                                      </p:cBhvr>
                                    </p:animEffect>
                                  </p:childTnLst>
                                </p:cTn>
                              </p:par>
                              <p:par>
                                <p:cTn id="20" presetID="16" presetClass="entr" presetSubtype="21" fill="hold" nodeType="withEffect">
                                  <p:stCondLst>
                                    <p:cond delay="0"/>
                                  </p:stCondLst>
                                  <p:childTnLst>
                                    <p:set>
                                      <p:cBhvr>
                                        <p:cTn id="21" dur="1" fill="hold">
                                          <p:stCondLst>
                                            <p:cond delay="0"/>
                                          </p:stCondLst>
                                        </p:cTn>
                                        <p:tgtEl>
                                          <p:spTgt spid="18435">
                                            <p:txEl>
                                              <p:pRg st="8" end="8"/>
                                            </p:txEl>
                                          </p:spTgt>
                                        </p:tgtEl>
                                        <p:attrNameLst>
                                          <p:attrName>style.visibility</p:attrName>
                                        </p:attrNameLst>
                                      </p:cBhvr>
                                      <p:to>
                                        <p:strVal val="visible"/>
                                      </p:to>
                                    </p:set>
                                    <p:animEffect transition="in" filter="barn(inVertical)">
                                      <p:cBhvr>
                                        <p:cTn id="22" dur="500"/>
                                        <p:tgtEl>
                                          <p:spTgt spid="18435">
                                            <p:txEl>
                                              <p:pRg st="8" end="8"/>
                                            </p:txEl>
                                          </p:spTgt>
                                        </p:tgtEl>
                                      </p:cBhvr>
                                    </p:animEffect>
                                  </p:childTnLst>
                                </p:cTn>
                              </p:par>
                              <p:par>
                                <p:cTn id="23" presetID="16" presetClass="entr" presetSubtype="21" fill="hold" nodeType="withEffect">
                                  <p:stCondLst>
                                    <p:cond delay="0"/>
                                  </p:stCondLst>
                                  <p:childTnLst>
                                    <p:set>
                                      <p:cBhvr>
                                        <p:cTn id="24" dur="1" fill="hold">
                                          <p:stCondLst>
                                            <p:cond delay="0"/>
                                          </p:stCondLst>
                                        </p:cTn>
                                        <p:tgtEl>
                                          <p:spTgt spid="18436"/>
                                        </p:tgtEl>
                                        <p:attrNameLst>
                                          <p:attrName>style.visibility</p:attrName>
                                        </p:attrNameLst>
                                      </p:cBhvr>
                                      <p:to>
                                        <p:strVal val="visible"/>
                                      </p:to>
                                    </p:set>
                                    <p:animEffect transition="in" filter="barn(inVertical)">
                                      <p:cBhvr>
                                        <p:cTn id="25" dur="500"/>
                                        <p:tgtEl>
                                          <p:spTgt spid="18436"/>
                                        </p:tgtEl>
                                      </p:cBhvr>
                                    </p:animEffect>
                                  </p:childTnLst>
                                </p:cTn>
                              </p:par>
                              <p:par>
                                <p:cTn id="26" presetID="16" presetClass="entr" presetSubtype="21" fill="hold" nodeType="withEffect">
                                  <p:stCondLst>
                                    <p:cond delay="0"/>
                                  </p:stCondLst>
                                  <p:childTnLst>
                                    <p:set>
                                      <p:cBhvr>
                                        <p:cTn id="27" dur="1" fill="hold">
                                          <p:stCondLst>
                                            <p:cond delay="0"/>
                                          </p:stCondLst>
                                        </p:cTn>
                                        <p:tgtEl>
                                          <p:spTgt spid="18437"/>
                                        </p:tgtEl>
                                        <p:attrNameLst>
                                          <p:attrName>style.visibility</p:attrName>
                                        </p:attrNameLst>
                                      </p:cBhvr>
                                      <p:to>
                                        <p:strVal val="visible"/>
                                      </p:to>
                                    </p:set>
                                    <p:animEffect transition="in" filter="barn(inVertical)">
                                      <p:cBhvr>
                                        <p:cTn id="28" dur="500"/>
                                        <p:tgtEl>
                                          <p:spTgt spid="184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a:xfrm>
            <a:off x="1981200" y="7"/>
            <a:ext cx="8229600" cy="1527175"/>
          </a:xfrm>
        </p:spPr>
        <p:txBody>
          <a:bodyPr/>
          <a:lstStyle/>
          <a:p>
            <a:pPr algn="ctr"/>
            <a:r>
              <a:rPr lang="tr-TR" altLang="en-US" noProof="0" dirty="0"/>
              <a:t>ABD'de Enflasyon</a:t>
            </a:r>
          </a:p>
        </p:txBody>
      </p:sp>
      <p:pic>
        <p:nvPicPr>
          <p:cNvPr id="20482" name="Picture 2" descr="FIG08"/>
          <p:cNvPicPr>
            <a:picLocks noChangeAspect="1" noChangeArrowheads="1"/>
          </p:cNvPicPr>
          <p:nvPr/>
        </p:nvPicPr>
        <p:blipFill>
          <a:blip r:embed="rId3">
            <a:extLst>
              <a:ext uri="{28A0092B-C50C-407E-A947-70E740481C1C}">
                <a14:useLocalDpi xmlns:a14="http://schemas.microsoft.com/office/drawing/2010/main" val="0"/>
              </a:ext>
            </a:extLst>
          </a:blip>
          <a:srcRect t="5090"/>
          <a:stretch>
            <a:fillRect/>
          </a:stretch>
        </p:blipFill>
        <p:spPr bwMode="auto">
          <a:xfrm>
            <a:off x="1828805" y="1879600"/>
            <a:ext cx="8531225" cy="4419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 name="Rectangle 3"/>
          <p:cNvSpPr/>
          <p:nvPr/>
        </p:nvSpPr>
        <p:spPr>
          <a:xfrm>
            <a:off x="1532211" y="1868882"/>
            <a:ext cx="1423415" cy="937787"/>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algn="ctr">
              <a:spcBef>
                <a:spcPts val="0"/>
              </a:spcBef>
              <a:spcAft>
                <a:spcPts val="0"/>
              </a:spcAft>
            </a:pPr>
            <a:r>
              <a:rPr lang="tr-TR" sz="2000" b="1" dirty="0">
                <a:latin typeface="Cambria"/>
                <a:ea typeface="ＭＳ 明朝"/>
                <a:cs typeface="Cambria"/>
              </a:rPr>
              <a:t>Enflasyon Oranı</a:t>
            </a:r>
            <a:endParaRPr lang="tr-TR" sz="2400" b="1" dirty="0">
              <a:effectLst/>
              <a:latin typeface="Cambria"/>
              <a:ea typeface="ＭＳ 明朝"/>
              <a:cs typeface="Cambria"/>
            </a:endParaRPr>
          </a:p>
        </p:txBody>
      </p:sp>
      <p:sp>
        <p:nvSpPr>
          <p:cNvPr id="5" name="Rectangle 4"/>
          <p:cNvSpPr/>
          <p:nvPr/>
        </p:nvSpPr>
        <p:spPr>
          <a:xfrm>
            <a:off x="7728170" y="3563553"/>
            <a:ext cx="1558273" cy="937787"/>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algn="ctr">
              <a:spcBef>
                <a:spcPts val="0"/>
              </a:spcBef>
              <a:spcAft>
                <a:spcPts val="0"/>
              </a:spcAft>
            </a:pPr>
            <a:r>
              <a:rPr lang="tr-TR" sz="2000" b="1" dirty="0">
                <a:latin typeface="Cambria"/>
                <a:ea typeface="ＭＳ 明朝"/>
                <a:cs typeface="Cambria"/>
              </a:rPr>
              <a:t>Uzun-Dönem Ortalaması: %4</a:t>
            </a:r>
            <a:endParaRPr lang="tr-TR" sz="2400" b="1" dirty="0">
              <a:effectLst/>
              <a:latin typeface="Cambria"/>
              <a:ea typeface="ＭＳ 明朝"/>
              <a:cs typeface="Cambria"/>
            </a:endParaRPr>
          </a:p>
        </p:txBody>
      </p:sp>
    </p:spTree>
    <p:extLst>
      <p:ext uri="{BB962C8B-B14F-4D97-AF65-F5344CB8AC3E}">
        <p14:creationId xmlns:p14="http://schemas.microsoft.com/office/powerpoint/2010/main" val="321810029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p:cNvSpPr>
            <a:spLocks noGrp="1"/>
          </p:cNvSpPr>
          <p:nvPr>
            <p:ph type="title"/>
          </p:nvPr>
        </p:nvSpPr>
        <p:spPr>
          <a:xfrm>
            <a:off x="1981199" y="7"/>
            <a:ext cx="9718675" cy="1527175"/>
          </a:xfrm>
        </p:spPr>
        <p:txBody>
          <a:bodyPr/>
          <a:lstStyle/>
          <a:p>
            <a:pPr algn="ctr"/>
            <a:r>
              <a:rPr lang="tr-TR" altLang="en-US" noProof="0" dirty="0"/>
              <a:t>Uzun-Dönemde CPI ve Enflasyon</a:t>
            </a:r>
          </a:p>
        </p:txBody>
      </p:sp>
      <p:pic>
        <p:nvPicPr>
          <p:cNvPr id="32770" name="Picture 2" descr="FIG08"/>
          <p:cNvPicPr>
            <a:picLocks noChangeAspect="1" noChangeArrowheads="1"/>
          </p:cNvPicPr>
          <p:nvPr/>
        </p:nvPicPr>
        <p:blipFill>
          <a:blip r:embed="rId3">
            <a:extLst>
              <a:ext uri="{28A0092B-C50C-407E-A947-70E740481C1C}">
                <a14:useLocalDpi xmlns:a14="http://schemas.microsoft.com/office/drawing/2010/main" val="0"/>
              </a:ext>
            </a:extLst>
          </a:blip>
          <a:srcRect t="4228"/>
          <a:stretch>
            <a:fillRect/>
          </a:stretch>
        </p:blipFill>
        <p:spPr bwMode="auto">
          <a:xfrm>
            <a:off x="3251201" y="1752600"/>
            <a:ext cx="5680075" cy="49863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 name="Rectangle 3"/>
          <p:cNvSpPr/>
          <p:nvPr/>
        </p:nvSpPr>
        <p:spPr>
          <a:xfrm>
            <a:off x="3085621" y="1710119"/>
            <a:ext cx="1517915" cy="937787"/>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algn="ctr">
              <a:spcBef>
                <a:spcPts val="0"/>
              </a:spcBef>
              <a:spcAft>
                <a:spcPts val="0"/>
              </a:spcAft>
            </a:pPr>
            <a:r>
              <a:rPr lang="tr-TR" sz="2000" b="1" dirty="0">
                <a:latin typeface="Cambria"/>
                <a:ea typeface="ＭＳ 明朝"/>
                <a:cs typeface="Cambria"/>
              </a:rPr>
              <a:t>CPI</a:t>
            </a:r>
            <a:endParaRPr lang="tr-TR" sz="2400" b="1" dirty="0">
              <a:effectLst/>
              <a:latin typeface="Cambria"/>
              <a:ea typeface="ＭＳ 明朝"/>
              <a:cs typeface="Cambria"/>
            </a:endParaRPr>
          </a:p>
        </p:txBody>
      </p:sp>
      <p:sp>
        <p:nvSpPr>
          <p:cNvPr id="5" name="Rectangle 4"/>
          <p:cNvSpPr/>
          <p:nvPr/>
        </p:nvSpPr>
        <p:spPr>
          <a:xfrm>
            <a:off x="3164992" y="4386412"/>
            <a:ext cx="1423415" cy="937787"/>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algn="ctr">
              <a:spcBef>
                <a:spcPts val="0"/>
              </a:spcBef>
              <a:spcAft>
                <a:spcPts val="0"/>
              </a:spcAft>
            </a:pPr>
            <a:r>
              <a:rPr lang="tr-TR" sz="2000" b="1" dirty="0">
                <a:latin typeface="Cambria"/>
                <a:ea typeface="ＭＳ 明朝"/>
                <a:cs typeface="Cambria"/>
              </a:rPr>
              <a:t>Enflasyon Oranı</a:t>
            </a:r>
            <a:endParaRPr lang="tr-TR" sz="2400" b="1" dirty="0">
              <a:effectLst/>
              <a:latin typeface="Cambria"/>
              <a:ea typeface="ＭＳ 明朝"/>
              <a:cs typeface="Cambria"/>
            </a:endParaRPr>
          </a:p>
        </p:txBody>
      </p:sp>
      <p:sp>
        <p:nvSpPr>
          <p:cNvPr id="6" name="Rectangle 5"/>
          <p:cNvSpPr/>
          <p:nvPr/>
        </p:nvSpPr>
        <p:spPr>
          <a:xfrm>
            <a:off x="5761568" y="4148269"/>
            <a:ext cx="2549742" cy="263080"/>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algn="ctr">
              <a:spcBef>
                <a:spcPts val="0"/>
              </a:spcBef>
              <a:spcAft>
                <a:spcPts val="0"/>
              </a:spcAft>
            </a:pPr>
            <a:r>
              <a:rPr lang="tr-TR" sz="1600" b="1" dirty="0">
                <a:latin typeface="Cambria"/>
                <a:ea typeface="ＭＳ 明朝"/>
                <a:cs typeface="Cambria"/>
              </a:rPr>
              <a:t>ABD'de CPI, 1960-2012</a:t>
            </a:r>
            <a:endParaRPr lang="tr-TR" b="1" dirty="0">
              <a:effectLst/>
              <a:latin typeface="Cambria"/>
              <a:ea typeface="ＭＳ 明朝"/>
              <a:cs typeface="Cambria"/>
            </a:endParaRPr>
          </a:p>
        </p:txBody>
      </p:sp>
      <p:sp>
        <p:nvSpPr>
          <p:cNvPr id="7" name="Rectangle 6"/>
          <p:cNvSpPr/>
          <p:nvPr/>
        </p:nvSpPr>
        <p:spPr>
          <a:xfrm>
            <a:off x="3774564" y="6534691"/>
            <a:ext cx="6012161" cy="263080"/>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algn="ctr">
              <a:spcBef>
                <a:spcPts val="0"/>
              </a:spcBef>
              <a:spcAft>
                <a:spcPts val="0"/>
              </a:spcAft>
            </a:pPr>
            <a:r>
              <a:rPr lang="tr-TR" sz="1600" b="1" dirty="0">
                <a:latin typeface="Cambria"/>
                <a:ea typeface="ＭＳ 明朝"/>
                <a:cs typeface="Cambria"/>
              </a:rPr>
              <a:t>ABD'de CPI kullanılarak Hesaplanmış Enflasyon Oranı,</a:t>
            </a:r>
            <a:endParaRPr lang="tr-TR" b="1" dirty="0">
              <a:effectLst/>
              <a:latin typeface="Cambria"/>
              <a:ea typeface="ＭＳ 明朝"/>
              <a:cs typeface="Cambria"/>
            </a:endParaRPr>
          </a:p>
        </p:txBody>
      </p:sp>
    </p:spTree>
    <p:extLst>
      <p:ext uri="{BB962C8B-B14F-4D97-AF65-F5344CB8AC3E}">
        <p14:creationId xmlns:p14="http://schemas.microsoft.com/office/powerpoint/2010/main" val="77013574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Title 1"/>
          <p:cNvSpPr>
            <a:spLocks noGrp="1"/>
          </p:cNvSpPr>
          <p:nvPr>
            <p:ph type="title"/>
          </p:nvPr>
        </p:nvSpPr>
        <p:spPr>
          <a:xfrm>
            <a:off x="1981200" y="7"/>
            <a:ext cx="8229600" cy="1527175"/>
          </a:xfrm>
        </p:spPr>
        <p:txBody>
          <a:bodyPr/>
          <a:lstStyle/>
          <a:p>
            <a:r>
              <a:rPr lang="tr-TR" altLang="en-US" noProof="0" dirty="0"/>
              <a:t>CPI Kullanarak Zamanlar Arası Doların Değerini Karşılaştırma</a:t>
            </a:r>
          </a:p>
        </p:txBody>
      </p:sp>
      <p:sp>
        <p:nvSpPr>
          <p:cNvPr id="36867" name="Content Placeholder 2"/>
          <p:cNvSpPr>
            <a:spLocks noGrp="1"/>
          </p:cNvSpPr>
          <p:nvPr>
            <p:ph idx="1"/>
          </p:nvPr>
        </p:nvSpPr>
        <p:spPr>
          <a:xfrm>
            <a:off x="1981200" y="1712913"/>
            <a:ext cx="8229600" cy="4895850"/>
          </a:xfrm>
        </p:spPr>
        <p:txBody>
          <a:bodyPr/>
          <a:lstStyle/>
          <a:p>
            <a:pPr eaLnBrk="1" hangingPunct="1"/>
            <a:r>
              <a:rPr lang="tr-TR" altLang="en-US" sz="2800" noProof="0" dirty="0"/>
              <a:t>Farklı zamanlardan fiyatların karşılaştırılması karışıklığa neden olabilir.</a:t>
            </a:r>
          </a:p>
          <a:p>
            <a:pPr lvl="1" eaLnBrk="1" hangingPunct="1"/>
            <a:r>
              <a:rPr lang="tr-TR" altLang="en-US" sz="2400" noProof="0" dirty="0"/>
              <a:t>1921'de, $2000'a yeni bir ev alınabiliyordu.</a:t>
            </a:r>
          </a:p>
          <a:p>
            <a:pPr lvl="1" eaLnBrk="1" hangingPunct="1"/>
            <a:r>
              <a:rPr lang="tr-TR" altLang="en-US" sz="2400" noProof="0" dirty="0"/>
              <a:t>Karşılaştırmak için bu fiyatı bugünün fiyatlarına dönüştüreceğiz </a:t>
            </a:r>
            <a:r>
              <a:rPr lang="tr-TR" altLang="ja-JP" sz="2400" noProof="0" dirty="0"/>
              <a:t>(Analizde bugün 2012'yi ifade edecek).</a:t>
            </a:r>
          </a:p>
          <a:p>
            <a:pPr lvl="1" eaLnBrk="1" hangingPunct="1"/>
            <a:r>
              <a:rPr lang="tr-TR" altLang="ja-JP" sz="2400" noProof="0" dirty="0"/>
              <a:t>1921 yılında $2000 olan evin bugünkü fiyatı $25555.55'dır.</a:t>
            </a:r>
          </a:p>
          <a:p>
            <a:pPr marL="457200" lvl="1" indent="0" eaLnBrk="1" hangingPunct="1">
              <a:buNone/>
            </a:pPr>
            <a:endParaRPr lang="tr-TR" altLang="en-US" sz="2400" noProof="0" dirty="0"/>
          </a:p>
        </p:txBody>
      </p:sp>
      <p:sp>
        <p:nvSpPr>
          <p:cNvPr id="2" name="Rectangle 1"/>
          <p:cNvSpPr/>
          <p:nvPr/>
        </p:nvSpPr>
        <p:spPr>
          <a:xfrm>
            <a:off x="2719608" y="4697435"/>
            <a:ext cx="184731" cy="369332"/>
          </a:xfrm>
          <a:prstGeom prst="rect">
            <a:avLst/>
          </a:prstGeom>
        </p:spPr>
        <p:txBody>
          <a:bodyPr wrap="none">
            <a:spAutoFit/>
          </a:bodyPr>
          <a:lstStyle/>
          <a:p>
            <a:endParaRPr lang="tr-TR" dirty="0">
              <a:latin typeface="Cambria"/>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278611036"/>
              </p:ext>
            </p:extLst>
          </p:nvPr>
        </p:nvGraphicFramePr>
        <p:xfrm>
          <a:off x="2913293" y="4674452"/>
          <a:ext cx="7163096" cy="811942"/>
        </p:xfrm>
        <a:graphic>
          <a:graphicData uri="http://schemas.openxmlformats.org/presentationml/2006/ole">
            <mc:AlternateContent xmlns:mc="http://schemas.openxmlformats.org/markup-compatibility/2006">
              <mc:Choice xmlns:v="urn:schemas-microsoft-com:vml" Requires="v">
                <p:oleObj spid="_x0000_s8670" name="Equation" r:id="rId4" imgW="3581400" imgH="406400" progId="Equation.3">
                  <p:embed/>
                </p:oleObj>
              </mc:Choice>
              <mc:Fallback>
                <p:oleObj name="Equation" r:id="rId4" imgW="3581400" imgH="406400" progId="Equation.3">
                  <p:embed/>
                  <p:pic>
                    <p:nvPicPr>
                      <p:cNvPr id="0" name=""/>
                      <p:cNvPicPr/>
                      <p:nvPr/>
                    </p:nvPicPr>
                    <p:blipFill>
                      <a:blip r:embed="rId5"/>
                      <a:stretch>
                        <a:fillRect/>
                      </a:stretch>
                    </p:blipFill>
                    <p:spPr>
                      <a:xfrm>
                        <a:off x="2913293" y="4674452"/>
                        <a:ext cx="7163096" cy="811942"/>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338990093"/>
              </p:ext>
            </p:extLst>
          </p:nvPr>
        </p:nvGraphicFramePr>
        <p:xfrm>
          <a:off x="5258886" y="5701209"/>
          <a:ext cx="3415482" cy="887698"/>
        </p:xfrm>
        <a:graphic>
          <a:graphicData uri="http://schemas.openxmlformats.org/presentationml/2006/ole">
            <mc:AlternateContent xmlns:mc="http://schemas.openxmlformats.org/markup-compatibility/2006">
              <mc:Choice xmlns:v="urn:schemas-microsoft-com:vml" Requires="v">
                <p:oleObj spid="_x0000_s8671" name="Equation" r:id="rId6" imgW="1562100" imgH="406400" progId="Equation.DSMT4">
                  <p:embed/>
                </p:oleObj>
              </mc:Choice>
              <mc:Fallback>
                <p:oleObj name="Equation" r:id="rId6" imgW="1562100" imgH="406400" progId="Equation.DSMT4">
                  <p:embed/>
                  <p:pic>
                    <p:nvPicPr>
                      <p:cNvPr id="0" name=""/>
                      <p:cNvPicPr/>
                      <p:nvPr/>
                    </p:nvPicPr>
                    <p:blipFill>
                      <a:blip r:embed="rId7"/>
                      <a:stretch>
                        <a:fillRect/>
                      </a:stretch>
                    </p:blipFill>
                    <p:spPr>
                      <a:xfrm>
                        <a:off x="5258886" y="5701209"/>
                        <a:ext cx="3415482" cy="887698"/>
                      </a:xfrm>
                      <a:prstGeom prst="rect">
                        <a:avLst/>
                      </a:prstGeom>
                    </p:spPr>
                  </p:pic>
                </p:oleObj>
              </mc:Fallback>
            </mc:AlternateContent>
          </a:graphicData>
        </a:graphic>
      </p:graphicFrame>
    </p:spTree>
    <p:extLst>
      <p:ext uri="{BB962C8B-B14F-4D97-AF65-F5344CB8AC3E}">
        <p14:creationId xmlns:p14="http://schemas.microsoft.com/office/powerpoint/2010/main" val="19436968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36867">
                                            <p:txEl>
                                              <p:pRg st="1" end="1"/>
                                            </p:txEl>
                                          </p:spTgt>
                                        </p:tgtEl>
                                        <p:attrNameLst>
                                          <p:attrName>style.visibility</p:attrName>
                                        </p:attrNameLst>
                                      </p:cBhvr>
                                      <p:to>
                                        <p:strVal val="visible"/>
                                      </p:to>
                                    </p:set>
                                    <p:animEffect transition="in" filter="barn(inVertical)">
                                      <p:cBhvr>
                                        <p:cTn id="7" dur="500"/>
                                        <p:tgtEl>
                                          <p:spTgt spid="36867">
                                            <p:txEl>
                                              <p:pRg st="1" end="1"/>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6867">
                                            <p:txEl>
                                              <p:pRg st="2" end="2"/>
                                            </p:txEl>
                                          </p:spTgt>
                                        </p:tgtEl>
                                        <p:attrNameLst>
                                          <p:attrName>style.visibility</p:attrName>
                                        </p:attrNameLst>
                                      </p:cBhvr>
                                      <p:to>
                                        <p:strVal val="visible"/>
                                      </p:to>
                                    </p:set>
                                    <p:animEffect transition="in" filter="barn(inVertical)">
                                      <p:cBhvr>
                                        <p:cTn id="10" dur="500"/>
                                        <p:tgtEl>
                                          <p:spTgt spid="36867">
                                            <p:txEl>
                                              <p:pRg st="2" end="2"/>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36867">
                                            <p:txEl>
                                              <p:pRg st="3" end="3"/>
                                            </p:txEl>
                                          </p:spTgt>
                                        </p:tgtEl>
                                        <p:attrNameLst>
                                          <p:attrName>style.visibility</p:attrName>
                                        </p:attrNameLst>
                                      </p:cBhvr>
                                      <p:to>
                                        <p:strVal val="visible"/>
                                      </p:to>
                                    </p:set>
                                    <p:animEffect transition="in" filter="barn(inVertical)">
                                      <p:cBhvr>
                                        <p:cTn id="13" dur="500"/>
                                        <p:tgtEl>
                                          <p:spTgt spid="3686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5890" name="Picture 2" descr="TAB08"/>
          <p:cNvPicPr>
            <a:picLocks noChangeAspect="1" noChangeArrowheads="1"/>
          </p:cNvPicPr>
          <p:nvPr/>
        </p:nvPicPr>
        <p:blipFill>
          <a:blip r:embed="rId3"/>
          <a:srcRect/>
          <a:stretch>
            <a:fillRect/>
          </a:stretch>
        </p:blipFill>
        <p:spPr bwMode="auto">
          <a:xfrm>
            <a:off x="594848" y="977906"/>
            <a:ext cx="11000077" cy="4533899"/>
          </a:xfrm>
          <a:prstGeom prst="rect">
            <a:avLst/>
          </a:prstGeom>
          <a:noFill/>
          <a:ln w="9525">
            <a:noFill/>
            <a:miter lim="800000"/>
            <a:headEnd/>
            <a:tailEnd/>
          </a:ln>
          <a:effectLst/>
        </p:spPr>
      </p:pic>
      <p:sp>
        <p:nvSpPr>
          <p:cNvPr id="3" name="Rectangle 2"/>
          <p:cNvSpPr/>
          <p:nvPr/>
        </p:nvSpPr>
        <p:spPr>
          <a:xfrm>
            <a:off x="829208" y="950325"/>
            <a:ext cx="3762989" cy="603285"/>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algn="ctr">
              <a:spcBef>
                <a:spcPts val="0"/>
              </a:spcBef>
              <a:spcAft>
                <a:spcPts val="0"/>
              </a:spcAft>
            </a:pPr>
            <a:endParaRPr lang="tr-TR" sz="2400" b="1" dirty="0">
              <a:effectLst/>
              <a:latin typeface="Cambria"/>
              <a:ea typeface="ＭＳ 明朝"/>
              <a:cs typeface="Cambria"/>
            </a:endParaRPr>
          </a:p>
        </p:txBody>
      </p:sp>
      <p:sp>
        <p:nvSpPr>
          <p:cNvPr id="4" name="Rectangle 3"/>
          <p:cNvSpPr/>
          <p:nvPr/>
        </p:nvSpPr>
        <p:spPr>
          <a:xfrm>
            <a:off x="607103" y="1522314"/>
            <a:ext cx="11037802" cy="473565"/>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a:spcBef>
                <a:spcPts val="0"/>
              </a:spcBef>
              <a:spcAft>
                <a:spcPts val="0"/>
              </a:spcAft>
            </a:pPr>
            <a:r>
              <a:rPr lang="tr-TR" sz="2400" b="1" dirty="0">
                <a:effectLst/>
                <a:latin typeface="Cambria"/>
                <a:ea typeface="ＭＳ 明朝"/>
                <a:cs typeface="Cambria"/>
              </a:rPr>
              <a:t>Geçmiş Fiyatları 2012 Fiyatlarına Çevirme</a:t>
            </a:r>
          </a:p>
        </p:txBody>
      </p:sp>
      <p:sp>
        <p:nvSpPr>
          <p:cNvPr id="5" name="Rectangle 4"/>
          <p:cNvSpPr/>
          <p:nvPr/>
        </p:nvSpPr>
        <p:spPr>
          <a:xfrm>
            <a:off x="1802669" y="2158017"/>
            <a:ext cx="839262" cy="323451"/>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algn="ctr">
              <a:spcBef>
                <a:spcPts val="0"/>
              </a:spcBef>
              <a:spcAft>
                <a:spcPts val="0"/>
              </a:spcAft>
            </a:pPr>
            <a:r>
              <a:rPr lang="tr-TR" b="1" dirty="0">
                <a:effectLst/>
                <a:latin typeface="Cambria"/>
                <a:ea typeface="ＭＳ 明朝"/>
                <a:cs typeface="Cambria"/>
              </a:rPr>
              <a:t>Ürün</a:t>
            </a:r>
          </a:p>
        </p:txBody>
      </p:sp>
      <p:sp>
        <p:nvSpPr>
          <p:cNvPr id="6" name="Rectangle 5"/>
          <p:cNvSpPr/>
          <p:nvPr/>
        </p:nvSpPr>
        <p:spPr>
          <a:xfrm>
            <a:off x="3633208" y="2211716"/>
            <a:ext cx="839262" cy="294046"/>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algn="ctr">
              <a:spcBef>
                <a:spcPts val="0"/>
              </a:spcBef>
              <a:spcAft>
                <a:spcPts val="0"/>
              </a:spcAft>
            </a:pPr>
            <a:r>
              <a:rPr lang="tr-TR" b="1" dirty="0">
                <a:effectLst/>
                <a:latin typeface="Cambria"/>
                <a:ea typeface="ＭＳ 明朝"/>
                <a:cs typeface="Cambria"/>
              </a:rPr>
              <a:t>Yıl</a:t>
            </a:r>
          </a:p>
        </p:txBody>
      </p:sp>
      <p:sp>
        <p:nvSpPr>
          <p:cNvPr id="7" name="Rectangle 6"/>
          <p:cNvSpPr/>
          <p:nvPr/>
        </p:nvSpPr>
        <p:spPr>
          <a:xfrm>
            <a:off x="4670031" y="2190651"/>
            <a:ext cx="839262" cy="323451"/>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algn="ctr">
              <a:spcBef>
                <a:spcPts val="0"/>
              </a:spcBef>
              <a:spcAft>
                <a:spcPts val="0"/>
              </a:spcAft>
            </a:pPr>
            <a:r>
              <a:rPr lang="tr-TR" b="1" dirty="0">
                <a:effectLst/>
                <a:latin typeface="Cambria"/>
                <a:ea typeface="ＭＳ 明朝"/>
                <a:cs typeface="Cambria"/>
              </a:rPr>
              <a:t>Fiyat</a:t>
            </a:r>
          </a:p>
        </p:txBody>
      </p:sp>
      <p:sp>
        <p:nvSpPr>
          <p:cNvPr id="8" name="Rectangle 7"/>
          <p:cNvSpPr/>
          <p:nvPr/>
        </p:nvSpPr>
        <p:spPr>
          <a:xfrm>
            <a:off x="6091978" y="2194014"/>
            <a:ext cx="1351640" cy="294046"/>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algn="ctr">
              <a:spcBef>
                <a:spcPts val="0"/>
              </a:spcBef>
              <a:spcAft>
                <a:spcPts val="0"/>
              </a:spcAft>
            </a:pPr>
            <a:r>
              <a:rPr lang="tr-TR" b="1" dirty="0">
                <a:effectLst/>
                <a:latin typeface="Cambria"/>
                <a:ea typeface="ＭＳ 明朝"/>
                <a:cs typeface="Cambria"/>
              </a:rPr>
              <a:t>Çeviri</a:t>
            </a:r>
          </a:p>
        </p:txBody>
      </p:sp>
      <p:sp>
        <p:nvSpPr>
          <p:cNvPr id="9" name="Rectangle 8"/>
          <p:cNvSpPr/>
          <p:nvPr/>
        </p:nvSpPr>
        <p:spPr>
          <a:xfrm>
            <a:off x="7778190" y="1984486"/>
            <a:ext cx="1799032" cy="473567"/>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algn="ctr">
              <a:spcBef>
                <a:spcPts val="0"/>
              </a:spcBef>
              <a:spcAft>
                <a:spcPts val="0"/>
              </a:spcAft>
            </a:pPr>
            <a:r>
              <a:rPr lang="tr-TR" b="1" dirty="0">
                <a:effectLst/>
                <a:latin typeface="Cambria"/>
                <a:ea typeface="ＭＳ 明朝"/>
                <a:cs typeface="Cambria"/>
              </a:rPr>
              <a:t>Geçmiş Fiyatlar 2012 Fiyatları İle</a:t>
            </a:r>
          </a:p>
        </p:txBody>
      </p:sp>
      <p:sp>
        <p:nvSpPr>
          <p:cNvPr id="10" name="Rectangle 9"/>
          <p:cNvSpPr/>
          <p:nvPr/>
        </p:nvSpPr>
        <p:spPr>
          <a:xfrm>
            <a:off x="9722114" y="1989463"/>
            <a:ext cx="1799032" cy="473567"/>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algn="ctr">
              <a:spcBef>
                <a:spcPts val="0"/>
              </a:spcBef>
              <a:spcAft>
                <a:spcPts val="0"/>
              </a:spcAft>
            </a:pPr>
            <a:r>
              <a:rPr lang="tr-TR" b="1" dirty="0">
                <a:effectLst/>
                <a:latin typeface="Cambria"/>
                <a:ea typeface="ＭＳ 明朝"/>
                <a:cs typeface="Cambria"/>
              </a:rPr>
              <a:t>2012 Güncel Fiyatları</a:t>
            </a:r>
          </a:p>
        </p:txBody>
      </p:sp>
      <p:sp>
        <p:nvSpPr>
          <p:cNvPr id="2" name="Rectangle 1"/>
          <p:cNvSpPr/>
          <p:nvPr/>
        </p:nvSpPr>
        <p:spPr>
          <a:xfrm>
            <a:off x="10068817" y="195487"/>
            <a:ext cx="1802863" cy="1477328"/>
          </a:xfrm>
          <a:prstGeom prst="rect">
            <a:avLst/>
          </a:prstGeom>
        </p:spPr>
        <p:txBody>
          <a:bodyPr wrap="square">
            <a:spAutoFit/>
          </a:bodyPr>
          <a:lstStyle/>
          <a:p>
            <a:r>
              <a:rPr lang="tr-TR" altLang="en-US" b="1" dirty="0">
                <a:solidFill>
                  <a:srgbClr val="FF0000"/>
                </a:solidFill>
                <a:latin typeface="Cambria"/>
              </a:rPr>
              <a:t>CPI 2012: 230</a:t>
            </a:r>
          </a:p>
          <a:p>
            <a:pPr>
              <a:defRPr/>
            </a:pPr>
            <a:r>
              <a:rPr lang="tr-TR" altLang="en-US" b="1" dirty="0">
                <a:solidFill>
                  <a:srgbClr val="FF0000"/>
                </a:solidFill>
                <a:latin typeface="Cambria"/>
              </a:rPr>
              <a:t>CPI 1942: 16</a:t>
            </a:r>
          </a:p>
          <a:p>
            <a:r>
              <a:rPr lang="tr-TR" altLang="en-US" b="1" dirty="0">
                <a:solidFill>
                  <a:srgbClr val="FF0000"/>
                </a:solidFill>
                <a:latin typeface="Cambria"/>
              </a:rPr>
              <a:t>CPI 1921: 18</a:t>
            </a:r>
          </a:p>
          <a:p>
            <a:r>
              <a:rPr lang="tr-TR" altLang="en-US" b="1" dirty="0">
                <a:solidFill>
                  <a:srgbClr val="FF0000"/>
                </a:solidFill>
                <a:latin typeface="Cambria"/>
              </a:rPr>
              <a:t>CPI 1955: 27</a:t>
            </a:r>
          </a:p>
          <a:p>
            <a:r>
              <a:rPr lang="tr-TR" altLang="en-US" b="1" dirty="0">
                <a:solidFill>
                  <a:srgbClr val="FF0000"/>
                </a:solidFill>
                <a:latin typeface="Cambria"/>
              </a:rPr>
              <a:t>CPI 1922: 17</a:t>
            </a:r>
          </a:p>
        </p:txBody>
      </p:sp>
    </p:spTree>
    <p:extLst>
      <p:ext uri="{BB962C8B-B14F-4D97-AF65-F5344CB8AC3E}">
        <p14:creationId xmlns:p14="http://schemas.microsoft.com/office/powerpoint/2010/main" val="196934102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8962" name="Picture 2" descr="TAB08"/>
          <p:cNvPicPr>
            <a:picLocks noChangeAspect="1" noChangeArrowheads="1"/>
          </p:cNvPicPr>
          <p:nvPr/>
        </p:nvPicPr>
        <p:blipFill>
          <a:blip r:embed="rId3"/>
          <a:srcRect/>
          <a:stretch>
            <a:fillRect/>
          </a:stretch>
        </p:blipFill>
        <p:spPr bwMode="auto">
          <a:xfrm>
            <a:off x="3200401" y="0"/>
            <a:ext cx="5650392" cy="6858000"/>
          </a:xfrm>
          <a:prstGeom prst="rect">
            <a:avLst/>
          </a:prstGeom>
          <a:noFill/>
          <a:ln w="9525">
            <a:noFill/>
            <a:miter lim="800000"/>
            <a:headEnd/>
            <a:tailEnd/>
          </a:ln>
          <a:effectLst/>
        </p:spPr>
      </p:pic>
      <p:sp>
        <p:nvSpPr>
          <p:cNvPr id="3" name="Rectangle 2"/>
          <p:cNvSpPr/>
          <p:nvPr/>
        </p:nvSpPr>
        <p:spPr>
          <a:xfrm>
            <a:off x="332509" y="0"/>
            <a:ext cx="11765947" cy="646393"/>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a:spcBef>
                <a:spcPts val="0"/>
              </a:spcBef>
              <a:spcAft>
                <a:spcPts val="0"/>
              </a:spcAft>
            </a:pPr>
            <a:r>
              <a:rPr lang="tr-TR" sz="2400" b="1" dirty="0">
                <a:effectLst/>
                <a:latin typeface="Cambria"/>
                <a:ea typeface="ＭＳ 明朝"/>
                <a:cs typeface="Cambria"/>
              </a:rPr>
              <a:t>Tüm Zamanların En Çok Gelir Elde Eden Filmleri, Toplam Gelire Göre Sıralanmıştır</a:t>
            </a:r>
          </a:p>
        </p:txBody>
      </p:sp>
      <p:sp>
        <p:nvSpPr>
          <p:cNvPr id="4" name="Rectangle 3"/>
          <p:cNvSpPr/>
          <p:nvPr/>
        </p:nvSpPr>
        <p:spPr>
          <a:xfrm>
            <a:off x="4036404" y="1058016"/>
            <a:ext cx="839262" cy="323451"/>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algn="ctr">
              <a:spcBef>
                <a:spcPts val="0"/>
              </a:spcBef>
              <a:spcAft>
                <a:spcPts val="0"/>
              </a:spcAft>
            </a:pPr>
            <a:r>
              <a:rPr lang="tr-TR" b="1" dirty="0">
                <a:effectLst/>
                <a:latin typeface="Cambria"/>
                <a:ea typeface="ＭＳ 明朝"/>
                <a:cs typeface="Cambria"/>
              </a:rPr>
              <a:t>Film</a:t>
            </a:r>
          </a:p>
        </p:txBody>
      </p:sp>
      <p:sp>
        <p:nvSpPr>
          <p:cNvPr id="5" name="Rectangle 4"/>
          <p:cNvSpPr/>
          <p:nvPr/>
        </p:nvSpPr>
        <p:spPr>
          <a:xfrm>
            <a:off x="4993856" y="1051653"/>
            <a:ext cx="839262" cy="323451"/>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algn="ctr">
              <a:spcBef>
                <a:spcPts val="0"/>
              </a:spcBef>
              <a:spcAft>
                <a:spcPts val="0"/>
              </a:spcAft>
            </a:pPr>
            <a:r>
              <a:rPr lang="tr-TR" b="1" dirty="0">
                <a:effectLst/>
                <a:latin typeface="Cambria"/>
                <a:ea typeface="ＭＳ 明朝"/>
                <a:cs typeface="Cambria"/>
              </a:rPr>
              <a:t>Yıl</a:t>
            </a:r>
          </a:p>
        </p:txBody>
      </p:sp>
      <p:sp>
        <p:nvSpPr>
          <p:cNvPr id="6" name="Rectangle 5"/>
          <p:cNvSpPr/>
          <p:nvPr/>
        </p:nvSpPr>
        <p:spPr>
          <a:xfrm>
            <a:off x="5951308" y="1056630"/>
            <a:ext cx="839262" cy="323451"/>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algn="ctr">
              <a:spcBef>
                <a:spcPts val="0"/>
              </a:spcBef>
              <a:spcAft>
                <a:spcPts val="0"/>
              </a:spcAft>
            </a:pPr>
            <a:r>
              <a:rPr lang="tr-TR" b="1" dirty="0">
                <a:effectLst/>
                <a:latin typeface="Cambria"/>
                <a:ea typeface="ＭＳ 明朝"/>
                <a:cs typeface="Cambria"/>
              </a:rPr>
              <a:t>Gelir</a:t>
            </a:r>
          </a:p>
        </p:txBody>
      </p:sp>
      <p:sp>
        <p:nvSpPr>
          <p:cNvPr id="7" name="Rectangle 6"/>
          <p:cNvSpPr/>
          <p:nvPr/>
        </p:nvSpPr>
        <p:spPr>
          <a:xfrm>
            <a:off x="6905304" y="683872"/>
            <a:ext cx="1112259" cy="693347"/>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algn="ctr">
              <a:spcBef>
                <a:spcPts val="0"/>
              </a:spcBef>
              <a:spcAft>
                <a:spcPts val="0"/>
              </a:spcAft>
            </a:pPr>
            <a:r>
              <a:rPr lang="tr-TR" sz="1600" b="1" dirty="0">
                <a:effectLst/>
                <a:latin typeface="Cambria"/>
                <a:ea typeface="ＭＳ 明朝"/>
                <a:cs typeface="Cambria"/>
              </a:rPr>
              <a:t>Gelir (2012 Fiyatları ile)</a:t>
            </a:r>
          </a:p>
        </p:txBody>
      </p:sp>
      <p:sp>
        <p:nvSpPr>
          <p:cNvPr id="8" name="Rectangle 7"/>
          <p:cNvSpPr/>
          <p:nvPr/>
        </p:nvSpPr>
        <p:spPr>
          <a:xfrm>
            <a:off x="8072895" y="620161"/>
            <a:ext cx="1156854" cy="762682"/>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L="0" marR="0" algn="ctr">
              <a:spcBef>
                <a:spcPts val="0"/>
              </a:spcBef>
              <a:spcAft>
                <a:spcPts val="0"/>
              </a:spcAft>
            </a:pPr>
            <a:r>
              <a:rPr lang="tr-TR" sz="1600" b="1" dirty="0">
                <a:effectLst/>
                <a:latin typeface="Cambria"/>
                <a:ea typeface="ＭＳ 明朝"/>
                <a:cs typeface="Cambria"/>
              </a:rPr>
              <a:t>2012 Fiyatları ile Gelir Sırası</a:t>
            </a:r>
          </a:p>
        </p:txBody>
      </p:sp>
    </p:spTree>
    <p:extLst>
      <p:ext uri="{BB962C8B-B14F-4D97-AF65-F5344CB8AC3E}">
        <p14:creationId xmlns:p14="http://schemas.microsoft.com/office/powerpoint/2010/main" val="135613815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Title 1"/>
          <p:cNvSpPr>
            <a:spLocks noGrp="1"/>
          </p:cNvSpPr>
          <p:nvPr>
            <p:ph type="title"/>
          </p:nvPr>
        </p:nvSpPr>
        <p:spPr/>
        <p:txBody>
          <a:bodyPr/>
          <a:lstStyle/>
          <a:p>
            <a:r>
              <a:rPr lang="en-US" dirty="0" err="1">
                <a:ea typeface="MS PGothic" charset="0"/>
              </a:rPr>
              <a:t>Ekonomi</a:t>
            </a:r>
            <a:r>
              <a:rPr lang="en-US" dirty="0">
                <a:ea typeface="MS PGothic" charset="0"/>
              </a:rPr>
              <a:t>: </a:t>
            </a:r>
            <a:r>
              <a:rPr lang="en-US" i="1" dirty="0">
                <a:ea typeface="MS PGothic" charset="0"/>
              </a:rPr>
              <a:t>CPI </a:t>
            </a:r>
            <a:r>
              <a:rPr lang="en-US" i="1" dirty="0" err="1">
                <a:ea typeface="MS PGothic" charset="0"/>
              </a:rPr>
              <a:t>Enflasyon</a:t>
            </a:r>
            <a:r>
              <a:rPr lang="en-US" i="1" dirty="0">
                <a:ea typeface="MS PGothic" charset="0"/>
              </a:rPr>
              <a:t> </a:t>
            </a:r>
            <a:r>
              <a:rPr lang="en-US" i="1" dirty="0" err="1">
                <a:ea typeface="MS PGothic" charset="0"/>
              </a:rPr>
              <a:t>Hesaplayıcısı</a:t>
            </a:r>
            <a:endParaRPr lang="en-US" i="1" dirty="0">
              <a:ea typeface="MS PGothic" charset="0"/>
            </a:endParaRPr>
          </a:p>
        </p:txBody>
      </p:sp>
      <p:sp>
        <p:nvSpPr>
          <p:cNvPr id="65538" name="Content Placeholder 2"/>
          <p:cNvSpPr>
            <a:spLocks noGrp="1"/>
          </p:cNvSpPr>
          <p:nvPr>
            <p:ph idx="1"/>
          </p:nvPr>
        </p:nvSpPr>
        <p:spPr/>
        <p:txBody>
          <a:bodyPr/>
          <a:lstStyle/>
          <a:p>
            <a:r>
              <a:rPr lang="en-US" altLang="ja-JP" sz="3200" dirty="0">
                <a:ea typeface="MS PGothic" charset="0"/>
              </a:rPr>
              <a:t>"CPI </a:t>
            </a:r>
            <a:r>
              <a:rPr lang="en-US" altLang="ja-JP" sz="3200" dirty="0" err="1">
                <a:ea typeface="MS PGothic" charset="0"/>
              </a:rPr>
              <a:t>Enflasyon</a:t>
            </a:r>
            <a:r>
              <a:rPr lang="en-US" altLang="ja-JP" sz="3200" dirty="0">
                <a:ea typeface="MS PGothic" charset="0"/>
              </a:rPr>
              <a:t> </a:t>
            </a:r>
            <a:r>
              <a:rPr lang="en-US" altLang="ja-JP" sz="3200">
                <a:ea typeface="MS PGothic" charset="0"/>
              </a:rPr>
              <a:t>Hesaplayıcısı"</a:t>
            </a:r>
            <a:endParaRPr lang="en-US" altLang="ja-JP" sz="3200" dirty="0">
              <a:ea typeface="MS PGothic" charset="0"/>
            </a:endParaRPr>
          </a:p>
        </p:txBody>
      </p:sp>
      <p:pic>
        <p:nvPicPr>
          <p:cNvPr id="65539" name="Picture 4" descr="Econ in Media.eps">
            <a:hlinkClick r:id="rId3"/>
          </p:cNvPr>
          <p:cNvPicPr>
            <a:picLocks noChangeAspect="1"/>
          </p:cNvPicPr>
          <p:nvPr/>
        </p:nvPicPr>
        <p:blipFill>
          <a:blip r:embed="rId4">
            <a:extLst>
              <a:ext uri="{28A0092B-C50C-407E-A947-70E740481C1C}">
                <a14:useLocalDpi xmlns:a14="http://schemas.microsoft.com/office/drawing/2010/main" val="0"/>
              </a:ext>
            </a:extLst>
          </a:blip>
          <a:srcRect l="12140" t="10822" r="12962" b="16451"/>
          <a:stretch>
            <a:fillRect/>
          </a:stretch>
        </p:blipFill>
        <p:spPr bwMode="auto">
          <a:xfrm>
            <a:off x="4921251" y="4224338"/>
            <a:ext cx="1828800" cy="1346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4302291"/>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p:cNvSpPr>
            <a:spLocks noGrp="1"/>
          </p:cNvSpPr>
          <p:nvPr>
            <p:ph type="title"/>
          </p:nvPr>
        </p:nvSpPr>
        <p:spPr>
          <a:xfrm>
            <a:off x="1981200" y="7"/>
            <a:ext cx="8229600" cy="1527175"/>
          </a:xfrm>
        </p:spPr>
        <p:txBody>
          <a:bodyPr/>
          <a:lstStyle/>
          <a:p>
            <a:r>
              <a:rPr lang="tr-TR" altLang="en-US" noProof="0" dirty="0"/>
              <a:t>Yaşam Standardının Ölçülmesi</a:t>
            </a:r>
          </a:p>
        </p:txBody>
      </p:sp>
      <p:sp>
        <p:nvSpPr>
          <p:cNvPr id="15363" name="Content Placeholder 2"/>
          <p:cNvSpPr>
            <a:spLocks noGrp="1"/>
          </p:cNvSpPr>
          <p:nvPr>
            <p:ph idx="1"/>
          </p:nvPr>
        </p:nvSpPr>
        <p:spPr>
          <a:xfrm>
            <a:off x="1981200" y="1712913"/>
            <a:ext cx="8229600" cy="4895850"/>
          </a:xfrm>
        </p:spPr>
        <p:txBody>
          <a:bodyPr/>
          <a:lstStyle/>
          <a:p>
            <a:pPr eaLnBrk="1" hangingPunct="1"/>
            <a:r>
              <a:rPr lang="tr-TR" altLang="en-US" sz="3200" noProof="0" dirty="0"/>
              <a:t>Kişi Başı GSYH (Per </a:t>
            </a:r>
            <a:r>
              <a:rPr lang="tr-TR" altLang="en-US" sz="3200" noProof="0" dirty="0" err="1"/>
              <a:t>capita</a:t>
            </a:r>
            <a:r>
              <a:rPr lang="tr-TR" altLang="en-US" sz="3200" noProof="0" dirty="0"/>
              <a:t> GDP)</a:t>
            </a:r>
          </a:p>
          <a:p>
            <a:pPr lvl="1" eaLnBrk="1" hangingPunct="1"/>
            <a:r>
              <a:rPr lang="tr-TR" altLang="en-US" sz="2800" noProof="0" dirty="0"/>
              <a:t>Kişi başı GSYH (GSYH nüfusa bölünmüştür).</a:t>
            </a:r>
          </a:p>
          <a:p>
            <a:pPr lvl="1" eaLnBrk="1" hangingPunct="1"/>
            <a:r>
              <a:rPr lang="tr-TR" altLang="en-US" sz="2800" i="1" noProof="0" dirty="0"/>
              <a:t>Bir ulustaki ortalama yaşam standardıdır.</a:t>
            </a:r>
            <a:endParaRPr lang="tr-TR" altLang="en-US" sz="2800" noProof="0" dirty="0"/>
          </a:p>
          <a:p>
            <a:pPr lvl="1" eaLnBrk="1" hangingPunct="1"/>
            <a:r>
              <a:rPr lang="tr-TR" altLang="en-US" sz="2800" noProof="0" dirty="0"/>
              <a:t>Nominal GSYH yerine Reel GSYH kullanmanız gerektiğini hatırlayın lütfen.</a:t>
            </a:r>
          </a:p>
        </p:txBody>
      </p:sp>
    </p:spTree>
    <p:extLst>
      <p:ext uri="{BB962C8B-B14F-4D97-AF65-F5344CB8AC3E}">
        <p14:creationId xmlns:p14="http://schemas.microsoft.com/office/powerpoint/2010/main" val="26408038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15363">
                                            <p:txEl>
                                              <p:pRg st="1" end="1"/>
                                            </p:txEl>
                                          </p:spTgt>
                                        </p:tgtEl>
                                        <p:attrNameLst>
                                          <p:attrName>style.visibility</p:attrName>
                                        </p:attrNameLst>
                                      </p:cBhvr>
                                      <p:to>
                                        <p:strVal val="visible"/>
                                      </p:to>
                                    </p:set>
                                    <p:animEffect transition="in" filter="barn(inVertical)">
                                      <p:cBhvr>
                                        <p:cTn id="7" dur="500"/>
                                        <p:tgtEl>
                                          <p:spTgt spid="15363">
                                            <p:txEl>
                                              <p:pRg st="1" end="1"/>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15363">
                                            <p:txEl>
                                              <p:pRg st="2" end="2"/>
                                            </p:txEl>
                                          </p:spTgt>
                                        </p:tgtEl>
                                        <p:attrNameLst>
                                          <p:attrName>style.visibility</p:attrName>
                                        </p:attrNameLst>
                                      </p:cBhvr>
                                      <p:to>
                                        <p:strVal val="visible"/>
                                      </p:to>
                                    </p:set>
                                    <p:animEffect transition="in" filter="barn(inVertical)">
                                      <p:cBhvr>
                                        <p:cTn id="10" dur="500"/>
                                        <p:tgtEl>
                                          <p:spTgt spid="15363">
                                            <p:txEl>
                                              <p:pRg st="2" end="2"/>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15363">
                                            <p:txEl>
                                              <p:pRg st="3" end="3"/>
                                            </p:txEl>
                                          </p:spTgt>
                                        </p:tgtEl>
                                        <p:attrNameLst>
                                          <p:attrName>style.visibility</p:attrName>
                                        </p:attrNameLst>
                                      </p:cBhvr>
                                      <p:to>
                                        <p:strVal val="visible"/>
                                      </p:to>
                                    </p:set>
                                    <p:animEffect transition="in" filter="barn(inVertical)">
                                      <p:cBhvr>
                                        <p:cTn id="13" dur="500"/>
                                        <p:tgtEl>
                                          <p:spTgt spid="1536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1"/>
          <p:cNvSpPr>
            <a:spLocks noGrp="1"/>
          </p:cNvSpPr>
          <p:nvPr>
            <p:ph type="title"/>
          </p:nvPr>
        </p:nvSpPr>
        <p:spPr>
          <a:xfrm>
            <a:off x="1981200" y="7"/>
            <a:ext cx="8229600" cy="1527175"/>
          </a:xfrm>
        </p:spPr>
        <p:txBody>
          <a:bodyPr/>
          <a:lstStyle/>
          <a:p>
            <a:r>
              <a:rPr lang="tr-TR" altLang="en-US" noProof="0" dirty="0"/>
              <a:t>Enflasyonun Maliyeti</a:t>
            </a:r>
          </a:p>
        </p:txBody>
      </p:sp>
      <p:sp>
        <p:nvSpPr>
          <p:cNvPr id="23555" name="Content Placeholder 2"/>
          <p:cNvSpPr>
            <a:spLocks noGrp="1"/>
          </p:cNvSpPr>
          <p:nvPr>
            <p:ph idx="1"/>
          </p:nvPr>
        </p:nvSpPr>
        <p:spPr>
          <a:xfrm>
            <a:off x="1981200" y="1712913"/>
            <a:ext cx="8229600" cy="4895850"/>
          </a:xfrm>
        </p:spPr>
        <p:txBody>
          <a:bodyPr/>
          <a:lstStyle/>
          <a:p>
            <a:pPr marL="514350" indent="-514350" eaLnBrk="1" hangingPunct="1">
              <a:buFont typeface="+mj-lt"/>
              <a:buAutoNum type="arabicPeriod"/>
            </a:pPr>
            <a:r>
              <a:rPr lang="tr-TR" altLang="en-US" sz="2800" noProof="0" dirty="0"/>
              <a:t>Gelecekteki Fiyatlarda Belirsizlik</a:t>
            </a:r>
          </a:p>
          <a:p>
            <a:pPr lvl="1" eaLnBrk="1" hangingPunct="1"/>
            <a:r>
              <a:rPr lang="tr-TR" altLang="en-US" sz="2400" noProof="0" dirty="0"/>
              <a:t>Firmalar genellikle uzun-dönemli anlaşmalar yaparlar, işçilerin maaşlarının ödenmesi ve sermaye mallarının kredisinin ödenmesi gibi.</a:t>
            </a:r>
          </a:p>
          <a:p>
            <a:pPr lvl="1" eaLnBrk="1" hangingPunct="1"/>
            <a:r>
              <a:rPr lang="tr-TR" altLang="en-US" sz="2400" noProof="0" dirty="0"/>
              <a:t>Fiyatlardaki belirsizlik uzun-dönemli kontratları daha riskli yapar.</a:t>
            </a:r>
          </a:p>
          <a:p>
            <a:pPr lvl="1" eaLnBrk="1" hangingPunct="1"/>
            <a:r>
              <a:rPr lang="tr-TR" altLang="en-US" sz="2400" noProof="0" dirty="0"/>
              <a:t>İşçi: gelecek yıl daha az kazanmaktan korkar.</a:t>
            </a:r>
          </a:p>
          <a:p>
            <a:pPr lvl="1" eaLnBrk="1" hangingPunct="1"/>
            <a:r>
              <a:rPr lang="tr-TR" altLang="en-US" sz="2400" noProof="0" dirty="0"/>
              <a:t>Borç Veren: bu sene borç verip gelecek sene daha az değerli olan para ile ödeme almaktan korkar.</a:t>
            </a:r>
          </a:p>
          <a:p>
            <a:pPr lvl="1" eaLnBrk="1" hangingPunct="1"/>
            <a:r>
              <a:rPr lang="tr-TR" altLang="en-US" sz="2400" noProof="0" dirty="0"/>
              <a:t>Eğer uzun dönemli kontratlar yapılmaz ise GSYH'nin büyümesi yavaşlar.</a:t>
            </a:r>
          </a:p>
        </p:txBody>
      </p:sp>
    </p:spTree>
    <p:extLst>
      <p:ext uri="{BB962C8B-B14F-4D97-AF65-F5344CB8AC3E}">
        <p14:creationId xmlns:p14="http://schemas.microsoft.com/office/powerpoint/2010/main" val="8276045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23555">
                                            <p:txEl>
                                              <p:pRg st="1" end="1"/>
                                            </p:txEl>
                                          </p:spTgt>
                                        </p:tgtEl>
                                        <p:attrNameLst>
                                          <p:attrName>style.visibility</p:attrName>
                                        </p:attrNameLst>
                                      </p:cBhvr>
                                      <p:to>
                                        <p:strVal val="visible"/>
                                      </p:to>
                                    </p:set>
                                    <p:animEffect transition="in" filter="barn(inVertical)">
                                      <p:cBhvr>
                                        <p:cTn id="7" dur="500"/>
                                        <p:tgtEl>
                                          <p:spTgt spid="23555">
                                            <p:txEl>
                                              <p:pRg st="1" end="1"/>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23555">
                                            <p:txEl>
                                              <p:pRg st="2" end="2"/>
                                            </p:txEl>
                                          </p:spTgt>
                                        </p:tgtEl>
                                        <p:attrNameLst>
                                          <p:attrName>style.visibility</p:attrName>
                                        </p:attrNameLst>
                                      </p:cBhvr>
                                      <p:to>
                                        <p:strVal val="visible"/>
                                      </p:to>
                                    </p:set>
                                    <p:animEffect transition="in" filter="barn(inVertical)">
                                      <p:cBhvr>
                                        <p:cTn id="10" dur="500"/>
                                        <p:tgtEl>
                                          <p:spTgt spid="23555">
                                            <p:txEl>
                                              <p:pRg st="2" end="2"/>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6" presetClass="entr" presetSubtype="21" fill="hold" nodeType="clickEffect">
                                  <p:stCondLst>
                                    <p:cond delay="0"/>
                                  </p:stCondLst>
                                  <p:childTnLst>
                                    <p:set>
                                      <p:cBhvr>
                                        <p:cTn id="14" dur="1" fill="hold">
                                          <p:stCondLst>
                                            <p:cond delay="0"/>
                                          </p:stCondLst>
                                        </p:cTn>
                                        <p:tgtEl>
                                          <p:spTgt spid="23555">
                                            <p:txEl>
                                              <p:pRg st="3" end="3"/>
                                            </p:txEl>
                                          </p:spTgt>
                                        </p:tgtEl>
                                        <p:attrNameLst>
                                          <p:attrName>style.visibility</p:attrName>
                                        </p:attrNameLst>
                                      </p:cBhvr>
                                      <p:to>
                                        <p:strVal val="visible"/>
                                      </p:to>
                                    </p:set>
                                    <p:animEffect transition="in" filter="barn(inVertical)">
                                      <p:cBhvr>
                                        <p:cTn id="15" dur="500"/>
                                        <p:tgtEl>
                                          <p:spTgt spid="23555">
                                            <p:txEl>
                                              <p:pRg st="3" end="3"/>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23555">
                                            <p:txEl>
                                              <p:pRg st="4" end="4"/>
                                            </p:txEl>
                                          </p:spTgt>
                                        </p:tgtEl>
                                        <p:attrNameLst>
                                          <p:attrName>style.visibility</p:attrName>
                                        </p:attrNameLst>
                                      </p:cBhvr>
                                      <p:to>
                                        <p:strVal val="visible"/>
                                      </p:to>
                                    </p:set>
                                    <p:animEffect transition="in" filter="barn(inVertical)">
                                      <p:cBhvr>
                                        <p:cTn id="18" dur="500"/>
                                        <p:tgtEl>
                                          <p:spTgt spid="23555">
                                            <p:txEl>
                                              <p:pRg st="4" end="4"/>
                                            </p:txEl>
                                          </p:spTgt>
                                        </p:tgtEl>
                                      </p:cBhvr>
                                    </p:animEffect>
                                  </p:childTnLst>
                                </p:cTn>
                              </p:par>
                              <p:par>
                                <p:cTn id="19" presetID="16" presetClass="entr" presetSubtype="21" fill="hold" nodeType="withEffect">
                                  <p:stCondLst>
                                    <p:cond delay="0"/>
                                  </p:stCondLst>
                                  <p:childTnLst>
                                    <p:set>
                                      <p:cBhvr>
                                        <p:cTn id="20" dur="1" fill="hold">
                                          <p:stCondLst>
                                            <p:cond delay="0"/>
                                          </p:stCondLst>
                                        </p:cTn>
                                        <p:tgtEl>
                                          <p:spTgt spid="23555">
                                            <p:txEl>
                                              <p:pRg st="5" end="5"/>
                                            </p:txEl>
                                          </p:spTgt>
                                        </p:tgtEl>
                                        <p:attrNameLst>
                                          <p:attrName>style.visibility</p:attrName>
                                        </p:attrNameLst>
                                      </p:cBhvr>
                                      <p:to>
                                        <p:strVal val="visible"/>
                                      </p:to>
                                    </p:set>
                                    <p:animEffect transition="in" filter="barn(inVertical)">
                                      <p:cBhvr>
                                        <p:cTn id="21" dur="500"/>
                                        <p:tgtEl>
                                          <p:spTgt spid="2355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Title 1"/>
          <p:cNvSpPr>
            <a:spLocks noGrp="1"/>
          </p:cNvSpPr>
          <p:nvPr>
            <p:ph type="title"/>
          </p:nvPr>
        </p:nvSpPr>
        <p:spPr>
          <a:xfrm>
            <a:off x="1981200" y="7"/>
            <a:ext cx="8229600" cy="1527175"/>
          </a:xfrm>
        </p:spPr>
        <p:txBody>
          <a:bodyPr/>
          <a:lstStyle/>
          <a:p>
            <a:r>
              <a:rPr lang="tr-TR" altLang="en-US" dirty="0"/>
              <a:t>Enflasyonun Maliyeti</a:t>
            </a:r>
          </a:p>
        </p:txBody>
      </p:sp>
      <p:sp>
        <p:nvSpPr>
          <p:cNvPr id="29699" name="Content Placeholder 2"/>
          <p:cNvSpPr>
            <a:spLocks noGrp="1"/>
          </p:cNvSpPr>
          <p:nvPr>
            <p:ph idx="1"/>
          </p:nvPr>
        </p:nvSpPr>
        <p:spPr>
          <a:xfrm>
            <a:off x="1981200" y="1712913"/>
            <a:ext cx="8229600" cy="4895850"/>
          </a:xfrm>
        </p:spPr>
        <p:txBody>
          <a:bodyPr/>
          <a:lstStyle/>
          <a:p>
            <a:pPr eaLnBrk="1" hangingPunct="1"/>
            <a:r>
              <a:rPr lang="tr-TR" altLang="en-US" sz="2800" dirty="0"/>
              <a:t>Gelecekteki Fiyatlarda Belirsizlik</a:t>
            </a:r>
          </a:p>
          <a:p>
            <a:pPr lvl="1" eaLnBrk="1" hangingPunct="1"/>
            <a:r>
              <a:rPr lang="tr-TR" altLang="en-US" sz="2400" dirty="0"/>
              <a:t>Maaş ve diğer girdi kontratları uzun-dönemlidir. Firmalar bugün borç alır ve daha sonra geri ödemek ister.</a:t>
            </a:r>
          </a:p>
          <a:p>
            <a:pPr lvl="1" eaLnBrk="1" hangingPunct="1"/>
            <a:r>
              <a:rPr lang="tr-TR" altLang="en-US" sz="2400" dirty="0"/>
              <a:t>Fiyatlardaki belirsizlik borç vermeyi daha riskli yapar.</a:t>
            </a:r>
          </a:p>
        </p:txBody>
      </p:sp>
      <p:grpSp>
        <p:nvGrpSpPr>
          <p:cNvPr id="4" name="Group 5"/>
          <p:cNvGrpSpPr>
            <a:grpSpLocks noChangeAspect="1"/>
          </p:cNvGrpSpPr>
          <p:nvPr/>
        </p:nvGrpSpPr>
        <p:grpSpPr bwMode="auto">
          <a:xfrm>
            <a:off x="1790700" y="3797300"/>
            <a:ext cx="8864600" cy="2641600"/>
            <a:chOff x="2840" y="7310"/>
            <a:chExt cx="9404" cy="2882"/>
          </a:xfrm>
        </p:grpSpPr>
        <p:sp>
          <p:nvSpPr>
            <p:cNvPr id="5" name="AutoShape 24"/>
            <p:cNvSpPr>
              <a:spLocks noChangeAspect="1" noChangeArrowheads="1" noTextEdit="1"/>
            </p:cNvSpPr>
            <p:nvPr/>
          </p:nvSpPr>
          <p:spPr bwMode="auto">
            <a:xfrm>
              <a:off x="2840" y="7310"/>
              <a:ext cx="9404" cy="288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tr-TR">
                <a:latin typeface="Cambria"/>
              </a:endParaRPr>
            </a:p>
          </p:txBody>
        </p:sp>
        <p:sp>
          <p:nvSpPr>
            <p:cNvPr id="6" name="Line 23"/>
            <p:cNvSpPr>
              <a:spLocks noChangeShapeType="1"/>
            </p:cNvSpPr>
            <p:nvPr/>
          </p:nvSpPr>
          <p:spPr bwMode="auto">
            <a:xfrm>
              <a:off x="3555" y="9658"/>
              <a:ext cx="6793" cy="7"/>
            </a:xfrm>
            <a:prstGeom prst="line">
              <a:avLst/>
            </a:prstGeom>
            <a:noFill/>
            <a:ln w="9525">
              <a:solidFill>
                <a:srgbClr val="000000"/>
              </a:solidFill>
              <a:round/>
              <a:headEnd/>
              <a:tailEnd type="stealth" w="lg" len="lg"/>
            </a:ln>
            <a:extLst>
              <a:ext uri="{909E8E84-426E-40dd-AFC4-6F175D3DCCD1}">
                <a14:hiddenFill xmlns:a14="http://schemas.microsoft.com/office/drawing/2010/main" xmlns="">
                  <a:noFill/>
                </a14:hiddenFill>
              </a:ext>
            </a:extLst>
          </p:spPr>
          <p:txBody>
            <a:bodyPr/>
            <a:lstStyle/>
            <a:p>
              <a:endParaRPr lang="tr-TR">
                <a:latin typeface="Cambria"/>
              </a:endParaRPr>
            </a:p>
          </p:txBody>
        </p:sp>
        <p:sp>
          <p:nvSpPr>
            <p:cNvPr id="7" name="Line 22"/>
            <p:cNvSpPr>
              <a:spLocks noChangeShapeType="1"/>
            </p:cNvSpPr>
            <p:nvPr/>
          </p:nvSpPr>
          <p:spPr bwMode="auto">
            <a:xfrm flipV="1">
              <a:off x="4177" y="9511"/>
              <a:ext cx="1" cy="154"/>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tr-TR">
                <a:latin typeface="Cambria"/>
              </a:endParaRPr>
            </a:p>
          </p:txBody>
        </p:sp>
        <p:sp>
          <p:nvSpPr>
            <p:cNvPr id="8" name="Text Box 21"/>
            <p:cNvSpPr txBox="1">
              <a:spLocks noChangeArrowheads="1"/>
            </p:cNvSpPr>
            <p:nvPr/>
          </p:nvSpPr>
          <p:spPr bwMode="auto">
            <a:xfrm>
              <a:off x="3867" y="9764"/>
              <a:ext cx="886" cy="262"/>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r>
                <a:rPr lang="tr-TR" altLang="en-US" sz="1800">
                  <a:solidFill>
                    <a:srgbClr val="000000"/>
                  </a:solidFill>
                  <a:latin typeface="Cambria"/>
                  <a:cs typeface="Cambria"/>
                </a:rPr>
                <a:t>Bugün</a:t>
              </a:r>
            </a:p>
          </p:txBody>
        </p:sp>
        <p:sp>
          <p:nvSpPr>
            <p:cNvPr id="9" name="Line 20"/>
            <p:cNvSpPr>
              <a:spLocks noChangeShapeType="1"/>
            </p:cNvSpPr>
            <p:nvPr/>
          </p:nvSpPr>
          <p:spPr bwMode="auto">
            <a:xfrm flipV="1">
              <a:off x="9208" y="9504"/>
              <a:ext cx="1" cy="154"/>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tr-TR">
                <a:latin typeface="Cambria"/>
              </a:endParaRPr>
            </a:p>
          </p:txBody>
        </p:sp>
        <p:sp>
          <p:nvSpPr>
            <p:cNvPr id="10" name="Line 19"/>
            <p:cNvSpPr>
              <a:spLocks noChangeShapeType="1"/>
            </p:cNvSpPr>
            <p:nvPr/>
          </p:nvSpPr>
          <p:spPr bwMode="auto">
            <a:xfrm flipV="1">
              <a:off x="8615" y="9504"/>
              <a:ext cx="1" cy="154"/>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tr-TR">
                <a:latin typeface="Cambria"/>
              </a:endParaRPr>
            </a:p>
          </p:txBody>
        </p:sp>
        <p:sp>
          <p:nvSpPr>
            <p:cNvPr id="11" name="Line 18"/>
            <p:cNvSpPr>
              <a:spLocks noChangeShapeType="1"/>
            </p:cNvSpPr>
            <p:nvPr/>
          </p:nvSpPr>
          <p:spPr bwMode="auto">
            <a:xfrm flipV="1">
              <a:off x="8031" y="9505"/>
              <a:ext cx="2" cy="153"/>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tr-TR">
                <a:latin typeface="Cambria"/>
              </a:endParaRPr>
            </a:p>
          </p:txBody>
        </p:sp>
        <p:sp>
          <p:nvSpPr>
            <p:cNvPr id="12" name="Text Box 17"/>
            <p:cNvSpPr txBox="1">
              <a:spLocks noChangeArrowheads="1"/>
            </p:cNvSpPr>
            <p:nvPr/>
          </p:nvSpPr>
          <p:spPr bwMode="auto">
            <a:xfrm>
              <a:off x="7952" y="9764"/>
              <a:ext cx="1561" cy="314"/>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r>
                <a:rPr lang="tr-TR" altLang="en-US" sz="1800">
                  <a:solidFill>
                    <a:srgbClr val="000000"/>
                  </a:solidFill>
                  <a:latin typeface="Cambria"/>
                  <a:cs typeface="Cambria"/>
                </a:rPr>
                <a:t>Gelecek Dönemler</a:t>
              </a:r>
            </a:p>
          </p:txBody>
        </p:sp>
        <p:sp>
          <p:nvSpPr>
            <p:cNvPr id="13" name="Text Box 16"/>
            <p:cNvSpPr txBox="1">
              <a:spLocks noChangeArrowheads="1"/>
            </p:cNvSpPr>
            <p:nvPr/>
          </p:nvSpPr>
          <p:spPr bwMode="auto">
            <a:xfrm>
              <a:off x="9833" y="9762"/>
              <a:ext cx="718" cy="347"/>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r>
                <a:rPr lang="tr-TR" altLang="en-US" sz="1800">
                  <a:solidFill>
                    <a:srgbClr val="000000"/>
                  </a:solidFill>
                  <a:latin typeface="Cambria"/>
                  <a:cs typeface="Cambria"/>
                </a:rPr>
                <a:t>Zaman</a:t>
              </a:r>
            </a:p>
          </p:txBody>
        </p:sp>
        <p:sp>
          <p:nvSpPr>
            <p:cNvPr id="14" name="Text Box 15"/>
            <p:cNvSpPr txBox="1">
              <a:spLocks noChangeArrowheads="1"/>
            </p:cNvSpPr>
            <p:nvPr/>
          </p:nvSpPr>
          <p:spPr bwMode="auto">
            <a:xfrm>
              <a:off x="3506" y="8472"/>
              <a:ext cx="2540" cy="983"/>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r>
                <a:rPr lang="tr-TR" altLang="en-US" sz="1800" dirty="0">
                  <a:solidFill>
                    <a:srgbClr val="C0504D"/>
                  </a:solidFill>
                  <a:latin typeface="Cambria"/>
                  <a:cs typeface="Cambria"/>
                </a:rPr>
                <a:t>Borç Al </a:t>
              </a:r>
              <a:r>
                <a:rPr lang="tr-TR" altLang="en-US" sz="1800" dirty="0">
                  <a:solidFill>
                    <a:srgbClr val="9BBB59"/>
                  </a:solidFill>
                  <a:latin typeface="Cambria"/>
                  <a:cs typeface="Cambria"/>
                </a:rPr>
                <a:t>$$</a:t>
              </a:r>
              <a:endParaRPr lang="tr-TR" altLang="en-US" sz="1800" dirty="0">
                <a:solidFill>
                  <a:srgbClr val="000000"/>
                </a:solidFill>
                <a:latin typeface="Cambria"/>
                <a:cs typeface="Cambria"/>
              </a:endParaRPr>
            </a:p>
            <a:p>
              <a:r>
                <a:rPr lang="tr-TR" altLang="en-US" sz="1800" dirty="0">
                  <a:solidFill>
                    <a:srgbClr val="C0504D"/>
                  </a:solidFill>
                  <a:latin typeface="Cambria"/>
                  <a:cs typeface="Cambria"/>
                </a:rPr>
                <a:t>Sermaye Malları Al</a:t>
              </a:r>
              <a:endParaRPr lang="tr-TR" altLang="en-US" sz="1800" dirty="0">
                <a:solidFill>
                  <a:srgbClr val="000000"/>
                </a:solidFill>
                <a:latin typeface="Cambria"/>
                <a:cs typeface="Cambria"/>
              </a:endParaRPr>
            </a:p>
            <a:p>
              <a:r>
                <a:rPr lang="tr-TR" altLang="en-US" sz="1800" dirty="0">
                  <a:solidFill>
                    <a:srgbClr val="C0504D"/>
                  </a:solidFill>
                  <a:latin typeface="Cambria"/>
                  <a:cs typeface="Cambria"/>
                </a:rPr>
                <a:t>İşçi Al</a:t>
              </a:r>
              <a:endParaRPr lang="tr-TR" altLang="en-US" sz="1800" dirty="0">
                <a:solidFill>
                  <a:srgbClr val="000000"/>
                </a:solidFill>
                <a:latin typeface="Cambria"/>
                <a:cs typeface="Cambria"/>
              </a:endParaRPr>
            </a:p>
          </p:txBody>
        </p:sp>
        <p:sp>
          <p:nvSpPr>
            <p:cNvPr id="15" name="Text Box 14"/>
            <p:cNvSpPr txBox="1">
              <a:spLocks noChangeArrowheads="1"/>
            </p:cNvSpPr>
            <p:nvPr/>
          </p:nvSpPr>
          <p:spPr bwMode="auto">
            <a:xfrm>
              <a:off x="6046" y="7854"/>
              <a:ext cx="1021" cy="315"/>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r>
                <a:rPr lang="tr-TR" altLang="en-US" sz="1800">
                  <a:solidFill>
                    <a:srgbClr val="4F81BD"/>
                  </a:solidFill>
                  <a:latin typeface="Cambria"/>
                  <a:cs typeface="Cambria"/>
                </a:rPr>
                <a:t>Üretim</a:t>
              </a:r>
              <a:endParaRPr lang="tr-TR" altLang="en-US" sz="1800">
                <a:solidFill>
                  <a:srgbClr val="000000"/>
                </a:solidFill>
                <a:latin typeface="Cambria"/>
                <a:cs typeface="Cambria"/>
              </a:endParaRPr>
            </a:p>
          </p:txBody>
        </p:sp>
        <p:sp>
          <p:nvSpPr>
            <p:cNvPr id="16" name="Text Box 13"/>
            <p:cNvSpPr txBox="1">
              <a:spLocks noChangeArrowheads="1"/>
            </p:cNvSpPr>
            <p:nvPr/>
          </p:nvSpPr>
          <p:spPr bwMode="auto">
            <a:xfrm>
              <a:off x="8099" y="7854"/>
              <a:ext cx="1258" cy="312"/>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r>
                <a:rPr lang="tr-TR" altLang="en-US" sz="1800">
                  <a:solidFill>
                    <a:srgbClr val="4F81BD"/>
                  </a:solidFill>
                  <a:latin typeface="Cambria"/>
                  <a:cs typeface="Cambria"/>
                </a:rPr>
                <a:t>Çıktıyı Sat</a:t>
              </a:r>
              <a:endParaRPr lang="tr-TR" altLang="en-US" sz="1800">
                <a:solidFill>
                  <a:srgbClr val="000000"/>
                </a:solidFill>
                <a:latin typeface="Cambria"/>
                <a:cs typeface="Cambria"/>
              </a:endParaRPr>
            </a:p>
          </p:txBody>
        </p:sp>
        <p:sp>
          <p:nvSpPr>
            <p:cNvPr id="17" name="Text Box 12"/>
            <p:cNvSpPr txBox="1">
              <a:spLocks noChangeArrowheads="1"/>
            </p:cNvSpPr>
            <p:nvPr/>
          </p:nvSpPr>
          <p:spPr bwMode="auto">
            <a:xfrm>
              <a:off x="3506" y="7605"/>
              <a:ext cx="1911" cy="312"/>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r>
                <a:rPr lang="tr-TR" altLang="en-US" sz="1800">
                  <a:solidFill>
                    <a:srgbClr val="4F81BD"/>
                  </a:solidFill>
                  <a:latin typeface="Cambria"/>
                  <a:cs typeface="Cambria"/>
                </a:rPr>
                <a:t>Üretime</a:t>
              </a:r>
            </a:p>
            <a:p>
              <a:r>
                <a:rPr lang="tr-TR" altLang="en-US" sz="1800">
                  <a:solidFill>
                    <a:srgbClr val="4F81BD"/>
                  </a:solidFill>
                  <a:latin typeface="Cambria"/>
                  <a:cs typeface="Cambria"/>
                </a:rPr>
                <a:t>Hazırlık</a:t>
              </a:r>
              <a:endParaRPr lang="tr-TR" altLang="en-US" sz="1800">
                <a:solidFill>
                  <a:srgbClr val="000000"/>
                </a:solidFill>
                <a:latin typeface="Cambria"/>
                <a:cs typeface="Cambria"/>
              </a:endParaRPr>
            </a:p>
          </p:txBody>
        </p:sp>
        <p:sp>
          <p:nvSpPr>
            <p:cNvPr id="18" name="Text Box 11"/>
            <p:cNvSpPr txBox="1">
              <a:spLocks noChangeArrowheads="1"/>
            </p:cNvSpPr>
            <p:nvPr/>
          </p:nvSpPr>
          <p:spPr bwMode="auto">
            <a:xfrm>
              <a:off x="7636" y="8624"/>
              <a:ext cx="1998" cy="654"/>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r>
                <a:rPr lang="tr-TR" altLang="en-US" sz="1800">
                  <a:solidFill>
                    <a:srgbClr val="C0504D"/>
                  </a:solidFill>
                  <a:latin typeface="Cambria"/>
                  <a:cs typeface="Cambria"/>
                </a:rPr>
                <a:t>Kredileri Öde</a:t>
              </a:r>
              <a:r>
                <a:rPr lang="tr-TR" altLang="en-US" sz="1800">
                  <a:solidFill>
                    <a:srgbClr val="9BBB59"/>
                  </a:solidFill>
                  <a:latin typeface="Cambria"/>
                  <a:cs typeface="Cambria"/>
                </a:rPr>
                <a:t>$$</a:t>
              </a:r>
              <a:endParaRPr lang="tr-TR" altLang="en-US" sz="1800">
                <a:solidFill>
                  <a:srgbClr val="000000"/>
                </a:solidFill>
                <a:latin typeface="Cambria"/>
                <a:cs typeface="Cambria"/>
              </a:endParaRPr>
            </a:p>
            <a:p>
              <a:r>
                <a:rPr lang="tr-TR" altLang="en-US" sz="1800">
                  <a:solidFill>
                    <a:srgbClr val="C0504D"/>
                  </a:solidFill>
                  <a:latin typeface="Cambria"/>
                  <a:cs typeface="Cambria"/>
                </a:rPr>
                <a:t>İşçi Ödemeleri </a:t>
              </a:r>
              <a:r>
                <a:rPr lang="tr-TR" altLang="en-US" sz="1800">
                  <a:solidFill>
                    <a:srgbClr val="9BBB59"/>
                  </a:solidFill>
                  <a:latin typeface="Cambria"/>
                  <a:cs typeface="Cambria"/>
                </a:rPr>
                <a:t>$$</a:t>
              </a:r>
              <a:endParaRPr lang="tr-TR" altLang="en-US" sz="1800">
                <a:solidFill>
                  <a:srgbClr val="000000"/>
                </a:solidFill>
                <a:latin typeface="Cambria"/>
                <a:cs typeface="Cambria"/>
              </a:endParaRPr>
            </a:p>
          </p:txBody>
        </p:sp>
        <p:cxnSp>
          <p:nvCxnSpPr>
            <p:cNvPr id="19" name="AutoShape 10"/>
            <p:cNvCxnSpPr>
              <a:cxnSpLocks noChangeShapeType="1"/>
            </p:cNvCxnSpPr>
            <p:nvPr/>
          </p:nvCxnSpPr>
          <p:spPr bwMode="auto">
            <a:xfrm>
              <a:off x="4999" y="8010"/>
              <a:ext cx="808" cy="1"/>
            </a:xfrm>
            <a:prstGeom prst="straightConnector1">
              <a:avLst/>
            </a:prstGeom>
            <a:noFill/>
            <a:ln w="9525">
              <a:solidFill>
                <a:srgbClr val="4F81BD"/>
              </a:solidFill>
              <a:prstDash val="dash"/>
              <a:round/>
              <a:headEnd/>
              <a:tailEnd type="triangle" w="med" len="med"/>
            </a:ln>
            <a:extLst>
              <a:ext uri="{909E8E84-426E-40dd-AFC4-6F175D3DCCD1}">
                <a14:hiddenFill xmlns:a14="http://schemas.microsoft.com/office/drawing/2010/main" xmlns="">
                  <a:noFill/>
                </a14:hiddenFill>
              </a:ext>
            </a:extLst>
          </p:spPr>
        </p:cxnSp>
        <p:cxnSp>
          <p:nvCxnSpPr>
            <p:cNvPr id="20" name="AutoShape 9"/>
            <p:cNvCxnSpPr>
              <a:cxnSpLocks noChangeShapeType="1"/>
            </p:cNvCxnSpPr>
            <p:nvPr/>
          </p:nvCxnSpPr>
          <p:spPr bwMode="auto">
            <a:xfrm>
              <a:off x="7067" y="8010"/>
              <a:ext cx="884" cy="1"/>
            </a:xfrm>
            <a:prstGeom prst="straightConnector1">
              <a:avLst/>
            </a:prstGeom>
            <a:noFill/>
            <a:ln w="9525">
              <a:solidFill>
                <a:srgbClr val="4F81BD"/>
              </a:solidFill>
              <a:prstDash val="dash"/>
              <a:round/>
              <a:headEnd/>
              <a:tailEnd type="triangle" w="med" len="med"/>
            </a:ln>
            <a:extLst>
              <a:ext uri="{909E8E84-426E-40dd-AFC4-6F175D3DCCD1}">
                <a14:hiddenFill xmlns:a14="http://schemas.microsoft.com/office/drawing/2010/main" xmlns="">
                  <a:noFill/>
                </a14:hiddenFill>
              </a:ext>
            </a:extLst>
          </p:spPr>
        </p:cxnSp>
        <p:sp>
          <p:nvSpPr>
            <p:cNvPr id="21" name="Text Box 7"/>
            <p:cNvSpPr txBox="1">
              <a:spLocks noChangeArrowheads="1"/>
            </p:cNvSpPr>
            <p:nvPr/>
          </p:nvSpPr>
          <p:spPr bwMode="auto">
            <a:xfrm>
              <a:off x="10523" y="7367"/>
              <a:ext cx="1708" cy="1620"/>
            </a:xfrm>
            <a:prstGeom prst="rect">
              <a:avLst/>
            </a:prstGeom>
            <a:solidFill>
              <a:srgbClr val="FFFFFF"/>
            </a:solidFill>
            <a:ln w="12700">
              <a:solidFill>
                <a:srgbClr val="000000"/>
              </a:solidFill>
              <a:prstDash val="dash"/>
              <a:miter lim="800000"/>
              <a:headEnd/>
              <a:tailEnd/>
            </a:ln>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r>
                <a:rPr lang="tr-TR" altLang="en-US" sz="1800">
                  <a:solidFill>
                    <a:srgbClr val="000000"/>
                  </a:solidFill>
                  <a:latin typeface="Cambria"/>
                  <a:cs typeface="Cambria"/>
                </a:rPr>
                <a:t>Bu dolarların gerçek değeri gelecekteki enflasyona bağlıdır.</a:t>
              </a:r>
            </a:p>
          </p:txBody>
        </p:sp>
        <p:cxnSp>
          <p:nvCxnSpPr>
            <p:cNvPr id="22" name="AutoShape 6"/>
            <p:cNvCxnSpPr>
              <a:cxnSpLocks noChangeShapeType="1"/>
            </p:cNvCxnSpPr>
            <p:nvPr/>
          </p:nvCxnSpPr>
          <p:spPr bwMode="auto">
            <a:xfrm flipH="1">
              <a:off x="9513" y="8402"/>
              <a:ext cx="1010" cy="563"/>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cxnSp>
      </p:grpSp>
    </p:spTree>
    <p:extLst>
      <p:ext uri="{BB962C8B-B14F-4D97-AF65-F5344CB8AC3E}">
        <p14:creationId xmlns:p14="http://schemas.microsoft.com/office/powerpoint/2010/main" val="2569969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29699">
                                            <p:txEl>
                                              <p:pRg st="1" end="1"/>
                                            </p:txEl>
                                          </p:spTgt>
                                        </p:tgtEl>
                                        <p:attrNameLst>
                                          <p:attrName>style.visibility</p:attrName>
                                        </p:attrNameLst>
                                      </p:cBhvr>
                                      <p:to>
                                        <p:strVal val="visible"/>
                                      </p:to>
                                    </p:set>
                                    <p:animEffect transition="in" filter="barn(inVertical)">
                                      <p:cBhvr>
                                        <p:cTn id="7" dur="500"/>
                                        <p:tgtEl>
                                          <p:spTgt spid="29699">
                                            <p:txEl>
                                              <p:pRg st="1" end="1"/>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29699">
                                            <p:txEl>
                                              <p:pRg st="2" end="2"/>
                                            </p:txEl>
                                          </p:spTgt>
                                        </p:tgtEl>
                                        <p:attrNameLst>
                                          <p:attrName>style.visibility</p:attrName>
                                        </p:attrNameLst>
                                      </p:cBhvr>
                                      <p:to>
                                        <p:strVal val="visible"/>
                                      </p:to>
                                    </p:set>
                                    <p:animEffect transition="in" filter="barn(inVertical)">
                                      <p:cBhvr>
                                        <p:cTn id="10" dur="500"/>
                                        <p:tgtEl>
                                          <p:spTgt spid="2969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Title 1"/>
          <p:cNvSpPr>
            <a:spLocks noGrp="1"/>
          </p:cNvSpPr>
          <p:nvPr>
            <p:ph type="title"/>
          </p:nvPr>
        </p:nvSpPr>
        <p:spPr>
          <a:xfrm>
            <a:off x="495823" y="0"/>
            <a:ext cx="8229600" cy="1527175"/>
          </a:xfrm>
        </p:spPr>
        <p:txBody>
          <a:bodyPr/>
          <a:lstStyle/>
          <a:p>
            <a:r>
              <a:rPr lang="tr-TR" altLang="en-US" noProof="0" dirty="0"/>
              <a:t>Enflasyonun Maliyeti</a:t>
            </a:r>
          </a:p>
        </p:txBody>
      </p:sp>
      <p:sp>
        <p:nvSpPr>
          <p:cNvPr id="27651" name="Content Placeholder 2"/>
          <p:cNvSpPr>
            <a:spLocks noGrp="1"/>
          </p:cNvSpPr>
          <p:nvPr>
            <p:ph idx="1"/>
          </p:nvPr>
        </p:nvSpPr>
        <p:spPr>
          <a:xfrm>
            <a:off x="495302" y="1712913"/>
            <a:ext cx="9328994" cy="4895850"/>
          </a:xfrm>
        </p:spPr>
        <p:txBody>
          <a:bodyPr/>
          <a:lstStyle/>
          <a:p>
            <a:pPr marL="457200" indent="-457200" eaLnBrk="1" hangingPunct="1">
              <a:buFont typeface="+mj-lt"/>
              <a:buAutoNum type="arabicPeriod" startAt="2"/>
            </a:pPr>
            <a:r>
              <a:rPr lang="tr-TR" altLang="en-US" sz="2400" noProof="0" dirty="0"/>
              <a:t>Para İllüzyonu</a:t>
            </a:r>
          </a:p>
          <a:p>
            <a:pPr lvl="1" eaLnBrk="1" hangingPunct="1"/>
            <a:r>
              <a:rPr lang="tr-TR" altLang="en-US" sz="2000" noProof="0" dirty="0"/>
              <a:t>İnsanlar </a:t>
            </a:r>
            <a:r>
              <a:rPr lang="tr-TR" altLang="en-US" sz="2000" u="sng" noProof="0" dirty="0"/>
              <a:t>nominal</a:t>
            </a:r>
            <a:r>
              <a:rPr lang="tr-TR" altLang="en-US" sz="2000" noProof="0" dirty="0"/>
              <a:t> ücret ve fiyat değişimlerini reel değişimler olarak yorumlar.</a:t>
            </a:r>
          </a:p>
          <a:p>
            <a:pPr lvl="1" eaLnBrk="1" hangingPunct="1"/>
            <a:r>
              <a:rPr lang="tr-TR" altLang="en-US" sz="2000" noProof="0" dirty="0"/>
              <a:t>Eğer fiyatlar ve ücretler aynı anda 2% artsa, satın alma gücünüzde reel bir değişim olmaz. Fakat, para illüzyonu altındaki kişiler bu durumda daha zengin olduklarını düşünür.</a:t>
            </a:r>
          </a:p>
          <a:p>
            <a:pPr eaLnBrk="1" hangingPunct="1"/>
            <a:r>
              <a:rPr lang="tr-TR" altLang="en-US" sz="2400" noProof="0" dirty="0"/>
              <a:t>Nominal Ücret</a:t>
            </a:r>
          </a:p>
          <a:p>
            <a:pPr lvl="1" eaLnBrk="1" hangingPunct="1"/>
            <a:r>
              <a:rPr lang="tr-TR" altLang="en-US" sz="2000" noProof="0" dirty="0"/>
              <a:t>Şimdiki fiyatlarla olan ücretler. Nominal GSYH'ye benzer.</a:t>
            </a:r>
          </a:p>
          <a:p>
            <a:pPr eaLnBrk="1" hangingPunct="1"/>
            <a:r>
              <a:rPr lang="tr-TR" altLang="en-US" sz="2400" noProof="0" dirty="0"/>
              <a:t>Reel Ücret</a:t>
            </a:r>
          </a:p>
          <a:p>
            <a:pPr lvl="1" eaLnBrk="1" hangingPunct="1"/>
            <a:r>
              <a:rPr lang="tr-TR" altLang="en-US" sz="2000" noProof="0" dirty="0"/>
              <a:t>Enflasyona göre ayarlanmış ücret. Reel </a:t>
            </a:r>
            <a:r>
              <a:rPr lang="tr-TR" altLang="en-US" sz="2000" dirty="0"/>
              <a:t>GSYH'ye benzer.</a:t>
            </a:r>
            <a:endParaRPr lang="tr-TR" altLang="en-US" sz="2000" noProof="0" dirty="0"/>
          </a:p>
          <a:p>
            <a:pPr eaLnBrk="1" hangingPunct="1"/>
            <a:r>
              <a:rPr lang="tr-TR" altLang="en-US" sz="2400" noProof="0" dirty="0"/>
              <a:t>Diğer bir Örnek:</a:t>
            </a:r>
          </a:p>
          <a:p>
            <a:pPr lvl="1" eaLnBrk="1" hangingPunct="1"/>
            <a:r>
              <a:rPr lang="tr-TR" altLang="en-US" sz="2000" noProof="0" dirty="0"/>
              <a:t>Eğer nominal ücretler 3% artar ve fiyatlar da 5% artarsa, para illüzyonu daha varlıklı olduğunuzu düşünmenize yol açar, fakat aslında reel ücretler düşmüştür!</a:t>
            </a:r>
          </a:p>
          <a:p>
            <a:pPr lvl="1" eaLnBrk="1" hangingPunct="1"/>
            <a:endParaRPr lang="tr-TR" altLang="en-US" sz="2200" noProof="0" dirty="0"/>
          </a:p>
        </p:txBody>
      </p:sp>
      <p:pic>
        <p:nvPicPr>
          <p:cNvPr id="4" name="Picture 4" descr="I:\DirkTextbookN\Jpegs(All)\Macro Ch19-33\ch08\09_PRINECOMA_CH08.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24296" y="1969320"/>
            <a:ext cx="2251483" cy="31948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5699886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27651">
                                            <p:txEl>
                                              <p:pRg st="1" end="1"/>
                                            </p:txEl>
                                          </p:spTgt>
                                        </p:tgtEl>
                                        <p:attrNameLst>
                                          <p:attrName>style.visibility</p:attrName>
                                        </p:attrNameLst>
                                      </p:cBhvr>
                                      <p:to>
                                        <p:strVal val="visible"/>
                                      </p:to>
                                    </p:set>
                                    <p:animEffect transition="in" filter="barn(inVertical)">
                                      <p:cBhvr>
                                        <p:cTn id="7" dur="500"/>
                                        <p:tgtEl>
                                          <p:spTgt spid="27651">
                                            <p:txEl>
                                              <p:pRg st="1" end="1"/>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27651">
                                            <p:txEl>
                                              <p:pRg st="2" end="2"/>
                                            </p:txEl>
                                          </p:spTgt>
                                        </p:tgtEl>
                                        <p:attrNameLst>
                                          <p:attrName>style.visibility</p:attrName>
                                        </p:attrNameLst>
                                      </p:cBhvr>
                                      <p:to>
                                        <p:strVal val="visible"/>
                                      </p:to>
                                    </p:set>
                                    <p:animEffect transition="in" filter="barn(inVertical)">
                                      <p:cBhvr>
                                        <p:cTn id="10" dur="500"/>
                                        <p:tgtEl>
                                          <p:spTgt spid="27651">
                                            <p:txEl>
                                              <p:pRg st="2" end="2"/>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27651">
                                            <p:txEl>
                                              <p:pRg st="3" end="3"/>
                                            </p:txEl>
                                          </p:spTgt>
                                        </p:tgtEl>
                                        <p:attrNameLst>
                                          <p:attrName>style.visibility</p:attrName>
                                        </p:attrNameLst>
                                      </p:cBhvr>
                                      <p:to>
                                        <p:strVal val="visible"/>
                                      </p:to>
                                    </p:set>
                                    <p:animEffect transition="in" filter="barn(inVertical)">
                                      <p:cBhvr>
                                        <p:cTn id="13" dur="500"/>
                                        <p:tgtEl>
                                          <p:spTgt spid="27651">
                                            <p:txEl>
                                              <p:pRg st="3" end="3"/>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27651">
                                            <p:txEl>
                                              <p:pRg st="4" end="4"/>
                                            </p:txEl>
                                          </p:spTgt>
                                        </p:tgtEl>
                                        <p:attrNameLst>
                                          <p:attrName>style.visibility</p:attrName>
                                        </p:attrNameLst>
                                      </p:cBhvr>
                                      <p:to>
                                        <p:strVal val="visible"/>
                                      </p:to>
                                    </p:set>
                                    <p:animEffect transition="in" filter="barn(inVertical)">
                                      <p:cBhvr>
                                        <p:cTn id="16" dur="500"/>
                                        <p:tgtEl>
                                          <p:spTgt spid="27651">
                                            <p:txEl>
                                              <p:pRg st="4" end="4"/>
                                            </p:txEl>
                                          </p:spTgt>
                                        </p:tgtEl>
                                      </p:cBhvr>
                                    </p:animEffect>
                                  </p:childTnLst>
                                </p:cTn>
                              </p:par>
                              <p:par>
                                <p:cTn id="17" presetID="16" presetClass="entr" presetSubtype="21" fill="hold" nodeType="withEffect">
                                  <p:stCondLst>
                                    <p:cond delay="0"/>
                                  </p:stCondLst>
                                  <p:childTnLst>
                                    <p:set>
                                      <p:cBhvr>
                                        <p:cTn id="18" dur="1" fill="hold">
                                          <p:stCondLst>
                                            <p:cond delay="0"/>
                                          </p:stCondLst>
                                        </p:cTn>
                                        <p:tgtEl>
                                          <p:spTgt spid="27651">
                                            <p:txEl>
                                              <p:pRg st="5" end="5"/>
                                            </p:txEl>
                                          </p:spTgt>
                                        </p:tgtEl>
                                        <p:attrNameLst>
                                          <p:attrName>style.visibility</p:attrName>
                                        </p:attrNameLst>
                                      </p:cBhvr>
                                      <p:to>
                                        <p:strVal val="visible"/>
                                      </p:to>
                                    </p:set>
                                    <p:animEffect transition="in" filter="barn(inVertical)">
                                      <p:cBhvr>
                                        <p:cTn id="19" dur="500"/>
                                        <p:tgtEl>
                                          <p:spTgt spid="27651">
                                            <p:txEl>
                                              <p:pRg st="5" end="5"/>
                                            </p:txEl>
                                          </p:spTgt>
                                        </p:tgtEl>
                                      </p:cBhvr>
                                    </p:animEffect>
                                  </p:childTnLst>
                                </p:cTn>
                              </p:par>
                              <p:par>
                                <p:cTn id="20" presetID="16" presetClass="entr" presetSubtype="21" fill="hold" nodeType="withEffect">
                                  <p:stCondLst>
                                    <p:cond delay="0"/>
                                  </p:stCondLst>
                                  <p:childTnLst>
                                    <p:set>
                                      <p:cBhvr>
                                        <p:cTn id="21" dur="1" fill="hold">
                                          <p:stCondLst>
                                            <p:cond delay="0"/>
                                          </p:stCondLst>
                                        </p:cTn>
                                        <p:tgtEl>
                                          <p:spTgt spid="27651">
                                            <p:txEl>
                                              <p:pRg st="6" end="6"/>
                                            </p:txEl>
                                          </p:spTgt>
                                        </p:tgtEl>
                                        <p:attrNameLst>
                                          <p:attrName>style.visibility</p:attrName>
                                        </p:attrNameLst>
                                      </p:cBhvr>
                                      <p:to>
                                        <p:strVal val="visible"/>
                                      </p:to>
                                    </p:set>
                                    <p:animEffect transition="in" filter="barn(inVertical)">
                                      <p:cBhvr>
                                        <p:cTn id="22" dur="500"/>
                                        <p:tgtEl>
                                          <p:spTgt spid="27651">
                                            <p:txEl>
                                              <p:pRg st="6" end="6"/>
                                            </p:txEl>
                                          </p:spTgt>
                                        </p:tgtEl>
                                      </p:cBhvr>
                                    </p:animEffect>
                                  </p:childTnLst>
                                </p:cTn>
                              </p:par>
                              <p:par>
                                <p:cTn id="23" presetID="16" presetClass="entr" presetSubtype="21" fill="hold" nodeType="withEffect">
                                  <p:stCondLst>
                                    <p:cond delay="0"/>
                                  </p:stCondLst>
                                  <p:childTnLst>
                                    <p:set>
                                      <p:cBhvr>
                                        <p:cTn id="24" dur="1" fill="hold">
                                          <p:stCondLst>
                                            <p:cond delay="0"/>
                                          </p:stCondLst>
                                        </p:cTn>
                                        <p:tgtEl>
                                          <p:spTgt spid="27651">
                                            <p:txEl>
                                              <p:pRg st="7" end="7"/>
                                            </p:txEl>
                                          </p:spTgt>
                                        </p:tgtEl>
                                        <p:attrNameLst>
                                          <p:attrName>style.visibility</p:attrName>
                                        </p:attrNameLst>
                                      </p:cBhvr>
                                      <p:to>
                                        <p:strVal val="visible"/>
                                      </p:to>
                                    </p:set>
                                    <p:animEffect transition="in" filter="barn(inVertical)">
                                      <p:cBhvr>
                                        <p:cTn id="25" dur="500"/>
                                        <p:tgtEl>
                                          <p:spTgt spid="27651">
                                            <p:txEl>
                                              <p:pRg st="7" end="7"/>
                                            </p:txEl>
                                          </p:spTgt>
                                        </p:tgtEl>
                                      </p:cBhvr>
                                    </p:animEffect>
                                  </p:childTnLst>
                                </p:cTn>
                              </p:par>
                              <p:par>
                                <p:cTn id="26" presetID="16" presetClass="entr" presetSubtype="21" fill="hold" nodeType="withEffect">
                                  <p:stCondLst>
                                    <p:cond delay="0"/>
                                  </p:stCondLst>
                                  <p:childTnLst>
                                    <p:set>
                                      <p:cBhvr>
                                        <p:cTn id="27" dur="1" fill="hold">
                                          <p:stCondLst>
                                            <p:cond delay="0"/>
                                          </p:stCondLst>
                                        </p:cTn>
                                        <p:tgtEl>
                                          <p:spTgt spid="27651">
                                            <p:txEl>
                                              <p:pRg st="8" end="8"/>
                                            </p:txEl>
                                          </p:spTgt>
                                        </p:tgtEl>
                                        <p:attrNameLst>
                                          <p:attrName>style.visibility</p:attrName>
                                        </p:attrNameLst>
                                      </p:cBhvr>
                                      <p:to>
                                        <p:strVal val="visible"/>
                                      </p:to>
                                    </p:set>
                                    <p:animEffect transition="in" filter="barn(inVertical)">
                                      <p:cBhvr>
                                        <p:cTn id="28" dur="500"/>
                                        <p:tgtEl>
                                          <p:spTgt spid="27651">
                                            <p:txEl>
                                              <p:pRg st="8" end="8"/>
                                            </p:txEl>
                                          </p:spTgt>
                                        </p:tgtEl>
                                      </p:cBhvr>
                                    </p:animEffect>
                                  </p:childTnLst>
                                </p:cTn>
                              </p:par>
                              <p:par>
                                <p:cTn id="29" presetID="16" presetClass="entr" presetSubtype="21" fill="hold" nodeType="with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barn(inVertical)">
                                      <p:cBhvr>
                                        <p:cTn id="3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Title 1"/>
          <p:cNvSpPr>
            <a:spLocks noGrp="1"/>
          </p:cNvSpPr>
          <p:nvPr>
            <p:ph type="title"/>
          </p:nvPr>
        </p:nvSpPr>
        <p:spPr>
          <a:xfrm>
            <a:off x="1799776" y="7"/>
            <a:ext cx="8229600" cy="1527175"/>
          </a:xfrm>
        </p:spPr>
        <p:txBody>
          <a:bodyPr/>
          <a:lstStyle/>
          <a:p>
            <a:r>
              <a:rPr lang="tr-TR" altLang="en-US" noProof="0" dirty="0"/>
              <a:t>Enflasyonun Maliyeti</a:t>
            </a:r>
          </a:p>
        </p:txBody>
      </p:sp>
      <p:sp>
        <p:nvSpPr>
          <p:cNvPr id="31747" name="Content Placeholder 2"/>
          <p:cNvSpPr>
            <a:spLocks noGrp="1"/>
          </p:cNvSpPr>
          <p:nvPr>
            <p:ph idx="1"/>
          </p:nvPr>
        </p:nvSpPr>
        <p:spPr>
          <a:xfrm>
            <a:off x="1714500" y="1649413"/>
            <a:ext cx="8763000" cy="4895850"/>
          </a:xfrm>
        </p:spPr>
        <p:txBody>
          <a:bodyPr/>
          <a:lstStyle/>
          <a:p>
            <a:pPr marL="514350" indent="-514350" eaLnBrk="1" hangingPunct="1">
              <a:buFont typeface="+mj-lt"/>
              <a:buAutoNum type="arabicPeriod" startAt="3"/>
            </a:pPr>
            <a:r>
              <a:rPr lang="tr-TR" altLang="en-US" sz="2800" noProof="0" dirty="0"/>
              <a:t>Servetin Yeniden Dağılımı</a:t>
            </a:r>
          </a:p>
          <a:p>
            <a:pPr lvl="1" eaLnBrk="1" hangingPunct="1"/>
            <a:r>
              <a:rPr lang="tr-TR" altLang="en-US" sz="2400" noProof="0" dirty="0"/>
              <a:t>Borç verenler ve alanlar arasında servet yeniden dağılabilir.</a:t>
            </a:r>
          </a:p>
          <a:p>
            <a:pPr eaLnBrk="1" hangingPunct="1"/>
            <a:r>
              <a:rPr lang="tr-TR" altLang="en-US" sz="2800" noProof="0" dirty="0"/>
              <a:t>Örnek:</a:t>
            </a:r>
          </a:p>
          <a:p>
            <a:pPr lvl="1" eaLnBrk="1" hangingPunct="1"/>
            <a:r>
              <a:rPr lang="tr-TR" altLang="en-US" sz="2400" noProof="0" dirty="0"/>
              <a:t>$50000 borç aldın, ve 5 yıl içinde $60000 geri ödeyeceksin.</a:t>
            </a:r>
          </a:p>
          <a:p>
            <a:pPr eaLnBrk="1" hangingPunct="1"/>
            <a:r>
              <a:rPr lang="tr-TR" altLang="en-US" sz="2800" noProof="0" dirty="0"/>
              <a:t>Eğer beklenmedik bir enflasyon meydana gelirse,</a:t>
            </a:r>
          </a:p>
          <a:p>
            <a:pPr lvl="1" eaLnBrk="1" hangingPunct="1"/>
            <a:r>
              <a:rPr lang="tr-TR" altLang="en-US" sz="2400" noProof="0" dirty="0"/>
              <a:t>Sen karlı çıkarsın, banka ise zararlı çıkar.</a:t>
            </a:r>
          </a:p>
          <a:p>
            <a:pPr eaLnBrk="1" hangingPunct="1"/>
            <a:r>
              <a:rPr lang="tr-TR" altLang="en-US" sz="2800" noProof="0" dirty="0"/>
              <a:t>Eğer enflasyon beklenseydi/</a:t>
            </a:r>
            <a:r>
              <a:rPr lang="tr-TR" altLang="en-US" sz="2800" noProof="0" dirty="0" err="1"/>
              <a:t>tahm</a:t>
            </a:r>
            <a:r>
              <a:rPr lang="tr-TR" altLang="en-US" sz="2800" dirty="0"/>
              <a:t>in edilebilseydi</a:t>
            </a:r>
            <a:r>
              <a:rPr lang="tr-TR" altLang="en-US" sz="2800" noProof="0" dirty="0"/>
              <a:t>,</a:t>
            </a:r>
          </a:p>
          <a:p>
            <a:pPr lvl="1" eaLnBrk="1" hangingPunct="1"/>
            <a:r>
              <a:rPr lang="tr-TR" altLang="en-US" sz="2400" noProof="0" dirty="0"/>
              <a:t>Banka senin daha fazla ödemeni talep ederdi en başta (örneğin </a:t>
            </a:r>
            <a:r>
              <a:rPr lang="tr-TR" altLang="ja-JP" sz="2400" noProof="0" dirty="0"/>
              <a:t>$75000).</a:t>
            </a:r>
            <a:endParaRPr lang="tr-TR" altLang="en-US" sz="2400" noProof="0" dirty="0"/>
          </a:p>
        </p:txBody>
      </p:sp>
      <p:sp>
        <p:nvSpPr>
          <p:cNvPr id="3" name="TextBox 2"/>
          <p:cNvSpPr txBox="1"/>
          <p:nvPr/>
        </p:nvSpPr>
        <p:spPr>
          <a:xfrm>
            <a:off x="2395107" y="6083598"/>
            <a:ext cx="7401786" cy="461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tr-TR" sz="2400" dirty="0">
                <a:latin typeface="Cambria"/>
              </a:rPr>
              <a:t>Reel Faiz Oranı = Nominal Faiz Oranı – Enflasyon Oranı</a:t>
            </a:r>
          </a:p>
        </p:txBody>
      </p:sp>
    </p:spTree>
    <p:extLst>
      <p:ext uri="{BB962C8B-B14F-4D97-AF65-F5344CB8AC3E}">
        <p14:creationId xmlns:p14="http://schemas.microsoft.com/office/powerpoint/2010/main" val="39106255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31747">
                                            <p:txEl>
                                              <p:pRg st="5" end="5"/>
                                            </p:txEl>
                                          </p:spTgt>
                                        </p:tgtEl>
                                        <p:attrNameLst>
                                          <p:attrName>style.visibility</p:attrName>
                                        </p:attrNameLst>
                                      </p:cBhvr>
                                      <p:to>
                                        <p:strVal val="visible"/>
                                      </p:to>
                                    </p:set>
                                    <p:animEffect transition="in" filter="barn(inVertical)">
                                      <p:cBhvr>
                                        <p:cTn id="7" dur="500"/>
                                        <p:tgtEl>
                                          <p:spTgt spid="31747">
                                            <p:txEl>
                                              <p:pRg st="5" end="5"/>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31747">
                                            <p:txEl>
                                              <p:pRg st="7" end="7"/>
                                            </p:txEl>
                                          </p:spTgt>
                                        </p:tgtEl>
                                        <p:attrNameLst>
                                          <p:attrName>style.visibility</p:attrName>
                                        </p:attrNameLst>
                                      </p:cBhvr>
                                      <p:to>
                                        <p:strVal val="visible"/>
                                      </p:to>
                                    </p:set>
                                    <p:animEffect transition="in" filter="barn(inVertical)">
                                      <p:cBhvr>
                                        <p:cTn id="12" dur="500"/>
                                        <p:tgtEl>
                                          <p:spTgt spid="3174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Title 1"/>
          <p:cNvSpPr>
            <a:spLocks noGrp="1"/>
          </p:cNvSpPr>
          <p:nvPr>
            <p:ph type="title"/>
          </p:nvPr>
        </p:nvSpPr>
        <p:spPr>
          <a:xfrm>
            <a:off x="1119454" y="0"/>
            <a:ext cx="8229600" cy="1527175"/>
          </a:xfrm>
        </p:spPr>
        <p:txBody>
          <a:bodyPr/>
          <a:lstStyle/>
          <a:p>
            <a:r>
              <a:rPr lang="tr-TR" altLang="en-US" noProof="0" dirty="0"/>
              <a:t>Özet</a:t>
            </a:r>
          </a:p>
        </p:txBody>
      </p:sp>
      <p:sp>
        <p:nvSpPr>
          <p:cNvPr id="79874" name="Content Placeholder 2"/>
          <p:cNvSpPr>
            <a:spLocks noGrp="1"/>
          </p:cNvSpPr>
          <p:nvPr>
            <p:ph idx="1"/>
          </p:nvPr>
        </p:nvSpPr>
        <p:spPr>
          <a:xfrm>
            <a:off x="952500" y="1738313"/>
            <a:ext cx="10287000" cy="4895850"/>
          </a:xfrm>
        </p:spPr>
        <p:txBody>
          <a:bodyPr/>
          <a:lstStyle/>
          <a:p>
            <a:r>
              <a:rPr lang="tr-TR" altLang="en-US" sz="2400" noProof="0" dirty="0"/>
              <a:t>CPI genel fiyat seviyesinin ölçülmesi için kullanılan ana ölçülerden biridir.</a:t>
            </a:r>
          </a:p>
          <a:p>
            <a:pPr lvl="1"/>
            <a:r>
              <a:rPr lang="tr-TR" altLang="en-US" sz="2400" noProof="0" dirty="0"/>
              <a:t>Tipik bir tüketicinin harcama alışkanlıklarıyla oluşturulan ürün sepetinin fiyatları kullanılarak hesaplanır.</a:t>
            </a:r>
          </a:p>
          <a:p>
            <a:r>
              <a:rPr lang="tr-TR" altLang="en-US" sz="2400" noProof="0" dirty="0"/>
              <a:t>CPI hesaplandıktan sonra enflasyonun ölçümü gayet basittir. Enflasyon oranı CPI'daki yüzdesel büyüme oranıdır.</a:t>
            </a:r>
          </a:p>
          <a:p>
            <a:r>
              <a:rPr lang="tr-TR" altLang="en-US" sz="2400" noProof="0" dirty="0"/>
              <a:t>CPI ayrıca farklı zamanlardaki parasal değerleri ya da fiyatları karşılaştırmak için kullanılır.</a:t>
            </a:r>
          </a:p>
          <a:p>
            <a:r>
              <a:rPr lang="tr-TR" altLang="en-US" sz="2400" noProof="0" dirty="0"/>
              <a:t>Enflasyonun bir çok makroekonomik maliyeti vardır: gelecekteki fiyatlarda belirsizlik, para illüzyonu ve servetin yeniden dağılımı.</a:t>
            </a:r>
          </a:p>
          <a:p>
            <a:endParaRPr lang="tr-TR" altLang="en-US" sz="2800" noProof="0" dirty="0"/>
          </a:p>
          <a:p>
            <a:endParaRPr lang="tr-TR" altLang="en-US" sz="2600" noProof="0" dirty="0"/>
          </a:p>
          <a:p>
            <a:pPr eaLnBrk="1" hangingPunct="1"/>
            <a:endParaRPr lang="tr-TR" altLang="en-US" sz="2400" noProof="0" dirty="0"/>
          </a:p>
          <a:p>
            <a:pPr eaLnBrk="1" hangingPunct="1"/>
            <a:endParaRPr lang="tr-TR" altLang="en-US" sz="2800" noProof="0" dirty="0"/>
          </a:p>
        </p:txBody>
      </p:sp>
    </p:spTree>
    <p:extLst>
      <p:ext uri="{BB962C8B-B14F-4D97-AF65-F5344CB8AC3E}">
        <p14:creationId xmlns:p14="http://schemas.microsoft.com/office/powerpoint/2010/main" val="262581755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Title 1"/>
          <p:cNvSpPr>
            <a:spLocks noGrp="1"/>
          </p:cNvSpPr>
          <p:nvPr>
            <p:ph type="title"/>
          </p:nvPr>
        </p:nvSpPr>
        <p:spPr>
          <a:xfrm>
            <a:off x="1981200" y="7"/>
            <a:ext cx="8229600" cy="1527175"/>
          </a:xfrm>
        </p:spPr>
        <p:txBody>
          <a:bodyPr/>
          <a:lstStyle/>
          <a:p>
            <a:r>
              <a:rPr lang="tr-TR" altLang="en-US" noProof="0" dirty="0"/>
              <a:t>Örnek Sorular</a:t>
            </a:r>
          </a:p>
        </p:txBody>
      </p:sp>
      <p:sp>
        <p:nvSpPr>
          <p:cNvPr id="53251" name="Content Placeholder 2"/>
          <p:cNvSpPr>
            <a:spLocks noGrp="1"/>
          </p:cNvSpPr>
          <p:nvPr>
            <p:ph idx="1"/>
          </p:nvPr>
        </p:nvSpPr>
        <p:spPr>
          <a:xfrm>
            <a:off x="1981200" y="1712913"/>
            <a:ext cx="8229600" cy="4895850"/>
          </a:xfrm>
        </p:spPr>
        <p:txBody>
          <a:bodyPr/>
          <a:lstStyle/>
          <a:p>
            <a:pPr marL="0" indent="0">
              <a:buNone/>
            </a:pPr>
            <a:r>
              <a:rPr lang="tr-TR" altLang="en-US" sz="3200" noProof="0" dirty="0"/>
              <a:t>Eğer enflasyon genel fiyat seviyesindeki artış ise, elektronik ürünlerin fiyatları zamanla neden düşmüştür?</a:t>
            </a:r>
          </a:p>
          <a:p>
            <a:pPr marL="971550" lvl="1" indent="-514350">
              <a:buFont typeface="Calibri" panose="020F0502020204030204" pitchFamily="34" charset="0"/>
              <a:buAutoNum type="alphaUcPeriod"/>
            </a:pPr>
            <a:r>
              <a:rPr lang="tr-TR" altLang="en-US" sz="2400" noProof="0" dirty="0"/>
              <a:t>Elektronik ürünlere olan talep düşmüştür.</a:t>
            </a:r>
          </a:p>
          <a:p>
            <a:pPr marL="971550" lvl="1" indent="-514350">
              <a:buFont typeface="Calibri" panose="020F0502020204030204" pitchFamily="34" charset="0"/>
              <a:buAutoNum type="alphaUcPeriod"/>
            </a:pPr>
            <a:r>
              <a:rPr lang="tr-TR" altLang="en-US" sz="2400" noProof="0" dirty="0"/>
              <a:t>Elektronik ürünler CPI içinde sayılmaz.</a:t>
            </a:r>
          </a:p>
          <a:p>
            <a:pPr marL="971550" lvl="1" indent="-514350">
              <a:buFont typeface="Calibri" panose="020F0502020204030204" pitchFamily="34" charset="0"/>
              <a:buAutoNum type="alphaUcPeriod"/>
            </a:pPr>
            <a:r>
              <a:rPr lang="tr-TR" altLang="en-US" sz="2400" noProof="0" dirty="0"/>
              <a:t>Elektronik ürünler zamanla küçüldüğü için fiyatlar da zamanla düşmüştür.</a:t>
            </a:r>
          </a:p>
          <a:p>
            <a:pPr marL="971550" lvl="1" indent="-514350">
              <a:buFont typeface="Calibri" panose="020F0502020204030204" pitchFamily="34" charset="0"/>
              <a:buAutoNum type="alphaUcPeriod"/>
            </a:pPr>
            <a:r>
              <a:rPr lang="tr-TR" altLang="en-US" sz="2400" noProof="0" dirty="0"/>
              <a:t>Teknolojideki gelişme bu ürünlerin üretim maliyetlerini büyük oranda düşürmüştür.</a:t>
            </a:r>
          </a:p>
        </p:txBody>
      </p:sp>
    </p:spTree>
    <p:extLst>
      <p:ext uri="{BB962C8B-B14F-4D97-AF65-F5344CB8AC3E}">
        <p14:creationId xmlns:p14="http://schemas.microsoft.com/office/powerpoint/2010/main" val="13845850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mph" presetSubtype="1" nodeType="clickEffect">
                                  <p:stCondLst>
                                    <p:cond delay="0"/>
                                  </p:stCondLst>
                                  <p:childTnLst>
                                    <p:set>
                                      <p:cBhvr override="childStyle">
                                        <p:cTn id="6" dur="indefinite"/>
                                        <p:tgtEl>
                                          <p:spTgt spid="53251">
                                            <p:txEl>
                                              <p:pRg st="4" end="4"/>
                                            </p:txEl>
                                          </p:spTgt>
                                        </p:tgtEl>
                                        <p:attrNameLst>
                                          <p:attrName>style.fontStyle</p:attrName>
                                        </p:attrNameLst>
                                      </p:cBhvr>
                                      <p:to>
                                        <p:strVal val="normal"/>
                                      </p:to>
                                    </p:set>
                                    <p:set>
                                      <p:cBhvr override="childStyle">
                                        <p:cTn id="7" dur="indefinite"/>
                                        <p:tgtEl>
                                          <p:spTgt spid="53251">
                                            <p:txEl>
                                              <p:pRg st="4" end="4"/>
                                            </p:txEl>
                                          </p:spTgt>
                                        </p:tgtEl>
                                        <p:attrNameLst>
                                          <p:attrName>style.fontWeight</p:attrName>
                                        </p:attrNameLst>
                                      </p:cBhvr>
                                      <p:to>
                                        <p:strVal val="bold"/>
                                      </p:to>
                                    </p:set>
                                    <p:set>
                                      <p:cBhvr override="childStyle">
                                        <p:cTn id="8" dur="indefinite"/>
                                        <p:tgtEl>
                                          <p:spTgt spid="53251">
                                            <p:txEl>
                                              <p:pRg st="4" end="4"/>
                                            </p:txEl>
                                          </p:spTgt>
                                        </p:tgtEl>
                                        <p:attrNameLst>
                                          <p:attrName>style.textDecorationUnderline</p:attrName>
                                        </p:attrNameLst>
                                      </p:cBhvr>
                                      <p:to>
                                        <p:strVal val="false"/>
                                      </p:to>
                                    </p:set>
                                  </p:childTnLst>
                                </p:cTn>
                              </p:par>
                              <p:par>
                                <p:cTn id="9" presetID="3" presetClass="emph" presetSubtype="2" fill="hold" nodeType="withEffect">
                                  <p:stCondLst>
                                    <p:cond delay="0"/>
                                  </p:stCondLst>
                                  <p:childTnLst>
                                    <p:animClr clrSpc="rgb" dir="cw">
                                      <p:cBhvr override="childStyle">
                                        <p:cTn id="10" dur="500" fill="hold"/>
                                        <p:tgtEl>
                                          <p:spTgt spid="53251">
                                            <p:txEl>
                                              <p:pRg st="4" end="4"/>
                                            </p:txEl>
                                          </p:spTgt>
                                        </p:tgtEl>
                                        <p:attrNameLst>
                                          <p:attrName>style.color</p:attrName>
                                        </p:attrNameLst>
                                      </p:cBhvr>
                                      <p:to>
                                        <a:srgbClr val="FF8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Title 1"/>
          <p:cNvSpPr>
            <a:spLocks noGrp="1"/>
          </p:cNvSpPr>
          <p:nvPr>
            <p:ph type="title"/>
          </p:nvPr>
        </p:nvSpPr>
        <p:spPr>
          <a:xfrm>
            <a:off x="1981200" y="7"/>
            <a:ext cx="8229600" cy="1527175"/>
          </a:xfrm>
        </p:spPr>
        <p:txBody>
          <a:bodyPr/>
          <a:lstStyle/>
          <a:p>
            <a:r>
              <a:rPr lang="tr-TR" altLang="en-US" noProof="0" dirty="0"/>
              <a:t>Örnek Sorular</a:t>
            </a:r>
          </a:p>
        </p:txBody>
      </p:sp>
      <p:sp>
        <p:nvSpPr>
          <p:cNvPr id="53251" name="Content Placeholder 2"/>
          <p:cNvSpPr>
            <a:spLocks noGrp="1"/>
          </p:cNvSpPr>
          <p:nvPr>
            <p:ph idx="1"/>
          </p:nvPr>
        </p:nvSpPr>
        <p:spPr>
          <a:xfrm>
            <a:off x="1981200" y="1712913"/>
            <a:ext cx="8229600" cy="4895850"/>
          </a:xfrm>
        </p:spPr>
        <p:txBody>
          <a:bodyPr/>
          <a:lstStyle/>
          <a:p>
            <a:pPr marL="0" indent="0">
              <a:buNone/>
            </a:pPr>
            <a:r>
              <a:rPr lang="tr-TR" altLang="en-US" sz="3200" noProof="0" dirty="0"/>
              <a:t>Varsayın ki fiyatlar ve ücretler gelecek yıl iki katına çıktı. Bu yılı ve gelecek yılı karşılaştırdığımızda aşağıdakilerden hangisi doğrudur?</a:t>
            </a:r>
          </a:p>
          <a:p>
            <a:pPr marL="971550" lvl="1" indent="-514350">
              <a:buFont typeface="Calibri" panose="020F0502020204030204" pitchFamily="34" charset="0"/>
              <a:buAutoNum type="alphaUcPeriod"/>
            </a:pPr>
            <a:r>
              <a:rPr lang="tr-TR" altLang="en-US" sz="2400" noProof="0" dirty="0"/>
              <a:t>Nominal ücretler artmış ve reel ücretler aynı kalmıştır.</a:t>
            </a:r>
          </a:p>
          <a:p>
            <a:pPr marL="971550" lvl="1" indent="-514350">
              <a:buFont typeface="Calibri" panose="020F0502020204030204" pitchFamily="34" charset="0"/>
              <a:buAutoNum type="alphaUcPeriod"/>
            </a:pPr>
            <a:r>
              <a:rPr lang="tr-TR" altLang="en-US" sz="2400" noProof="0" dirty="0"/>
              <a:t>Nominal ücretler ve reel ücretler aynı kalmıştır.</a:t>
            </a:r>
          </a:p>
          <a:p>
            <a:pPr marL="971550" lvl="1" indent="-514350">
              <a:buFont typeface="Calibri" panose="020F0502020204030204" pitchFamily="34" charset="0"/>
              <a:buAutoNum type="alphaUcPeriod"/>
            </a:pPr>
            <a:r>
              <a:rPr lang="tr-TR" altLang="en-US" sz="2400" noProof="0" dirty="0"/>
              <a:t>Nominal ücretler artmış ve reel ücretler düşmüştür.</a:t>
            </a:r>
          </a:p>
          <a:p>
            <a:pPr marL="971550" lvl="1" indent="-514350">
              <a:buFont typeface="Calibri" panose="020F0502020204030204" pitchFamily="34" charset="0"/>
              <a:buAutoNum type="alphaUcPeriod"/>
            </a:pPr>
            <a:r>
              <a:rPr lang="tr-TR" altLang="en-US" sz="2400" noProof="0" dirty="0"/>
              <a:t>Nominal ücretler düşmüş ve reel ücretler artmıştır.</a:t>
            </a:r>
          </a:p>
        </p:txBody>
      </p:sp>
    </p:spTree>
    <p:extLst>
      <p:ext uri="{BB962C8B-B14F-4D97-AF65-F5344CB8AC3E}">
        <p14:creationId xmlns:p14="http://schemas.microsoft.com/office/powerpoint/2010/main" val="34991948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mph" presetSubtype="1" nodeType="clickEffect">
                                  <p:stCondLst>
                                    <p:cond delay="0"/>
                                  </p:stCondLst>
                                  <p:childTnLst>
                                    <p:set>
                                      <p:cBhvr override="childStyle">
                                        <p:cTn id="6" dur="indefinite"/>
                                        <p:tgtEl>
                                          <p:spTgt spid="53251">
                                            <p:txEl>
                                              <p:pRg st="1" end="1"/>
                                            </p:txEl>
                                          </p:spTgt>
                                        </p:tgtEl>
                                        <p:attrNameLst>
                                          <p:attrName>style.fontStyle</p:attrName>
                                        </p:attrNameLst>
                                      </p:cBhvr>
                                      <p:to>
                                        <p:strVal val="normal"/>
                                      </p:to>
                                    </p:set>
                                    <p:set>
                                      <p:cBhvr override="childStyle">
                                        <p:cTn id="7" dur="indefinite"/>
                                        <p:tgtEl>
                                          <p:spTgt spid="53251">
                                            <p:txEl>
                                              <p:pRg st="1" end="1"/>
                                            </p:txEl>
                                          </p:spTgt>
                                        </p:tgtEl>
                                        <p:attrNameLst>
                                          <p:attrName>style.fontWeight</p:attrName>
                                        </p:attrNameLst>
                                      </p:cBhvr>
                                      <p:to>
                                        <p:strVal val="bold"/>
                                      </p:to>
                                    </p:set>
                                    <p:set>
                                      <p:cBhvr override="childStyle">
                                        <p:cTn id="8" dur="indefinite"/>
                                        <p:tgtEl>
                                          <p:spTgt spid="53251">
                                            <p:txEl>
                                              <p:pRg st="1" end="1"/>
                                            </p:txEl>
                                          </p:spTgt>
                                        </p:tgtEl>
                                        <p:attrNameLst>
                                          <p:attrName>style.textDecorationUnderline</p:attrName>
                                        </p:attrNameLst>
                                      </p:cBhvr>
                                      <p:to>
                                        <p:strVal val="false"/>
                                      </p:to>
                                    </p:set>
                                  </p:childTnLst>
                                </p:cTn>
                              </p:par>
                              <p:par>
                                <p:cTn id="9" presetID="3" presetClass="emph" presetSubtype="2" fill="hold" nodeType="withEffect">
                                  <p:stCondLst>
                                    <p:cond delay="0"/>
                                  </p:stCondLst>
                                  <p:childTnLst>
                                    <p:animClr clrSpc="rgb" dir="cw">
                                      <p:cBhvr override="childStyle">
                                        <p:cTn id="10" dur="500" fill="hold"/>
                                        <p:tgtEl>
                                          <p:spTgt spid="53251">
                                            <p:txEl>
                                              <p:pRg st="1" end="1"/>
                                            </p:txEl>
                                          </p:spTgt>
                                        </p:tgtEl>
                                        <p:attrNameLst>
                                          <p:attrName>style.color</p:attrName>
                                        </p:attrNameLst>
                                      </p:cBhvr>
                                      <p:to>
                                        <a:srgbClr val="FF8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Title 1"/>
          <p:cNvSpPr>
            <a:spLocks noGrp="1"/>
          </p:cNvSpPr>
          <p:nvPr>
            <p:ph type="title"/>
          </p:nvPr>
        </p:nvSpPr>
        <p:spPr>
          <a:xfrm>
            <a:off x="1981200" y="7"/>
            <a:ext cx="8229600" cy="1527175"/>
          </a:xfrm>
        </p:spPr>
        <p:txBody>
          <a:bodyPr/>
          <a:lstStyle/>
          <a:p>
            <a:r>
              <a:rPr lang="tr-TR" altLang="en-US" noProof="0" dirty="0"/>
              <a:t>Örnek Sorular</a:t>
            </a:r>
          </a:p>
        </p:txBody>
      </p:sp>
      <p:sp>
        <p:nvSpPr>
          <p:cNvPr id="53251" name="Content Placeholder 2"/>
          <p:cNvSpPr>
            <a:spLocks noGrp="1"/>
          </p:cNvSpPr>
          <p:nvPr>
            <p:ph idx="1"/>
          </p:nvPr>
        </p:nvSpPr>
        <p:spPr>
          <a:xfrm>
            <a:off x="1981200" y="1712913"/>
            <a:ext cx="8229600" cy="4895850"/>
          </a:xfrm>
        </p:spPr>
        <p:txBody>
          <a:bodyPr/>
          <a:lstStyle/>
          <a:p>
            <a:pPr marL="0" indent="0">
              <a:buNone/>
            </a:pPr>
            <a:r>
              <a:rPr lang="tr-TR" altLang="en-US" sz="3200" noProof="0" dirty="0"/>
              <a:t>2012 yılında Ahmet sabit faizli 30 yıllık kredi çekiyor ve bu kredi ile ev alıyor. 2014 yılından 2018 yılına kadar yüksek enflasyon varsa. Diğer her şey sabit iken yüksek enflasyondan kim karlı ve kim zararlı çıkar?</a:t>
            </a:r>
          </a:p>
          <a:p>
            <a:pPr marL="971550" lvl="1" indent="-514350">
              <a:buFont typeface="Calibri" panose="020F0502020204030204" pitchFamily="34" charset="0"/>
              <a:buAutoNum type="alphaUcPeriod"/>
            </a:pPr>
            <a:r>
              <a:rPr lang="tr-TR" altLang="en-US" noProof="0" dirty="0"/>
              <a:t>Ahmet karlı ve banka zararlı çıkar.</a:t>
            </a:r>
          </a:p>
          <a:p>
            <a:pPr marL="971550" lvl="1" indent="-514350">
              <a:buFont typeface="Calibri" panose="020F0502020204030204" pitchFamily="34" charset="0"/>
              <a:buAutoNum type="alphaUcPeriod"/>
            </a:pPr>
            <a:r>
              <a:rPr lang="tr-TR" altLang="en-US" noProof="0" dirty="0"/>
              <a:t>Ahmet zararlı ve banka karlı çıkar.</a:t>
            </a:r>
          </a:p>
          <a:p>
            <a:pPr marL="971550" lvl="1" indent="-514350">
              <a:buFont typeface="Calibri" panose="020F0502020204030204" pitchFamily="34" charset="0"/>
              <a:buAutoNum type="alphaUcPeriod"/>
            </a:pPr>
            <a:r>
              <a:rPr lang="tr-TR" altLang="en-US" noProof="0" dirty="0"/>
              <a:t>Ahmet ve banka zararlı çıkar.</a:t>
            </a:r>
          </a:p>
          <a:p>
            <a:pPr marL="971550" lvl="1" indent="-514350">
              <a:buFont typeface="Calibri" panose="020F0502020204030204" pitchFamily="34" charset="0"/>
              <a:buAutoNum type="alphaUcPeriod"/>
            </a:pPr>
            <a:r>
              <a:rPr lang="tr-TR" altLang="en-US" noProof="0" dirty="0"/>
              <a:t>Ahmet ve banka karlı çıkar.</a:t>
            </a:r>
          </a:p>
        </p:txBody>
      </p:sp>
    </p:spTree>
    <p:extLst>
      <p:ext uri="{BB962C8B-B14F-4D97-AF65-F5344CB8AC3E}">
        <p14:creationId xmlns:p14="http://schemas.microsoft.com/office/powerpoint/2010/main" val="26098229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mph" presetSubtype="1" nodeType="clickEffect">
                                  <p:stCondLst>
                                    <p:cond delay="0"/>
                                  </p:stCondLst>
                                  <p:childTnLst>
                                    <p:set>
                                      <p:cBhvr override="childStyle">
                                        <p:cTn id="6" dur="indefinite"/>
                                        <p:tgtEl>
                                          <p:spTgt spid="53251">
                                            <p:txEl>
                                              <p:pRg st="1" end="1"/>
                                            </p:txEl>
                                          </p:spTgt>
                                        </p:tgtEl>
                                        <p:attrNameLst>
                                          <p:attrName>style.fontStyle</p:attrName>
                                        </p:attrNameLst>
                                      </p:cBhvr>
                                      <p:to>
                                        <p:strVal val="normal"/>
                                      </p:to>
                                    </p:set>
                                    <p:set>
                                      <p:cBhvr override="childStyle">
                                        <p:cTn id="7" dur="indefinite"/>
                                        <p:tgtEl>
                                          <p:spTgt spid="53251">
                                            <p:txEl>
                                              <p:pRg st="1" end="1"/>
                                            </p:txEl>
                                          </p:spTgt>
                                        </p:tgtEl>
                                        <p:attrNameLst>
                                          <p:attrName>style.fontWeight</p:attrName>
                                        </p:attrNameLst>
                                      </p:cBhvr>
                                      <p:to>
                                        <p:strVal val="bold"/>
                                      </p:to>
                                    </p:set>
                                    <p:set>
                                      <p:cBhvr override="childStyle">
                                        <p:cTn id="8" dur="indefinite"/>
                                        <p:tgtEl>
                                          <p:spTgt spid="53251">
                                            <p:txEl>
                                              <p:pRg st="1" end="1"/>
                                            </p:txEl>
                                          </p:spTgt>
                                        </p:tgtEl>
                                        <p:attrNameLst>
                                          <p:attrName>style.textDecorationUnderline</p:attrName>
                                        </p:attrNameLst>
                                      </p:cBhvr>
                                      <p:to>
                                        <p:strVal val="false"/>
                                      </p:to>
                                    </p:set>
                                  </p:childTnLst>
                                </p:cTn>
                              </p:par>
                              <p:par>
                                <p:cTn id="9" presetID="3" presetClass="emph" presetSubtype="2" fill="hold" nodeType="withEffect">
                                  <p:stCondLst>
                                    <p:cond delay="0"/>
                                  </p:stCondLst>
                                  <p:childTnLst>
                                    <p:animClr clrSpc="rgb" dir="cw">
                                      <p:cBhvr override="childStyle">
                                        <p:cTn id="10" dur="500" fill="hold"/>
                                        <p:tgtEl>
                                          <p:spTgt spid="53251">
                                            <p:txEl>
                                              <p:pRg st="1" end="1"/>
                                            </p:txEl>
                                          </p:spTgt>
                                        </p:tgtEl>
                                        <p:attrNameLst>
                                          <p:attrName>style.color</p:attrName>
                                        </p:attrNameLst>
                                      </p:cBhvr>
                                      <p:to>
                                        <a:srgbClr val="FF8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Title 1"/>
          <p:cNvSpPr>
            <a:spLocks noGrp="1"/>
          </p:cNvSpPr>
          <p:nvPr>
            <p:ph type="title"/>
          </p:nvPr>
        </p:nvSpPr>
        <p:spPr>
          <a:xfrm>
            <a:off x="1981200" y="7"/>
            <a:ext cx="8229600" cy="1527175"/>
          </a:xfrm>
        </p:spPr>
        <p:txBody>
          <a:bodyPr/>
          <a:lstStyle/>
          <a:p>
            <a:r>
              <a:rPr lang="tr-TR" altLang="en-US" noProof="0" dirty="0"/>
              <a:t>Örnek Sorular</a:t>
            </a:r>
          </a:p>
        </p:txBody>
      </p:sp>
      <p:sp>
        <p:nvSpPr>
          <p:cNvPr id="53251" name="Content Placeholder 2"/>
          <p:cNvSpPr>
            <a:spLocks noGrp="1"/>
          </p:cNvSpPr>
          <p:nvPr>
            <p:ph idx="1"/>
          </p:nvPr>
        </p:nvSpPr>
        <p:spPr>
          <a:xfrm>
            <a:off x="1981199" y="1712913"/>
            <a:ext cx="8804031" cy="4895850"/>
          </a:xfrm>
        </p:spPr>
        <p:txBody>
          <a:bodyPr/>
          <a:lstStyle/>
          <a:p>
            <a:pPr marL="0" indent="0">
              <a:buNone/>
            </a:pPr>
            <a:r>
              <a:rPr lang="tr-TR" altLang="en-US" sz="3200" noProof="0" dirty="0"/>
              <a:t>Varsayın ki Melis bu yıl maaşında 1% artış aldı fakat fiyatlar da 1% arttı. Melis maaş artışından dolayı kendini daha zengin hisseder ve alışveriş alışkanlıklarını değiştirir. Melis aşağıdaki problemlerden hangisini yaşıyordur?</a:t>
            </a:r>
          </a:p>
          <a:p>
            <a:pPr marL="971550" lvl="1" indent="-514350">
              <a:buFont typeface="Calibri" panose="020F0502020204030204" pitchFamily="34" charset="0"/>
              <a:buAutoNum type="alphaUcPeriod"/>
            </a:pPr>
            <a:r>
              <a:rPr lang="tr-TR" altLang="en-US" sz="2800" noProof="0" dirty="0"/>
              <a:t>Rasyonel olmayan canlılık.</a:t>
            </a:r>
          </a:p>
          <a:p>
            <a:pPr marL="971550" lvl="1" indent="-514350">
              <a:buFont typeface="Calibri" panose="020F0502020204030204" pitchFamily="34" charset="0"/>
              <a:buAutoNum type="alphaUcPeriod"/>
            </a:pPr>
            <a:r>
              <a:rPr lang="tr-TR" altLang="en-US" sz="2800" noProof="0" dirty="0"/>
              <a:t>Makroekonomi.</a:t>
            </a:r>
          </a:p>
          <a:p>
            <a:pPr marL="971550" lvl="1" indent="-514350">
              <a:buFont typeface="Calibri" panose="020F0502020204030204" pitchFamily="34" charset="0"/>
              <a:buAutoNum type="alphaUcPeriod"/>
            </a:pPr>
            <a:r>
              <a:rPr lang="tr-TR" altLang="en-US" sz="2800" noProof="0" dirty="0"/>
              <a:t>Para illüzyonu.</a:t>
            </a:r>
          </a:p>
          <a:p>
            <a:pPr marL="971550" lvl="1" indent="-514350">
              <a:buFont typeface="Calibri" panose="020F0502020204030204" pitchFamily="34" charset="0"/>
              <a:buAutoNum type="alphaUcPeriod"/>
            </a:pPr>
            <a:r>
              <a:rPr lang="tr-TR" altLang="en-US" sz="2800" noProof="0" dirty="0"/>
              <a:t>Enflasyon fiyatlaması</a:t>
            </a:r>
            <a:r>
              <a:rPr lang="tr-TR" altLang="en-US" sz="2400" noProof="0" dirty="0"/>
              <a:t>.</a:t>
            </a:r>
          </a:p>
        </p:txBody>
      </p:sp>
    </p:spTree>
    <p:extLst>
      <p:ext uri="{BB962C8B-B14F-4D97-AF65-F5344CB8AC3E}">
        <p14:creationId xmlns:p14="http://schemas.microsoft.com/office/powerpoint/2010/main" val="15793618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mph" presetSubtype="1" nodeType="clickEffect">
                                  <p:stCondLst>
                                    <p:cond delay="0"/>
                                  </p:stCondLst>
                                  <p:childTnLst>
                                    <p:set>
                                      <p:cBhvr override="childStyle">
                                        <p:cTn id="6" dur="indefinite"/>
                                        <p:tgtEl>
                                          <p:spTgt spid="53251">
                                            <p:txEl>
                                              <p:pRg st="3" end="3"/>
                                            </p:txEl>
                                          </p:spTgt>
                                        </p:tgtEl>
                                        <p:attrNameLst>
                                          <p:attrName>style.fontStyle</p:attrName>
                                        </p:attrNameLst>
                                      </p:cBhvr>
                                      <p:to>
                                        <p:strVal val="normal"/>
                                      </p:to>
                                    </p:set>
                                    <p:set>
                                      <p:cBhvr override="childStyle">
                                        <p:cTn id="7" dur="indefinite"/>
                                        <p:tgtEl>
                                          <p:spTgt spid="53251">
                                            <p:txEl>
                                              <p:pRg st="3" end="3"/>
                                            </p:txEl>
                                          </p:spTgt>
                                        </p:tgtEl>
                                        <p:attrNameLst>
                                          <p:attrName>style.fontWeight</p:attrName>
                                        </p:attrNameLst>
                                      </p:cBhvr>
                                      <p:to>
                                        <p:strVal val="bold"/>
                                      </p:to>
                                    </p:set>
                                    <p:set>
                                      <p:cBhvr override="childStyle">
                                        <p:cTn id="8" dur="indefinite"/>
                                        <p:tgtEl>
                                          <p:spTgt spid="53251">
                                            <p:txEl>
                                              <p:pRg st="3" end="3"/>
                                            </p:txEl>
                                          </p:spTgt>
                                        </p:tgtEl>
                                        <p:attrNameLst>
                                          <p:attrName>style.textDecorationUnderline</p:attrName>
                                        </p:attrNameLst>
                                      </p:cBhvr>
                                      <p:to>
                                        <p:strVal val="false"/>
                                      </p:to>
                                    </p:set>
                                  </p:childTnLst>
                                </p:cTn>
                              </p:par>
                              <p:par>
                                <p:cTn id="9" presetID="3" presetClass="emph" presetSubtype="2" fill="hold" nodeType="withEffect">
                                  <p:stCondLst>
                                    <p:cond delay="0"/>
                                  </p:stCondLst>
                                  <p:childTnLst>
                                    <p:animClr clrSpc="rgb" dir="cw">
                                      <p:cBhvr override="childStyle">
                                        <p:cTn id="10" dur="500" fill="hold"/>
                                        <p:tgtEl>
                                          <p:spTgt spid="53251">
                                            <p:txEl>
                                              <p:pRg st="3" end="3"/>
                                            </p:txEl>
                                          </p:spTgt>
                                        </p:tgtEl>
                                        <p:attrNameLst>
                                          <p:attrName>style.color</p:attrName>
                                        </p:attrNameLst>
                                      </p:cBhvr>
                                      <p:to>
                                        <a:srgbClr val="FF8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noProof="0" dirty="0"/>
              <a:t>Kaynaklar</a:t>
            </a:r>
          </a:p>
        </p:txBody>
      </p:sp>
      <p:sp>
        <p:nvSpPr>
          <p:cNvPr id="4" name="Content Placeholder 3"/>
          <p:cNvSpPr>
            <a:spLocks noGrp="1"/>
          </p:cNvSpPr>
          <p:nvPr>
            <p:ph idx="1"/>
          </p:nvPr>
        </p:nvSpPr>
        <p:spPr/>
        <p:txBody>
          <a:bodyPr/>
          <a:lstStyle/>
          <a:p>
            <a:r>
              <a:rPr lang="tr-TR" noProof="0" dirty="0"/>
              <a:t>"</a:t>
            </a:r>
            <a:r>
              <a:rPr lang="tr-TR" noProof="0" dirty="0" err="1"/>
              <a:t>Principles</a:t>
            </a:r>
            <a:r>
              <a:rPr lang="tr-TR" noProof="0" dirty="0"/>
              <a:t> of </a:t>
            </a:r>
            <a:r>
              <a:rPr lang="tr-TR" noProof="0" dirty="0" err="1"/>
              <a:t>Economics</a:t>
            </a:r>
            <a:r>
              <a:rPr lang="tr-TR" noProof="0" dirty="0"/>
              <a:t> </a:t>
            </a:r>
            <a:r>
              <a:rPr lang="tr-TR" noProof="0" dirty="0" err="1"/>
              <a:t>with</a:t>
            </a:r>
            <a:r>
              <a:rPr lang="tr-TR" noProof="0" dirty="0"/>
              <a:t> </a:t>
            </a:r>
            <a:r>
              <a:rPr lang="tr-TR" noProof="0" dirty="0" err="1"/>
              <a:t>Smartwork</a:t>
            </a:r>
            <a:r>
              <a:rPr lang="tr-TR" noProof="0" dirty="0"/>
              <a:t> Access (ISBN: 978-0-26314-5), 1st Edition, 2013" </a:t>
            </a:r>
            <a:r>
              <a:rPr lang="tr-TR" noProof="0" dirty="0" err="1"/>
              <a:t>by</a:t>
            </a:r>
            <a:r>
              <a:rPr lang="tr-TR" noProof="0" dirty="0"/>
              <a:t> </a:t>
            </a:r>
            <a:r>
              <a:rPr lang="tr-TR" noProof="0" dirty="0" err="1"/>
              <a:t>Mateer</a:t>
            </a:r>
            <a:r>
              <a:rPr lang="tr-TR" noProof="0" dirty="0"/>
              <a:t> </a:t>
            </a:r>
            <a:r>
              <a:rPr lang="tr-TR" noProof="0" dirty="0" err="1"/>
              <a:t>and</a:t>
            </a:r>
            <a:r>
              <a:rPr lang="tr-TR" noProof="0" dirty="0"/>
              <a:t> </a:t>
            </a:r>
            <a:r>
              <a:rPr lang="tr-TR" noProof="0" dirty="0" err="1"/>
              <a:t>Coppock</a:t>
            </a:r>
            <a:endParaRPr lang="tr-TR" noProof="0" dirty="0"/>
          </a:p>
          <a:p>
            <a:r>
              <a:rPr lang="tr-TR" noProof="0" dirty="0"/>
              <a:t>"</a:t>
            </a:r>
            <a:r>
              <a:rPr lang="tr-TR" noProof="0" dirty="0" err="1"/>
              <a:t>Economics</a:t>
            </a:r>
            <a:r>
              <a:rPr lang="tr-TR" noProof="0" dirty="0"/>
              <a:t>: </a:t>
            </a:r>
            <a:r>
              <a:rPr lang="tr-TR" noProof="0" dirty="0" err="1"/>
              <a:t>Custom</a:t>
            </a:r>
            <a:r>
              <a:rPr lang="tr-TR" noProof="0" dirty="0"/>
              <a:t> Edition </a:t>
            </a:r>
            <a:r>
              <a:rPr lang="tr-TR" noProof="0" dirty="0" err="1"/>
              <a:t>for</a:t>
            </a:r>
            <a:r>
              <a:rPr lang="tr-TR" noProof="0" dirty="0"/>
              <a:t> NCSU (ISBN: 9781937435202" </a:t>
            </a:r>
            <a:r>
              <a:rPr lang="tr-TR" noProof="0" dirty="0" err="1"/>
              <a:t>by</a:t>
            </a:r>
            <a:r>
              <a:rPr lang="tr-TR" noProof="0" dirty="0"/>
              <a:t> David </a:t>
            </a:r>
            <a:r>
              <a:rPr lang="tr-TR" noProof="0" dirty="0" err="1"/>
              <a:t>Hyman</a:t>
            </a:r>
            <a:endParaRPr lang="tr-TR" noProof="0" dirty="0"/>
          </a:p>
        </p:txBody>
      </p:sp>
    </p:spTree>
    <p:extLst>
      <p:ext uri="{BB962C8B-B14F-4D97-AF65-F5344CB8AC3E}">
        <p14:creationId xmlns:p14="http://schemas.microsoft.com/office/powerpoint/2010/main" val="28317772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1981200" y="1"/>
            <a:ext cx="8229600" cy="1527175"/>
          </a:xfrm>
        </p:spPr>
        <p:txBody>
          <a:bodyPr/>
          <a:lstStyle/>
          <a:p>
            <a:pPr algn="ctr"/>
            <a:r>
              <a:rPr lang="tr-TR" altLang="en-US" sz="4000" dirty="0"/>
              <a:t>Yaşam Standardının Ölçülmesi</a:t>
            </a:r>
            <a:endParaRPr lang="tr-TR" altLang="en-US" sz="4200" dirty="0">
              <a:latin typeface="Cambria" panose="02040503050406030204" pitchFamily="18" charset="0"/>
              <a:cs typeface="Arial" panose="020B0604020202020204" pitchFamily="34" charset="0"/>
            </a:endParaRPr>
          </a:p>
        </p:txBody>
      </p:sp>
      <p:graphicFrame>
        <p:nvGraphicFramePr>
          <p:cNvPr id="4" name="Table 3"/>
          <p:cNvGraphicFramePr>
            <a:graphicFrameLocks noGrp="1"/>
          </p:cNvGraphicFramePr>
          <p:nvPr/>
        </p:nvGraphicFramePr>
        <p:xfrm>
          <a:off x="3127375" y="2285997"/>
          <a:ext cx="5937250" cy="4358638"/>
        </p:xfrm>
        <a:graphic>
          <a:graphicData uri="http://schemas.openxmlformats.org/drawingml/2006/table">
            <a:tbl>
              <a:tblPr firstRow="1" firstCol="1" bandRow="1"/>
              <a:tblGrid>
                <a:gridCol w="1483995">
                  <a:extLst>
                    <a:ext uri="{9D8B030D-6E8A-4147-A177-3AD203B41FA5}">
                      <a16:colId xmlns:a16="http://schemas.microsoft.com/office/drawing/2014/main" val="20000"/>
                    </a:ext>
                  </a:extLst>
                </a:gridCol>
                <a:gridCol w="1483995">
                  <a:extLst>
                    <a:ext uri="{9D8B030D-6E8A-4147-A177-3AD203B41FA5}">
                      <a16:colId xmlns:a16="http://schemas.microsoft.com/office/drawing/2014/main" val="20001"/>
                    </a:ext>
                  </a:extLst>
                </a:gridCol>
                <a:gridCol w="1484630">
                  <a:extLst>
                    <a:ext uri="{9D8B030D-6E8A-4147-A177-3AD203B41FA5}">
                      <a16:colId xmlns:a16="http://schemas.microsoft.com/office/drawing/2014/main" val="20002"/>
                    </a:ext>
                  </a:extLst>
                </a:gridCol>
                <a:gridCol w="1484630">
                  <a:extLst>
                    <a:ext uri="{9D8B030D-6E8A-4147-A177-3AD203B41FA5}">
                      <a16:colId xmlns:a16="http://schemas.microsoft.com/office/drawing/2014/main" val="20003"/>
                    </a:ext>
                  </a:extLst>
                </a:gridCol>
              </a:tblGrid>
              <a:tr h="670558">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1) Rank</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2) Country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3) 2013 GDP (billions of U S dollars)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4) Per capita GDP (U S dollars)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35280">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United states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16,768 dollars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53,042 dollars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35280">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China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9,240 dollars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6,807 dollars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35280">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Japan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4,920 dollars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38,634 dollars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35280">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Germany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3,730 dollars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46,269 dollars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35280">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France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2,806 dollars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42,503 dollars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335280">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United Kingdom</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2,678 dollars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41,787 dollars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335280">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Brazil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2,246 dollars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11,208 dollars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335280">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Italy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2,149 dollars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35,926 dollars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335280">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Russia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2,097 dollars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18,783 dollars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335280">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10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India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1,877 dollars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1,499 dollars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335280">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11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Canada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1,827 dollars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51,958 dollars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bl>
          </a:graphicData>
        </a:graphic>
      </p:graphicFrame>
      <p:pic>
        <p:nvPicPr>
          <p:cNvPr id="2" name="Picture 1" descr="A table with 4 columns and 12 rows. The column headers are: Rank, Country, 2013 GDP in billions of US dollars, and Per capita GDP US dollars. Source: World Bank. All data are in 2013 U.S. dollars."/>
          <p:cNvPicPr>
            <a:picLocks noChangeAspect="1"/>
          </p:cNvPicPr>
          <p:nvPr/>
        </p:nvPicPr>
        <p:blipFill rotWithShape="1">
          <a:blip r:embed="rId3">
            <a:extLst>
              <a:ext uri="{28A0092B-C50C-407E-A947-70E740481C1C}">
                <a14:useLocalDpi xmlns:a14="http://schemas.microsoft.com/office/drawing/2010/main" val="0"/>
              </a:ext>
            </a:extLst>
          </a:blip>
          <a:srcRect r="886" b="3365"/>
          <a:stretch/>
        </p:blipFill>
        <p:spPr>
          <a:xfrm>
            <a:off x="2878528" y="1694878"/>
            <a:ext cx="6434945" cy="5163123"/>
          </a:xfrm>
          <a:prstGeom prst="rect">
            <a:avLst/>
          </a:prstGeom>
        </p:spPr>
      </p:pic>
      <p:sp>
        <p:nvSpPr>
          <p:cNvPr id="5" name="Rectangle 4">
            <a:extLst>
              <a:ext uri="{FF2B5EF4-FFF2-40B4-BE49-F238E27FC236}">
                <a16:creationId xmlns:a16="http://schemas.microsoft.com/office/drawing/2014/main" id="{8C4B5BFA-7FFD-EB41-BD16-64F3F56AAC9D}"/>
              </a:ext>
            </a:extLst>
          </p:cNvPr>
          <p:cNvSpPr/>
          <p:nvPr/>
        </p:nvSpPr>
        <p:spPr>
          <a:xfrm>
            <a:off x="1981200" y="2175418"/>
            <a:ext cx="7918585" cy="326601"/>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p>
            <a:pPr marL="0" marR="0" algn="ctr">
              <a:spcBef>
                <a:spcPts val="0"/>
              </a:spcBef>
              <a:spcAft>
                <a:spcPts val="0"/>
              </a:spcAft>
            </a:pPr>
            <a:r>
              <a:rPr lang="tr-TR" sz="2000" b="1" dirty="0">
                <a:latin typeface="Cambria"/>
                <a:ea typeface="ＭＳ 明朝"/>
                <a:cs typeface="Cambria"/>
              </a:rPr>
              <a:t>GSYH'ye Göre Dünyanın En Büyük Ekonomileri, 2013</a:t>
            </a:r>
            <a:endParaRPr lang="tr-TR" sz="2400" b="1" dirty="0">
              <a:effectLst/>
              <a:latin typeface="Cambria"/>
              <a:ea typeface="ＭＳ 明朝"/>
              <a:cs typeface="Cambria"/>
            </a:endParaRPr>
          </a:p>
        </p:txBody>
      </p:sp>
      <p:sp>
        <p:nvSpPr>
          <p:cNvPr id="6" name="Rectangle 5">
            <a:extLst>
              <a:ext uri="{FF2B5EF4-FFF2-40B4-BE49-F238E27FC236}">
                <a16:creationId xmlns:a16="http://schemas.microsoft.com/office/drawing/2014/main" id="{CA1DF5B4-D488-E542-8491-DB074AEE248B}"/>
              </a:ext>
            </a:extLst>
          </p:cNvPr>
          <p:cNvSpPr/>
          <p:nvPr/>
        </p:nvSpPr>
        <p:spPr>
          <a:xfrm>
            <a:off x="2878527" y="2688971"/>
            <a:ext cx="745105" cy="326601"/>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p>
            <a:pPr marL="0" marR="0" algn="ctr">
              <a:spcBef>
                <a:spcPts val="0"/>
              </a:spcBef>
              <a:spcAft>
                <a:spcPts val="0"/>
              </a:spcAft>
            </a:pPr>
            <a:r>
              <a:rPr lang="tr-TR" b="1" dirty="0">
                <a:effectLst/>
                <a:latin typeface="Cambria"/>
                <a:ea typeface="ＭＳ 明朝"/>
                <a:cs typeface="Cambria"/>
              </a:rPr>
              <a:t>Sıra</a:t>
            </a:r>
            <a:endParaRPr lang="tr-TR" sz="2000" b="1" dirty="0">
              <a:effectLst/>
              <a:latin typeface="Cambria"/>
              <a:ea typeface="ＭＳ 明朝"/>
              <a:cs typeface="Cambria"/>
            </a:endParaRPr>
          </a:p>
        </p:txBody>
      </p:sp>
      <p:sp>
        <p:nvSpPr>
          <p:cNvPr id="8" name="Rectangle 7">
            <a:extLst>
              <a:ext uri="{FF2B5EF4-FFF2-40B4-BE49-F238E27FC236}">
                <a16:creationId xmlns:a16="http://schemas.microsoft.com/office/drawing/2014/main" id="{FE64960F-C98A-8D43-84FA-9F86873E44C3}"/>
              </a:ext>
            </a:extLst>
          </p:cNvPr>
          <p:cNvSpPr/>
          <p:nvPr/>
        </p:nvSpPr>
        <p:spPr>
          <a:xfrm>
            <a:off x="4517608" y="2713940"/>
            <a:ext cx="615789" cy="269918"/>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p>
            <a:pPr marL="0" marR="0" algn="ctr">
              <a:spcBef>
                <a:spcPts val="0"/>
              </a:spcBef>
              <a:spcAft>
                <a:spcPts val="0"/>
              </a:spcAft>
            </a:pPr>
            <a:r>
              <a:rPr lang="tr-TR" b="1" dirty="0">
                <a:effectLst/>
                <a:latin typeface="Cambria"/>
                <a:ea typeface="ＭＳ 明朝"/>
                <a:cs typeface="Cambria"/>
              </a:rPr>
              <a:t>Ülke</a:t>
            </a:r>
            <a:endParaRPr lang="tr-TR" sz="2000" b="1" dirty="0">
              <a:effectLst/>
              <a:latin typeface="Cambria"/>
              <a:ea typeface="ＭＳ 明朝"/>
              <a:cs typeface="Cambria"/>
            </a:endParaRPr>
          </a:p>
        </p:txBody>
      </p:sp>
      <p:sp>
        <p:nvSpPr>
          <p:cNvPr id="9" name="Rectangle 8">
            <a:extLst>
              <a:ext uri="{FF2B5EF4-FFF2-40B4-BE49-F238E27FC236}">
                <a16:creationId xmlns:a16="http://schemas.microsoft.com/office/drawing/2014/main" id="{9BA9D801-F785-FE4C-BB47-8236D15354CF}"/>
              </a:ext>
            </a:extLst>
          </p:cNvPr>
          <p:cNvSpPr/>
          <p:nvPr/>
        </p:nvSpPr>
        <p:spPr>
          <a:xfrm>
            <a:off x="6101389" y="2752568"/>
            <a:ext cx="1320001" cy="578595"/>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p>
            <a:pPr marL="0" marR="0" algn="ctr">
              <a:spcBef>
                <a:spcPts val="0"/>
              </a:spcBef>
              <a:spcAft>
                <a:spcPts val="0"/>
              </a:spcAft>
            </a:pPr>
            <a:r>
              <a:rPr lang="tr-TR" b="1" dirty="0">
                <a:effectLst/>
                <a:latin typeface="Cambria"/>
                <a:ea typeface="ＭＳ 明朝"/>
                <a:cs typeface="Cambria"/>
              </a:rPr>
              <a:t>2013 GSYH, Milyar Dolar</a:t>
            </a:r>
            <a:endParaRPr lang="tr-TR" sz="2000" b="1" dirty="0">
              <a:effectLst/>
              <a:latin typeface="Cambria"/>
              <a:ea typeface="ＭＳ 明朝"/>
              <a:cs typeface="Cambria"/>
            </a:endParaRPr>
          </a:p>
        </p:txBody>
      </p:sp>
      <p:sp>
        <p:nvSpPr>
          <p:cNvPr id="10" name="Rectangle 9">
            <a:extLst>
              <a:ext uri="{FF2B5EF4-FFF2-40B4-BE49-F238E27FC236}">
                <a16:creationId xmlns:a16="http://schemas.microsoft.com/office/drawing/2014/main" id="{D47BCE91-FA9D-CC4E-859B-B8DABF6C7D57}"/>
              </a:ext>
            </a:extLst>
          </p:cNvPr>
          <p:cNvSpPr/>
          <p:nvPr/>
        </p:nvSpPr>
        <p:spPr>
          <a:xfrm>
            <a:off x="7827093" y="2748884"/>
            <a:ext cx="1320001" cy="578595"/>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p>
            <a:pPr marL="0" marR="0" algn="ctr">
              <a:spcBef>
                <a:spcPts val="0"/>
              </a:spcBef>
              <a:spcAft>
                <a:spcPts val="0"/>
              </a:spcAft>
            </a:pPr>
            <a:r>
              <a:rPr lang="tr-TR" b="1" dirty="0">
                <a:effectLst/>
                <a:latin typeface="Cambria"/>
                <a:ea typeface="ＭＳ 明朝"/>
                <a:cs typeface="Cambria"/>
              </a:rPr>
              <a:t>Kişi Başı GSYH</a:t>
            </a:r>
            <a:endParaRPr lang="tr-TR" sz="2000" b="1" dirty="0">
              <a:effectLst/>
              <a:latin typeface="Cambria"/>
              <a:ea typeface="ＭＳ 明朝"/>
              <a:cs typeface="Cambria"/>
            </a:endParaRPr>
          </a:p>
        </p:txBody>
      </p:sp>
      <p:sp>
        <p:nvSpPr>
          <p:cNvPr id="11" name="Rectangle 10">
            <a:extLst>
              <a:ext uri="{FF2B5EF4-FFF2-40B4-BE49-F238E27FC236}">
                <a16:creationId xmlns:a16="http://schemas.microsoft.com/office/drawing/2014/main" id="{98641602-E4E2-334F-A7E7-0BF88E48FA0F}"/>
              </a:ext>
            </a:extLst>
          </p:cNvPr>
          <p:cNvSpPr/>
          <p:nvPr/>
        </p:nvSpPr>
        <p:spPr>
          <a:xfrm>
            <a:off x="1499755" y="1759359"/>
            <a:ext cx="7918585" cy="434706"/>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p>
            <a:pPr marL="0" marR="0" algn="ctr">
              <a:spcBef>
                <a:spcPts val="0"/>
              </a:spcBef>
              <a:spcAft>
                <a:spcPts val="0"/>
              </a:spcAft>
            </a:pPr>
            <a:endParaRPr lang="tr-TR" sz="2400" b="1" dirty="0">
              <a:effectLst/>
              <a:latin typeface="Cambria"/>
              <a:ea typeface="ＭＳ 明朝"/>
              <a:cs typeface="Cambria"/>
            </a:endParaRPr>
          </a:p>
        </p:txBody>
      </p:sp>
    </p:spTree>
    <p:extLst>
      <p:ext uri="{BB962C8B-B14F-4D97-AF65-F5344CB8AC3E}">
        <p14:creationId xmlns:p14="http://schemas.microsoft.com/office/powerpoint/2010/main" val="10665535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p:cNvSpPr>
            <a:spLocks noGrp="1"/>
          </p:cNvSpPr>
          <p:nvPr>
            <p:ph type="title"/>
          </p:nvPr>
        </p:nvSpPr>
        <p:spPr>
          <a:xfrm>
            <a:off x="1412875" y="7"/>
            <a:ext cx="10493375" cy="1527175"/>
          </a:xfrm>
        </p:spPr>
        <p:txBody>
          <a:bodyPr/>
          <a:lstStyle/>
          <a:p>
            <a:pPr algn="ctr"/>
            <a:r>
              <a:rPr lang="tr-TR" altLang="en-US" noProof="0" dirty="0"/>
              <a:t>Ekonomik Büyümenin Ölçümü: </a:t>
            </a:r>
            <a:br>
              <a:rPr lang="tr-TR" altLang="en-US" noProof="0" dirty="0"/>
            </a:br>
            <a:r>
              <a:rPr lang="tr-TR" altLang="en-US" noProof="0" dirty="0"/>
              <a:t>ABD Kişi Başı Reel GSYH</a:t>
            </a:r>
          </a:p>
        </p:txBody>
      </p:sp>
      <p:pic>
        <p:nvPicPr>
          <p:cNvPr id="34818" name="Picture 2" descr="FIG0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0393" y="1676404"/>
            <a:ext cx="8531225" cy="50276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Rectangle 4"/>
          <p:cNvSpPr/>
          <p:nvPr/>
        </p:nvSpPr>
        <p:spPr>
          <a:xfrm>
            <a:off x="1673466" y="1998903"/>
            <a:ext cx="1288569" cy="1304445"/>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p>
            <a:pPr marL="0" marR="0" algn="ctr">
              <a:spcBef>
                <a:spcPts val="0"/>
              </a:spcBef>
              <a:spcAft>
                <a:spcPts val="0"/>
              </a:spcAft>
            </a:pPr>
            <a:r>
              <a:rPr lang="tr-TR" sz="2000" b="1" dirty="0">
                <a:latin typeface="Cambria"/>
                <a:ea typeface="ＭＳ 明朝"/>
                <a:cs typeface="Cambria"/>
              </a:rPr>
              <a:t>Kişi Başı Ortalama Gelir</a:t>
            </a:r>
            <a:endParaRPr lang="tr-TR" sz="2400" b="1" dirty="0">
              <a:effectLst/>
              <a:latin typeface="Cambria"/>
              <a:ea typeface="ＭＳ 明朝"/>
              <a:cs typeface="Cambria"/>
            </a:endParaRPr>
          </a:p>
        </p:txBody>
      </p:sp>
      <p:sp>
        <p:nvSpPr>
          <p:cNvPr id="6" name="Rectangle 5"/>
          <p:cNvSpPr/>
          <p:nvPr/>
        </p:nvSpPr>
        <p:spPr>
          <a:xfrm>
            <a:off x="1825866" y="1598600"/>
            <a:ext cx="5651259" cy="377851"/>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p>
            <a:pPr marL="0" marR="0" algn="ctr">
              <a:spcBef>
                <a:spcPts val="0"/>
              </a:spcBef>
              <a:spcAft>
                <a:spcPts val="0"/>
              </a:spcAft>
            </a:pPr>
            <a:r>
              <a:rPr lang="tr-TR" sz="2000" b="1" dirty="0">
                <a:latin typeface="Cambria"/>
                <a:ea typeface="ＭＳ 明朝"/>
                <a:cs typeface="Cambria"/>
              </a:rPr>
              <a:t>ABD Kişi Başı Reel GSYH, 1960-2012</a:t>
            </a:r>
            <a:endParaRPr lang="tr-TR" sz="2400" b="1" dirty="0">
              <a:effectLst/>
              <a:latin typeface="Cambria"/>
              <a:ea typeface="ＭＳ 明朝"/>
              <a:cs typeface="Cambria"/>
            </a:endParaRPr>
          </a:p>
        </p:txBody>
      </p:sp>
    </p:spTree>
    <p:extLst>
      <p:ext uri="{BB962C8B-B14F-4D97-AF65-F5344CB8AC3E}">
        <p14:creationId xmlns:p14="http://schemas.microsoft.com/office/powerpoint/2010/main" val="29198781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itle 1"/>
          <p:cNvSpPr>
            <a:spLocks noGrp="1"/>
          </p:cNvSpPr>
          <p:nvPr>
            <p:ph type="title"/>
          </p:nvPr>
        </p:nvSpPr>
        <p:spPr>
          <a:xfrm>
            <a:off x="1150939" y="6"/>
            <a:ext cx="9855200" cy="1527175"/>
          </a:xfrm>
        </p:spPr>
        <p:txBody>
          <a:bodyPr/>
          <a:lstStyle/>
          <a:p>
            <a:pPr algn="ctr"/>
            <a:r>
              <a:rPr lang="tr-TR" altLang="en-US" noProof="0" dirty="0"/>
              <a:t>Kişi Başı Reel GSYH: Altı Ulus İçin</a:t>
            </a:r>
          </a:p>
        </p:txBody>
      </p:sp>
      <p:pic>
        <p:nvPicPr>
          <p:cNvPr id="36866" name="Picture 2" descr="FIG06"/>
          <p:cNvPicPr>
            <a:picLocks noChangeAspect="1" noChangeArrowheads="1"/>
          </p:cNvPicPr>
          <p:nvPr/>
        </p:nvPicPr>
        <p:blipFill>
          <a:blip r:embed="rId3">
            <a:extLst>
              <a:ext uri="{28A0092B-C50C-407E-A947-70E740481C1C}">
                <a14:useLocalDpi xmlns:a14="http://schemas.microsoft.com/office/drawing/2010/main" val="0"/>
              </a:ext>
            </a:extLst>
          </a:blip>
          <a:srcRect t="5562"/>
          <a:stretch>
            <a:fillRect/>
          </a:stretch>
        </p:blipFill>
        <p:spPr bwMode="auto">
          <a:xfrm>
            <a:off x="1812930" y="2046292"/>
            <a:ext cx="8531225" cy="4264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 name="Rectangle 3"/>
          <p:cNvSpPr/>
          <p:nvPr/>
        </p:nvSpPr>
        <p:spPr>
          <a:xfrm>
            <a:off x="1841501" y="2030653"/>
            <a:ext cx="1580910" cy="1699972"/>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p>
            <a:pPr marL="0" marR="0" algn="ctr">
              <a:spcBef>
                <a:spcPts val="0"/>
              </a:spcBef>
              <a:spcAft>
                <a:spcPts val="0"/>
              </a:spcAft>
            </a:pPr>
            <a:r>
              <a:rPr lang="tr-TR" sz="2000" b="1" dirty="0">
                <a:latin typeface="Cambria"/>
                <a:ea typeface="ＭＳ 明朝"/>
                <a:cs typeface="Cambria"/>
              </a:rPr>
              <a:t>Kişi Başı GSYH (1990 Uluslararası Doları ile)</a:t>
            </a:r>
            <a:endParaRPr lang="tr-TR" sz="2400" b="1" dirty="0">
              <a:effectLst/>
              <a:latin typeface="Cambria"/>
              <a:ea typeface="ＭＳ 明朝"/>
              <a:cs typeface="Cambria"/>
            </a:endParaRPr>
          </a:p>
        </p:txBody>
      </p:sp>
    </p:spTree>
    <p:extLst>
      <p:ext uri="{BB962C8B-B14F-4D97-AF65-F5344CB8AC3E}">
        <p14:creationId xmlns:p14="http://schemas.microsoft.com/office/powerpoint/2010/main" val="18517717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le 1"/>
          <p:cNvSpPr>
            <a:spLocks noGrp="1"/>
          </p:cNvSpPr>
          <p:nvPr>
            <p:ph type="title"/>
          </p:nvPr>
        </p:nvSpPr>
        <p:spPr>
          <a:xfrm>
            <a:off x="1981200" y="7"/>
            <a:ext cx="8229600" cy="1527175"/>
          </a:xfrm>
        </p:spPr>
        <p:txBody>
          <a:bodyPr/>
          <a:lstStyle/>
          <a:p>
            <a:r>
              <a:rPr lang="tr-TR" altLang="en-US" noProof="0" dirty="0"/>
              <a:t>İş Döngüsü: Ölçüm</a:t>
            </a:r>
          </a:p>
        </p:txBody>
      </p:sp>
      <p:sp>
        <p:nvSpPr>
          <p:cNvPr id="19459" name="Content Placeholder 2"/>
          <p:cNvSpPr>
            <a:spLocks noGrp="1"/>
          </p:cNvSpPr>
          <p:nvPr>
            <p:ph idx="1"/>
          </p:nvPr>
        </p:nvSpPr>
        <p:spPr>
          <a:xfrm>
            <a:off x="1981199" y="1712913"/>
            <a:ext cx="8994719" cy="4895850"/>
          </a:xfrm>
        </p:spPr>
        <p:txBody>
          <a:bodyPr/>
          <a:lstStyle/>
          <a:p>
            <a:pPr eaLnBrk="1" hangingPunct="1"/>
            <a:r>
              <a:rPr lang="tr-TR" altLang="en-US" sz="3200" noProof="0" dirty="0"/>
              <a:t>İş Döngüsü (Business </a:t>
            </a:r>
            <a:r>
              <a:rPr lang="tr-TR" altLang="en-US" sz="3200" noProof="0" dirty="0" err="1"/>
              <a:t>Cycle</a:t>
            </a:r>
            <a:r>
              <a:rPr lang="tr-TR" altLang="en-US" sz="3200" noProof="0" dirty="0"/>
              <a:t>)</a:t>
            </a:r>
          </a:p>
          <a:p>
            <a:pPr lvl="1" eaLnBrk="1" hangingPunct="1"/>
            <a:r>
              <a:rPr lang="tr-TR" altLang="en-US" sz="2800" noProof="0" dirty="0"/>
              <a:t>Ekonomik aktivitedeki kısa-dönemli dalgalanmalardır, ki bunlar çıktıların uzun-dönem trendinin üzerine çıkmasına veya altına düşmesine neden olur.</a:t>
            </a:r>
          </a:p>
          <a:p>
            <a:pPr eaLnBrk="1" hangingPunct="1"/>
            <a:r>
              <a:rPr lang="tr-TR" altLang="en-US" sz="3200" noProof="0" dirty="0"/>
              <a:t>İş Döngüsünün Bölümleri</a:t>
            </a:r>
          </a:p>
          <a:p>
            <a:pPr lvl="1" eaLnBrk="1" hangingPunct="1"/>
            <a:r>
              <a:rPr lang="tr-TR" altLang="en-US" sz="2800" noProof="0" dirty="0"/>
              <a:t>Genişleme (Expansion)</a:t>
            </a:r>
          </a:p>
          <a:p>
            <a:pPr lvl="1" eaLnBrk="1" hangingPunct="1"/>
            <a:r>
              <a:rPr lang="tr-TR" altLang="en-US" sz="2800" noProof="0" dirty="0"/>
              <a:t>Daralma (</a:t>
            </a:r>
            <a:r>
              <a:rPr lang="tr-TR" altLang="en-US" sz="2800" noProof="0" dirty="0" err="1"/>
              <a:t>Contraction</a:t>
            </a:r>
            <a:r>
              <a:rPr lang="tr-TR" altLang="en-US" sz="2800" noProof="0" dirty="0"/>
              <a:t>)</a:t>
            </a:r>
          </a:p>
          <a:p>
            <a:pPr lvl="1" eaLnBrk="1" hangingPunct="1"/>
            <a:r>
              <a:rPr lang="tr-TR" altLang="en-US" sz="2800" noProof="0" dirty="0"/>
              <a:t>Zirve (</a:t>
            </a:r>
            <a:r>
              <a:rPr lang="tr-TR" altLang="en-US" sz="2800" noProof="0" dirty="0" err="1"/>
              <a:t>Peak</a:t>
            </a:r>
            <a:r>
              <a:rPr lang="tr-TR" altLang="en-US" sz="2800" noProof="0" dirty="0"/>
              <a:t>)</a:t>
            </a:r>
          </a:p>
          <a:p>
            <a:pPr lvl="1" eaLnBrk="1" hangingPunct="1"/>
            <a:r>
              <a:rPr lang="tr-TR" altLang="en-US" sz="2800" noProof="0" dirty="0"/>
              <a:t>Dip (</a:t>
            </a:r>
            <a:r>
              <a:rPr lang="tr-TR" altLang="en-US" sz="2800" noProof="0" dirty="0" err="1"/>
              <a:t>Trough</a:t>
            </a:r>
            <a:r>
              <a:rPr lang="tr-TR" altLang="en-US" sz="2800" noProof="0" dirty="0"/>
              <a:t>)</a:t>
            </a:r>
          </a:p>
        </p:txBody>
      </p:sp>
    </p:spTree>
    <p:extLst>
      <p:ext uri="{BB962C8B-B14F-4D97-AF65-F5344CB8AC3E}">
        <p14:creationId xmlns:p14="http://schemas.microsoft.com/office/powerpoint/2010/main" val="41301818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19459">
                                            <p:txEl>
                                              <p:pRg st="1" end="1"/>
                                            </p:txEl>
                                          </p:spTgt>
                                        </p:tgtEl>
                                        <p:attrNameLst>
                                          <p:attrName>style.visibility</p:attrName>
                                        </p:attrNameLst>
                                      </p:cBhvr>
                                      <p:to>
                                        <p:strVal val="visible"/>
                                      </p:to>
                                    </p:set>
                                    <p:animEffect transition="in" filter="barn(inVertical)">
                                      <p:cBhvr>
                                        <p:cTn id="7" dur="500"/>
                                        <p:tgtEl>
                                          <p:spTgt spid="1945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9459">
                                            <p:txEl>
                                              <p:pRg st="2" end="2"/>
                                            </p:txEl>
                                          </p:spTgt>
                                        </p:tgtEl>
                                        <p:attrNameLst>
                                          <p:attrName>style.visibility</p:attrName>
                                        </p:attrNameLst>
                                      </p:cBhvr>
                                      <p:to>
                                        <p:strVal val="visible"/>
                                      </p:to>
                                    </p:set>
                                    <p:animEffect transition="in" filter="barn(inVertical)">
                                      <p:cBhvr>
                                        <p:cTn id="12" dur="500"/>
                                        <p:tgtEl>
                                          <p:spTgt spid="19459">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nodeType="clickEffect">
                                  <p:stCondLst>
                                    <p:cond delay="0"/>
                                  </p:stCondLst>
                                  <p:childTnLst>
                                    <p:set>
                                      <p:cBhvr>
                                        <p:cTn id="16" dur="1" fill="hold">
                                          <p:stCondLst>
                                            <p:cond delay="0"/>
                                          </p:stCondLst>
                                        </p:cTn>
                                        <p:tgtEl>
                                          <p:spTgt spid="19459">
                                            <p:txEl>
                                              <p:pRg st="3" end="3"/>
                                            </p:txEl>
                                          </p:spTgt>
                                        </p:tgtEl>
                                        <p:attrNameLst>
                                          <p:attrName>style.visibility</p:attrName>
                                        </p:attrNameLst>
                                      </p:cBhvr>
                                      <p:to>
                                        <p:strVal val="visible"/>
                                      </p:to>
                                    </p:set>
                                    <p:animEffect transition="in" filter="barn(inVertical)">
                                      <p:cBhvr>
                                        <p:cTn id="17" dur="500"/>
                                        <p:tgtEl>
                                          <p:spTgt spid="19459">
                                            <p:txEl>
                                              <p:pRg st="3" end="3"/>
                                            </p:txEl>
                                          </p:spTgt>
                                        </p:tgtEl>
                                      </p:cBhvr>
                                    </p:animEffect>
                                  </p:childTnLst>
                                </p:cTn>
                              </p:par>
                              <p:par>
                                <p:cTn id="18" presetID="16" presetClass="entr" presetSubtype="21" fill="hold" nodeType="withEffect">
                                  <p:stCondLst>
                                    <p:cond delay="0"/>
                                  </p:stCondLst>
                                  <p:childTnLst>
                                    <p:set>
                                      <p:cBhvr>
                                        <p:cTn id="19" dur="1" fill="hold">
                                          <p:stCondLst>
                                            <p:cond delay="0"/>
                                          </p:stCondLst>
                                        </p:cTn>
                                        <p:tgtEl>
                                          <p:spTgt spid="19459">
                                            <p:txEl>
                                              <p:pRg st="4" end="4"/>
                                            </p:txEl>
                                          </p:spTgt>
                                        </p:tgtEl>
                                        <p:attrNameLst>
                                          <p:attrName>style.visibility</p:attrName>
                                        </p:attrNameLst>
                                      </p:cBhvr>
                                      <p:to>
                                        <p:strVal val="visible"/>
                                      </p:to>
                                    </p:set>
                                    <p:animEffect transition="in" filter="barn(inVertical)">
                                      <p:cBhvr>
                                        <p:cTn id="20" dur="500"/>
                                        <p:tgtEl>
                                          <p:spTgt spid="19459">
                                            <p:txEl>
                                              <p:pRg st="4" end="4"/>
                                            </p:txEl>
                                          </p:spTgt>
                                        </p:tgtEl>
                                      </p:cBhvr>
                                    </p:animEffect>
                                  </p:childTnLst>
                                </p:cTn>
                              </p:par>
                              <p:par>
                                <p:cTn id="21" presetID="16" presetClass="entr" presetSubtype="21" fill="hold" nodeType="withEffect">
                                  <p:stCondLst>
                                    <p:cond delay="0"/>
                                  </p:stCondLst>
                                  <p:childTnLst>
                                    <p:set>
                                      <p:cBhvr>
                                        <p:cTn id="22" dur="1" fill="hold">
                                          <p:stCondLst>
                                            <p:cond delay="0"/>
                                          </p:stCondLst>
                                        </p:cTn>
                                        <p:tgtEl>
                                          <p:spTgt spid="19459">
                                            <p:txEl>
                                              <p:pRg st="5" end="5"/>
                                            </p:txEl>
                                          </p:spTgt>
                                        </p:tgtEl>
                                        <p:attrNameLst>
                                          <p:attrName>style.visibility</p:attrName>
                                        </p:attrNameLst>
                                      </p:cBhvr>
                                      <p:to>
                                        <p:strVal val="visible"/>
                                      </p:to>
                                    </p:set>
                                    <p:animEffect transition="in" filter="barn(inVertical)">
                                      <p:cBhvr>
                                        <p:cTn id="23" dur="500"/>
                                        <p:tgtEl>
                                          <p:spTgt spid="19459">
                                            <p:txEl>
                                              <p:pRg st="5" end="5"/>
                                            </p:txEl>
                                          </p:spTgt>
                                        </p:tgtEl>
                                      </p:cBhvr>
                                    </p:animEffect>
                                  </p:childTnLst>
                                </p:cTn>
                              </p:par>
                              <p:par>
                                <p:cTn id="24" presetID="16" presetClass="entr" presetSubtype="21" fill="hold" nodeType="withEffect">
                                  <p:stCondLst>
                                    <p:cond delay="0"/>
                                  </p:stCondLst>
                                  <p:childTnLst>
                                    <p:set>
                                      <p:cBhvr>
                                        <p:cTn id="25" dur="1" fill="hold">
                                          <p:stCondLst>
                                            <p:cond delay="0"/>
                                          </p:stCondLst>
                                        </p:cTn>
                                        <p:tgtEl>
                                          <p:spTgt spid="19459">
                                            <p:txEl>
                                              <p:pRg st="6" end="6"/>
                                            </p:txEl>
                                          </p:spTgt>
                                        </p:tgtEl>
                                        <p:attrNameLst>
                                          <p:attrName>style.visibility</p:attrName>
                                        </p:attrNameLst>
                                      </p:cBhvr>
                                      <p:to>
                                        <p:strVal val="visible"/>
                                      </p:to>
                                    </p:set>
                                    <p:animEffect transition="in" filter="barn(inVertical)">
                                      <p:cBhvr>
                                        <p:cTn id="26" dur="500"/>
                                        <p:tgtEl>
                                          <p:spTgt spid="1945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3_Office Theme">
  <a:themeElements>
    <a:clrScheme name="Kollman Colors">
      <a:dk1>
        <a:sysClr val="windowText" lastClr="000000"/>
      </a:dk1>
      <a:lt1>
        <a:sysClr val="window" lastClr="FFFFFF"/>
      </a:lt1>
      <a:dk2>
        <a:srgbClr val="1F497D"/>
      </a:dk2>
      <a:lt2>
        <a:srgbClr val="EEECE1"/>
      </a:lt2>
      <a:accent1>
        <a:srgbClr val="4F81BD"/>
      </a:accent1>
      <a:accent2>
        <a:srgbClr val="C0290B"/>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2_Office Theme">
  <a:themeElements>
    <a:clrScheme name="Kollman Colors">
      <a:dk1>
        <a:sysClr val="windowText" lastClr="000000"/>
      </a:dk1>
      <a:lt1>
        <a:sysClr val="window" lastClr="FFFFFF"/>
      </a:lt1>
      <a:dk2>
        <a:srgbClr val="1F497D"/>
      </a:dk2>
      <a:lt2>
        <a:srgbClr val="EEECE1"/>
      </a:lt2>
      <a:accent1>
        <a:srgbClr val="4F81BD"/>
      </a:accent1>
      <a:accent2>
        <a:srgbClr val="C0290B"/>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3635</TotalTime>
  <Words>3073</Words>
  <Application>Microsoft Macintosh PowerPoint</Application>
  <PresentationFormat>Widescreen</PresentationFormat>
  <Paragraphs>524</Paragraphs>
  <Slides>59</Slides>
  <Notes>59</Notes>
  <HiddenSlides>0</HiddenSlides>
  <MMClips>0</MMClips>
  <ScaleCrop>false</ScaleCrop>
  <HeadingPairs>
    <vt:vector size="8" baseType="variant">
      <vt:variant>
        <vt:lpstr>Fonts Used</vt:lpstr>
      </vt:variant>
      <vt:variant>
        <vt:i4>4</vt:i4>
      </vt:variant>
      <vt:variant>
        <vt:lpstr>Theme</vt:lpstr>
      </vt:variant>
      <vt:variant>
        <vt:i4>2</vt:i4>
      </vt:variant>
      <vt:variant>
        <vt:lpstr>Embedded OLE Servers</vt:lpstr>
      </vt:variant>
      <vt:variant>
        <vt:i4>1</vt:i4>
      </vt:variant>
      <vt:variant>
        <vt:lpstr>Slide Titles</vt:lpstr>
      </vt:variant>
      <vt:variant>
        <vt:i4>59</vt:i4>
      </vt:variant>
    </vt:vector>
  </HeadingPairs>
  <TitlesOfParts>
    <vt:vector size="66" baseType="lpstr">
      <vt:lpstr>Arial</vt:lpstr>
      <vt:lpstr>Calibri</vt:lpstr>
      <vt:lpstr>Cambria</vt:lpstr>
      <vt:lpstr>Helvetica Neue</vt:lpstr>
      <vt:lpstr>3_Office Theme</vt:lpstr>
      <vt:lpstr>2_Office Theme</vt:lpstr>
      <vt:lpstr>Equation</vt:lpstr>
      <vt:lpstr>Ekonomi</vt:lpstr>
      <vt:lpstr>Hafta #9 Konu Başlıkları</vt:lpstr>
      <vt:lpstr>GSYH Verisinin Üç Farklı Kullanımı</vt:lpstr>
      <vt:lpstr>Yaşam Standardının Ölçülmesi</vt:lpstr>
      <vt:lpstr>Yaşam Standardının Ölçülmesi</vt:lpstr>
      <vt:lpstr>Yaşam Standardının Ölçülmesi</vt:lpstr>
      <vt:lpstr>Ekonomik Büyümenin Ölçümü:  ABD Kişi Başı Reel GSYH</vt:lpstr>
      <vt:lpstr>Kişi Başı Reel GSYH: Altı Ulus İçin</vt:lpstr>
      <vt:lpstr>İş Döngüsü: Ölçüm</vt:lpstr>
      <vt:lpstr>İş Döngüsü</vt:lpstr>
      <vt:lpstr>İş Döngüsü</vt:lpstr>
      <vt:lpstr>ABD Reel GSYH ve Resesyonlar, 1960-2012</vt:lpstr>
      <vt:lpstr>PowerPoint Presentation</vt:lpstr>
      <vt:lpstr>PowerPoint Presentation</vt:lpstr>
      <vt:lpstr>İşsizlik</vt:lpstr>
      <vt:lpstr>ABD İşsizlik Oranı, 1960-2012</vt:lpstr>
      <vt:lpstr>Verilerin İncelenmesi</vt:lpstr>
      <vt:lpstr>ABD'de İşsizliğin Ölçümü, Nisan 2012</vt:lpstr>
      <vt:lpstr>İşsizliğin Çeşitleri</vt:lpstr>
      <vt:lpstr>Yapısal İşsizlik</vt:lpstr>
      <vt:lpstr>Yapısal İşsizlik</vt:lpstr>
      <vt:lpstr>Büyüyen ve Değişen Ekonomiler</vt:lpstr>
      <vt:lpstr>Geçici İşsizlik</vt:lpstr>
      <vt:lpstr>Döngüsel İşsizlik</vt:lpstr>
      <vt:lpstr>İşsizliğin Çeşitleri</vt:lpstr>
      <vt:lpstr>Ekonomi: Bronze Age Orientation</vt:lpstr>
      <vt:lpstr>    Doğal İşsizlik Oranı ve Çıktı</vt:lpstr>
      <vt:lpstr>Tam İstihdam Çıktısı (Potansiyel Reel GSYH) </vt:lpstr>
      <vt:lpstr>İş Döngüsü</vt:lpstr>
      <vt:lpstr>PowerPoint Presentation</vt:lpstr>
      <vt:lpstr>Ekonomi: İşsizliğin Coğrafyası</vt:lpstr>
      <vt:lpstr>İşsizlik Oranın Eksiklikleri</vt:lpstr>
      <vt:lpstr>Özet</vt:lpstr>
      <vt:lpstr>Örnek Sorular</vt:lpstr>
      <vt:lpstr>Örnek Sorular</vt:lpstr>
      <vt:lpstr>Örnek Sorular</vt:lpstr>
      <vt:lpstr>Tüketici Fiyat Endeksi</vt:lpstr>
      <vt:lpstr>Hangi Fiyatlar CPI hesaplamasında Kullanılıyor?</vt:lpstr>
      <vt:lpstr>Basit bir Fiyat Endeksi Hesaplama</vt:lpstr>
      <vt:lpstr>Basit bir Fiyat Endeksi Hesaplama</vt:lpstr>
      <vt:lpstr>Enflasyon</vt:lpstr>
      <vt:lpstr>Enflasyon</vt:lpstr>
      <vt:lpstr>Fiyatların Hepsi Birlikte Hareket Etmiyor</vt:lpstr>
      <vt:lpstr>ABD'de Enflasyon</vt:lpstr>
      <vt:lpstr>Uzun-Dönemde CPI ve Enflasyon</vt:lpstr>
      <vt:lpstr>CPI Kullanarak Zamanlar Arası Doların Değerini Karşılaştırma</vt:lpstr>
      <vt:lpstr>PowerPoint Presentation</vt:lpstr>
      <vt:lpstr>PowerPoint Presentation</vt:lpstr>
      <vt:lpstr>Ekonomi: CPI Enflasyon Hesaplayıcısı</vt:lpstr>
      <vt:lpstr>Enflasyonun Maliyeti</vt:lpstr>
      <vt:lpstr>Enflasyonun Maliyeti</vt:lpstr>
      <vt:lpstr>Enflasyonun Maliyeti</vt:lpstr>
      <vt:lpstr>Enflasyonun Maliyeti</vt:lpstr>
      <vt:lpstr>Özet</vt:lpstr>
      <vt:lpstr>Örnek Sorular</vt:lpstr>
      <vt:lpstr>Örnek Sorular</vt:lpstr>
      <vt:lpstr>Örnek Sorular</vt:lpstr>
      <vt:lpstr>Örnek Sorular</vt:lpstr>
      <vt:lpstr>Kaynaklar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of Economics EC 205 – Sections 202 and 206</dc:title>
  <dc:creator>Omer Kara</dc:creator>
  <cp:lastModifiedBy>Omer Kara</cp:lastModifiedBy>
  <cp:revision>386</cp:revision>
  <dcterms:created xsi:type="dcterms:W3CDTF">2014-08-12T14:07:25Z</dcterms:created>
  <dcterms:modified xsi:type="dcterms:W3CDTF">2021-01-28T09:07:50Z</dcterms:modified>
</cp:coreProperties>
</file>