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28" r:id="rId39"/>
    <p:sldId id="312" r:id="rId40"/>
    <p:sldId id="326" r:id="rId41"/>
    <p:sldId id="314"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59"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25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85" autoAdjust="0"/>
    <p:restoredTop sz="87560" autoAdjust="0"/>
  </p:normalViewPr>
  <p:slideViewPr>
    <p:cSldViewPr snapToGrid="0">
      <p:cViewPr varScale="1">
        <p:scale>
          <a:sx n="131" d="100"/>
          <a:sy n="131" d="100"/>
        </p:scale>
        <p:origin x="1328" y="184"/>
      </p:cViewPr>
      <p:guideLst>
        <p:guide orient="horz" pos="2160"/>
        <p:guide pos="3840"/>
      </p:guideLst>
    </p:cSldViewPr>
  </p:slideViewPr>
  <p:outlineViewPr>
    <p:cViewPr>
      <p:scale>
        <a:sx n="33" d="100"/>
        <a:sy n="33" d="100"/>
      </p:scale>
      <p:origin x="0" y="20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8/26/21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52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radeGothicLTStd" charset="0"/>
              </a:rPr>
              <a:t>The difference between real and nominal interest rates is the rate of inflation. The experience of the 1970s illustrates that nominal interest rates are historically high when inflation is also high.</a:t>
            </a:r>
            <a:endParaRPr lang="en-US"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 this market, consumers supply funds by saving, and firms (and other borrowers) demand funds to borrow.</a:t>
            </a:r>
          </a:p>
          <a:p>
            <a:endParaRPr lang="en-US"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Savers receive an interest rate as payment for lending their funds to borrowers.</a:t>
            </a:r>
          </a:p>
          <a:p>
            <a:r>
              <a:rPr lang="en-US" altLang="en-US" dirty="0"/>
              <a:t>Borrowers pay an interest rate when they take out a loan.</a:t>
            </a:r>
          </a:p>
          <a:p>
            <a:endParaRPr lang="en-US"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There are a couple of differences:</a:t>
            </a:r>
          </a:p>
          <a:p>
            <a:pPr>
              <a:buFontTx/>
              <a:buAutoNum type="arabicPeriod"/>
            </a:pPr>
            <a:r>
              <a:rPr lang="en-US" dirty="0">
                <a:ea typeface="MS PGothic" charset="0"/>
                <a:cs typeface="MS PGothic" charset="0"/>
              </a:rPr>
              <a:t> We are aggregating, so instead of getting the price and quantity of ONE good, we are looking at the supply and demand for all goods in our economy. Aggregate = total.</a:t>
            </a:r>
          </a:p>
          <a:p>
            <a:pPr>
              <a:buFontTx/>
              <a:buAutoNum type="arabicPeriod"/>
            </a:pPr>
            <a:r>
              <a:rPr lang="en-US" dirty="0">
                <a:ea typeface="MS PGothic" charset="0"/>
                <a:cs typeface="MS PGothic" charset="0"/>
              </a:rPr>
              <a:t> We are not looking at a single price, but the price level. This will be on the vertical axis just like price was in the original model.</a:t>
            </a:r>
          </a:p>
          <a:p>
            <a:pPr>
              <a:buFontTx/>
              <a:buAutoNum type="arabicPeriod"/>
            </a:pPr>
            <a:r>
              <a:rPr lang="en-US" dirty="0">
                <a:ea typeface="MS PGothic" charset="0"/>
                <a:cs typeface="MS PGothic" charset="0"/>
              </a:rPr>
              <a:t> Overall output (or quantity) is real GDP. This is also known as Y.</a:t>
            </a:r>
          </a:p>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aggregate demand curve depicts the quantity of goods and services demanded in the economy at any given price level. For example, when the price level rises from P</a:t>
            </a:r>
            <a:r>
              <a:rPr lang="en-US" baseline="-25000" dirty="0">
                <a:ea typeface="MS PGothic" charset="0"/>
                <a:cs typeface="MS PGothic" charset="0"/>
              </a:rPr>
              <a:t>100</a:t>
            </a:r>
            <a:r>
              <a:rPr lang="en-US" dirty="0">
                <a:ea typeface="MS PGothic" charset="0"/>
                <a:cs typeface="MS PGothic" charset="0"/>
              </a:rPr>
              <a:t> to P</a:t>
            </a:r>
            <a:r>
              <a:rPr lang="en-US" baseline="-25000" dirty="0">
                <a:ea typeface="MS PGothic" charset="0"/>
                <a:cs typeface="MS PGothic" charset="0"/>
              </a:rPr>
              <a:t>105</a:t>
            </a:r>
            <a:r>
              <a:rPr lang="en-US" dirty="0">
                <a:ea typeface="MS PGothic" charset="0"/>
                <a:cs typeface="MS PGothic" charset="0"/>
              </a:rPr>
              <a:t> the quantity of aggregate demand falls from $16 to $15.5. Lower nominal price levels result in increased values of real GDP.</a:t>
            </a:r>
          </a:p>
          <a:p>
            <a:endParaRPr lang="en-US" dirty="0">
              <a:ea typeface="MS PGothic" charset="0"/>
              <a:cs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loanable funds market is not a single physical location but includes places like stock exchanges, investment banks, mutual fund firms and the commercial banks where we all have accounts.</a:t>
            </a:r>
          </a:p>
          <a:p>
            <a:endParaRPr lang="en-US" altLang="en-US" dirty="0"/>
          </a:p>
          <a:p>
            <a:r>
              <a:rPr lang="en-US" altLang="en-US" dirty="0"/>
              <a:t>In this chapter, we</a:t>
            </a:r>
            <a:r>
              <a:rPr lang="en-US" altLang="ja-JP" dirty="0"/>
              <a:t>'ll see that this market is extremely important. Without it, much investment would be impossible, and production and GDP would falter.</a:t>
            </a:r>
            <a:endParaRPr lang="en-US"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When real wealth increases, this encourages consumers to spend more. Higher prices work in reverse by lowering the real value of money, making consumers poorer in the process. This results in reduced consumer spending and decreases the quantity of goods and services that they demand.</a:t>
            </a:r>
          </a:p>
          <a:p>
            <a:endParaRPr lang="en-US" dirty="0">
              <a:ea typeface="MS PGothic" charset="0"/>
              <a:cs typeface="MS PGothic" charset="0"/>
            </a:endParaRPr>
          </a:p>
          <a:p>
            <a:r>
              <a:rPr lang="en-US" dirty="0">
                <a:ea typeface="MS PGothic" charset="0"/>
                <a:cs typeface="MS PGothic" charset="0"/>
              </a:rPr>
              <a:t>The wealth effect is related to the C in the GDP equation.</a:t>
            </a:r>
          </a:p>
          <a:p>
            <a:pPr>
              <a:defRPr/>
            </a:pPr>
            <a:endParaRPr lang="en-US" dirty="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The loanable funds market is just another market with supply and demand.</a:t>
            </a:r>
          </a:p>
          <a:p>
            <a:r>
              <a:rPr lang="en-US" dirty="0">
                <a:ea typeface="MS PGothic" charset="0"/>
                <a:cs typeface="MS PGothic" charset="0"/>
              </a:rPr>
              <a:t>This graph is presented again to show that a reduction in savings will increase the interest rate.</a:t>
            </a:r>
          </a:p>
          <a:p>
            <a:r>
              <a:rPr lang="en-US" dirty="0">
                <a:ea typeface="MS PGothic" charset="0"/>
                <a:cs typeface="MS PGothic" charset="0"/>
              </a:rPr>
              <a:t>People will reduce their savings if they feel like they have to spend more (for whatever reason).</a:t>
            </a:r>
          </a:p>
          <a:p>
            <a:pPr>
              <a:defRPr/>
            </a:pPr>
            <a:endParaRPr lang="en-US" dirty="0">
              <a:cs typeface="ＭＳ Ｐゴシック" charset="0"/>
            </a:endParaRPr>
          </a:p>
          <a:p>
            <a:pPr>
              <a:defRPr/>
            </a:pPr>
            <a:r>
              <a:rPr lang="en-US" sz="1200" kern="1200" dirty="0">
                <a:solidFill>
                  <a:schemeClr val="tx1"/>
                </a:solidFill>
                <a:ea typeface="+mn-ea"/>
                <a:cs typeface="Cambria"/>
              </a:rPr>
              <a:t>There is an opportunity cost of borrowing. Higher interest rates make loans more expensive and decrease economic activity in sectors that are interest rate-sensitive.</a:t>
            </a:r>
          </a:p>
          <a:p>
            <a:pPr>
              <a:defRPr/>
            </a:pPr>
            <a:endParaRPr lang="en-US" sz="1200" kern="1200" dirty="0">
              <a:solidFill>
                <a:schemeClr val="tx1"/>
              </a:solidFill>
              <a:ea typeface="+mn-ea"/>
              <a:cs typeface="+mn-cs"/>
            </a:endParaRPr>
          </a:p>
          <a:p>
            <a:pPr>
              <a:defRPr/>
            </a:pPr>
            <a:r>
              <a:rPr lang="en-US" sz="1200" kern="1200" dirty="0">
                <a:solidFill>
                  <a:schemeClr val="tx1"/>
                </a:solidFill>
                <a:ea typeface="+mn-ea"/>
                <a:cs typeface="+mn-cs"/>
              </a:rPr>
              <a:t>The interest rate effect is related to the I in the GDP equation.</a:t>
            </a:r>
          </a:p>
          <a:p>
            <a:pPr>
              <a:defRPr/>
            </a:pPr>
            <a:endParaRPr lang="en-US"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All else equal, if the U.S. price level rises, the quantity demanded of U.S. goods falls, as consumers from around the globe substitute out of U.S. goods and into goods produced in other nations.</a:t>
            </a:r>
          </a:p>
          <a:p>
            <a:endParaRPr lang="en-US" dirty="0">
              <a:ea typeface="MS PGothic" charset="0"/>
              <a:cs typeface="MS PGothic" charset="0"/>
            </a:endParaRPr>
          </a:p>
          <a:p>
            <a:r>
              <a:rPr lang="en-US" dirty="0">
                <a:ea typeface="MS PGothic" charset="0"/>
                <a:cs typeface="MS PGothic" charset="0"/>
              </a:rPr>
              <a:t>When the U.S. price level rises, exports fall and imports rise, so net exports (X) fall. Similarly, when the U.S. price level falls, exports rise and imports fall, which means net exports rise. This is the international trade effect.</a:t>
            </a:r>
          </a:p>
          <a:p>
            <a:endParaRPr lang="en-US" dirty="0">
              <a:ea typeface="MS PGothic" charset="0"/>
              <a:cs typeface="MS PGothic" charset="0"/>
            </a:endParaRPr>
          </a:p>
          <a:p>
            <a:r>
              <a:rPr lang="en-US" dirty="0">
                <a:ea typeface="MS PGothic" charset="0"/>
                <a:cs typeface="MS PGothic" charset="0"/>
              </a:rPr>
              <a:t>The international trade effect is related to the NX in the GDP equation.</a:t>
            </a:r>
          </a:p>
          <a:p>
            <a:pPr>
              <a:defRPr/>
            </a:pPr>
            <a:endParaRPr lang="en-US"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When the price level rises, the quantity of aggregate demand falls. This negative relationship is due to three different effects.</a:t>
            </a:r>
          </a:p>
          <a:p>
            <a:r>
              <a:rPr lang="en-US" b="1" dirty="0">
                <a:ea typeface="MS PGothic" charset="0"/>
                <a:cs typeface="MS PGothic" charset="0"/>
              </a:rPr>
              <a:t>1. The wealth effect </a:t>
            </a:r>
            <a:r>
              <a:rPr lang="en-US" dirty="0">
                <a:ea typeface="MS PGothic" charset="0"/>
                <a:cs typeface="MS PGothic" charset="0"/>
              </a:rPr>
              <a:t>implies a lower quantity of consumption (C) demand because real wealth falls at higher price levels.</a:t>
            </a:r>
          </a:p>
          <a:p>
            <a:r>
              <a:rPr lang="en-US" b="1" dirty="0">
                <a:ea typeface="MS PGothic" charset="0"/>
                <a:cs typeface="MS PGothic" charset="0"/>
              </a:rPr>
              <a:t>2. The interest rate effect </a:t>
            </a:r>
            <a:r>
              <a:rPr lang="en-US" dirty="0">
                <a:ea typeface="MS PGothic" charset="0"/>
                <a:cs typeface="MS PGothic" charset="0"/>
              </a:rPr>
              <a:t>implies a lower quantity of investment (I) demand due to higher interest rates.</a:t>
            </a:r>
          </a:p>
          <a:p>
            <a:r>
              <a:rPr lang="en-US" b="1" dirty="0">
                <a:ea typeface="MS PGothic" charset="0"/>
                <a:cs typeface="MS PGothic" charset="0"/>
              </a:rPr>
              <a:t>3. The international trade effect </a:t>
            </a:r>
            <a:r>
              <a:rPr lang="en-US" dirty="0">
                <a:ea typeface="MS PGothic" charset="0"/>
                <a:cs typeface="MS PGothic" charset="0"/>
              </a:rPr>
              <a:t>implies a lower quantity of net export (NX) demand due to relatively higher domestic prices.</a:t>
            </a:r>
          </a:p>
          <a:p>
            <a:endParaRPr lang="en-US" dirty="0">
              <a:ea typeface="MS PGothic" charset="0"/>
              <a:cs typeface="MS PGothic" charset="0"/>
            </a:endParaRPr>
          </a:p>
          <a:p>
            <a:r>
              <a:rPr lang="en-US" dirty="0">
                <a:ea typeface="MS PGothic" charset="0"/>
                <a:cs typeface="MS PGothic" charset="0"/>
              </a:rPr>
              <a:t>Each effect focuses on a different component of aggregate demand. </a:t>
            </a:r>
          </a:p>
          <a:p>
            <a:endParaRPr lang="en-US" dirty="0">
              <a:ea typeface="MS PGothic" charset="0"/>
              <a:cs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Movement: a movement from A to B along the same graph can illustrate the slope of the graph</a:t>
            </a:r>
          </a:p>
          <a:p>
            <a:r>
              <a:rPr lang="en-US" dirty="0">
                <a:ea typeface="MS PGothic" charset="0"/>
                <a:cs typeface="MS PGothic" charset="0"/>
              </a:rPr>
              <a:t>Shift: a </a:t>
            </a:r>
            <a:r>
              <a:rPr lang="en-US" altLang="ja-JP" dirty="0">
                <a:ea typeface="MS PGothic" charset="0"/>
                <a:cs typeface="MS PGothic" charset="0"/>
              </a:rPr>
              <a:t>"new" AD curve is created, shifting to the right or left from the original curve.</a:t>
            </a:r>
          </a:p>
          <a:p>
            <a:endParaRPr lang="en-US" dirty="0">
              <a:ea typeface="MS PGothic" charset="0"/>
              <a:cs typeface="MS PGothic" charset="0"/>
            </a:endParaRPr>
          </a:p>
          <a:p>
            <a:r>
              <a:rPr lang="en-US" dirty="0">
                <a:ea typeface="MS PGothic" charset="0"/>
                <a:cs typeface="MS PGothic" charset="0"/>
              </a:rPr>
              <a:t>Text: A shift occurs when a violation of </a:t>
            </a:r>
            <a:r>
              <a:rPr lang="en-US" i="1" dirty="0">
                <a:ea typeface="MS PGothic" charset="0"/>
                <a:cs typeface="MS PGothic" charset="0"/>
              </a:rPr>
              <a:t>ceteris paribus </a:t>
            </a:r>
            <a:endParaRPr lang="en-US" dirty="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b="1" dirty="0">
                <a:ea typeface="MS PGothic" charset="0"/>
                <a:cs typeface="MS PGothic" charset="0"/>
              </a:rPr>
              <a:t>Important note: </a:t>
            </a:r>
            <a:r>
              <a:rPr lang="en-US" dirty="0">
                <a:ea typeface="MS PGothic" charset="0"/>
                <a:cs typeface="MS PGothic" charset="0"/>
              </a:rPr>
              <a:t>these factors affect a </a:t>
            </a:r>
            <a:r>
              <a:rPr lang="en-US" u="sng" dirty="0">
                <a:ea typeface="MS PGothic" charset="0"/>
                <a:cs typeface="MS PGothic" charset="0"/>
              </a:rPr>
              <a:t>broad number </a:t>
            </a:r>
            <a:r>
              <a:rPr lang="en-US" dirty="0">
                <a:ea typeface="MS PGothic" charset="0"/>
                <a:cs typeface="MS PGothic" charset="0"/>
              </a:rPr>
              <a:t>of individuals and firms and will have a sizeable effect on AD. We don</a:t>
            </a:r>
            <a:r>
              <a:rPr lang="en-US" altLang="ja-JP" dirty="0">
                <a:ea typeface="MS PGothic" charset="0"/>
                <a:cs typeface="MS PGothic" charset="0"/>
              </a:rPr>
              <a:t>'t want to think about something that will change just one person's wealth, such as one person getting a promotion or winning the lottery.</a:t>
            </a:r>
          </a:p>
          <a:p>
            <a:endParaRPr lang="en-US" dirty="0">
              <a:ea typeface="MS PGothic" charset="0"/>
              <a:cs typeface="MS PGothic" charset="0"/>
            </a:endParaRPr>
          </a:p>
          <a:p>
            <a:r>
              <a:rPr lang="en-US" b="1" dirty="0">
                <a:ea typeface="MS PGothic" charset="0"/>
                <a:cs typeface="MS PGothic" charset="0"/>
              </a:rPr>
              <a:t>Some other notes:</a:t>
            </a:r>
          </a:p>
          <a:p>
            <a:r>
              <a:rPr lang="en-US" u="sng" dirty="0">
                <a:ea typeface="MS PGothic" charset="0"/>
                <a:cs typeface="MS PGothic" charset="0"/>
              </a:rPr>
              <a:t>Real estate </a:t>
            </a:r>
            <a:r>
              <a:rPr lang="en-US" dirty="0">
                <a:ea typeface="MS PGothic" charset="0"/>
                <a:cs typeface="MS PGothic" charset="0"/>
              </a:rPr>
              <a:t>– housing makes up a large percent of many people</a:t>
            </a:r>
            <a:r>
              <a:rPr lang="en-US" altLang="ja-JP" dirty="0">
                <a:ea typeface="MS PGothic" charset="0"/>
                <a:cs typeface="MS PGothic" charset="0"/>
              </a:rPr>
              <a:t>'s wealth.</a:t>
            </a:r>
          </a:p>
          <a:p>
            <a:r>
              <a:rPr lang="en-US" u="sng" dirty="0">
                <a:ea typeface="MS PGothic" charset="0"/>
                <a:cs typeface="MS PGothic" charset="0"/>
              </a:rPr>
              <a:t>Future</a:t>
            </a:r>
            <a:r>
              <a:rPr lang="en-US" dirty="0">
                <a:ea typeface="MS PGothic" charset="0"/>
                <a:cs typeface="MS PGothic" charset="0"/>
              </a:rPr>
              <a:t> – If you expect higher prices or higher income tomorrow, you</a:t>
            </a:r>
            <a:r>
              <a:rPr lang="en-US" altLang="ja-JP" dirty="0">
                <a:ea typeface="MS PGothic" charset="0"/>
                <a:cs typeface="MS PGothic" charset="0"/>
              </a:rPr>
              <a:t>'ll spend more today.</a:t>
            </a:r>
          </a:p>
          <a:p>
            <a:r>
              <a:rPr lang="en-US" u="sng" dirty="0">
                <a:ea typeface="MS PGothic" charset="0"/>
                <a:cs typeface="MS PGothic" charset="0"/>
              </a:rPr>
              <a:t>Consumer confidence </a:t>
            </a:r>
            <a:r>
              <a:rPr lang="en-US" dirty="0">
                <a:ea typeface="MS PGothic" charset="0"/>
                <a:cs typeface="MS PGothic" charset="0"/>
              </a:rPr>
              <a:t>– this can be difficult, and is often just related to emotions. Sometimes, through current events, news, or political rhetoric, the general population can gain or lose confidence. These feelings can affect AD. People won</a:t>
            </a:r>
            <a:r>
              <a:rPr lang="en-US" altLang="ja-JP" dirty="0">
                <a:ea typeface="MS PGothic" charset="0"/>
                <a:cs typeface="MS PGothic" charset="0"/>
              </a:rPr>
              <a:t>'t spend if they're feeling uncertain.</a:t>
            </a:r>
            <a:endParaRPr lang="en-US" dirty="0">
              <a:ea typeface="MS PGothic" charset="0"/>
              <a:cs typeface="MS PGothic" charset="0"/>
            </a:endParaRPr>
          </a:p>
          <a:p>
            <a:pPr>
              <a:defRPr/>
            </a:pPr>
            <a:endParaRPr lang="en-US"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Overall picture:</a:t>
            </a:r>
          </a:p>
          <a:p>
            <a:r>
              <a:rPr lang="en-US" altLang="en-US" dirty="0"/>
              <a:t>Savings flows in and this is translated into loans for borrowers. We could call it the market for savings, or even the market for loans. The term </a:t>
            </a:r>
            <a:r>
              <a:rPr lang="en-US" altLang="ja-JP" dirty="0"/>
              <a:t>"loanable funds" captures the information in both: peoples' savings are funds available for loans to borrowers, or loanable funds.</a:t>
            </a:r>
          </a:p>
          <a:p>
            <a:endParaRPr lang="en-US" altLang="en-US" dirty="0"/>
          </a:p>
          <a:p>
            <a:r>
              <a:rPr lang="en-US" altLang="en-US" b="1" dirty="0"/>
              <a:t>Left side:</a:t>
            </a:r>
          </a:p>
          <a:p>
            <a:r>
              <a:rPr lang="en-US" altLang="en-US" dirty="0"/>
              <a:t>The suppliers of funds (savers) include households, and foreign entities. These foreign entities include both the private citizens and governments that decide to save in the United States. Household savings in retirement accounts, stocks, bonds, and mutual funds are other big sources of loanable funds.</a:t>
            </a:r>
          </a:p>
          <a:p>
            <a:endParaRPr lang="en-US" altLang="en-US" dirty="0"/>
          </a:p>
          <a:p>
            <a:r>
              <a:rPr lang="en-US" altLang="en-US" b="1" dirty="0"/>
              <a:t>Right side:</a:t>
            </a:r>
          </a:p>
          <a:p>
            <a:r>
              <a:rPr lang="en-US" altLang="en-US" dirty="0"/>
              <a:t>The demanders of loanable funds include business firms and governments. Firms demand borrowed funds to finance large expenses, such as capital purchases or business expansions.</a:t>
            </a:r>
            <a:endParaRPr lang="en-US"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a:defRPr/>
            </a:pPr>
            <a:endParaRPr lang="en-US"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vertical nature of the curve shows that in the long run, when all prices are able to adjust, output is independent of price level. The price level can rise and fall, and output will remain the same.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cs typeface="Cambria"/>
              </a:rPr>
              <a:t>Causes of growth are resources, technology, and institutions</a:t>
            </a:r>
            <a:r>
              <a:rPr lang="en-US" dirty="0">
                <a:cs typeface="+mn-cs"/>
              </a:rPr>
              <a:t>. Therefore, long-run growth (and a shift in the long-run AS) occur when changes to these three causes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Shifts in the long-run aggregate supply curve occur when there is a change in an economy</a:t>
            </a:r>
            <a:r>
              <a:rPr lang="en-US" altLang="ja-JP" dirty="0">
                <a:ea typeface="MS PGothic" charset="0"/>
                <a:cs typeface="MS PGothic" charset="0"/>
              </a:rPr>
              <a:t>'s resources, technology, or institutions. A technological advance moves an economy from LRAS to LRAS</a:t>
            </a:r>
            <a:r>
              <a:rPr lang="en-US" altLang="ja-JP" baseline="-25000" dirty="0">
                <a:ea typeface="MS PGothic" charset="0"/>
                <a:cs typeface="MS PGothic" charset="0"/>
              </a:rPr>
              <a:t>1</a:t>
            </a:r>
            <a:r>
              <a:rPr lang="en-US" altLang="ja-JP" dirty="0">
                <a:ea typeface="MS PGothic" charset="0"/>
                <a:cs typeface="MS PGothic" charset="0"/>
              </a:rPr>
              <a:t>. This is a picture of economic growth. When the LRAS curve shifts to the right, this movement also indicates a change in the economy's full employment output level from Y* to Y**. The unemployment rate does not change, but workers are more productive. </a:t>
            </a:r>
          </a:p>
          <a:p>
            <a:endParaRPr lang="en-US"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positive slope of the short-run aggregate supply curve indicates that increases in the economy</a:t>
            </a:r>
            <a:r>
              <a:rPr lang="en-US" altLang="ja-JP" dirty="0">
                <a:ea typeface="MS PGothic" charset="0"/>
                <a:cs typeface="MS PGothic" charset="0"/>
              </a:rPr>
              <a:t>'s price level lead to an increase in the quantity of aggregate supply in the short run. For example, if the price level rises from 100 to 110, the quantity of aggregate supply rises from $16 trillion to $17 trillion in the short run. The reason is that some prices are sticky in the short run. </a:t>
            </a:r>
            <a:endParaRPr lang="en-US" dirty="0">
              <a:ea typeface="MS PGothic" charset="0"/>
              <a:cs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To reinforce the importance of this market, think about why borrowing takes place. The key reason is that firms</a:t>
            </a:r>
            <a:r>
              <a:rPr lang="en-US" altLang="ja-JP" dirty="0"/>
              <a:t>' borrow to invest. That is, firms, looking to produce output in the future, must borrow to pay expenses today.  Without borrowing, production may not take place, and this of course would greatly hurt the </a:t>
            </a:r>
            <a:r>
              <a:rPr lang="en-US" altLang="ja-JP" dirty="0" err="1"/>
              <a:t>macroeconomy</a:t>
            </a:r>
            <a:r>
              <a:rPr lang="en-US" altLang="ja-JP" dirty="0"/>
              <a:t>.</a:t>
            </a:r>
          </a:p>
          <a:p>
            <a:endParaRPr lang="en-US" altLang="en-US" dirty="0"/>
          </a:p>
          <a:p>
            <a:r>
              <a:rPr lang="en-US" altLang="en-US" dirty="0"/>
              <a:t>This figure was seen in the previous chapter. However, a different part of the figure is emphasized here.</a:t>
            </a:r>
          </a:p>
          <a:p>
            <a:endParaRPr lang="en-US" altLang="en-US" dirty="0"/>
          </a:p>
          <a:p>
            <a:r>
              <a:rPr lang="en-US" altLang="en-US" b="1" dirty="0"/>
              <a:t>Picture:</a:t>
            </a:r>
          </a:p>
          <a:p>
            <a:r>
              <a:rPr lang="en-US" altLang="en-US" dirty="0"/>
              <a:t>Before anything is produced in the factory, the investment must be paid. You have to borrow to build factories, warehouses, buy equipment, and hire workers!</a:t>
            </a:r>
          </a:p>
        </p:txBody>
      </p:sp>
    </p:spTree>
    <p:extLst>
      <p:ext uri="{BB962C8B-B14F-4D97-AF65-F5344CB8AC3E}">
        <p14:creationId xmlns:p14="http://schemas.microsoft.com/office/powerpoint/2010/main" val="389454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endParaRPr lang="en-US"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A Midwest drought would be an example of a temporary supply shock.</a:t>
            </a:r>
          </a:p>
          <a:p>
            <a:r>
              <a:rPr lang="en-US" dirty="0">
                <a:ea typeface="MS PGothic" charset="0"/>
                <a:cs typeface="MS PGothic" charset="0"/>
              </a:rPr>
              <a:t>Any </a:t>
            </a:r>
            <a:r>
              <a:rPr lang="en-US" altLang="ja-JP" dirty="0">
                <a:ea typeface="MS PGothic" charset="0"/>
                <a:cs typeface="MS PGothic" charset="0"/>
              </a:rPr>
              <a:t>"shock" that destroys a large supply of goods will shift AS to the left.</a:t>
            </a:r>
          </a:p>
          <a:p>
            <a:r>
              <a:rPr lang="en-US" b="1" dirty="0">
                <a:ea typeface="MS PGothic" charset="0"/>
                <a:cs typeface="MS PGothic" charset="0"/>
              </a:rPr>
              <a:t>Pictures</a:t>
            </a:r>
            <a:r>
              <a:rPr lang="en-US" dirty="0">
                <a:ea typeface="MS PGothic" charset="0"/>
                <a:cs typeface="MS PGothic" charset="0"/>
              </a:rPr>
              <a:t> show frozen orange crops and a tsunami.</a:t>
            </a:r>
          </a:p>
          <a:p>
            <a:endParaRPr lang="en-US" dirty="0">
              <a:ea typeface="MS PGothic" charset="0"/>
              <a:cs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If inflation expectations suddenly jump to 14%, this affects contracts signed today. When workers and firms expect higher prices, they negotiate labor contracts with higher nominal wages. This leads to higher labor costs, which reduces profitability, and makes firms less willing to produce at </a:t>
            </a:r>
            <a:r>
              <a:rPr lang="en-US" i="1" dirty="0">
                <a:ea typeface="MS PGothic" charset="0"/>
                <a:cs typeface="MS PGothic" charset="0"/>
              </a:rPr>
              <a:t>any</a:t>
            </a:r>
            <a:r>
              <a:rPr lang="en-US" dirty="0">
                <a:ea typeface="MS PGothic" charset="0"/>
                <a:cs typeface="MS PGothic" charset="0"/>
              </a:rPr>
              <a:t> price level. Therefore, the short-run aggregate supply curve shifts left.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short-run aggregate supply curve shifts to the right when there are positive supply shocks, decreases occur in expected price levels, and anticipated price levels turn out to be too high. The curve shifts to the left when there are negative supply shocks, increases occur in expected future prices, and anticipated price levels turn out to be too low.</a:t>
            </a:r>
          </a:p>
          <a:p>
            <a:endParaRPr lang="en-US"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Many people, thinking about retirement, buying a house or car or some other big purchase, worry and fret over interest rate fluctuations and have no clear picture as to why interest rates rise and fall. The interest rate is just the price of loanable funds, and if you know how to use supply and demand, you can determine what makes interest rates rise and fall.</a:t>
            </a:r>
          </a:p>
        </p:txBody>
      </p:sp>
    </p:spTree>
    <p:extLst>
      <p:ext uri="{BB962C8B-B14F-4D97-AF65-F5344CB8AC3E}">
        <p14:creationId xmlns:p14="http://schemas.microsoft.com/office/powerpoint/2010/main" val="24236167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long-run equilibrium in the economy occurs after all participants in the economy have had a chance to adjust fully to the price level. This figure is the primary representation of the aggregate demand and aggregate supply model—it represents long run equilibrium (at point A), the point toward which the economy is moving at any point in time.</a:t>
            </a:r>
          </a:p>
          <a:p>
            <a:endParaRPr lang="en-US" dirty="0">
              <a:ea typeface="MS PGothic" charset="0"/>
              <a:cs typeface="MS PGothic" charset="0"/>
            </a:endParaRPr>
          </a:p>
          <a:p>
            <a:r>
              <a:rPr lang="en-US" dirty="0">
                <a:ea typeface="MS PGothic" charset="0"/>
                <a:cs typeface="MS PGothic" charset="0"/>
              </a:rPr>
              <a:t>At this equilibrium output level, short-run expectations about the price level are consistent with the actual price level and the economy is operating at full employment. This provides an important frame of reference for evaluating the health of the economy. In the short run, the intersection of aggregate demand and short-run aggregate supply can deviate from the economy</a:t>
            </a:r>
            <a:r>
              <a:rPr lang="en-US" altLang="ja-JP" dirty="0">
                <a:ea typeface="MS PGothic" charset="0"/>
                <a:cs typeface="MS PGothic" charset="0"/>
              </a:rPr>
              <a:t>'s long-run potential. This means that output, at any given moment, may be more or less than the natural rate shown by Y*.</a:t>
            </a:r>
          </a:p>
          <a:p>
            <a:endParaRPr lang="en-US" dirty="0">
              <a:ea typeface="MS PGothic" charset="0"/>
              <a:cs typeface="MS PGothic" charset="0"/>
            </a:endParaRPr>
          </a:p>
          <a:p>
            <a:r>
              <a:rPr lang="en-US" dirty="0">
                <a:ea typeface="MS PGothic" charset="0"/>
                <a:cs typeface="MS PGothic" charset="0"/>
              </a:rPr>
              <a:t>The notion that the economy</a:t>
            </a:r>
            <a:r>
              <a:rPr lang="en-US" altLang="ja-JP" dirty="0">
                <a:ea typeface="MS PGothic" charset="0"/>
                <a:cs typeface="MS PGothic" charset="0"/>
              </a:rPr>
              <a:t>'s short-run performance deviates from its long-run potential is captured by the business cycle—recessions and expansions.</a:t>
            </a:r>
          </a:p>
          <a:p>
            <a:endParaRPr lang="en-US"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Beginning at long-run equilibrium point A, the price level is at 100 and output is at the natural rate (Y*). New technology shifts long-run aggregate supply positively from LRAS to LRAS1 because the economy can now produce more at any price level. The new long-run equilibrium is at point B, and there is now a new, higher natural rate of output (Y**). Note that the unemployment rate (u) is equal to the natural rate (u*) both before and after the shift. </a:t>
            </a:r>
          </a:p>
          <a:p>
            <a:endParaRPr lang="en-US" dirty="0">
              <a:ea typeface="MS PGothic" charset="0"/>
              <a:cs typeface="MS PGothic" charset="0"/>
            </a:endParaRPr>
          </a:p>
          <a:p>
            <a:endParaRPr lang="en-US"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figure illustrates the changes in the economy from increased consumer confidence. We start in long-run equilibrium at point A, where the price level is at P</a:t>
            </a:r>
            <a:r>
              <a:rPr lang="en-US" baseline="-25000" dirty="0">
                <a:ea typeface="MS PGothic" charset="0"/>
                <a:cs typeface="MS PGothic" charset="0"/>
              </a:rPr>
              <a:t>100</a:t>
            </a:r>
            <a:r>
              <a:rPr lang="en-US" dirty="0">
                <a:ea typeface="MS PGothic" charset="0"/>
                <a:cs typeface="MS PGothic" charset="0"/>
              </a:rPr>
              <a:t>, we have the natural rate of output (Y*), and unemployment equal to the natural rate. Then aggregate demand shifts to from AD</a:t>
            </a:r>
            <a:r>
              <a:rPr lang="en-US" baseline="-25000" dirty="0">
                <a:ea typeface="MS PGothic" charset="0"/>
                <a:cs typeface="MS PGothic" charset="0"/>
              </a:rPr>
              <a:t>1</a:t>
            </a:r>
            <a:r>
              <a:rPr lang="en-US" dirty="0">
                <a:ea typeface="MS PGothic" charset="0"/>
                <a:cs typeface="MS PGothic" charset="0"/>
              </a:rPr>
              <a:t> to AD</a:t>
            </a:r>
            <a:r>
              <a:rPr lang="en-US" baseline="-25000" dirty="0">
                <a:ea typeface="MS PGothic" charset="0"/>
                <a:cs typeface="MS PGothic" charset="0"/>
              </a:rPr>
              <a:t>2</a:t>
            </a:r>
            <a:r>
              <a:rPr lang="en-US" dirty="0">
                <a:ea typeface="MS PGothic" charset="0"/>
                <a:cs typeface="MS PGothic" charset="0"/>
              </a:rPr>
              <a:t>. This immediately moves us to short-run equilibrium at b (short-run </a:t>
            </a:r>
            <a:r>
              <a:rPr lang="en-US" dirty="0" err="1">
                <a:ea typeface="MS PGothic" charset="0"/>
                <a:cs typeface="MS PGothic" charset="0"/>
              </a:rPr>
              <a:t>equilibria</a:t>
            </a:r>
            <a:r>
              <a:rPr lang="en-US" dirty="0">
                <a:ea typeface="MS PGothic" charset="0"/>
                <a:cs typeface="MS PGothic" charset="0"/>
              </a:rPr>
              <a:t> are denoted with lowercase letters).</a:t>
            </a:r>
          </a:p>
          <a:p>
            <a:endParaRPr lang="en-US" dirty="0">
              <a:ea typeface="MS PGothic" charset="0"/>
              <a:cs typeface="MS PGothic" charset="0"/>
            </a:endParaRPr>
          </a:p>
          <a:p>
            <a:r>
              <a:rPr lang="en-US" dirty="0">
                <a:ea typeface="MS PGothic" charset="0"/>
                <a:cs typeface="MS PGothic" charset="0"/>
              </a:rPr>
              <a:t>The short-run equilibrium implies higher prices (P = P</a:t>
            </a:r>
            <a:r>
              <a:rPr lang="en-US" baseline="-25000" dirty="0">
                <a:ea typeface="MS PGothic" charset="0"/>
                <a:cs typeface="MS PGothic" charset="0"/>
              </a:rPr>
              <a:t>105</a:t>
            </a:r>
            <a:r>
              <a:rPr lang="en-US" dirty="0">
                <a:ea typeface="MS PGothic" charset="0"/>
                <a:cs typeface="MS PGothic" charset="0"/>
              </a:rPr>
              <a:t>), and higher real GDP (Y</a:t>
            </a:r>
            <a:r>
              <a:rPr lang="en-US" altLang="ja-JP" dirty="0">
                <a:ea typeface="MS PGothic" charset="0"/>
                <a:cs typeface="MS PGothic" charset="0"/>
              </a:rPr>
              <a:t>'). In addition, the unemployment rate drops to u', which is less than u*. Thus, in the short run, changes in aggregate demand do impact the real economy. This holds even if these aggregate demand changes are based purely on feelings.</a:t>
            </a:r>
          </a:p>
          <a:p>
            <a:endParaRPr lang="en-US" dirty="0">
              <a:ea typeface="MS PGothic" charset="0"/>
              <a:cs typeface="MS PGothic" charset="0"/>
            </a:endParaRPr>
          </a:p>
          <a:p>
            <a:r>
              <a:rPr lang="en-US" dirty="0">
                <a:ea typeface="MS PGothic" charset="0"/>
                <a:cs typeface="MS PGothic" charset="0"/>
              </a:rPr>
              <a:t>As all prices adjust, the short-run aggregate supply curve shifts to the left from SRAS to SRAS1. This moves us to long-run equilibrium at point C. Notice that at C we are back to the original output level (Y*) and unemployment level (u*), but prices are higher (P = 110). The model is telling us that demand changes have no real effects in the long run because only the price level, a nominal variable, is affected.</a:t>
            </a:r>
          </a:p>
          <a:p>
            <a:endParaRPr lang="en-US"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Savings is channeled into investment in the loanable funds market. In this market, loanable funds are the goods that are bought and sold. The price is an interest rate. This price, like any other market-determined price, is determined by the interaction of supply and demand.</a:t>
            </a:r>
          </a:p>
          <a:p>
            <a:endParaRPr lang="en-US" altLang="en-US" dirty="0"/>
          </a:p>
        </p:txBody>
      </p:sp>
    </p:spTree>
    <p:extLst>
      <p:ext uri="{BB962C8B-B14F-4D97-AF65-F5344CB8AC3E}">
        <p14:creationId xmlns:p14="http://schemas.microsoft.com/office/powerpoint/2010/main" val="25559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d</a:t>
            </a:r>
          </a:p>
          <a:p>
            <a:endParaRPr lang="en-US" dirty="0">
              <a:ea typeface="MS PGothic" charset="0"/>
              <a:cs typeface="MS PGothic" charset="0"/>
            </a:endParaRPr>
          </a:p>
          <a:p>
            <a:r>
              <a:rPr lang="en-US" dirty="0">
                <a:ea typeface="MS PGothic" charset="0"/>
                <a:cs typeface="MS PGothic" charset="0"/>
              </a:rPr>
              <a:t>The price level is the OVERALL level of prices for goods and services in the economy. We</a:t>
            </a:r>
            <a:r>
              <a:rPr lang="en-US" altLang="ja-JP" dirty="0">
                <a:ea typeface="MS PGothic" charset="0"/>
                <a:cs typeface="MS PGothic" charset="0"/>
              </a:rPr>
              <a:t>'re not looking at the price of a single good with this model.</a:t>
            </a:r>
          </a:p>
          <a:p>
            <a:endParaRPr lang="en-US"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The wealth effect refers to the change in the purchasing power of money when the price level changes. If the price level falls, we can afford to buy more goods with the same number of dollars.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r>
              <a:rPr lang="en-US" dirty="0">
                <a:ea typeface="MS PGothic" charset="0"/>
                <a:cs typeface="MS PGothic" charset="0"/>
              </a:rPr>
              <a:t>If everyone spends more (perhaps due to higher consumer confidence), the AD curve will shift. Specifically, it will shift outward (to the right). Combined with the AS curve, the model shows that this will result in higher real GDP and a higher price level.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c</a:t>
            </a:r>
          </a:p>
          <a:p>
            <a:endParaRPr lang="en-US" dirty="0">
              <a:ea typeface="MS PGothic" charset="0"/>
              <a:cs typeface="MS PGothic" charset="0"/>
            </a:endParaRPr>
          </a:p>
          <a:p>
            <a:r>
              <a:rPr lang="en-US" dirty="0">
                <a:ea typeface="MS PGothic" charset="0"/>
                <a:cs typeface="MS PGothic" charset="0"/>
              </a:rPr>
              <a:t>In the long run, all prices have time to fully adjust. If two economies have identical goods, services, populations, skills, and resources, they will have the same real output even if one economy has twice as much money (and prices that are twice as high).</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a:t>
            </a:r>
            <a:r>
              <a:rPr lang="en-US">
                <a:ea typeface="MS PGothic" charset="0"/>
                <a:cs typeface="MS PGothic" charset="0"/>
              </a:rPr>
              <a:t>: b</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Over time, as prices adjust, the SRAS will shift back left such that the equilibrium between AD and SRAS will once again intersect LRAS. This left shift of SRAS will make the price level rise further.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Savers and borrowers care about the real rate of interest on a loan because this is the rate that describes how the real purchasing power of their funds changes over the course of the loan. Since interest rates are a result of supply and demand in the market for loanable funds, higher inflation rates lead to higher nominal interest rates in order to compensate lenders for the loss of purchasing power.</a:t>
            </a:r>
          </a:p>
          <a:p>
            <a:endParaRPr lang="en-US" altLang="en-US" dirty="0">
              <a:latin typeface="TradeGothicLTStd" charset="0"/>
            </a:endParaRPr>
          </a:p>
          <a:p>
            <a:r>
              <a:rPr lang="en-US" altLang="en-US" dirty="0">
                <a:latin typeface="TradeGothicLTStd" charset="0"/>
              </a:rPr>
              <a:t>The difference between real and nominal interest rates is the rate of inflation. </a:t>
            </a:r>
          </a:p>
          <a:p>
            <a:endParaRPr lang="en-US" altLang="en-US" dirty="0">
              <a:latin typeface="TradeGothicLTStd" charset="0"/>
            </a:endParaRPr>
          </a:p>
          <a:p>
            <a:r>
              <a:rPr lang="en-US" altLang="en-US" dirty="0">
                <a:latin typeface="TradeGothicLTStd" charset="0"/>
              </a:rPr>
              <a:t>Real interest rate is related to real purchasing power. The nominal rate of interest is just the </a:t>
            </a:r>
            <a:r>
              <a:rPr lang="en-US" altLang="ja-JP" dirty="0">
                <a:latin typeface="TradeGothicLTStd" charset="0"/>
              </a:rPr>
              <a:t>"stated" rate.</a:t>
            </a:r>
          </a:p>
          <a:p>
            <a:endParaRPr lang="en-US" altLang="en-US" dirty="0">
              <a:latin typeface="TradeGothicLTStd" charset="0"/>
            </a:endParaRPr>
          </a:p>
          <a:p>
            <a:r>
              <a:rPr lang="en-US" altLang="en-US" dirty="0">
                <a:latin typeface="TradeGothicLTStd" charset="0"/>
              </a:rPr>
              <a:t>Higher levels of inflation will lead to higher nominal interest rates, even when real interest rates are constant.</a:t>
            </a:r>
          </a:p>
        </p:txBody>
      </p:sp>
    </p:spTree>
    <p:extLst>
      <p:ext uri="{BB962C8B-B14F-4D97-AF65-F5344CB8AC3E}">
        <p14:creationId xmlns:p14="http://schemas.microsoft.com/office/powerpoint/2010/main" val="70528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the real interest rate is 4% and there is no inflation, then the nominal interest rate is also 4%. But if inflation rises to 2%, the nominal interest rate increases to 6%. If the inflation rate rises further to 4%, then the nominal interest rate rises to 8%.</a:t>
            </a:r>
          </a:p>
        </p:txBody>
      </p:sp>
    </p:spTree>
    <p:extLst>
      <p:ext uri="{BB962C8B-B14F-4D97-AF65-F5344CB8AC3E}">
        <p14:creationId xmlns:p14="http://schemas.microsoft.com/office/powerpoint/2010/main" val="7163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8834E5-3D03-9443-81EF-04544E3DF69B}" type="slidenum">
              <a:rPr lang="en-US" smtClean="0"/>
              <a:pPr/>
              <a:t>10</a:t>
            </a:fld>
            <a:endParaRPr lang="en-US"/>
          </a:p>
        </p:txBody>
      </p:sp>
    </p:spTree>
    <p:extLst>
      <p:ext uri="{BB962C8B-B14F-4D97-AF65-F5344CB8AC3E}">
        <p14:creationId xmlns:p14="http://schemas.microsoft.com/office/powerpoint/2010/main" val="344745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2.emf"/><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0.xml"/><Relationship Id="rId1" Type="http://schemas.openxmlformats.org/officeDocument/2006/relationships/slideLayout" Target="../slideLayouts/slideLayout5.xml"/><Relationship Id="rId5" Type="http://schemas.openxmlformats.org/officeDocument/2006/relationships/image" Target="../media/image52.emf"/><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5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6.emf"/><Relationship Id="rId4" Type="http://schemas.openxmlformats.org/officeDocument/2006/relationships/image" Target="../media/image54.emf"/><Relationship Id="rId9" Type="http://schemas.openxmlformats.org/officeDocument/2006/relationships/image" Target="../media/image58.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image" Target="../media/image67.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noProof="0" dirty="0">
                <a:solidFill>
                  <a:schemeClr val="accent6"/>
                </a:solidFill>
                <a:latin typeface="Cambria"/>
                <a:ea typeface="MS PGothic" charset="0"/>
              </a:rPr>
              <a:t>Economics</a:t>
            </a:r>
            <a:endParaRPr lang="en-US"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en-US" altLang="en-US" sz="6600" noProof="0" dirty="0">
                <a:solidFill>
                  <a:schemeClr val="accent6"/>
                </a:solidFill>
                <a:latin typeface="Cambria"/>
                <a:cs typeface="Cambria"/>
              </a:rPr>
              <a:t>Week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en-US" altLang="en-US" noProof="0" dirty="0"/>
              <a:t>Real and Nominal Interest Rates,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en-US" altLang="en-US" noProof="0"/>
              <a:t>Quick Summary</a:t>
            </a:r>
          </a:p>
        </p:txBody>
      </p:sp>
      <p:sp>
        <p:nvSpPr>
          <p:cNvPr id="20483" name="Content Placeholder 2"/>
          <p:cNvSpPr>
            <a:spLocks noGrp="1"/>
          </p:cNvSpPr>
          <p:nvPr>
            <p:ph idx="1"/>
          </p:nvPr>
        </p:nvSpPr>
        <p:spPr>
          <a:xfrm>
            <a:off x="1981200" y="1712913"/>
            <a:ext cx="8229600" cy="4895850"/>
          </a:xfrm>
        </p:spPr>
        <p:txBody>
          <a:bodyPr/>
          <a:lstStyle/>
          <a:p>
            <a:r>
              <a:rPr lang="en-US" altLang="en-US" sz="3200" noProof="0"/>
              <a:t>Supply of loanable funds</a:t>
            </a:r>
          </a:p>
          <a:p>
            <a:pPr lvl="1"/>
            <a:r>
              <a:rPr lang="en-US" altLang="en-US" sz="2800" noProof="0"/>
              <a:t>Comes from people saving money.</a:t>
            </a:r>
          </a:p>
          <a:p>
            <a:pPr lvl="1"/>
            <a:r>
              <a:rPr lang="en-US" altLang="en-US" sz="2800" noProof="0"/>
              <a:t>Interest rate is a reward for saving.</a:t>
            </a:r>
          </a:p>
          <a:p>
            <a:r>
              <a:rPr lang="en-US" altLang="en-US" sz="3200" noProof="0"/>
              <a:t>Demand of loanable funds</a:t>
            </a:r>
          </a:p>
          <a:p>
            <a:pPr lvl="1"/>
            <a:r>
              <a:rPr lang="en-US" altLang="en-US" sz="2800" noProof="0"/>
              <a:t>Comes from people wanting to borrow money.</a:t>
            </a:r>
          </a:p>
          <a:p>
            <a:pPr lvl="1"/>
            <a:r>
              <a:rPr lang="en-US" altLang="en-US" sz="2800" noProof="0"/>
              <a:t>Interest rate is the cost of borrowing.</a:t>
            </a:r>
          </a:p>
        </p:txBody>
      </p:sp>
      <p:pic>
        <p:nvPicPr>
          <p:cNvPr id="40963" name="Picture 4" descr="I:\DirkTextbookN\Jpegs(All)\Macro Ch19-33\ch09\04_PRINECOMA_CH09.jpg"/>
          <p:cNvPicPr>
            <a:picLocks noChangeAspect="1" noChangeArrowheads="1"/>
          </p:cNvPicPr>
          <p:nvPr/>
        </p:nvPicPr>
        <p:blipFill>
          <a:blip r:embed="rId2"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transition="in" filter="barn(inVertical)">
                                      <p:cBhvr>
                                        <p:cTn id="18"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Where does the supply of funds in the loanable funds market come from? </a:t>
            </a:r>
          </a:p>
          <a:p>
            <a:pPr marL="971550" lvl="1" indent="-514350">
              <a:buFont typeface="Calibri" panose="020F0502020204030204" pitchFamily="34" charset="0"/>
              <a:buAutoNum type="alphaUcPeriod"/>
            </a:pPr>
            <a:r>
              <a:rPr lang="en-US" altLang="en-US" sz="2800" noProof="0"/>
              <a:t>Banks printing money.</a:t>
            </a:r>
          </a:p>
          <a:p>
            <a:pPr marL="971550" lvl="1" indent="-514350">
              <a:buFont typeface="Calibri" panose="020F0502020204030204" pitchFamily="34" charset="0"/>
              <a:buAutoNum type="alphaUcPeriod"/>
            </a:pPr>
            <a:r>
              <a:rPr lang="en-US" altLang="en-US" sz="2800" noProof="0"/>
              <a:t>Firms borrowing money for investment.</a:t>
            </a:r>
          </a:p>
          <a:p>
            <a:pPr marL="971550" lvl="1" indent="-514350">
              <a:buFont typeface="Calibri" panose="020F0502020204030204" pitchFamily="34" charset="0"/>
              <a:buAutoNum type="alphaUcPeriod"/>
            </a:pPr>
            <a:r>
              <a:rPr lang="en-US" altLang="en-US" sz="2800" noProof="0"/>
              <a:t>Government tax revenues from citizens.</a:t>
            </a:r>
          </a:p>
          <a:p>
            <a:pPr marL="971550" lvl="1" indent="-514350">
              <a:buFont typeface="Calibri" panose="020F0502020204030204" pitchFamily="34" charset="0"/>
              <a:buAutoNum type="alphaUcPeriod"/>
            </a:pPr>
            <a:r>
              <a:rPr lang="en-US" altLang="en-US" sz="2800" noProof="0"/>
              <a:t>Consumers saving their money at banks.</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The interest rate can be thought of as</a:t>
            </a:r>
          </a:p>
          <a:p>
            <a:pPr marL="971550" lvl="1" indent="-514350">
              <a:buFont typeface="Calibri" panose="020F0502020204030204" pitchFamily="34" charset="0"/>
              <a:buAutoNum type="alphaUcPeriod"/>
            </a:pPr>
            <a:r>
              <a:rPr lang="en-US" altLang="en-US" sz="2800" noProof="0"/>
              <a:t>the rate at which banks loan funds.</a:t>
            </a:r>
          </a:p>
          <a:p>
            <a:pPr marL="971550" lvl="1" indent="-514350">
              <a:buFont typeface="Calibri" panose="020F0502020204030204" pitchFamily="34" charset="0"/>
              <a:buAutoNum type="alphaUcPeriod"/>
            </a:pPr>
            <a:r>
              <a:rPr lang="en-US" altLang="en-US" sz="2800" noProof="0"/>
              <a:t>the return on a capital investment.</a:t>
            </a:r>
          </a:p>
          <a:p>
            <a:pPr marL="971550" lvl="1" indent="-514350">
              <a:buFont typeface="Calibri" panose="020F0502020204030204" pitchFamily="34" charset="0"/>
              <a:buAutoNum type="alphaUcPeriod"/>
            </a:pPr>
            <a:r>
              <a:rPr lang="en-US" altLang="en-US" sz="2800" noProof="0"/>
              <a:t>the real rate of inflation.</a:t>
            </a:r>
          </a:p>
          <a:p>
            <a:pPr marL="971550" lvl="1" indent="-514350">
              <a:buFont typeface="Calibri" panose="020F0502020204030204" pitchFamily="34" charset="0"/>
              <a:buAutoNum type="alphaUcPeriod"/>
            </a:pPr>
            <a:r>
              <a:rPr lang="en-US" altLang="en-US" sz="2800" noProof="0"/>
              <a:t>the price of money.</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en-US" altLang="en-US" noProof="0"/>
              <a:t>Aggregate Demand and Aggregate Supply Model</a:t>
            </a:r>
          </a:p>
        </p:txBody>
      </p:sp>
      <p:sp>
        <p:nvSpPr>
          <p:cNvPr id="11267" name="Content Placeholder 2"/>
          <p:cNvSpPr>
            <a:spLocks noGrp="1"/>
          </p:cNvSpPr>
          <p:nvPr>
            <p:ph idx="1"/>
          </p:nvPr>
        </p:nvSpPr>
        <p:spPr>
          <a:xfrm>
            <a:off x="1970091" y="1585913"/>
            <a:ext cx="9593860" cy="4895850"/>
          </a:xfrm>
        </p:spPr>
        <p:txBody>
          <a:bodyPr/>
          <a:lstStyle/>
          <a:p>
            <a:r>
              <a:rPr lang="en-US" altLang="en-US" sz="2800" noProof="0" dirty="0"/>
              <a:t>The model we use to study business cycle is the aggregate demand and aggregate supply model.</a:t>
            </a:r>
          </a:p>
          <a:p>
            <a:pPr lvl="1"/>
            <a:r>
              <a:rPr lang="en-US" altLang="en-US" sz="2400" noProof="0" dirty="0"/>
              <a:t>Aggregate means "Total."</a:t>
            </a:r>
          </a:p>
          <a:p>
            <a:pPr lvl="1"/>
            <a:r>
              <a:rPr lang="en-US" altLang="en-US" sz="2400" noProof="0" dirty="0"/>
              <a:t>Price level (P): Nominal variable that reflects current price changes without adjusting for inflation.</a:t>
            </a:r>
          </a:p>
          <a:p>
            <a:pPr lvl="1"/>
            <a:r>
              <a:rPr lang="en-US" altLang="en-US" sz="2400" noProof="0" dirty="0"/>
              <a:t>Real GDP (Y): Economy'</a:t>
            </a:r>
            <a:r>
              <a:rPr lang="en-US" altLang="ja-JP" sz="2400" noProof="0" dirty="0"/>
              <a:t>s output of goods and services, corrects the growth in the economy for prices.</a:t>
            </a:r>
            <a:endParaRPr lang="en-US" altLang="en-US" sz="2400" noProof="0" dirty="0"/>
          </a:p>
          <a:p>
            <a:r>
              <a:rPr lang="en-US" altLang="en-US" sz="2800" noProof="0" dirty="0"/>
              <a:t>Aggregate demand (AD)</a:t>
            </a:r>
          </a:p>
          <a:p>
            <a:pPr lvl="1"/>
            <a:r>
              <a:rPr lang="en-US" altLang="en-US" sz="2400" noProof="0" dirty="0"/>
              <a:t>Total demand for final goods and services in the economy.</a:t>
            </a:r>
          </a:p>
          <a:p>
            <a:r>
              <a:rPr lang="en-US" altLang="en-US" sz="2800" noProof="0" dirty="0"/>
              <a:t>Aggregate supply (AS)</a:t>
            </a:r>
          </a:p>
          <a:p>
            <a:pPr lvl="1"/>
            <a:r>
              <a:rPr lang="en-US" altLang="en-US" sz="2400" noProof="0" dirty="0"/>
              <a:t>Total supply of final goods and services in the economy.</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barn(inVertical)">
                                      <p:cBhvr>
                                        <p:cTn id="7" dur="500"/>
                                        <p:tgtEl>
                                          <p:spTgt spid="1126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barn(inVertical)">
                                      <p:cBhvr>
                                        <p:cTn id="1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en-US" altLang="en-US" noProof="0"/>
              <a:t>Demand-Supply vs. </a:t>
            </a:r>
            <a:br>
              <a:rPr lang="en-US" altLang="en-US" noProof="0"/>
            </a:br>
            <a:r>
              <a:rPr lang="en-US" altLang="en-US" noProof="0"/>
              <a:t>Aggregate Demand-Supply Analyses</a:t>
            </a:r>
          </a:p>
        </p:txBody>
      </p:sp>
      <p:sp>
        <p:nvSpPr>
          <p:cNvPr id="11267" name="Content Placeholder 2"/>
          <p:cNvSpPr>
            <a:spLocks noGrp="1"/>
          </p:cNvSpPr>
          <p:nvPr>
            <p:ph idx="1"/>
          </p:nvPr>
        </p:nvSpPr>
        <p:spPr>
          <a:xfrm>
            <a:off x="1424199" y="1563633"/>
            <a:ext cx="10529672" cy="4895850"/>
          </a:xfrm>
        </p:spPr>
        <p:txBody>
          <a:bodyPr/>
          <a:lstStyle/>
          <a:p>
            <a:r>
              <a:rPr lang="en-US" sz="3200" noProof="0" dirty="0"/>
              <a:t>Demand and Supply Analysis: </a:t>
            </a:r>
          </a:p>
          <a:p>
            <a:pPr lvl="1"/>
            <a:r>
              <a:rPr lang="en-US" sz="2800" noProof="0" dirty="0"/>
              <a:t>Used in microeconomics.</a:t>
            </a:r>
          </a:p>
          <a:p>
            <a:pPr lvl="1"/>
            <a:r>
              <a:rPr lang="en-US" sz="2800" noProof="0" dirty="0"/>
              <a:t>Explain prices and quantities exchanged in individual markets.</a:t>
            </a:r>
          </a:p>
          <a:p>
            <a:pPr lvl="2"/>
            <a:r>
              <a:rPr lang="en-US" sz="1800" noProof="0" dirty="0">
                <a:latin typeface="Cambria"/>
                <a:ea typeface="Cambria"/>
                <a:cs typeface="Cambria"/>
              </a:rPr>
              <a:t>Explains the quantity of an individual item produced over a certain period.</a:t>
            </a:r>
          </a:p>
          <a:p>
            <a:pPr lvl="2"/>
            <a:r>
              <a:rPr lang="en-US" sz="1800" noProof="0" dirty="0">
                <a:latin typeface="Cambria"/>
                <a:ea typeface="Cambria"/>
                <a:cs typeface="Cambria"/>
              </a:rPr>
              <a:t>Explains how the price of one good is established in a market.</a:t>
            </a:r>
          </a:p>
          <a:p>
            <a:r>
              <a:rPr lang="en-US" sz="3200" noProof="0" dirty="0"/>
              <a:t>Aggregate Demand and Supply Analysis: </a:t>
            </a:r>
          </a:p>
          <a:p>
            <a:pPr lvl="1"/>
            <a:r>
              <a:rPr lang="en-US" sz="2800" noProof="0" dirty="0"/>
              <a:t>Used in macroeconomics.</a:t>
            </a:r>
          </a:p>
          <a:p>
            <a:pPr lvl="1"/>
            <a:r>
              <a:rPr lang="en-US" sz="2800" noProof="0" dirty="0"/>
              <a:t>Explains fluctuations in the aggregate production (real GDP) and the price level.</a:t>
            </a:r>
          </a:p>
          <a:p>
            <a:pPr lvl="2"/>
            <a:r>
              <a:rPr lang="en-US" sz="1800" noProof="0" dirty="0">
                <a:latin typeface="Cambria"/>
                <a:ea typeface="Cambria"/>
                <a:cs typeface="Cambria"/>
              </a:rPr>
              <a:t>Explains the forces that influence aggregate production.</a:t>
            </a:r>
          </a:p>
          <a:p>
            <a:pPr lvl="2"/>
            <a:r>
              <a:rPr lang="en-US" sz="1800" noProof="0" dirty="0">
                <a:latin typeface="Cambria"/>
                <a:ea typeface="Cambria"/>
                <a:cs typeface="Cambria"/>
              </a:rPr>
              <a:t>Explains how the price level, measured by a price index, such as the GDP deflator or the CPI, is established.</a:t>
            </a:r>
          </a:p>
          <a:p>
            <a:pPr marL="914400" lvl="2" indent="0">
              <a:buNone/>
            </a:pPr>
            <a:endParaRPr lang="en-US"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Demand (AD):</a:t>
            </a:r>
          </a:p>
          <a:p>
            <a:pPr lvl="1"/>
            <a:r>
              <a:rPr lang="en-US" altLang="en-US" sz="2800" dirty="0"/>
              <a:t>Total demand for final goods and services in the economy.</a:t>
            </a:r>
            <a:endParaRPr lang="en-US" sz="2800" noProof="0" dirty="0"/>
          </a:p>
          <a:p>
            <a:pPr lvl="1"/>
            <a:r>
              <a:rPr lang="en-US" sz="2800" noProof="0" dirty="0"/>
              <a:t>The spending/expenditure side of the economy.</a:t>
            </a:r>
          </a:p>
          <a:p>
            <a:r>
              <a:rPr lang="en-US" sz="3200" noProof="0" dirty="0"/>
              <a:t>Aggregate Quantity Demanded (AQD):</a:t>
            </a:r>
          </a:p>
          <a:p>
            <a:pPr lvl="1"/>
            <a:r>
              <a:rPr lang="en-US" sz="2800" noProof="0" dirty="0"/>
              <a:t>The total amount of final products (measured by Real GDP) that buyers will purchase at a given price level.</a:t>
            </a:r>
          </a:p>
          <a:p>
            <a:r>
              <a:rPr lang="en-US" sz="3200" noProof="0" dirty="0"/>
              <a:t>Aggregate Demand Curve:</a:t>
            </a:r>
          </a:p>
          <a:p>
            <a:pPr lvl="1"/>
            <a:r>
              <a:rPr lang="en-US" sz="2800" noProof="0" dirty="0"/>
              <a:t>Graph of the relationship between aggregate quantity demanded and price level.</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66072" y="1603965"/>
            <a:ext cx="11492925" cy="4895850"/>
          </a:xfrm>
        </p:spPr>
        <p:txBody>
          <a:bodyPr/>
          <a:lstStyle/>
          <a:p>
            <a:r>
              <a:rPr lang="en-US" sz="2800" noProof="0" dirty="0"/>
              <a:t>Remember the GDP Equation.</a:t>
            </a:r>
          </a:p>
          <a:p>
            <a:pPr lvl="1"/>
            <a:r>
              <a:rPr lang="en-US" sz="2400" noProof="0" dirty="0"/>
              <a:t>GDP = Income = Expenditure</a:t>
            </a:r>
          </a:p>
          <a:p>
            <a:pPr lvl="1"/>
            <a:r>
              <a:rPr lang="en-US" sz="2400" noProof="0" dirty="0"/>
              <a:t>GDP = C + G + I +NX</a:t>
            </a:r>
          </a:p>
          <a:p>
            <a:pPr lvl="1"/>
            <a:r>
              <a:rPr lang="en-US" sz="2400" noProof="0" dirty="0"/>
              <a:t>Since the expenditure is the demand </a:t>
            </a:r>
            <a:r>
              <a:rPr lang="en-US" sz="2400" dirty="0"/>
              <a:t>of</a:t>
            </a:r>
            <a:r>
              <a:rPr lang="en-US" sz="2400" noProof="0" dirty="0"/>
              <a:t> the whole economy we can say GDP = AD.</a:t>
            </a:r>
          </a:p>
          <a:p>
            <a:r>
              <a:rPr lang="en-US" sz="2800" noProof="0" dirty="0"/>
              <a:t>To calculate aggregate demand sum up the spending/expenditure from four sides of the economy as in the calculation of GDP.</a:t>
            </a:r>
          </a:p>
          <a:p>
            <a:pPr lvl="1"/>
            <a:r>
              <a:rPr lang="en-US" sz="2400" noProof="0" dirty="0"/>
              <a:t>Consumption</a:t>
            </a:r>
          </a:p>
          <a:p>
            <a:pPr lvl="1"/>
            <a:r>
              <a:rPr lang="en-US" sz="2400" noProof="0" dirty="0"/>
              <a:t>Government Purchases</a:t>
            </a:r>
          </a:p>
          <a:p>
            <a:pPr lvl="1"/>
            <a:r>
              <a:rPr lang="en-US" sz="2400" noProof="0" dirty="0"/>
              <a:t>Investment</a:t>
            </a:r>
          </a:p>
          <a:p>
            <a:pPr lvl="1"/>
            <a:r>
              <a:rPr lang="en-US" sz="2400" noProof="0" dirty="0"/>
              <a:t>Net Export</a:t>
            </a:r>
          </a:p>
          <a:p>
            <a:pPr lvl="1"/>
            <a:endParaRPr lang="en-US"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36027" y="31758"/>
            <a:ext cx="10972800" cy="1527175"/>
          </a:xfrm>
        </p:spPr>
        <p:txBody>
          <a:bodyPr/>
          <a:lstStyle/>
          <a:p>
            <a:pPr algn="ctr"/>
            <a:r>
              <a:rPr lang="en-US" noProof="0" dirty="0">
                <a:ea typeface="MS PGothic" charset="0"/>
              </a:rPr>
              <a:t>Aggregate Demand</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4000" dirty="0">
                <a:solidFill>
                  <a:srgbClr val="669900"/>
                </a:solidFill>
                <a:latin typeface="Cambria"/>
                <a:cs typeface="Cambria"/>
              </a:rPr>
              <a:t>AD =  C   +   I   +   G   +   NX</a:t>
            </a: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3281817" y="1643714"/>
            <a:ext cx="629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4000" dirty="0">
                <a:solidFill>
                  <a:srgbClr val="669900"/>
                </a:solidFill>
                <a:latin typeface="Cambria"/>
                <a:cs typeface="Cambria"/>
              </a:rPr>
              <a:t>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Consumption</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Investment</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Government</a:t>
            </a:r>
          </a:p>
          <a:p>
            <a:pPr defTabSz="457200" eaLnBrk="1" fontAlgn="base" hangingPunct="1">
              <a:spcBef>
                <a:spcPct val="0"/>
              </a:spcBef>
              <a:spcAft>
                <a:spcPct val="0"/>
              </a:spcAft>
            </a:pPr>
            <a:r>
              <a:rPr lang="en-US" altLang="en-US" dirty="0">
                <a:solidFill>
                  <a:prstClr val="black"/>
                </a:solidFill>
                <a:latin typeface="Cambria"/>
                <a:cs typeface="Cambria"/>
              </a:rPr>
              <a:t>Purchases</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Net</a:t>
            </a:r>
          </a:p>
          <a:p>
            <a:pPr defTabSz="457200" eaLnBrk="1" fontAlgn="base" hangingPunct="1">
              <a:spcBef>
                <a:spcPct val="0"/>
              </a:spcBef>
              <a:spcAft>
                <a:spcPct val="0"/>
              </a:spcAft>
            </a:pPr>
            <a:r>
              <a:rPr lang="en-US" altLang="en-US" dirty="0">
                <a:solidFill>
                  <a:prstClr val="black"/>
                </a:solidFill>
                <a:latin typeface="Cambria"/>
                <a:cs typeface="Cambria"/>
              </a:rPr>
              <a:t>Exports</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3" y="26"/>
            <a:ext cx="5985370" cy="1527337"/>
          </a:xfrm>
        </p:spPr>
        <p:txBody>
          <a:bodyPr/>
          <a:lstStyle/>
          <a:p>
            <a:r>
              <a:rPr lang="en-US" altLang="en-US"/>
              <a:t>Topics of Week #10</a:t>
            </a:r>
            <a:endParaRPr lang="en-US"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altLang="en-US" sz="2800" noProof="0" dirty="0"/>
              <a:t>Loanable Funds Market</a:t>
            </a:r>
          </a:p>
          <a:p>
            <a:pPr marL="514350" indent="-514350" eaLnBrk="1" hangingPunct="1">
              <a:buFont typeface="+mj-lt"/>
              <a:buAutoNum type="arabicPeriod"/>
            </a:pPr>
            <a:r>
              <a:rPr lang="en-US" altLang="en-US" sz="2800" noProof="0" dirty="0"/>
              <a:t>Aggregate Demand*</a:t>
            </a:r>
          </a:p>
          <a:p>
            <a:pPr marL="514350" indent="-514350" eaLnBrk="1" hangingPunct="1">
              <a:buFont typeface="+mj-lt"/>
              <a:buAutoNum type="arabicPeriod"/>
            </a:pPr>
            <a:r>
              <a:rPr lang="en-US" altLang="en-US" sz="2800" noProof="0" dirty="0"/>
              <a:t>Aggregate Supply*</a:t>
            </a:r>
          </a:p>
          <a:p>
            <a:pPr marL="514350" indent="-514350" eaLnBrk="1" hangingPunct="1">
              <a:buFont typeface="+mj-lt"/>
              <a:buAutoNum type="arabicPeriod"/>
            </a:pPr>
            <a:r>
              <a:rPr lang="en-US" altLang="en-US" sz="2800" noProof="0" dirty="0"/>
              <a:t>Macroeconomic Equilibrium*</a:t>
            </a:r>
          </a:p>
          <a:p>
            <a:pPr marL="514350" indent="-514350" eaLnBrk="1" hangingPunct="1">
              <a:buFont typeface="+mj-lt"/>
              <a:buAutoNum type="arabicPeriod"/>
            </a:pPr>
            <a:r>
              <a:rPr lang="en-US" altLang="en-US" sz="2800" noProof="0" dirty="0"/>
              <a:t>Classical vs. Keynesian*</a:t>
            </a:r>
          </a:p>
          <a:p>
            <a:pPr marL="0" indent="0" eaLnBrk="1" hangingPunct="1">
              <a:buNone/>
            </a:pPr>
            <a:r>
              <a:rPr lang="en-US" altLang="en-US" sz="1800" noProof="0" dirty="0">
                <a:ea typeface="MS PGothic" charset="0"/>
              </a:rPr>
              <a:t>"*" Indicates the most important topics.</a:t>
            </a:r>
          </a:p>
          <a:p>
            <a:pPr marL="0" indent="0" eaLnBrk="1" hangingPunct="1">
              <a:buNone/>
            </a:pPr>
            <a:r>
              <a:rPr lang="en-US" altLang="en-US" sz="1800" noProof="0" dirty="0" err="1">
                <a:ea typeface="MS PGothic" charset="0"/>
              </a:rPr>
              <a:t>Mateer</a:t>
            </a:r>
            <a:r>
              <a:rPr lang="en-US" altLang="en-US" sz="1800" noProof="0" dirty="0">
                <a:ea typeface="MS PGothic" charset="0"/>
              </a:rPr>
              <a:t> and Coppock: Chapter #22, #26 and #27</a:t>
            </a:r>
          </a:p>
          <a:p>
            <a:pPr marL="0" indent="0" eaLnBrk="1" hangingPunct="1">
              <a:buNone/>
            </a:pPr>
            <a:endParaRPr lang="en-US" altLang="en-US" sz="1800" noProof="0" dirty="0">
              <a:ea typeface="MS PGothic" charset="0"/>
            </a:endParaRPr>
          </a:p>
          <a:p>
            <a:pPr marL="0" indent="0" eaLnBrk="1" hangingPunct="1">
              <a:buNone/>
            </a:pPr>
            <a:endParaRPr lang="en-US" sz="2800" cap="none" noProof="0" dirty="0">
              <a:ea typeface="MS PGothic" charset="0"/>
            </a:endParaRPr>
          </a:p>
          <a:p>
            <a:pPr marL="0" indent="0" eaLnBrk="1" hangingPunct="1">
              <a:buNone/>
            </a:pPr>
            <a:endParaRPr lang="en-US" altLang="en-US" sz="1800" noProof="0" dirty="0">
              <a:ea typeface="MS PGothic" charset="0"/>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Graph of the relationship between AQD and price level.</a:t>
            </a:r>
          </a:p>
          <a:p>
            <a:r>
              <a:rPr lang="en-US" sz="3200" noProof="0" dirty="0"/>
              <a:t>Negatively-slopped:</a:t>
            </a:r>
          </a:p>
          <a:p>
            <a:pPr lvl="1"/>
            <a:r>
              <a:rPr lang="en-US" sz="2800" noProof="0" dirty="0"/>
              <a:t>Inverse relationship between aggregate quantity demanded and the price level. </a:t>
            </a:r>
          </a:p>
          <a:p>
            <a:r>
              <a:rPr lang="en-US" sz="3200" noProof="0" dirty="0"/>
              <a:t>Income:</a:t>
            </a:r>
          </a:p>
          <a:p>
            <a:pPr lvl="1"/>
            <a:r>
              <a:rPr lang="en-US" sz="2800" noProof="0" dirty="0"/>
              <a:t>In microeconomics, income is held constant as you move along the demand curve.</a:t>
            </a:r>
          </a:p>
          <a:p>
            <a:pPr lvl="1"/>
            <a:r>
              <a:rPr lang="en-US" sz="2800" noProof="0" dirty="0"/>
              <a:t>In macroeconomics, income is not held constant as you move along the aggregate demand curve. WHY?</a:t>
            </a:r>
          </a:p>
          <a:p>
            <a:pPr lvl="2"/>
            <a:r>
              <a:rPr lang="en-US" sz="2000" noProof="0" dirty="0">
                <a:latin typeface="Cambria"/>
                <a:ea typeface="Cambria"/>
                <a:cs typeface="Cambria"/>
              </a:rPr>
              <a:t>GDP = Income = Expenditure</a:t>
            </a:r>
          </a:p>
          <a:p>
            <a:pPr lvl="1"/>
            <a:endParaRPr lang="en-US" sz="2800" noProof="0" dirty="0"/>
          </a:p>
          <a:p>
            <a:pPr lvl="1"/>
            <a:endParaRPr lang="en-US"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en-US" noProof="0" dirty="0">
                <a:ea typeface="MS PGothic" charset="0"/>
              </a:rPr>
              <a:t>Aggregate Demand Curve</a:t>
            </a: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Three reasons for the inverse relationship between aggregate quantity demanded (AQD) and the price level:</a:t>
            </a:r>
          </a:p>
          <a:p>
            <a:pPr lvl="1"/>
            <a:r>
              <a:rPr lang="en-US" sz="2800" noProof="0" dirty="0">
                <a:latin typeface="Cambria"/>
                <a:cs typeface="Cambria"/>
              </a:rPr>
              <a:t>The Real Wealth Effect</a:t>
            </a:r>
          </a:p>
          <a:p>
            <a:pPr lvl="1"/>
            <a:r>
              <a:rPr lang="en-US" sz="2800" noProof="0" dirty="0">
                <a:latin typeface="Cambria"/>
                <a:cs typeface="Cambria"/>
              </a:rPr>
              <a:t>The Real Interest Rate Effect</a:t>
            </a:r>
          </a:p>
          <a:p>
            <a:pPr lvl="1"/>
            <a:r>
              <a:rPr lang="en-US" sz="2800" noProof="0" dirty="0">
                <a:latin typeface="Cambria"/>
                <a:cs typeface="Cambria"/>
              </a:rPr>
              <a:t>The Foreign Trade Effect.</a:t>
            </a:r>
          </a:p>
          <a:p>
            <a:r>
              <a:rPr lang="en-US" sz="3200" dirty="0"/>
              <a:t>Assume that Government Purchases (G) is determined by policy instead of the price level, that means G is constant.</a:t>
            </a:r>
            <a:endParaRPr lang="en-US" sz="3200" noProof="0" dirty="0"/>
          </a:p>
          <a:p>
            <a:pPr lvl="1"/>
            <a:endParaRPr lang="en-US" sz="1800" noProof="0" dirty="0"/>
          </a:p>
          <a:p>
            <a:pPr lvl="1"/>
            <a:endParaRPr lang="en-US"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Wealth Effect</a:t>
            </a:r>
          </a:p>
        </p:txBody>
      </p:sp>
      <p:sp>
        <p:nvSpPr>
          <p:cNvPr id="15" name="Content Placeholder 2"/>
          <p:cNvSpPr>
            <a:spLocks noGrp="1"/>
          </p:cNvSpPr>
          <p:nvPr>
            <p:ph idx="1"/>
          </p:nvPr>
        </p:nvSpPr>
        <p:spPr>
          <a:xfrm>
            <a:off x="577513" y="1764151"/>
            <a:ext cx="11458603" cy="4895850"/>
          </a:xfrm>
        </p:spPr>
        <p:txBody>
          <a:bodyPr/>
          <a:lstStyle/>
          <a:p>
            <a:r>
              <a:rPr lang="en-US" sz="3200" noProof="0" dirty="0"/>
              <a:t>The Real Wealth Effect:</a:t>
            </a:r>
          </a:p>
          <a:p>
            <a:pPr lvl="1"/>
            <a:r>
              <a:rPr lang="en-US" sz="2800" noProof="0" dirty="0"/>
              <a:t>A high price level can decrease real wealth in a nation and reduce consumption (C) on final products.</a:t>
            </a:r>
          </a:p>
          <a:p>
            <a:pPr lvl="1"/>
            <a:r>
              <a:rPr lang="en-US" sz="2800" noProof="0" dirty="0"/>
              <a:t>Lower C means lower quantity of goods demanded and lower AQD.</a:t>
            </a:r>
          </a:p>
          <a:p>
            <a:pPr lvl="1"/>
            <a:r>
              <a:rPr lang="en-US" sz="2800" noProof="0" dirty="0"/>
              <a:t>So high price level means low AQD.</a:t>
            </a:r>
          </a:p>
          <a:p>
            <a:pPr lvl="1"/>
            <a:r>
              <a:rPr lang="en-US" sz="2800" noProof="0" dirty="0"/>
              <a:t>Negative relationship between AQD and price level.</a:t>
            </a:r>
            <a:endParaRPr lang="en-US" sz="1800" noProof="0" dirty="0"/>
          </a:p>
          <a:p>
            <a:pPr lvl="1"/>
            <a:endParaRPr lang="en-US" sz="1400" noProof="0" dirty="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Interest Rate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Interest Rate Effect:</a:t>
            </a:r>
          </a:p>
          <a:p>
            <a:pPr lvl="1"/>
            <a:r>
              <a:rPr lang="en-US" sz="2800" noProof="0"/>
              <a:t>A high price level can increase interest rates.</a:t>
            </a:r>
          </a:p>
          <a:p>
            <a:pPr lvl="1"/>
            <a:r>
              <a:rPr lang="en-US" sz="2800" noProof="0"/>
              <a:t>High interest rates make borrowing more expensive and reduce investment (I).</a:t>
            </a:r>
          </a:p>
          <a:p>
            <a:pPr lvl="1"/>
            <a:r>
              <a:rPr lang="en-US" sz="2800" noProof="0"/>
              <a:t>Lower I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Foreign Trade Effect</a:t>
            </a:r>
          </a:p>
        </p:txBody>
      </p:sp>
      <p:sp>
        <p:nvSpPr>
          <p:cNvPr id="15" name="Content Placeholder 2"/>
          <p:cNvSpPr>
            <a:spLocks noGrp="1"/>
          </p:cNvSpPr>
          <p:nvPr>
            <p:ph idx="1"/>
          </p:nvPr>
        </p:nvSpPr>
        <p:spPr>
          <a:xfrm>
            <a:off x="577513" y="1764151"/>
            <a:ext cx="11458603" cy="4895850"/>
          </a:xfrm>
        </p:spPr>
        <p:txBody>
          <a:bodyPr/>
          <a:lstStyle/>
          <a:p>
            <a:r>
              <a:rPr lang="en-US" sz="3200" noProof="0" dirty="0"/>
              <a:t>The Foreign Trade Effect:</a:t>
            </a:r>
          </a:p>
          <a:p>
            <a:pPr lvl="1"/>
            <a:r>
              <a:rPr lang="en-US" sz="2800" noProof="0" dirty="0"/>
              <a:t>A high price level reduces foreign demand for nation's exports (EX) and increases domestic demand for imports (IM).</a:t>
            </a:r>
          </a:p>
          <a:p>
            <a:pPr lvl="1"/>
            <a:r>
              <a:rPr lang="en-US" sz="2800" noProof="0" dirty="0"/>
              <a:t>Remember Net Export:</a:t>
            </a:r>
          </a:p>
          <a:p>
            <a:pPr lvl="2"/>
            <a:r>
              <a:rPr lang="en-US" sz="2000" noProof="0" dirty="0">
                <a:latin typeface="Cambria"/>
                <a:ea typeface="Cambria"/>
                <a:cs typeface="Cambria"/>
              </a:rPr>
              <a:t>NX = EX - IM</a:t>
            </a:r>
          </a:p>
          <a:p>
            <a:pPr lvl="1"/>
            <a:r>
              <a:rPr lang="en-US" sz="2800" noProof="0" dirty="0"/>
              <a:t>Lower EX and higher IM means lower NX, lower quantity of goods demanded, and lower AQD.</a:t>
            </a:r>
          </a:p>
          <a:p>
            <a:pPr lvl="1"/>
            <a:r>
              <a:rPr lang="en-US" sz="2800" noProof="0" dirty="0"/>
              <a:t>So high price level means low AQD.</a:t>
            </a:r>
          </a:p>
          <a:p>
            <a:pPr lvl="1"/>
            <a:r>
              <a:rPr lang="en-US" sz="2800" noProof="0" dirty="0"/>
              <a:t>Negative relationship between AQD and price level.</a:t>
            </a:r>
            <a:endParaRPr lang="en-US" sz="1800" noProof="0" dirty="0"/>
          </a:p>
          <a:p>
            <a:pPr lvl="1"/>
            <a:endParaRPr lang="en-US"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534269"/>
            <a:ext cx="8993717" cy="534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116882"/>
            <a:ext cx="6326717"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818830"/>
            <a:ext cx="6235700" cy="150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478832"/>
            <a:ext cx="2247900" cy="382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970962"/>
            <a:ext cx="2849033"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8"/>
          <p:cNvSpPr>
            <a:spLocks noGrp="1"/>
          </p:cNvSpPr>
          <p:nvPr>
            <p:ph type="title"/>
          </p:nvPr>
        </p:nvSpPr>
        <p:spPr/>
        <p:txBody>
          <a:bodyPr/>
          <a:lstStyle/>
          <a:p>
            <a:pPr algn="ctr"/>
            <a:r>
              <a:rPr lang="en-US" dirty="0">
                <a:ea typeface="MS PGothic" charset="0"/>
              </a:rPr>
              <a:t>Slope of the Aggregate Demand Curve</a:t>
            </a: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Quantity Demanded</a:t>
            </a:r>
            <a:endParaRPr lang="en-US" noProof="0" dirty="0">
              <a:ea typeface="MS PGothic" charset="0"/>
            </a:endParaRPr>
          </a:p>
        </p:txBody>
      </p:sp>
      <p:sp>
        <p:nvSpPr>
          <p:cNvPr id="15" name="Content Placeholder 2"/>
          <p:cNvSpPr>
            <a:spLocks noGrp="1"/>
          </p:cNvSpPr>
          <p:nvPr>
            <p:ph idx="1"/>
          </p:nvPr>
        </p:nvSpPr>
        <p:spPr>
          <a:xfrm>
            <a:off x="609600" y="1627964"/>
            <a:ext cx="10529672" cy="4895850"/>
          </a:xfrm>
        </p:spPr>
        <p:txBody>
          <a:bodyPr/>
          <a:lstStyle/>
          <a:p>
            <a:r>
              <a:rPr lang="en-US" sz="3200" noProof="0" dirty="0"/>
              <a:t>Aggregate Quantity Demanded (AQD):</a:t>
            </a:r>
          </a:p>
          <a:p>
            <a:pPr lvl="1"/>
            <a:r>
              <a:rPr lang="en-US" sz="2800" noProof="0" dirty="0"/>
              <a:t>The total amount of final products (measured as Real GDP) that buyers will purchase at a given price level.</a:t>
            </a:r>
          </a:p>
          <a:p>
            <a:r>
              <a:rPr lang="en-US" sz="3200" noProof="0" dirty="0"/>
              <a:t>Change in AQD:</a:t>
            </a:r>
          </a:p>
          <a:p>
            <a:pPr lvl="1"/>
            <a:r>
              <a:rPr lang="en-US" sz="2800" noProof="0" dirty="0"/>
              <a:t>Change in the amount of a nation's final product that will be purchased caused only by a change in the price level.</a:t>
            </a:r>
          </a:p>
          <a:p>
            <a:pPr lvl="1"/>
            <a:r>
              <a:rPr lang="en-US" sz="2800" noProof="0" dirty="0"/>
              <a:t>Caused by a change in the price level.</a:t>
            </a:r>
          </a:p>
          <a:p>
            <a:pPr lvl="1"/>
            <a:r>
              <a:rPr lang="en-US" sz="2800" noProof="0" dirty="0"/>
              <a:t>Movement along the AD curve.</a:t>
            </a:r>
          </a:p>
          <a:p>
            <a:pPr lvl="1"/>
            <a:r>
              <a:rPr lang="en-US" sz="2800" noProof="0" dirty="0"/>
              <a:t>NO SHIFT!</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Demand</a:t>
            </a:r>
            <a:endParaRPr lang="en-US" noProof="0" dirty="0">
              <a:ea typeface="MS PGothic" charset="0"/>
            </a:endParaRPr>
          </a:p>
        </p:txBody>
      </p:sp>
      <p:sp>
        <p:nvSpPr>
          <p:cNvPr id="15" name="Content Placeholder 2"/>
          <p:cNvSpPr>
            <a:spLocks noGrp="1"/>
          </p:cNvSpPr>
          <p:nvPr>
            <p:ph idx="1"/>
          </p:nvPr>
        </p:nvSpPr>
        <p:spPr>
          <a:xfrm>
            <a:off x="609600" y="1608508"/>
            <a:ext cx="11506039" cy="4895850"/>
          </a:xfrm>
        </p:spPr>
        <p:txBody>
          <a:bodyPr/>
          <a:lstStyle/>
          <a:p>
            <a:r>
              <a:rPr lang="en-US" sz="3200" noProof="0" dirty="0"/>
              <a:t>Change in AD:</a:t>
            </a:r>
          </a:p>
          <a:p>
            <a:pPr lvl="1"/>
            <a:r>
              <a:rPr lang="en-US" sz="2800" dirty="0"/>
              <a:t>Change in the amount of a nation's final product that will be purchased caused by something other than a change in the price level.</a:t>
            </a:r>
          </a:p>
          <a:p>
            <a:pPr lvl="1"/>
            <a:r>
              <a:rPr lang="en-US" sz="2800" dirty="0"/>
              <a:t>SHIFT in AD!</a:t>
            </a:r>
          </a:p>
          <a:p>
            <a:pPr lvl="2"/>
            <a:r>
              <a:rPr lang="en-US" dirty="0">
                <a:latin typeface="Cambria"/>
                <a:ea typeface="Cambria"/>
                <a:cs typeface="Cambria"/>
              </a:rPr>
              <a:t>Decrease in AD: Left shift.</a:t>
            </a:r>
          </a:p>
          <a:p>
            <a:pPr lvl="2"/>
            <a:r>
              <a:rPr lang="en-US" dirty="0">
                <a:latin typeface="Cambria"/>
                <a:ea typeface="Cambria"/>
                <a:cs typeface="Cambria"/>
              </a:rPr>
              <a:t>Increase in AD: Right shift.</a:t>
            </a:r>
          </a:p>
          <a:p>
            <a:pPr lvl="1"/>
            <a:r>
              <a:rPr lang="en-US" sz="2800" dirty="0"/>
              <a:t>Caused by changes in some factors that in turn effects the components of GDP which are C, G, I, and NX.</a:t>
            </a:r>
          </a:p>
        </p:txBody>
      </p:sp>
      <p:sp>
        <p:nvSpPr>
          <p:cNvPr id="12" name="TextBox 3"/>
          <p:cNvSpPr txBox="1">
            <a:spLocks noChangeArrowheads="1"/>
          </p:cNvSpPr>
          <p:nvPr/>
        </p:nvSpPr>
        <p:spPr bwMode="auto">
          <a:xfrm>
            <a:off x="1453647" y="5994014"/>
            <a:ext cx="62992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dirty="0">
                <a:solidFill>
                  <a:srgbClr val="669900"/>
                </a:solidFill>
                <a:latin typeface="Cambria"/>
                <a:cs typeface="Cambria"/>
              </a:rPr>
              <a:t>AD = GDP = C + I + G + NX</a:t>
            </a: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endParaRPr lang="en-US" noProof="0" dirty="0">
              <a:ea typeface="MS PGothic" charset="0"/>
            </a:endParaRPr>
          </a:p>
        </p:txBody>
      </p:sp>
      <p:sp>
        <p:nvSpPr>
          <p:cNvPr id="6" name="Content Placeholder 2"/>
          <p:cNvSpPr>
            <a:spLocks noGrp="1"/>
          </p:cNvSpPr>
          <p:nvPr>
            <p:ph idx="1"/>
          </p:nvPr>
        </p:nvSpPr>
        <p:spPr>
          <a:xfrm>
            <a:off x="609600" y="1615891"/>
            <a:ext cx="11335637" cy="4896248"/>
          </a:xfrm>
        </p:spPr>
        <p:txBody>
          <a:bodyPr/>
          <a:lstStyle/>
          <a:p>
            <a:pPr marL="514350" indent="-514350" eaLnBrk="1" hangingPunct="1">
              <a:buNone/>
            </a:pPr>
            <a:r>
              <a:rPr lang="en-US" altLang="en-US" sz="2800" b="1" dirty="0"/>
              <a:t>1. Domestic Factors</a:t>
            </a:r>
          </a:p>
          <a:p>
            <a:pPr eaLnBrk="1" hangingPunct="1"/>
            <a:r>
              <a:rPr lang="en-US" altLang="en-US" sz="2400" dirty="0"/>
              <a:t>Anything that changes major spending habits of domestic individuals and firms will shift AD:</a:t>
            </a:r>
          </a:p>
          <a:p>
            <a:pPr lvl="1" eaLnBrk="1" hangingPunct="1"/>
            <a:r>
              <a:rPr lang="en-US" altLang="en-US" sz="2000" dirty="0"/>
              <a:t>Real Wealth</a:t>
            </a:r>
          </a:p>
          <a:p>
            <a:pPr lvl="1" eaLnBrk="1" hangingPunct="1"/>
            <a:r>
              <a:rPr lang="en-US" altLang="en-US" sz="2000" dirty="0"/>
              <a:t>Real Interest Rate</a:t>
            </a:r>
          </a:p>
          <a:p>
            <a:pPr lvl="1" eaLnBrk="1" hangingPunct="1"/>
            <a:r>
              <a:rPr lang="en-US" altLang="en-US" sz="2000" dirty="0"/>
              <a:t>The Quantity of Money in Circulation</a:t>
            </a:r>
          </a:p>
          <a:p>
            <a:pPr lvl="1" eaLnBrk="1" hangingPunct="1"/>
            <a:r>
              <a:rPr lang="en-US" altLang="en-US" sz="2000" dirty="0"/>
              <a:t>Government Purchases, Taxes, and Transfers</a:t>
            </a:r>
          </a:p>
          <a:p>
            <a:pPr lvl="1" eaLnBrk="1" hangingPunct="1"/>
            <a:r>
              <a:rPr lang="en-US" altLang="en-US" sz="2000" dirty="0"/>
              <a:t>Expectations About the Future</a:t>
            </a:r>
          </a:p>
          <a:p>
            <a:pPr marL="0" indent="0" eaLnBrk="1" hangingPunct="1">
              <a:buNone/>
            </a:pPr>
            <a:r>
              <a:rPr lang="en-US" altLang="en-US" sz="2400" b="1" dirty="0"/>
              <a:t>2. International Factors</a:t>
            </a:r>
          </a:p>
          <a:p>
            <a:pPr eaLnBrk="1" hangingPunct="1"/>
            <a:r>
              <a:rPr lang="en-US" altLang="en-US" sz="2400" dirty="0"/>
              <a:t>Anything that happens abroad and changes AD through NX:</a:t>
            </a:r>
          </a:p>
          <a:p>
            <a:pPr lvl="1" eaLnBrk="1" hangingPunct="1"/>
            <a:r>
              <a:rPr lang="en-US" altLang="en-US" sz="2000" dirty="0"/>
              <a:t>Income and Other Economic Conditions in Foreign Countries</a:t>
            </a:r>
          </a:p>
          <a:p>
            <a:pPr lvl="1" eaLnBrk="1" hangingPunct="1"/>
            <a:r>
              <a:rPr lang="en-US" altLang="en-US" sz="2000" dirty="0"/>
              <a:t>Exchange Rate</a:t>
            </a:r>
            <a:endParaRPr lang="en-US" altLang="en-US" sz="2400" dirty="0"/>
          </a:p>
          <a:p>
            <a:pPr eaLnBrk="1" hangingPunct="1"/>
            <a:endParaRPr lang="en-US" altLang="en-US" sz="240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27"/>
            <a:ext cx="8229600" cy="1527175"/>
          </a:xfrm>
        </p:spPr>
        <p:txBody>
          <a:bodyPr/>
          <a:lstStyle/>
          <a:p>
            <a:r>
              <a:rPr lang="en-US" altLang="en-US" noProof="0"/>
              <a:t>The Loanable Funds Market</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3200" noProof="0" dirty="0"/>
              <a:t>Loanable funds market</a:t>
            </a:r>
          </a:p>
          <a:p>
            <a:pPr lvl="1" eaLnBrk="1" hangingPunct="1"/>
            <a:r>
              <a:rPr lang="en-US" altLang="en-US" sz="2800" noProof="0" dirty="0"/>
              <a:t>Includes places like stock exchanges, investment banks, mutual fund firms, and commercial banks.</a:t>
            </a:r>
          </a:p>
          <a:p>
            <a:pPr lvl="1" eaLnBrk="1" hangingPunct="1"/>
            <a:r>
              <a:rPr lang="en-US" altLang="en-US" sz="2800" noProof="0"/>
              <a:t>Borrowers get funds to use for businesses.</a:t>
            </a:r>
          </a:p>
          <a:p>
            <a:pPr lvl="1" eaLnBrk="1" hangingPunct="1"/>
            <a:r>
              <a:rPr lang="en-US" altLang="en-US" sz="2800" noProof="0"/>
              <a:t>Savers lend to these businesses.</a:t>
            </a:r>
            <a:endParaRPr lang="en-US" altLang="en-US" sz="2400" noProof="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32471"/>
            <a:ext cx="11267133"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Real Wealth:</a:t>
            </a:r>
          </a:p>
          <a:p>
            <a:pPr lvl="1"/>
            <a:r>
              <a:rPr lang="en-US" sz="2800" dirty="0"/>
              <a:t>An increase (decrease) in wealth causes an increase (decrease) in aggregate demand through C. </a:t>
            </a:r>
            <a:r>
              <a:rPr lang="en-US" sz="2800" dirty="0">
                <a:sym typeface="Wingdings"/>
              </a:rPr>
              <a:t></a:t>
            </a:r>
            <a:r>
              <a:rPr lang="en-US" sz="2800" dirty="0"/>
              <a:t> A positive relationship.	</a:t>
            </a:r>
          </a:p>
          <a:p>
            <a:r>
              <a:rPr lang="en-US" sz="3200" dirty="0"/>
              <a:t>Real Interest Rate:</a:t>
            </a:r>
          </a:p>
          <a:p>
            <a:pPr lvl="1"/>
            <a:r>
              <a:rPr lang="en-US" sz="2800" dirty="0"/>
              <a:t>An increase (decrease) in real interest rate causes a decrease (increase) in aggregate demand through I. </a:t>
            </a:r>
            <a:r>
              <a:rPr lang="en-US" sz="2800" dirty="0">
                <a:sym typeface="Wingdings"/>
              </a:rPr>
              <a:t></a:t>
            </a:r>
            <a:r>
              <a:rPr lang="en-US" sz="2800" dirty="0"/>
              <a:t> A negative relationship.</a:t>
            </a:r>
          </a:p>
          <a:p>
            <a:r>
              <a:rPr lang="en-US" sz="3200" dirty="0"/>
              <a:t>The Quantity of Money in Circulation:</a:t>
            </a:r>
          </a:p>
          <a:p>
            <a:pPr lvl="1"/>
            <a:r>
              <a:rPr lang="en-US" sz="2800" dirty="0"/>
              <a:t>A increase (decrease) in the quantity of money would increase (decrease) aggregate demand through C. </a:t>
            </a:r>
            <a:r>
              <a:rPr lang="en-US" sz="2800" dirty="0">
                <a:sym typeface="Wingdings"/>
              </a:rPr>
              <a:t></a:t>
            </a:r>
            <a:r>
              <a:rPr lang="en-US" sz="2800" dirty="0"/>
              <a:t> A positive relationship. </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br>
              <a:rPr lang="en-US" noProof="0"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03289"/>
            <a:ext cx="105296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Government Purchases, Taxes, and Transfers:</a:t>
            </a:r>
          </a:p>
          <a:p>
            <a:pPr lvl="1"/>
            <a:r>
              <a:rPr lang="en-US" sz="2400" dirty="0"/>
              <a:t>An increase (decrease) in government purchases of goods and services increase (decrease) aggregate demand through G. </a:t>
            </a:r>
            <a:r>
              <a:rPr lang="en-US" sz="2400" dirty="0">
                <a:sym typeface="Wingdings"/>
              </a:rPr>
              <a:t></a:t>
            </a:r>
            <a:r>
              <a:rPr lang="en-US" sz="2400" dirty="0"/>
              <a:t> A positive relationship.</a:t>
            </a:r>
            <a:endParaRPr lang="en-US" sz="2000" dirty="0"/>
          </a:p>
          <a:p>
            <a:pPr lvl="1"/>
            <a:r>
              <a:rPr lang="en-US" sz="2400" dirty="0"/>
              <a:t>An increase (decrease) in taxes decreases (increase) aggregate demand through C. </a:t>
            </a:r>
            <a:r>
              <a:rPr lang="en-US" sz="2400" dirty="0">
                <a:sym typeface="Wingdings"/>
              </a:rPr>
              <a:t></a:t>
            </a:r>
            <a:r>
              <a:rPr lang="en-US" sz="2400" dirty="0"/>
              <a:t> A negative relationship.</a:t>
            </a:r>
            <a:endParaRPr lang="en-US" sz="2000" dirty="0"/>
          </a:p>
          <a:p>
            <a:pPr lvl="1"/>
            <a:r>
              <a:rPr lang="en-US" sz="2400" dirty="0"/>
              <a:t>An increase (decrease) in government transfers increases (decrease) aggregate demand through C. </a:t>
            </a:r>
            <a:r>
              <a:rPr lang="en-US" sz="2400" dirty="0">
                <a:sym typeface="Wingdings"/>
              </a:rPr>
              <a:t></a:t>
            </a:r>
            <a:r>
              <a:rPr lang="en-US" sz="2400" dirty="0"/>
              <a:t> A positive relationship. </a:t>
            </a:r>
          </a:p>
          <a:p>
            <a:r>
              <a:rPr lang="en-US" sz="2800" dirty="0"/>
              <a:t>Expectations About the Future:</a:t>
            </a:r>
          </a:p>
          <a:p>
            <a:pPr lvl="1"/>
            <a:r>
              <a:rPr lang="en-US" sz="2400" dirty="0"/>
              <a:t>A positive (negative) expectation about the future condition of the economy causes an increase (decrease) in aggregate demand through C. </a:t>
            </a:r>
            <a:r>
              <a:rPr lang="en-US" sz="2400" dirty="0">
                <a:sym typeface="Wingdings"/>
              </a:rPr>
              <a:t></a:t>
            </a:r>
            <a:r>
              <a:rPr lang="en-US" sz="2400" dirty="0"/>
              <a:t> A positive relationship.</a:t>
            </a:r>
            <a:endParaRPr lang="en-US"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International Factors</a:t>
            </a:r>
            <a:endParaRPr lang="en-US" noProof="0" dirty="0">
              <a:ea typeface="MS PGothic" charset="0"/>
            </a:endParaRPr>
          </a:p>
        </p:txBody>
      </p:sp>
      <p:sp>
        <p:nvSpPr>
          <p:cNvPr id="5" name="Content Placeholder 2"/>
          <p:cNvSpPr txBox="1">
            <a:spLocks/>
          </p:cNvSpPr>
          <p:nvPr/>
        </p:nvSpPr>
        <p:spPr bwMode="auto">
          <a:xfrm>
            <a:off x="609600" y="1642199"/>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Income and Other Economics Conditions in Foreign Countries:</a:t>
            </a:r>
          </a:p>
          <a:p>
            <a:pPr lvl="1"/>
            <a:r>
              <a:rPr lang="en-US" sz="2800" dirty="0"/>
              <a:t>If income increases (decreases) in foreign countries, their demand for domestic products increases (decreases) and therefore causes an increase (decrease) in aggregate demand through NX. </a:t>
            </a:r>
            <a:r>
              <a:rPr lang="en-US" sz="2800" dirty="0">
                <a:sym typeface="Wingdings"/>
              </a:rPr>
              <a:t></a:t>
            </a:r>
            <a:r>
              <a:rPr lang="en-US" sz="2800" dirty="0"/>
              <a:t> A positive relationship.</a:t>
            </a:r>
          </a:p>
          <a:p>
            <a:r>
              <a:rPr lang="en-US" sz="3200" dirty="0"/>
              <a:t>Exchange Rate:</a:t>
            </a:r>
          </a:p>
          <a:p>
            <a:pPr lvl="1"/>
            <a:r>
              <a:rPr lang="en-US" sz="2800" dirty="0"/>
              <a:t>A higher (lower) domestic currency decreases (increases) aggregate demand by decreasing (increasing) the demand for domestic exports and increasing (decreasing) demand for domestic imports through NX.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en-US" dirty="0"/>
              <a:t>Shifts in Aggregate Demand Curve</a:t>
            </a:r>
            <a:endParaRPr lang="en-US"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1344571153"/>
              </p:ext>
            </p:extLst>
          </p:nvPr>
        </p:nvGraphicFramePr>
        <p:xfrm>
          <a:off x="4603866" y="1763378"/>
          <a:ext cx="7416819" cy="4881880"/>
        </p:xfrm>
        <a:graphic>
          <a:graphicData uri="http://schemas.openxmlformats.org/drawingml/2006/table">
            <a:tbl>
              <a:tblPr firstRow="1" bandRow="1">
                <a:tableStyleId>{3C2FFA5D-87B4-456A-9821-1D502468CF0F}</a:tableStyleId>
              </a:tblPr>
              <a:tblGrid>
                <a:gridCol w="3569195">
                  <a:extLst>
                    <a:ext uri="{9D8B030D-6E8A-4147-A177-3AD203B41FA5}">
                      <a16:colId xmlns:a16="http://schemas.microsoft.com/office/drawing/2014/main" val="20000"/>
                    </a:ext>
                  </a:extLst>
                </a:gridCol>
                <a:gridCol w="1961533">
                  <a:extLst>
                    <a:ext uri="{9D8B030D-6E8A-4147-A177-3AD203B41FA5}">
                      <a16:colId xmlns:a16="http://schemas.microsoft.com/office/drawing/2014/main" val="20001"/>
                    </a:ext>
                  </a:extLst>
                </a:gridCol>
                <a:gridCol w="1886091">
                  <a:extLst>
                    <a:ext uri="{9D8B030D-6E8A-4147-A177-3AD203B41FA5}">
                      <a16:colId xmlns:a16="http://schemas.microsoft.com/office/drawing/2014/main" val="20002"/>
                    </a:ext>
                  </a:extLst>
                </a:gridCol>
              </a:tblGrid>
              <a:tr h="370840">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Increase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Decrease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70840">
                <a:tc>
                  <a:txBody>
                    <a:bodyPr/>
                    <a:lstStyle/>
                    <a:p>
                      <a:r>
                        <a:rPr lang="en-US" dirty="0">
                          <a:latin typeface="Cambria"/>
                        </a:rPr>
                        <a:t>Real Wealth</a:t>
                      </a:r>
                      <a:endParaRPr lang="en-US" dirty="0">
                        <a:latin typeface="Cambria"/>
                        <a:cs typeface="Cambria"/>
                      </a:endParaRPr>
                    </a:p>
                  </a:txBody>
                  <a:tcPr/>
                </a:tc>
                <a:tc>
                  <a:txBody>
                    <a:bodyPr/>
                    <a:lstStyle/>
                    <a:p>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1"/>
                  </a:ext>
                </a:extLst>
              </a:tr>
              <a:tr h="370840">
                <a:tc>
                  <a:txBody>
                    <a:bodyPr/>
                    <a:lstStyle/>
                    <a:p>
                      <a:r>
                        <a:rPr lang="en-US" dirty="0">
                          <a:latin typeface="Cambria"/>
                        </a:rPr>
                        <a:t>Real Interest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2"/>
                  </a:ext>
                </a:extLst>
              </a:tr>
              <a:tr h="370840">
                <a:tc>
                  <a:txBody>
                    <a:bodyPr/>
                    <a:lstStyle/>
                    <a:p>
                      <a:r>
                        <a:rPr lang="en-US" dirty="0">
                          <a:latin typeface="Cambria"/>
                        </a:rPr>
                        <a:t>The Quantity of</a:t>
                      </a:r>
                      <a:r>
                        <a:rPr lang="en-US" baseline="0" dirty="0">
                          <a:latin typeface="Cambria"/>
                        </a:rPr>
                        <a:t> Money in Circulation</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3"/>
                  </a:ext>
                </a:extLst>
              </a:tr>
              <a:tr h="370840">
                <a:tc>
                  <a:txBody>
                    <a:bodyPr/>
                    <a:lstStyle/>
                    <a:p>
                      <a:r>
                        <a:rPr lang="en-US" dirty="0">
                          <a:latin typeface="Cambria"/>
                        </a:rPr>
                        <a:t>Government Purchases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4"/>
                  </a:ext>
                </a:extLst>
              </a:tr>
              <a:tr h="370840">
                <a:tc>
                  <a:txBody>
                    <a:bodyPr/>
                    <a:lstStyle/>
                    <a:p>
                      <a:r>
                        <a:rPr lang="en-US" dirty="0">
                          <a:latin typeface="Cambria"/>
                        </a:rPr>
                        <a:t>Government Taxes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5"/>
                  </a:ext>
                </a:extLst>
              </a:tr>
              <a:tr h="370840">
                <a:tc>
                  <a:txBody>
                    <a:bodyPr/>
                    <a:lstStyle/>
                    <a:p>
                      <a:r>
                        <a:rPr lang="en-US" dirty="0">
                          <a:latin typeface="Cambria"/>
                        </a:rPr>
                        <a:t>Government Transfers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6"/>
                  </a:ext>
                </a:extLst>
              </a:tr>
              <a:tr h="370840">
                <a:tc>
                  <a:txBody>
                    <a:bodyPr/>
                    <a:lstStyle/>
                    <a:p>
                      <a:r>
                        <a:rPr lang="en-US" dirty="0">
                          <a:latin typeface="Cambria"/>
                        </a:rPr>
                        <a:t>Expectations About Future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7"/>
                  </a:ext>
                </a:extLst>
              </a:tr>
              <a:tr h="370840">
                <a:tc>
                  <a:txBody>
                    <a:bodyPr/>
                    <a:lstStyle/>
                    <a:p>
                      <a:r>
                        <a:rPr lang="en-US" dirty="0">
                          <a:latin typeface="Cambria"/>
                        </a:rPr>
                        <a:t>Income</a:t>
                      </a:r>
                      <a:r>
                        <a:rPr lang="en-US" baseline="0" dirty="0">
                          <a:latin typeface="Cambria"/>
                        </a:rPr>
                        <a:t> and Other </a:t>
                      </a:r>
                      <a:r>
                        <a:rPr lang="en-US" dirty="0">
                          <a:latin typeface="Cambria"/>
                        </a:rPr>
                        <a:t>Economic</a:t>
                      </a:r>
                      <a:r>
                        <a:rPr lang="en-US" baseline="0" dirty="0">
                          <a:latin typeface="Cambria"/>
                        </a:rPr>
                        <a:t> Conditions in </a:t>
                      </a:r>
                      <a:r>
                        <a:rPr lang="en-US" dirty="0">
                          <a:latin typeface="Cambria"/>
                        </a:rPr>
                        <a:t>Foreign Countries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8"/>
                  </a:ext>
                </a:extLst>
              </a:tr>
              <a:tr h="370840">
                <a:tc>
                  <a:txBody>
                    <a:bodyPr/>
                    <a:lstStyle/>
                    <a:p>
                      <a:r>
                        <a:rPr lang="en-US" dirty="0">
                          <a:latin typeface="Cambria"/>
                        </a:rPr>
                        <a:t>Exchange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en-US" noProof="0" dirty="0">
                <a:ea typeface="MS PGothic" charset="0"/>
              </a:rPr>
              <a:t>Aggregate Supply</a:t>
            </a:r>
          </a:p>
        </p:txBody>
      </p:sp>
      <p:sp>
        <p:nvSpPr>
          <p:cNvPr id="15" name="Content Placeholder 2"/>
          <p:cNvSpPr>
            <a:spLocks noGrp="1"/>
          </p:cNvSpPr>
          <p:nvPr>
            <p:ph idx="1"/>
          </p:nvPr>
        </p:nvSpPr>
        <p:spPr>
          <a:xfrm>
            <a:off x="326923" y="1575529"/>
            <a:ext cx="11706332" cy="4895850"/>
          </a:xfrm>
        </p:spPr>
        <p:txBody>
          <a:bodyPr/>
          <a:lstStyle/>
          <a:p>
            <a:r>
              <a:rPr lang="en-US" sz="2800" noProof="0" dirty="0"/>
              <a:t>Aggregate Supply (AS):</a:t>
            </a:r>
          </a:p>
          <a:p>
            <a:pPr lvl="1"/>
            <a:r>
              <a:rPr lang="en-US" altLang="en-US" sz="2400" dirty="0"/>
              <a:t>Total supply for final goods and services in the economy.</a:t>
            </a:r>
            <a:endParaRPr lang="en-US" sz="2400" noProof="0" dirty="0"/>
          </a:p>
          <a:p>
            <a:pPr lvl="1"/>
            <a:r>
              <a:rPr lang="en-US" sz="2400" noProof="0" dirty="0"/>
              <a:t>The production side of the economy.</a:t>
            </a:r>
          </a:p>
          <a:p>
            <a:r>
              <a:rPr lang="en-US" sz="2800" noProof="0" dirty="0"/>
              <a:t>Aggregate Quantity Supplied (AQS):</a:t>
            </a:r>
          </a:p>
          <a:p>
            <a:pPr lvl="1"/>
            <a:r>
              <a:rPr lang="en-US" sz="2400" noProof="0" dirty="0"/>
              <a:t>The total amount of final products (measured by Real GDP) that will be supplied by producers at a given price level.</a:t>
            </a:r>
          </a:p>
          <a:p>
            <a:r>
              <a:rPr lang="en-US" sz="2800" noProof="0" dirty="0"/>
              <a:t>Aggregate Supply Curve:</a:t>
            </a:r>
          </a:p>
          <a:p>
            <a:pPr marL="742950" lvl="2" indent="-342900"/>
            <a:r>
              <a:rPr lang="en-US" dirty="0">
                <a:latin typeface="Cambria"/>
                <a:ea typeface="Cambria"/>
                <a:cs typeface="Cambria"/>
              </a:rPr>
              <a:t>Graph of the relationship between aggregate quantity supplied and price level.</a:t>
            </a:r>
          </a:p>
          <a:p>
            <a:r>
              <a:rPr lang="en-US" sz="2800" dirty="0">
                <a:ea typeface="MS PGothic" charset="0"/>
              </a:rPr>
              <a:t>The slope of Aggregate Supply (AS) curve depends on the time horizon.</a:t>
            </a:r>
          </a:p>
          <a:p>
            <a:pPr lvl="1"/>
            <a:r>
              <a:rPr lang="en-US" sz="2400" dirty="0">
                <a:ea typeface="MS PGothic" charset="0"/>
              </a:rPr>
              <a:t>Long-run AS curve: (LRAS)</a:t>
            </a:r>
          </a:p>
          <a:p>
            <a:pPr lvl="1"/>
            <a:r>
              <a:rPr lang="en-US" sz="2400" dirty="0">
                <a:ea typeface="MS PGothic" charset="0"/>
              </a:rPr>
              <a:t>Short-run AS curve: (SRAS)</a:t>
            </a:r>
          </a:p>
          <a:p>
            <a:pPr marL="742950" lvl="2" indent="-342900"/>
            <a:endParaRPr lang="en-US" sz="160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Long-Run Aggregate Supply Curve</a:t>
            </a:r>
          </a:p>
        </p:txBody>
      </p:sp>
      <p:sp>
        <p:nvSpPr>
          <p:cNvPr id="15" name="Content Placeholder 2"/>
          <p:cNvSpPr>
            <a:spLocks noGrp="1"/>
          </p:cNvSpPr>
          <p:nvPr>
            <p:ph idx="1"/>
          </p:nvPr>
        </p:nvSpPr>
        <p:spPr>
          <a:xfrm>
            <a:off x="577512" y="1618231"/>
            <a:ext cx="11614488" cy="4895850"/>
          </a:xfrm>
        </p:spPr>
        <p:txBody>
          <a:bodyPr/>
          <a:lstStyle/>
          <a:p>
            <a:r>
              <a:rPr lang="en-US" sz="2400" noProof="0" dirty="0"/>
              <a:t>Graph of the long-run output/growth.</a:t>
            </a:r>
          </a:p>
          <a:p>
            <a:pPr marL="342900" lvl="1" indent="-342900">
              <a:buFont typeface="Arial" panose="020B0604020202020204" pitchFamily="34" charset="0"/>
              <a:buChar char="•"/>
            </a:pPr>
            <a:r>
              <a:rPr lang="en-US" sz="2400" dirty="0">
                <a:ea typeface="MS PGothic" charset="0"/>
              </a:rPr>
              <a:t>Also known as </a:t>
            </a:r>
            <a:r>
              <a:rPr lang="en-US" sz="2400" dirty="0">
                <a:solidFill>
                  <a:srgbClr val="FF0000"/>
                </a:solidFill>
                <a:ea typeface="MS PGothic" charset="0"/>
              </a:rPr>
              <a:t>Potential Real GDP</a:t>
            </a:r>
            <a:r>
              <a:rPr lang="en-US" sz="2400" dirty="0">
                <a:ea typeface="MS PGothic" charset="0"/>
              </a:rPr>
              <a:t>.</a:t>
            </a:r>
            <a:endParaRPr lang="en-US" sz="2400" noProof="0" dirty="0"/>
          </a:p>
          <a:p>
            <a:r>
              <a:rPr lang="en-US" sz="2400" dirty="0">
                <a:ea typeface="MS PGothic" charset="0"/>
              </a:rPr>
              <a:t>The LRAS curve is vertical. Why?</a:t>
            </a:r>
          </a:p>
          <a:p>
            <a:pPr lvl="1"/>
            <a:r>
              <a:rPr lang="en-US" sz="2000" dirty="0">
                <a:ea typeface="MS PGothic" charset="0"/>
              </a:rPr>
              <a:t>The price level does not have any affect on the long-term output/growth.</a:t>
            </a:r>
          </a:p>
          <a:p>
            <a:pPr lvl="1"/>
            <a:r>
              <a:rPr lang="en-US" sz="2000" dirty="0">
                <a:solidFill>
                  <a:srgbClr val="FF0000"/>
                </a:solidFill>
                <a:ea typeface="MS PGothic" charset="0"/>
              </a:rPr>
              <a:t>Long-Run: A period of time sufficient for all prices to adjust.</a:t>
            </a:r>
          </a:p>
          <a:p>
            <a:pPr lvl="1"/>
            <a:r>
              <a:rPr lang="en-US" sz="2000" dirty="0">
                <a:solidFill>
                  <a:srgbClr val="FF0000"/>
                </a:solidFill>
                <a:ea typeface="MS PGothic" charset="0"/>
              </a:rPr>
              <a:t>Prices are not sticky.</a:t>
            </a:r>
          </a:p>
          <a:p>
            <a:r>
              <a:rPr lang="en-US" sz="2400" dirty="0">
                <a:ea typeface="MS PGothic" charset="0"/>
              </a:rPr>
              <a:t>Example:</a:t>
            </a:r>
          </a:p>
          <a:p>
            <a:pPr lvl="1"/>
            <a:r>
              <a:rPr lang="en-US" sz="2000" dirty="0">
                <a:ea typeface="MS PGothic" charset="0"/>
              </a:rPr>
              <a:t>Assume two </a:t>
            </a:r>
            <a:r>
              <a:rPr lang="en-US" sz="2000" u="sng" dirty="0">
                <a:ea typeface="MS PGothic" charset="0"/>
              </a:rPr>
              <a:t>identical</a:t>
            </a:r>
            <a:r>
              <a:rPr lang="en-US" sz="2000" dirty="0">
                <a:ea typeface="MS PGothic" charset="0"/>
              </a:rPr>
              <a:t> economies: </a:t>
            </a:r>
            <a:r>
              <a:rPr lang="en-US" sz="2000" b="1" dirty="0">
                <a:ea typeface="MS PGothic" charset="0"/>
              </a:rPr>
              <a:t>A</a:t>
            </a:r>
            <a:r>
              <a:rPr lang="en-US" sz="2000" dirty="0">
                <a:ea typeface="MS PGothic" charset="0"/>
              </a:rPr>
              <a:t> &amp; </a:t>
            </a:r>
            <a:r>
              <a:rPr lang="en-US" sz="2000" b="1" dirty="0">
                <a:ea typeface="MS PGothic" charset="0"/>
              </a:rPr>
              <a:t>B</a:t>
            </a:r>
            <a:r>
              <a:rPr lang="en-US" sz="2000" dirty="0">
                <a:ea typeface="MS PGothic" charset="0"/>
              </a:rPr>
              <a:t>.</a:t>
            </a:r>
          </a:p>
          <a:p>
            <a:pPr lvl="1"/>
            <a:r>
              <a:rPr lang="en-US" sz="2000" b="1" dirty="0">
                <a:ea typeface="MS PGothic" charset="0"/>
              </a:rPr>
              <a:t>A</a:t>
            </a:r>
            <a:r>
              <a:rPr lang="en-US" sz="2000" dirty="0">
                <a:ea typeface="MS PGothic" charset="0"/>
              </a:rPr>
              <a:t> has twice as much money as </a:t>
            </a:r>
            <a:r>
              <a:rPr lang="en-US" sz="2000" b="1" dirty="0">
                <a:ea typeface="MS PGothic" charset="0"/>
              </a:rPr>
              <a:t>B</a:t>
            </a:r>
            <a:r>
              <a:rPr lang="en-US" sz="2000" dirty="0">
                <a:ea typeface="MS PGothic" charset="0"/>
              </a:rPr>
              <a:t>.</a:t>
            </a:r>
          </a:p>
          <a:p>
            <a:pPr lvl="1"/>
            <a:r>
              <a:rPr lang="en-US" sz="2000" dirty="0">
                <a:ea typeface="MS PGothic" charset="0"/>
              </a:rPr>
              <a:t>Long-run result: </a:t>
            </a:r>
            <a:r>
              <a:rPr lang="en-US" sz="2000" u="sng" dirty="0">
                <a:ea typeface="MS PGothic" charset="0"/>
              </a:rPr>
              <a:t>same</a:t>
            </a:r>
            <a:r>
              <a:rPr lang="en-US" sz="2000" dirty="0">
                <a:ea typeface="MS PGothic" charset="0"/>
              </a:rPr>
              <a:t> amount of L, K, resources and technology in </a:t>
            </a:r>
            <a:r>
              <a:rPr lang="en-US" sz="2000" b="1" dirty="0">
                <a:ea typeface="MS PGothic" charset="0"/>
              </a:rPr>
              <a:t>A</a:t>
            </a:r>
            <a:r>
              <a:rPr lang="en-US" sz="2000" dirty="0">
                <a:ea typeface="MS PGothic" charset="0"/>
              </a:rPr>
              <a:t> and </a:t>
            </a:r>
            <a:r>
              <a:rPr lang="en-US" sz="2000" b="1" dirty="0">
                <a:ea typeface="MS PGothic" charset="0"/>
              </a:rPr>
              <a:t>B</a:t>
            </a:r>
            <a:r>
              <a:rPr lang="en-US" sz="2000" dirty="0">
                <a:ea typeface="MS PGothic" charset="0"/>
              </a:rPr>
              <a:t>, but goods are twice as expensive in </a:t>
            </a:r>
            <a:r>
              <a:rPr lang="en-US" sz="2000" b="1" dirty="0">
                <a:ea typeface="MS PGothic" charset="0"/>
              </a:rPr>
              <a:t>A</a:t>
            </a:r>
            <a:r>
              <a:rPr lang="en-US" sz="2000" dirty="0">
                <a:ea typeface="MS PGothic" charset="0"/>
              </a:rPr>
              <a:t>.</a:t>
            </a:r>
          </a:p>
          <a:p>
            <a:r>
              <a:rPr lang="en-US" sz="2400" dirty="0">
                <a:ea typeface="MS PGothic" charset="0"/>
              </a:rPr>
              <a:t>Implication</a:t>
            </a:r>
          </a:p>
          <a:p>
            <a:pPr lvl="1"/>
            <a:r>
              <a:rPr lang="en-US" sz="2000" dirty="0">
                <a:ea typeface="MS PGothic" charset="0"/>
              </a:rPr>
              <a:t>Different price level, same output.</a:t>
            </a: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en-US" dirty="0">
                <a:ea typeface="MS PGothic" charset="0"/>
              </a:rPr>
              <a:t>Long-Run Aggregate Supply Curve</a:t>
            </a: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en-US" sz="2000" b="1" dirty="0">
                <a:latin typeface="Cambria"/>
                <a:cs typeface="Cambria"/>
              </a:rPr>
              <a:t>Y*</a:t>
            </a:r>
            <a:r>
              <a:rPr lang="en-US" sz="2000" dirty="0">
                <a:latin typeface="Cambria"/>
                <a:cs typeface="Cambria"/>
              </a:rPr>
              <a:t> = Full Employment Output when u = u*</a:t>
            </a:r>
          </a:p>
          <a:p>
            <a:r>
              <a:rPr lang="en-US" sz="2000" b="1" dirty="0">
                <a:latin typeface="Cambria"/>
                <a:ea typeface="MS PGothic" charset="0"/>
                <a:cs typeface="MS PGothic" charset="0"/>
              </a:rPr>
              <a:t>Y</a:t>
            </a:r>
            <a:r>
              <a:rPr lang="en-US" sz="2000" dirty="0">
                <a:latin typeface="Cambria"/>
                <a:ea typeface="MS PGothic" charset="0"/>
                <a:cs typeface="MS PGothic" charset="0"/>
              </a:rPr>
              <a:t> = Actual Output</a:t>
            </a:r>
          </a:p>
          <a:p>
            <a:r>
              <a:rPr lang="en-US" sz="2000" b="1" dirty="0">
                <a:latin typeface="Cambria"/>
                <a:ea typeface="MS PGothic" charset="0"/>
                <a:cs typeface="MS PGothic" charset="0"/>
              </a:rPr>
              <a:t>u</a:t>
            </a:r>
            <a:r>
              <a:rPr lang="en-US" sz="2000" dirty="0">
                <a:latin typeface="Cambria"/>
                <a:ea typeface="MS PGothic" charset="0"/>
                <a:cs typeface="MS PGothic" charset="0"/>
              </a:rPr>
              <a:t> = Actual Rate of Unemployment</a:t>
            </a:r>
          </a:p>
          <a:p>
            <a:r>
              <a:rPr lang="en-US" sz="2000" b="1" dirty="0">
                <a:latin typeface="Cambria"/>
                <a:ea typeface="MS PGothic" charset="0"/>
                <a:cs typeface="MS PGothic" charset="0"/>
              </a:rPr>
              <a:t>u*</a:t>
            </a:r>
            <a:r>
              <a:rPr lang="en-US" sz="2000" dirty="0">
                <a:latin typeface="Cambria"/>
                <a:ea typeface="MS PGothic" charset="0"/>
                <a:cs typeface="MS PGothic" charset="0"/>
              </a:rPr>
              <a:t> = Natural Rate of Unemployment</a:t>
            </a:r>
            <a:endParaRPr lang="en-US" sz="2400" b="1" dirty="0">
              <a:latin typeface="Cambria"/>
              <a:cs typeface="Cambria"/>
            </a:endParaRPr>
          </a:p>
        </p:txBody>
      </p:sp>
      <p:sp>
        <p:nvSpPr>
          <p:cNvPr id="3" name="TextBox 2"/>
          <p:cNvSpPr txBox="1"/>
          <p:nvPr/>
        </p:nvSpPr>
        <p:spPr>
          <a:xfrm>
            <a:off x="6676760" y="3535170"/>
            <a:ext cx="4513949" cy="1323439"/>
          </a:xfrm>
          <a:prstGeom prst="rect">
            <a:avLst/>
          </a:prstGeom>
          <a:noFill/>
        </p:spPr>
        <p:txBody>
          <a:bodyPr wrap="square" rtlCol="0">
            <a:spAutoFit/>
          </a:bodyPr>
          <a:lstStyle/>
          <a:p>
            <a:pPr>
              <a:defRPr/>
            </a:pPr>
            <a:r>
              <a:rPr lang="en-US" sz="2000" b="1" dirty="0">
                <a:latin typeface="Cambria"/>
                <a:cs typeface="Cambria"/>
              </a:rPr>
              <a:t>Full Employment Output (Y*):</a:t>
            </a:r>
            <a:r>
              <a:rPr lang="en-US" sz="2000" dirty="0">
                <a:latin typeface="Cambria"/>
                <a:cs typeface="Cambria"/>
              </a:rPr>
              <a:t> The rate of production achieved by the economy in the long-run when unemployment is at its natural rate.</a:t>
            </a: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Change in Long-Run Aggregate Supply</a:t>
            </a:r>
          </a:p>
        </p:txBody>
      </p:sp>
      <p:sp>
        <p:nvSpPr>
          <p:cNvPr id="15" name="Content Placeholder 2"/>
          <p:cNvSpPr>
            <a:spLocks noGrp="1"/>
          </p:cNvSpPr>
          <p:nvPr>
            <p:ph idx="1"/>
          </p:nvPr>
        </p:nvSpPr>
        <p:spPr>
          <a:xfrm>
            <a:off x="577512" y="1608504"/>
            <a:ext cx="11614488" cy="4895850"/>
          </a:xfrm>
        </p:spPr>
        <p:txBody>
          <a:bodyPr/>
          <a:lstStyle/>
          <a:p>
            <a:r>
              <a:rPr lang="en-US" sz="3200" dirty="0"/>
              <a:t>Change in LRAS:</a:t>
            </a:r>
          </a:p>
          <a:p>
            <a:pPr lvl="1"/>
            <a:r>
              <a:rPr lang="en-US" sz="2800" dirty="0"/>
              <a:t>Change in the amount of a national's long-run output/growth.</a:t>
            </a:r>
          </a:p>
          <a:p>
            <a:pPr lvl="1"/>
            <a:r>
              <a:rPr lang="en-US" sz="2800" dirty="0"/>
              <a:t>SHIFT in LRAS!</a:t>
            </a:r>
          </a:p>
          <a:p>
            <a:pPr lvl="2"/>
            <a:r>
              <a:rPr lang="en-US" dirty="0">
                <a:latin typeface="Cambria"/>
                <a:ea typeface="Cambria"/>
                <a:cs typeface="Cambria"/>
              </a:rPr>
              <a:t>Decrease in LRAS: Left shift.</a:t>
            </a:r>
          </a:p>
          <a:p>
            <a:pPr lvl="2"/>
            <a:r>
              <a:rPr lang="en-US" dirty="0">
                <a:latin typeface="Cambria"/>
                <a:ea typeface="Cambria"/>
                <a:cs typeface="Cambria"/>
              </a:rPr>
              <a:t>Increase in LRAS: Right shift.</a:t>
            </a:r>
          </a:p>
          <a:p>
            <a:r>
              <a:rPr lang="en-US" sz="3200" dirty="0">
                <a:ea typeface="Cambria"/>
              </a:rPr>
              <a:t>Long-Run Aggregate Supply Shifters:</a:t>
            </a:r>
          </a:p>
          <a:p>
            <a:pPr lvl="1"/>
            <a:r>
              <a:rPr lang="en-US" sz="2800" dirty="0">
                <a:ea typeface="Cambria"/>
              </a:rPr>
              <a:t>Change in Technology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Resources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Institutions </a:t>
            </a:r>
            <a:r>
              <a:rPr lang="en-US" sz="2800" dirty="0">
                <a:sym typeface="Wingdings"/>
              </a:rPr>
              <a:t></a:t>
            </a:r>
            <a:r>
              <a:rPr lang="en-US" sz="2800" dirty="0"/>
              <a:t> A positive relationship.</a:t>
            </a:r>
          </a:p>
          <a:p>
            <a:endParaRPr lang="en-US" dirty="0">
              <a:latin typeface="Cambria"/>
              <a:ea typeface="Cambria"/>
              <a:cs typeface="Cambria"/>
            </a:endParaRPr>
          </a:p>
          <a:p>
            <a:pPr lvl="1"/>
            <a:endParaRPr lang="en-US" sz="2800" dirty="0">
              <a:latin typeface="Cambria"/>
              <a:ea typeface="Cambria"/>
              <a:cs typeface="Cambria"/>
            </a:endParaRP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008117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en-US" dirty="0">
                <a:ea typeface="MS PGothic" charset="0"/>
              </a:rPr>
              <a:t>Shifts in Long-Run Aggregate Supply Curve</a:t>
            </a: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3200" noProof="0" dirty="0"/>
              <a:t>Graph of the relationship between AQS and price level.</a:t>
            </a:r>
          </a:p>
          <a:p>
            <a:r>
              <a:rPr lang="en-US" sz="3200" noProof="0" dirty="0"/>
              <a:t>Positively-sloped: Why?</a:t>
            </a:r>
          </a:p>
          <a:p>
            <a:pPr lvl="1"/>
            <a:r>
              <a:rPr lang="en-US" sz="2800" dirty="0"/>
              <a:t>Positive relationship between aggregate quantity supplied and the price level: </a:t>
            </a:r>
            <a:r>
              <a:rPr lang="en-US" sz="2800" dirty="0">
                <a:ea typeface="MS PGothic" charset="0"/>
              </a:rPr>
              <a:t>Depends on the price level.</a:t>
            </a:r>
          </a:p>
          <a:p>
            <a:pPr lvl="2"/>
            <a:r>
              <a:rPr lang="en-US" dirty="0">
                <a:latin typeface="Cambria"/>
                <a:ea typeface="Cambria"/>
                <a:cs typeface="Cambria"/>
              </a:rPr>
              <a:t>An increase in the price level generates profit opportunities which lead to an increase in aggregate quantity supplied.</a:t>
            </a:r>
          </a:p>
          <a:p>
            <a:pPr lvl="2"/>
            <a:r>
              <a:rPr lang="en-US" u="sng" dirty="0">
                <a:latin typeface="Cambria"/>
                <a:ea typeface="MS PGothic" charset="0"/>
                <a:cs typeface="Cambria"/>
              </a:rPr>
              <a:t>Nominal</a:t>
            </a:r>
            <a:r>
              <a:rPr lang="en-US" dirty="0">
                <a:latin typeface="Cambria"/>
                <a:ea typeface="MS PGothic" charset="0"/>
                <a:cs typeface="Cambria"/>
              </a:rPr>
              <a:t> price level affects </a:t>
            </a:r>
            <a:r>
              <a:rPr lang="en-US" u="sng" dirty="0">
                <a:latin typeface="Cambria"/>
                <a:ea typeface="MS PGothic" charset="0"/>
                <a:cs typeface="Cambria"/>
              </a:rPr>
              <a:t>real</a:t>
            </a:r>
            <a:r>
              <a:rPr lang="en-US" dirty="0">
                <a:latin typeface="Cambria"/>
                <a:ea typeface="MS PGothic" charset="0"/>
                <a:cs typeface="Cambria"/>
              </a:rPr>
              <a:t> GDP in the short run, </a:t>
            </a:r>
            <a:r>
              <a:rPr lang="en-US" b="1" dirty="0">
                <a:latin typeface="Cambria"/>
                <a:ea typeface="MS PGothic" charset="0"/>
                <a:cs typeface="Cambria"/>
              </a:rPr>
              <a:t>leading to an upward-sloping SRAS.</a:t>
            </a:r>
            <a:endParaRPr lang="en-US" noProof="0" dirty="0">
              <a:latin typeface="Cambria"/>
              <a:ea typeface="Cambria"/>
              <a:cs typeface="Cambria"/>
            </a:endParaRPr>
          </a:p>
          <a:p>
            <a:pPr lvl="1"/>
            <a:r>
              <a:rPr lang="en-US" sz="2800" dirty="0">
                <a:solidFill>
                  <a:srgbClr val="FF0000"/>
                </a:solidFill>
                <a:ea typeface="MS PGothic" charset="0"/>
              </a:rPr>
              <a:t>Short-Run: Some prices adjust immediately, others don'</a:t>
            </a:r>
            <a:r>
              <a:rPr lang="en-US" altLang="ja-JP" sz="2800" dirty="0">
                <a:solidFill>
                  <a:srgbClr val="FF0000"/>
                </a:solidFill>
                <a:ea typeface="MS PGothic" charset="0"/>
              </a:rPr>
              <a:t>t.</a:t>
            </a:r>
          </a:p>
          <a:p>
            <a:pPr lvl="1"/>
            <a:r>
              <a:rPr lang="en-US" altLang="ja-JP" sz="2800" dirty="0">
                <a:solidFill>
                  <a:srgbClr val="FF0000"/>
                </a:solidFill>
                <a:ea typeface="MS PGothic" charset="0"/>
              </a:rPr>
              <a:t>Prices are sticky.</a:t>
            </a:r>
            <a:endParaRPr lang="en-US"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27"/>
            <a:ext cx="8229600" cy="1527175"/>
          </a:xfrm>
        </p:spPr>
        <p:txBody>
          <a:bodyPr/>
          <a:lstStyle/>
          <a:p>
            <a:pPr algn="ctr"/>
            <a:r>
              <a:rPr lang="en-US" altLang="en-US" noProof="0" dirty="0"/>
              <a:t>Loanable Funds Market</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en-US" dirty="0">
                <a:ea typeface="MS PGothic" charset="0"/>
              </a:rPr>
              <a:t>Short-Run Aggregate Supply Curve</a:t>
            </a: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2800" noProof="0" dirty="0"/>
              <a:t>On the same Short-Run AS curve (SRAS):</a:t>
            </a:r>
          </a:p>
          <a:p>
            <a:pPr lvl="1"/>
            <a:r>
              <a:rPr lang="en-US" sz="2400" dirty="0"/>
              <a:t>Input prices are fixed.</a:t>
            </a:r>
          </a:p>
          <a:p>
            <a:pPr lvl="1"/>
            <a:r>
              <a:rPr lang="en-US" sz="2400" dirty="0"/>
              <a:t>The availability and quality of productive resources in the economy are fixed. </a:t>
            </a:r>
          </a:p>
          <a:p>
            <a:pPr lvl="1"/>
            <a:r>
              <a:rPr lang="en-US" sz="2400" dirty="0"/>
              <a:t>Technology does not advance.</a:t>
            </a:r>
          </a:p>
          <a:p>
            <a:pPr lvl="1"/>
            <a:r>
              <a:rPr lang="en-US" sz="2400" dirty="0"/>
              <a:t>Number of sellers is fixed over the given period.</a:t>
            </a: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Quantity Supplied</a:t>
            </a:r>
            <a:endParaRPr lang="en-US"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Quantity Supplied (AQS):</a:t>
            </a:r>
          </a:p>
          <a:p>
            <a:pPr lvl="1"/>
            <a:r>
              <a:rPr lang="en-US" sz="2800" dirty="0"/>
              <a:t>The total amount of final products (measured by Real GDP) that will be supplied by producers at a given price level.</a:t>
            </a:r>
          </a:p>
          <a:p>
            <a:r>
              <a:rPr lang="en-US" sz="3200" noProof="0" dirty="0"/>
              <a:t>Change in AQS:</a:t>
            </a:r>
          </a:p>
          <a:p>
            <a:pPr lvl="1"/>
            <a:r>
              <a:rPr lang="en-US" sz="2800" dirty="0"/>
              <a:t>Change in the amount of a national production caused only by a change in the price level</a:t>
            </a:r>
            <a:r>
              <a:rPr lang="en-US" sz="2800" noProof="0" dirty="0"/>
              <a:t>.</a:t>
            </a:r>
          </a:p>
          <a:p>
            <a:pPr lvl="1"/>
            <a:r>
              <a:rPr lang="en-US" sz="2800" noProof="0" dirty="0"/>
              <a:t>Caused by a change in the price level.</a:t>
            </a:r>
          </a:p>
          <a:p>
            <a:pPr lvl="1"/>
            <a:r>
              <a:rPr lang="en-US" sz="2800" noProof="0" dirty="0"/>
              <a:t>Movement along the SRAS curve.</a:t>
            </a:r>
          </a:p>
          <a:p>
            <a:pPr lvl="1"/>
            <a:r>
              <a:rPr lang="en-US" sz="2800" noProof="0" dirty="0"/>
              <a:t>NO SHIFT!</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Supply</a:t>
            </a:r>
            <a:endParaRPr lang="en-US"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en-US" sz="3200" noProof="0" dirty="0"/>
              <a:t>Change in SRAS:</a:t>
            </a:r>
          </a:p>
          <a:p>
            <a:pPr lvl="1"/>
            <a:r>
              <a:rPr lang="en-US" sz="2800" dirty="0"/>
              <a:t>Change in the amount of a national production caused only by something other than a change in the price level.</a:t>
            </a:r>
          </a:p>
          <a:p>
            <a:r>
              <a:rPr lang="en-US" sz="3200" dirty="0"/>
              <a:t>SHIFT in SRAS!</a:t>
            </a:r>
          </a:p>
          <a:p>
            <a:pPr lvl="1"/>
            <a:r>
              <a:rPr lang="en-US" sz="2800" dirty="0">
                <a:latin typeface="Cambria"/>
                <a:ea typeface="Cambria"/>
                <a:cs typeface="Cambria"/>
              </a:rPr>
              <a:t>Decrease in SRAS: Left shift.</a:t>
            </a:r>
          </a:p>
          <a:p>
            <a:pPr lvl="1"/>
            <a:r>
              <a:rPr lang="en-US" sz="2800" dirty="0">
                <a:latin typeface="Cambria"/>
                <a:ea typeface="Cambria"/>
                <a:cs typeface="Cambria"/>
              </a:rPr>
              <a:t>Increase in SRAS: Right shift.</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Factors that shift </a:t>
            </a:r>
            <a:r>
              <a:rPr lang="en-US" sz="3200" u="sng" dirty="0">
                <a:ea typeface="MS PGothic" charset="0"/>
              </a:rPr>
              <a:t>only</a:t>
            </a:r>
            <a:r>
              <a:rPr lang="en-US" sz="3200" dirty="0">
                <a:ea typeface="MS PGothic" charset="0"/>
              </a:rPr>
              <a:t> the short-run AS curve:</a:t>
            </a:r>
          </a:p>
          <a:p>
            <a:pPr lvl="1"/>
            <a:r>
              <a:rPr lang="en-US" sz="2800" dirty="0">
                <a:ea typeface="MS PGothic" charset="0"/>
              </a:rPr>
              <a:t>Input prices </a:t>
            </a:r>
            <a:r>
              <a:rPr lang="en-US" sz="2800" dirty="0">
                <a:ea typeface="Cambria"/>
                <a:sym typeface="Wingdings"/>
              </a:rPr>
              <a:t></a:t>
            </a:r>
            <a:r>
              <a:rPr lang="en-US" sz="2800" dirty="0">
                <a:ea typeface="Cambria"/>
              </a:rPr>
              <a:t> A negative relationship.</a:t>
            </a:r>
            <a:endParaRPr lang="en-US" sz="2800" dirty="0">
              <a:ea typeface="MS PGothic" charset="0"/>
            </a:endParaRPr>
          </a:p>
          <a:p>
            <a:pPr lvl="1"/>
            <a:r>
              <a:rPr lang="en-US" sz="2800" dirty="0">
                <a:ea typeface="MS PGothic" charset="0"/>
              </a:rPr>
              <a:t>Temporary supply shocks </a:t>
            </a:r>
            <a:r>
              <a:rPr lang="en-US" sz="2800" dirty="0">
                <a:sym typeface="Wingdings"/>
              </a:rPr>
              <a:t></a:t>
            </a:r>
            <a:r>
              <a:rPr lang="en-US" sz="2800" dirty="0"/>
              <a:t> A positive relationship.</a:t>
            </a:r>
            <a:endParaRPr lang="en-US" sz="2800" dirty="0">
              <a:ea typeface="MS PGothic" charset="0"/>
            </a:endParaRPr>
          </a:p>
          <a:p>
            <a:pPr lvl="1"/>
            <a:r>
              <a:rPr lang="en-US" sz="2800" dirty="0">
                <a:ea typeface="MS PGothic" charset="0"/>
              </a:rPr>
              <a:t>Changes in expected future prices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0963" name="Content Placeholder 2"/>
          <p:cNvSpPr>
            <a:spLocks noGrp="1"/>
          </p:cNvSpPr>
          <p:nvPr>
            <p:ph idx="1"/>
          </p:nvPr>
        </p:nvSpPr>
        <p:spPr>
          <a:xfrm>
            <a:off x="609600" y="1712913"/>
            <a:ext cx="10972800" cy="4895850"/>
          </a:xfrm>
        </p:spPr>
        <p:txBody>
          <a:bodyPr/>
          <a:lstStyle/>
          <a:p>
            <a:r>
              <a:rPr lang="en-US" sz="3200" dirty="0">
                <a:ea typeface="MS PGothic" charset="0"/>
              </a:rPr>
              <a:t>Supply shock:</a:t>
            </a:r>
          </a:p>
          <a:p>
            <a:pPr lvl="1"/>
            <a:r>
              <a:rPr lang="en-US" sz="2800" dirty="0">
                <a:ea typeface="MS PGothic" charset="0"/>
              </a:rPr>
              <a:t>An event that affects aggregate supply</a:t>
            </a:r>
          </a:p>
          <a:p>
            <a:pPr lvl="1"/>
            <a:r>
              <a:rPr lang="en-US" sz="2800" dirty="0">
                <a:ea typeface="MS PGothic" charset="0"/>
              </a:rPr>
              <a:t>Drought, hurricane, oil shock</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1987" name="Content Placeholder 2"/>
          <p:cNvSpPr>
            <a:spLocks noGrp="1"/>
          </p:cNvSpPr>
          <p:nvPr>
            <p:ph idx="1"/>
          </p:nvPr>
        </p:nvSpPr>
        <p:spPr>
          <a:xfrm>
            <a:off x="609600" y="1712913"/>
            <a:ext cx="10972800" cy="4895850"/>
          </a:xfrm>
        </p:spPr>
        <p:txBody>
          <a:bodyPr/>
          <a:lstStyle/>
          <a:p>
            <a:r>
              <a:rPr lang="en-US" sz="3200" dirty="0">
                <a:ea typeface="MS PGothic" charset="0"/>
              </a:rPr>
              <a:t>Expected future price levels:</a:t>
            </a:r>
          </a:p>
          <a:p>
            <a:pPr lvl="1"/>
            <a:r>
              <a:rPr lang="en-US" sz="2800" dirty="0">
                <a:ea typeface="MS PGothic" charset="0"/>
              </a:rPr>
              <a:t>If workers and firms expect higher prices tomorrow, they negotiate those expectations into today'</a:t>
            </a:r>
            <a:r>
              <a:rPr lang="en-US" altLang="ja-JP" sz="2800" dirty="0">
                <a:ea typeface="MS PGothic" charset="0"/>
              </a:rPr>
              <a:t>s contracts.</a:t>
            </a:r>
          </a:p>
          <a:p>
            <a:pPr lvl="1"/>
            <a:r>
              <a:rPr lang="en-US" sz="2800" dirty="0">
                <a:ea typeface="MS PGothic" charset="0"/>
              </a:rPr>
              <a:t>Costs are higher, and the short-run AS shifts left.</a:t>
            </a:r>
          </a:p>
          <a:p>
            <a:pPr lvl="1"/>
            <a:r>
              <a:rPr lang="en-US" sz="2800" dirty="0">
                <a:ea typeface="MS PGothic" charset="0"/>
              </a:rPr>
              <a:t>However, it does not affect long-run production possibilities, so the long-run AS doesn'</a:t>
            </a:r>
            <a:r>
              <a:rPr lang="en-US" altLang="ja-JP" sz="2800" dirty="0">
                <a:ea typeface="MS PGothic" charset="0"/>
              </a:rPr>
              <a:t>t change.</a:t>
            </a:r>
          </a:p>
          <a:p>
            <a:endParaRPr lang="en-US" sz="280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en-US" dirty="0">
                <a:ea typeface="MS PGothic" charset="0"/>
              </a:rPr>
              <a:t>Shifts in </a:t>
            </a:r>
            <a:br>
              <a:rPr lang="en-US" dirty="0">
                <a:ea typeface="MS PGothic" charset="0"/>
              </a:rPr>
            </a:br>
            <a:r>
              <a:rPr lang="en-US" dirty="0">
                <a:ea typeface="MS PGothic" charset="0"/>
              </a:rPr>
              <a:t>Short-Run Aggregate Supply Curve</a:t>
            </a:r>
          </a:p>
        </p:txBody>
      </p:sp>
      <p:graphicFrame>
        <p:nvGraphicFramePr>
          <p:cNvPr id="9" name="Table 8"/>
          <p:cNvGraphicFramePr>
            <a:graphicFrameLocks noGrp="1"/>
          </p:cNvGraphicFramePr>
          <p:nvPr>
            <p:extLst>
              <p:ext uri="{D42A27DB-BD31-4B8C-83A1-F6EECF244321}">
                <p14:modId xmlns:p14="http://schemas.microsoft.com/office/powerpoint/2010/main" val="3807635806"/>
              </p:ext>
            </p:extLst>
          </p:nvPr>
        </p:nvGraphicFramePr>
        <p:xfrm>
          <a:off x="5285069" y="2546702"/>
          <a:ext cx="6616335" cy="2103120"/>
        </p:xfrm>
        <a:graphic>
          <a:graphicData uri="http://schemas.openxmlformats.org/drawingml/2006/table">
            <a:tbl>
              <a:tblPr firstRow="1" bandRow="1">
                <a:tableStyleId>{3C2FFA5D-87B4-456A-9821-1D502468CF0F}</a:tableStyleId>
              </a:tblPr>
              <a:tblGrid>
                <a:gridCol w="2214191">
                  <a:extLst>
                    <a:ext uri="{9D8B030D-6E8A-4147-A177-3AD203B41FA5}">
                      <a16:colId xmlns:a16="http://schemas.microsoft.com/office/drawing/2014/main" val="20000"/>
                    </a:ext>
                  </a:extLst>
                </a:gridCol>
                <a:gridCol w="2260269">
                  <a:extLst>
                    <a:ext uri="{9D8B030D-6E8A-4147-A177-3AD203B41FA5}">
                      <a16:colId xmlns:a16="http://schemas.microsoft.com/office/drawing/2014/main" val="20001"/>
                    </a:ext>
                  </a:extLst>
                </a:gridCol>
                <a:gridCol w="2141875">
                  <a:extLst>
                    <a:ext uri="{9D8B030D-6E8A-4147-A177-3AD203B41FA5}">
                      <a16:colId xmlns:a16="http://schemas.microsoft.com/office/drawing/2014/main" val="20002"/>
                    </a:ext>
                  </a:extLst>
                </a:gridCol>
              </a:tblGrid>
              <a:tr h="1004714">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Positive Change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Negative Change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43338">
                <a:tc>
                  <a:txBody>
                    <a:bodyPr/>
                    <a:lstStyle/>
                    <a:p>
                      <a:r>
                        <a:rPr lang="en-US" dirty="0">
                          <a:latin typeface="Cambria"/>
                        </a:rPr>
                        <a:t>Input</a:t>
                      </a:r>
                      <a:r>
                        <a:rPr lang="en-US" baseline="0" dirty="0">
                          <a:latin typeface="Cambria"/>
                        </a:rPr>
                        <a:t> Prices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1"/>
                  </a:ext>
                </a:extLst>
              </a:tr>
              <a:tr h="343338">
                <a:tc>
                  <a:txBody>
                    <a:bodyPr/>
                    <a:lstStyle/>
                    <a:p>
                      <a:r>
                        <a:rPr lang="en-US" dirty="0">
                          <a:latin typeface="Cambria"/>
                        </a:rPr>
                        <a:t>Supply Shock</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2"/>
                  </a:ext>
                </a:extLst>
              </a:tr>
              <a:tr h="343338">
                <a:tc>
                  <a:txBody>
                    <a:bodyPr/>
                    <a:lstStyle/>
                    <a:p>
                      <a:r>
                        <a:rPr lang="en-US" dirty="0">
                          <a:latin typeface="Cambria"/>
                        </a:rPr>
                        <a:t>Expected Price Level</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Long-Run shifts:</a:t>
            </a:r>
          </a:p>
          <a:p>
            <a:pPr lvl="1"/>
            <a:r>
              <a:rPr lang="en-US" sz="2800" dirty="0">
                <a:ea typeface="MS PGothic" charset="0"/>
              </a:rPr>
              <a:t>Whenever the long-run AS (LRAS) curve shifts, it takes the short-run AS (SRAS) curve with it.</a:t>
            </a:r>
            <a:endParaRPr lang="en-US" dirty="0">
              <a:ea typeface="MS PGothic" charset="0"/>
            </a:endParaRPr>
          </a:p>
          <a:p>
            <a:r>
              <a:rPr lang="en-US" sz="3200" dirty="0">
                <a:ea typeface="MS PGothic" charset="0"/>
              </a:rPr>
              <a:t>Factors that shift </a:t>
            </a:r>
            <a:r>
              <a:rPr lang="en-US" sz="3200" u="sng" dirty="0">
                <a:ea typeface="MS PGothic" charset="0"/>
              </a:rPr>
              <a:t>both</a:t>
            </a:r>
            <a:r>
              <a:rPr lang="en-US" sz="3200" dirty="0">
                <a:ea typeface="MS PGothic" charset="0"/>
              </a:rPr>
              <a:t> the long-run and short-run AS curve:</a:t>
            </a:r>
            <a:endParaRPr lang="en-US" sz="2800" dirty="0">
              <a:ea typeface="MS PGothic" charset="0"/>
            </a:endParaRPr>
          </a:p>
          <a:p>
            <a:pPr lvl="1"/>
            <a:r>
              <a:rPr lang="en-US" sz="2800" dirty="0">
                <a:latin typeface="Cambria"/>
                <a:ea typeface="MS PGothic" charset="0"/>
                <a:cs typeface="Cambria"/>
              </a:rPr>
              <a:t>Changes in Technology </a:t>
            </a:r>
            <a:r>
              <a:rPr lang="en-US" sz="2800" dirty="0">
                <a:latin typeface="Cambria"/>
                <a:ea typeface="Cambria"/>
                <a:cs typeface="Cambria"/>
                <a:sym typeface="Wingdings"/>
              </a:rPr>
              <a:t></a:t>
            </a:r>
            <a:r>
              <a:rPr lang="en-US" sz="2800" dirty="0">
                <a:latin typeface="Cambria"/>
                <a:ea typeface="Cambria"/>
                <a:cs typeface="Cambria"/>
              </a:rPr>
              <a:t> A positive relationship.</a:t>
            </a:r>
          </a:p>
          <a:p>
            <a:pPr lvl="1"/>
            <a:r>
              <a:rPr lang="en-US" sz="2800" dirty="0">
                <a:ea typeface="MS PGothic" charset="0"/>
              </a:rPr>
              <a:t>Changes in Resources </a:t>
            </a:r>
            <a:r>
              <a:rPr lang="en-US" sz="2800" dirty="0">
                <a:ea typeface="Cambria"/>
                <a:sym typeface="Wingdings"/>
              </a:rPr>
              <a:t></a:t>
            </a:r>
            <a:r>
              <a:rPr lang="en-US" sz="2800" dirty="0">
                <a:ea typeface="Cambria"/>
              </a:rPr>
              <a:t> A positive relationship.</a:t>
            </a:r>
            <a:endParaRPr lang="en-US" sz="2800" dirty="0">
              <a:latin typeface="Cambria"/>
              <a:ea typeface="MS PGothic" charset="0"/>
              <a:cs typeface="Cambria"/>
            </a:endParaRPr>
          </a:p>
          <a:p>
            <a:pPr lvl="1"/>
            <a:r>
              <a:rPr lang="en-US" sz="2800" dirty="0">
                <a:latin typeface="Cambria"/>
                <a:ea typeface="MS PGothic" charset="0"/>
                <a:cs typeface="Cambria"/>
              </a:rPr>
              <a:t>Changes in Institutions </a:t>
            </a:r>
            <a:r>
              <a:rPr lang="en-US" sz="2800" dirty="0">
                <a:latin typeface="Cambria"/>
                <a:ea typeface="Cambria"/>
                <a:cs typeface="Cambria"/>
                <a:sym typeface="Wingdings"/>
              </a:rPr>
              <a:t></a:t>
            </a:r>
            <a:r>
              <a:rPr lang="en-US" sz="2800" dirty="0">
                <a:latin typeface="Cambria"/>
                <a:ea typeface="Cambria"/>
                <a:cs typeface="Cambria"/>
              </a:rPr>
              <a:t> A positive relationship.</a:t>
            </a:r>
            <a:endParaRPr lang="en-US" sz="2800" dirty="0">
              <a:latin typeface="Cambria"/>
              <a:ea typeface="MS PGothic" charset="0"/>
              <a:cs typeface="Cambria"/>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11471965" cy="1527337"/>
          </a:xfrm>
        </p:spPr>
        <p:txBody>
          <a:bodyPr/>
          <a:lstStyle/>
          <a:p>
            <a:pPr algn="ctr"/>
            <a:r>
              <a:rPr lang="en-US" dirty="0">
                <a:ea typeface="MS PGothic" charset="0"/>
              </a:rPr>
              <a:t>Shifts in </a:t>
            </a:r>
            <a:br>
              <a:rPr lang="en-US" dirty="0">
                <a:ea typeface="MS PGothic" charset="0"/>
              </a:rPr>
            </a:br>
            <a:r>
              <a:rPr lang="en-US" dirty="0">
                <a:ea typeface="MS PGothic" charset="0"/>
              </a:rPr>
              <a:t>Long-Run Aggregate Supply Curve</a:t>
            </a:r>
            <a:endParaRPr lang="en-US"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229600" cy="1527175"/>
          </a:xfrm>
        </p:spPr>
        <p:txBody>
          <a:bodyPr/>
          <a:lstStyle/>
          <a:p>
            <a:pPr algn="ctr"/>
            <a:r>
              <a:rPr lang="en-US" altLang="en-US" noProof="0" dirty="0"/>
              <a:t>Production Timeline:</a:t>
            </a:r>
            <a:br>
              <a:rPr lang="en-US" altLang="en-US" noProof="0" dirty="0"/>
            </a:br>
            <a:r>
              <a:rPr lang="en-US" altLang="en-US" noProof="0" dirty="0"/>
              <a:t>Firms Need to Borrow</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Today</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Future Periods</a:t>
              </a:r>
            </a:p>
          </p:txBody>
        </p:sp>
        <p:sp>
          <p:nvSpPr>
            <p:cNvPr id="20492"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Time</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Build Capital Goods</a:t>
              </a:r>
              <a:endParaRPr lang="en-US" altLang="en-US" sz="1800" dirty="0">
                <a:latin typeface="Cambria"/>
                <a:cs typeface="Cambria"/>
              </a:endParaRPr>
            </a:p>
            <a:p>
              <a:r>
                <a:rPr lang="en-US" altLang="en-US" sz="1800" dirty="0">
                  <a:solidFill>
                    <a:srgbClr val="C0504D"/>
                  </a:solidFill>
                  <a:latin typeface="Cambria"/>
                  <a:cs typeface="Cambria"/>
                </a:rPr>
                <a:t>Hire Workers</a:t>
              </a:r>
              <a:endParaRPr lang="en-US" altLang="en-US" sz="1800" dirty="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latin typeface="Cambria"/>
                <a:cs typeface="Cambria"/>
              </a:endParaRPr>
            </a:p>
          </p:txBody>
        </p:sp>
        <p:sp>
          <p:nvSpPr>
            <p:cNvPr id="20497"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Firms need to borrow before production begins. That is why the loanable funds market is so important.</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Macroeconomic Equilibrium is attained when the aggregate demand equals the aggregate supplied.</a:t>
            </a:r>
          </a:p>
          <a:p>
            <a:pPr lvl="1"/>
            <a:r>
              <a:rPr lang="en-US" sz="2400" dirty="0">
                <a:ea typeface="MS PGothic" charset="0"/>
              </a:rPr>
              <a:t>Aggregate production made available for sale over a given period is, </a:t>
            </a:r>
            <a:r>
              <a:rPr lang="en-US" sz="2400" dirty="0">
                <a:solidFill>
                  <a:srgbClr val="FF0000"/>
                </a:solidFill>
                <a:ea typeface="MS PGothic" charset="0"/>
              </a:rPr>
              <a:t>on average</a:t>
            </a:r>
            <a:r>
              <a:rPr lang="en-US" sz="2400" dirty="0">
                <a:ea typeface="MS PGothic" charset="0"/>
              </a:rPr>
              <a:t>, willingly purchased in markets at prevailing price level.</a:t>
            </a:r>
          </a:p>
          <a:p>
            <a:pPr lvl="1"/>
            <a:r>
              <a:rPr lang="en-US" sz="2400" dirty="0">
                <a:solidFill>
                  <a:srgbClr val="FF0000"/>
                </a:solidFill>
                <a:ea typeface="MS PGothic" charset="0"/>
              </a:rPr>
              <a:t>On Average:</a:t>
            </a:r>
            <a:r>
              <a:rPr lang="en-US" sz="2400" dirty="0">
                <a:ea typeface="MS PGothic" charset="0"/>
              </a:rPr>
              <a:t> Some individual markets can be out of equilibrium even when a macroeconomic equilibrium is </a:t>
            </a:r>
            <a:r>
              <a:rPr lang="en-US" sz="2400">
                <a:ea typeface="MS PGothic" charset="0"/>
              </a:rPr>
              <a:t>attained.</a:t>
            </a:r>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Long-Run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Long-Run Macroeconomic Equilibrium:</a:t>
            </a:r>
          </a:p>
          <a:p>
            <a:pPr lvl="1"/>
            <a:r>
              <a:rPr lang="en-US" sz="2400" dirty="0">
                <a:ea typeface="MS PGothic" charset="0"/>
              </a:rPr>
              <a:t>If the macroeconomic equilibrium occurs at the level of "Potential Real GDP", it is called long-run equilibrium or equilibrium at full employment.</a:t>
            </a:r>
          </a:p>
          <a:p>
            <a:pPr lvl="2"/>
            <a:r>
              <a:rPr lang="tr-TR" altLang="en-US" sz="1600" dirty="0">
                <a:solidFill>
                  <a:srgbClr val="FF0000"/>
                </a:solidFill>
                <a:latin typeface="Cambria" panose="02040503050406030204" pitchFamily="18" charset="0"/>
                <a:ea typeface="Cambria"/>
              </a:rPr>
              <a:t>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Natural Rate of </a:t>
            </a:r>
            <a:r>
              <a:rPr lang="tr-TR" altLang="en-US" sz="1600" dirty="0" err="1">
                <a:solidFill>
                  <a:srgbClr val="FF0000"/>
                </a:solidFill>
                <a:latin typeface="Cambria" panose="02040503050406030204" pitchFamily="18" charset="0"/>
                <a:ea typeface="Cambria"/>
              </a:rPr>
              <a:t>Output</a:t>
            </a:r>
            <a:endParaRPr lang="en-US" sz="2400" dirty="0">
              <a:ea typeface="MS PGothic" charset="0"/>
            </a:endParaRPr>
          </a:p>
          <a:p>
            <a:pPr lvl="1"/>
            <a:r>
              <a:rPr lang="en-US" sz="2400" dirty="0">
                <a:ea typeface="MS PGothic" charset="0"/>
              </a:rPr>
              <a:t>SRAS = AD where SRAS = LRAS</a:t>
            </a:r>
          </a:p>
          <a:p>
            <a:pPr lvl="1"/>
            <a:r>
              <a:rPr lang="en-US" sz="2400" dirty="0">
                <a:ea typeface="MS PGothic" charset="0"/>
              </a:rPr>
              <a:t>When the long-run equilibrium is achieved the economy will be on the short-run equilibrium as well.</a:t>
            </a:r>
          </a:p>
          <a:p>
            <a:r>
              <a:rPr lang="en-US" sz="2800" dirty="0">
                <a:ea typeface="MS PGothic" charset="0"/>
              </a:rPr>
              <a:t>Economy is at the Long-Run Trend:</a:t>
            </a:r>
          </a:p>
          <a:p>
            <a:pPr lvl="1"/>
            <a:r>
              <a:rPr lang="en-US" sz="2400" dirty="0">
                <a:ea typeface="MS PGothic" charset="0"/>
              </a:rPr>
              <a:t>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en-US" dirty="0">
                <a:ea typeface="MS PGothic" charset="0"/>
              </a:rPr>
              <a:t>Long-Run </a:t>
            </a:r>
            <a:br>
              <a:rPr lang="en-US" dirty="0">
                <a:ea typeface="MS PGothic" charset="0"/>
              </a:rPr>
            </a:br>
            <a:r>
              <a:rPr lang="en-US" dirty="0">
                <a:ea typeface="MS PGothic" charset="0"/>
              </a:rPr>
              <a:t>Macroeconomic Equilibrium</a:t>
            </a: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Short-Run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a:t>
            </a:r>
          </a:p>
          <a:p>
            <a:pPr lvl="1"/>
            <a:r>
              <a:rPr lang="en-US" sz="2400" dirty="0">
                <a:ea typeface="MS PGothic" charset="0"/>
              </a:rPr>
              <a:t>If the macroeconomic equilibrium occurs out of the level of "Potential Real GDP", it is called short-run macroeconomic equilibrium.</a:t>
            </a:r>
          </a:p>
          <a:p>
            <a:pPr lvl="1"/>
            <a:r>
              <a:rPr lang="en-US" sz="2400" dirty="0">
                <a:ea typeface="MS PGothic" charset="0"/>
              </a:rPr>
              <a:t>SRAS = AD where SRAS ≠ LRAS</a:t>
            </a:r>
          </a:p>
          <a:p>
            <a:r>
              <a:rPr lang="en-US" sz="2800" dirty="0">
                <a:ea typeface="MS PGothic" charset="0"/>
              </a:rPr>
              <a:t>Economy is out of the Long-Run Trend:</a:t>
            </a:r>
          </a:p>
          <a:p>
            <a:pPr lvl="1"/>
            <a:r>
              <a:rPr lang="en-US" sz="2400" dirty="0">
                <a:ea typeface="MS PGothic" charset="0"/>
              </a:rPr>
              <a:t>Not 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en-US" dirty="0">
                <a:ea typeface="MS PGothic" charset="0"/>
              </a:rPr>
              <a:t>Short-Run Macroeconomic Equilibrium: Expansion</a:t>
            </a:r>
          </a:p>
        </p:txBody>
      </p:sp>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83948"/>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en-US" dirty="0">
                <a:ea typeface="MS PGothic" charset="0"/>
              </a:rPr>
              <a:t>Short-Run Macroeconomic Equilibrium: Contraction</a:t>
            </a:r>
          </a:p>
        </p:txBody>
      </p:sp>
      <p:sp>
        <p:nvSpPr>
          <p:cNvPr id="22" name="TextBox 2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a typeface="MS PGothic" charset="0"/>
              </a:rPr>
              <a:t>Long-Run Macroeconomic Equilibrium: Expansion</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8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a:t>
            </a:r>
            <a:r>
              <a:rPr lang="en-US" sz="2800" dirty="0" err="1">
                <a:ea typeface="MS PGothic" charset="0"/>
              </a:rPr>
              <a:t>Classicals</a:t>
            </a:r>
            <a:r>
              <a:rPr lang="en-US" sz="2800" dirty="0">
                <a:ea typeface="MS PGothic" charset="0"/>
              </a:rPr>
              <a:t>."</a:t>
            </a:r>
          </a:p>
          <a:p>
            <a:r>
              <a:rPr lang="en-US" sz="2800" dirty="0">
                <a:ea typeface="MS PGothic" charset="0"/>
              </a:rPr>
              <a:t>The Classical Model of Macroeconomic Equilibrium:</a:t>
            </a:r>
          </a:p>
          <a:p>
            <a:pPr lvl="1"/>
            <a:r>
              <a:rPr lang="en-US" sz="2400" dirty="0">
                <a:ea typeface="MS PGothic" charset="0"/>
              </a:rPr>
              <a:t>Wages and prices are flexible in both ways.</a:t>
            </a:r>
          </a:p>
          <a:p>
            <a:pPr lvl="1"/>
            <a:r>
              <a:rPr lang="en-US" sz="2400" dirty="0">
                <a:ea typeface="MS PGothic" charset="0"/>
              </a:rPr>
              <a:t>Self-correction mechanism</a:t>
            </a:r>
          </a:p>
          <a:p>
            <a:pPr lvl="1"/>
            <a:r>
              <a:rPr lang="en-US" sz="2400" dirty="0">
                <a:ea typeface="MS PGothic" charset="0"/>
              </a:rPr>
              <a:t>Correction through the price level and SRAS works very fast.</a:t>
            </a:r>
          </a:p>
          <a:p>
            <a:pPr lvl="1"/>
            <a:r>
              <a:rPr lang="en-US" sz="2400" dirty="0">
                <a:ea typeface="MS PGothic" charset="0"/>
              </a:rPr>
              <a:t>An increase or decrease in AD or in SRAS would set up market forces and eventually put the economy back in the Potential Real GDP (full employment output) and eliminate cyclical unemployment in the long-run.</a:t>
            </a:r>
          </a:p>
          <a:p>
            <a:pPr marL="0" indent="0">
              <a:buNone/>
            </a:pPr>
            <a:endParaRPr lang="en-US" sz="280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br>
              <a:rPr lang="en-US" dirty="0">
                <a:ea typeface="MS PGothic" charset="0"/>
              </a:rPr>
            </a:br>
            <a:r>
              <a:rPr lang="en-US" dirty="0">
                <a:ea typeface="MS PGothic" charset="0"/>
              </a:rPr>
              <a:t>Short-Run vs. Long-Run</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 </a:t>
            </a:r>
          </a:p>
          <a:p>
            <a:pPr lvl="1"/>
            <a:r>
              <a:rPr lang="en-US" sz="2400" dirty="0">
                <a:ea typeface="MS PGothic" charset="0"/>
              </a:rPr>
              <a:t>Assume there is AD or SRAS shock in the economy.</a:t>
            </a:r>
            <a:endParaRPr lang="en-US" sz="2000" dirty="0">
              <a:ea typeface="MS PGothic" charset="0"/>
            </a:endParaRPr>
          </a:p>
          <a:p>
            <a:pPr lvl="1"/>
            <a:r>
              <a:rPr lang="en-US" sz="2400" dirty="0">
                <a:ea typeface="MS PGothic" charset="0"/>
              </a:rPr>
              <a:t>Economy deviate from the Potential Real GDP (long-run trend).</a:t>
            </a:r>
          </a:p>
          <a:p>
            <a:pPr lvl="1"/>
            <a:r>
              <a:rPr lang="en-US" sz="2400" dirty="0">
                <a:solidFill>
                  <a:srgbClr val="FF0000"/>
                </a:solidFill>
                <a:ea typeface="MS PGothic" charset="0"/>
              </a:rPr>
              <a:t>Wages and prices cannot adjust in the short-run.</a:t>
            </a:r>
            <a:endParaRPr lang="en-US" sz="1200" dirty="0">
              <a:solidFill>
                <a:srgbClr val="FF0000"/>
              </a:solidFill>
              <a:ea typeface="MS PGothic" charset="0"/>
            </a:endParaRPr>
          </a:p>
          <a:p>
            <a:pPr lvl="1"/>
            <a:r>
              <a:rPr lang="en-US" sz="2400" dirty="0">
                <a:ea typeface="MS PGothic" charset="0"/>
              </a:rPr>
              <a:t>There are recessionary and inflationary real GDP gaps.</a:t>
            </a:r>
          </a:p>
          <a:p>
            <a:pPr lvl="1"/>
            <a:r>
              <a:rPr lang="en-US" sz="2400" dirty="0">
                <a:solidFill>
                  <a:srgbClr val="FF0000"/>
                </a:solidFill>
                <a:ea typeface="MS PGothic" charset="0"/>
              </a:rPr>
              <a:t>Happens only temporarily</a:t>
            </a:r>
            <a:r>
              <a:rPr lang="en-US" sz="2400" dirty="0">
                <a:ea typeface="MS PGothic" charset="0"/>
              </a:rPr>
              <a:t>.</a:t>
            </a:r>
          </a:p>
          <a:p>
            <a:r>
              <a:rPr lang="en-US" sz="2800" dirty="0">
                <a:ea typeface="MS PGothic" charset="0"/>
              </a:rPr>
              <a:t>Long-Run Macroeconomic Equilibrium:</a:t>
            </a:r>
          </a:p>
          <a:p>
            <a:pPr lvl="1"/>
            <a:r>
              <a:rPr lang="en-US" sz="2400" dirty="0">
                <a:solidFill>
                  <a:srgbClr val="FF0000"/>
                </a:solidFill>
                <a:ea typeface="MS PGothic" charset="0"/>
              </a:rPr>
              <a:t>Wages and prices can fully adjust in the long-run.</a:t>
            </a:r>
          </a:p>
          <a:p>
            <a:pPr lvl="1"/>
            <a:r>
              <a:rPr lang="en-US" sz="2400" dirty="0">
                <a:ea typeface="MS PGothic" charset="0"/>
              </a:rPr>
              <a:t>Any recessionary and inflationary real GDP gaps are </a:t>
            </a:r>
            <a:r>
              <a:rPr lang="en-US" sz="2400" dirty="0">
                <a:solidFill>
                  <a:srgbClr val="FF0000"/>
                </a:solidFill>
                <a:ea typeface="MS PGothic" charset="0"/>
              </a:rPr>
              <a:t>quickly eliminated through changes in the price level and SRAS</a:t>
            </a:r>
            <a:r>
              <a:rPr lang="en-US" sz="2400" dirty="0">
                <a:ea typeface="MS PGothic" charset="0"/>
              </a:rPr>
              <a:t>.</a:t>
            </a:r>
          </a:p>
          <a:p>
            <a:pPr lvl="1"/>
            <a:r>
              <a:rPr lang="en-US" sz="2400" dirty="0">
                <a:ea typeface="MS PGothic" charset="0"/>
              </a:rPr>
              <a:t>Economy is on the Potential Real GDP (long-run trend).</a:t>
            </a: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en-US" altLang="en-US" noProof="0"/>
              <a:t>Interest Rates</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noProof="0"/>
              <a:t>Interest rate</a:t>
            </a:r>
          </a:p>
          <a:p>
            <a:pPr lvl="1" eaLnBrk="1" hangingPunct="1"/>
            <a:r>
              <a:rPr lang="en-US" altLang="en-US" sz="2400" noProof="0"/>
              <a:t>The price of loanable funds</a:t>
            </a:r>
          </a:p>
          <a:p>
            <a:pPr lvl="2" eaLnBrk="1" hangingPunct="1"/>
            <a:r>
              <a:rPr lang="en-US" altLang="en-US" sz="2000" noProof="0">
                <a:latin typeface="Cambria"/>
                <a:ea typeface="Cambria"/>
                <a:cs typeface="Cambria"/>
              </a:rPr>
              <a:t>Savers: the reward for saving.</a:t>
            </a:r>
          </a:p>
          <a:p>
            <a:pPr lvl="2" eaLnBrk="1" hangingPunct="1"/>
            <a:r>
              <a:rPr lang="en-US" altLang="en-US" sz="2000" noProof="0">
                <a:latin typeface="Cambria"/>
                <a:ea typeface="Cambria"/>
                <a:cs typeface="Cambria"/>
              </a:rPr>
              <a:t>Borrowers: the cost of borrowing.</a:t>
            </a:r>
          </a:p>
          <a:p>
            <a:pPr lvl="1" eaLnBrk="1" hangingPunct="1"/>
            <a:r>
              <a:rPr lang="en-US" altLang="en-US" sz="2400" noProof="0"/>
              <a:t>Like other prices, it rises and falls.</a:t>
            </a:r>
          </a:p>
          <a:p>
            <a:pPr lvl="1" eaLnBrk="1" hangingPunct="1"/>
            <a:r>
              <a:rPr lang="en-US" altLang="en-US" sz="2400" noProof="0"/>
              <a:t>Affected by supply and demand.</a:t>
            </a:r>
          </a:p>
          <a:p>
            <a:pPr lvl="1" eaLnBrk="1" hangingPunct="1"/>
            <a:r>
              <a:rPr lang="en-US" altLang="en-US" sz="2400" noProof="0"/>
              <a:t>We can examine this market like any other market.</a:t>
            </a:r>
            <a:endParaRPr lang="en-US" altLang="en-US" sz="2000" noProof="0"/>
          </a:p>
        </p:txBody>
      </p:sp>
      <p:graphicFrame>
        <p:nvGraphicFramePr>
          <p:cNvPr id="4" name="Table 3"/>
          <p:cNvGraphicFramePr>
            <a:graphicFrameLocks noGrp="1"/>
          </p:cNvGraphicFramePr>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Good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Loanable Funds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Price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Interest Rate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Sellers/Suppliers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Savers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Buyers/Demanders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Borrowers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endParaRPr lang="en-US" dirty="0"/>
          </a:p>
        </p:txBody>
      </p:sp>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10877"/>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en-US" dirty="0">
                <a:solidFill>
                  <a:srgbClr val="FF0000"/>
                </a:solidFill>
                <a:latin typeface="Cambria"/>
                <a:cs typeface="Cambria"/>
              </a:rPr>
              <a:t>Consider a oil pipeline break which causes temporary decrease in SRAS.</a:t>
            </a: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 Critics</a:t>
            </a:r>
          </a:p>
        </p:txBody>
      </p:sp>
      <p:sp>
        <p:nvSpPr>
          <p:cNvPr id="41987" name="Content Placeholder 2"/>
          <p:cNvSpPr>
            <a:spLocks noGrp="1"/>
          </p:cNvSpPr>
          <p:nvPr>
            <p:ph idx="1"/>
          </p:nvPr>
        </p:nvSpPr>
        <p:spPr>
          <a:xfrm>
            <a:off x="609600" y="1712913"/>
            <a:ext cx="10972800" cy="4895850"/>
          </a:xfrm>
        </p:spPr>
        <p:txBody>
          <a:bodyPr/>
          <a:lstStyle/>
          <a:p>
            <a:r>
              <a:rPr lang="en-US" sz="2400" dirty="0"/>
              <a:t>The Classical Model:</a:t>
            </a:r>
          </a:p>
          <a:p>
            <a:pPr lvl="1"/>
            <a:r>
              <a:rPr lang="en-US" sz="2000" dirty="0"/>
              <a:t>Prevailed until the Great Depression.</a:t>
            </a:r>
          </a:p>
          <a:p>
            <a:r>
              <a:rPr lang="en-US" sz="2400" dirty="0"/>
              <a:t>Great Depression (1929-1939):</a:t>
            </a:r>
          </a:p>
          <a:p>
            <a:pPr lvl="1"/>
            <a:r>
              <a:rPr lang="en-US" sz="2000" dirty="0"/>
              <a:t>Macroeconomic equilibrium was stuck at a level of real GDP much lower than the Potential Real GDP since wages and prices did not adjust as fast as expected.</a:t>
            </a:r>
          </a:p>
          <a:p>
            <a:pPr lvl="1"/>
            <a:r>
              <a:rPr lang="en-US" sz="2000" dirty="0"/>
              <a:t>Cyclical unemployment was very high. </a:t>
            </a:r>
          </a:p>
          <a:p>
            <a:pPr lvl="1"/>
            <a:r>
              <a:rPr lang="en-US" sz="2000" dirty="0"/>
              <a:t>Lasted 10 years.</a:t>
            </a:r>
          </a:p>
          <a:p>
            <a:r>
              <a:rPr lang="en-US" sz="2400" dirty="0">
                <a:ea typeface="MS PGothic" charset="0"/>
              </a:rPr>
              <a:t>Questions:</a:t>
            </a:r>
          </a:p>
          <a:p>
            <a:pPr lvl="1"/>
            <a:r>
              <a:rPr lang="en-US" sz="2000" dirty="0">
                <a:ea typeface="MS PGothic" charset="0"/>
              </a:rPr>
              <a:t>Should we wait for wage and price adjustments for 10 years?</a:t>
            </a:r>
          </a:p>
          <a:p>
            <a:pPr lvl="1"/>
            <a:r>
              <a:rPr lang="en-US" sz="2000" dirty="0">
                <a:ea typeface="MS PGothic" charset="0"/>
              </a:rPr>
              <a:t>Or should we do something else?</a:t>
            </a:r>
          </a:p>
          <a:p>
            <a:pPr lvl="1"/>
            <a:r>
              <a:rPr lang="en-US" sz="2000" dirty="0">
                <a:ea typeface="MS PGothic" charset="0"/>
              </a:rPr>
              <a:t>If so, who should do it?</a:t>
            </a:r>
          </a:p>
          <a:p>
            <a:pPr lvl="1"/>
            <a:endParaRPr lang="en-US" sz="2000" dirty="0">
              <a:ea typeface="MS PGothic" charset="0"/>
            </a:endParaRPr>
          </a:p>
          <a:p>
            <a:pPr lvl="1"/>
            <a:endParaRPr lang="en-US" sz="2000" dirty="0">
              <a:ea typeface="MS PGothic" charset="0"/>
            </a:endParaRPr>
          </a:p>
          <a:p>
            <a:pPr lvl="1"/>
            <a:endParaRPr lang="en-US" sz="2000" dirty="0">
              <a:ea typeface="MS PGothic" charset="0"/>
            </a:endParaRPr>
          </a:p>
          <a:p>
            <a:endParaRPr lang="en-US" sz="240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pPr algn="ctr"/>
            <a:r>
              <a:rPr lang="en-US" dirty="0">
                <a:ea typeface="MS PGothic" charset="0"/>
              </a:rPr>
              <a:t>The Classical Economics: Critics</a:t>
            </a: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477328"/>
          </a:xfrm>
          <a:prstGeom prst="rect">
            <a:avLst/>
          </a:prstGeom>
          <a:noFill/>
        </p:spPr>
        <p:txBody>
          <a:bodyPr wrap="square" rtlCol="0">
            <a:spAutoFit/>
          </a:bodyPr>
          <a:lstStyle/>
          <a:p>
            <a:r>
              <a:rPr lang="en-US" dirty="0">
                <a:solidFill>
                  <a:srgbClr val="FF0000"/>
                </a:solidFill>
                <a:latin typeface="Cambria"/>
                <a:cs typeface="Cambria"/>
              </a:rPr>
              <a:t>*Even after 4 years the wages and prices had not adjusted and the economy was still in a deep recession.</a:t>
            </a: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"Keynesians.": John Maynard Keynes</a:t>
            </a:r>
          </a:p>
          <a:p>
            <a:r>
              <a:rPr lang="en-US" sz="2800" dirty="0">
                <a:ea typeface="MS PGothic" charset="0"/>
              </a:rPr>
              <a:t>The Keynesian Model of Macroeconomic Equilibrium:</a:t>
            </a:r>
          </a:p>
          <a:p>
            <a:pPr lvl="1"/>
            <a:r>
              <a:rPr lang="en-US" sz="2400" dirty="0">
                <a:ea typeface="MS PGothic" charset="0"/>
              </a:rPr>
              <a:t>Wages and prices are sticky/rigid. Especially downward. Why?</a:t>
            </a:r>
          </a:p>
          <a:p>
            <a:pPr lvl="1"/>
            <a:r>
              <a:rPr lang="en-US" sz="2400" dirty="0">
                <a:ea typeface="MS PGothic" charset="0"/>
              </a:rPr>
              <a:t>Self-correction mechanism (proposed by the </a:t>
            </a:r>
            <a:r>
              <a:rPr lang="en-US" sz="2400" dirty="0" err="1">
                <a:ea typeface="MS PGothic" charset="0"/>
              </a:rPr>
              <a:t>Classicals</a:t>
            </a:r>
            <a:r>
              <a:rPr lang="en-US" sz="2400" dirty="0">
                <a:ea typeface="MS PGothic" charset="0"/>
              </a:rPr>
              <a:t>) doesn't work.</a:t>
            </a:r>
          </a:p>
          <a:p>
            <a:pPr lvl="1"/>
            <a:r>
              <a:rPr lang="en-US" sz="2400" dirty="0">
                <a:ea typeface="MS PGothic" charset="0"/>
              </a:rPr>
              <a:t>Correction through the price level and SRAS takes a very long time.</a:t>
            </a:r>
          </a:p>
          <a:p>
            <a:pPr lvl="1"/>
            <a:r>
              <a:rPr lang="en-US" sz="2400" dirty="0">
                <a:ea typeface="MS PGothic" charset="0"/>
              </a:rPr>
              <a:t>When there is an increase or decrease in AD or in SRAS, due to the sticky wages and prices (downwards especially), the self-correction mechanism </a:t>
            </a:r>
            <a:r>
              <a:rPr lang="en-US" sz="2400" dirty="0">
                <a:solidFill>
                  <a:srgbClr val="FF0000"/>
                </a:solidFill>
                <a:ea typeface="MS PGothic" charset="0"/>
              </a:rPr>
              <a:t>can't be expected </a:t>
            </a:r>
            <a:r>
              <a:rPr lang="en-US" sz="2400" dirty="0">
                <a:ea typeface="MS PGothic" charset="0"/>
              </a:rPr>
              <a:t>to automatically put the economy back in the Potential Real GDP (full employment output) and eliminate cyclical unemployment in the long-run.</a:t>
            </a:r>
          </a:p>
          <a:p>
            <a:endParaRPr lang="en-US" sz="28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0972800" cy="4895850"/>
          </a:xfrm>
        </p:spPr>
        <p:txBody>
          <a:bodyPr/>
          <a:lstStyle/>
          <a:p>
            <a:r>
              <a:rPr lang="en-US" sz="2800" dirty="0">
                <a:solidFill>
                  <a:srgbClr val="FF0000"/>
                </a:solidFill>
                <a:ea typeface="MS PGothic" charset="0"/>
              </a:rPr>
              <a:t>John Maynard Keynes: "In the Long-Run, we are all dead"</a:t>
            </a:r>
          </a:p>
          <a:p>
            <a:pPr lvl="1"/>
            <a:r>
              <a:rPr lang="en-US" sz="2400" dirty="0">
                <a:ea typeface="MS PGothic" charset="0"/>
              </a:rPr>
              <a:t>Decreases in AD may never decrease the price level enough to reach points on the Potential Real GDP (points on LRAS).</a:t>
            </a:r>
          </a:p>
          <a:p>
            <a:pPr lvl="1"/>
            <a:r>
              <a:rPr lang="en-US" sz="2400" dirty="0">
                <a:ea typeface="MS PGothic" charset="0"/>
              </a:rPr>
              <a:t>Self-correction	mechanism doesn't work well in the downward direction.</a:t>
            </a:r>
          </a:p>
          <a:p>
            <a:pPr lvl="1"/>
            <a:r>
              <a:rPr lang="en-US" sz="2400" dirty="0">
                <a:ea typeface="MS PGothic" charset="0"/>
              </a:rPr>
              <a:t>Short-run action is necessary.</a:t>
            </a:r>
          </a:p>
          <a:p>
            <a:pPr lvl="1"/>
            <a:endParaRPr lang="en-US" sz="2400" dirty="0">
              <a:ea typeface="MS PGothic" charset="0"/>
            </a:endParaRP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1361531" cy="4895850"/>
          </a:xfrm>
        </p:spPr>
        <p:txBody>
          <a:bodyPr/>
          <a:lstStyle/>
          <a:p>
            <a:r>
              <a:rPr lang="en-US" sz="2800" dirty="0">
                <a:ea typeface="MS PGothic" charset="0"/>
              </a:rPr>
              <a:t>Recessions requires short-run actions to increase aggregate demand:</a:t>
            </a:r>
          </a:p>
          <a:p>
            <a:pPr lvl="1"/>
            <a:r>
              <a:rPr lang="en-US" sz="2400" dirty="0">
                <a:ea typeface="MS PGothic" charset="0"/>
              </a:rPr>
              <a:t>Who should do this "short-run" action?</a:t>
            </a:r>
          </a:p>
          <a:p>
            <a:pPr lvl="1"/>
            <a:r>
              <a:rPr lang="en-US" sz="2400" dirty="0">
                <a:ea typeface="MS PGothic" charset="0"/>
              </a:rPr>
              <a:t>Remember the </a:t>
            </a:r>
            <a:r>
              <a:rPr lang="en-US" sz="2400" dirty="0">
                <a:solidFill>
                  <a:srgbClr val="FF0000"/>
                </a:solidFill>
                <a:ea typeface="MS PGothic" charset="0"/>
              </a:rPr>
              <a:t>3 main actors</a:t>
            </a:r>
            <a:r>
              <a:rPr lang="en-US" sz="2400" dirty="0">
                <a:ea typeface="MS PGothic" charset="0"/>
              </a:rPr>
              <a:t> in the economy: Consumers, Producers, and the Government.</a:t>
            </a:r>
          </a:p>
          <a:p>
            <a:pPr lvl="1"/>
            <a:r>
              <a:rPr lang="en-US" sz="2400" dirty="0">
                <a:ea typeface="MS PGothic" charset="0"/>
              </a:rPr>
              <a:t>AD = GDP = C + I + </a:t>
            </a:r>
            <a:r>
              <a:rPr lang="en-US" sz="2400" dirty="0">
                <a:solidFill>
                  <a:srgbClr val="FF0000"/>
                </a:solidFill>
                <a:ea typeface="MS PGothic" charset="0"/>
              </a:rPr>
              <a:t>G</a:t>
            </a:r>
            <a:r>
              <a:rPr lang="en-US" sz="2400" dirty="0">
                <a:ea typeface="MS PGothic" charset="0"/>
              </a:rPr>
              <a:t> + NX</a:t>
            </a:r>
          </a:p>
          <a:p>
            <a:r>
              <a:rPr lang="en-US" sz="2800" dirty="0">
                <a:ea typeface="MS PGothic" charset="0"/>
              </a:rPr>
              <a:t>Government Policy:</a:t>
            </a:r>
          </a:p>
          <a:p>
            <a:pPr lvl="1"/>
            <a:r>
              <a:rPr lang="en-US" sz="2400" dirty="0">
                <a:ea typeface="MS PGothic" charset="0"/>
              </a:rPr>
              <a:t>Government Purchases: Increase it to stimulate </a:t>
            </a:r>
            <a:r>
              <a:rPr lang="en-US" sz="2400" dirty="0">
                <a:solidFill>
                  <a:srgbClr val="FF0000"/>
                </a:solidFill>
                <a:ea typeface="MS PGothic" charset="0"/>
              </a:rPr>
              <a:t>G</a:t>
            </a:r>
            <a:r>
              <a:rPr lang="en-US" sz="2400" dirty="0">
                <a:ea typeface="MS PGothic" charset="0"/>
              </a:rPr>
              <a:t> and increase AD.</a:t>
            </a:r>
            <a:endParaRPr lang="en-US" sz="2400" dirty="0">
              <a:solidFill>
                <a:srgbClr val="FF0000"/>
              </a:solidFill>
              <a:ea typeface="MS PGothic" charset="0"/>
            </a:endParaRPr>
          </a:p>
          <a:p>
            <a:pPr lvl="1"/>
            <a:r>
              <a:rPr lang="en-US" sz="2400" dirty="0">
                <a:ea typeface="MS PGothic" charset="0"/>
              </a:rPr>
              <a:t>Government Taxes: Decrease it to stimulate </a:t>
            </a:r>
            <a:r>
              <a:rPr lang="en-US" sz="2400" dirty="0">
                <a:solidFill>
                  <a:srgbClr val="FF0000"/>
                </a:solidFill>
                <a:ea typeface="MS PGothic" charset="0"/>
              </a:rPr>
              <a:t>C and I</a:t>
            </a:r>
            <a:r>
              <a:rPr lang="en-US" sz="2400" dirty="0">
                <a:ea typeface="MS PGothic" charset="0"/>
              </a:rPr>
              <a:t> and increase AD.</a:t>
            </a:r>
          </a:p>
          <a:p>
            <a:pPr lvl="1"/>
            <a:r>
              <a:rPr lang="en-US" sz="2400" dirty="0">
                <a:ea typeface="MS PGothic" charset="0"/>
              </a:rPr>
              <a:t>Government Transfers: Increase it to stimulate </a:t>
            </a:r>
            <a:r>
              <a:rPr lang="en-US" sz="2400" dirty="0">
                <a:solidFill>
                  <a:srgbClr val="FF0000"/>
                </a:solidFill>
                <a:ea typeface="MS PGothic" charset="0"/>
              </a:rPr>
              <a:t>C</a:t>
            </a:r>
            <a:r>
              <a:rPr lang="en-US" sz="2400" dirty="0">
                <a:ea typeface="MS PGothic" charset="0"/>
              </a:rPr>
              <a:t> and increase AD.</a:t>
            </a:r>
            <a:endParaRPr lang="en-US" sz="2400" dirty="0">
              <a:solidFill>
                <a:srgbClr val="FF0000"/>
              </a:solidFill>
              <a:ea typeface="MS PGothic" charset="0"/>
            </a:endParaRPr>
          </a:p>
          <a:p>
            <a:pPr lvl="1"/>
            <a:endParaRPr lang="en-US" sz="240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With the AD-AS graph, what variable is on the vertical axis?</a:t>
            </a:r>
          </a:p>
          <a:p>
            <a:pPr marL="971550" lvl="1" indent="-514350">
              <a:buFont typeface="Calibri" charset="0"/>
              <a:buAutoNum type="alphaLcPeriod"/>
            </a:pPr>
            <a:r>
              <a:rPr lang="en-US" sz="2800" dirty="0">
                <a:ea typeface="MS PGothic" charset="0"/>
              </a:rPr>
              <a:t>national income</a:t>
            </a:r>
          </a:p>
          <a:p>
            <a:pPr marL="971550" lvl="1" indent="-514350">
              <a:buFont typeface="Calibri" charset="0"/>
              <a:buAutoNum type="alphaLcPeriod"/>
            </a:pPr>
            <a:r>
              <a:rPr lang="en-US" sz="2800" dirty="0">
                <a:ea typeface="MS PGothic" charset="0"/>
              </a:rPr>
              <a:t>the price of the good we are studying</a:t>
            </a:r>
          </a:p>
          <a:p>
            <a:pPr marL="971550" lvl="1" indent="-514350">
              <a:buFont typeface="Calibri" charset="0"/>
              <a:buAutoNum type="alphaLcPeriod"/>
            </a:pPr>
            <a:r>
              <a:rPr lang="en-US" sz="2800" dirty="0">
                <a:ea typeface="MS PGothic" charset="0"/>
              </a:rPr>
              <a:t>the price of labor</a:t>
            </a:r>
          </a:p>
          <a:p>
            <a:pPr marL="971550" lvl="1" indent="-514350">
              <a:buFont typeface="Calibri" charset="0"/>
              <a:buAutoNum type="alphaLcPeriod"/>
            </a:pPr>
            <a:r>
              <a:rPr lang="en-US" sz="2800" dirty="0">
                <a:ea typeface="MS PGothic" charset="0"/>
              </a:rPr>
              <a:t>the price level</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The wealth effect can help explain </a:t>
            </a:r>
          </a:p>
          <a:p>
            <a:pPr marL="971550" lvl="1" indent="-514350">
              <a:buFont typeface="Calibri" charset="0"/>
              <a:buAutoNum type="alphaLcPeriod"/>
            </a:pPr>
            <a:r>
              <a:rPr lang="en-US" sz="2800" dirty="0">
                <a:ea typeface="MS PGothic" charset="0"/>
              </a:rPr>
              <a:t>the positive slope of the AS curve.</a:t>
            </a:r>
          </a:p>
          <a:p>
            <a:pPr marL="971550" lvl="1" indent="-514350">
              <a:buFont typeface="Calibri" charset="0"/>
              <a:buAutoNum type="alphaLcPeriod"/>
            </a:pPr>
            <a:r>
              <a:rPr lang="en-US" sz="2800" dirty="0">
                <a:ea typeface="MS PGothic" charset="0"/>
              </a:rPr>
              <a:t>the negative slope of the AD curve.</a:t>
            </a:r>
          </a:p>
          <a:p>
            <a:pPr marL="971550" lvl="1" indent="-514350">
              <a:buFont typeface="Calibri" charset="0"/>
              <a:buAutoNum type="alphaLcPeriod"/>
            </a:pPr>
            <a:r>
              <a:rPr lang="en-US" sz="2800" dirty="0">
                <a:ea typeface="MS PGothic" charset="0"/>
              </a:rPr>
              <a:t>the difference between real and nominal GDP.</a:t>
            </a:r>
          </a:p>
          <a:p>
            <a:pPr marL="971550" lvl="1" indent="-514350">
              <a:buFont typeface="Calibri" charset="0"/>
              <a:buAutoNum type="alphaLcPeriod"/>
            </a:pPr>
            <a:r>
              <a:rPr lang="en-US" sz="2800" dirty="0">
                <a:ea typeface="MS PGothic" charset="0"/>
              </a:rPr>
              <a:t>the rate of economic growth.</a:t>
            </a:r>
          </a:p>
        </p:txBody>
      </p:sp>
    </p:spTree>
    <p:extLst>
      <p:ext uri="{BB962C8B-B14F-4D97-AF65-F5344CB8AC3E}">
        <p14:creationId xmlns:p14="http://schemas.microsoft.com/office/powerpoint/2010/main" val="228681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Consider just the AD curve. Suppose consumption [C] broadly increases across the entire economy. This will cause </a:t>
            </a:r>
          </a:p>
          <a:p>
            <a:pPr marL="971550" lvl="1" indent="-514350">
              <a:buFont typeface="Calibri" charset="0"/>
              <a:buAutoNum type="alphaLcPeriod"/>
            </a:pPr>
            <a:r>
              <a:rPr lang="en-US" sz="2800" dirty="0">
                <a:ea typeface="MS PGothic" charset="0"/>
              </a:rPr>
              <a:t>a movement along the AD curve.</a:t>
            </a:r>
          </a:p>
          <a:p>
            <a:pPr marL="971550" lvl="1" indent="-514350">
              <a:buFont typeface="Calibri" charset="0"/>
              <a:buAutoNum type="alphaLcPeriod"/>
            </a:pPr>
            <a:r>
              <a:rPr lang="en-US" sz="2800" dirty="0">
                <a:ea typeface="MS PGothic" charset="0"/>
              </a:rPr>
              <a:t>the AD curve to shift outward.</a:t>
            </a:r>
          </a:p>
          <a:p>
            <a:pPr marL="971550" lvl="1" indent="-514350">
              <a:buFont typeface="Calibri" charset="0"/>
              <a:buAutoNum type="alphaLcPeriod"/>
            </a:pPr>
            <a:r>
              <a:rPr lang="en-US" sz="2800" dirty="0">
                <a:ea typeface="MS PGothic" charset="0"/>
              </a:rPr>
              <a:t>the slope of the AD curve to get steeper.</a:t>
            </a:r>
          </a:p>
          <a:p>
            <a:pPr marL="971550" lvl="1" indent="-514350">
              <a:buFont typeface="Calibri" charset="0"/>
              <a:buAutoNum type="alphaLcPeriod"/>
            </a:pPr>
            <a:r>
              <a:rPr lang="en-US" sz="2800" dirty="0">
                <a:ea typeface="MS PGothic" charset="0"/>
              </a:rPr>
              <a:t>a decrease in the price level of the economy.</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Why is the LRAS curve vertical?</a:t>
            </a:r>
          </a:p>
          <a:p>
            <a:pPr marL="971550" lvl="1" indent="-514350">
              <a:buFont typeface="Calibri" charset="0"/>
              <a:buAutoNum type="alphaLcPeriod"/>
            </a:pPr>
            <a:r>
              <a:rPr lang="en-US" sz="2800" dirty="0">
                <a:ea typeface="MS PGothic" charset="0"/>
              </a:rPr>
              <a:t>The short run sets a given output that will remain in the long run.</a:t>
            </a:r>
          </a:p>
          <a:p>
            <a:pPr marL="971550" lvl="1" indent="-514350">
              <a:buFont typeface="Calibri" charset="0"/>
              <a:buAutoNum type="alphaLcPeriod"/>
            </a:pPr>
            <a:r>
              <a:rPr lang="en-US" sz="2800" dirty="0">
                <a:ea typeface="MS PGothic" charset="0"/>
              </a:rPr>
              <a:t>Long-term output can only increase at a specific equilibrium price level.</a:t>
            </a:r>
          </a:p>
          <a:p>
            <a:pPr marL="971550" lvl="1" indent="-514350">
              <a:buFont typeface="Calibri" charset="0"/>
              <a:buAutoNum type="alphaLcPeriod"/>
            </a:pPr>
            <a:r>
              <a:rPr lang="en-US" sz="2800" dirty="0">
                <a:ea typeface="MS PGothic" charset="0"/>
              </a:rPr>
              <a:t>Prices have nothing to do with long-term output.</a:t>
            </a:r>
          </a:p>
          <a:p>
            <a:pPr marL="971550" lvl="1" indent="-514350">
              <a:buFont typeface="Calibri" charset="0"/>
              <a:buAutoNum type="alphaLcPeriod"/>
            </a:pPr>
            <a:r>
              <a:rPr lang="en-US" sz="2800" dirty="0">
                <a:ea typeface="MS PGothic" charset="0"/>
              </a:rPr>
              <a:t>Unemployment is zero in the long run.</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10369" y="2289202"/>
            <a:ext cx="3476625"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Title 6"/>
          <p:cNvSpPr>
            <a:spLocks noGrp="1"/>
          </p:cNvSpPr>
          <p:nvPr>
            <p:ph type="title"/>
          </p:nvPr>
        </p:nvSpPr>
        <p:spPr>
          <a:xfrm>
            <a:off x="1981200" y="27"/>
            <a:ext cx="8229600" cy="1527175"/>
          </a:xfrm>
        </p:spPr>
        <p:txBody>
          <a:bodyPr/>
          <a:lstStyle/>
          <a:p>
            <a:pPr algn="ctr"/>
            <a:r>
              <a:rPr lang="en-US" altLang="en-US" noProof="0" dirty="0"/>
              <a:t>The Loanable Funds Market</a:t>
            </a: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Suppose there is an increase in AD, causing a price level increase, what will happen in the long run as prices adjust?</a:t>
            </a:r>
          </a:p>
          <a:p>
            <a:pPr marL="971550" lvl="1" indent="-514350">
              <a:buFont typeface="Calibri" charset="0"/>
              <a:buAutoNum type="alphaLcPeriod"/>
            </a:pPr>
            <a:r>
              <a:rPr lang="en-US" sz="2600" dirty="0">
                <a:ea typeface="MS PGothic" charset="0"/>
              </a:rPr>
              <a:t>The price level will go back to its previous level.</a:t>
            </a:r>
          </a:p>
          <a:p>
            <a:pPr marL="971550" lvl="1" indent="-514350">
              <a:buFont typeface="Calibri" charset="0"/>
              <a:buAutoNum type="alphaLcPeriod"/>
            </a:pPr>
            <a:r>
              <a:rPr lang="en-US" sz="2600" dirty="0">
                <a:ea typeface="MS PGothic" charset="0"/>
              </a:rPr>
              <a:t>The price level will rise even further.</a:t>
            </a:r>
          </a:p>
          <a:p>
            <a:pPr marL="971550" lvl="1" indent="-514350">
              <a:buFont typeface="Calibri" charset="0"/>
              <a:buAutoNum type="alphaLcPeriod"/>
            </a:pPr>
            <a:r>
              <a:rPr lang="en-US" sz="2600" dirty="0">
                <a:ea typeface="MS PGothic" charset="0"/>
              </a:rPr>
              <a:t>The price level will fall to a level below its previous level.</a:t>
            </a:r>
          </a:p>
          <a:p>
            <a:pPr marL="971550" lvl="1" indent="-514350">
              <a:buFont typeface="Calibri" charset="0"/>
              <a:buAutoNum type="alphaLcPeriod"/>
            </a:pPr>
            <a:r>
              <a:rPr lang="en-US" sz="2600" dirty="0">
                <a:ea typeface="MS PGothic" charset="0"/>
              </a:rPr>
              <a:t>The price level will fall slightly to a level somewhere between its current level and the original level.</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Sources</a:t>
            </a:r>
          </a:p>
        </p:txBody>
      </p:sp>
      <p:sp>
        <p:nvSpPr>
          <p:cNvPr id="4" name="Content Placeholder 3"/>
          <p:cNvSpPr>
            <a:spLocks noGrp="1"/>
          </p:cNvSpPr>
          <p:nvPr>
            <p:ph idx="1"/>
          </p:nvPr>
        </p:nvSpPr>
        <p:spPr/>
        <p:txBody>
          <a:bodyPr/>
          <a:lstStyle/>
          <a:p>
            <a:r>
              <a:rPr lang="en-US" noProof="0" dirty="0"/>
              <a:t>"Principles of Economics with </a:t>
            </a:r>
            <a:r>
              <a:rPr lang="en-US" noProof="0" dirty="0" err="1"/>
              <a:t>Smartwork</a:t>
            </a:r>
            <a:r>
              <a:rPr lang="en-US" noProof="0" dirty="0"/>
              <a:t> Access (ISBN: 978-0-26314-5), 1st Edition, 2013" by </a:t>
            </a:r>
            <a:r>
              <a:rPr lang="en-US" noProof="0" dirty="0" err="1"/>
              <a:t>Mateer</a:t>
            </a:r>
            <a:r>
              <a:rPr lang="en-US" noProof="0" dirty="0"/>
              <a:t> and Coppock</a:t>
            </a:r>
          </a:p>
          <a:p>
            <a:r>
              <a:rPr lang="en-US" noProof="0" dirty="0"/>
              <a:t>"Economics: Custom Edition for NCSU (ISBN</a:t>
            </a:r>
            <a:r>
              <a:rPr lang="en-US" noProof="0"/>
              <a:t>: 9781937435202" </a:t>
            </a:r>
            <a:r>
              <a:rPr lang="en-US" noProof="0" dirty="0"/>
              <a:t>by David Hyman</a:t>
            </a:r>
          </a:p>
        </p:txBody>
      </p:sp>
    </p:spTree>
    <p:extLst>
      <p:ext uri="{BB962C8B-B14F-4D97-AF65-F5344CB8AC3E}">
        <p14:creationId xmlns:p14="http://schemas.microsoft.com/office/powerpoint/2010/main" val="25004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en-US" altLang="en-US" noProof="0"/>
              <a:t>Inflation and Interest Rates</a:t>
            </a:r>
          </a:p>
        </p:txBody>
      </p:sp>
      <p:sp>
        <p:nvSpPr>
          <p:cNvPr id="17411" name="Content Placeholder 2"/>
          <p:cNvSpPr>
            <a:spLocks noGrp="1"/>
          </p:cNvSpPr>
          <p:nvPr>
            <p:ph idx="1"/>
          </p:nvPr>
        </p:nvSpPr>
        <p:spPr>
          <a:xfrm>
            <a:off x="1981200" y="1712913"/>
            <a:ext cx="8229600" cy="4895850"/>
          </a:xfrm>
        </p:spPr>
        <p:txBody>
          <a:bodyPr/>
          <a:lstStyle/>
          <a:p>
            <a:pPr eaLnBrk="1" hangingPunct="1"/>
            <a:r>
              <a:rPr lang="en-US" altLang="en-US" sz="2800" noProof="0"/>
              <a:t>Real interest rate</a:t>
            </a:r>
          </a:p>
          <a:p>
            <a:pPr lvl="1" eaLnBrk="1" hangingPunct="1"/>
            <a:r>
              <a:rPr lang="en-US" altLang="en-US" sz="2400" noProof="0"/>
              <a:t>The interest rate corrected for inflation.</a:t>
            </a:r>
          </a:p>
          <a:p>
            <a:pPr eaLnBrk="1" hangingPunct="1"/>
            <a:r>
              <a:rPr lang="en-US" altLang="en-US" sz="2800" noProof="0"/>
              <a:t>Nominal interest rate</a:t>
            </a:r>
          </a:p>
          <a:p>
            <a:pPr lvl="1" eaLnBrk="1" hangingPunct="1"/>
            <a:r>
              <a:rPr lang="en-US" altLang="en-US" sz="2400" noProof="0"/>
              <a:t>The interest rate before it is corrected for inflation.</a:t>
            </a:r>
          </a:p>
          <a:p>
            <a:pPr eaLnBrk="1" hangingPunct="1"/>
            <a:r>
              <a:rPr lang="en-US" altLang="en-US" sz="2800" noProof="0"/>
              <a:t>Fisher equation</a:t>
            </a:r>
          </a:p>
          <a:p>
            <a:pPr lvl="1" eaLnBrk="1" hangingPunct="1"/>
            <a:r>
              <a:rPr lang="en-US" altLang="en-US" sz="2400" noProof="0"/>
              <a:t>Relates inflation to the real and nominal interest rate.</a:t>
            </a:r>
          </a:p>
        </p:txBody>
      </p:sp>
      <p:graphicFrame>
        <p:nvGraphicFramePr>
          <p:cNvPr id="2" name="Object 1"/>
          <p:cNvGraphicFramePr>
            <a:graphicFrameLocks noChangeAspect="1"/>
          </p:cNvGraphicFramePr>
          <p:nvPr>
            <p:extLst>
              <p:ext uri="{D42A27DB-BD31-4B8C-83A1-F6EECF244321}">
                <p14:modId xmlns:p14="http://schemas.microsoft.com/office/powerpoint/2010/main" val="1321212879"/>
              </p:ext>
            </p:extLst>
          </p:nvPr>
        </p:nvGraphicFramePr>
        <p:xfrm>
          <a:off x="2774522" y="4933247"/>
          <a:ext cx="6827207" cy="1297948"/>
        </p:xfrm>
        <a:graphic>
          <a:graphicData uri="http://schemas.openxmlformats.org/presentationml/2006/ole">
            <mc:AlternateContent xmlns:mc="http://schemas.openxmlformats.org/markup-compatibility/2006">
              <mc:Choice xmlns:v="urn:schemas-microsoft-com:vml" Requires="v">
                <p:oleObj spid="_x0000_s1279" name="Equation" r:id="rId4" imgW="3340100" imgH="635000" progId="Equation.DSMT4">
                  <p:embed/>
                </p:oleObj>
              </mc:Choice>
              <mc:Fallback>
                <p:oleObj name="Equation" r:id="rId4" imgW="3340100" imgH="635000" progId="Equation.DSMT4">
                  <p:embed/>
                  <p:pic>
                    <p:nvPicPr>
                      <p:cNvPr id="0" name=""/>
                      <p:cNvPicPr/>
                      <p:nvPr/>
                    </p:nvPicPr>
                    <p:blipFill>
                      <a:blip r:embed="rId5"/>
                      <a:stretch>
                        <a:fillRect/>
                      </a:stretch>
                    </p:blipFill>
                    <p:spPr>
                      <a:xfrm>
                        <a:off x="2774522" y="4933247"/>
                        <a:ext cx="6827207" cy="1297948"/>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en-US" altLang="en-US" noProof="0" dirty="0"/>
              <a:t>Fisher Equation Example</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2508</TotalTime>
  <Words>6703</Words>
  <Application>Microsoft Macintosh PowerPoint</Application>
  <PresentationFormat>Widescreen</PresentationFormat>
  <Paragraphs>591</Paragraphs>
  <Slides>71</Slides>
  <Notes>68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Economics</vt:lpstr>
      <vt:lpstr>Topics of Week #10</vt:lpstr>
      <vt:lpstr>The Loanable Funds Market</vt:lpstr>
      <vt:lpstr>Loanable Funds Market</vt:lpstr>
      <vt:lpstr>Production Timeline: Firms Need to Borrow</vt:lpstr>
      <vt:lpstr>Interest Rates</vt:lpstr>
      <vt:lpstr>The Loanable Funds Market</vt:lpstr>
      <vt:lpstr>Inflation and Interest Rates</vt:lpstr>
      <vt:lpstr>Fisher Equation Example</vt:lpstr>
      <vt:lpstr>PowerPoint Presentation</vt:lpstr>
      <vt:lpstr>Real and Nominal Interest Rates, 1960–2012</vt:lpstr>
      <vt:lpstr>Quick Summary</vt:lpstr>
      <vt:lpstr>Practice What You Know</vt:lpstr>
      <vt:lpstr>Practice What You Know</vt:lpstr>
      <vt:lpstr>Aggregate Demand and Aggregate Supply Model</vt:lpstr>
      <vt:lpstr>Demand-Supply vs.  Aggregate Demand-Supply Analyses</vt:lpstr>
      <vt:lpstr>Aggregate Demand</vt:lpstr>
      <vt:lpstr>Aggregate Demand</vt:lpstr>
      <vt:lpstr>Aggregate Demand</vt:lpstr>
      <vt:lpstr>Aggregate Demand Curve</vt:lpstr>
      <vt:lpstr>Aggregate Demand Curve</vt:lpstr>
      <vt:lpstr>Aggregate Demand Curve</vt:lpstr>
      <vt:lpstr>The Real Wealth Effect</vt:lpstr>
      <vt:lpstr>The Real Interest Rate Effect</vt:lpstr>
      <vt:lpstr>The Foreign Trade Effect</vt:lpstr>
      <vt:lpstr>Slope of the Aggregate Demand Curve</vt:lpstr>
      <vt:lpstr>Change in Aggregate Quantity Demanded</vt:lpstr>
      <vt:lpstr>Change in Aggregate Demand</vt:lpstr>
      <vt:lpstr>Aggregate Demand Shifters</vt:lpstr>
      <vt:lpstr>Aggregate Demand Shifters: Domestic Factors</vt:lpstr>
      <vt:lpstr>Aggregate Demand Shifters: Domestic Factors</vt:lpstr>
      <vt:lpstr>Aggregate Demand Shifters: International Factors</vt:lpstr>
      <vt:lpstr>Shifts in Aggregate Demand Curve</vt:lpstr>
      <vt:lpstr>Aggregate Supply</vt:lpstr>
      <vt:lpstr>Long-Run Aggregate Supply Curve</vt:lpstr>
      <vt:lpstr>Long-Run Aggregate Supply Curve</vt:lpstr>
      <vt:lpstr>Change in Long-Run Aggregate Supply</vt:lpstr>
      <vt:lpstr>Shifts in Long-Run Aggregate Supply Curve</vt:lpstr>
      <vt:lpstr>Short-Run Aggregate Supply Curve</vt:lpstr>
      <vt:lpstr>Short-Run Aggregate Supply Curve</vt:lpstr>
      <vt:lpstr>Short-Run Aggregate Supply Curve</vt:lpstr>
      <vt:lpstr>Change in  Short-Run Aggregate Quantity Supplied</vt:lpstr>
      <vt:lpstr>Change in  Short-Run Aggregate Supply</vt:lpstr>
      <vt:lpstr>Shifts in  Short-Run Aggregate Supply</vt:lpstr>
      <vt:lpstr>Shifts in  Short-Run Aggregate Supply</vt:lpstr>
      <vt:lpstr>Shifts in  Short-Run Aggregate Supply</vt:lpstr>
      <vt:lpstr>Shifts in  Short-Run Aggregate Supply Curve</vt:lpstr>
      <vt:lpstr>Shifts in  Short-Run Aggregate Supply</vt:lpstr>
      <vt:lpstr>Shifts in  Long-Run Aggregate Supply Curve</vt:lpstr>
      <vt:lpstr>Macroeconomic Equilibrium</vt:lpstr>
      <vt:lpstr>Long-Run  Macroeconomic Equilibrium</vt:lpstr>
      <vt:lpstr>Long-Run  Macroeconomic Equilibrium</vt:lpstr>
      <vt:lpstr>Short-Run  Macroeconomic Equilibrium</vt:lpstr>
      <vt:lpstr>Short-Run Macroeconomic Equilibrium: Expansion</vt:lpstr>
      <vt:lpstr>Short-Run Macroeconomic Equilibrium: Contraction</vt:lpstr>
      <vt:lpstr>Long-Run Macroeconomic Equilibrium: Expansion</vt:lpstr>
      <vt:lpstr>The Classical Economics</vt:lpstr>
      <vt:lpstr>The Classical Economics: Short-Run vs. Long-Run</vt:lpstr>
      <vt:lpstr>The Classical Economics: Short-Run vs. Long-Run</vt:lpstr>
      <vt:lpstr>The Classical Economics: Short-Run vs. Long-Run</vt:lpstr>
      <vt:lpstr>The Classical Economics: Critics</vt:lpstr>
      <vt:lpstr>The Classical Economics: Critics</vt:lpstr>
      <vt:lpstr>The Keynesian Economics</vt:lpstr>
      <vt:lpstr>The Keynesian Economics: Solution</vt:lpstr>
      <vt:lpstr>The Keynesian Economics: Solution</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234</cp:revision>
  <dcterms:created xsi:type="dcterms:W3CDTF">2014-08-13T15:04:31Z</dcterms:created>
  <dcterms:modified xsi:type="dcterms:W3CDTF">2021-08-26T13:17:18Z</dcterms:modified>
</cp:coreProperties>
</file>