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1" r:id="rId3"/>
    <p:sldMasterId id="2147483674" r:id="rId4"/>
    <p:sldMasterId id="2147483676" r:id="rId5"/>
    <p:sldMasterId id="2147483682" r:id="rId6"/>
    <p:sldMasterId id="2147483688" r:id="rId7"/>
    <p:sldMasterId id="2147483691" r:id="rId8"/>
    <p:sldMasterId id="2147483699" r:id="rId9"/>
    <p:sldMasterId id="2147483701" r:id="rId10"/>
    <p:sldMasterId id="2147483705" r:id="rId11"/>
    <p:sldMasterId id="2147483707" r:id="rId12"/>
    <p:sldMasterId id="2147483711" r:id="rId13"/>
    <p:sldMasterId id="2147483715" r:id="rId14"/>
    <p:sldMasterId id="2147483727" r:id="rId15"/>
    <p:sldMasterId id="2147483739" r:id="rId16"/>
  </p:sldMasterIdLst>
  <p:notesMasterIdLst>
    <p:notesMasterId r:id="rId62"/>
  </p:notesMasterIdLst>
  <p:sldIdLst>
    <p:sldId id="257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421" r:id="rId39"/>
    <p:sldId id="368" r:id="rId40"/>
    <p:sldId id="385" r:id="rId41"/>
    <p:sldId id="386" r:id="rId42"/>
    <p:sldId id="369" r:id="rId43"/>
    <p:sldId id="370" r:id="rId44"/>
    <p:sldId id="371" r:id="rId45"/>
    <p:sldId id="372" r:id="rId46"/>
    <p:sldId id="373" r:id="rId47"/>
    <p:sldId id="374" r:id="rId48"/>
    <p:sldId id="422" r:id="rId49"/>
    <p:sldId id="375" r:id="rId50"/>
    <p:sldId id="376" r:id="rId51"/>
    <p:sldId id="377" r:id="rId52"/>
    <p:sldId id="378" r:id="rId53"/>
    <p:sldId id="379" r:id="rId54"/>
    <p:sldId id="381" r:id="rId55"/>
    <p:sldId id="380" r:id="rId56"/>
    <p:sldId id="420" r:id="rId57"/>
    <p:sldId id="382" r:id="rId58"/>
    <p:sldId id="383" r:id="rId59"/>
    <p:sldId id="384" r:id="rId60"/>
    <p:sldId id="85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er Kara" initials="O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88149" autoAdjust="0"/>
  </p:normalViewPr>
  <p:slideViewPr>
    <p:cSldViewPr snapToGrid="0">
      <p:cViewPr varScale="1">
        <p:scale>
          <a:sx n="132" d="100"/>
          <a:sy n="132" d="100"/>
        </p:scale>
        <p:origin x="12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63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slide" Target="slides/slide4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5.xml"/><Relationship Id="rId19" Type="http://schemas.openxmlformats.org/officeDocument/2006/relationships/slide" Target="slides/slide3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slide" Target="slides/slide40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slide" Target="slides/slide43.xml"/><Relationship Id="rId67" Type="http://schemas.openxmlformats.org/officeDocument/2006/relationships/tableStyles" Target="tableStyles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slide" Target="slides/slide44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39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mbria" panose="02040503050406030204" pitchFamily="18" charset="0"/>
              </a:defRPr>
            </a:lvl1pPr>
          </a:lstStyle>
          <a:p>
            <a:fld id="{64FFF67F-6AC4-4DB1-8BAB-A05EA3F102AD}" type="datetimeFigureOut">
              <a:rPr lang="en-US" smtClean="0"/>
              <a:pPr/>
              <a:t>12/30/21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mbria" panose="02040503050406030204" pitchFamily="18" charset="0"/>
              </a:defRPr>
            </a:lvl1pPr>
          </a:lstStyle>
          <a:p>
            <a:fld id="{5F31DE9F-8A29-4744-97CD-5CF73C7CB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0695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45419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1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28D6C-A326-3C48-90D4-2E0E0FFC95E6}" type="slidenum">
              <a:rPr lang="tr-TR" smtClean="0"/>
              <a:pPr/>
              <a:t>25</a:t>
            </a:fld>
            <a:endParaRPr lang="tr-TR" dirty="0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A7181-3A72-6044-AE23-08049AAE99AD}" type="slidenum">
              <a:rPr lang="tr-TR" smtClean="0"/>
              <a:pPr/>
              <a:t>26</a:t>
            </a:fld>
            <a:endParaRPr lang="tr-TR" dirty="0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96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dirty="0" err="1">
                <a:ea typeface="MS PGothic" charset="0"/>
                <a:cs typeface="MS PGothic" charset="0"/>
              </a:rPr>
              <a:t>The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man</a:t>
            </a:r>
            <a:r>
              <a:rPr lang="tr-TR" dirty="0">
                <a:ea typeface="MS PGothic" charset="0"/>
                <a:cs typeface="MS PGothic" charset="0"/>
              </a:rPr>
              <a:t> in </a:t>
            </a:r>
            <a:r>
              <a:rPr lang="tr-TR" dirty="0" err="1">
                <a:ea typeface="MS PGothic" charset="0"/>
                <a:cs typeface="MS PGothic" charset="0"/>
              </a:rPr>
              <a:t>the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picture</a:t>
            </a:r>
            <a:r>
              <a:rPr lang="tr-TR" dirty="0">
                <a:ea typeface="MS PGothic" charset="0"/>
                <a:cs typeface="MS PGothic" charset="0"/>
              </a:rPr>
              <a:t> is </a:t>
            </a:r>
            <a:r>
              <a:rPr lang="tr-TR" dirty="0" err="1">
                <a:ea typeface="MS PGothic" charset="0"/>
                <a:cs typeface="MS PGothic" charset="0"/>
              </a:rPr>
              <a:t>Kevin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Trudeau</a:t>
            </a:r>
            <a:r>
              <a:rPr lang="tr-TR" dirty="0">
                <a:ea typeface="MS PGothic" charset="0"/>
                <a:cs typeface="MS PGothic" charset="0"/>
              </a:rPr>
              <a:t>.  He is </a:t>
            </a:r>
            <a:r>
              <a:rPr lang="tr-TR" dirty="0" err="1">
                <a:ea typeface="MS PGothic" charset="0"/>
                <a:cs typeface="MS PGothic" charset="0"/>
              </a:rPr>
              <a:t>the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author</a:t>
            </a:r>
            <a:r>
              <a:rPr lang="tr-TR" dirty="0">
                <a:ea typeface="MS PGothic" charset="0"/>
                <a:cs typeface="MS PGothic" charset="0"/>
              </a:rPr>
              <a:t> of </a:t>
            </a:r>
            <a:r>
              <a:rPr lang="tr-TR" dirty="0" err="1">
                <a:ea typeface="MS PGothic" charset="0"/>
                <a:cs typeface="MS PGothic" charset="0"/>
              </a:rPr>
              <a:t>most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books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that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are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titled</a:t>
            </a:r>
            <a:r>
              <a:rPr lang="tr-TR" dirty="0">
                <a:ea typeface="MS PGothic" charset="0"/>
                <a:cs typeface="MS PGothic" charset="0"/>
              </a:rPr>
              <a:t> &lt;</a:t>
            </a:r>
            <a:r>
              <a:rPr lang="tr-TR" dirty="0" err="1">
                <a:ea typeface="MS PGothic" charset="0"/>
                <a:cs typeface="MS PGothic" charset="0"/>
              </a:rPr>
              <a:t>Something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Good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and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Amazing</a:t>
            </a:r>
            <a:r>
              <a:rPr lang="tr-TR" dirty="0">
                <a:ea typeface="MS PGothic" charset="0"/>
                <a:cs typeface="MS PGothic" charset="0"/>
              </a:rPr>
              <a:t>&gt; </a:t>
            </a:r>
            <a:r>
              <a:rPr lang="tr-TR" altLang="ja-JP" dirty="0">
                <a:ea typeface="MS PGothic" charset="0"/>
                <a:cs typeface="MS PGothic" charset="0"/>
              </a:rPr>
              <a:t>"</a:t>
            </a:r>
            <a:r>
              <a:rPr lang="tr-TR" altLang="ja-JP" dirty="0" err="1">
                <a:ea typeface="MS PGothic" charset="0"/>
                <a:cs typeface="MS PGothic" charset="0"/>
              </a:rPr>
              <a:t>They</a:t>
            </a:r>
            <a:r>
              <a:rPr lang="tr-TR" altLang="ja-JP" dirty="0">
                <a:ea typeface="MS PGothic" charset="0"/>
                <a:cs typeface="MS PGothic" charset="0"/>
              </a:rPr>
              <a:t>" </a:t>
            </a:r>
            <a:r>
              <a:rPr lang="tr-TR" altLang="ja-JP" dirty="0" err="1">
                <a:ea typeface="MS PGothic" charset="0"/>
                <a:cs typeface="MS PGothic" charset="0"/>
              </a:rPr>
              <a:t>don't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want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you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to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know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about</a:t>
            </a:r>
            <a:r>
              <a:rPr lang="tr-TR" altLang="ja-JP" dirty="0">
                <a:ea typeface="MS PGothic" charset="0"/>
                <a:cs typeface="MS PGothic" charset="0"/>
              </a:rPr>
              <a:t>.</a:t>
            </a:r>
          </a:p>
          <a:p>
            <a:endParaRPr lang="tr-TR" dirty="0">
              <a:ea typeface="MS PGothic" charset="0"/>
              <a:cs typeface="MS PGothic" charset="0"/>
            </a:endParaRPr>
          </a:p>
          <a:p>
            <a:r>
              <a:rPr lang="tr-TR" dirty="0">
                <a:ea typeface="MS PGothic" charset="0"/>
                <a:cs typeface="MS PGothic" charset="0"/>
              </a:rPr>
              <a:t>He has </a:t>
            </a:r>
            <a:r>
              <a:rPr lang="tr-TR" dirty="0" err="1">
                <a:ea typeface="MS PGothic" charset="0"/>
                <a:cs typeface="MS PGothic" charset="0"/>
              </a:rPr>
              <a:t>been</a:t>
            </a:r>
            <a:r>
              <a:rPr lang="tr-TR" dirty="0">
                <a:ea typeface="MS PGothic" charset="0"/>
                <a:cs typeface="MS PGothic" charset="0"/>
              </a:rPr>
              <a:t> in legal </a:t>
            </a:r>
            <a:r>
              <a:rPr lang="tr-TR" dirty="0" err="1">
                <a:ea typeface="MS PGothic" charset="0"/>
                <a:cs typeface="MS PGothic" charset="0"/>
              </a:rPr>
              <a:t>troubles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many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times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over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product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misrepresentation</a:t>
            </a:r>
            <a:r>
              <a:rPr lang="tr-TR" dirty="0">
                <a:ea typeface="MS PGothic" charset="0"/>
                <a:cs typeface="MS PGothic" charset="0"/>
              </a:rPr>
              <a:t>.  </a:t>
            </a:r>
            <a:r>
              <a:rPr lang="tr-TR" dirty="0" err="1">
                <a:ea typeface="MS PGothic" charset="0"/>
                <a:cs typeface="MS PGothic" charset="0"/>
              </a:rPr>
              <a:t>Newsletters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are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listed</a:t>
            </a:r>
            <a:r>
              <a:rPr lang="tr-TR" dirty="0">
                <a:ea typeface="MS PGothic" charset="0"/>
                <a:cs typeface="MS PGothic" charset="0"/>
              </a:rPr>
              <a:t> as </a:t>
            </a:r>
            <a:r>
              <a:rPr lang="tr-TR" altLang="ja-JP" dirty="0">
                <a:ea typeface="MS PGothic" charset="0"/>
                <a:cs typeface="MS PGothic" charset="0"/>
              </a:rPr>
              <a:t>"</a:t>
            </a:r>
            <a:r>
              <a:rPr lang="tr-TR" altLang="ja-JP" dirty="0" err="1">
                <a:ea typeface="MS PGothic" charset="0"/>
                <a:cs typeface="MS PGothic" charset="0"/>
              </a:rPr>
              <a:t>free</a:t>
            </a:r>
            <a:r>
              <a:rPr lang="tr-TR" altLang="ja-JP" dirty="0">
                <a:ea typeface="MS PGothic" charset="0"/>
                <a:cs typeface="MS PGothic" charset="0"/>
              </a:rPr>
              <a:t>," but </a:t>
            </a:r>
            <a:r>
              <a:rPr lang="tr-TR" altLang="ja-JP" dirty="0" err="1">
                <a:ea typeface="MS PGothic" charset="0"/>
                <a:cs typeface="MS PGothic" charset="0"/>
              </a:rPr>
              <a:t>then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customers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get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charged</a:t>
            </a:r>
            <a:r>
              <a:rPr lang="tr-TR" altLang="ja-JP" dirty="0">
                <a:ea typeface="MS PGothic" charset="0"/>
                <a:cs typeface="MS PGothic" charset="0"/>
              </a:rPr>
              <a:t> $9.95 </a:t>
            </a:r>
            <a:r>
              <a:rPr lang="tr-TR" altLang="ja-JP" dirty="0" err="1">
                <a:ea typeface="MS PGothic" charset="0"/>
                <a:cs typeface="MS PGothic" charset="0"/>
              </a:rPr>
              <a:t>per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month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if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they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don't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cancel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the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subscription</a:t>
            </a:r>
            <a:r>
              <a:rPr lang="tr-TR" altLang="ja-JP" dirty="0">
                <a:ea typeface="MS PGothic" charset="0"/>
                <a:cs typeface="MS PGothic" charset="0"/>
              </a:rPr>
              <a:t> </a:t>
            </a:r>
            <a:r>
              <a:rPr lang="tr-TR" altLang="ja-JP" dirty="0" err="1">
                <a:ea typeface="MS PGothic" charset="0"/>
                <a:cs typeface="MS PGothic" charset="0"/>
              </a:rPr>
              <a:t>to</a:t>
            </a:r>
            <a:r>
              <a:rPr lang="tr-TR" altLang="ja-JP" dirty="0">
                <a:ea typeface="MS PGothic" charset="0"/>
                <a:cs typeface="MS PGothic" charset="0"/>
              </a:rPr>
              <a:t> his </a:t>
            </a:r>
            <a:r>
              <a:rPr lang="tr-TR" altLang="ja-JP" dirty="0" err="1">
                <a:ea typeface="MS PGothic" charset="0"/>
                <a:cs typeface="MS PGothic" charset="0"/>
              </a:rPr>
              <a:t>newsletter</a:t>
            </a:r>
            <a:r>
              <a:rPr lang="tr-TR" altLang="ja-JP" dirty="0">
                <a:ea typeface="MS PGothic" charset="0"/>
                <a:cs typeface="MS PGothic" charset="0"/>
              </a:rPr>
              <a:t>.</a:t>
            </a:r>
          </a:p>
          <a:p>
            <a:endParaRPr lang="tr-TR" dirty="0">
              <a:ea typeface="MS PGothic" charset="0"/>
              <a:cs typeface="MS PGothic" charset="0"/>
            </a:endParaRPr>
          </a:p>
          <a:p>
            <a:r>
              <a:rPr lang="tr-TR" dirty="0" err="1">
                <a:ea typeface="MS PGothic" charset="0"/>
                <a:cs typeface="MS PGothic" charset="0"/>
              </a:rPr>
              <a:t>In</a:t>
            </a:r>
            <a:r>
              <a:rPr lang="tr-TR" dirty="0">
                <a:ea typeface="MS PGothic" charset="0"/>
                <a:cs typeface="MS PGothic" charset="0"/>
              </a:rPr>
              <a:t> 2004 he </a:t>
            </a:r>
            <a:r>
              <a:rPr lang="tr-TR" dirty="0" err="1">
                <a:ea typeface="MS PGothic" charset="0"/>
                <a:cs typeface="MS PGothic" charset="0"/>
              </a:rPr>
              <a:t>was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lifetime-banned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from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selling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anything</a:t>
            </a:r>
            <a:r>
              <a:rPr lang="tr-TR" dirty="0">
                <a:ea typeface="MS PGothic" charset="0"/>
                <a:cs typeface="MS PGothic" charset="0"/>
              </a:rPr>
              <a:t> on </a:t>
            </a:r>
            <a:r>
              <a:rPr lang="tr-TR" dirty="0" err="1">
                <a:ea typeface="MS PGothic" charset="0"/>
                <a:cs typeface="MS PGothic" charset="0"/>
              </a:rPr>
              <a:t>infomercials</a:t>
            </a:r>
            <a:r>
              <a:rPr lang="tr-TR" dirty="0">
                <a:ea typeface="MS PGothic" charset="0"/>
                <a:cs typeface="MS PGothic" charset="0"/>
              </a:rPr>
              <a:t> (</a:t>
            </a:r>
            <a:r>
              <a:rPr lang="tr-TR" dirty="0" err="1">
                <a:ea typeface="MS PGothic" charset="0"/>
                <a:cs typeface="MS PGothic" charset="0"/>
              </a:rPr>
              <a:t>except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for</a:t>
            </a:r>
            <a:r>
              <a:rPr lang="tr-TR" dirty="0">
                <a:ea typeface="MS PGothic" charset="0"/>
                <a:cs typeface="MS PGothic" charset="0"/>
              </a:rPr>
              <a:t> his </a:t>
            </a:r>
            <a:r>
              <a:rPr lang="tr-TR" dirty="0" err="1">
                <a:ea typeface="MS PGothic" charset="0"/>
                <a:cs typeface="MS PGothic" charset="0"/>
              </a:rPr>
              <a:t>own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books</a:t>
            </a:r>
            <a:r>
              <a:rPr lang="tr-TR" dirty="0">
                <a:ea typeface="MS PGothic" charset="0"/>
                <a:cs typeface="MS PGothic" charset="0"/>
              </a:rPr>
              <a:t>).  He </a:t>
            </a:r>
            <a:r>
              <a:rPr lang="tr-TR" dirty="0" err="1">
                <a:ea typeface="MS PGothic" charset="0"/>
                <a:cs typeface="MS PGothic" charset="0"/>
              </a:rPr>
              <a:t>was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banned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from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appearing</a:t>
            </a:r>
            <a:r>
              <a:rPr lang="tr-TR" dirty="0">
                <a:ea typeface="MS PGothic" charset="0"/>
                <a:cs typeface="MS PGothic" charset="0"/>
              </a:rPr>
              <a:t> in </a:t>
            </a:r>
            <a:r>
              <a:rPr lang="tr-TR" dirty="0" err="1">
                <a:ea typeface="MS PGothic" charset="0"/>
                <a:cs typeface="MS PGothic" charset="0"/>
              </a:rPr>
              <a:t>any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infomercial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for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three</a:t>
            </a:r>
            <a:r>
              <a:rPr lang="tr-TR" dirty="0">
                <a:ea typeface="MS PGothic" charset="0"/>
                <a:cs typeface="MS PGothic" charset="0"/>
              </a:rPr>
              <a:t> </a:t>
            </a:r>
            <a:r>
              <a:rPr lang="tr-TR" dirty="0" err="1">
                <a:ea typeface="MS PGothic" charset="0"/>
                <a:cs typeface="MS PGothic" charset="0"/>
              </a:rPr>
              <a:t>years</a:t>
            </a:r>
            <a:r>
              <a:rPr lang="tr-TR" dirty="0">
                <a:ea typeface="MS PGothic" charset="0"/>
                <a:cs typeface="MS PGothic" charset="0"/>
              </a:rPr>
              <a:t> in 2009.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dirty="0" err="1">
                <a:ea typeface="MS PGothic" charset="0"/>
                <a:cs typeface="MS PGothic" charset="0"/>
              </a:rPr>
              <a:t>Cevapr</a:t>
            </a:r>
            <a:r>
              <a:rPr lang="tr-TR" dirty="0">
                <a:ea typeface="MS PGothic" charset="0"/>
                <a:cs typeface="MS PGothic" charset="0"/>
              </a:rPr>
              <a:t>: 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dirty="0">
                <a:ea typeface="MS PGothic" charset="0"/>
                <a:cs typeface="MS PGothic" charset="0"/>
              </a:rPr>
              <a:t>Cevap: B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dirty="0">
                <a:ea typeface="MS PGothic" charset="0"/>
                <a:cs typeface="MS PGothic" charset="0"/>
              </a:rPr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7107652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dirty="0">
                <a:ea typeface="MS PGothic" charset="0"/>
                <a:cs typeface="MS PGothic" charset="0"/>
              </a:rPr>
              <a:t>Cevap: A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dirty="0">
                <a:ea typeface="MS PGothic" charset="0"/>
                <a:cs typeface="MS PGothic" charset="0"/>
              </a:rPr>
              <a:t>Cevap: C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dirty="0">
                <a:ea typeface="MS PGothic" charset="0"/>
                <a:cs typeface="MS PGothic" charset="0"/>
              </a:rPr>
              <a:t>Cevap: B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4227A-E1E0-41DF-805D-CD0BD5C453C7}" type="slidenum">
              <a:rPr lang="tr-TR" smtClean="0"/>
              <a:pPr/>
              <a:t>45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266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D5894F6-51DB-A349-8E49-39442F7FF8E1}" type="slidenum">
              <a:rPr lang="tr-TR" sz="1800" smtClean="0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pPr eaLnBrk="1" hangingPunct="1"/>
              <a:t>9</a:t>
            </a:fld>
            <a:endParaRPr lang="tr-TR" sz="1800" dirty="0">
              <a:solidFill>
                <a:prstClr val="black"/>
              </a:solidFill>
              <a:latin typeface="Cambria" panose="02040503050406030204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0" i="0" dirty="0">
              <a:solidFill>
                <a:srgbClr val="FF2807"/>
              </a:solidFill>
              <a:latin typeface="Cambria" panose="02040503050406030204" pitchFamily="18" charset="0"/>
              <a:cs typeface="Helvetica Neue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914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b="0" i="0" cap="all" baseline="0">
                <a:solidFill>
                  <a:srgbClr val="6699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22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61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02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5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00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800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020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347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71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5827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20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6190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8856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90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874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39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8104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0" i="0" dirty="0">
              <a:solidFill>
                <a:srgbClr val="FF2807"/>
              </a:solidFill>
              <a:latin typeface="Cambria" panose="02040503050406030204" pitchFamily="18" charset="0"/>
              <a:cs typeface="Helvetica Neue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43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b="0" i="0" cap="all" baseline="0">
                <a:solidFill>
                  <a:srgbClr val="6699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 panose="02040503050406030204" pitchFamily="18" charset="0"/>
                <a:cs typeface="Helvetica Neue Medium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201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4751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0558"/>
            <a:ext cx="5384800" cy="5002721"/>
          </a:xfrm>
        </p:spPr>
        <p:txBody>
          <a:bodyPr/>
          <a:lstStyle>
            <a:lvl1pPr>
              <a:defRPr sz="3600" b="0" i="0">
                <a:latin typeface="Cambria" panose="02040503050406030204" pitchFamily="18" charset="0"/>
              </a:defRPr>
            </a:lvl1pPr>
            <a:lvl2pPr>
              <a:defRPr sz="3200" b="0" i="0">
                <a:latin typeface="Cambria" panose="02040503050406030204" pitchFamily="18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0558"/>
            <a:ext cx="5384800" cy="5002721"/>
          </a:xfrm>
        </p:spPr>
        <p:txBody>
          <a:bodyPr/>
          <a:lstStyle>
            <a:lvl1pPr>
              <a:defRPr sz="3600" b="0" i="0">
                <a:latin typeface="Cambria" panose="02040503050406030204" pitchFamily="18" charset="0"/>
              </a:defRPr>
            </a:lvl1pPr>
            <a:lvl2pPr>
              <a:defRPr sz="3200" b="0" i="0">
                <a:latin typeface="Cambria" panose="02040503050406030204" pitchFamily="18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8408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6"/>
            <a:ext cx="10363200" cy="1470025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i="0">
                <a:latin typeface="Cambria" panose="0204050305040603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3623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839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66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4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 i="0">
                <a:latin typeface="Cambria" panose="020405030504060302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37015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 b="0" i="0">
                <a:latin typeface="Cambria" panose="02040503050406030204" pitchFamily="18" charset="0"/>
              </a:defRPr>
            </a:lvl1pPr>
            <a:lvl2pPr>
              <a:defRPr sz="2400" b="0" i="0">
                <a:latin typeface="Cambria" panose="02040503050406030204" pitchFamily="18" charset="0"/>
              </a:defRPr>
            </a:lvl2pPr>
            <a:lvl3pPr>
              <a:defRPr sz="2000" b="0" i="0">
                <a:latin typeface="Cambria" panose="02040503050406030204" pitchFamily="18" charset="0"/>
              </a:defRPr>
            </a:lvl3pPr>
            <a:lvl4pPr>
              <a:defRPr sz="1800" b="0" i="0">
                <a:latin typeface="Cambria" panose="02040503050406030204" pitchFamily="18" charset="0"/>
              </a:defRPr>
            </a:lvl4pPr>
            <a:lvl5pPr>
              <a:defRPr sz="1800" b="0" i="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 b="0" i="0">
                <a:latin typeface="Cambria" panose="02040503050406030204" pitchFamily="18" charset="0"/>
              </a:defRPr>
            </a:lvl1pPr>
            <a:lvl2pPr>
              <a:defRPr sz="2400" b="0" i="0">
                <a:latin typeface="Cambria" panose="02040503050406030204" pitchFamily="18" charset="0"/>
              </a:defRPr>
            </a:lvl2pPr>
            <a:lvl3pPr>
              <a:defRPr sz="2000" b="0" i="0">
                <a:latin typeface="Cambria" panose="02040503050406030204" pitchFamily="18" charset="0"/>
              </a:defRPr>
            </a:lvl3pPr>
            <a:lvl4pPr>
              <a:defRPr sz="1800" b="0" i="0">
                <a:latin typeface="Cambria" panose="02040503050406030204" pitchFamily="18" charset="0"/>
              </a:defRPr>
            </a:lvl4pPr>
            <a:lvl5pPr>
              <a:defRPr sz="1800" b="0" i="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342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 b="0" i="0">
                <a:latin typeface="Cambria" panose="02040503050406030204" pitchFamily="18" charset="0"/>
              </a:defRPr>
            </a:lvl1pPr>
            <a:lvl2pPr>
              <a:defRPr sz="2000" b="0" i="0">
                <a:latin typeface="Cambria" panose="02040503050406030204" pitchFamily="18" charset="0"/>
              </a:defRPr>
            </a:lvl2pPr>
            <a:lvl3pPr>
              <a:defRPr sz="1800" b="0" i="0">
                <a:latin typeface="Cambria" panose="02040503050406030204" pitchFamily="18" charset="0"/>
              </a:defRPr>
            </a:lvl3pPr>
            <a:lvl4pPr>
              <a:defRPr sz="1600" b="0" i="0">
                <a:latin typeface="Cambria" panose="02040503050406030204" pitchFamily="18" charset="0"/>
              </a:defRPr>
            </a:lvl4pPr>
            <a:lvl5pPr>
              <a:defRPr sz="1600" b="0" i="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4" y="2174875"/>
            <a:ext cx="5389033" cy="3951288"/>
          </a:xfrm>
        </p:spPr>
        <p:txBody>
          <a:bodyPr/>
          <a:lstStyle>
            <a:lvl1pPr>
              <a:defRPr sz="2400" b="0" i="0">
                <a:latin typeface="Cambria" panose="02040503050406030204" pitchFamily="18" charset="0"/>
              </a:defRPr>
            </a:lvl1pPr>
            <a:lvl2pPr>
              <a:defRPr sz="2000" b="0" i="0">
                <a:latin typeface="Cambria" panose="02040503050406030204" pitchFamily="18" charset="0"/>
              </a:defRPr>
            </a:lvl2pPr>
            <a:lvl3pPr>
              <a:defRPr sz="1800" b="0" i="0">
                <a:latin typeface="Cambria" panose="02040503050406030204" pitchFamily="18" charset="0"/>
              </a:defRPr>
            </a:lvl3pPr>
            <a:lvl4pPr>
              <a:defRPr sz="1600" b="0" i="0">
                <a:latin typeface="Cambria" panose="02040503050406030204" pitchFamily="18" charset="0"/>
              </a:defRPr>
            </a:lvl4pPr>
            <a:lvl5pPr>
              <a:defRPr sz="1600" b="0" i="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689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832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7884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91"/>
            <a:ext cx="6815667" cy="5853113"/>
          </a:xfrm>
        </p:spPr>
        <p:txBody>
          <a:bodyPr/>
          <a:lstStyle>
            <a:lvl1pPr>
              <a:defRPr sz="3200" b="0" i="0">
                <a:latin typeface="Cambria" panose="02040503050406030204" pitchFamily="18" charset="0"/>
              </a:defRPr>
            </a:lvl1pPr>
            <a:lvl2pPr>
              <a:defRPr sz="2800" b="0" i="0">
                <a:latin typeface="Cambria" panose="02040503050406030204" pitchFamily="18" charset="0"/>
              </a:defRPr>
            </a:lvl2pPr>
            <a:lvl3pPr>
              <a:defRPr sz="2400" b="0" i="0">
                <a:latin typeface="Cambria" panose="02040503050406030204" pitchFamily="18" charset="0"/>
              </a:defRPr>
            </a:lvl3pPr>
            <a:lvl4pPr>
              <a:defRPr sz="2000" b="0" i="0">
                <a:latin typeface="Cambria" panose="02040503050406030204" pitchFamily="18" charset="0"/>
              </a:defRPr>
            </a:lvl4pPr>
            <a:lvl5pPr>
              <a:defRPr sz="2000" b="0" i="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 b="0" i="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508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 b="0" i="0">
                <a:latin typeface="Cambria" panose="020405030504060302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b="0" i="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8170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61587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79"/>
            <a:ext cx="2743200" cy="5851525"/>
          </a:xfrm>
        </p:spPr>
        <p:txBody>
          <a:bodyPr vert="eaVert"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79"/>
            <a:ext cx="8026400" cy="5851525"/>
          </a:xfrm>
        </p:spPr>
        <p:txBody>
          <a:bodyPr vert="eaVert"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90272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2"/>
            <a:ext cx="10363200" cy="1470025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i="0">
                <a:latin typeface="Cambria" panose="0204050305040603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15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i="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9617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59265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7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 i="0">
                <a:latin typeface="Cambria" panose="020405030504060302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5672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 b="0" i="0">
                <a:latin typeface="Cambria" panose="02040503050406030204" pitchFamily="18" charset="0"/>
              </a:defRPr>
            </a:lvl1pPr>
            <a:lvl2pPr>
              <a:defRPr sz="2400" b="0" i="0">
                <a:latin typeface="Cambria" panose="02040503050406030204" pitchFamily="18" charset="0"/>
              </a:defRPr>
            </a:lvl2pPr>
            <a:lvl3pPr>
              <a:defRPr sz="2000" b="0" i="0">
                <a:latin typeface="Cambria" panose="02040503050406030204" pitchFamily="18" charset="0"/>
              </a:defRPr>
            </a:lvl3pPr>
            <a:lvl4pPr>
              <a:defRPr sz="1800" b="0" i="0">
                <a:latin typeface="Cambria" panose="02040503050406030204" pitchFamily="18" charset="0"/>
              </a:defRPr>
            </a:lvl4pPr>
            <a:lvl5pPr>
              <a:defRPr sz="1800" b="0" i="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 b="0" i="0">
                <a:latin typeface="Cambria" panose="02040503050406030204" pitchFamily="18" charset="0"/>
              </a:defRPr>
            </a:lvl1pPr>
            <a:lvl2pPr>
              <a:defRPr sz="2400" b="0" i="0">
                <a:latin typeface="Cambria" panose="02040503050406030204" pitchFamily="18" charset="0"/>
              </a:defRPr>
            </a:lvl2pPr>
            <a:lvl3pPr>
              <a:defRPr sz="2000" b="0" i="0">
                <a:latin typeface="Cambria" panose="02040503050406030204" pitchFamily="18" charset="0"/>
              </a:defRPr>
            </a:lvl3pPr>
            <a:lvl4pPr>
              <a:defRPr sz="1800" b="0" i="0">
                <a:latin typeface="Cambria" panose="02040503050406030204" pitchFamily="18" charset="0"/>
              </a:defRPr>
            </a:lvl4pPr>
            <a:lvl5pPr>
              <a:defRPr sz="1800" b="0" i="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464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 b="0" i="0">
                <a:latin typeface="Cambria" panose="02040503050406030204" pitchFamily="18" charset="0"/>
              </a:defRPr>
            </a:lvl1pPr>
            <a:lvl2pPr>
              <a:defRPr sz="2000" b="0" i="0">
                <a:latin typeface="Cambria" panose="02040503050406030204" pitchFamily="18" charset="0"/>
              </a:defRPr>
            </a:lvl2pPr>
            <a:lvl3pPr>
              <a:defRPr sz="1800" b="0" i="0">
                <a:latin typeface="Cambria" panose="02040503050406030204" pitchFamily="18" charset="0"/>
              </a:defRPr>
            </a:lvl3pPr>
            <a:lvl4pPr>
              <a:defRPr sz="1600" b="0" i="0">
                <a:latin typeface="Cambria" panose="02040503050406030204" pitchFamily="18" charset="0"/>
              </a:defRPr>
            </a:lvl4pPr>
            <a:lvl5pPr>
              <a:defRPr sz="1600" b="0" i="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5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5" y="2174875"/>
            <a:ext cx="5389033" cy="3951288"/>
          </a:xfrm>
        </p:spPr>
        <p:txBody>
          <a:bodyPr/>
          <a:lstStyle>
            <a:lvl1pPr>
              <a:defRPr sz="2400" b="0" i="0">
                <a:latin typeface="Cambria" panose="02040503050406030204" pitchFamily="18" charset="0"/>
              </a:defRPr>
            </a:lvl1pPr>
            <a:lvl2pPr>
              <a:defRPr sz="2000" b="0" i="0">
                <a:latin typeface="Cambria" panose="02040503050406030204" pitchFamily="18" charset="0"/>
              </a:defRPr>
            </a:lvl2pPr>
            <a:lvl3pPr>
              <a:defRPr sz="1800" b="0" i="0">
                <a:latin typeface="Cambria" panose="02040503050406030204" pitchFamily="18" charset="0"/>
              </a:defRPr>
            </a:lvl3pPr>
            <a:lvl4pPr>
              <a:defRPr sz="1600" b="0" i="0">
                <a:latin typeface="Cambria" panose="02040503050406030204" pitchFamily="18" charset="0"/>
              </a:defRPr>
            </a:lvl4pPr>
            <a:lvl5pPr>
              <a:defRPr sz="1600" b="0" i="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0495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83042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978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7"/>
            <a:ext cx="6815667" cy="5853113"/>
          </a:xfrm>
        </p:spPr>
        <p:txBody>
          <a:bodyPr/>
          <a:lstStyle>
            <a:lvl1pPr>
              <a:defRPr sz="3200" b="0" i="0">
                <a:latin typeface="Cambria" panose="02040503050406030204" pitchFamily="18" charset="0"/>
              </a:defRPr>
            </a:lvl1pPr>
            <a:lvl2pPr>
              <a:defRPr sz="2800" b="0" i="0">
                <a:latin typeface="Cambria" panose="02040503050406030204" pitchFamily="18" charset="0"/>
              </a:defRPr>
            </a:lvl2pPr>
            <a:lvl3pPr>
              <a:defRPr sz="2400" b="0" i="0">
                <a:latin typeface="Cambria" panose="02040503050406030204" pitchFamily="18" charset="0"/>
              </a:defRPr>
            </a:lvl3pPr>
            <a:lvl4pPr>
              <a:defRPr sz="2000" b="0" i="0">
                <a:latin typeface="Cambria" panose="02040503050406030204" pitchFamily="18" charset="0"/>
              </a:defRPr>
            </a:lvl4pPr>
            <a:lvl5pPr>
              <a:defRPr sz="2000" b="0" i="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 b="0" i="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350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 b="0" i="0">
                <a:latin typeface="Cambria" panose="020405030504060302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b="0" i="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3672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43550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65"/>
            <a:ext cx="2743200" cy="5851525"/>
          </a:xfrm>
        </p:spPr>
        <p:txBody>
          <a:bodyPr vert="eaVert"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65"/>
            <a:ext cx="8026400" cy="5851525"/>
          </a:xfrm>
        </p:spPr>
        <p:txBody>
          <a:bodyPr vert="eaVert"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0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709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i="0">
                <a:latin typeface="Cambria" panose="0204050305040603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7910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79211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 i="0">
                <a:latin typeface="Cambria" panose="020405030504060302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5584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 b="0" i="0">
                <a:latin typeface="Cambria" panose="02040503050406030204" pitchFamily="18" charset="0"/>
              </a:defRPr>
            </a:lvl1pPr>
            <a:lvl2pPr>
              <a:defRPr sz="2400" b="0" i="0">
                <a:latin typeface="Cambria" panose="02040503050406030204" pitchFamily="18" charset="0"/>
              </a:defRPr>
            </a:lvl2pPr>
            <a:lvl3pPr>
              <a:defRPr sz="2000" b="0" i="0">
                <a:latin typeface="Cambria" panose="02040503050406030204" pitchFamily="18" charset="0"/>
              </a:defRPr>
            </a:lvl3pPr>
            <a:lvl4pPr>
              <a:defRPr sz="1800" b="0" i="0">
                <a:latin typeface="Cambria" panose="02040503050406030204" pitchFamily="18" charset="0"/>
              </a:defRPr>
            </a:lvl4pPr>
            <a:lvl5pPr>
              <a:defRPr sz="1800" b="0" i="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 b="0" i="0">
                <a:latin typeface="Cambria" panose="02040503050406030204" pitchFamily="18" charset="0"/>
              </a:defRPr>
            </a:lvl1pPr>
            <a:lvl2pPr>
              <a:defRPr sz="2400" b="0" i="0">
                <a:latin typeface="Cambria" panose="02040503050406030204" pitchFamily="18" charset="0"/>
              </a:defRPr>
            </a:lvl2pPr>
            <a:lvl3pPr>
              <a:defRPr sz="2000" b="0" i="0">
                <a:latin typeface="Cambria" panose="02040503050406030204" pitchFamily="18" charset="0"/>
              </a:defRPr>
            </a:lvl3pPr>
            <a:lvl4pPr>
              <a:defRPr sz="1800" b="0" i="0">
                <a:latin typeface="Cambria" panose="02040503050406030204" pitchFamily="18" charset="0"/>
              </a:defRPr>
            </a:lvl4pPr>
            <a:lvl5pPr>
              <a:defRPr sz="1800" b="0" i="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55138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 b="0" i="0">
                <a:latin typeface="Cambria" panose="02040503050406030204" pitchFamily="18" charset="0"/>
              </a:defRPr>
            </a:lvl1pPr>
            <a:lvl2pPr>
              <a:defRPr sz="2000" b="0" i="0">
                <a:latin typeface="Cambria" panose="02040503050406030204" pitchFamily="18" charset="0"/>
              </a:defRPr>
            </a:lvl2pPr>
            <a:lvl3pPr>
              <a:defRPr sz="1800" b="0" i="0">
                <a:latin typeface="Cambria" panose="02040503050406030204" pitchFamily="18" charset="0"/>
              </a:defRPr>
            </a:lvl3pPr>
            <a:lvl4pPr>
              <a:defRPr sz="1600" b="0" i="0">
                <a:latin typeface="Cambria" panose="02040503050406030204" pitchFamily="18" charset="0"/>
              </a:defRPr>
            </a:lvl4pPr>
            <a:lvl5pPr>
              <a:defRPr sz="1600" b="0" i="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 b="0" i="0">
                <a:latin typeface="Cambria" panose="02040503050406030204" pitchFamily="18" charset="0"/>
              </a:defRPr>
            </a:lvl1pPr>
            <a:lvl2pPr>
              <a:defRPr sz="2000" b="0" i="0">
                <a:latin typeface="Cambria" panose="02040503050406030204" pitchFamily="18" charset="0"/>
              </a:defRPr>
            </a:lvl2pPr>
            <a:lvl3pPr>
              <a:defRPr sz="1800" b="0" i="0">
                <a:latin typeface="Cambria" panose="02040503050406030204" pitchFamily="18" charset="0"/>
              </a:defRPr>
            </a:lvl3pPr>
            <a:lvl4pPr>
              <a:defRPr sz="1600" b="0" i="0">
                <a:latin typeface="Cambria" panose="02040503050406030204" pitchFamily="18" charset="0"/>
              </a:defRPr>
            </a:lvl4pPr>
            <a:lvl5pPr>
              <a:defRPr sz="1600" b="0" i="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29922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13550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069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 b="0" i="0">
                <a:latin typeface="Cambria" panose="02040503050406030204" pitchFamily="18" charset="0"/>
              </a:defRPr>
            </a:lvl1pPr>
            <a:lvl2pPr>
              <a:defRPr sz="2800" b="0" i="0">
                <a:latin typeface="Cambria" panose="02040503050406030204" pitchFamily="18" charset="0"/>
              </a:defRPr>
            </a:lvl2pPr>
            <a:lvl3pPr>
              <a:defRPr sz="2400" b="0" i="0">
                <a:latin typeface="Cambria" panose="02040503050406030204" pitchFamily="18" charset="0"/>
              </a:defRPr>
            </a:lvl3pPr>
            <a:lvl4pPr>
              <a:defRPr sz="2000" b="0" i="0">
                <a:latin typeface="Cambria" panose="02040503050406030204" pitchFamily="18" charset="0"/>
              </a:defRPr>
            </a:lvl4pPr>
            <a:lvl5pPr>
              <a:defRPr sz="2000" b="0" i="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 b="0" i="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5735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 b="0" i="0">
                <a:latin typeface="Cambria" panose="020405030504060302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b="0" i="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2398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2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3768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73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65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9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54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660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791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56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776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560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b="0" i="0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b="0" i="0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0206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0" i="0" dirty="0">
              <a:solidFill>
                <a:srgbClr val="FFFFFF"/>
              </a:solidFill>
              <a:latin typeface="Cambria" panose="02040503050406030204" pitchFamily="18" charset="0"/>
              <a:ea typeface="MS PGothic"/>
              <a:cs typeface="MS PGothic"/>
            </a:endParaRPr>
          </a:p>
        </p:txBody>
      </p:sp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3748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027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22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810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dirty="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0937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2302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58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716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741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0" i="0" dirty="0">
              <a:solidFill>
                <a:srgbClr val="FFFFFF"/>
              </a:solidFill>
              <a:latin typeface="Cambria" panose="02040503050406030204" pitchFamily="18" charset="0"/>
              <a:ea typeface="MS PGothic"/>
              <a:cs typeface="MS PGothic"/>
            </a:endParaRPr>
          </a:p>
        </p:txBody>
      </p:sp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1339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b="0" i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18" Type="http://schemas.openxmlformats.org/officeDocument/2006/relationships/image" Target="../media/image2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19" Type="http://schemas.openxmlformats.org/officeDocument/2006/relationships/image" Target="../media/image22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3gXThQeK0&amp;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57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Relationship Id="rId14" Type="http://schemas.openxmlformats.org/officeDocument/2006/relationships/image" Target="../media/image5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JfYAJJYMq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5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yKwzpx-CWo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UPH5OhXC1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5253063" y="1350965"/>
            <a:ext cx="5412417" cy="417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tr-TR" sz="6600" b="1" cap="none">
                <a:ea typeface="MS PGothic" charset="0"/>
                <a:cs typeface="Arial" panose="020B0604020202020204" pitchFamily="34" charset="0"/>
              </a:rPr>
              <a:t>Ekonomi I</a:t>
            </a:r>
            <a:endParaRPr lang="tr-TR" sz="5400" b="1" cap="none" dirty="0"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1401" y="1350965"/>
            <a:ext cx="3619499" cy="4179887"/>
          </a:xfrm>
        </p:spPr>
        <p:txBody>
          <a:bodyPr/>
          <a:lstStyle/>
          <a:p>
            <a:pPr eaLnBrk="1" hangingPunct="1"/>
            <a:r>
              <a:rPr lang="tr-TR" altLang="en-US" sz="6000">
                <a:cs typeface="Arial" panose="020B0604020202020204" pitchFamily="34" charset="0"/>
              </a:rPr>
              <a:t>Hafta #10</a:t>
            </a:r>
            <a:endParaRPr lang="tr-TR" altLang="en-US" sz="6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09600" y="5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Tekelci Rekabet Piyasası</a:t>
            </a:r>
            <a:br>
              <a:rPr lang="tr-TR" b="1" dirty="0">
                <a:ea typeface="MS PGothic" charset="0"/>
              </a:rPr>
            </a:br>
            <a:r>
              <a:rPr lang="tr-TR" b="1" dirty="0">
                <a:ea typeface="MS PGothic" charset="0"/>
              </a:rPr>
              <a:t>Kısa-Dönem ve Uzun-Dönem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1179126" cy="4895850"/>
          </a:xfrm>
        </p:spPr>
        <p:txBody>
          <a:bodyPr/>
          <a:lstStyle/>
          <a:p>
            <a:pPr eaLnBrk="1" hangingPunct="1"/>
            <a:r>
              <a:rPr lang="tr-TR" sz="3200" dirty="0">
                <a:ea typeface="MS PGothic" charset="0"/>
              </a:rPr>
              <a:t>Tekelci Rekabet Firması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Farklılaştırılmış ürün satar.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Piyasa gücü vardır.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Genel kar-maksimizasyon kuralı MR = MC kullanır.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Karı maksimize eden çıktı seviyesindeki talep eğrinde oluşan noktada fiyatı belirler, yani P &gt; MC. (Tekelci özelliği)</a:t>
            </a:r>
          </a:p>
          <a:p>
            <a:pPr lvl="1" eaLnBrk="1" hangingPunct="1"/>
            <a:r>
              <a:rPr lang="tr-TR" sz="2800" dirty="0"/>
              <a:t>Uzun-dönemde kar, firmaların giriş ve çıkışlarına bağlıdır. Genel olarak, ücretsiz/kolay giriş ve çıkış nedeniyle uzun-dönemde kar sıfır olur. (Rekabetçi özelliği)</a:t>
            </a:r>
            <a:endParaRPr lang="tr-TR" sz="28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3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e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1" y="3597275"/>
            <a:ext cx="1640416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3" descr="axe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4" y="2062163"/>
            <a:ext cx="11118849" cy="3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itle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73" y="5673784"/>
            <a:ext cx="2317751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itle2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135" y="5627688"/>
            <a:ext cx="26035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green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39" y="3359150"/>
            <a:ext cx="2038351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Ld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259013"/>
            <a:ext cx="4582584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Lmr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292350"/>
            <a:ext cx="4582584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Lpatc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9" y="3284538"/>
            <a:ext cx="2470151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Lq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24" y="3430647"/>
            <a:ext cx="15663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Rd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2351088"/>
            <a:ext cx="4506384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Rmc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51" y="1985963"/>
            <a:ext cx="3723216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Rmr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39" y="2384425"/>
            <a:ext cx="4349751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Rpatc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67" y="3519488"/>
            <a:ext cx="21082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Rq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40" y="3598863"/>
            <a:ext cx="156633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Lmc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3" y="2027238"/>
            <a:ext cx="3670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atc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3" y="2138363"/>
            <a:ext cx="3670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Ratc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24" y="2149534"/>
            <a:ext cx="3879849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2" name="Title 25"/>
          <p:cNvSpPr>
            <a:spLocks noGrp="1"/>
          </p:cNvSpPr>
          <p:nvPr>
            <p:ph type="title"/>
          </p:nvPr>
        </p:nvSpPr>
        <p:spPr>
          <a:xfrm>
            <a:off x="300840" y="59"/>
            <a:ext cx="11457709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Tekelci Rekabet, Kısa-Dönem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5F85C4-722B-1D40-BB55-8EB043D90821}"/>
              </a:ext>
            </a:extLst>
          </p:cNvPr>
          <p:cNvSpPr/>
          <p:nvPr/>
        </p:nvSpPr>
        <p:spPr>
          <a:xfrm>
            <a:off x="2035910" y="5636816"/>
            <a:ext cx="2084459" cy="2980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Karlı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Durum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393432-D6CE-E745-A6C8-F4154DFED411}"/>
              </a:ext>
            </a:extLst>
          </p:cNvPr>
          <p:cNvSpPr/>
          <p:nvPr/>
        </p:nvSpPr>
        <p:spPr>
          <a:xfrm>
            <a:off x="8074806" y="5590566"/>
            <a:ext cx="2292905" cy="2980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Karsız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Durum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DC4B67-E235-2A44-962A-B67D53D11101}"/>
              </a:ext>
            </a:extLst>
          </p:cNvPr>
          <p:cNvSpPr/>
          <p:nvPr/>
        </p:nvSpPr>
        <p:spPr>
          <a:xfrm>
            <a:off x="1503101" y="3418420"/>
            <a:ext cx="499004" cy="246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515A5E-70FA-2049-AA3F-E281ECC2258D}"/>
              </a:ext>
            </a:extLst>
          </p:cNvPr>
          <p:cNvSpPr/>
          <p:nvPr/>
        </p:nvSpPr>
        <p:spPr>
          <a:xfrm>
            <a:off x="7010813" y="3631963"/>
            <a:ext cx="548904" cy="246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Zarar</a:t>
            </a:r>
            <a:endParaRPr lang="en-US" sz="16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030535-3024-7745-9478-8DFDEE55586B}"/>
              </a:ext>
            </a:extLst>
          </p:cNvPr>
          <p:cNvSpPr/>
          <p:nvPr/>
        </p:nvSpPr>
        <p:spPr>
          <a:xfrm>
            <a:off x="306768" y="1997596"/>
            <a:ext cx="644645" cy="30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38DB4F-6BBF-0642-9F27-5AEC8FA6D9EC}"/>
              </a:ext>
            </a:extLst>
          </p:cNvPr>
          <p:cNvSpPr/>
          <p:nvPr/>
        </p:nvSpPr>
        <p:spPr>
          <a:xfrm>
            <a:off x="6084792" y="1997596"/>
            <a:ext cx="644645" cy="30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A1B3C6-BA9A-E842-994D-0121855C2539}"/>
              </a:ext>
            </a:extLst>
          </p:cNvPr>
          <p:cNvSpPr/>
          <p:nvPr/>
        </p:nvSpPr>
        <p:spPr>
          <a:xfrm>
            <a:off x="4112709" y="5489190"/>
            <a:ext cx="1672045" cy="33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16E3EE-6BF9-0C47-A2B2-EEBED01EF1AD}"/>
              </a:ext>
            </a:extLst>
          </p:cNvPr>
          <p:cNvSpPr/>
          <p:nvPr/>
        </p:nvSpPr>
        <p:spPr>
          <a:xfrm>
            <a:off x="10187399" y="5467256"/>
            <a:ext cx="1672045" cy="33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</p:spTree>
    <p:extLst>
      <p:ext uri="{BB962C8B-B14F-4D97-AF65-F5344CB8AC3E}">
        <p14:creationId xmlns:p14="http://schemas.microsoft.com/office/powerpoint/2010/main" val="149320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46464" y="59"/>
            <a:ext cx="11370773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Tekelci Rekabet, Kısa-Dönem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681613"/>
            <a:ext cx="6923314" cy="4895850"/>
          </a:xfrm>
        </p:spPr>
        <p:txBody>
          <a:bodyPr/>
          <a:lstStyle/>
          <a:p>
            <a:pPr eaLnBrk="1" hangingPunct="1"/>
            <a:r>
              <a:rPr lang="tr-TR" sz="3200" dirty="0">
                <a:ea typeface="MS PGothic" charset="0"/>
              </a:rPr>
              <a:t>Grafik özeti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Firma çıktı seviyesini MR = </a:t>
            </a:r>
            <a:r>
              <a:rPr lang="tr-TR" sz="2400" dirty="0" err="1">
                <a:ea typeface="MS PGothic" charset="0"/>
              </a:rPr>
              <a:t>MC'de</a:t>
            </a:r>
            <a:r>
              <a:rPr lang="tr-TR" sz="2400" dirty="0">
                <a:ea typeface="MS PGothic" charset="0"/>
              </a:rPr>
              <a:t> seçer</a:t>
            </a:r>
          </a:p>
          <a:p>
            <a:pPr lvl="1" eaLnBrk="1" hangingPunct="1"/>
            <a:r>
              <a:rPr lang="tr-TR" sz="2400" dirty="0"/>
              <a:t>Fiyat, bu çıktı seviyesindeki talep eğrisinin yüksekliği ile belirlenir.</a:t>
            </a:r>
            <a:endParaRPr lang="tr-TR" sz="2400" dirty="0">
              <a:ea typeface="MS PGothic" charset="0"/>
            </a:endParaRPr>
          </a:p>
          <a:p>
            <a:pPr lvl="1" eaLnBrk="1" hangingPunct="1"/>
            <a:r>
              <a:rPr lang="tr-TR" sz="2400" dirty="0">
                <a:ea typeface="MS PGothic" charset="0"/>
              </a:rPr>
              <a:t>Firma kar veya zarar yapabilir. Bu, karı maksimize eden çıktı seviyesinde fiyatın üretimin </a:t>
            </a:r>
            <a:r>
              <a:rPr lang="tr-TR" sz="2400" dirty="0" err="1">
                <a:ea typeface="MS PGothic" charset="0"/>
              </a:rPr>
              <a:t>ATC'sinden</a:t>
            </a:r>
            <a:r>
              <a:rPr lang="tr-TR" sz="2400" dirty="0">
                <a:ea typeface="MS PGothic" charset="0"/>
              </a:rPr>
              <a:t> daha yüksek veya daha düşük olmasına bağlıdır.</a:t>
            </a:r>
          </a:p>
        </p:txBody>
      </p:sp>
      <p:pic>
        <p:nvPicPr>
          <p:cNvPr id="28675" name="Picture 5" descr="I:\DirkTextbookN\Jpegs(All)\VOLUME_1_MICRO_Class-test\FIG12.1a_PRINECO_CH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844614"/>
            <a:ext cx="5516033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6AD245-3D96-894F-AD39-15C90CA83687}"/>
              </a:ext>
            </a:extLst>
          </p:cNvPr>
          <p:cNvSpPr/>
          <p:nvPr/>
        </p:nvSpPr>
        <p:spPr>
          <a:xfrm>
            <a:off x="7844522" y="3285928"/>
            <a:ext cx="499004" cy="2239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0E3707-50FD-3547-9525-A44275A82A1E}"/>
              </a:ext>
            </a:extLst>
          </p:cNvPr>
          <p:cNvSpPr/>
          <p:nvPr/>
        </p:nvSpPr>
        <p:spPr>
          <a:xfrm>
            <a:off x="9128678" y="5304307"/>
            <a:ext cx="1294285" cy="2980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Karlı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Durum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B4B42-214A-E449-A037-17BCDA9C5489}"/>
              </a:ext>
            </a:extLst>
          </p:cNvPr>
          <p:cNvSpPr/>
          <p:nvPr/>
        </p:nvSpPr>
        <p:spPr>
          <a:xfrm>
            <a:off x="6826321" y="1997596"/>
            <a:ext cx="644645" cy="30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B5B3EA-9550-274E-9221-176242A0C9B2}"/>
              </a:ext>
            </a:extLst>
          </p:cNvPr>
          <p:cNvSpPr/>
          <p:nvPr/>
        </p:nvSpPr>
        <p:spPr>
          <a:xfrm>
            <a:off x="10435158" y="5132825"/>
            <a:ext cx="1038208" cy="33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</p:spTree>
    <p:extLst>
      <p:ext uri="{BB962C8B-B14F-4D97-AF65-F5344CB8AC3E}">
        <p14:creationId xmlns:p14="http://schemas.microsoft.com/office/powerpoint/2010/main" val="124582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6" descr="ax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29" y="1414466"/>
            <a:ext cx="7203017" cy="515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mc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2" y="1533530"/>
            <a:ext cx="4171949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tc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69" y="1365250"/>
            <a:ext cx="4936067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62" y="1770063"/>
            <a:ext cx="5151967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mr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2" y="1828800"/>
            <a:ext cx="326813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376620"/>
            <a:ext cx="3816351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q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61" y="3232193"/>
            <a:ext cx="501651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itle 14"/>
          <p:cNvSpPr>
            <a:spLocks noGrp="1"/>
          </p:cNvSpPr>
          <p:nvPr>
            <p:ph type="title"/>
          </p:nvPr>
        </p:nvSpPr>
        <p:spPr>
          <a:xfrm>
            <a:off x="268269" y="25402"/>
            <a:ext cx="11626849" cy="681039"/>
          </a:xfrm>
        </p:spPr>
        <p:txBody>
          <a:bodyPr/>
          <a:lstStyle/>
          <a:p>
            <a:pPr algn="ctr" eaLnBrk="1" hangingPunct="1"/>
            <a:r>
              <a:rPr lang="tr-TR" b="1" dirty="0">
                <a:ea typeface="MS PGothic" charset="0"/>
                <a:cs typeface="Arial" charset="0"/>
              </a:rPr>
              <a:t>Tekelci Rekabet, Uzun-Dönem</a:t>
            </a:r>
            <a:endParaRPr lang="tr-TR" b="1" dirty="0">
              <a:ea typeface="MS PGothic" charset="0"/>
              <a:cs typeface="MS PGothic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98CD52-B95A-DC4D-8B3B-BED3F3786808}"/>
              </a:ext>
            </a:extLst>
          </p:cNvPr>
          <p:cNvSpPr/>
          <p:nvPr/>
        </p:nvSpPr>
        <p:spPr>
          <a:xfrm>
            <a:off x="2400743" y="1387397"/>
            <a:ext cx="709110" cy="33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D93CAF-8F91-CE46-8A8A-6722C7ED41BA}"/>
              </a:ext>
            </a:extLst>
          </p:cNvPr>
          <p:cNvSpPr/>
          <p:nvPr/>
        </p:nvSpPr>
        <p:spPr>
          <a:xfrm>
            <a:off x="8018846" y="6338415"/>
            <a:ext cx="1672045" cy="33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</p:spTree>
    <p:extLst>
      <p:ext uri="{BB962C8B-B14F-4D97-AF65-F5344CB8AC3E}">
        <p14:creationId xmlns:p14="http://schemas.microsoft.com/office/powerpoint/2010/main" val="38275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34589" y="43"/>
            <a:ext cx="11582400" cy="1527175"/>
          </a:xfrm>
        </p:spPr>
        <p:txBody>
          <a:bodyPr/>
          <a:lstStyle/>
          <a:p>
            <a:r>
              <a:rPr lang="tr-TR" b="1" dirty="0">
                <a:ea typeface="MS PGothic" charset="0"/>
                <a:cs typeface="Arial" charset="0"/>
              </a:rPr>
              <a:t>Tekelci Rekabet, Uzun-Dönem</a:t>
            </a:r>
            <a:endParaRPr lang="tr-TR" b="1" dirty="0">
              <a:ea typeface="MS PGothic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-14812" y="1631950"/>
            <a:ext cx="7175633" cy="4895850"/>
          </a:xfrm>
        </p:spPr>
        <p:txBody>
          <a:bodyPr/>
          <a:lstStyle/>
          <a:p>
            <a:pPr eaLnBrk="1" hangingPunct="1"/>
            <a:r>
              <a:rPr lang="tr-TR" sz="2800" dirty="0">
                <a:ea typeface="MS PGothic" charset="0"/>
              </a:rPr>
              <a:t>Grafik özeti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Anahtar fikir serbest/ücretsiz/kolay giriş ve çıkıştır.</a:t>
            </a:r>
          </a:p>
          <a:p>
            <a:pPr lvl="1" eaLnBrk="1" hangingPunct="1"/>
            <a:r>
              <a:rPr lang="tr-TR" sz="2400" dirty="0"/>
              <a:t>Piyasa karlı olursa, diğer firmalar girecek ve mevcut firmaların ürünlerine olan talebin azalmasına neden olacaktır.</a:t>
            </a:r>
          </a:p>
          <a:p>
            <a:pPr lvl="1" eaLnBrk="1" hangingPunct="1"/>
            <a:r>
              <a:rPr lang="tr-TR" sz="2400" dirty="0"/>
              <a:t>Piyasa kayıp yaşıyorsa, firmalar çıkacak ve kalan firmaların ürünlerine olan talebin artmasına neden olacaktır.</a:t>
            </a:r>
            <a:endParaRPr lang="tr-TR" altLang="ja-JP" sz="2400" dirty="0">
              <a:solidFill>
                <a:srgbClr val="FF0000"/>
              </a:solidFill>
              <a:ea typeface="MS PGothic" charset="0"/>
            </a:endParaRPr>
          </a:p>
          <a:p>
            <a:pPr lvl="1" eaLnBrk="1" hangingPunct="1"/>
            <a:r>
              <a:rPr lang="tr-TR" sz="2400" dirty="0">
                <a:ea typeface="MS PGothic" charset="0"/>
              </a:rPr>
              <a:t>Karlar sıfır olduğunda giriş ve çıkış duracaktır. Bu, P = ATC olduğunda meydana gelir.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Uzun-dönem ayarlamaları için </a:t>
            </a:r>
            <a:r>
              <a:rPr lang="tr-TR" sz="2400" dirty="0">
                <a:ea typeface="MS PGothic" charset="0"/>
                <a:hlinkClick r:id="rId3"/>
              </a:rPr>
              <a:t>bu videoya</a:t>
            </a:r>
            <a:r>
              <a:rPr lang="tr-TR" sz="2400" dirty="0">
                <a:ea typeface="MS PGothic" charset="0"/>
              </a:rPr>
              <a:t> bakın.</a:t>
            </a:r>
          </a:p>
        </p:txBody>
      </p:sp>
      <p:pic>
        <p:nvPicPr>
          <p:cNvPr id="32771" name="Picture 5" descr="I:\DirkTextbookN\Jpegs(All)\VOLUME_1_MICRO_Class-test\FIG12.2_PRINECO_CH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17" y="1865313"/>
            <a:ext cx="5255683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80BB3D-DC6B-F84F-A3A9-0124CEA2D98A}"/>
              </a:ext>
            </a:extLst>
          </p:cNvPr>
          <p:cNvSpPr/>
          <p:nvPr/>
        </p:nvSpPr>
        <p:spPr>
          <a:xfrm>
            <a:off x="7040077" y="2009471"/>
            <a:ext cx="644645" cy="30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1A2AC-0F12-684E-AF10-9F230FDE8D68}"/>
              </a:ext>
            </a:extLst>
          </p:cNvPr>
          <p:cNvSpPr/>
          <p:nvPr/>
        </p:nvSpPr>
        <p:spPr>
          <a:xfrm>
            <a:off x="10118240" y="5299075"/>
            <a:ext cx="1672045" cy="33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</p:spTree>
    <p:extLst>
      <p:ext uri="{BB962C8B-B14F-4D97-AF65-F5344CB8AC3E}">
        <p14:creationId xmlns:p14="http://schemas.microsoft.com/office/powerpoint/2010/main" val="397134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609600" y="43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Fiyat, Marjinal Maliyet ve LRATC</a:t>
            </a:r>
            <a:br>
              <a:rPr lang="tr-TR" b="1" dirty="0">
                <a:ea typeface="MS PGothic" charset="0"/>
              </a:rPr>
            </a:br>
            <a:r>
              <a:rPr lang="tr-TR" b="1" dirty="0">
                <a:ea typeface="MS PGothic" charset="0"/>
              </a:rPr>
              <a:t>Arasındaki İlişki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eaLnBrk="1" hangingPunct="1"/>
            <a:r>
              <a:rPr lang="tr-TR" sz="3200" dirty="0" err="1">
                <a:ea typeface="MS PGothic" charset="0"/>
              </a:rPr>
              <a:t>Markup</a:t>
            </a:r>
            <a:endParaRPr lang="tr-TR" sz="3200" dirty="0">
              <a:ea typeface="MS PGothic" charset="0"/>
            </a:endParaRPr>
          </a:p>
          <a:p>
            <a:pPr lvl="1" eaLnBrk="1" hangingPunct="1"/>
            <a:r>
              <a:rPr lang="tr-TR" sz="2800" dirty="0">
                <a:ea typeface="MS PGothic" charset="0"/>
              </a:rPr>
              <a:t>P ve MC arasındaki ilişki </a:t>
            </a:r>
          </a:p>
          <a:p>
            <a:pPr lvl="1" eaLnBrk="1" hangingPunct="1"/>
            <a:r>
              <a:rPr lang="tr-TR" sz="2800" dirty="0"/>
              <a:t>Bir firma piyasa gücüne sahip olduğunda ve farklılaştırılmış bir ürün sattığında, </a:t>
            </a:r>
            <a:r>
              <a:rPr lang="tr-TR" sz="2800" dirty="0" err="1"/>
              <a:t>markup</a:t>
            </a:r>
            <a:r>
              <a:rPr lang="tr-TR" sz="2800" dirty="0"/>
              <a:t> mümkündür.</a:t>
            </a:r>
            <a:endParaRPr lang="tr-TR" sz="2800" dirty="0">
              <a:ea typeface="MS PGothic" charset="0"/>
            </a:endParaRPr>
          </a:p>
          <a:p>
            <a:pPr lvl="1" eaLnBrk="1" hangingPunct="1"/>
            <a:r>
              <a:rPr lang="tr-TR" sz="2800" dirty="0"/>
              <a:t>Tüketicilerin daha fazla ödeme yapmasıyla sonuçlanır</a:t>
            </a:r>
            <a:endParaRPr lang="tr-TR" sz="2800" dirty="0">
              <a:ea typeface="MS PGothic" charset="0"/>
            </a:endParaRPr>
          </a:p>
          <a:p>
            <a:pPr eaLnBrk="1" hangingPunct="1"/>
            <a:r>
              <a:rPr lang="tr-TR" sz="2800" dirty="0">
                <a:ea typeface="MS PGothic" charset="0"/>
                <a:cs typeface="Arial" pitchFamily="-103" charset="0"/>
              </a:rPr>
              <a:t>Fiyat, Marjinal Maliyet ve Uzun-Dönem ATC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Arial" pitchFamily="-103" charset="0"/>
              </a:rPr>
              <a:t>Tekelci rekabet: P &gt; MC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Arial" pitchFamily="-103" charset="0"/>
              </a:rPr>
              <a:t>Tekelci rekabet, </a:t>
            </a:r>
            <a:r>
              <a:rPr lang="tr-TR" sz="2400" dirty="0">
                <a:solidFill>
                  <a:srgbClr val="FF0000"/>
                </a:solidFill>
                <a:ea typeface="MS PGothic" charset="0"/>
                <a:cs typeface="Arial" pitchFamily="-103" charset="0"/>
              </a:rPr>
              <a:t>uzun-dönemde</a:t>
            </a:r>
            <a:r>
              <a:rPr lang="tr-TR" sz="2400" dirty="0">
                <a:ea typeface="MS PGothic" charset="0"/>
                <a:cs typeface="Arial" pitchFamily="-103" charset="0"/>
              </a:rPr>
              <a:t>: P &gt; </a:t>
            </a:r>
            <a:r>
              <a:rPr lang="tr-TR" sz="2400" dirty="0" err="1">
                <a:ea typeface="MS PGothic" charset="0"/>
                <a:cs typeface="Arial" pitchFamily="-103" charset="0"/>
              </a:rPr>
              <a:t>min</a:t>
            </a:r>
            <a:r>
              <a:rPr lang="tr-TR" sz="2400" dirty="0">
                <a:ea typeface="MS PGothic" charset="0"/>
                <a:cs typeface="Arial" pitchFamily="-103" charset="0"/>
              </a:rPr>
              <a:t> ATC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Arial" pitchFamily="-103" charset="0"/>
              </a:rPr>
              <a:t>Tam rekabetçi: P = MC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Arial" pitchFamily="-103" charset="0"/>
              </a:rPr>
              <a:t>Tam rekabetçi, </a:t>
            </a:r>
            <a:r>
              <a:rPr lang="tr-TR" sz="2400" dirty="0">
                <a:solidFill>
                  <a:srgbClr val="FF0000"/>
                </a:solidFill>
                <a:ea typeface="MS PGothic" charset="0"/>
                <a:cs typeface="Arial" pitchFamily="-103" charset="0"/>
              </a:rPr>
              <a:t>uzun-dönemde</a:t>
            </a:r>
            <a:r>
              <a:rPr lang="tr-TR" sz="2400" dirty="0">
                <a:ea typeface="MS PGothic" charset="0"/>
                <a:cs typeface="Arial" pitchFamily="-103" charset="0"/>
              </a:rPr>
              <a:t>: P = </a:t>
            </a:r>
            <a:r>
              <a:rPr lang="tr-TR" sz="2400" dirty="0" err="1">
                <a:ea typeface="MS PGothic" charset="0"/>
                <a:cs typeface="Arial" pitchFamily="-103" charset="0"/>
              </a:rPr>
              <a:t>min</a:t>
            </a:r>
            <a:r>
              <a:rPr lang="tr-TR" sz="2400" dirty="0">
                <a:ea typeface="MS PGothic" charset="0"/>
                <a:cs typeface="Arial" pitchFamily="-103" charset="0"/>
              </a:rPr>
              <a:t> ATC</a:t>
            </a:r>
          </a:p>
          <a:p>
            <a:pPr lvl="1" eaLnBrk="1" hangingPunct="1"/>
            <a:endParaRPr lang="tr-TR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019" y="1903413"/>
            <a:ext cx="1044151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L2-7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1986006"/>
            <a:ext cx="4658784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efficien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19" y="3357569"/>
            <a:ext cx="12319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excess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95" y="4833981"/>
            <a:ext cx="139276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ine_horiz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3" y="3368718"/>
            <a:ext cx="3238500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markup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16282"/>
            <a:ext cx="101811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mcdashed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46" y="3895732"/>
            <a:ext cx="1847849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R2-7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80" y="1836738"/>
            <a:ext cx="5490633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Rq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2" y="3405192"/>
            <a:ext cx="1606549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itle1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62" y="5237163"/>
            <a:ext cx="305223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title2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3" y="5254668"/>
            <a:ext cx="241088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6" name="Title 12"/>
          <p:cNvSpPr>
            <a:spLocks noGrp="1"/>
          </p:cNvSpPr>
          <p:nvPr>
            <p:ph type="title"/>
          </p:nvPr>
        </p:nvSpPr>
        <p:spPr>
          <a:xfrm>
            <a:off x="609600" y="43"/>
            <a:ext cx="10972800" cy="1527175"/>
          </a:xfrm>
        </p:spPr>
        <p:txBody>
          <a:bodyPr/>
          <a:lstStyle/>
          <a:p>
            <a:pPr algn="ctr"/>
            <a:r>
              <a:rPr lang="tr-TR" b="1" dirty="0">
                <a:ea typeface="MS PGothic" charset="0"/>
              </a:rPr>
              <a:t>Uzun-Dönem Dengesi</a:t>
            </a:r>
            <a:br>
              <a:rPr lang="tr-TR" b="1" dirty="0">
                <a:ea typeface="MS PGothic" charset="0"/>
              </a:rPr>
            </a:br>
            <a:r>
              <a:rPr lang="tr-TR" b="1" dirty="0">
                <a:ea typeface="MS PGothic" charset="0"/>
              </a:rPr>
              <a:t>İki Piyasa Yapısı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23BB4-D0AA-B640-A298-3C30321502D4}"/>
              </a:ext>
            </a:extLst>
          </p:cNvPr>
          <p:cNvSpPr/>
          <p:nvPr/>
        </p:nvSpPr>
        <p:spPr>
          <a:xfrm>
            <a:off x="2378369" y="5211869"/>
            <a:ext cx="2774416" cy="2980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Tekelci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Rekabet</a:t>
            </a:r>
            <a:endParaRPr lang="en-US" sz="16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7AD6F-3B18-B44A-918C-1C090CE04B3D}"/>
              </a:ext>
            </a:extLst>
          </p:cNvPr>
          <p:cNvSpPr/>
          <p:nvPr/>
        </p:nvSpPr>
        <p:spPr>
          <a:xfrm>
            <a:off x="8682532" y="5216909"/>
            <a:ext cx="2084459" cy="2980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Tam </a:t>
            </a:r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Rekabetçi</a:t>
            </a:r>
            <a:endParaRPr lang="en-US" sz="16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B4ABD0-DAA4-AC40-8834-29915E3EA7E5}"/>
              </a:ext>
            </a:extLst>
          </p:cNvPr>
          <p:cNvSpPr/>
          <p:nvPr/>
        </p:nvSpPr>
        <p:spPr>
          <a:xfrm>
            <a:off x="3065164" y="4951884"/>
            <a:ext cx="1483091" cy="244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Fazla</a:t>
            </a: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Kapasite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18DDEF-9E5F-B94D-BBC5-B9E9DDBE54B2}"/>
              </a:ext>
            </a:extLst>
          </p:cNvPr>
          <p:cNvSpPr/>
          <p:nvPr/>
        </p:nvSpPr>
        <p:spPr>
          <a:xfrm>
            <a:off x="3610504" y="4614864"/>
            <a:ext cx="1012971" cy="222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Etkin</a:t>
            </a: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Ölçek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DE32F6-CCE2-F941-B245-62D0B836EF91}"/>
              </a:ext>
            </a:extLst>
          </p:cNvPr>
          <p:cNvSpPr/>
          <p:nvPr/>
        </p:nvSpPr>
        <p:spPr>
          <a:xfrm>
            <a:off x="8967504" y="4625677"/>
            <a:ext cx="1348265" cy="222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Etkin</a:t>
            </a: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Ölçek</a:t>
            </a: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405C5B-155B-3E48-84D6-18F7CEC9B7A2}"/>
              </a:ext>
            </a:extLst>
          </p:cNvPr>
          <p:cNvSpPr/>
          <p:nvPr/>
        </p:nvSpPr>
        <p:spPr>
          <a:xfrm>
            <a:off x="1303841" y="1866700"/>
            <a:ext cx="644645" cy="30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ABC69B-933B-5844-8C08-975BBB30FA4E}"/>
              </a:ext>
            </a:extLst>
          </p:cNvPr>
          <p:cNvSpPr/>
          <p:nvPr/>
        </p:nvSpPr>
        <p:spPr>
          <a:xfrm>
            <a:off x="6903640" y="1866700"/>
            <a:ext cx="644645" cy="30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0B300-B7AB-B649-927F-E8A21A0B5B7D}"/>
              </a:ext>
            </a:extLst>
          </p:cNvPr>
          <p:cNvSpPr/>
          <p:nvPr/>
        </p:nvSpPr>
        <p:spPr>
          <a:xfrm>
            <a:off x="4611208" y="4631381"/>
            <a:ext cx="1672045" cy="33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A548C9-1F1D-3C4A-ACA8-E0C9AA5B4FAF}"/>
              </a:ext>
            </a:extLst>
          </p:cNvPr>
          <p:cNvSpPr/>
          <p:nvPr/>
        </p:nvSpPr>
        <p:spPr>
          <a:xfrm>
            <a:off x="10315769" y="4680632"/>
            <a:ext cx="1672045" cy="33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</p:spTree>
    <p:extLst>
      <p:ext uri="{BB962C8B-B14F-4D97-AF65-F5344CB8AC3E}">
        <p14:creationId xmlns:p14="http://schemas.microsoft.com/office/powerpoint/2010/main" val="268465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609600" y="43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Ölçek ve Çıktı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eaLnBrk="1" hangingPunct="1"/>
            <a:r>
              <a:rPr lang="tr-TR" sz="2800" dirty="0">
                <a:ea typeface="MS PGothic" charset="0"/>
              </a:rPr>
              <a:t>Fazla kapasite (</a:t>
            </a:r>
            <a:r>
              <a:rPr lang="tr-TR" sz="2800" dirty="0" err="1">
                <a:ea typeface="MS PGothic" charset="0"/>
              </a:rPr>
              <a:t>Excess</a:t>
            </a:r>
            <a:r>
              <a:rPr lang="tr-TR" sz="2800" dirty="0">
                <a:ea typeface="MS PGothic" charset="0"/>
              </a:rPr>
              <a:t> </a:t>
            </a:r>
            <a:r>
              <a:rPr lang="tr-TR" sz="2800" dirty="0" err="1">
                <a:ea typeface="MS PGothic" charset="0"/>
              </a:rPr>
              <a:t>capacity</a:t>
            </a:r>
            <a:r>
              <a:rPr lang="tr-TR" sz="2800" dirty="0">
                <a:ea typeface="MS PGothic" charset="0"/>
              </a:rPr>
              <a:t>)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Firmalar nispeten küçüktür, bu nedenle </a:t>
            </a:r>
            <a:r>
              <a:rPr lang="tr-TR" sz="2400" dirty="0" err="1">
                <a:ea typeface="MS PGothic" charset="0"/>
              </a:rPr>
              <a:t>ATC'nin</a:t>
            </a:r>
            <a:r>
              <a:rPr lang="tr-TR" sz="2400" dirty="0">
                <a:ea typeface="MS PGothic" charset="0"/>
              </a:rPr>
              <a:t> en aza indirildiği çıktı seviyesinde değildirler.</a:t>
            </a:r>
          </a:p>
          <a:p>
            <a:pPr eaLnBrk="1" hangingPunct="1"/>
            <a:r>
              <a:rPr lang="tr-TR" sz="2800" dirty="0">
                <a:ea typeface="MS PGothic" charset="0"/>
              </a:rPr>
              <a:t>Neden daha fazla üretmezler?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Daha fazla satmak için, firmanın çıktı fiyatını düşürmesi gerekecekti. Fazla kapasitede (etkin ölçeğin altında) üretim yapmak daha karlı.</a:t>
            </a:r>
          </a:p>
          <a:p>
            <a:pPr eaLnBrk="1" hangingPunct="1"/>
            <a:r>
              <a:rPr lang="tr-TR" sz="2800" dirty="0">
                <a:ea typeface="MS PGothic" charset="0"/>
              </a:rPr>
              <a:t>Tam rekabetçi piyasa ile karşılaştıralım…</a:t>
            </a:r>
          </a:p>
          <a:p>
            <a:pPr lvl="1" eaLnBrk="1" hangingPunct="1"/>
            <a:r>
              <a:rPr lang="tr-TR" sz="2400" dirty="0"/>
              <a:t>Tam rekabetçi firmalar, minimum ATC kapasitesinde çalışır. Tam rekabetçi piyasada genel çıktı seviyesi daha yüksektir.</a:t>
            </a:r>
            <a:endParaRPr lang="tr-TR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6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609600" y="43"/>
            <a:ext cx="10972800" cy="1527175"/>
          </a:xfrm>
        </p:spPr>
        <p:txBody>
          <a:bodyPr/>
          <a:lstStyle/>
          <a:p>
            <a:r>
              <a:rPr lang="tr-TR" b="1" dirty="0" err="1">
                <a:ea typeface="MS PGothic" charset="0"/>
              </a:rPr>
              <a:t>Etkinsizlik</a:t>
            </a:r>
            <a:r>
              <a:rPr lang="tr-TR" b="1" dirty="0">
                <a:ea typeface="MS PGothic" charset="0"/>
              </a:rPr>
              <a:t> ve Sosyal Refah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eaLnBrk="1" hangingPunct="1"/>
            <a:r>
              <a:rPr lang="tr-TR" sz="2800" dirty="0">
                <a:ea typeface="MS PGothic" charset="0"/>
              </a:rPr>
              <a:t>Tekelci rekabette </a:t>
            </a:r>
            <a:r>
              <a:rPr lang="tr-TR" sz="2800" dirty="0" err="1">
                <a:ea typeface="MS PGothic" charset="0"/>
              </a:rPr>
              <a:t>etkinsizliğin</a:t>
            </a:r>
            <a:r>
              <a:rPr lang="tr-TR" sz="2800" dirty="0">
                <a:ea typeface="MS PGothic" charset="0"/>
              </a:rPr>
              <a:t> (</a:t>
            </a:r>
            <a:r>
              <a:rPr lang="tr-TR" sz="2800" dirty="0" err="1">
                <a:ea typeface="MS PGothic" charset="0"/>
              </a:rPr>
              <a:t>inefficiency</a:t>
            </a:r>
            <a:r>
              <a:rPr lang="tr-TR" sz="2800" dirty="0">
                <a:ea typeface="MS PGothic" charset="0"/>
              </a:rPr>
              <a:t>), bir diğer deyişle verimsizliğin, iki kaynağı vardır.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Tam rekabetçi piyasaya kıyasla ATC daha yüksektir.</a:t>
            </a: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Firma, talep ettiği fiyatı düşürebilir ve daha fazla satış yapabilir.</a:t>
            </a:r>
          </a:p>
          <a:p>
            <a:pPr lvl="1" eaLnBrk="1" hangingPunct="1"/>
            <a:r>
              <a:rPr lang="tr-TR" sz="2400" dirty="0" err="1">
                <a:ea typeface="MS PGothic" charset="0"/>
              </a:rPr>
              <a:t>Markup</a:t>
            </a:r>
            <a:endParaRPr lang="tr-TR" sz="2400" dirty="0">
              <a:ea typeface="MS PGothic" charset="0"/>
            </a:endParaRP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P &gt; MC</a:t>
            </a: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Eğer firma P = MC eşitliğini kullanırsa, satılan çıktı seviyesi ATC&gt; P olduğunda ortaya çıkar ve firmanın karı azalır.</a:t>
            </a:r>
          </a:p>
          <a:p>
            <a:pPr lvl="1" eaLnBrk="1" hangingPunct="1"/>
            <a:endParaRPr lang="tr-TR" dirty="0">
              <a:ea typeface="MS PGothic" charset="0"/>
            </a:endParaRPr>
          </a:p>
          <a:p>
            <a:pPr lvl="1" eaLnBrk="1" hangingPunct="1"/>
            <a:endParaRPr lang="tr-TR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09600" y="43"/>
            <a:ext cx="10972800" cy="1527175"/>
          </a:xfrm>
        </p:spPr>
        <p:txBody>
          <a:bodyPr/>
          <a:lstStyle/>
          <a:p>
            <a:r>
              <a:rPr lang="tr-TR" b="1" dirty="0" err="1">
                <a:ea typeface="MS PGothic" charset="0"/>
              </a:rPr>
              <a:t>Etkinsizlik</a:t>
            </a:r>
            <a:r>
              <a:rPr lang="tr-TR" b="1" dirty="0">
                <a:ea typeface="MS PGothic" charset="0"/>
              </a:rPr>
              <a:t> ve Sosyal Refah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1192933" cy="4895850"/>
          </a:xfrm>
        </p:spPr>
        <p:txBody>
          <a:bodyPr/>
          <a:lstStyle/>
          <a:p>
            <a:pPr eaLnBrk="1" hangingPunct="1"/>
            <a:r>
              <a:rPr lang="tr-TR" sz="3200" dirty="0">
                <a:ea typeface="MS PGothic" charset="0"/>
              </a:rPr>
              <a:t>Devlet müdahalesi yardımcı olabilir mi?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Serbest giriş nedeniyle, firmalar tekelciler gibi uzun-dönemde kar elde edemezler.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Regülasyon birçok firmanın piyasadan çıkmasına neden olabilir.</a:t>
            </a:r>
          </a:p>
          <a:p>
            <a:pPr lvl="2" eaLnBrk="1" hangingPunct="1"/>
            <a:r>
              <a:rPr lang="tr-TR" sz="2800" dirty="0">
                <a:latin typeface="Cambria" panose="02040503050406030204" pitchFamily="18" charset="0"/>
                <a:cs typeface="Helvetica Neue" charset="0"/>
              </a:rPr>
              <a:t>Daha az firma, tüketiciler için daha fazla rahatsızlık ve daha az seçenek anlamına gelebilir.</a:t>
            </a:r>
          </a:p>
          <a:p>
            <a:pPr lvl="2" eaLnBrk="1" hangingPunct="1"/>
            <a:r>
              <a:rPr lang="tr-TR" sz="2800" dirty="0">
                <a:latin typeface="Cambria" panose="02040503050406030204" pitchFamily="18" charset="0"/>
                <a:cs typeface="Helvetica Neue" charset="0"/>
              </a:rPr>
              <a:t>Marjinal maliyet fiyatlandırılmasının regülasyonla sağlandığı durumlardaki problemleri daha önce görmüştük.</a:t>
            </a:r>
          </a:p>
          <a:p>
            <a:pPr lvl="1" eaLnBrk="1" hangingPunct="1"/>
            <a:r>
              <a:rPr lang="tr-TR" sz="2800" dirty="0" err="1">
                <a:ea typeface="MS PGothic" charset="0"/>
              </a:rPr>
              <a:t>Etkinsizlik</a:t>
            </a:r>
            <a:r>
              <a:rPr lang="tr-TR" sz="2800" dirty="0">
                <a:ea typeface="MS PGothic" charset="0"/>
              </a:rPr>
              <a:t>, hükümet müdahalesini gerektirecek kadar büyük değildir.</a:t>
            </a:r>
            <a:endParaRPr lang="tr-TR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981200" y="101"/>
            <a:ext cx="8229600" cy="1527175"/>
          </a:xfrm>
        </p:spPr>
        <p:txBody>
          <a:bodyPr/>
          <a:lstStyle/>
          <a:p>
            <a:r>
              <a:rPr lang="tr-TR" b="1" dirty="0"/>
              <a:t>Hafta #10 Konu </a:t>
            </a:r>
            <a:r>
              <a:rPr lang="tr-TR" b="1"/>
              <a:t>Başlıkları</a:t>
            </a:r>
            <a:r>
              <a:rPr lang="tr-TR"/>
              <a:t> </a:t>
            </a:r>
            <a:endParaRPr lang="tr-TR" altLang="en-US" b="1" dirty="0">
              <a:cs typeface="Arial" panose="020B0604020202020204" pitchFamily="34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981200" y="1645929"/>
            <a:ext cx="8229600" cy="3803548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1600" dirty="0">
                <a:cs typeface="Arial" panose="020B0604020202020204" pitchFamily="34" charset="0"/>
              </a:rPr>
              <a:t>Tekelci Rekabet*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1600" dirty="0">
                <a:cs typeface="Arial" panose="020B0604020202020204" pitchFamily="34" charset="0"/>
              </a:rPr>
              <a:t>Piyasa Yapılarının Karşılaştırılması*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1600" dirty="0">
                <a:cs typeface="Arial" panose="020B0604020202020204" pitchFamily="34" charset="0"/>
              </a:rPr>
              <a:t>Ürün Farklılaştırması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1600" dirty="0">
                <a:cs typeface="Arial" panose="020B0604020202020204" pitchFamily="34" charset="0"/>
              </a:rPr>
              <a:t>Tekelci Rekabet - Kısa-Dönem*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1600" dirty="0">
                <a:cs typeface="Arial" panose="020B0604020202020204" pitchFamily="34" charset="0"/>
              </a:rPr>
              <a:t>Tekelci Rekabet - Uzun-Dönem*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1600" dirty="0" err="1">
                <a:cs typeface="Arial" panose="020B0604020202020204" pitchFamily="34" charset="0"/>
              </a:rPr>
              <a:t>Markup</a:t>
            </a:r>
            <a:r>
              <a:rPr lang="tr-TR" altLang="en-US" sz="1600" dirty="0">
                <a:cs typeface="Arial" panose="020B0604020202020204" pitchFamily="34" charset="0"/>
              </a:rPr>
              <a:t>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1600" dirty="0">
                <a:cs typeface="Arial" panose="020B0604020202020204" pitchFamily="34" charset="0"/>
              </a:rPr>
              <a:t>Uzun-Dönem Piyasa Dengesi*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1600" dirty="0">
                <a:cs typeface="Arial" panose="020B0604020202020204" pitchFamily="34" charset="0"/>
              </a:rPr>
              <a:t>Ölçek ve Çıktı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1600" dirty="0">
                <a:cs typeface="Arial" panose="020B0604020202020204" pitchFamily="34" charset="0"/>
              </a:rPr>
              <a:t>Fazla Kapasite ve Etkinlik*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1600" dirty="0">
                <a:cs typeface="Arial" panose="020B0604020202020204" pitchFamily="34" charset="0"/>
              </a:rPr>
              <a:t>Reklam*</a:t>
            </a:r>
          </a:p>
          <a:p>
            <a:pPr marL="0" indent="0" eaLnBrk="1" hangingPunct="1">
              <a:buNone/>
            </a:pPr>
            <a:r>
              <a:rPr lang="tr-TR" altLang="en-US" sz="1600" dirty="0">
                <a:ea typeface="MS PGothic" charset="0"/>
              </a:rPr>
              <a:t>"*" En önemli konu başlıklarını belirtir. </a:t>
            </a:r>
          </a:p>
          <a:p>
            <a:pPr marL="0" indent="0" eaLnBrk="1" hangingPunct="1">
              <a:buNone/>
            </a:pPr>
            <a:r>
              <a:rPr lang="tr-TR" altLang="en-US" sz="1600" dirty="0" err="1">
                <a:ea typeface="MS PGothic" charset="0"/>
              </a:rPr>
              <a:t>Mateer</a:t>
            </a:r>
            <a:r>
              <a:rPr lang="tr-TR" altLang="en-US" sz="1600" dirty="0">
                <a:ea typeface="MS PGothic" charset="0"/>
              </a:rPr>
              <a:t> ve </a:t>
            </a:r>
            <a:r>
              <a:rPr lang="tr-TR" altLang="en-US" sz="1600" dirty="0" err="1">
                <a:ea typeface="MS PGothic" charset="0"/>
              </a:rPr>
              <a:t>Coppock</a:t>
            </a:r>
            <a:r>
              <a:rPr lang="tr-TR" altLang="en-US" sz="1600" dirty="0">
                <a:ea typeface="MS PGothic" charset="0"/>
              </a:rPr>
              <a:t>: Bölüm #12</a:t>
            </a:r>
          </a:p>
          <a:p>
            <a:pPr marL="0" indent="0" eaLnBrk="1" hangingPunct="1">
              <a:buNone/>
            </a:pPr>
            <a:endParaRPr lang="tr-TR" altLang="en-US" sz="1800" dirty="0">
              <a:ea typeface="MS PGothic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tr-TR" sz="2800" dirty="0">
              <a:ea typeface="MS PGothic" charset="0"/>
              <a:cs typeface="Arial" panose="020B0604020202020204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tr-TR" sz="2800" dirty="0">
              <a:ea typeface="MS PGothic" charset="0"/>
              <a:cs typeface="Arial" panose="020B0604020202020204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tr-TR" sz="2800" cap="none" dirty="0">
              <a:ea typeface="MS PGothic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tr-TR" altLang="en-US" sz="1800" dirty="0"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EB9A0-6EF3-624E-B5A2-2338AAAD05A2}"/>
              </a:ext>
            </a:extLst>
          </p:cNvPr>
          <p:cNvSpPr txBox="1"/>
          <p:nvPr/>
        </p:nvSpPr>
        <p:spPr>
          <a:xfrm>
            <a:off x="1981200" y="5330825"/>
            <a:ext cx="8229600" cy="1527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b="1" u="sng" dirty="0">
                <a:solidFill>
                  <a:srgbClr val="FF0000"/>
                </a:solidFill>
                <a:latin typeface="Cambria"/>
              </a:rPr>
              <a:t>Önemli Not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: Fiyat için "F", "P"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Price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Miktar (Çıktı) için "M",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Quantity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Talep için "T", "D"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Demand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Arz için "A", "S"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Supply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Denge için "E"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Equilibrium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Kısa-Dönem için "KD" , "SR"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Short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-Run"; Uzun-Dönem için "UD", "LR"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Long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 eş anlamlı olarak kullanılmıştır. </a:t>
            </a:r>
          </a:p>
          <a:p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8551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ea typeface="MS PGothic" charset="0"/>
                <a:cs typeface="MS PGothic" charset="0"/>
              </a:rPr>
              <a:t>Etkinsizlik</a:t>
            </a:r>
            <a:r>
              <a:rPr lang="tr-TR" b="1" dirty="0">
                <a:ea typeface="MS PGothic" charset="0"/>
                <a:cs typeface="MS PGothic" charset="0"/>
              </a:rPr>
              <a:t> O Kadar Kötü mü?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3200" dirty="0">
                <a:ea typeface="MS PGothic" charset="0"/>
                <a:cs typeface="MS PGothic" charset="0"/>
              </a:rPr>
              <a:t>Tam rekabetçi piyasa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MS PGothic" charset="0"/>
              </a:rPr>
              <a:t>Düşük fiyat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MS PGothic" charset="0"/>
              </a:rPr>
              <a:t>Yüksek çıktı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MS PGothic" charset="0"/>
              </a:rPr>
              <a:t>Etkinlik (P = MC, minimum </a:t>
            </a:r>
            <a:r>
              <a:rPr lang="tr-TR" sz="2400" dirty="0" err="1">
                <a:ea typeface="MS PGothic" charset="0"/>
                <a:cs typeface="MS PGothic" charset="0"/>
              </a:rPr>
              <a:t>ATC'de</a:t>
            </a:r>
            <a:r>
              <a:rPr lang="tr-TR" sz="2400" dirty="0">
                <a:ea typeface="MS PGothic" charset="0"/>
                <a:cs typeface="MS PGothic" charset="0"/>
              </a:rPr>
              <a:t>)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MS PGothic" charset="0"/>
              </a:rPr>
              <a:t>Benzer ürünler (çeşitlilik yok)</a:t>
            </a:r>
          </a:p>
          <a:p>
            <a:pPr eaLnBrk="1" hangingPunct="1"/>
            <a:r>
              <a:rPr lang="tr-TR" sz="2800" dirty="0">
                <a:ea typeface="MS PGothic" charset="0"/>
                <a:cs typeface="MS PGothic" charset="0"/>
              </a:rPr>
              <a:t>Tekelci rekabetçi piyasa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MS PGothic" charset="0"/>
              </a:rPr>
              <a:t>Biraz daha yüksek fiyat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MS PGothic" charset="0"/>
              </a:rPr>
              <a:t>Biraz daha düşük çıktı</a:t>
            </a:r>
          </a:p>
          <a:p>
            <a:pPr lvl="1" eaLnBrk="1" hangingPunct="1"/>
            <a:r>
              <a:rPr lang="tr-TR" sz="2400" dirty="0" err="1">
                <a:ea typeface="MS PGothic" charset="0"/>
                <a:cs typeface="MS PGothic" charset="0"/>
              </a:rPr>
              <a:t>Etkinsizlik</a:t>
            </a:r>
            <a:r>
              <a:rPr lang="tr-TR" sz="2400" dirty="0">
                <a:ea typeface="MS PGothic" charset="0"/>
                <a:cs typeface="MS PGothic" charset="0"/>
              </a:rPr>
              <a:t> (P &gt; MC, minimum </a:t>
            </a:r>
            <a:r>
              <a:rPr lang="tr-TR" sz="2400" dirty="0" err="1">
                <a:ea typeface="MS PGothic" charset="0"/>
                <a:cs typeface="MS PGothic" charset="0"/>
              </a:rPr>
              <a:t>ATC'de</a:t>
            </a:r>
            <a:r>
              <a:rPr lang="tr-TR" sz="2400" dirty="0">
                <a:ea typeface="MS PGothic" charset="0"/>
                <a:cs typeface="MS PGothic" charset="0"/>
              </a:rPr>
              <a:t> </a:t>
            </a:r>
            <a:r>
              <a:rPr lang="tr-TR" sz="2400" dirty="0" err="1">
                <a:ea typeface="MS PGothic" charset="0"/>
                <a:cs typeface="MS PGothic" charset="0"/>
              </a:rPr>
              <a:t>degil</a:t>
            </a:r>
            <a:r>
              <a:rPr lang="tr-TR" sz="2400" dirty="0">
                <a:ea typeface="MS PGothic" charset="0"/>
                <a:cs typeface="MS PGothic" charset="0"/>
              </a:rPr>
              <a:t>)</a:t>
            </a:r>
          </a:p>
          <a:p>
            <a:pPr lvl="1" eaLnBrk="1" hangingPunct="1"/>
            <a:r>
              <a:rPr lang="tr-TR" sz="2400" dirty="0">
                <a:ea typeface="MS PGothic" charset="0"/>
                <a:cs typeface="MS PGothic" charset="0"/>
              </a:rPr>
              <a:t>Farklılaştırılmış ürünler (çeşitlilik ve seçim)</a:t>
            </a:r>
          </a:p>
        </p:txBody>
      </p:sp>
      <p:pic>
        <p:nvPicPr>
          <p:cNvPr id="23556" name="Picture 12" descr="G:\DirkTextbookN\Jpegs(All)\JpegsBatch3LateJuly\iStock_000016806160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6" t="25870" r="9399" b="26508"/>
          <a:stretch>
            <a:fillRect/>
          </a:stretch>
        </p:blipFill>
        <p:spPr bwMode="auto">
          <a:xfrm>
            <a:off x="9916603" y="5502275"/>
            <a:ext cx="141816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3" descr="G:\DirkTextbookN\Jpegs(All)\JpegsBatch3LateJuly\iStock_00001682961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" t="3922" r="8755" b="36275"/>
          <a:stretch>
            <a:fillRect/>
          </a:stretch>
        </p:blipFill>
        <p:spPr bwMode="auto">
          <a:xfrm>
            <a:off x="7298267" y="4318000"/>
            <a:ext cx="13970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4" descr="G:\DirkTextbookN\Jpegs(All)\JpegsBatch3LateJuly\dreamstimesmall_2531070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t="22444" b="19112"/>
          <a:stretch>
            <a:fillRect/>
          </a:stretch>
        </p:blipFill>
        <p:spPr bwMode="auto">
          <a:xfrm>
            <a:off x="8805333" y="4330700"/>
            <a:ext cx="3149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2" descr="G:\DirkTextbookN\Jpegs(All)\JpegsBatch3LateJuly\iStock_000016806160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6" t="25870" r="9399" b="26508"/>
          <a:stretch>
            <a:fillRect/>
          </a:stretch>
        </p:blipFill>
        <p:spPr bwMode="auto">
          <a:xfrm>
            <a:off x="9916603" y="1857375"/>
            <a:ext cx="141816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2" descr="G:\DirkTextbookN\Jpegs(All)\JpegsBatch3LateJuly\iStock_000016806160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6" t="25870" r="9399" b="26508"/>
          <a:stretch>
            <a:fillRect/>
          </a:stretch>
        </p:blipFill>
        <p:spPr bwMode="auto">
          <a:xfrm>
            <a:off x="8307937" y="1857375"/>
            <a:ext cx="141816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12" descr="G:\DirkTextbookN\Jpegs(All)\JpegsBatch3LateJuly\iStock_000016806160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6" t="25870" r="9399" b="26508"/>
          <a:stretch>
            <a:fillRect/>
          </a:stretch>
        </p:blipFill>
        <p:spPr bwMode="auto">
          <a:xfrm>
            <a:off x="6699270" y="1870075"/>
            <a:ext cx="141816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2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332499" y="29"/>
            <a:ext cx="11372667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Ürün Farklılaştırmanın Değişen Dereceleri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3200" y="1712913"/>
            <a:ext cx="8989484" cy="4895850"/>
          </a:xfrm>
        </p:spPr>
        <p:txBody>
          <a:bodyPr/>
          <a:lstStyle/>
          <a:p>
            <a:pPr eaLnBrk="1" hangingPunct="1"/>
            <a:r>
              <a:rPr lang="tr-TR" sz="3200" dirty="0">
                <a:ea typeface="MS PGothic" charset="0"/>
              </a:rPr>
              <a:t>Yüksek derecede farklılaştırılmış bir ürün şu anlama gelir,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Yüksek fiyat ve </a:t>
            </a:r>
            <a:r>
              <a:rPr lang="tr-TR" sz="2800" dirty="0" err="1">
                <a:ea typeface="MS PGothic" charset="0"/>
              </a:rPr>
              <a:t>markup</a:t>
            </a:r>
            <a:r>
              <a:rPr lang="tr-TR" sz="2800" dirty="0">
                <a:ea typeface="MS PGothic" charset="0"/>
              </a:rPr>
              <a:t>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Yüksek fazla kapasite.</a:t>
            </a:r>
          </a:p>
          <a:p>
            <a:pPr eaLnBrk="1" hangingPunct="1"/>
            <a:r>
              <a:rPr lang="tr-TR" sz="3200" dirty="0">
                <a:ea typeface="MS PGothic" charset="0"/>
              </a:rPr>
              <a:t>Düşük derecede farklılaştırılmış bir ürün şu anlama gelir,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Düşük fiyat ve </a:t>
            </a:r>
            <a:r>
              <a:rPr lang="tr-TR" sz="2800" dirty="0" err="1">
                <a:ea typeface="MS PGothic" charset="0"/>
              </a:rPr>
              <a:t>markup</a:t>
            </a:r>
            <a:r>
              <a:rPr lang="tr-TR" sz="2800" dirty="0">
                <a:ea typeface="MS PGothic" charset="0"/>
              </a:rPr>
              <a:t>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Düşük fazla kapasite.</a:t>
            </a:r>
          </a:p>
        </p:txBody>
      </p:sp>
      <p:pic>
        <p:nvPicPr>
          <p:cNvPr id="24580" name="Picture 9" descr="I:\DirkTextbookN\Jpegs(All)\VOLUME_1_MICRO_Class-test\07_PRINECO_CH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5" t="7826" r="11098" b="9592"/>
          <a:stretch>
            <a:fillRect/>
          </a:stretch>
        </p:blipFill>
        <p:spPr bwMode="auto">
          <a:xfrm>
            <a:off x="9192684" y="1712913"/>
            <a:ext cx="1983316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 descr="G:\DirkTextbookN\Jpegs(All)\JpegsBatch3LateJuly\dreamstimesmall_2080456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92" y="4416426"/>
            <a:ext cx="4404784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15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5" descr="ax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7" y="1954213"/>
            <a:ext cx="1108710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tc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39" y="2057400"/>
            <a:ext cx="9368367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L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2357438"/>
            <a:ext cx="32258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efficiency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2" y="3765559"/>
            <a:ext cx="844549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excess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3" y="4718059"/>
            <a:ext cx="2178051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Lq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36" y="3328988"/>
            <a:ext cx="15451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Rd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90" y="3035300"/>
            <a:ext cx="4430183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Refficiancy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52" y="3848100"/>
            <a:ext cx="844549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Rexcess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684" y="4897438"/>
            <a:ext cx="207221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Rq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387" y="3738572"/>
            <a:ext cx="154516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title1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84" y="5718184"/>
            <a:ext cx="21759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title2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340" y="5718184"/>
            <a:ext cx="212301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Title 15"/>
          <p:cNvSpPr>
            <a:spLocks noGrp="1"/>
          </p:cNvSpPr>
          <p:nvPr>
            <p:ph type="title"/>
          </p:nvPr>
        </p:nvSpPr>
        <p:spPr>
          <a:xfrm>
            <a:off x="653233" y="191510"/>
            <a:ext cx="11045856" cy="1143000"/>
          </a:xfrm>
        </p:spPr>
        <p:txBody>
          <a:bodyPr/>
          <a:lstStyle/>
          <a:p>
            <a:pPr eaLnBrk="1" hangingPunct="1"/>
            <a:r>
              <a:rPr lang="tr-TR" b="1" dirty="0">
                <a:ea typeface="MS PGothic" charset="0"/>
              </a:rPr>
              <a:t>Farklılaştırma, Fazla Kapasite ve Etkinlik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831CD-DC5C-A644-8291-701B953EB327}"/>
              </a:ext>
            </a:extLst>
          </p:cNvPr>
          <p:cNvSpPr/>
          <p:nvPr/>
        </p:nvSpPr>
        <p:spPr>
          <a:xfrm>
            <a:off x="2035442" y="5753311"/>
            <a:ext cx="3070948" cy="4799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Firma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A: </a:t>
            </a:r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Yüksek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Derecede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Ürün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Farklılaştırması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15C3A7-221F-E64E-94FC-4055950D80B6}"/>
              </a:ext>
            </a:extLst>
          </p:cNvPr>
          <p:cNvSpPr/>
          <p:nvPr/>
        </p:nvSpPr>
        <p:spPr>
          <a:xfrm>
            <a:off x="7845695" y="5729288"/>
            <a:ext cx="2774416" cy="4799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Firma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B: </a:t>
            </a:r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Düşük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Derecede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Ürün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Farklılaştırması</a:t>
            </a:r>
            <a:r>
              <a:rPr lang="en-US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54ADA-4CE9-CC43-9BEA-A261C2B25C60}"/>
              </a:ext>
            </a:extLst>
          </p:cNvPr>
          <p:cNvSpPr/>
          <p:nvPr/>
        </p:nvSpPr>
        <p:spPr>
          <a:xfrm>
            <a:off x="9805811" y="4844529"/>
            <a:ext cx="1483091" cy="244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Fazla</a:t>
            </a: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Kapasite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C1B9E-9D87-7F4E-ADF0-8D6D98F3AD1E}"/>
              </a:ext>
            </a:extLst>
          </p:cNvPr>
          <p:cNvSpPr/>
          <p:nvPr/>
        </p:nvSpPr>
        <p:spPr>
          <a:xfrm>
            <a:off x="1513323" y="4687649"/>
            <a:ext cx="1348265" cy="244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Fazla</a:t>
            </a: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Kapasite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2A3E78-8844-8F43-855B-FEF6F0B2E788}"/>
              </a:ext>
            </a:extLst>
          </p:cNvPr>
          <p:cNvSpPr/>
          <p:nvPr/>
        </p:nvSpPr>
        <p:spPr>
          <a:xfrm>
            <a:off x="3063902" y="5479505"/>
            <a:ext cx="1483092" cy="222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Etkin</a:t>
            </a: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Ölçek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12B79-1A67-6643-8CBE-4665FE9A2AE2}"/>
              </a:ext>
            </a:extLst>
          </p:cNvPr>
          <p:cNvSpPr/>
          <p:nvPr/>
        </p:nvSpPr>
        <p:spPr>
          <a:xfrm>
            <a:off x="9396554" y="5482324"/>
            <a:ext cx="1012971" cy="222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Etkin</a:t>
            </a: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Ölçek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ED5C78-243C-2E4B-8F6C-299F50019E07}"/>
              </a:ext>
            </a:extLst>
          </p:cNvPr>
          <p:cNvSpPr/>
          <p:nvPr/>
        </p:nvSpPr>
        <p:spPr>
          <a:xfrm>
            <a:off x="533394" y="1925238"/>
            <a:ext cx="644645" cy="30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0D75AE-4226-834E-B76D-AE1E0093E54E}"/>
              </a:ext>
            </a:extLst>
          </p:cNvPr>
          <p:cNvSpPr/>
          <p:nvPr/>
        </p:nvSpPr>
        <p:spPr>
          <a:xfrm>
            <a:off x="6470062" y="1954204"/>
            <a:ext cx="644645" cy="30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161A74-B442-D44A-BBCF-0F93299771D1}"/>
              </a:ext>
            </a:extLst>
          </p:cNvPr>
          <p:cNvSpPr/>
          <p:nvPr/>
        </p:nvSpPr>
        <p:spPr>
          <a:xfrm>
            <a:off x="4368816" y="5483904"/>
            <a:ext cx="1672045" cy="2511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77F717-DFD7-8E4D-B2E0-FFA555EB7092}"/>
              </a:ext>
            </a:extLst>
          </p:cNvPr>
          <p:cNvSpPr/>
          <p:nvPr/>
        </p:nvSpPr>
        <p:spPr>
          <a:xfrm>
            <a:off x="10496144" y="5508470"/>
            <a:ext cx="1672045" cy="2511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</p:spTree>
    <p:extLst>
      <p:ext uri="{BB962C8B-B14F-4D97-AF65-F5344CB8AC3E}">
        <p14:creationId xmlns:p14="http://schemas.microsoft.com/office/powerpoint/2010/main" val="20151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473031" y="11175"/>
            <a:ext cx="8570913" cy="1527175"/>
          </a:xfrm>
        </p:spPr>
        <p:txBody>
          <a:bodyPr/>
          <a:lstStyle/>
          <a:p>
            <a:pPr algn="l"/>
            <a:r>
              <a:rPr lang="tr-TR" b="1" dirty="0"/>
              <a:t>Ekonomi: “</a:t>
            </a:r>
            <a:r>
              <a:rPr lang="tr-TR" b="1" dirty="0" err="1"/>
              <a:t>Hugs</a:t>
            </a:r>
            <a:r>
              <a:rPr lang="tr-TR" b="1" dirty="0"/>
              <a:t>”</a:t>
            </a:r>
            <a:endParaRPr lang="tr-TR" b="1" i="1" dirty="0"/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73031" y="1701038"/>
            <a:ext cx="11295416" cy="1565274"/>
          </a:xfrm>
        </p:spPr>
        <p:txBody>
          <a:bodyPr/>
          <a:lstStyle/>
          <a:p>
            <a:r>
              <a:rPr lang="tr-TR" sz="3200" dirty="0"/>
              <a:t>“</a:t>
            </a:r>
            <a:r>
              <a:rPr lang="tr-TR" sz="3200" dirty="0" err="1"/>
              <a:t>Free</a:t>
            </a:r>
            <a:r>
              <a:rPr lang="tr-TR" sz="3200" dirty="0"/>
              <a:t> </a:t>
            </a:r>
            <a:r>
              <a:rPr lang="tr-TR" sz="3200" dirty="0" err="1"/>
              <a:t>Hugs</a:t>
            </a:r>
            <a:r>
              <a:rPr lang="tr-TR" sz="3200" dirty="0"/>
              <a:t> </a:t>
            </a:r>
            <a:r>
              <a:rPr lang="tr-TR" sz="3200" dirty="0" err="1"/>
              <a:t>Prank</a:t>
            </a:r>
            <a:r>
              <a:rPr lang="tr-TR" sz="3200" dirty="0"/>
              <a:t>: $2 Deluxe </a:t>
            </a:r>
            <a:r>
              <a:rPr lang="tr-TR" sz="3200" dirty="0" err="1"/>
              <a:t>Hugs</a:t>
            </a:r>
            <a:r>
              <a:rPr lang="tr-TR" sz="3200" dirty="0"/>
              <a:t>”</a:t>
            </a:r>
          </a:p>
          <a:p>
            <a:pPr lvl="1"/>
            <a:r>
              <a:rPr lang="tr-TR" sz="2800" dirty="0"/>
              <a:t>2 dolarlık bir kucaklaşma bedava bir kucaklaşmadan daha mı iyidir?</a:t>
            </a:r>
          </a:p>
        </p:txBody>
      </p:sp>
      <p:pic>
        <p:nvPicPr>
          <p:cNvPr id="75779" name="Picture 4" descr="An icon indicating a video is present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321300" y="3591688"/>
            <a:ext cx="1549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585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349253" y="21861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Reklam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49253" y="1763713"/>
            <a:ext cx="8117853" cy="4895850"/>
          </a:xfrm>
        </p:spPr>
        <p:txBody>
          <a:bodyPr/>
          <a:lstStyle/>
          <a:p>
            <a:pPr eaLnBrk="1" hangingPunct="1"/>
            <a:r>
              <a:rPr lang="tr-TR" sz="2800" dirty="0">
                <a:ea typeface="MS PGothic" charset="0"/>
              </a:rPr>
              <a:t>Reklam</a:t>
            </a:r>
          </a:p>
          <a:p>
            <a:pPr lvl="1" eaLnBrk="1" hangingPunct="1"/>
            <a:r>
              <a:rPr lang="tr-TR" sz="2400" dirty="0" err="1">
                <a:ea typeface="MS PGothic" charset="0"/>
              </a:rPr>
              <a:t>Fiyatsız</a:t>
            </a:r>
            <a:r>
              <a:rPr lang="tr-TR" sz="2400" dirty="0">
                <a:ea typeface="MS PGothic" charset="0"/>
              </a:rPr>
              <a:t> rekabet yöntemidir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ABD'nin yıllık ekonomik çıktısının %2'sini temsil eder</a:t>
            </a:r>
          </a:p>
          <a:p>
            <a:pPr eaLnBrk="1" hangingPunct="1"/>
            <a:r>
              <a:rPr lang="tr-TR" sz="2800" dirty="0">
                <a:ea typeface="MS PGothic" charset="0"/>
              </a:rPr>
              <a:t>Reklam neden verilir?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Tüketicilere bilgi vermek için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Ürünü daha da farklılaştırmak için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Ürüne olan talebi arttırmak için</a:t>
            </a:r>
          </a:p>
        </p:txBody>
      </p:sp>
      <p:pic>
        <p:nvPicPr>
          <p:cNvPr id="27652" name="Picture 6" descr="I:\DirkTextbookN\Jpegs(All)\VOLUME_1_MICRO_Class-test\11_PRINECO_CH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17" y="3429000"/>
            <a:ext cx="6144683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0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 descr="TAB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406400"/>
            <a:ext cx="11374967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306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TAB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482600"/>
            <a:ext cx="11374967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350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4" descr="ax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6" y="1758953"/>
            <a:ext cx="8083551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after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824038"/>
            <a:ext cx="5520267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befor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35" y="3857634"/>
            <a:ext cx="5306484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>
                <a:ea typeface="MS PGothic" charset="0"/>
              </a:rPr>
              <a:t>Reklam ve Talep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0108" y="1741852"/>
            <a:ext cx="6887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Reklam, firma için talebin fiyat esnekliğini azaltır (daha inelastik) ve firmanın talebini sağa kaydırır.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F409E-CDD3-9340-864C-6589D106486D}"/>
              </a:ext>
            </a:extLst>
          </p:cNvPr>
          <p:cNvSpPr/>
          <p:nvPr/>
        </p:nvSpPr>
        <p:spPr>
          <a:xfrm>
            <a:off x="7455073" y="5445304"/>
            <a:ext cx="1631401" cy="244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Reklamdan</a:t>
            </a: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Sonra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4E3D6-1BF7-3D49-A88E-8EB3ED12AC59}"/>
              </a:ext>
            </a:extLst>
          </p:cNvPr>
          <p:cNvSpPr/>
          <p:nvPr/>
        </p:nvSpPr>
        <p:spPr>
          <a:xfrm>
            <a:off x="6623954" y="5695629"/>
            <a:ext cx="1794541" cy="244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Reklamdan</a:t>
            </a: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Önce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41C8D-F9A4-1E47-9B0A-1FA460D1FE14}"/>
              </a:ext>
            </a:extLst>
          </p:cNvPr>
          <p:cNvSpPr/>
          <p:nvPr/>
        </p:nvSpPr>
        <p:spPr>
          <a:xfrm>
            <a:off x="2008754" y="1741852"/>
            <a:ext cx="780022" cy="30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B94C0-7D73-AF46-ADC3-1E5977E3F4D1}"/>
              </a:ext>
            </a:extLst>
          </p:cNvPr>
          <p:cNvSpPr/>
          <p:nvPr/>
        </p:nvSpPr>
        <p:spPr>
          <a:xfrm>
            <a:off x="8859456" y="6146776"/>
            <a:ext cx="1672045" cy="33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</p:spTree>
    <p:extLst>
      <p:ext uri="{BB962C8B-B14F-4D97-AF65-F5344CB8AC3E}">
        <p14:creationId xmlns:p14="http://schemas.microsoft.com/office/powerpoint/2010/main" val="32022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609600" y="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Kim Reklam Yapar?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eaLnBrk="1" hangingPunct="1"/>
            <a:r>
              <a:rPr lang="tr-TR" sz="2800" dirty="0">
                <a:ea typeface="MS PGothic" charset="0"/>
              </a:rPr>
              <a:t>Tam rekabetçi piyasa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Benzer ürünler, reklamın tekil bir firmaya yardımcı olmayacağı anlamına gelir</a:t>
            </a:r>
            <a:r>
              <a:rPr lang="tr-TR" altLang="ja-JP" sz="2400" dirty="0">
                <a:ea typeface="MS PGothic" charset="0"/>
              </a:rPr>
              <a:t>.</a:t>
            </a:r>
          </a:p>
          <a:p>
            <a:pPr lvl="1" eaLnBrk="1" hangingPunct="1"/>
            <a:r>
              <a:rPr lang="tr-TR" altLang="ja-JP" sz="2400" dirty="0">
                <a:solidFill>
                  <a:srgbClr val="FF0000"/>
                </a:solidFill>
                <a:ea typeface="MS PGothic" charset="0"/>
              </a:rPr>
              <a:t>Tam rekabetçi piyasada reklam daha az etkilidir.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Reklam veren tekil firma maliyet açısından dezavantajlı olacaktır.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Fakat, piyasa reklamdan yine de faydalanabilir.</a:t>
            </a:r>
          </a:p>
          <a:p>
            <a:pPr eaLnBrk="1" hangingPunct="1"/>
            <a:r>
              <a:rPr lang="tr-TR" sz="2800" dirty="0">
                <a:ea typeface="MS PGothic" charset="0"/>
              </a:rPr>
              <a:t>Örnekler: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Et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Süt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Portakal Suyu</a:t>
            </a:r>
          </a:p>
        </p:txBody>
      </p:sp>
      <p:pic>
        <p:nvPicPr>
          <p:cNvPr id="29700" name="Picture 6" descr="I:\DirkTextbookN\Jpegs(All)\VOLUME_1_MICRO_Class-test\10_PRINECO_CH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68" y="4284672"/>
            <a:ext cx="225213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 descr="G:\DirkTextbookN\Jpegs(All)\JpegsBatch3LateJuly\BX1R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2" t="5824" r="22583" b="5632"/>
          <a:stretch>
            <a:fillRect/>
          </a:stretch>
        </p:blipFill>
        <p:spPr bwMode="auto">
          <a:xfrm>
            <a:off x="8062385" y="4291022"/>
            <a:ext cx="1253067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3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609600" y="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Kim Reklam Yapar?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eaLnBrk="1" hangingPunct="1"/>
            <a:r>
              <a:rPr lang="tr-TR" sz="2800" dirty="0">
                <a:ea typeface="MS PGothic" charset="0"/>
              </a:rPr>
              <a:t>Tekelci rekabet piyasası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Reklam farklılaştırılmış ürünlere sahip tekil firmalar tarafından yaygın olarak kullanılır çünkü faydalıdır.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Reklam, tekil bir firmanın ürünlerine olan talebi arttırır.</a:t>
            </a:r>
            <a:endParaRPr lang="tr-TR" altLang="ja-JP" sz="2400" dirty="0">
              <a:ea typeface="MS PGothic" charset="0"/>
            </a:endParaRPr>
          </a:p>
          <a:p>
            <a:pPr eaLnBrk="1" hangingPunct="1"/>
            <a:r>
              <a:rPr lang="tr-TR" sz="2800" dirty="0">
                <a:ea typeface="MS PGothic" charset="0"/>
              </a:rPr>
              <a:t>Örnekler:</a:t>
            </a:r>
          </a:p>
          <a:p>
            <a:pPr lvl="1" eaLnBrk="1" hangingPunct="1"/>
            <a:r>
              <a:rPr lang="tr-TR" sz="2400" dirty="0" err="1">
                <a:ea typeface="MS PGothic" charset="0"/>
              </a:rPr>
              <a:t>Fast-food</a:t>
            </a:r>
            <a:r>
              <a:rPr lang="tr-TR" sz="2400" dirty="0">
                <a:ea typeface="MS PGothic" charset="0"/>
              </a:rPr>
              <a:t> restoranları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Giyim mağazaları</a:t>
            </a:r>
          </a:p>
        </p:txBody>
      </p:sp>
      <p:pic>
        <p:nvPicPr>
          <p:cNvPr id="59395" name="Picture 6" descr="I:\DirkTextbookN\Jpegs(All)\VOLUME_1_MICRO_Class-test\013_PRINECO_CH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84" y="3675063"/>
            <a:ext cx="2937933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0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609600" y="5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Daha Önce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eaLnBrk="1" hangingPunct="1"/>
            <a:r>
              <a:rPr lang="tr-TR" sz="3200" dirty="0">
                <a:ea typeface="MS PGothic" charset="0"/>
              </a:rPr>
              <a:t>Fiyat Ayrımcılığı (Product </a:t>
            </a:r>
            <a:r>
              <a:rPr lang="en-US" sz="3200">
                <a:ea typeface="MS PGothic" charset="0"/>
              </a:rPr>
              <a:t>Discrimination</a:t>
            </a:r>
            <a:r>
              <a:rPr lang="tr-TR" sz="3200" dirty="0">
                <a:ea typeface="MS PGothic" charset="0"/>
              </a:rPr>
              <a:t>)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Firma aynı ürünü farklı fiyatlarda satarsa gerçekleşir.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Firmanın karlılığını arttırır.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Ekonomik etkinliği arttırabilir.</a:t>
            </a:r>
          </a:p>
          <a:p>
            <a:r>
              <a:rPr lang="tr-TR" sz="3200" dirty="0">
                <a:ea typeface="MS PGothic" charset="0"/>
              </a:rPr>
              <a:t>Fiyat ayrımcılığının genel kuralı</a:t>
            </a:r>
          </a:p>
          <a:p>
            <a:pPr lvl="1"/>
            <a:r>
              <a:rPr lang="tr-TR" sz="2800" dirty="0">
                <a:ea typeface="MS PGothic" charset="0"/>
              </a:rPr>
              <a:t>Göreceli olarak daha inelastik tüketici grubuna daha yüksek fiyat</a:t>
            </a:r>
          </a:p>
          <a:p>
            <a:pPr lvl="1"/>
            <a:r>
              <a:rPr lang="tr-TR" sz="2800" dirty="0">
                <a:ea typeface="MS PGothic" charset="0"/>
              </a:rPr>
              <a:t>Göreceli olarak daha elastik tüketici grubuna daha düşük fiyat</a:t>
            </a:r>
          </a:p>
        </p:txBody>
      </p:sp>
    </p:spTree>
    <p:extLst>
      <p:ext uri="{BB962C8B-B14F-4D97-AF65-F5344CB8AC3E}">
        <p14:creationId xmlns:p14="http://schemas.microsoft.com/office/powerpoint/2010/main" val="14238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609600" y="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Kim Reklam Yapar?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09600" y="1649413"/>
            <a:ext cx="6858000" cy="4895850"/>
          </a:xfrm>
        </p:spPr>
        <p:txBody>
          <a:bodyPr/>
          <a:lstStyle/>
          <a:p>
            <a:pPr eaLnBrk="1" hangingPunct="1"/>
            <a:r>
              <a:rPr lang="tr-TR" sz="2800" dirty="0">
                <a:ea typeface="MS PGothic" charset="0"/>
              </a:rPr>
              <a:t>Tekel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Ürünün yakın ikamesi olmadığı ve tüketicinin seçimi sınırlı olduğu için reklam vermek çok da gerekli değildir.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Yalnızca tüketiciyi ürün hakkında bilgilendirmek ve talebi canlandırmak için reklam verebilir.</a:t>
            </a:r>
          </a:p>
          <a:p>
            <a:pPr eaLnBrk="1" hangingPunct="1"/>
            <a:r>
              <a:rPr lang="tr-TR" sz="2800" dirty="0">
                <a:ea typeface="MS PGothic" charset="0"/>
              </a:rPr>
              <a:t>Örnek: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De </a:t>
            </a:r>
            <a:r>
              <a:rPr lang="tr-TR" sz="2400" dirty="0" err="1">
                <a:ea typeface="MS PGothic" charset="0"/>
              </a:rPr>
              <a:t>Beers</a:t>
            </a:r>
            <a:r>
              <a:rPr lang="tr-TR" sz="2400" dirty="0">
                <a:ea typeface="MS PGothic" charset="0"/>
              </a:rPr>
              <a:t> (elmas tekeli)</a:t>
            </a:r>
          </a:p>
        </p:txBody>
      </p:sp>
      <p:pic>
        <p:nvPicPr>
          <p:cNvPr id="31748" name="Picture 5" descr="G:\DirkTextbookN\Jpegs(All)\JpegsBatch3LateJuly\BT5NG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984" y="1828803"/>
            <a:ext cx="4358216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8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609600" y="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Reklamın Negatif Etkileri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eaLnBrk="1" hangingPunct="1"/>
            <a:r>
              <a:rPr lang="tr-TR" sz="3200" dirty="0">
                <a:ea typeface="MS PGothic" charset="0"/>
              </a:rPr>
              <a:t>Reklam vermek maliyeti arttırır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Bir firma reklam verir, diğerleri onu takip eder.</a:t>
            </a: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Tüm firmalar reklam verdiğinde, talebi artıran etkiler birbirini iptal edebilir.</a:t>
            </a: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Genel talep değişikliği yok olur, ancak daha yüksek maliyetler ortaya çıkar.</a:t>
            </a: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Tüketiciler için fiyat yükselir.</a:t>
            </a: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İş Çalma Dışsallığı (Business </a:t>
            </a:r>
            <a:r>
              <a:rPr lang="tr-TR" dirty="0" err="1">
                <a:latin typeface="Cambria" panose="02040503050406030204" pitchFamily="18" charset="0"/>
                <a:cs typeface="Helvetica Neue" charset="0"/>
              </a:rPr>
              <a:t>Stealing</a:t>
            </a:r>
            <a:r>
              <a:rPr lang="tr-TR" dirty="0">
                <a:latin typeface="Cambria" panose="02040503050406030204" pitchFamily="18" charset="0"/>
                <a:cs typeface="Helvetica Neue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Helvetica Neue" charset="0"/>
              </a:rPr>
              <a:t>Externality</a:t>
            </a:r>
            <a:r>
              <a:rPr lang="tr-TR" dirty="0">
                <a:latin typeface="Cambria" panose="02040503050406030204" pitchFamily="18" charset="0"/>
                <a:cs typeface="Helvetica Neue" charset="0"/>
              </a:rPr>
              <a:t>): Hiçbir bağımsız firma kolayca pazar payı kazanamaz, ancak müşteri tabanını korumak için reklam vermeye mecbur hisseder.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İlham veren marka sadakati (</a:t>
            </a:r>
            <a:r>
              <a:rPr lang="tr-TR" sz="2800" dirty="0" err="1">
                <a:ea typeface="MS PGothic" charset="0"/>
              </a:rPr>
              <a:t>Inspiring</a:t>
            </a:r>
            <a:r>
              <a:rPr lang="tr-TR" sz="2800" dirty="0">
                <a:ea typeface="MS PGothic" charset="0"/>
              </a:rPr>
              <a:t> </a:t>
            </a:r>
            <a:r>
              <a:rPr lang="tr-TR" sz="2800" dirty="0" err="1">
                <a:ea typeface="MS PGothic" charset="0"/>
              </a:rPr>
              <a:t>Brand</a:t>
            </a:r>
            <a:r>
              <a:rPr lang="tr-TR" sz="2800" dirty="0">
                <a:ea typeface="MS PGothic" charset="0"/>
              </a:rPr>
              <a:t> </a:t>
            </a:r>
            <a:r>
              <a:rPr lang="tr-TR" sz="2800" dirty="0" err="1">
                <a:ea typeface="MS PGothic" charset="0"/>
              </a:rPr>
              <a:t>Loyalty</a:t>
            </a:r>
            <a:r>
              <a:rPr lang="tr-TR" sz="2800" dirty="0">
                <a:ea typeface="MS PGothic" charset="0"/>
              </a:rPr>
              <a:t>)</a:t>
            </a: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Daha inelastik talep yaratır, bu da fiyatları yükseltir.</a:t>
            </a:r>
          </a:p>
          <a:p>
            <a:pPr eaLnBrk="1" hangingPunct="1"/>
            <a:endParaRPr lang="tr-TR" sz="3200" dirty="0">
              <a:ea typeface="MS PGothic" charset="0"/>
            </a:endParaRPr>
          </a:p>
          <a:p>
            <a:pPr eaLnBrk="1" hangingPunct="1"/>
            <a:endParaRPr lang="tr-TR" sz="28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7" descr="ax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84" y="1652588"/>
            <a:ext cx="9262533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ratcafter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1" y="1166822"/>
            <a:ext cx="7558616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lratcbefor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67" y="1974850"/>
            <a:ext cx="7821084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1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373438"/>
            <a:ext cx="2321984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2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19" y="3562350"/>
            <a:ext cx="3380316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3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20" y="2359025"/>
            <a:ext cx="217593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itle 10"/>
          <p:cNvSpPr>
            <a:spLocks noGrp="1"/>
          </p:cNvSpPr>
          <p:nvPr>
            <p:ph type="title"/>
          </p:nvPr>
        </p:nvSpPr>
        <p:spPr>
          <a:xfrm>
            <a:off x="586317" y="-203200"/>
            <a:ext cx="10972800" cy="1143000"/>
          </a:xfrm>
        </p:spPr>
        <p:txBody>
          <a:bodyPr/>
          <a:lstStyle/>
          <a:p>
            <a:pPr algn="ctr" eaLnBrk="1" hangingPunct="1"/>
            <a:r>
              <a:rPr lang="tr-TR" b="1" dirty="0">
                <a:ea typeface="MS PGothic" charset="0"/>
                <a:cs typeface="Arial" charset="0"/>
              </a:rPr>
              <a:t>Reklamın Maliyetleri Arttırması</a:t>
            </a:r>
            <a:endParaRPr lang="tr-TR" b="1" dirty="0">
              <a:ea typeface="MS PGothic" charset="0"/>
              <a:cs typeface="MS PGothic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F06DC-F27F-804E-ABFF-0CBF47FE8AF7}"/>
              </a:ext>
            </a:extLst>
          </p:cNvPr>
          <p:cNvSpPr/>
          <p:nvPr/>
        </p:nvSpPr>
        <p:spPr>
          <a:xfrm>
            <a:off x="9051641" y="2010475"/>
            <a:ext cx="1973995" cy="244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Reklamdan</a:t>
            </a: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Önce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5D4CC-E01D-2140-9111-C945DDCBEDE2}"/>
              </a:ext>
            </a:extLst>
          </p:cNvPr>
          <p:cNvSpPr/>
          <p:nvPr/>
        </p:nvSpPr>
        <p:spPr>
          <a:xfrm>
            <a:off x="9118745" y="1213029"/>
            <a:ext cx="1794541" cy="244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1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ReklamdanSonra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6090E6-FC98-8741-9FF2-0EDE4D639D23}"/>
              </a:ext>
            </a:extLst>
          </p:cNvPr>
          <p:cNvSpPr/>
          <p:nvPr/>
        </p:nvSpPr>
        <p:spPr>
          <a:xfrm>
            <a:off x="1181349" y="1673802"/>
            <a:ext cx="972415" cy="327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en-US" sz="20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Maliyet</a:t>
            </a:r>
            <a:endParaRPr lang="en-US" sz="20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15040-0D3D-3040-A56A-EF51944A3A7F}"/>
              </a:ext>
            </a:extLst>
          </p:cNvPr>
          <p:cNvSpPr/>
          <p:nvPr/>
        </p:nvSpPr>
        <p:spPr>
          <a:xfrm>
            <a:off x="9000337" y="6176768"/>
            <a:ext cx="1672045" cy="33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b="1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</p:spTree>
    <p:extLst>
      <p:ext uri="{BB962C8B-B14F-4D97-AF65-F5344CB8AC3E}">
        <p14:creationId xmlns:p14="http://schemas.microsoft.com/office/powerpoint/2010/main" val="65483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1981201" y="1"/>
            <a:ext cx="8570913" cy="1527175"/>
          </a:xfrm>
        </p:spPr>
        <p:txBody>
          <a:bodyPr/>
          <a:lstStyle/>
          <a:p>
            <a:pPr algn="l"/>
            <a:r>
              <a:rPr lang="tr-TR" b="1" dirty="0"/>
              <a:t>Ekonomi: </a:t>
            </a:r>
            <a:r>
              <a:rPr lang="tr-TR" b="1" i="1" dirty="0"/>
              <a:t>Mad Men</a:t>
            </a:r>
            <a:endParaRPr lang="tr-TR" b="1" dirty="0"/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1981199" y="1712914"/>
            <a:ext cx="9230751" cy="2422988"/>
          </a:xfrm>
        </p:spPr>
        <p:txBody>
          <a:bodyPr/>
          <a:lstStyle/>
          <a:p>
            <a:r>
              <a:rPr lang="tr-TR" dirty="0"/>
              <a:t>"Mad Men"</a:t>
            </a:r>
          </a:p>
          <a:p>
            <a:pPr lvl="1"/>
            <a:r>
              <a:rPr lang="tr-TR" dirty="0"/>
              <a:t>“</a:t>
            </a:r>
            <a:r>
              <a:rPr lang="tr-TR" dirty="0" err="1"/>
              <a:t>Smoke</a:t>
            </a:r>
            <a:r>
              <a:rPr lang="tr-TR" dirty="0"/>
              <a:t> </a:t>
            </a:r>
            <a:r>
              <a:rPr lang="tr-TR" dirty="0" err="1"/>
              <a:t>Gets</a:t>
            </a:r>
            <a:r>
              <a:rPr lang="tr-TR" dirty="0"/>
              <a:t> in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Eyes</a:t>
            </a:r>
            <a:r>
              <a:rPr lang="tr-TR" dirty="0"/>
              <a:t>”</a:t>
            </a:r>
          </a:p>
          <a:p>
            <a:pPr lvl="1"/>
            <a:r>
              <a:rPr lang="tr-TR" dirty="0"/>
              <a:t>“</a:t>
            </a:r>
            <a:r>
              <a:rPr lang="tr-TR" dirty="0" err="1"/>
              <a:t>Everybody</a:t>
            </a:r>
            <a:r>
              <a:rPr lang="tr-TR" dirty="0"/>
              <a:t> </a:t>
            </a:r>
            <a:r>
              <a:rPr lang="tr-TR" dirty="0" err="1"/>
              <a:t>else’s</a:t>
            </a:r>
            <a:r>
              <a:rPr lang="tr-TR" dirty="0"/>
              <a:t> </a:t>
            </a:r>
            <a:r>
              <a:rPr lang="tr-TR" dirty="0" err="1"/>
              <a:t>tobacco</a:t>
            </a:r>
            <a:r>
              <a:rPr lang="tr-TR" dirty="0"/>
              <a:t> is </a:t>
            </a:r>
            <a:r>
              <a:rPr lang="tr-TR" dirty="0" err="1"/>
              <a:t>poisonous</a:t>
            </a:r>
            <a:r>
              <a:rPr lang="tr-TR" dirty="0"/>
              <a:t>. </a:t>
            </a:r>
            <a:r>
              <a:rPr lang="tr-TR" dirty="0" err="1"/>
              <a:t>Lucky</a:t>
            </a:r>
            <a:r>
              <a:rPr lang="tr-TR" dirty="0"/>
              <a:t> </a:t>
            </a:r>
            <a:r>
              <a:rPr lang="tr-TR" dirty="0" err="1"/>
              <a:t>Strike’s</a:t>
            </a:r>
            <a:r>
              <a:rPr lang="tr-TR" dirty="0"/>
              <a:t> is </a:t>
            </a:r>
            <a:r>
              <a:rPr lang="tr-TR" dirty="0" err="1"/>
              <a:t>toasted</a:t>
            </a:r>
            <a:r>
              <a:rPr lang="tr-TR" dirty="0"/>
              <a:t>.”</a:t>
            </a:r>
          </a:p>
        </p:txBody>
      </p:sp>
      <p:pic>
        <p:nvPicPr>
          <p:cNvPr id="96259" name="Picture 4" descr="An icon indicating a video is present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321300" y="4755296"/>
            <a:ext cx="1549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6126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203201" y="47531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Reklamın Negatif Etkileri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03201" y="1712913"/>
            <a:ext cx="7551385" cy="4895850"/>
          </a:xfrm>
        </p:spPr>
        <p:txBody>
          <a:bodyPr/>
          <a:lstStyle/>
          <a:p>
            <a:pPr eaLnBrk="1" hangingPunct="1"/>
            <a:r>
              <a:rPr lang="tr-TR" sz="2400" dirty="0">
                <a:ea typeface="MS PGothic" charset="0"/>
              </a:rPr>
              <a:t>Birçok reklam bilgilendirici olmaktan çok ikna edicidir</a:t>
            </a:r>
          </a:p>
          <a:p>
            <a:pPr lvl="1" eaLnBrk="1" hangingPunct="1"/>
            <a:r>
              <a:rPr lang="tr-TR" sz="2000" dirty="0">
                <a:ea typeface="MS PGothic" charset="0"/>
              </a:rPr>
              <a:t>Çizgiyi aşıp faydalı olmaktan ziyade </a:t>
            </a:r>
            <a:r>
              <a:rPr lang="tr-TR" sz="2000" dirty="0" err="1">
                <a:ea typeface="MS PGothic" charset="0"/>
              </a:rPr>
              <a:t>manipülatif</a:t>
            </a:r>
            <a:r>
              <a:rPr lang="tr-TR" sz="2000" dirty="0">
                <a:ea typeface="MS PGothic" charset="0"/>
              </a:rPr>
              <a:t> olabilirler.</a:t>
            </a:r>
          </a:p>
          <a:p>
            <a:pPr lvl="1" eaLnBrk="1" hangingPunct="1"/>
            <a:r>
              <a:rPr lang="tr-TR" sz="2000" dirty="0">
                <a:ea typeface="MS PGothic" charset="0"/>
              </a:rPr>
              <a:t>Bir ürün hakkında yalan söylemeye teşvik edebilirler.</a:t>
            </a:r>
          </a:p>
          <a:p>
            <a:pPr eaLnBrk="1" hangingPunct="1"/>
            <a:r>
              <a:rPr lang="tr-TR" sz="2400" dirty="0">
                <a:ea typeface="MS PGothic" charset="0"/>
              </a:rPr>
              <a:t>Reklam </a:t>
            </a:r>
            <a:r>
              <a:rPr lang="tr-TR" sz="2400" dirty="0" err="1">
                <a:ea typeface="MS PGothic" charset="0"/>
              </a:rPr>
              <a:t>regülsyonları</a:t>
            </a:r>
            <a:endParaRPr lang="tr-TR" sz="2400" dirty="0">
              <a:ea typeface="MS PGothic" charset="0"/>
            </a:endParaRPr>
          </a:p>
          <a:p>
            <a:pPr lvl="1" eaLnBrk="1" hangingPunct="1"/>
            <a:r>
              <a:rPr lang="tr-TR" sz="2000" dirty="0">
                <a:ea typeface="MS PGothic" charset="0"/>
              </a:rPr>
              <a:t>FTC (Federal </a:t>
            </a:r>
            <a:r>
              <a:rPr lang="tr-TR" sz="2000" dirty="0" err="1">
                <a:ea typeface="MS PGothic" charset="0"/>
              </a:rPr>
              <a:t>Trade</a:t>
            </a:r>
            <a:r>
              <a:rPr lang="tr-TR" sz="2000" dirty="0">
                <a:ea typeface="MS PGothic" charset="0"/>
              </a:rPr>
              <a:t> </a:t>
            </a:r>
            <a:r>
              <a:rPr lang="tr-TR" sz="2000" dirty="0" err="1">
                <a:ea typeface="MS PGothic" charset="0"/>
              </a:rPr>
              <a:t>Commission</a:t>
            </a:r>
            <a:r>
              <a:rPr lang="tr-TR" sz="2000" dirty="0">
                <a:ea typeface="MS PGothic" charset="0"/>
              </a:rPr>
              <a:t>) ABD'de reklamı </a:t>
            </a:r>
            <a:r>
              <a:rPr lang="tr-TR" sz="2000" dirty="0" err="1">
                <a:ea typeface="MS PGothic" charset="0"/>
              </a:rPr>
              <a:t>regüle</a:t>
            </a:r>
            <a:r>
              <a:rPr lang="tr-TR" sz="2000" dirty="0">
                <a:ea typeface="MS PGothic" charset="0"/>
              </a:rPr>
              <a:t> eden kurumdur.</a:t>
            </a:r>
          </a:p>
          <a:p>
            <a:pPr lvl="1" eaLnBrk="1" hangingPunct="1"/>
            <a:r>
              <a:rPr lang="tr-TR" sz="2000" dirty="0">
                <a:ea typeface="MS PGothic" charset="0"/>
              </a:rPr>
              <a:t>Hedef: reklamcılıkta doğruluk yasalarını uygulamaktır.</a:t>
            </a:r>
          </a:p>
          <a:p>
            <a:pPr lvl="1" eaLnBrk="1" hangingPunct="1"/>
            <a:r>
              <a:rPr lang="tr-TR" sz="2000" dirty="0">
                <a:ea typeface="MS PGothic" charset="0"/>
              </a:rPr>
              <a:t>Yiyecek, ilaç, besin takviyeleri, alkol ve tütüne özel ilgi gösterilmesi gerekir.</a:t>
            </a:r>
          </a:p>
          <a:p>
            <a:pPr lvl="1" eaLnBrk="1" hangingPunct="1"/>
            <a:r>
              <a:rPr lang="tr-TR" sz="2000" dirty="0">
                <a:ea typeface="MS PGothic" charset="0"/>
              </a:rPr>
              <a:t>İnternetin yaygın olarak kullanılmasıyla birlikte reklamlarda bulunan asılsız iddialar artmıştır.</a:t>
            </a:r>
          </a:p>
        </p:txBody>
      </p:sp>
      <p:pic>
        <p:nvPicPr>
          <p:cNvPr id="34820" name="Picture 5" descr="I:\DirkTextbookN\Jpegs(All)\VOLUME_1_MICRO_Class-test\12_PRINECO_CH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82" y="4446071"/>
            <a:ext cx="4423317" cy="230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4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609600" y="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Sonuç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609599" y="1712913"/>
            <a:ext cx="11467605" cy="4895850"/>
          </a:xfrm>
        </p:spPr>
        <p:txBody>
          <a:bodyPr/>
          <a:lstStyle/>
          <a:p>
            <a:pPr eaLnBrk="1" hangingPunct="1"/>
            <a:r>
              <a:rPr lang="tr-TR" sz="3200" dirty="0">
                <a:ea typeface="MS PGothic" charset="0"/>
              </a:rPr>
              <a:t>Tekelci rekabet piyasası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Pek çok rakip firma farklılaştırılmış ürünler ürettiğinde mevcuttur. 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Hem tam rekabetçi piyasa hem de tekel piyasası özelliklerine sahiptir.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Fiyatlar, çıktı seviyesi ve etkinlik açısından incelendiğinde tam rekabetçi piyasaya tekel piyasasından daha yakındır.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Diğer piyasa türlerine göre daha yaygındır.</a:t>
            </a:r>
          </a:p>
        </p:txBody>
      </p:sp>
    </p:spTree>
    <p:extLst>
      <p:ext uri="{BB962C8B-B14F-4D97-AF65-F5344CB8AC3E}">
        <p14:creationId xmlns:p14="http://schemas.microsoft.com/office/powerpoint/2010/main" val="1664513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609600" y="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Özet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r>
              <a:rPr lang="tr-TR" sz="3200" dirty="0">
                <a:ea typeface="MS PGothic" charset="0"/>
              </a:rPr>
              <a:t>Tekelci rekabet, serbest giriş ve farklılaştırılmış ürünler satan birçok firma ile karakterize edilen bir pazardır.</a:t>
            </a:r>
          </a:p>
          <a:p>
            <a:r>
              <a:rPr lang="tr-TR" sz="3200" dirty="0">
                <a:ea typeface="MS PGothic" charset="0"/>
              </a:rPr>
              <a:t>Ürünlerin farklılaşması üç şekilde gerçekleşir:</a:t>
            </a:r>
          </a:p>
          <a:p>
            <a:pPr lvl="1"/>
            <a:r>
              <a:rPr lang="tr-TR" sz="2800" dirty="0">
                <a:ea typeface="MS PGothic" charset="0"/>
              </a:rPr>
              <a:t>Stil ya da tip</a:t>
            </a:r>
          </a:p>
          <a:p>
            <a:pPr lvl="1"/>
            <a:r>
              <a:rPr lang="tr-TR" sz="2800" dirty="0" err="1">
                <a:ea typeface="MS PGothic" charset="0"/>
              </a:rPr>
              <a:t>Lokasyon</a:t>
            </a:r>
            <a:endParaRPr lang="tr-TR" sz="2800" dirty="0">
              <a:ea typeface="MS PGothic" charset="0"/>
            </a:endParaRPr>
          </a:p>
          <a:p>
            <a:pPr lvl="1"/>
            <a:r>
              <a:rPr lang="tr-TR" sz="2800" dirty="0">
                <a:ea typeface="MS PGothic" charset="0"/>
              </a:rPr>
              <a:t>Kalite</a:t>
            </a:r>
          </a:p>
        </p:txBody>
      </p:sp>
    </p:spTree>
    <p:extLst>
      <p:ext uri="{BB962C8B-B14F-4D97-AF65-F5344CB8AC3E}">
        <p14:creationId xmlns:p14="http://schemas.microsoft.com/office/powerpoint/2010/main" val="1303671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609600" y="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Özet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r>
              <a:rPr lang="tr-TR" sz="3200" dirty="0">
                <a:ea typeface="MS PGothic" charset="0"/>
              </a:rPr>
              <a:t>Tekelci firmalar gibi tekelci rekabet firmaları da aşağı-doğru eğimli talep eğrilerine sahip fiyat yapıcılardır (</a:t>
            </a:r>
            <a:r>
              <a:rPr lang="tr-TR" sz="3200" dirty="0" err="1">
                <a:ea typeface="MS PGothic" charset="0"/>
              </a:rPr>
              <a:t>price</a:t>
            </a:r>
            <a:r>
              <a:rPr lang="tr-TR" sz="3200" dirty="0">
                <a:ea typeface="MS PGothic" charset="0"/>
              </a:rPr>
              <a:t> </a:t>
            </a:r>
            <a:r>
              <a:rPr lang="tr-TR" sz="3200" dirty="0" err="1">
                <a:ea typeface="MS PGothic" charset="0"/>
              </a:rPr>
              <a:t>maker</a:t>
            </a:r>
            <a:r>
              <a:rPr lang="tr-TR" sz="3200" dirty="0">
                <a:ea typeface="MS PGothic" charset="0"/>
              </a:rPr>
              <a:t>).</a:t>
            </a:r>
          </a:p>
          <a:p>
            <a:pPr lvl="1"/>
            <a:r>
              <a:rPr lang="tr-TR" sz="2800" dirty="0">
                <a:ea typeface="MS PGothic" charset="0"/>
              </a:rPr>
              <a:t>Talep eğrisi aşağı-doğru eğimli olduğu zaman, firma fiyatı marjinal maliyetin üzerine çıkarabilir.</a:t>
            </a:r>
          </a:p>
          <a:p>
            <a:pPr lvl="1"/>
            <a:r>
              <a:rPr lang="tr-TR" sz="2800" dirty="0">
                <a:ea typeface="MS PGothic" charset="0"/>
              </a:rPr>
              <a:t>Bu, fazla kapasiteye ve etkinsiz bir çıktı seviyesine yol açar.</a:t>
            </a:r>
          </a:p>
          <a:p>
            <a:r>
              <a:rPr lang="tr-TR" sz="3200" dirty="0">
                <a:ea typeface="MS PGothic" charset="0"/>
              </a:rPr>
              <a:t>Tekelci rekabet büyük ölçüde faydalıdır.</a:t>
            </a:r>
          </a:p>
        </p:txBody>
      </p:sp>
    </p:spTree>
    <p:extLst>
      <p:ext uri="{BB962C8B-B14F-4D97-AF65-F5344CB8AC3E}">
        <p14:creationId xmlns:p14="http://schemas.microsoft.com/office/powerpoint/2010/main" val="3299632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609600" y="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Özet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r>
              <a:rPr lang="tr-TR" sz="3200" dirty="0">
                <a:ea typeface="MS PGothic" charset="0"/>
              </a:rPr>
              <a:t>Uzun-dönemde, serbest giriş ve çıkış, tekelci rekabet firmalarının pozitif ekonomik karlar elde etmelerine izin vermez.</a:t>
            </a:r>
          </a:p>
          <a:p>
            <a:r>
              <a:rPr lang="tr-TR" sz="3200" dirty="0">
                <a:ea typeface="MS PGothic" charset="0"/>
              </a:rPr>
              <a:t>Reklamın yararlı işlevleri vardır:</a:t>
            </a:r>
          </a:p>
          <a:p>
            <a:pPr lvl="1"/>
            <a:r>
              <a:rPr lang="tr-TR" sz="2800" dirty="0">
                <a:ea typeface="MS PGothic" charset="0"/>
              </a:rPr>
              <a:t>Bilgi, </a:t>
            </a:r>
            <a:r>
              <a:rPr lang="tr-TR" sz="2800" dirty="0" err="1">
                <a:ea typeface="MS PGothic" charset="0"/>
              </a:rPr>
              <a:t>lokasyon</a:t>
            </a:r>
            <a:r>
              <a:rPr lang="tr-TR" sz="2800" dirty="0">
                <a:ea typeface="MS PGothic" charset="0"/>
              </a:rPr>
              <a:t>, yeni ürünler, kalite farklılıkları</a:t>
            </a:r>
          </a:p>
          <a:p>
            <a:r>
              <a:rPr lang="tr-TR" sz="3200" dirty="0">
                <a:ea typeface="MS PGothic" charset="0"/>
              </a:rPr>
              <a:t>Buna rağmen, reklam ayrıca maliyetleri de arttırır.</a:t>
            </a:r>
          </a:p>
          <a:p>
            <a:r>
              <a:rPr lang="tr-TR" sz="3200" dirty="0">
                <a:ea typeface="MS PGothic" charset="0"/>
              </a:rPr>
              <a:t>Reklam yanıltıcı olabilir.</a:t>
            </a:r>
            <a:endParaRPr lang="tr-TR" sz="28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60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 idx="4294967295"/>
          </p:nvPr>
        </p:nvSpPr>
        <p:spPr>
          <a:xfrm>
            <a:off x="364067" y="0"/>
            <a:ext cx="10972800" cy="1527175"/>
          </a:xfrm>
        </p:spPr>
        <p:txBody>
          <a:bodyPr/>
          <a:lstStyle/>
          <a:p>
            <a:pPr algn="l" eaLnBrk="1" hangingPunct="1"/>
            <a:r>
              <a:rPr lang="tr-TR" b="1" dirty="0">
                <a:ea typeface="MS PGothic" charset="0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364067" y="1712913"/>
            <a:ext cx="11595100" cy="4895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dirty="0">
                <a:ea typeface="MS PGothic" charset="0"/>
              </a:rPr>
              <a:t>Aşağıdaki endüstrilerden hangisi tekelci rekabet piyasasına en yakın olanıdır?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Otomobil üretimi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Çiftçilik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Elmas Madenciliği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 err="1">
                <a:ea typeface="MS PGothic" charset="0"/>
              </a:rPr>
              <a:t>Fast-food</a:t>
            </a:r>
            <a:r>
              <a:rPr lang="tr-TR" dirty="0">
                <a:ea typeface="MS PGothic" charset="0"/>
              </a:rPr>
              <a:t> Restoranları</a:t>
            </a:r>
          </a:p>
        </p:txBody>
      </p:sp>
    </p:spTree>
    <p:extLst>
      <p:ext uri="{BB962C8B-B14F-4D97-AF65-F5344CB8AC3E}">
        <p14:creationId xmlns:p14="http://schemas.microsoft.com/office/powerpoint/2010/main" val="34922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9600" y="5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Önemli Sorular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tr-TR" sz="3200" dirty="0">
                <a:ea typeface="MS PGothic" charset="0"/>
              </a:rPr>
              <a:t>Tekelci rekabet piyasası nedir?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dirty="0">
                <a:ea typeface="MS PGothic" charset="0"/>
              </a:rPr>
              <a:t>Tekelci rekabet piyasası, rekabetçi piyasa ve tekel piyasası arasındaki fark nedir?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dirty="0">
                <a:ea typeface="MS PGothic" charset="0"/>
              </a:rPr>
              <a:t>Tekelci rekabet piyasasında reklam neden çok önemli ve yaygındır?</a:t>
            </a:r>
          </a:p>
        </p:txBody>
      </p:sp>
    </p:spTree>
    <p:extLst>
      <p:ext uri="{BB962C8B-B14F-4D97-AF65-F5344CB8AC3E}">
        <p14:creationId xmlns:p14="http://schemas.microsoft.com/office/powerpoint/2010/main" val="9732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 idx="4294967295"/>
          </p:nvPr>
        </p:nvSpPr>
        <p:spPr>
          <a:xfrm>
            <a:off x="364067" y="13447"/>
            <a:ext cx="10972800" cy="1527175"/>
          </a:xfrm>
        </p:spPr>
        <p:txBody>
          <a:bodyPr/>
          <a:lstStyle/>
          <a:p>
            <a:pPr algn="l" eaLnBrk="1" hangingPunct="1"/>
            <a:r>
              <a:rPr lang="tr-TR" b="1" dirty="0">
                <a:ea typeface="MS PGothic" charset="0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364067" y="1712913"/>
            <a:ext cx="11595100" cy="4895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altLang="en-US" dirty="0"/>
              <a:t>Aşağıdakilerden hangisi bir tekelci rekabet firmasıdır?</a:t>
            </a:r>
            <a:endParaRPr lang="tr-TR" dirty="0">
              <a:ea typeface="MS PGothic" charset="0"/>
            </a:endParaRP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altLang="en-US" dirty="0" err="1"/>
              <a:t>Granny</a:t>
            </a:r>
            <a:r>
              <a:rPr lang="tr-TR" altLang="en-US" dirty="0"/>
              <a:t> Smith elmaları yetiştiren yerel bir çiftlik</a:t>
            </a:r>
            <a:endParaRPr lang="tr-TR" dirty="0">
              <a:ea typeface="MS PGothic" charset="0"/>
            </a:endParaRP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altLang="en-US" dirty="0"/>
              <a:t>Büyük ve uzun bir giyim mağazası</a:t>
            </a:r>
            <a:endParaRPr lang="tr-TR" dirty="0">
              <a:ea typeface="MS PGothic" charset="0"/>
            </a:endParaRP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altLang="en-US" dirty="0"/>
              <a:t>Yerel elektrik şirketi</a:t>
            </a:r>
            <a:endParaRPr lang="tr-TR" dirty="0">
              <a:ea typeface="MS PGothic" charset="0"/>
            </a:endParaRP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altLang="en-US" dirty="0"/>
              <a:t>General </a:t>
            </a:r>
            <a:r>
              <a:rPr lang="tr-TR" altLang="en-US" dirty="0" err="1"/>
              <a:t>Motors</a:t>
            </a:r>
            <a:endParaRPr lang="tr-TR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9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 idx="4294967295"/>
          </p:nvPr>
        </p:nvSpPr>
        <p:spPr>
          <a:xfrm>
            <a:off x="364067" y="13447"/>
            <a:ext cx="10972800" cy="1527175"/>
          </a:xfrm>
        </p:spPr>
        <p:txBody>
          <a:bodyPr/>
          <a:lstStyle/>
          <a:p>
            <a:pPr algn="l" eaLnBrk="1" hangingPunct="1"/>
            <a:r>
              <a:rPr lang="tr-TR" b="1" dirty="0">
                <a:ea typeface="MS PGothic" charset="0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364067" y="1712913"/>
            <a:ext cx="11595100" cy="48958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tr-TR" dirty="0">
                <a:ea typeface="MS PGothic" charset="0"/>
              </a:rPr>
              <a:t>Tekelci rekabet piyasası hakkında aşağıdakilerden hangisi doğrudur?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Tekel piyasasından daha yüksek fiyatlara neden olur.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Tam rekabetçi piyasadan daha yüksek fiyatlara neden olur.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Tekel piyasasından daha düşük çıktıya neden olur.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Tam rekabetçi piyasadan daha ekonomik olarak etkindir.</a:t>
            </a:r>
          </a:p>
        </p:txBody>
      </p:sp>
    </p:spTree>
    <p:extLst>
      <p:ext uri="{BB962C8B-B14F-4D97-AF65-F5344CB8AC3E}">
        <p14:creationId xmlns:p14="http://schemas.microsoft.com/office/powerpoint/2010/main" val="391311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 idx="4294967295"/>
          </p:nvPr>
        </p:nvSpPr>
        <p:spPr>
          <a:xfrm>
            <a:off x="364067" y="26894"/>
            <a:ext cx="10972800" cy="1527175"/>
          </a:xfrm>
        </p:spPr>
        <p:txBody>
          <a:bodyPr/>
          <a:lstStyle/>
          <a:p>
            <a:pPr algn="l" eaLnBrk="1" hangingPunct="1"/>
            <a:r>
              <a:rPr lang="tr-TR" b="1" dirty="0">
                <a:ea typeface="MS PGothic" charset="0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364067" y="1712913"/>
            <a:ext cx="11595100" cy="48958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tr-TR" dirty="0">
                <a:ea typeface="MS PGothic" charset="0"/>
              </a:rPr>
              <a:t>Pek çok rakibin tümü reklam verdiğinde olası bir olumsuz etki aşağıdakilerden hangisinde verilmiştir?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Talep artırıcı etkiler birbirini ortadan kaldırır ve maliyetler yükselir.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Tüketiciler ürünleri daha çok satın almak ister.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Ürünler gereğinden çok daha fazla farklılaştırılmıştır.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Firmalar rekabet etmek yerine işbirliği yapmaya başlar.</a:t>
            </a:r>
          </a:p>
        </p:txBody>
      </p:sp>
    </p:spTree>
    <p:extLst>
      <p:ext uri="{BB962C8B-B14F-4D97-AF65-F5344CB8AC3E}">
        <p14:creationId xmlns:p14="http://schemas.microsoft.com/office/powerpoint/2010/main" val="38638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 idx="4294967295"/>
          </p:nvPr>
        </p:nvSpPr>
        <p:spPr>
          <a:xfrm>
            <a:off x="364067" y="0"/>
            <a:ext cx="10972800" cy="1527175"/>
          </a:xfrm>
        </p:spPr>
        <p:txBody>
          <a:bodyPr/>
          <a:lstStyle/>
          <a:p>
            <a:pPr algn="l" eaLnBrk="1" hangingPunct="1"/>
            <a:r>
              <a:rPr lang="tr-TR" b="1" dirty="0">
                <a:ea typeface="MS PGothic" charset="0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364067" y="1712913"/>
            <a:ext cx="11595100" cy="48958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tr-TR" dirty="0">
                <a:ea typeface="MS PGothic" charset="0"/>
              </a:rPr>
              <a:t>Tekelci rekabet piyasasındaki bir firma için uzun-dönem dengesinde aşağıdakilerden hangisi doğrudur?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MR &lt; MC, P &lt; </a:t>
            </a:r>
            <a:r>
              <a:rPr lang="tr-TR" dirty="0" err="1">
                <a:ea typeface="MS PGothic" charset="0"/>
              </a:rPr>
              <a:t>min</a:t>
            </a:r>
            <a:r>
              <a:rPr lang="tr-TR" dirty="0">
                <a:ea typeface="MS PGothic" charset="0"/>
              </a:rPr>
              <a:t>(ATC)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P = MR = MC = </a:t>
            </a:r>
            <a:r>
              <a:rPr lang="tr-TR" dirty="0" err="1">
                <a:ea typeface="MS PGothic" charset="0"/>
              </a:rPr>
              <a:t>min</a:t>
            </a:r>
            <a:r>
              <a:rPr lang="tr-TR" dirty="0">
                <a:ea typeface="MS PGothic" charset="0"/>
              </a:rPr>
              <a:t>(ATC)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P = ATC, P &gt; MC, P &gt; </a:t>
            </a:r>
            <a:r>
              <a:rPr lang="tr-TR" dirty="0" err="1">
                <a:ea typeface="MS PGothic" charset="0"/>
              </a:rPr>
              <a:t>min</a:t>
            </a:r>
            <a:r>
              <a:rPr lang="tr-TR" dirty="0">
                <a:ea typeface="MS PGothic" charset="0"/>
              </a:rPr>
              <a:t>(ATC)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P &gt; ATC, P = MC</a:t>
            </a:r>
          </a:p>
        </p:txBody>
      </p:sp>
    </p:spTree>
    <p:extLst>
      <p:ext uri="{BB962C8B-B14F-4D97-AF65-F5344CB8AC3E}">
        <p14:creationId xmlns:p14="http://schemas.microsoft.com/office/powerpoint/2010/main" val="28537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 idx="4294967295"/>
          </p:nvPr>
        </p:nvSpPr>
        <p:spPr>
          <a:xfrm>
            <a:off x="364067" y="0"/>
            <a:ext cx="10972800" cy="1527175"/>
          </a:xfrm>
        </p:spPr>
        <p:txBody>
          <a:bodyPr/>
          <a:lstStyle/>
          <a:p>
            <a:pPr algn="l" eaLnBrk="1" hangingPunct="1"/>
            <a:r>
              <a:rPr lang="tr-TR" b="1" dirty="0">
                <a:ea typeface="MS PGothic" charset="0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364067" y="1712913"/>
            <a:ext cx="11595100" cy="4895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dirty="0">
                <a:ea typeface="MS PGothic" charset="0"/>
              </a:rPr>
              <a:t>Ürün farklılaştırması ile ilgili aşağıdakilerden hangisi doğrudur?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Daha fazla farklılaştırma, ürünlerin birbirleri için daha fazla ikame edilebilir olduğu anlamına gelir.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Daha fazla farklılaştırma, fiyatta daha büyük farklılıklara yol açar.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Daha fazla farklılaştırma, fiyatların yakınlaşmasına yol açar.</a:t>
            </a:r>
          </a:p>
          <a:p>
            <a:pPr marL="971550" lvl="1" indent="-514350" eaLnBrk="1" hangingPunct="1">
              <a:buFont typeface="Calibri" charset="0"/>
              <a:buAutoNum type="alphaUcPeriod"/>
            </a:pPr>
            <a:r>
              <a:rPr lang="tr-TR" dirty="0">
                <a:ea typeface="MS PGothic" charset="0"/>
              </a:rPr>
              <a:t>Farklılaştırma firma karlarını düşürür.</a:t>
            </a:r>
          </a:p>
        </p:txBody>
      </p:sp>
    </p:spTree>
    <p:extLst>
      <p:ext uri="{BB962C8B-B14F-4D97-AF65-F5344CB8AC3E}">
        <p14:creationId xmlns:p14="http://schemas.microsoft.com/office/powerpoint/2010/main" val="32367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noProof="0" dirty="0"/>
              <a:t>Kaynaklar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/>
              <a:t>"</a:t>
            </a:r>
            <a:r>
              <a:rPr lang="tr-TR" noProof="0" dirty="0" err="1"/>
              <a:t>Principles</a:t>
            </a:r>
            <a:r>
              <a:rPr lang="tr-TR" noProof="0" dirty="0"/>
              <a:t> of </a:t>
            </a:r>
            <a:r>
              <a:rPr lang="tr-TR" noProof="0" dirty="0" err="1"/>
              <a:t>Economics</a:t>
            </a:r>
            <a:r>
              <a:rPr lang="tr-TR" noProof="0" dirty="0"/>
              <a:t> </a:t>
            </a:r>
            <a:r>
              <a:rPr lang="tr-TR" noProof="0" dirty="0" err="1"/>
              <a:t>with</a:t>
            </a:r>
            <a:r>
              <a:rPr lang="tr-TR" noProof="0" dirty="0"/>
              <a:t> </a:t>
            </a:r>
            <a:r>
              <a:rPr lang="tr-TR" noProof="0" dirty="0" err="1"/>
              <a:t>Smartwork</a:t>
            </a:r>
            <a:r>
              <a:rPr lang="tr-TR" noProof="0" dirty="0"/>
              <a:t> Access (ISBN: 978-0-26314-5), 1st Edition, 2013" </a:t>
            </a:r>
            <a:r>
              <a:rPr lang="tr-TR" noProof="0" dirty="0" err="1"/>
              <a:t>by</a:t>
            </a:r>
            <a:r>
              <a:rPr lang="tr-TR" noProof="0" dirty="0"/>
              <a:t> </a:t>
            </a:r>
            <a:r>
              <a:rPr lang="tr-TR" noProof="0" dirty="0" err="1"/>
              <a:t>Mateer</a:t>
            </a:r>
            <a:r>
              <a:rPr lang="tr-TR" noProof="0" dirty="0"/>
              <a:t> </a:t>
            </a:r>
            <a:r>
              <a:rPr lang="tr-TR" noProof="0" dirty="0" err="1"/>
              <a:t>and</a:t>
            </a:r>
            <a:r>
              <a:rPr lang="tr-TR" noProof="0" dirty="0"/>
              <a:t> </a:t>
            </a:r>
            <a:r>
              <a:rPr lang="tr-TR" noProof="0" dirty="0" err="1"/>
              <a:t>Coppock</a:t>
            </a:r>
            <a:endParaRPr lang="tr-TR" noProof="0" dirty="0"/>
          </a:p>
          <a:p>
            <a:r>
              <a:rPr lang="tr-TR" noProof="0" dirty="0"/>
              <a:t>"</a:t>
            </a:r>
            <a:r>
              <a:rPr lang="tr-TR" noProof="0" dirty="0" err="1"/>
              <a:t>Economics</a:t>
            </a:r>
            <a:r>
              <a:rPr lang="tr-TR" noProof="0" dirty="0"/>
              <a:t>: </a:t>
            </a:r>
            <a:r>
              <a:rPr lang="tr-TR" noProof="0" dirty="0" err="1"/>
              <a:t>Custom</a:t>
            </a:r>
            <a:r>
              <a:rPr lang="tr-TR" noProof="0" dirty="0"/>
              <a:t> Edition </a:t>
            </a:r>
            <a:r>
              <a:rPr lang="tr-TR" noProof="0" dirty="0" err="1"/>
              <a:t>for</a:t>
            </a:r>
            <a:r>
              <a:rPr lang="tr-TR" noProof="0" dirty="0"/>
              <a:t> NCSU (ISBN: 9781937435202" </a:t>
            </a:r>
            <a:r>
              <a:rPr lang="tr-TR" noProof="0" dirty="0" err="1"/>
              <a:t>by</a:t>
            </a:r>
            <a:r>
              <a:rPr lang="tr-TR" noProof="0" dirty="0"/>
              <a:t> David </a:t>
            </a:r>
            <a:r>
              <a:rPr lang="tr-TR" noProof="0" dirty="0" err="1"/>
              <a:t>Hyman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398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09600" y="5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Tekelci Rekabet Piyasası Nedir?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eaLnBrk="1" hangingPunct="1"/>
            <a:r>
              <a:rPr lang="tr-TR" sz="3200" dirty="0">
                <a:ea typeface="MS PGothic" charset="0"/>
              </a:rPr>
              <a:t>Tekelci Rekabet (</a:t>
            </a:r>
            <a:r>
              <a:rPr lang="tr-TR" sz="3200" dirty="0" err="1">
                <a:ea typeface="MS PGothic" charset="0"/>
              </a:rPr>
              <a:t>Monopolistic</a:t>
            </a:r>
            <a:r>
              <a:rPr lang="tr-TR" sz="3200" dirty="0">
                <a:ea typeface="MS PGothic" charset="0"/>
              </a:rPr>
              <a:t> </a:t>
            </a:r>
            <a:r>
              <a:rPr lang="tr-TR" sz="3200" dirty="0" err="1">
                <a:ea typeface="MS PGothic" charset="0"/>
              </a:rPr>
              <a:t>Competition</a:t>
            </a:r>
            <a:r>
              <a:rPr lang="tr-TR" sz="3200" dirty="0">
                <a:ea typeface="MS PGothic" charset="0"/>
              </a:rPr>
              <a:t>)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Yapısı aşağıdakiler tarafından oluşan bir piyasadır.</a:t>
            </a: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Serbest giriş ve çıkış</a:t>
            </a: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Birçok farklı firma</a:t>
            </a:r>
          </a:p>
          <a:p>
            <a:pPr lvl="2" eaLnBrk="1" hangingPunct="1"/>
            <a:r>
              <a:rPr lang="tr-TR" dirty="0">
                <a:latin typeface="Cambria" panose="02040503050406030204" pitchFamily="18" charset="0"/>
                <a:cs typeface="Helvetica Neue" charset="0"/>
              </a:rPr>
              <a:t>Ürün farklılaştırması</a:t>
            </a:r>
          </a:p>
          <a:p>
            <a:pPr eaLnBrk="1" hangingPunct="1"/>
            <a:r>
              <a:rPr lang="tr-TR" sz="3200" dirty="0">
                <a:ea typeface="MS PGothic" charset="0"/>
              </a:rPr>
              <a:t>Ürün Farklılaştırması</a:t>
            </a:r>
          </a:p>
          <a:p>
            <a:pPr lvl="1" eaLnBrk="1" hangingPunct="1"/>
            <a:r>
              <a:rPr lang="tr-TR" sz="2400" dirty="0">
                <a:ea typeface="MS PGothic" charset="0"/>
              </a:rPr>
              <a:t>Firmaların, bir ürünü daha çekici hale getirmek ve onun benzersiz niteliklerini rakip ürünlerle karşılaştırmak için kullandıkları süreçtir.</a:t>
            </a:r>
          </a:p>
        </p:txBody>
      </p:sp>
    </p:spTree>
    <p:extLst>
      <p:ext uri="{BB962C8B-B14F-4D97-AF65-F5344CB8AC3E}">
        <p14:creationId xmlns:p14="http://schemas.microsoft.com/office/powerpoint/2010/main" val="7054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609600" y="59"/>
            <a:ext cx="10972800" cy="1527175"/>
          </a:xfrm>
        </p:spPr>
        <p:txBody>
          <a:bodyPr/>
          <a:lstStyle/>
          <a:p>
            <a:pPr algn="ctr"/>
            <a:r>
              <a:rPr lang="tr-TR" b="1" dirty="0">
                <a:ea typeface="MS PGothic" charset="0"/>
              </a:rPr>
              <a:t>Piyasa Yapılarının Karşılaştırılması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23076"/>
              </p:ext>
            </p:extLst>
          </p:nvPr>
        </p:nvGraphicFramePr>
        <p:xfrm>
          <a:off x="391584" y="1828800"/>
          <a:ext cx="11523670" cy="4524376"/>
        </p:xfrm>
        <a:graphic>
          <a:graphicData uri="http://schemas.openxmlformats.org/drawingml/2006/table">
            <a:tbl>
              <a:tblPr/>
              <a:tblGrid>
                <a:gridCol w="3742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1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9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95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Tam Rekabetçi Piyasa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Tekelci Rekabet Piyasası</a:t>
                      </a:r>
                      <a:endParaRPr kumimoji="0" lang="tr-TR" sz="2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PGothic" charset="0"/>
                        <a:cs typeface="Times New Roman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Tekel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Birçok satıcı 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Birçok satıcı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Tek satıcı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77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Benzer ürünler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Farklılaştırılmış ürünler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Yakın ikamesi olmayan benzersiz bir ürün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Serbest/Ücretsiz/Kolay giriş ve çıkış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Serbest/Ücretsiz/Kolay giriş ve çıkış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PGothic" charset="0"/>
                          <a:cs typeface="Times New Roman" charset="0"/>
                        </a:rPr>
                        <a:t>Yüksek giriş ve çıkış engelleri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00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09600" y="5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Ürün Farklılaştırması Formları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5145028"/>
          </a:xfrm>
        </p:spPr>
        <p:txBody>
          <a:bodyPr/>
          <a:lstStyle/>
          <a:p>
            <a:pPr eaLnBrk="1" hangingPunct="1"/>
            <a:r>
              <a:rPr lang="tr-TR" dirty="0">
                <a:ea typeface="MS PGothic" charset="0"/>
                <a:cs typeface="Arial" pitchFamily="-103" charset="0"/>
              </a:rPr>
              <a:t>Firmaların ürünlerini farklılaştırmasının bazı yolları nelerdir?</a:t>
            </a:r>
            <a:endParaRPr lang="tr-TR" dirty="0">
              <a:ea typeface="MS PGothic" charset="0"/>
            </a:endParaRPr>
          </a:p>
          <a:p>
            <a:pPr eaLnBrk="1" hangingPunct="1"/>
            <a:r>
              <a:rPr lang="tr-TR" dirty="0">
                <a:ea typeface="MS PGothic" charset="0"/>
              </a:rPr>
              <a:t>1. Stil veya tür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Giyim mağazaları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Alışveriş merkezlerindeki restoranlar </a:t>
            </a:r>
          </a:p>
          <a:p>
            <a:pPr eaLnBrk="1" hangingPunct="1"/>
            <a:r>
              <a:rPr lang="tr-TR" dirty="0">
                <a:ea typeface="MS PGothic" charset="0"/>
              </a:rPr>
              <a:t>2. </a:t>
            </a:r>
            <a:r>
              <a:rPr lang="tr-TR" dirty="0" err="1">
                <a:ea typeface="MS PGothic" charset="0"/>
              </a:rPr>
              <a:t>Lokasyon</a:t>
            </a:r>
            <a:endParaRPr lang="tr-TR" dirty="0">
              <a:ea typeface="MS PGothic" charset="0"/>
            </a:endParaRPr>
          </a:p>
          <a:p>
            <a:pPr lvl="1" eaLnBrk="1" hangingPunct="1"/>
            <a:r>
              <a:rPr lang="tr-TR" sz="2800" dirty="0">
                <a:ea typeface="MS PGothic" charset="0"/>
              </a:rPr>
              <a:t>Benzin istasyonları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Kuru temizleme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Berberler</a:t>
            </a:r>
          </a:p>
        </p:txBody>
      </p:sp>
      <p:pic>
        <p:nvPicPr>
          <p:cNvPr id="10244" name="Picture 8" descr="I:\DirkTextbookN\Jpegs(All)\VOLUME_1_MICRO_Class-test\03_PRINECO_CH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67" y="3157596"/>
            <a:ext cx="23114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9" descr="I:\DirkTextbookN\Jpegs(All)\VOLUME_1_MICRO_Class-test\07_PRINECO_CH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767" y="3136165"/>
            <a:ext cx="2385484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09600" y="5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Ürün Farklılaştırması Formları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1" y="1712913"/>
            <a:ext cx="7577796" cy="4895850"/>
          </a:xfrm>
        </p:spPr>
        <p:txBody>
          <a:bodyPr/>
          <a:lstStyle/>
          <a:p>
            <a:pPr eaLnBrk="1" hangingPunct="1"/>
            <a:r>
              <a:rPr lang="tr-TR" dirty="0">
                <a:ea typeface="MS PGothic" charset="0"/>
              </a:rPr>
              <a:t>3. Kalite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Düşük Kalite vs. Yüksek Kalite</a:t>
            </a:r>
          </a:p>
          <a:p>
            <a:pPr lvl="1" eaLnBrk="1" hangingPunct="1"/>
            <a:r>
              <a:rPr lang="tr-TR" sz="2800" dirty="0" err="1">
                <a:ea typeface="MS PGothic" charset="0"/>
              </a:rPr>
              <a:t>Taco</a:t>
            </a:r>
            <a:r>
              <a:rPr lang="tr-TR" sz="2800" dirty="0">
                <a:ea typeface="MS PGothic" charset="0"/>
              </a:rPr>
              <a:t> </a:t>
            </a:r>
            <a:r>
              <a:rPr lang="tr-TR" sz="2800" dirty="0" err="1">
                <a:ea typeface="MS PGothic" charset="0"/>
              </a:rPr>
              <a:t>Bell</a:t>
            </a:r>
            <a:r>
              <a:rPr lang="tr-TR" sz="2800" dirty="0">
                <a:ea typeface="MS PGothic" charset="0"/>
              </a:rPr>
              <a:t> vs. </a:t>
            </a:r>
            <a:r>
              <a:rPr lang="tr-TR" sz="2800" dirty="0" err="1">
                <a:ea typeface="MS PGothic" charset="0"/>
              </a:rPr>
              <a:t>Baja</a:t>
            </a:r>
            <a:r>
              <a:rPr lang="tr-TR" sz="2800" dirty="0">
                <a:ea typeface="MS PGothic" charset="0"/>
              </a:rPr>
              <a:t> </a:t>
            </a:r>
            <a:r>
              <a:rPr lang="tr-TR" sz="2800" dirty="0" err="1">
                <a:ea typeface="MS PGothic" charset="0"/>
              </a:rPr>
              <a:t>Fresh</a:t>
            </a:r>
            <a:endParaRPr lang="tr-TR" sz="2800" dirty="0">
              <a:ea typeface="MS PGothic" charset="0"/>
            </a:endParaRPr>
          </a:p>
          <a:p>
            <a:pPr lvl="1" eaLnBrk="1" hangingPunct="1"/>
            <a:r>
              <a:rPr lang="tr-TR" sz="2800" dirty="0" err="1">
                <a:ea typeface="MS PGothic" charset="0"/>
              </a:rPr>
              <a:t>Subway</a:t>
            </a:r>
            <a:r>
              <a:rPr lang="tr-TR" sz="2800" dirty="0">
                <a:ea typeface="MS PGothic" charset="0"/>
              </a:rPr>
              <a:t> vs. </a:t>
            </a:r>
            <a:r>
              <a:rPr lang="tr-TR" sz="2800" dirty="0" err="1">
                <a:ea typeface="MS PGothic" charset="0"/>
              </a:rPr>
              <a:t>Quiznos</a:t>
            </a:r>
            <a:endParaRPr lang="tr-TR" sz="2800" dirty="0">
              <a:ea typeface="MS PGothic" charset="0"/>
            </a:endParaRPr>
          </a:p>
          <a:p>
            <a:pPr lvl="1" eaLnBrk="1" hangingPunct="1"/>
            <a:r>
              <a:rPr lang="tr-TR" sz="2800" dirty="0" err="1">
                <a:ea typeface="MS PGothic" charset="0"/>
              </a:rPr>
              <a:t>McDonald</a:t>
            </a:r>
            <a:r>
              <a:rPr lang="tr-TR" altLang="ja-JP" sz="2800" dirty="0" err="1">
                <a:ea typeface="MS PGothic" charset="0"/>
              </a:rPr>
              <a:t>'s</a:t>
            </a:r>
            <a:r>
              <a:rPr lang="tr-TR" altLang="ja-JP" sz="2800" dirty="0">
                <a:ea typeface="MS PGothic" charset="0"/>
              </a:rPr>
              <a:t> vs. White </a:t>
            </a:r>
            <a:r>
              <a:rPr lang="tr-TR" altLang="ja-JP" sz="2800" dirty="0" err="1">
                <a:ea typeface="MS PGothic" charset="0"/>
              </a:rPr>
              <a:t>Castle</a:t>
            </a:r>
            <a:endParaRPr lang="tr-TR" altLang="ja-JP" sz="2800" dirty="0">
              <a:ea typeface="MS PGothic" charset="0"/>
            </a:endParaRPr>
          </a:p>
          <a:p>
            <a:pPr eaLnBrk="1" hangingPunct="1"/>
            <a:r>
              <a:rPr lang="tr-TR" sz="3200" dirty="0">
                <a:ea typeface="MS PGothic" charset="0"/>
              </a:rPr>
              <a:t>Değiş-tokuş: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Düşük kalite, düşük fiyat, hızlı servis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Yüksek kalite, yüksek fiyat, yavaş servis</a:t>
            </a:r>
          </a:p>
        </p:txBody>
      </p:sp>
      <p:pic>
        <p:nvPicPr>
          <p:cNvPr id="11268" name="Picture 6" descr="I:\DirkTextbookN\Jpegs(All)\VOLUME_1_MICRO_Class-test\01_PRINECO_CH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266" y="4149785"/>
            <a:ext cx="352213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:\DirkTextbookN\Jpegs(All)\VOLUME_1_MICRO_Class-test\02_PRINECO_CH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82" y="1941572"/>
            <a:ext cx="378671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7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609600" y="59"/>
            <a:ext cx="10972800" cy="1527175"/>
          </a:xfrm>
        </p:spPr>
        <p:txBody>
          <a:bodyPr/>
          <a:lstStyle/>
          <a:p>
            <a:r>
              <a:rPr lang="tr-TR" b="1" dirty="0">
                <a:ea typeface="MS PGothic" charset="0"/>
              </a:rPr>
              <a:t>Ekonomi: </a:t>
            </a:r>
            <a:r>
              <a:rPr lang="tr-TR" b="1" i="1" dirty="0" err="1">
                <a:ea typeface="MS PGothic" charset="0"/>
              </a:rPr>
              <a:t>Seinfeld</a:t>
            </a:r>
            <a:endParaRPr lang="tr-TR" b="1" i="1" dirty="0">
              <a:ea typeface="MS PGothic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609600" y="1698625"/>
            <a:ext cx="11226800" cy="2743200"/>
          </a:xfrm>
        </p:spPr>
        <p:txBody>
          <a:bodyPr/>
          <a:lstStyle/>
          <a:p>
            <a:r>
              <a:rPr lang="tr-TR" altLang="ja-JP" dirty="0">
                <a:ea typeface="MS PGothic" charset="0"/>
              </a:rPr>
              <a:t>"</a:t>
            </a:r>
            <a:r>
              <a:rPr lang="tr-TR" altLang="ja-JP" dirty="0" err="1">
                <a:ea typeface="MS PGothic" charset="0"/>
              </a:rPr>
              <a:t>Seinfeld</a:t>
            </a:r>
            <a:r>
              <a:rPr lang="tr-TR" altLang="ja-JP" dirty="0">
                <a:ea typeface="MS PGothic" charset="0"/>
              </a:rPr>
              <a:t>"</a:t>
            </a:r>
          </a:p>
          <a:p>
            <a:pPr lvl="1"/>
            <a:r>
              <a:rPr lang="tr-TR" altLang="ja-JP" dirty="0">
                <a:ea typeface="MS PGothic" charset="0"/>
              </a:rPr>
              <a:t>"</a:t>
            </a:r>
            <a:r>
              <a:rPr lang="tr-TR" altLang="ja-JP" dirty="0" err="1">
                <a:ea typeface="MS PGothic" charset="0"/>
              </a:rPr>
              <a:t>The</a:t>
            </a:r>
            <a:r>
              <a:rPr lang="tr-TR" altLang="ja-JP" dirty="0">
                <a:ea typeface="MS PGothic" charset="0"/>
              </a:rPr>
              <a:t> </a:t>
            </a:r>
            <a:r>
              <a:rPr lang="tr-TR" altLang="ja-JP" dirty="0" err="1">
                <a:ea typeface="MS PGothic" charset="0"/>
              </a:rPr>
              <a:t>Café</a:t>
            </a:r>
            <a:r>
              <a:rPr lang="tr-TR" altLang="ja-JP" dirty="0">
                <a:ea typeface="MS PGothic" charset="0"/>
              </a:rPr>
              <a:t>" (1991)</a:t>
            </a:r>
          </a:p>
          <a:p>
            <a:pPr lvl="1"/>
            <a:r>
              <a:rPr lang="tr-TR" dirty="0" err="1">
                <a:ea typeface="MS PGothic" charset="0"/>
              </a:rPr>
              <a:t>Jerry</a:t>
            </a:r>
            <a:r>
              <a:rPr lang="tr-TR" dirty="0">
                <a:ea typeface="MS PGothic" charset="0"/>
              </a:rPr>
              <a:t>, </a:t>
            </a:r>
            <a:r>
              <a:rPr lang="tr-TR" dirty="0" err="1">
                <a:ea typeface="MS PGothic" charset="0"/>
              </a:rPr>
              <a:t>Babu'yu</a:t>
            </a:r>
            <a:r>
              <a:rPr lang="tr-TR" dirty="0">
                <a:ea typeface="MS PGothic" charset="0"/>
              </a:rPr>
              <a:t> Pakistan yemekleri sunmaya ikna eder - mahalledeki tek Pakistan restoranı o olacaktır. Restoran başarısız olduğunda, </a:t>
            </a:r>
            <a:r>
              <a:rPr lang="tr-TR" dirty="0" err="1">
                <a:ea typeface="MS PGothic" charset="0"/>
              </a:rPr>
              <a:t>Jerry</a:t>
            </a:r>
            <a:r>
              <a:rPr lang="tr-TR" dirty="0">
                <a:ea typeface="MS PGothic" charset="0"/>
              </a:rPr>
              <a:t> bunu kötü </a:t>
            </a:r>
            <a:r>
              <a:rPr lang="tr-TR" dirty="0" err="1">
                <a:ea typeface="MS PGothic" charset="0"/>
              </a:rPr>
              <a:t>lokasyona</a:t>
            </a:r>
            <a:r>
              <a:rPr lang="tr-TR" dirty="0">
                <a:ea typeface="MS PGothic" charset="0"/>
              </a:rPr>
              <a:t> bağlıyor.</a:t>
            </a:r>
          </a:p>
        </p:txBody>
      </p:sp>
      <p:pic>
        <p:nvPicPr>
          <p:cNvPr id="22531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37669" y="4929188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4046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2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3_Office Theme">
  <a:themeElements>
    <a:clrScheme name="5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5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15_Office Theme">
  <a:themeElements>
    <a:clrScheme name="5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5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6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7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Theme">
  <a:themeElements>
    <a:clrScheme name="5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5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Theme">
  <a:themeElements>
    <a:clrScheme name="5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5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Office Theme">
  <a:themeElements>
    <a:clrScheme name="5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5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2079</Words>
  <Application>Microsoft Macintosh PowerPoint</Application>
  <PresentationFormat>Widescreen</PresentationFormat>
  <Paragraphs>327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45</vt:i4>
      </vt:variant>
    </vt:vector>
  </HeadingPairs>
  <TitlesOfParts>
    <vt:vector size="65" baseType="lpstr">
      <vt:lpstr>Arial</vt:lpstr>
      <vt:lpstr>Calibri</vt:lpstr>
      <vt:lpstr>Cambria</vt:lpstr>
      <vt:lpstr>Helvetica Neue</vt:lpstr>
      <vt:lpstr>3_Office Theme</vt:lpstr>
      <vt:lpstr>5_Office Theme</vt:lpstr>
      <vt:lpstr>4_Office Theme</vt:lpstr>
      <vt:lpstr>7_Office Theme</vt:lpstr>
      <vt:lpstr>6_Office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Office Theme</vt:lpstr>
      <vt:lpstr>15_Office Theme</vt:lpstr>
      <vt:lpstr>16_Office Theme</vt:lpstr>
      <vt:lpstr>17_Office Theme</vt:lpstr>
      <vt:lpstr>Ekonomi I</vt:lpstr>
      <vt:lpstr>Hafta #10 Konu Başlıkları </vt:lpstr>
      <vt:lpstr>Daha Önce</vt:lpstr>
      <vt:lpstr>Önemli Sorular</vt:lpstr>
      <vt:lpstr>Tekelci Rekabet Piyasası Nedir?</vt:lpstr>
      <vt:lpstr>Piyasa Yapılarının Karşılaştırılması</vt:lpstr>
      <vt:lpstr>Ürün Farklılaştırması Formları</vt:lpstr>
      <vt:lpstr>Ürün Farklılaştırması Formları</vt:lpstr>
      <vt:lpstr>Ekonomi: Seinfeld</vt:lpstr>
      <vt:lpstr>Tekelci Rekabet Piyasası Kısa-Dönem ve Uzun-Dönem</vt:lpstr>
      <vt:lpstr>Tekelci Rekabet, Kısa-Dönem</vt:lpstr>
      <vt:lpstr>Tekelci Rekabet, Kısa-Dönem</vt:lpstr>
      <vt:lpstr>Tekelci Rekabet, Uzun-Dönem</vt:lpstr>
      <vt:lpstr>Tekelci Rekabet, Uzun-Dönem</vt:lpstr>
      <vt:lpstr>Fiyat, Marjinal Maliyet ve LRATC Arasındaki İlişki</vt:lpstr>
      <vt:lpstr>Uzun-Dönem Dengesi İki Piyasa Yapısı</vt:lpstr>
      <vt:lpstr>Ölçek ve Çıktı</vt:lpstr>
      <vt:lpstr>Etkinsizlik ve Sosyal Refah</vt:lpstr>
      <vt:lpstr>Etkinsizlik ve Sosyal Refah</vt:lpstr>
      <vt:lpstr>Etkinsizlik O Kadar Kötü mü?</vt:lpstr>
      <vt:lpstr>Ürün Farklılaştırmanın Değişen Dereceleri</vt:lpstr>
      <vt:lpstr>Farklılaştırma, Fazla Kapasite ve Etkinlik</vt:lpstr>
      <vt:lpstr>Ekonomi: “Hugs”</vt:lpstr>
      <vt:lpstr>Reklam</vt:lpstr>
      <vt:lpstr>PowerPoint Presentation</vt:lpstr>
      <vt:lpstr>PowerPoint Presentation</vt:lpstr>
      <vt:lpstr>Reklam ve Talep</vt:lpstr>
      <vt:lpstr>Kim Reklam Yapar?</vt:lpstr>
      <vt:lpstr>Kim Reklam Yapar?</vt:lpstr>
      <vt:lpstr>Kim Reklam Yapar?</vt:lpstr>
      <vt:lpstr>Reklamın Negatif Etkileri</vt:lpstr>
      <vt:lpstr>Reklamın Maliyetleri Arttırması</vt:lpstr>
      <vt:lpstr>Ekonomi: Mad Men</vt:lpstr>
      <vt:lpstr>Reklamın Negatif Etkileri</vt:lpstr>
      <vt:lpstr>Sonuç</vt:lpstr>
      <vt:lpstr>Özet</vt:lpstr>
      <vt:lpstr>Özet</vt:lpstr>
      <vt:lpstr>Özet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Economics EC 205 – Sections 202 and 206</dc:title>
  <dc:creator>Omer Kara</dc:creator>
  <cp:lastModifiedBy>Omer Kara</cp:lastModifiedBy>
  <cp:revision>526</cp:revision>
  <dcterms:created xsi:type="dcterms:W3CDTF">2014-08-10T22:38:12Z</dcterms:created>
  <dcterms:modified xsi:type="dcterms:W3CDTF">2021-12-30T09:43:51Z</dcterms:modified>
</cp:coreProperties>
</file>