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</p:sldMasterIdLst>
  <p:notesMasterIdLst>
    <p:notesMasterId r:id="rId54"/>
  </p:notesMasterIdLst>
  <p:sldIdLst>
    <p:sldId id="324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307" r:id="rId12"/>
    <p:sldId id="318" r:id="rId13"/>
    <p:sldId id="341" r:id="rId14"/>
    <p:sldId id="340" r:id="rId15"/>
    <p:sldId id="339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23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91" r:id="rId40"/>
    <p:sldId id="292" r:id="rId41"/>
    <p:sldId id="870" r:id="rId42"/>
    <p:sldId id="871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872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17" autoAdjust="0"/>
    <p:restoredTop sz="84696" autoAdjust="0"/>
  </p:normalViewPr>
  <p:slideViewPr>
    <p:cSldViewPr snapToGrid="0">
      <p:cViewPr varScale="1">
        <p:scale>
          <a:sx n="127" d="100"/>
          <a:sy n="127" d="100"/>
        </p:scale>
        <p:origin x="169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37808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6" d="100"/>
          <a:sy n="76" d="100"/>
        </p:scale>
        <p:origin x="-39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64FFF67F-6AC4-4DB1-8BAB-A05EA3F102AD}" type="datetimeFigureOut">
              <a:rPr lang="en-US" smtClean="0"/>
              <a:pPr/>
              <a:t>4/29/21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mbria"/>
                <a:cs typeface="Cambria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mbria"/>
                <a:cs typeface="Cambria"/>
              </a:defRPr>
            </a:lvl1pPr>
          </a:lstStyle>
          <a:p>
            <a:fld id="{5F31DE9F-8A29-4744-97CD-5CF73C7CB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72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Cambria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00DC84-A8E2-4F52-99EB-7C4467EDF3C9}" type="slidenum">
              <a:rPr lang="tr-TR" smtClean="0"/>
              <a:t>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87418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10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884894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059989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059989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058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52058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FB5D4-A87D-4238-A0DD-7EB6E4612340}" type="slidenum">
              <a:rPr lang="tr-TR" altLang="en-US" smtClean="0"/>
              <a:pPr/>
              <a:t>15</a:t>
            </a:fld>
            <a:endParaRPr lang="tr-TR" altLang="en-US" dirty="0"/>
          </a:p>
        </p:txBody>
      </p:sp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248966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30070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</a:pPr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3007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8A3C6C-F85F-4DCE-A800-2266C05B42BD}" type="slidenum">
              <a:rPr lang="tr-TR" altLang="en-US" smtClean="0"/>
              <a:pPr/>
              <a:t>18</a:t>
            </a:fld>
            <a:endParaRPr lang="tr-TR" altLang="en-US" dirty="0"/>
          </a:p>
        </p:txBody>
      </p:sp>
      <p:sp>
        <p:nvSpPr>
          <p:cNvPr id="196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6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186169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913819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975142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30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sz="900" dirty="0">
              <a:ea typeface="MS PGothic" charset="0"/>
              <a:cs typeface="MS PGothic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22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23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t>24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17654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79476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4363910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1DE9F-8A29-4744-97CD-5CF73C7CBC1E}" type="slidenum">
              <a:rPr lang="tr-TR" smtClean="0">
                <a:solidFill>
                  <a:prstClr val="black"/>
                </a:solidFill>
              </a:rPr>
              <a:pPr/>
              <a:t>27</a:t>
            </a:fld>
            <a:endParaRPr lang="tr-T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1680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91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dirty="0"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061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2392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4637454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3121087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442142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8196749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800" dirty="0"/>
          </a:p>
        </p:txBody>
      </p:sp>
    </p:spTree>
    <p:extLst>
      <p:ext uri="{BB962C8B-B14F-4D97-AF65-F5344CB8AC3E}">
        <p14:creationId xmlns:p14="http://schemas.microsoft.com/office/powerpoint/2010/main" val="40538898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765868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256378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2630782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</a:pPr>
            <a:endParaRPr lang="tr-T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2849046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40889467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681727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2133245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marL="628650" lvl="1" indent="-171450">
              <a:buFontTx/>
              <a:buChar char="•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36464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31040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42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63785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43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887108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31DE9F-8A29-4744-97CD-5CF73C7CBC1E}" type="slidenum">
              <a:rPr lang="tr-TR" smtClean="0"/>
              <a:pPr/>
              <a:t>44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079341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8808708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B</a:t>
            </a:r>
          </a:p>
        </p:txBody>
      </p:sp>
    </p:spTree>
    <p:extLst>
      <p:ext uri="{BB962C8B-B14F-4D97-AF65-F5344CB8AC3E}">
        <p14:creationId xmlns:p14="http://schemas.microsoft.com/office/powerpoint/2010/main" val="20515421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C</a:t>
            </a:r>
          </a:p>
        </p:txBody>
      </p:sp>
    </p:spTree>
    <p:extLst>
      <p:ext uri="{BB962C8B-B14F-4D97-AF65-F5344CB8AC3E}">
        <p14:creationId xmlns:p14="http://schemas.microsoft.com/office/powerpoint/2010/main" val="2591671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</p:txBody>
      </p:sp>
    </p:spTree>
    <p:extLst>
      <p:ext uri="{BB962C8B-B14F-4D97-AF65-F5344CB8AC3E}">
        <p14:creationId xmlns:p14="http://schemas.microsoft.com/office/powerpoint/2010/main" val="35978137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 D</a:t>
            </a:r>
          </a:p>
        </p:txBody>
      </p:sp>
    </p:spTree>
    <p:extLst>
      <p:ext uri="{BB962C8B-B14F-4D97-AF65-F5344CB8AC3E}">
        <p14:creationId xmlns:p14="http://schemas.microsoft.com/office/powerpoint/2010/main" val="1262989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30408308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tr-TR" altLang="en-US" dirty="0"/>
              <a:t>Cevap:</a:t>
            </a:r>
            <a:r>
              <a:rPr lang="tr-TR" altLang="en-US" baseline="0" dirty="0"/>
              <a:t> </a:t>
            </a:r>
            <a:r>
              <a:rPr lang="tr-TR" alt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4432272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54227A-E1E0-41DF-805D-CD0BD5C453C7}" type="slidenum">
              <a:rPr lang="tr-TR" smtClean="0"/>
              <a:pPr/>
              <a:t>51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27535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119767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5521813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027531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en-US" dirty="0"/>
          </a:p>
        </p:txBody>
      </p:sp>
    </p:spTree>
    <p:extLst>
      <p:ext uri="{BB962C8B-B14F-4D97-AF65-F5344CB8AC3E}">
        <p14:creationId xmlns:p14="http://schemas.microsoft.com/office/powerpoint/2010/main" val="243530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 bwMode="auto">
          <a:xfrm>
            <a:off x="431803" y="1350965"/>
            <a:ext cx="3985684" cy="4179887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r" defTabSz="457200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sz="20000" b="1" dirty="0">
              <a:solidFill>
                <a:srgbClr val="FF2807"/>
              </a:solidFill>
              <a:latin typeface="Cambria"/>
              <a:cs typeface="Cambria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766733" y="1350965"/>
            <a:ext cx="0" cy="4179887"/>
          </a:xfrm>
          <a:prstGeom prst="line">
            <a:avLst/>
          </a:prstGeom>
          <a:ln w="57150" cmpd="sng">
            <a:solidFill>
              <a:schemeClr val="tx1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971812" y="1350817"/>
            <a:ext cx="6810217" cy="4179455"/>
          </a:xfrm>
        </p:spPr>
        <p:txBody>
          <a:bodyPr>
            <a:normAutofit fontScale="90000"/>
          </a:bodyPr>
          <a:lstStyle>
            <a:lvl1pPr algn="l">
              <a:defRPr cap="all" baseline="0">
                <a:solidFill>
                  <a:srgbClr val="66990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>
          <a:xfrm>
            <a:off x="431035" y="1350817"/>
            <a:ext cx="4156364" cy="4179455"/>
          </a:xfrm>
        </p:spPr>
        <p:txBody>
          <a:bodyPr anchor="ctr">
            <a:noAutofit/>
          </a:bodyPr>
          <a:lstStyle>
            <a:lvl1pPr marL="0" indent="0" algn="r">
              <a:buNone/>
              <a:defRPr sz="20000" b="0" i="0">
                <a:solidFill>
                  <a:srgbClr val="669900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8224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0" y="1543050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"/>
            <a:ext cx="10972800" cy="1527337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13168"/>
            <a:ext cx="10972800" cy="48962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3619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0" y="777875"/>
            <a:ext cx="12192000" cy="0"/>
          </a:xfrm>
          <a:prstGeom prst="line">
            <a:avLst/>
          </a:prstGeom>
          <a:ln w="57150" cmpd="sng">
            <a:solidFill>
              <a:srgbClr val="6699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755" y="-16933"/>
            <a:ext cx="10972800" cy="76809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066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pPr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Cambria"/>
              </a:defRPr>
            </a:lvl1pPr>
          </a:lstStyle>
          <a:p>
            <a:fld id="{075DADBF-8C14-42A8-B538-03422893AF4C}" type="slidenum">
              <a:rPr lang="en-US" altLang="en-US" smtClean="0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58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Cambri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18756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961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4391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265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76603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Cambria" panose="02040503050406030204" pitchFamily="18" charset="0"/>
          <a:ea typeface="MS PGothic" pitchFamily="34" charset="-128"/>
          <a:cs typeface="Cambri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Arial" pitchFamily="34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Helvetica Neue" charset="0"/>
          <a:ea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200" kern="1200">
          <a:solidFill>
            <a:schemeClr val="tx1"/>
          </a:solidFill>
          <a:latin typeface="Cambria"/>
          <a:ea typeface="MS PGothic" pitchFamily="34" charset="-128"/>
          <a:cs typeface="Cambri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 Neue"/>
          <a:ea typeface="Helvetica Neue" charset="0"/>
          <a:cs typeface="Helvetica Neue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237069" y="169868"/>
            <a:ext cx="11728451" cy="6543675"/>
          </a:xfrm>
          <a:prstGeom prst="rect">
            <a:avLst/>
          </a:prstGeom>
          <a:noFill/>
          <a:ln w="57150">
            <a:solidFill>
              <a:srgbClr val="6699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srgbClr val="FFFFFF"/>
              </a:solidFill>
              <a:latin typeface="Cambria"/>
              <a:ea typeface="MS PGothic"/>
              <a:cs typeface="MS PGothic"/>
            </a:endParaRPr>
          </a:p>
        </p:txBody>
      </p:sp>
      <p:sp>
        <p:nvSpPr>
          <p:cNvPr id="6147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614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36958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mbria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5pPr>
      <a:lvl6pPr marL="4572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6pPr>
      <a:lvl7pPr marL="9144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7pPr>
      <a:lvl8pPr marL="13716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8pPr>
      <a:lvl9pPr marL="1828800" algn="l" defTabSz="457200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ea typeface="MS PGothic" pitchFamily="34" charset="-128"/>
          <a:cs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600">
          <a:solidFill>
            <a:schemeClr val="tx1"/>
          </a:solidFill>
          <a:latin typeface="Cambria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200">
          <a:solidFill>
            <a:schemeClr val="tx1"/>
          </a:solidFill>
          <a:latin typeface="Cambria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Helvetica Neue" charset="0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Helvetica Neue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yadayadayadaecon.com/clip/76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4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15.emf"/><Relationship Id="rId7" Type="http://schemas.openxmlformats.org/officeDocument/2006/relationships/image" Target="../media/image19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3" Type="http://schemas.openxmlformats.org/officeDocument/2006/relationships/image" Target="../media/image22.emf"/><Relationship Id="rId7" Type="http://schemas.openxmlformats.org/officeDocument/2006/relationships/image" Target="../media/image26.emf"/><Relationship Id="rId12" Type="http://schemas.openxmlformats.org/officeDocument/2006/relationships/image" Target="../media/image31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emf"/><Relationship Id="rId11" Type="http://schemas.openxmlformats.org/officeDocument/2006/relationships/image" Target="../media/image30.emf"/><Relationship Id="rId5" Type="http://schemas.openxmlformats.org/officeDocument/2006/relationships/image" Target="../media/image24.emf"/><Relationship Id="rId10" Type="http://schemas.openxmlformats.org/officeDocument/2006/relationships/image" Target="../media/image29.emf"/><Relationship Id="rId4" Type="http://schemas.openxmlformats.org/officeDocument/2006/relationships/image" Target="../media/image23.emf"/><Relationship Id="rId9" Type="http://schemas.openxmlformats.org/officeDocument/2006/relationships/image" Target="../media/image28.e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conomicsoftheoffice.com/all/?eps=5_25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h9ND9UDRk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/>
          <p:cNvSpPr>
            <a:spLocks noGrp="1"/>
          </p:cNvSpPr>
          <p:nvPr>
            <p:ph type="ctrTitle"/>
          </p:nvPr>
        </p:nvSpPr>
        <p:spPr>
          <a:xfrm>
            <a:off x="5253040" y="1350965"/>
            <a:ext cx="5106987" cy="4179887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tr-TR" sz="6600" cap="none">
                <a:latin typeface="Cambria"/>
                <a:ea typeface="MS PGothic" charset="0"/>
              </a:rPr>
              <a:t>Ekonomi</a:t>
            </a:r>
            <a:endParaRPr lang="tr-TR" sz="3600" cap="none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7170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41401" y="1350965"/>
            <a:ext cx="3619499" cy="4179887"/>
          </a:xfrm>
        </p:spPr>
        <p:txBody>
          <a:bodyPr/>
          <a:lstStyle/>
          <a:p>
            <a:pPr eaLnBrk="1" hangingPunct="1"/>
            <a:r>
              <a:rPr lang="tr-TR" altLang="en-US" sz="6600" noProof="0" dirty="0">
                <a:latin typeface="Cambria"/>
                <a:cs typeface="Cambria"/>
              </a:rPr>
              <a:t>Hafta #6</a:t>
            </a:r>
          </a:p>
        </p:txBody>
      </p:sp>
    </p:spTree>
    <p:extLst>
      <p:ext uri="{BB962C8B-B14F-4D97-AF65-F5344CB8AC3E}">
        <p14:creationId xmlns:p14="http://schemas.microsoft.com/office/powerpoint/2010/main" val="688347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127" y="0"/>
            <a:ext cx="10972800" cy="1527337"/>
          </a:xfrm>
        </p:spPr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Kısa Dönem vs. Uzun Dönem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830" y="1713168"/>
            <a:ext cx="11430097" cy="4896248"/>
          </a:xfrm>
        </p:spPr>
        <p:txBody>
          <a:bodyPr/>
          <a:lstStyle/>
          <a:p>
            <a:pPr lvl="1"/>
            <a:r>
              <a:rPr lang="tr-TR" sz="2800" b="1" u="sng" noProof="0" dirty="0">
                <a:latin typeface="Cambria"/>
                <a:cs typeface="Cambria"/>
              </a:rPr>
              <a:t>Kısa Dönem (</a:t>
            </a:r>
            <a:r>
              <a:rPr lang="tr-TR" sz="2800" b="1" u="sng" noProof="0" dirty="0" err="1">
                <a:latin typeface="Cambria"/>
                <a:cs typeface="Cambria"/>
              </a:rPr>
              <a:t>Short</a:t>
            </a:r>
            <a:r>
              <a:rPr lang="tr-TR" sz="2800" b="1" u="sng" noProof="0" dirty="0">
                <a:latin typeface="Cambria"/>
                <a:cs typeface="Cambria"/>
              </a:rPr>
              <a:t> Run):</a:t>
            </a:r>
            <a:r>
              <a:rPr lang="tr-TR" sz="2800" noProof="0" dirty="0">
                <a:latin typeface="Cambria"/>
                <a:cs typeface="Cambria"/>
              </a:rPr>
              <a:t> Bazı girdi miktarlarının değişemediği üretim periyodudur.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Uzun Dönem (</a:t>
            </a:r>
            <a:r>
              <a:rPr lang="tr-TR" sz="2800" b="1" u="sng" noProof="0" dirty="0" err="1">
                <a:latin typeface="Cambria"/>
                <a:cs typeface="Cambria"/>
              </a:rPr>
              <a:t>Long</a:t>
            </a:r>
            <a:r>
              <a:rPr lang="tr-TR" sz="2800" b="1" u="sng" noProof="0" dirty="0">
                <a:latin typeface="Cambria"/>
                <a:cs typeface="Cambria"/>
              </a:rPr>
              <a:t> Run):</a:t>
            </a:r>
            <a:r>
              <a:rPr lang="tr-TR" sz="2800" noProof="0" dirty="0">
                <a:latin typeface="Cambria"/>
                <a:cs typeface="Cambria"/>
              </a:rPr>
              <a:t> Tüm girdi miktarlarının değişebildiği üretim periyodudur. Uzun dönemde sabit girdi yoktur.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Değişken Girdi (</a:t>
            </a:r>
            <a:r>
              <a:rPr lang="tr-TR" sz="2800" b="1" u="sng" noProof="0" dirty="0" err="1">
                <a:latin typeface="Cambria"/>
                <a:cs typeface="Cambria"/>
              </a:rPr>
              <a:t>Variable</a:t>
            </a:r>
            <a:r>
              <a:rPr lang="tr-TR" sz="2800" b="1" u="sng" noProof="0" dirty="0">
                <a:latin typeface="Cambria"/>
                <a:cs typeface="Cambria"/>
              </a:rPr>
              <a:t> </a:t>
            </a:r>
            <a:r>
              <a:rPr lang="tr-TR" sz="2800" b="1" u="sng" noProof="0" dirty="0" err="1">
                <a:latin typeface="Cambria"/>
                <a:cs typeface="Cambria"/>
              </a:rPr>
              <a:t>İnput</a:t>
            </a:r>
            <a:r>
              <a:rPr lang="tr-TR" sz="2800" b="1" u="sng" noProof="0" dirty="0">
                <a:latin typeface="Cambria"/>
                <a:cs typeface="Cambria"/>
              </a:rPr>
              <a:t>):</a:t>
            </a:r>
            <a:r>
              <a:rPr lang="tr-TR" sz="2800" noProof="0" dirty="0">
                <a:latin typeface="Cambria"/>
                <a:cs typeface="Cambria"/>
              </a:rPr>
              <a:t> Kısa dönemde miktarı değişebilen girdidir.</a:t>
            </a:r>
          </a:p>
          <a:p>
            <a:pPr lvl="1"/>
            <a:r>
              <a:rPr lang="tr-TR" sz="2800" b="1" u="sng" noProof="0" dirty="0">
                <a:latin typeface="Cambria"/>
                <a:cs typeface="Cambria"/>
              </a:rPr>
              <a:t>Sabit Girdi (</a:t>
            </a:r>
            <a:r>
              <a:rPr lang="tr-TR" sz="2800" b="1" u="sng" noProof="0" dirty="0" err="1">
                <a:latin typeface="Cambria"/>
                <a:cs typeface="Cambria"/>
              </a:rPr>
              <a:t>Fixed</a:t>
            </a:r>
            <a:r>
              <a:rPr lang="tr-TR" sz="2800" b="1" u="sng" noProof="0" dirty="0">
                <a:latin typeface="Cambria"/>
                <a:cs typeface="Cambria"/>
              </a:rPr>
              <a:t> </a:t>
            </a:r>
            <a:r>
              <a:rPr lang="tr-TR" sz="2800" b="1" u="sng" noProof="0" dirty="0" err="1">
                <a:latin typeface="Cambria"/>
                <a:cs typeface="Cambria"/>
              </a:rPr>
              <a:t>İnput</a:t>
            </a:r>
            <a:r>
              <a:rPr lang="tr-TR" sz="2800" b="1" u="sng" noProof="0" dirty="0">
                <a:latin typeface="Cambria"/>
                <a:cs typeface="Cambria"/>
              </a:rPr>
              <a:t>):</a:t>
            </a:r>
            <a:r>
              <a:rPr lang="tr-TR" sz="2800" noProof="0" dirty="0">
                <a:latin typeface="Cambria"/>
                <a:cs typeface="Cambria"/>
              </a:rPr>
              <a:t> Kısa dönemde miktarı değişemeyen girdidir.</a:t>
            </a:r>
          </a:p>
          <a:p>
            <a:pPr lvl="1"/>
            <a:r>
              <a:rPr lang="tr-TR" sz="2800" noProof="0" dirty="0">
                <a:latin typeface="Cambria"/>
                <a:cs typeface="Cambria"/>
              </a:rPr>
              <a:t>Kısa dönemde emeğin değişken girdi, sermayenin ise sabit girdi olduğunu varsayacağız.</a:t>
            </a:r>
          </a:p>
          <a:p>
            <a:endParaRPr lang="tr-TR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951277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 Fonksiyonu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Üretim Fonksiyonu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Girdi ve çıktı arasındaki ilişkidir.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Çıktıları oluşturmak için, firmanın ne kadar girdi kullanacağına karar vermesi lazım.</a:t>
            </a: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Matematiksel olarak: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b="1" noProof="0" dirty="0" err="1">
                <a:latin typeface="Cambria"/>
                <a:cs typeface="Cambria"/>
              </a:rPr>
              <a:t>Q</a:t>
            </a:r>
            <a:r>
              <a:rPr lang="tr-TR" altLang="en-US" b="1" noProof="0" dirty="0">
                <a:latin typeface="Cambria"/>
                <a:cs typeface="Cambria"/>
              </a:rPr>
              <a:t> = </a:t>
            </a:r>
            <a:r>
              <a:rPr lang="tr-TR" altLang="en-US" b="1" i="1" noProof="0" dirty="0">
                <a:latin typeface="Cambria"/>
                <a:cs typeface="Cambria"/>
              </a:rPr>
              <a:t>f </a:t>
            </a:r>
            <a:r>
              <a:rPr lang="tr-TR" altLang="en-US" b="1" noProof="0" dirty="0">
                <a:latin typeface="Cambria"/>
                <a:cs typeface="Cambria"/>
              </a:rPr>
              <a:t>(K, L)</a:t>
            </a:r>
          </a:p>
          <a:p>
            <a:pPr eaLnBrk="1" hangingPunct="1"/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44710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/>
          <p:cNvSpPr>
            <a:spLocks noGrp="1"/>
          </p:cNvSpPr>
          <p:nvPr>
            <p:ph type="title"/>
          </p:nvPr>
        </p:nvSpPr>
        <p:spPr>
          <a:xfrm>
            <a:off x="1219200" y="10583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Toplam Ürün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079500" y="1712913"/>
            <a:ext cx="10515019" cy="4895850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Toplam Ürün (Total Product: TP)</a:t>
            </a:r>
          </a:p>
          <a:p>
            <a:pPr lvl="1" eaLnBrk="1" hangingPunct="1"/>
            <a:r>
              <a:rPr lang="tr-TR" sz="2800" noProof="0" dirty="0">
                <a:latin typeface="Cambria"/>
                <a:cs typeface="Cambria"/>
              </a:rPr>
              <a:t>Bir girdi sabit iken ve herhangi bir girdi </a:t>
            </a:r>
            <a:r>
              <a:rPr lang="tr-TR" sz="2800" dirty="0"/>
              <a:t>ile</a:t>
            </a:r>
            <a:r>
              <a:rPr lang="tr-TR" sz="2800" noProof="0" dirty="0">
                <a:latin typeface="Cambria"/>
                <a:cs typeface="Cambria"/>
              </a:rPr>
              <a:t> kısa dönemde </a:t>
            </a:r>
            <a:r>
              <a:rPr lang="tr-TR" sz="2800" noProof="0">
                <a:latin typeface="Cambria"/>
                <a:cs typeface="Cambria"/>
              </a:rPr>
              <a:t>üretilen çıktıyı </a:t>
            </a:r>
            <a:r>
              <a:rPr lang="tr-TR" sz="2800" noProof="0" dirty="0">
                <a:latin typeface="Cambria"/>
                <a:cs typeface="Cambria"/>
              </a:rPr>
              <a:t>tanımlar. 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Total Product (TP) : </a:t>
            </a:r>
            <a:r>
              <a:rPr lang="tr-TR" altLang="en-US" sz="2800" noProof="0" dirty="0" err="1">
                <a:latin typeface="Cambria"/>
                <a:cs typeface="Cambria"/>
              </a:rPr>
              <a:t>Q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endParaRPr lang="tr-TR" altLang="en-US" sz="32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Emeğin Toplam Ürünü (Total Product of </a:t>
            </a:r>
            <a:r>
              <a:rPr lang="tr-TR" altLang="en-US" sz="3200" noProof="0" dirty="0" err="1">
                <a:latin typeface="Cambria"/>
                <a:cs typeface="Cambria"/>
              </a:rPr>
              <a:t>Labor</a:t>
            </a:r>
            <a:r>
              <a:rPr lang="tr-TR" altLang="en-US" sz="3200" noProof="0" dirty="0">
                <a:latin typeface="Cambria"/>
                <a:cs typeface="Cambria"/>
              </a:rPr>
              <a:t>: TP</a:t>
            </a:r>
            <a:r>
              <a:rPr lang="tr-TR" altLang="en-US" sz="3200" baseline="-25000" noProof="0" dirty="0">
                <a:latin typeface="Cambria"/>
                <a:cs typeface="Cambria"/>
              </a:rPr>
              <a:t>L</a:t>
            </a:r>
            <a:r>
              <a:rPr lang="tr-TR" altLang="en-US" sz="32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sz="2800" noProof="0" dirty="0">
                <a:latin typeface="Cambria"/>
                <a:cs typeface="Cambria"/>
              </a:rPr>
              <a:t>Belirli bir zaman aralığında belirli miktar emek ve sabit girdi (K) ile üretilen çıktı miktarıdır.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Total Product of </a:t>
            </a:r>
            <a:r>
              <a:rPr lang="tr-TR" altLang="en-US" sz="2800" noProof="0" dirty="0" err="1">
                <a:latin typeface="Cambria"/>
                <a:cs typeface="Cambria"/>
              </a:rPr>
              <a:t>Labor</a:t>
            </a:r>
            <a:r>
              <a:rPr lang="tr-TR" altLang="en-US" sz="2800" noProof="0" dirty="0">
                <a:latin typeface="Cambria"/>
                <a:cs typeface="Cambria"/>
              </a:rPr>
              <a:t>: TP</a:t>
            </a:r>
            <a:r>
              <a:rPr lang="tr-TR" altLang="en-US" sz="2800" baseline="-25000" noProof="0" dirty="0">
                <a:latin typeface="Cambria"/>
                <a:cs typeface="Cambria"/>
              </a:rPr>
              <a:t>L</a:t>
            </a:r>
            <a:endParaRPr lang="tr-TR" altLang="en-US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14305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99695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Marjinal Ürün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963083" y="1712913"/>
            <a:ext cx="10170583" cy="31051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Marjinal Ürün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Product: MP)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Çıktıdaki değişimin girdideki değişime oranıdır.</a:t>
            </a:r>
          </a:p>
          <a:p>
            <a:pPr eaLnBrk="1" hangingPunct="1">
              <a:buFont typeface="Arial"/>
              <a:buChar char="•"/>
            </a:pPr>
            <a:r>
              <a:rPr lang="tr-TR" sz="2400" noProof="0" dirty="0">
                <a:latin typeface="Cambria"/>
                <a:cs typeface="Cambria"/>
              </a:rPr>
              <a:t>Bir girdinin Marjinal Ürünü diğer tüm girdi miktarları sabit iken, girdideki bir birimlik artışın çıktıdaki artışa etkisidir.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Emeğin Marjinal Ürünü (</a:t>
            </a:r>
            <a:r>
              <a:rPr lang="tr-TR" altLang="en-US" sz="2000" noProof="0" dirty="0" err="1">
                <a:latin typeface="Cambria"/>
                <a:cs typeface="Cambria"/>
              </a:rPr>
              <a:t>Marginal</a:t>
            </a:r>
            <a:r>
              <a:rPr lang="tr-TR" altLang="en-US" sz="2000" noProof="0" dirty="0">
                <a:latin typeface="Cambria"/>
                <a:cs typeface="Cambria"/>
              </a:rPr>
              <a:t> Product of </a:t>
            </a:r>
            <a:r>
              <a:rPr lang="tr-TR" altLang="en-US" sz="2000" noProof="0" dirty="0" err="1">
                <a:latin typeface="Cambria"/>
                <a:cs typeface="Cambria"/>
              </a:rPr>
              <a:t>Labor</a:t>
            </a:r>
            <a:r>
              <a:rPr lang="tr-TR" altLang="en-US" sz="2000" noProof="0" dirty="0">
                <a:latin typeface="Cambria"/>
                <a:cs typeface="Cambria"/>
              </a:rPr>
              <a:t>: 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altLang="en-US" sz="20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Sermayenin Marjinal Ürünü (</a:t>
            </a:r>
            <a:r>
              <a:rPr lang="tr-TR" altLang="en-US" sz="2000" noProof="0" dirty="0" err="1">
                <a:latin typeface="Cambria"/>
                <a:cs typeface="Cambria"/>
              </a:rPr>
              <a:t>Marginal</a:t>
            </a:r>
            <a:r>
              <a:rPr lang="tr-TR" altLang="en-US" sz="2000" noProof="0" dirty="0">
                <a:latin typeface="Cambria"/>
                <a:cs typeface="Cambria"/>
              </a:rPr>
              <a:t> Product of </a:t>
            </a:r>
            <a:r>
              <a:rPr lang="tr-TR" altLang="en-US" sz="2000" noProof="0" dirty="0" err="1">
                <a:latin typeface="Cambria"/>
                <a:cs typeface="Cambria"/>
              </a:rPr>
              <a:t>Capital</a:t>
            </a:r>
            <a:r>
              <a:rPr lang="tr-TR" altLang="en-US" sz="2000" noProof="0" dirty="0">
                <a:latin typeface="Cambria"/>
                <a:cs typeface="Cambria"/>
              </a:rPr>
              <a:t>: MP</a:t>
            </a:r>
            <a:r>
              <a:rPr lang="tr-TR" altLang="en-US" sz="2000" baseline="-25000" noProof="0" dirty="0">
                <a:latin typeface="Cambria"/>
                <a:cs typeface="Cambria"/>
              </a:rPr>
              <a:t>K</a:t>
            </a:r>
            <a:r>
              <a:rPr lang="tr-TR" altLang="en-US" sz="2000" noProof="0" dirty="0">
                <a:latin typeface="Cambria"/>
                <a:cs typeface="Cambria"/>
              </a:rPr>
              <a:t>)</a:t>
            </a:r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Matematiksel olarak: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28997"/>
              </p:ext>
            </p:extLst>
          </p:nvPr>
        </p:nvGraphicFramePr>
        <p:xfrm>
          <a:off x="2825750" y="4994275"/>
          <a:ext cx="64770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0" name="Equation" r:id="rId4" imgW="1981200" imgH="406400" progId="Equation.3">
                  <p:embed/>
                </p:oleObj>
              </mc:Choice>
              <mc:Fallback>
                <p:oleObj name="Equation" r:id="rId4" imgW="19812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4994275"/>
                        <a:ext cx="64770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68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>
          <a:xfrm>
            <a:off x="93345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Emeğin Marjinal Ürünü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963083" y="1712913"/>
            <a:ext cx="10967660" cy="31051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Emeğin Marjinal Ürünü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 of </a:t>
            </a:r>
            <a:r>
              <a:rPr lang="tr-TR" altLang="en-US" sz="2800" noProof="0" dirty="0" err="1">
                <a:latin typeface="Cambria"/>
                <a:cs typeface="Cambria"/>
              </a:rPr>
              <a:t>Labor</a:t>
            </a:r>
            <a:r>
              <a:rPr lang="tr-TR" altLang="en-US" sz="2800" noProof="0" dirty="0">
                <a:latin typeface="Cambria"/>
                <a:cs typeface="Cambria"/>
              </a:rPr>
              <a:t>: MP</a:t>
            </a:r>
            <a:r>
              <a:rPr lang="tr-TR" altLang="en-US" sz="2800" baseline="-25000" noProof="0" dirty="0">
                <a:latin typeface="Cambria"/>
                <a:cs typeface="Cambria"/>
              </a:rPr>
              <a:t>L</a:t>
            </a:r>
            <a:r>
              <a:rPr lang="tr-TR" altLang="en-US" sz="2800" noProof="0" dirty="0">
                <a:latin typeface="Cambria"/>
                <a:cs typeface="Cambria"/>
              </a:rPr>
              <a:t>)</a:t>
            </a:r>
          </a:p>
          <a:p>
            <a:pPr lvl="1" eaLnBrk="1" hangingPunct="1"/>
            <a:r>
              <a:rPr lang="tr-TR" sz="2000" noProof="0" dirty="0">
                <a:latin typeface="Cambria"/>
                <a:cs typeface="Cambria"/>
              </a:rPr>
              <a:t>Bir birim fazla emek ile üretilen ekstra çıktı miktarı.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eaLnBrk="1" hangingPunct="1">
              <a:buFont typeface="Arial"/>
              <a:buChar char="•"/>
            </a:pPr>
            <a:r>
              <a:rPr lang="tr-TR" altLang="en-US" sz="2400" noProof="0" dirty="0">
                <a:latin typeface="Cambria"/>
                <a:cs typeface="Cambria"/>
              </a:rPr>
              <a:t>MP</a:t>
            </a:r>
            <a:r>
              <a:rPr lang="tr-TR" altLang="en-US" sz="2400" baseline="-25000" noProof="0" dirty="0">
                <a:latin typeface="Cambria"/>
                <a:cs typeface="Cambria"/>
              </a:rPr>
              <a:t>L </a:t>
            </a:r>
            <a:r>
              <a:rPr lang="tr-TR" sz="2400" noProof="0" dirty="0">
                <a:latin typeface="Cambria"/>
                <a:cs typeface="Cambria"/>
              </a:rPr>
              <a:t>önce artar sonra düşer.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dirty="0"/>
              <a:t>MP</a:t>
            </a:r>
            <a:r>
              <a:rPr lang="tr-TR" altLang="en-US" sz="2000" baseline="-25000" dirty="0"/>
              <a:t>L </a:t>
            </a:r>
            <a:r>
              <a:rPr lang="tr-TR" sz="2000" dirty="0"/>
              <a:t>artıyorken, toplam hasıladaki (TP) artış oranı artar çünkü </a:t>
            </a:r>
            <a:r>
              <a:rPr lang="tr-TR" altLang="en-US" sz="2000" dirty="0"/>
              <a:t>MP</a:t>
            </a:r>
            <a:r>
              <a:rPr lang="tr-TR" altLang="en-US" sz="2000" baseline="-25000" dirty="0"/>
              <a:t>L</a:t>
            </a:r>
            <a:r>
              <a:rPr lang="tr-TR" altLang="en-US" sz="2000" dirty="0"/>
              <a:t>, </a:t>
            </a:r>
            <a:r>
              <a:rPr lang="tr-TR" sz="2000" dirty="0"/>
              <a:t>TP</a:t>
            </a:r>
            <a:r>
              <a:rPr lang="tr-TR" altLang="en-US" sz="2000" dirty="0"/>
              <a:t> eğrisinin eğimidir.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 </a:t>
            </a:r>
            <a:r>
              <a:rPr lang="tr-TR" sz="2000" noProof="0" dirty="0">
                <a:latin typeface="Cambria"/>
                <a:cs typeface="Cambria"/>
              </a:rPr>
              <a:t>azalıyorken, toplam hasıladaki (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) artış oranı azalır çünkü </a:t>
            </a:r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altLang="en-US" sz="2000" noProof="0" dirty="0">
                <a:latin typeface="Cambria"/>
                <a:cs typeface="Cambria"/>
              </a:rPr>
              <a:t>, </a:t>
            </a:r>
            <a:r>
              <a:rPr lang="tr-TR" sz="2000" dirty="0"/>
              <a:t>TP</a:t>
            </a:r>
            <a:r>
              <a:rPr lang="tr-TR" altLang="en-US" sz="2000" noProof="0" dirty="0">
                <a:latin typeface="Cambria"/>
                <a:cs typeface="Cambria"/>
              </a:rPr>
              <a:t> eğrisinin eğimidir.</a:t>
            </a: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 </a:t>
            </a:r>
            <a:r>
              <a:rPr lang="tr-TR" altLang="en-US" sz="2000" noProof="0" dirty="0">
                <a:latin typeface="Cambria"/>
                <a:cs typeface="Cambria"/>
              </a:rPr>
              <a:t>s</a:t>
            </a:r>
            <a:r>
              <a:rPr lang="tr-TR" sz="2000" noProof="0" dirty="0">
                <a:latin typeface="Cambria"/>
                <a:cs typeface="Cambria"/>
              </a:rPr>
              <a:t>ıfır iken, 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 maksimum değerini alır.</a:t>
            </a:r>
            <a:endParaRPr lang="tr-TR" altLang="en-US" sz="20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000" noProof="0" dirty="0">
                <a:latin typeface="Cambria"/>
                <a:cs typeface="Cambria"/>
              </a:rPr>
              <a:t>MP</a:t>
            </a:r>
            <a:r>
              <a:rPr lang="tr-TR" altLang="en-US" sz="2000" baseline="-25000" noProof="0" dirty="0">
                <a:latin typeface="Cambria"/>
                <a:cs typeface="Cambria"/>
              </a:rPr>
              <a:t>L</a:t>
            </a:r>
            <a:r>
              <a:rPr lang="tr-TR" sz="2000" noProof="0" dirty="0">
                <a:latin typeface="Cambria"/>
                <a:cs typeface="Cambria"/>
              </a:rPr>
              <a:t> negatif iken, ekstra çalıştırılan işçiler </a:t>
            </a:r>
            <a:r>
              <a:rPr lang="tr-TR" sz="2000" dirty="0"/>
              <a:t>TP</a:t>
            </a:r>
            <a:r>
              <a:rPr lang="tr-TR" sz="2000" noProof="0" dirty="0">
                <a:latin typeface="Cambria"/>
                <a:cs typeface="Cambria"/>
              </a:rPr>
              <a:t>'</a:t>
            </a:r>
            <a:r>
              <a:rPr lang="tr-TR" sz="2000" noProof="0" dirty="0" err="1">
                <a:latin typeface="Cambria"/>
                <a:cs typeface="Cambria"/>
              </a:rPr>
              <a:t>yi</a:t>
            </a:r>
            <a:r>
              <a:rPr lang="tr-TR" sz="2000" noProof="0" dirty="0">
                <a:latin typeface="Cambria"/>
                <a:cs typeface="Cambria"/>
              </a:rPr>
              <a:t> azaltır.</a:t>
            </a:r>
          </a:p>
          <a:p>
            <a:pPr lvl="1" eaLnBrk="1" hangingPunct="1"/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Matematiksel olarak: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643344"/>
              </p:ext>
            </p:extLst>
          </p:nvPr>
        </p:nvGraphicFramePr>
        <p:xfrm>
          <a:off x="4133850" y="4973638"/>
          <a:ext cx="386080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36" name="Equation" r:id="rId4" imgW="1181100" imgH="419100" progId="Equation.DSMT4">
                  <p:embed/>
                </p:oleObj>
              </mc:Choice>
              <mc:Fallback>
                <p:oleObj name="Equation" r:id="rId4" imgW="1181100" imgH="4191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3850" y="4973638"/>
                        <a:ext cx="3860800" cy="1385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042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FIG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5" y="419100"/>
            <a:ext cx="7843839" cy="602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941364" y="366653"/>
            <a:ext cx="4231455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Üretim Fonksiyonu ve Marjinal Ürün</a:t>
            </a:r>
          </a:p>
        </p:txBody>
      </p:sp>
      <p:sp>
        <p:nvSpPr>
          <p:cNvPr id="4" name="Rectangle 3"/>
          <p:cNvSpPr/>
          <p:nvPr/>
        </p:nvSpPr>
        <p:spPr>
          <a:xfrm>
            <a:off x="1834286" y="942343"/>
            <a:ext cx="1375033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5" name="Rectangle 4"/>
          <p:cNvSpPr/>
          <p:nvPr/>
        </p:nvSpPr>
        <p:spPr>
          <a:xfrm>
            <a:off x="3161477" y="786789"/>
            <a:ext cx="1278121" cy="51518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7" name="Rectangle 6"/>
          <p:cNvSpPr/>
          <p:nvPr/>
        </p:nvSpPr>
        <p:spPr>
          <a:xfrm>
            <a:off x="5710172" y="714433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8" name="Rectangle 7"/>
          <p:cNvSpPr/>
          <p:nvPr/>
        </p:nvSpPr>
        <p:spPr>
          <a:xfrm>
            <a:off x="5873556" y="3354799"/>
            <a:ext cx="705609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MP</a:t>
            </a:r>
            <a:r>
              <a:rPr lang="tr-TR" sz="1600" b="1" baseline="-25000" dirty="0">
                <a:effectLst/>
                <a:latin typeface="Cambria"/>
                <a:ea typeface="ＭＳ 明朝"/>
                <a:cs typeface="Cambria"/>
              </a:rPr>
              <a:t>L</a:t>
            </a:r>
            <a:endParaRPr lang="tr-TR" sz="16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151898" y="2659171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70200" y="5927500"/>
            <a:ext cx="853787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200" b="1" dirty="0">
                <a:effectLst/>
                <a:latin typeface="Cambria"/>
                <a:ea typeface="ＭＳ 明朝"/>
                <a:cs typeface="Cambria"/>
              </a:rPr>
              <a:t>İşçi Sayısı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386913" y="758692"/>
            <a:ext cx="1440976" cy="58399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Emeğin Marjinal Ürünü</a:t>
            </a:r>
          </a:p>
        </p:txBody>
      </p:sp>
    </p:spTree>
    <p:extLst>
      <p:ext uri="{BB962C8B-B14F-4D97-AF65-F5344CB8AC3E}">
        <p14:creationId xmlns:p14="http://schemas.microsoft.com/office/powerpoint/2010/main" val="189591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610304" y="8"/>
            <a:ext cx="11504082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Azalan Marjinal Ürün Yasası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9804" y="1702329"/>
            <a:ext cx="11419945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Diğer girdi miktarları sabit iken (K), değişken girdinin fazla kullanılmasından elde elde edilen çıktıdaki artış oranı değişken girdi miktarı arttıkça zamanla azalacaktır.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Azalan Marjinal Ürün Yasası (</a:t>
            </a:r>
            <a:r>
              <a:rPr lang="tr-TR" altLang="en-US" sz="2800" noProof="0" dirty="0" err="1">
                <a:latin typeface="Cambria"/>
                <a:cs typeface="Cambria"/>
              </a:rPr>
              <a:t>Diminishing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Product: DMP)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girdideki birbirini izleyen artışlar en sonunda çıktının azalarak artmasına neden olur.</a:t>
            </a:r>
          </a:p>
          <a:p>
            <a:pPr lvl="1" eaLnBrk="1" hangingPunct="1"/>
            <a:r>
              <a:rPr lang="tr-TR" sz="2400" noProof="0" dirty="0">
                <a:latin typeface="Cambria"/>
                <a:cs typeface="Cambria"/>
              </a:rPr>
              <a:t>Azalan getiri noktasının karşılığı marjinal ürünün azalmaya başladığı düzeydir.</a:t>
            </a:r>
          </a:p>
          <a:p>
            <a:pPr marL="914400" lvl="2" indent="0" eaLnBrk="1" hangingPunct="1">
              <a:buNone/>
            </a:pPr>
            <a:endParaRPr lang="tr-TR" altLang="en-US" sz="1200" noProof="0" dirty="0">
              <a:latin typeface="Cambria"/>
              <a:ea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72884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991307" y="0"/>
            <a:ext cx="11504082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Azalan Marjinal Ürün Yasası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549804" y="1702329"/>
            <a:ext cx="10298113" cy="4895850"/>
          </a:xfrm>
        </p:spPr>
        <p:txBody>
          <a:bodyPr/>
          <a:lstStyle/>
          <a:p>
            <a:pPr lvl="1" eaLnBrk="1" hangingPunct="1">
              <a:buFont typeface="Arial"/>
              <a:buChar char="•"/>
            </a:pPr>
            <a:r>
              <a:rPr lang="tr-TR" altLang="en-US" sz="2800" u="sng" noProof="0" dirty="0">
                <a:latin typeface="Cambria"/>
                <a:cs typeface="Cambria"/>
              </a:rPr>
              <a:t>Sermayeyi (K) sabit varsayalım</a:t>
            </a:r>
            <a:r>
              <a:rPr lang="tr-TR" altLang="en-US" sz="2800" noProof="0" dirty="0">
                <a:latin typeface="Cambria"/>
                <a:cs typeface="Cambria"/>
              </a:rPr>
              <a:t>, en sonunda öyle bir notaya geliriz ki yeni bir işçinin (L) çıktıya katkısı bir öncekinden daha az olur.</a:t>
            </a:r>
          </a:p>
          <a:p>
            <a:pPr lvl="1" eaLnBrk="1" hangingPunct="1">
              <a:buFont typeface="Arial"/>
              <a:buChar char="•"/>
            </a:pPr>
            <a:r>
              <a:rPr lang="tr-TR" altLang="en-US" sz="2800" noProof="0" dirty="0">
                <a:latin typeface="Cambria"/>
                <a:cs typeface="Cambria"/>
              </a:rPr>
              <a:t>Örnek: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#3 çıktıyı 15 artırır.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#4 çıktıyı 12 artırır.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İşçi #5 çıktıyı 10 artırır.</a:t>
            </a:r>
          </a:p>
        </p:txBody>
      </p:sp>
      <p:pic>
        <p:nvPicPr>
          <p:cNvPr id="37891" name="Picture 13" descr="I:\DirkTextbookN\Jpegs(All)\VOLUME_1_MICRO_Class-test\04_PRINECO_CH08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782" y="4168246"/>
            <a:ext cx="2887663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2872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338" name="Picture 2" descr="07_PRINECOMI_CH0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6" y="1143003"/>
            <a:ext cx="8531225" cy="4576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60283" y="1405878"/>
            <a:ext cx="2558939" cy="36768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İşçi Miktarı</a:t>
            </a:r>
          </a:p>
        </p:txBody>
      </p:sp>
      <p:sp>
        <p:nvSpPr>
          <p:cNvPr id="4" name="Rectangle 3"/>
          <p:cNvSpPr/>
          <p:nvPr/>
        </p:nvSpPr>
        <p:spPr>
          <a:xfrm>
            <a:off x="4549291" y="1206149"/>
            <a:ext cx="2814833" cy="59216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Toplam Ürün</a:t>
            </a:r>
          </a:p>
        </p:txBody>
      </p:sp>
      <p:sp>
        <p:nvSpPr>
          <p:cNvPr id="5" name="Rectangle 4"/>
          <p:cNvSpPr/>
          <p:nvPr/>
        </p:nvSpPr>
        <p:spPr>
          <a:xfrm>
            <a:off x="7876691" y="1244355"/>
            <a:ext cx="2814833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Marjinal Ürün</a:t>
            </a:r>
          </a:p>
        </p:txBody>
      </p:sp>
    </p:spTree>
    <p:extLst>
      <p:ext uri="{BB962C8B-B14F-4D97-AF65-F5344CB8AC3E}">
        <p14:creationId xmlns:p14="http://schemas.microsoft.com/office/powerpoint/2010/main" val="2091597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DMP'nin nedeni nedir?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1952625" y="1670053"/>
            <a:ext cx="8229600" cy="4962525"/>
          </a:xfrm>
        </p:spPr>
        <p:txBody>
          <a:bodyPr/>
          <a:lstStyle/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Sabit miktardaki sermayeyi düşünün.</a:t>
            </a:r>
          </a:p>
          <a:p>
            <a:pPr lvl="1" eaLnBrk="1" hangingPunct="1"/>
            <a:r>
              <a:rPr lang="tr-TR" altLang="ja-JP" sz="2800" noProof="0" dirty="0">
                <a:latin typeface="Cambria"/>
                <a:cs typeface="Cambria"/>
              </a:rPr>
              <a:t>"Mutfakta çok fazla aşçı var."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Ekstra işçiler nihayetinde yapacak daha az iş bulurlar ve toplam ürüne daha az katkı verirler.</a:t>
            </a:r>
            <a:endParaRPr lang="tr-TR" altLang="ja-JP" sz="28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800" i="1" noProof="0" dirty="0">
                <a:latin typeface="Cambria"/>
                <a:cs typeface="Cambria"/>
              </a:rPr>
              <a:t>Yeni işçiler daha az vasıflı olduğu için değil.</a:t>
            </a:r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3200" noProof="0" dirty="0">
                <a:latin typeface="Cambria"/>
                <a:cs typeface="Cambria"/>
              </a:rPr>
              <a:t>Çok büyük miktardaki emek (L) ile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Yeni işçiler var olan işçileri engelleyebilir ve onları yavaşlatabilir.</a:t>
            </a:r>
          </a:p>
          <a:p>
            <a:pPr lvl="1" eaLnBrk="1" hangingPunct="1"/>
            <a:r>
              <a:rPr lang="tr-TR" altLang="en-US" sz="2800" noProof="0" dirty="0">
                <a:latin typeface="Cambria"/>
                <a:cs typeface="Cambria"/>
              </a:rPr>
              <a:t>Bu da negatif marjinal ürün demektir!</a:t>
            </a:r>
          </a:p>
        </p:txBody>
      </p:sp>
    </p:spTree>
    <p:extLst>
      <p:ext uri="{BB962C8B-B14F-4D97-AF65-F5344CB8AC3E}">
        <p14:creationId xmlns:p14="http://schemas.microsoft.com/office/powerpoint/2010/main" val="340538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dirty="0">
                <a:latin typeface="Cambria"/>
              </a:rPr>
              <a:t>Hafta #6 Konu Başlıkları</a:t>
            </a:r>
            <a:endParaRPr lang="tr-TR" altLang="en-US" noProof="0" dirty="0">
              <a:latin typeface="Cambria"/>
              <a:cs typeface="Cambria"/>
            </a:endParaRPr>
          </a:p>
        </p:txBody>
      </p:sp>
      <p:sp>
        <p:nvSpPr>
          <p:cNvPr id="12290" name="Content Placeholder 2"/>
          <p:cNvSpPr>
            <a:spLocks noGrp="1"/>
          </p:cNvSpPr>
          <p:nvPr>
            <p:ph idx="1"/>
          </p:nvPr>
        </p:nvSpPr>
        <p:spPr>
          <a:xfrm>
            <a:off x="1981205" y="1712913"/>
            <a:ext cx="9746343" cy="4096216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</a:pPr>
            <a:r>
              <a:rPr lang="tr-TR" sz="2400" cap="none" noProof="0" dirty="0">
                <a:latin typeface="Cambria"/>
                <a:ea typeface="MS PGothic" charset="0"/>
                <a:cs typeface="Cambria"/>
              </a:rPr>
              <a:t>Açık Maliyet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Gizli Maliyet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Muhasebe Karı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Ekonomik Kar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Kısa Dönem vs. Uzun Dönem*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TPL, MP, AP ve DMP*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TC, TVC ve TFC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tr-TR" sz="2400" noProof="0" dirty="0">
                <a:latin typeface="Cambria"/>
                <a:ea typeface="MS PGothic" charset="0"/>
                <a:cs typeface="Cambria"/>
              </a:rPr>
              <a:t>ATC, AVC, AFC ve MC*</a:t>
            </a:r>
          </a:p>
          <a:p>
            <a:pPr marL="0" indent="0" eaLnBrk="1" hangingPunct="1">
              <a:buNone/>
            </a:pPr>
            <a:r>
              <a:rPr lang="tr-TR" altLang="en-US" sz="1600" dirty="0">
                <a:ea typeface="MS PGothic" charset="0"/>
              </a:rPr>
              <a:t>"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*" En önemli konu başlıklarını belirtir. </a:t>
            </a:r>
          </a:p>
          <a:p>
            <a:pPr marL="0" indent="0" eaLnBrk="1" hangingPunct="1">
              <a:buNone/>
            </a:pPr>
            <a:r>
              <a:rPr lang="tr-TR" altLang="en-US" sz="1600" noProof="0" dirty="0" err="1">
                <a:latin typeface="Cambria"/>
                <a:ea typeface="MS PGothic" charset="0"/>
                <a:cs typeface="Cambria"/>
              </a:rPr>
              <a:t>Mateer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 ve </a:t>
            </a:r>
            <a:r>
              <a:rPr lang="tr-TR" altLang="en-US" sz="1600" noProof="0" dirty="0" err="1">
                <a:latin typeface="Cambria"/>
                <a:ea typeface="MS PGothic" charset="0"/>
                <a:cs typeface="Cambria"/>
              </a:rPr>
              <a:t>Coppock</a:t>
            </a:r>
            <a:r>
              <a:rPr lang="tr-TR" altLang="en-US" sz="1600" noProof="0" dirty="0">
                <a:latin typeface="Cambria"/>
                <a:ea typeface="MS PGothic" charset="0"/>
                <a:cs typeface="Cambria"/>
              </a:rPr>
              <a:t>: Bölüm #8</a:t>
            </a:r>
          </a:p>
          <a:p>
            <a:pPr marL="0" indent="0" eaLnBrk="1" hangingPunct="1">
              <a:buNone/>
            </a:pPr>
            <a:endParaRPr lang="tr-TR" sz="2800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noProof="0" dirty="0">
              <a:latin typeface="Cambria"/>
              <a:ea typeface="MS PGothic" charset="0"/>
              <a:cs typeface="Cambria"/>
            </a:endParaRPr>
          </a:p>
          <a:p>
            <a:pPr marL="514350" indent="-514350" eaLnBrk="1" hangingPunct="1">
              <a:buFont typeface="+mj-lt"/>
              <a:buAutoNum type="arabicPeriod"/>
            </a:pPr>
            <a:endParaRPr lang="tr-TR" sz="2800" cap="none" noProof="0" dirty="0">
              <a:latin typeface="Cambria"/>
              <a:ea typeface="MS PGothic" charset="0"/>
              <a:cs typeface="Cambria"/>
            </a:endParaRPr>
          </a:p>
          <a:p>
            <a:pPr marL="0" indent="0" eaLnBrk="1" hangingPunct="1">
              <a:buNone/>
            </a:pPr>
            <a:endParaRPr lang="tr-TR" altLang="en-US" sz="1800" noProof="0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E0381-CC7C-EC45-A51B-733C2E20B24D}"/>
              </a:ext>
            </a:extLst>
          </p:cNvPr>
          <p:cNvSpPr txBox="1"/>
          <p:nvPr/>
        </p:nvSpPr>
        <p:spPr>
          <a:xfrm>
            <a:off x="266700" y="5791200"/>
            <a:ext cx="11696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u="sng" dirty="0">
                <a:solidFill>
                  <a:srgbClr val="FF0000"/>
                </a:solidFill>
                <a:latin typeface="Cambria"/>
              </a:rPr>
              <a:t>Önemli Not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: Fiyat için "F", "P"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Price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Miktar (Çıktı) için "M",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Quantity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Talep için "T", "D"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Demand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Arz için "A", "S"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Supply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Denge için "E"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Equilibrium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"; Kısa-Dönem için "KD" , "SR"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Short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-Run"; Uzun-Dönem için "UD", "LR" ve "</a:t>
            </a:r>
            <a:r>
              <a:rPr lang="tr-TR" dirty="0" err="1">
                <a:solidFill>
                  <a:srgbClr val="FF0000"/>
                </a:solidFill>
                <a:latin typeface="Cambria"/>
              </a:rPr>
              <a:t>Long</a:t>
            </a:r>
            <a:r>
              <a:rPr lang="tr-TR" dirty="0">
                <a:solidFill>
                  <a:srgbClr val="FF0000"/>
                </a:solidFill>
                <a:latin typeface="Cambria"/>
              </a:rPr>
              <a:t>-Run" eş anlamlı olarak kullanılmıştır. </a:t>
            </a:r>
          </a:p>
          <a:p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8896529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ea typeface="MS PGothic" charset="0"/>
                <a:cs typeface="Cambria"/>
              </a:rPr>
              <a:t>Örnek: Azalan MP</a:t>
            </a:r>
            <a:r>
              <a:rPr lang="tr-TR" baseline="-25000" noProof="0" dirty="0">
                <a:latin typeface="Cambria"/>
                <a:ea typeface="MS PGothic" charset="0"/>
                <a:cs typeface="Cambria"/>
              </a:rPr>
              <a:t>L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Örnek olarak çöp toplanmasını alalım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Sabit girdi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Sermaye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Bir kamyon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Değişken girdi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Emek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Kamyondaki işçiler</a:t>
            </a:r>
          </a:p>
          <a:p>
            <a:pPr eaLnBrk="1" hangingPunct="1"/>
            <a:r>
              <a:rPr lang="tr-TR" sz="3200" noProof="0" dirty="0">
                <a:latin typeface="Cambria"/>
                <a:ea typeface="MS PGothic" charset="0"/>
                <a:cs typeface="Cambria"/>
              </a:rPr>
              <a:t>Çıktı</a:t>
            </a:r>
          </a:p>
          <a:p>
            <a:pPr lvl="1" eaLnBrk="1" hangingPunct="1"/>
            <a:r>
              <a:rPr lang="tr-TR" sz="2800" noProof="0" dirty="0">
                <a:latin typeface="Cambria"/>
                <a:ea typeface="MS PGothic" charset="0"/>
                <a:cs typeface="Cambria"/>
              </a:rPr>
              <a:t>Çöpler toplanıyor.</a:t>
            </a:r>
          </a:p>
          <a:p>
            <a:endParaRPr lang="tr-TR" sz="3200" noProof="0" dirty="0">
              <a:latin typeface="Cambria"/>
              <a:ea typeface="MS PGothic" charset="0"/>
              <a:cs typeface="Cambria"/>
            </a:endParaRPr>
          </a:p>
        </p:txBody>
      </p:sp>
      <p:pic>
        <p:nvPicPr>
          <p:cNvPr id="41987" name="Picture 5" descr="I:\DirkTextbookN\Jpegs(All)\VOLUME_1_MICRO_Class-test\1_PRINECO_CH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2935" y="2343150"/>
            <a:ext cx="5753100" cy="29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97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8"/>
          <p:cNvGrpSpPr>
            <a:grpSpLocks/>
          </p:cNvGrpSpPr>
          <p:nvPr/>
        </p:nvGrpSpPr>
        <p:grpSpPr bwMode="auto">
          <a:xfrm rot="-9386595">
            <a:off x="5700184" y="1938338"/>
            <a:ext cx="609600" cy="1371600"/>
            <a:chOff x="990600" y="762000"/>
            <a:chExt cx="457200" cy="1371600"/>
          </a:xfrm>
        </p:grpSpPr>
        <p:sp>
          <p:nvSpPr>
            <p:cNvPr id="7" name="Oval 6"/>
            <p:cNvSpPr/>
            <p:nvPr/>
          </p:nvSpPr>
          <p:spPr>
            <a:xfrm>
              <a:off x="1002170" y="769078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 rot="5400000">
              <a:off x="914668" y="1523883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959042" y="1868855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 flipH="1">
              <a:off x="1181658" y="186704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90868" y="1523883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2"/>
          <p:cNvGrpSpPr>
            <a:grpSpLocks/>
          </p:cNvGrpSpPr>
          <p:nvPr/>
        </p:nvGrpSpPr>
        <p:grpSpPr bwMode="auto">
          <a:xfrm>
            <a:off x="2235200" y="1903413"/>
            <a:ext cx="609600" cy="1371600"/>
            <a:chOff x="990600" y="762000"/>
            <a:chExt cx="457200" cy="1371600"/>
          </a:xfrm>
        </p:grpSpPr>
        <p:sp>
          <p:nvSpPr>
            <p:cNvPr id="13" name="Oval 12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3"/>
          <p:cNvGrpSpPr>
            <a:grpSpLocks/>
          </p:cNvGrpSpPr>
          <p:nvPr/>
        </p:nvGrpSpPr>
        <p:grpSpPr bwMode="auto">
          <a:xfrm>
            <a:off x="9347200" y="3813175"/>
            <a:ext cx="609600" cy="1371600"/>
            <a:chOff x="990600" y="762000"/>
            <a:chExt cx="457200" cy="1371600"/>
          </a:xfrm>
        </p:grpSpPr>
        <p:sp>
          <p:nvSpPr>
            <p:cNvPr id="19" name="Oval 18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641600" y="3856038"/>
            <a:ext cx="609600" cy="1371600"/>
            <a:chOff x="990600" y="762000"/>
            <a:chExt cx="457200" cy="1371600"/>
          </a:xfrm>
        </p:grpSpPr>
        <p:sp>
          <p:nvSpPr>
            <p:cNvPr id="25" name="Oval 24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45"/>
          <p:cNvGrpSpPr>
            <a:grpSpLocks/>
          </p:cNvGrpSpPr>
          <p:nvPr/>
        </p:nvGrpSpPr>
        <p:grpSpPr bwMode="auto">
          <a:xfrm rot="740168">
            <a:off x="10109200" y="3889375"/>
            <a:ext cx="609600" cy="1371600"/>
            <a:chOff x="990600" y="762000"/>
            <a:chExt cx="457200" cy="1371600"/>
          </a:xfrm>
        </p:grpSpPr>
        <p:sp>
          <p:nvSpPr>
            <p:cNvPr id="31" name="Oval 30"/>
            <p:cNvSpPr/>
            <p:nvPr/>
          </p:nvSpPr>
          <p:spPr>
            <a:xfrm>
              <a:off x="957088" y="739023"/>
              <a:ext cx="457200" cy="457200"/>
            </a:xfrm>
            <a:prstGeom prst="ellipse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 rot="5400000">
              <a:off x="911052" y="1521659"/>
              <a:ext cx="609600" cy="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907912" y="1833004"/>
              <a:ext cx="304800" cy="2286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H="1">
              <a:off x="1138112" y="1837911"/>
              <a:ext cx="304800" cy="22860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987252" y="1521659"/>
              <a:ext cx="457200" cy="0"/>
            </a:xfrm>
            <a:prstGeom prst="line">
              <a:avLst/>
            </a:prstGeom>
            <a:ln w="635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51"/>
          <p:cNvGrpSpPr>
            <a:grpSpLocks/>
          </p:cNvGrpSpPr>
          <p:nvPr/>
        </p:nvGrpSpPr>
        <p:grpSpPr bwMode="auto">
          <a:xfrm rot="481822">
            <a:off x="6673851" y="1338263"/>
            <a:ext cx="609600" cy="1371600"/>
            <a:chOff x="990600" y="762000"/>
            <a:chExt cx="457200" cy="1371600"/>
          </a:xfrm>
        </p:grpSpPr>
        <p:sp>
          <p:nvSpPr>
            <p:cNvPr id="37" name="Oval 36"/>
            <p:cNvSpPr/>
            <p:nvPr/>
          </p:nvSpPr>
          <p:spPr>
            <a:xfrm>
              <a:off x="915400" y="697540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>
            <a:xfrm rot="5400000">
              <a:off x="913819" y="1523233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902720" y="182959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1096954" y="1808608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990019" y="1523233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57"/>
          <p:cNvGrpSpPr>
            <a:grpSpLocks/>
          </p:cNvGrpSpPr>
          <p:nvPr/>
        </p:nvGrpSpPr>
        <p:grpSpPr bwMode="auto">
          <a:xfrm>
            <a:off x="2032000" y="3965575"/>
            <a:ext cx="609600" cy="1371600"/>
            <a:chOff x="990600" y="762000"/>
            <a:chExt cx="457200" cy="1371600"/>
          </a:xfrm>
        </p:grpSpPr>
        <p:sp>
          <p:nvSpPr>
            <p:cNvPr id="43" name="Oval 42"/>
            <p:cNvSpPr/>
            <p:nvPr/>
          </p:nvSpPr>
          <p:spPr>
            <a:xfrm>
              <a:off x="990600" y="762000"/>
              <a:ext cx="457200" cy="457200"/>
            </a:xfrm>
            <a:prstGeom prst="ellipse">
              <a:avLst/>
            </a:prstGeom>
            <a:noFill/>
            <a:ln w="635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5400000">
              <a:off x="914400" y="1524000"/>
              <a:ext cx="6096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952500" y="1866900"/>
              <a:ext cx="304800" cy="22860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181100" y="1866900"/>
              <a:ext cx="304800" cy="22860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990600" y="1524000"/>
              <a:ext cx="457200" cy="0"/>
            </a:xfrm>
            <a:prstGeom prst="line">
              <a:avLst/>
            </a:prstGeom>
            <a:ln w="635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71"/>
          <p:cNvGrpSpPr>
            <a:grpSpLocks/>
          </p:cNvGrpSpPr>
          <p:nvPr/>
        </p:nvGrpSpPr>
        <p:grpSpPr bwMode="auto">
          <a:xfrm>
            <a:off x="12395200" y="2746375"/>
            <a:ext cx="8940800" cy="3505200"/>
            <a:chOff x="1104900" y="2362200"/>
            <a:chExt cx="6705600" cy="3505200"/>
          </a:xfrm>
        </p:grpSpPr>
        <p:grpSp>
          <p:nvGrpSpPr>
            <p:cNvPr id="44047" name="Group 69"/>
            <p:cNvGrpSpPr>
              <a:grpSpLocks/>
            </p:cNvGrpSpPr>
            <p:nvPr/>
          </p:nvGrpSpPr>
          <p:grpSpPr bwMode="auto">
            <a:xfrm>
              <a:off x="1104900" y="2362200"/>
              <a:ext cx="6705600" cy="3505200"/>
              <a:chOff x="1104900" y="2362200"/>
              <a:chExt cx="6705600" cy="3505200"/>
            </a:xfrm>
          </p:grpSpPr>
          <p:grpSp>
            <p:nvGrpSpPr>
              <p:cNvPr id="44049" name="Group 17"/>
              <p:cNvGrpSpPr>
                <a:grpSpLocks/>
              </p:cNvGrpSpPr>
              <p:nvPr/>
            </p:nvGrpSpPr>
            <p:grpSpPr bwMode="auto">
              <a:xfrm>
                <a:off x="1104900" y="2362200"/>
                <a:ext cx="6705600" cy="3505200"/>
                <a:chOff x="762000" y="2133600"/>
                <a:chExt cx="6705600" cy="3505200"/>
              </a:xfrm>
            </p:grpSpPr>
            <p:sp>
              <p:nvSpPr>
                <p:cNvPr id="54" name="Rounded Rectangle 53"/>
                <p:cNvSpPr/>
                <p:nvPr/>
              </p:nvSpPr>
              <p:spPr>
                <a:xfrm>
                  <a:off x="2743200" y="2133600"/>
                  <a:ext cx="4191000" cy="28194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5" name="Oval 54"/>
                <p:cNvSpPr/>
                <p:nvPr/>
              </p:nvSpPr>
              <p:spPr>
                <a:xfrm>
                  <a:off x="56388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6" name="Rounded Rectangle 55"/>
                <p:cNvSpPr/>
                <p:nvPr/>
              </p:nvSpPr>
              <p:spPr>
                <a:xfrm>
                  <a:off x="762000" y="4267200"/>
                  <a:ext cx="1981200" cy="6858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7" name="Oval 56"/>
                <p:cNvSpPr/>
                <p:nvPr/>
              </p:nvSpPr>
              <p:spPr>
                <a:xfrm>
                  <a:off x="31242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8" name="Oval 57"/>
                <p:cNvSpPr/>
                <p:nvPr/>
              </p:nvSpPr>
              <p:spPr>
                <a:xfrm>
                  <a:off x="914400" y="4953000"/>
                  <a:ext cx="762000" cy="6858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59" name="Rounded Rectangle 58"/>
                <p:cNvSpPr/>
                <p:nvPr/>
              </p:nvSpPr>
              <p:spPr>
                <a:xfrm>
                  <a:off x="1219200" y="3124200"/>
                  <a:ext cx="1447800" cy="1143000"/>
                </a:xfrm>
                <a:prstGeom prst="roundRect">
                  <a:avLst/>
                </a:prstGeom>
                <a:noFill/>
                <a:ln w="152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0" name="Rounded Rectangle 59"/>
                <p:cNvSpPr/>
                <p:nvPr/>
              </p:nvSpPr>
              <p:spPr>
                <a:xfrm>
                  <a:off x="1219200" y="2662238"/>
                  <a:ext cx="1524000" cy="461962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1" name="Rounded Rectangle 60"/>
                <p:cNvSpPr/>
                <p:nvPr/>
              </p:nvSpPr>
              <p:spPr>
                <a:xfrm>
                  <a:off x="6705600" y="4648200"/>
                  <a:ext cx="762000" cy="304800"/>
                </a:xfrm>
                <a:prstGeom prst="round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2" name="Oval 61"/>
                <p:cNvSpPr/>
                <p:nvPr/>
              </p:nvSpPr>
              <p:spPr>
                <a:xfrm>
                  <a:off x="57912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3" name="Oval 62"/>
                <p:cNvSpPr/>
                <p:nvPr/>
              </p:nvSpPr>
              <p:spPr>
                <a:xfrm>
                  <a:off x="32766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  <p:sp>
              <p:nvSpPr>
                <p:cNvPr id="64" name="Oval 63"/>
                <p:cNvSpPr/>
                <p:nvPr/>
              </p:nvSpPr>
              <p:spPr>
                <a:xfrm>
                  <a:off x="1028700" y="5105400"/>
                  <a:ext cx="381000" cy="381000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defTabSz="45720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lang="en-US" dirty="0">
                    <a:solidFill>
                      <a:prstClr val="white"/>
                    </a:solidFill>
                    <a:latin typeface="Cambria"/>
                  </a:endParaRPr>
                </a:p>
              </p:txBody>
            </p:sp>
          </p:grpSp>
          <p:cxnSp>
            <p:nvCxnSpPr>
              <p:cNvPr id="52" name="Straight Connector 51"/>
              <p:cNvCxnSpPr/>
              <p:nvPr/>
            </p:nvCxnSpPr>
            <p:spPr>
              <a:xfrm flipV="1">
                <a:off x="1524000" y="4114800"/>
                <a:ext cx="342900" cy="1524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>
              <a:xfrm rot="16200000" flipV="1">
                <a:off x="1733550" y="4019550"/>
                <a:ext cx="304800" cy="19050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048" name="TextBox 70"/>
            <p:cNvSpPr txBox="1">
              <a:spLocks noChangeArrowheads="1"/>
            </p:cNvSpPr>
            <p:nvPr/>
          </p:nvSpPr>
          <p:spPr bwMode="auto">
            <a:xfrm>
              <a:off x="4076700" y="2935069"/>
              <a:ext cx="2057400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charset="0"/>
                  <a:ea typeface="MS PGothic" charset="0"/>
                  <a:cs typeface="MS PGothic" charset="0"/>
                </a:defRPr>
              </a:lvl9pPr>
            </a:lstStyle>
            <a:p>
              <a:pPr defTabSz="457200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sz="3600" b="1" dirty="0">
                  <a:solidFill>
                    <a:prstClr val="black"/>
                  </a:solidFill>
                  <a:latin typeface="Cambria"/>
                  <a:cs typeface="Cambria"/>
                </a:rPr>
                <a:t>Garbage</a:t>
              </a:r>
            </a:p>
          </p:txBody>
        </p:sp>
      </p:grpSp>
      <p:grpSp>
        <p:nvGrpSpPr>
          <p:cNvPr id="42" name="Group 72"/>
          <p:cNvGrpSpPr>
            <a:grpSpLocks/>
          </p:cNvGrpSpPr>
          <p:nvPr/>
        </p:nvGrpSpPr>
        <p:grpSpPr bwMode="auto">
          <a:xfrm rot="-1040227">
            <a:off x="11379200" y="5413375"/>
            <a:ext cx="609600" cy="1371600"/>
            <a:chOff x="990600" y="762000"/>
            <a:chExt cx="457200" cy="1371600"/>
          </a:xfrm>
        </p:grpSpPr>
        <p:sp>
          <p:nvSpPr>
            <p:cNvPr id="66" name="Oval 65"/>
            <p:cNvSpPr/>
            <p:nvPr/>
          </p:nvSpPr>
          <p:spPr>
            <a:xfrm>
              <a:off x="990370" y="761788"/>
              <a:ext cx="457200" cy="45720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solidFill>
                  <a:prstClr val="white"/>
                </a:solidFill>
                <a:latin typeface="Cambria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914232" y="1517596"/>
              <a:ext cx="6096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951989" y="1866424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1177187" y="1853573"/>
              <a:ext cx="304800" cy="22860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990432" y="1517596"/>
              <a:ext cx="457200" cy="0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781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17835E-6 L -0.94167 3.1783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0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Ortalama Ürün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noProof="0" dirty="0">
                <a:latin typeface="Cambria"/>
                <a:cs typeface="Cambria"/>
              </a:rPr>
              <a:t>Bir girdinin ortalama ürünü belirli bir zaman aralığında üretilen toplam ürünün söz konusu girdi miktarına bölümüdür.</a:t>
            </a:r>
          </a:p>
          <a:p>
            <a:pPr lvl="1"/>
            <a:r>
              <a:rPr lang="tr-TR" sz="2800" noProof="0" dirty="0">
                <a:latin typeface="Cambria"/>
                <a:cs typeface="Cambria"/>
              </a:rPr>
              <a:t>Ortalama Ürün (</a:t>
            </a:r>
            <a:r>
              <a:rPr lang="tr-TR" sz="2800" noProof="0" dirty="0" err="1">
                <a:latin typeface="Cambria"/>
                <a:cs typeface="Cambria"/>
              </a:rPr>
              <a:t>Average</a:t>
            </a:r>
            <a:r>
              <a:rPr lang="tr-TR" sz="2800" noProof="0" dirty="0">
                <a:latin typeface="Cambria"/>
                <a:cs typeface="Cambria"/>
              </a:rPr>
              <a:t> Product: AP)</a:t>
            </a:r>
          </a:p>
          <a:p>
            <a:pPr marL="0" indent="0">
              <a:buNone/>
            </a:pPr>
            <a:endParaRPr lang="tr-TR" sz="32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732034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Emeğin Ortalama Ürünü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3200" noProof="0" dirty="0">
                <a:latin typeface="Cambria"/>
                <a:cs typeface="Cambria"/>
              </a:rPr>
              <a:t>Emeğin ortalama ürünü 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emek başına çıktı miktarıdır.</a:t>
            </a:r>
          </a:p>
          <a:p>
            <a:endParaRPr lang="tr-TR" sz="3200" noProof="0" dirty="0">
              <a:latin typeface="Cambria"/>
              <a:cs typeface="Cambria"/>
            </a:endParaRPr>
          </a:p>
          <a:p>
            <a:endParaRPr lang="tr-TR" sz="3200" noProof="0" dirty="0">
              <a:latin typeface="Cambria"/>
              <a:cs typeface="Cambria"/>
            </a:endParaRP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verimliliğin bir ölçütüdür.</a:t>
            </a: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önce artar, maksimuma ulaşır, ve sonra azalır. Bu nedenle, emek verimliliği önce artar sonra azalır.</a:t>
            </a:r>
          </a:p>
          <a:p>
            <a:r>
              <a:rPr lang="tr-TR" sz="3200" noProof="0" dirty="0">
                <a:latin typeface="Cambria"/>
                <a:cs typeface="Cambria"/>
              </a:rPr>
              <a:t>AP</a:t>
            </a:r>
            <a:r>
              <a:rPr lang="tr-TR" sz="3200" baseline="-25000" noProof="0" dirty="0">
                <a:latin typeface="Cambria"/>
                <a:cs typeface="Cambria"/>
              </a:rPr>
              <a:t>L</a:t>
            </a:r>
            <a:r>
              <a:rPr lang="tr-TR" sz="3200" noProof="0" dirty="0">
                <a:latin typeface="Cambria"/>
                <a:cs typeface="Cambria"/>
              </a:rPr>
              <a:t> zamanla küçülse de hiçbir zaman sıfıra ulaşamaz.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488332"/>
              </p:ext>
            </p:extLst>
          </p:nvPr>
        </p:nvGraphicFramePr>
        <p:xfrm>
          <a:off x="4389966" y="2332561"/>
          <a:ext cx="2722034" cy="12117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8" name="Equation" r:id="rId4" imgW="952500" imgH="419100" progId="Equation.3">
                  <p:embed/>
                </p:oleObj>
              </mc:Choice>
              <mc:Fallback>
                <p:oleObj name="Equation" r:id="rId4" imgW="95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966" y="2332561"/>
                        <a:ext cx="2722034" cy="12117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89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noProof="0" dirty="0">
                <a:latin typeface="Cambria"/>
                <a:cs typeface="Cambria"/>
              </a:rPr>
              <a:t>Emeğin Ortalama Ürünü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1356" y="1693333"/>
            <a:ext cx="10650583" cy="49953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57379" y="1890374"/>
            <a:ext cx="949010" cy="71096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Çıktı</a:t>
            </a:r>
          </a:p>
          <a:p>
            <a:pPr algn="ctr"/>
            <a:r>
              <a:rPr lang="tr-TR" dirty="0">
                <a:latin typeface="Cambria"/>
              </a:rPr>
              <a:t>(Ürün)</a:t>
            </a:r>
            <a:endParaRPr lang="tr-TR" dirty="0"/>
          </a:p>
        </p:txBody>
      </p:sp>
      <p:sp>
        <p:nvSpPr>
          <p:cNvPr id="6" name="Rectangle 5"/>
          <p:cNvSpPr/>
          <p:nvPr/>
        </p:nvSpPr>
        <p:spPr>
          <a:xfrm>
            <a:off x="4029389" y="6238503"/>
            <a:ext cx="1563870" cy="406265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"/>
              </a:rPr>
              <a:t>Emek</a:t>
            </a:r>
            <a:endParaRPr lang="tr-TR" dirty="0"/>
          </a:p>
        </p:txBody>
      </p:sp>
      <p:sp>
        <p:nvSpPr>
          <p:cNvPr id="7" name="Rectangle 6"/>
          <p:cNvSpPr/>
          <p:nvPr/>
        </p:nvSpPr>
        <p:spPr>
          <a:xfrm>
            <a:off x="9790929" y="5363303"/>
            <a:ext cx="1450065" cy="44689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Emek</a:t>
            </a:r>
            <a:endParaRPr lang="tr-TR" dirty="0"/>
          </a:p>
        </p:txBody>
      </p:sp>
      <p:sp>
        <p:nvSpPr>
          <p:cNvPr id="8" name="Rectangle 7"/>
          <p:cNvSpPr/>
          <p:nvPr/>
        </p:nvSpPr>
        <p:spPr>
          <a:xfrm>
            <a:off x="9316539" y="3224941"/>
            <a:ext cx="1659429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Ortalama Ürün</a:t>
            </a:r>
            <a:endParaRPr lang="tr-TR" dirty="0"/>
          </a:p>
        </p:txBody>
      </p:sp>
      <p:sp>
        <p:nvSpPr>
          <p:cNvPr id="9" name="Rectangle 8"/>
          <p:cNvSpPr/>
          <p:nvPr/>
        </p:nvSpPr>
        <p:spPr>
          <a:xfrm>
            <a:off x="7287593" y="2629453"/>
            <a:ext cx="1563011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Marjinal Ürün</a:t>
            </a:r>
            <a:endParaRPr lang="tr-TR" dirty="0"/>
          </a:p>
        </p:txBody>
      </p:sp>
      <p:sp>
        <p:nvSpPr>
          <p:cNvPr id="10" name="Rectangle 9"/>
          <p:cNvSpPr/>
          <p:nvPr/>
        </p:nvSpPr>
        <p:spPr>
          <a:xfrm>
            <a:off x="3693363" y="2584297"/>
            <a:ext cx="1492716" cy="369332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Toplam Ürün</a:t>
            </a:r>
            <a:endParaRPr lang="tr-TR" dirty="0"/>
          </a:p>
        </p:txBody>
      </p:sp>
      <p:sp>
        <p:nvSpPr>
          <p:cNvPr id="11" name="Rectangle 10"/>
          <p:cNvSpPr/>
          <p:nvPr/>
        </p:nvSpPr>
        <p:spPr>
          <a:xfrm>
            <a:off x="2521579" y="4712251"/>
            <a:ext cx="1102141" cy="923330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dirty="0">
                <a:latin typeface="Cambria"/>
              </a:rPr>
              <a:t>Üretim Artarak Artıyor</a:t>
            </a:r>
            <a:endParaRPr lang="tr-TR" dirty="0"/>
          </a:p>
        </p:txBody>
      </p:sp>
      <p:sp>
        <p:nvSpPr>
          <p:cNvPr id="12" name="Rectangle 11"/>
          <p:cNvSpPr/>
          <p:nvPr/>
        </p:nvSpPr>
        <p:spPr>
          <a:xfrm>
            <a:off x="679770" y="2102812"/>
            <a:ext cx="862737" cy="710964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lang="tr-TR" dirty="0">
                <a:latin typeface="Cambria"/>
              </a:rPr>
              <a:t>Çıktı</a:t>
            </a:r>
          </a:p>
          <a:p>
            <a:pPr algn="ctr"/>
            <a:r>
              <a:rPr lang="tr-TR" dirty="0">
                <a:latin typeface="Cambria"/>
              </a:rPr>
              <a:t>(Ürün)</a:t>
            </a:r>
            <a:endParaRPr lang="tr-TR" dirty="0"/>
          </a:p>
        </p:txBody>
      </p:sp>
      <p:sp>
        <p:nvSpPr>
          <p:cNvPr id="13" name="Rectangle 12"/>
          <p:cNvSpPr/>
          <p:nvPr/>
        </p:nvSpPr>
        <p:spPr>
          <a:xfrm>
            <a:off x="1817784" y="2828109"/>
            <a:ext cx="1140967" cy="83099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algn="ctr"/>
            <a:r>
              <a:rPr lang="tr-TR" sz="1600" dirty="0">
                <a:latin typeface="Cambria"/>
              </a:rPr>
              <a:t>Üretim Azalarak Artıyor</a:t>
            </a: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324695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>
          <a:xfrm>
            <a:off x="1400301" y="8"/>
            <a:ext cx="9391403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 ve Ortalamanın İlişkisi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1402645" y="1741135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Daha çok ürettiğimizde ortalama ürünün artacağını ya da azalacağını nasıl bilebiliriz?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birim daha üretilince, şimdiki ortalamayı marjinal ürünle kıyaslamamız gereklidir.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Hatırlamak için kilit cümle: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"Ortalama marjini takip eder."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Eğer marjin ortalamanın üzerindeyse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artar.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Eğer marjin ortalamanın altındaysa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azalır.</a:t>
            </a:r>
            <a:endParaRPr lang="tr-TR" altLang="en-US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41425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>
          <a:xfrm>
            <a:off x="1684867" y="28222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Marjin ve Ortalamanın İlişkisi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1681170" y="1712913"/>
            <a:ext cx="5718175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Varsayın ki </a:t>
            </a:r>
            <a:r>
              <a:rPr lang="tr-TR" altLang="en-US" sz="2800" noProof="0" dirty="0" err="1">
                <a:latin typeface="Cambria"/>
                <a:cs typeface="Cambria"/>
              </a:rPr>
              <a:t>Lebron</a:t>
            </a:r>
            <a:r>
              <a:rPr lang="tr-TR" altLang="en-US" sz="2800" noProof="0" dirty="0">
                <a:latin typeface="Cambria"/>
                <a:cs typeface="Cambria"/>
              </a:rPr>
              <a:t> James maç başına 30 sayı ortalamasına sahip.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bir sonraki maçta 45 sayı yaparsa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Ortalaması artar.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bir sonraki maçta 12 sayı yaparsa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Ortalaması düşer.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Kilit cümle: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marjini takip eder.</a:t>
            </a:r>
          </a:p>
        </p:txBody>
      </p:sp>
      <p:pic>
        <p:nvPicPr>
          <p:cNvPr id="72707" name="Picture 6" descr="G:\DirkTextbookN\Jpegs(All)\NewjpgsJuly\42-3315216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27" t="10332" r="4790" b="7524"/>
          <a:stretch>
            <a:fillRect/>
          </a:stretch>
        </p:blipFill>
        <p:spPr bwMode="auto">
          <a:xfrm>
            <a:off x="7515230" y="1979613"/>
            <a:ext cx="2927351" cy="415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242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1527337"/>
          </a:xfrm>
        </p:spPr>
        <p:txBody>
          <a:bodyPr/>
          <a:lstStyle/>
          <a:p>
            <a:r>
              <a:rPr lang="tr-TR" noProof="0" dirty="0">
                <a:latin typeface="Cambria"/>
                <a:cs typeface="Cambria"/>
              </a:rPr>
              <a:t>MP</a:t>
            </a:r>
            <a:r>
              <a:rPr lang="tr-TR" baseline="-25000" noProof="0" dirty="0">
                <a:latin typeface="Cambria"/>
                <a:cs typeface="Cambria"/>
              </a:rPr>
              <a:t>L</a:t>
            </a:r>
            <a:r>
              <a:rPr lang="tr-TR" noProof="0" dirty="0">
                <a:latin typeface="Cambria"/>
                <a:cs typeface="Cambria"/>
              </a:rPr>
              <a:t> ve AP</a:t>
            </a:r>
            <a:r>
              <a:rPr lang="tr-TR" baseline="-25000" noProof="0" dirty="0">
                <a:latin typeface="Cambria"/>
                <a:cs typeface="Cambria"/>
              </a:rPr>
              <a:t>L </a:t>
            </a:r>
            <a:r>
              <a:rPr lang="tr-TR" noProof="0" dirty="0">
                <a:latin typeface="Cambria"/>
                <a:cs typeface="Cambria"/>
              </a:rPr>
              <a:t>İlişkisi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70835"/>
            <a:ext cx="10972800" cy="4896248"/>
          </a:xfrm>
        </p:spPr>
        <p:txBody>
          <a:bodyPr/>
          <a:lstStyle/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&gt; AP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ise emeğin ortalama ürünü artar.</a:t>
            </a:r>
          </a:p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= AP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ise emeğin ortalama ürünü maksimum değerine ulaşır.</a:t>
            </a:r>
          </a:p>
          <a:p>
            <a:pPr lvl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Eğer MP</a:t>
            </a:r>
            <a:r>
              <a:rPr lang="tr-TR" sz="2800" baseline="-25000" noProof="0" dirty="0">
                <a:latin typeface="Cambria"/>
                <a:cs typeface="Cambria"/>
              </a:rPr>
              <a:t>L </a:t>
            </a:r>
            <a:r>
              <a:rPr lang="tr-TR" sz="2800" noProof="0" dirty="0">
                <a:latin typeface="Cambria"/>
                <a:cs typeface="Cambria"/>
              </a:rPr>
              <a:t>&lt; AP</a:t>
            </a:r>
            <a:r>
              <a:rPr lang="tr-TR" sz="2800" baseline="-25000" noProof="0" dirty="0">
                <a:latin typeface="Cambria"/>
                <a:cs typeface="Cambria"/>
              </a:rPr>
              <a:t>L</a:t>
            </a:r>
            <a:r>
              <a:rPr lang="tr-TR" sz="2800" noProof="0" dirty="0">
                <a:latin typeface="Cambria"/>
                <a:cs typeface="Cambria"/>
              </a:rPr>
              <a:t> ise emeğin ortalama ürünü azalır.</a:t>
            </a:r>
          </a:p>
          <a:p>
            <a:pPr lvl="1" eaLnBrk="1" hangingPunct="1">
              <a:buFont typeface="Arial"/>
              <a:buChar char="•"/>
            </a:pPr>
            <a:r>
              <a:rPr lang="tr-TR" sz="2800" noProof="0" dirty="0">
                <a:latin typeface="Cambria"/>
                <a:cs typeface="Cambria"/>
              </a:rPr>
              <a:t>DMP şunu ima eder: değişken girdinin (L) ortalama ürünü sabit girdi ile o üründen daha çok kullanıldıkça eninde sonunda düşer.</a:t>
            </a:r>
          </a:p>
          <a:p>
            <a:pPr lvl="2" eaLnBrk="1" hangingPunct="1"/>
            <a:r>
              <a:rPr lang="tr-TR" noProof="0" dirty="0">
                <a:latin typeface="Cambria"/>
                <a:ea typeface="Cambria"/>
                <a:cs typeface="Cambria"/>
              </a:rPr>
              <a:t>Azalan majinal ürün yasası </a:t>
            </a:r>
            <a:r>
              <a:rPr lang="tr-TR" noProof="0" dirty="0">
                <a:latin typeface="Cambria"/>
                <a:ea typeface="Cambria"/>
                <a:cs typeface="Cambria"/>
                <a:sym typeface="Wingdings"/>
              </a:rPr>
              <a:t></a:t>
            </a:r>
            <a:r>
              <a:rPr lang="tr-TR" noProof="0" dirty="0">
                <a:latin typeface="Cambria"/>
                <a:ea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MP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 azalır.</a:t>
            </a:r>
            <a:endParaRPr lang="tr-TR" noProof="0" dirty="0">
              <a:latin typeface="Cambria"/>
              <a:ea typeface="Cambria"/>
              <a:cs typeface="Cambria"/>
            </a:endParaRPr>
          </a:p>
          <a:p>
            <a:pPr lvl="2" eaLnBrk="1" hangingPunct="1"/>
            <a:r>
              <a:rPr lang="tr-TR" altLang="en-US" noProof="0" dirty="0">
                <a:latin typeface="Cambria"/>
                <a:ea typeface="Cambria"/>
                <a:cs typeface="Cambria"/>
              </a:rPr>
              <a:t>MP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 </a:t>
            </a:r>
            <a:r>
              <a:rPr lang="tr-TR" altLang="en-US" dirty="0">
                <a:latin typeface="Cambria"/>
                <a:ea typeface="Cambria"/>
                <a:cs typeface="Cambria"/>
              </a:rPr>
              <a:t>'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deki azalma eninde sonunda </a:t>
            </a:r>
            <a:r>
              <a:rPr lang="tr-TR" noProof="0" dirty="0">
                <a:latin typeface="Cambria"/>
                <a:ea typeface="Cambria"/>
                <a:cs typeface="Cambria"/>
                <a:sym typeface="Wingdings"/>
              </a:rPr>
              <a:t></a:t>
            </a:r>
            <a:r>
              <a:rPr lang="tr-TR" noProof="0" dirty="0">
                <a:latin typeface="Cambria"/>
                <a:ea typeface="Cambria"/>
                <a:cs typeface="Cambria"/>
              </a:rPr>
              <a:t> 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AP</a:t>
            </a:r>
            <a:r>
              <a:rPr lang="tr-TR" altLang="en-US" baseline="-25000" noProof="0" dirty="0">
                <a:latin typeface="Cambria"/>
                <a:ea typeface="Cambria"/>
                <a:cs typeface="Cambria"/>
              </a:rPr>
              <a:t>L</a:t>
            </a:r>
            <a:r>
              <a:rPr lang="tr-TR" altLang="en-US" noProof="0" dirty="0">
                <a:latin typeface="Cambria"/>
                <a:ea typeface="Cambria"/>
                <a:cs typeface="Cambria"/>
              </a:rPr>
              <a:t> azalmasına neden olur.</a:t>
            </a:r>
            <a:endParaRPr lang="tr-TR" noProof="0" dirty="0">
              <a:latin typeface="Cambria"/>
              <a:ea typeface="Cambria"/>
              <a:cs typeface="Cambria"/>
            </a:endParaRPr>
          </a:p>
          <a:p>
            <a:pPr lvl="1">
              <a:buFont typeface="Arial"/>
              <a:buChar char="•"/>
            </a:pPr>
            <a:endParaRPr lang="tr-TR" sz="2800" noProof="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949937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527175"/>
          </a:xfrm>
        </p:spPr>
        <p:txBody>
          <a:bodyPr/>
          <a:lstStyle/>
          <a:p>
            <a:r>
              <a:rPr lang="tr-TR" dirty="0">
                <a:latin typeface="Cambria"/>
                <a:ea typeface="MS PGothic" charset="0"/>
                <a:cs typeface="Cambria"/>
              </a:rPr>
              <a:t>Ekonom</a:t>
            </a:r>
            <a:r>
              <a:rPr lang="tr-TR" dirty="0">
                <a:latin typeface="Cambria"/>
                <a:ea typeface="MS PGothic" charset="0"/>
              </a:rPr>
              <a:t>i:</a:t>
            </a:r>
            <a:r>
              <a:rPr lang="tr-TR" dirty="0">
                <a:latin typeface="Cambria"/>
                <a:ea typeface="MS PGothic" charset="0"/>
                <a:cs typeface="Cambria"/>
              </a:rPr>
              <a:t> </a:t>
            </a:r>
            <a:r>
              <a:rPr lang="tr-TR" i="1" dirty="0" err="1">
                <a:latin typeface="Cambria"/>
                <a:ea typeface="MS PGothic" charset="0"/>
                <a:cs typeface="Cambria"/>
              </a:rPr>
              <a:t>Seinfeld</a:t>
            </a:r>
            <a:endParaRPr lang="tr-TR" i="1" dirty="0">
              <a:latin typeface="Cambria"/>
              <a:ea typeface="MS PGothic" charset="0"/>
              <a:cs typeface="Cambria"/>
            </a:endParaRPr>
          </a:p>
        </p:txBody>
      </p:sp>
      <p:sp>
        <p:nvSpPr>
          <p:cNvPr id="48130" name="Content Placeholder 2"/>
          <p:cNvSpPr>
            <a:spLocks noGrp="1"/>
          </p:cNvSpPr>
          <p:nvPr>
            <p:ph idx="1"/>
          </p:nvPr>
        </p:nvSpPr>
        <p:spPr>
          <a:xfrm>
            <a:off x="609600" y="1712913"/>
            <a:ext cx="10972800" cy="1966989"/>
          </a:xfrm>
        </p:spPr>
        <p:txBody>
          <a:bodyPr/>
          <a:lstStyle/>
          <a:p>
            <a:r>
              <a:rPr lang="tr-TR" dirty="0">
                <a:latin typeface="Cambria"/>
                <a:ea typeface="MS PGothic" charset="0"/>
                <a:cs typeface="Cambria"/>
              </a:rPr>
              <a:t>"</a:t>
            </a:r>
            <a:r>
              <a:rPr lang="tr-TR" dirty="0" err="1">
                <a:latin typeface="Cambria"/>
                <a:ea typeface="MS PGothic" charset="0"/>
                <a:cs typeface="Cambria"/>
              </a:rPr>
              <a:t>Seinfeld</a:t>
            </a:r>
            <a:r>
              <a:rPr lang="tr-TR" dirty="0">
                <a:latin typeface="Cambria"/>
                <a:ea typeface="MS PGothic" charset="0"/>
                <a:cs typeface="Cambria"/>
              </a:rPr>
              <a:t>"</a:t>
            </a:r>
          </a:p>
          <a:p>
            <a:pPr lvl="1"/>
            <a:r>
              <a:rPr lang="tr-TR" dirty="0">
                <a:latin typeface="Cambria"/>
                <a:ea typeface="MS PGothic" charset="0"/>
                <a:cs typeface="Cambria"/>
              </a:rPr>
              <a:t>Maliyetlere giriş. Maliyetleri düşürerek bir aktiviteyi daha karlı hala getirmek.</a:t>
            </a:r>
          </a:p>
        </p:txBody>
      </p:sp>
      <p:pic>
        <p:nvPicPr>
          <p:cNvPr id="48131" name="Picture 4" descr="Econ in Media.eps">
            <a:hlinkClick r:id="rId3"/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06" t="18303" r="22078" b="25455"/>
          <a:stretch>
            <a:fillRect/>
          </a:stretch>
        </p:blipFill>
        <p:spPr bwMode="auto">
          <a:xfrm>
            <a:off x="5049111" y="4006255"/>
            <a:ext cx="2065867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636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Kısa Dönemde Maliyetler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547578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Değişken Maliyet (</a:t>
            </a:r>
            <a:r>
              <a:rPr lang="tr-TR" altLang="en-US" sz="2800" noProof="0" dirty="0" err="1">
                <a:latin typeface="Cambria"/>
                <a:cs typeface="Cambria"/>
              </a:rPr>
              <a:t>Variable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VC)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ile direkt olarak ilişkili olan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İşçi maaşları, elektrik faturası, yemek malzemeleri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Sabit Maliyet (</a:t>
            </a:r>
            <a:r>
              <a:rPr lang="tr-TR" altLang="en-US" sz="2800" noProof="0" dirty="0" err="1">
                <a:latin typeface="Cambria"/>
                <a:cs typeface="Cambria"/>
              </a:rPr>
              <a:t>Fixed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FC)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ile değişmeyen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Çıktı sıfır olsa bile var olan maliyetler.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Bina kirası, sigorta</a:t>
            </a:r>
          </a:p>
          <a:p>
            <a:pPr lvl="1" eaLnBrk="1" hangingPunct="1"/>
            <a:r>
              <a:rPr lang="tr-TR" sz="2400" noProof="0" dirty="0">
                <a:latin typeface="Cambria"/>
                <a:cs typeface="Cambria"/>
              </a:rPr>
              <a:t>Firma üretim yapması bile kısa dönemde sabit maliyetlere katlanmak zorundadır. Uzun dönemde sabit maliyet yoktur.</a:t>
            </a:r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Maliyet (Total </a:t>
            </a:r>
            <a:r>
              <a:rPr lang="tr-TR" altLang="en-US" sz="2800" noProof="0" dirty="0" err="1">
                <a:latin typeface="Cambria"/>
                <a:cs typeface="Cambria"/>
              </a:rPr>
              <a:t>Costs</a:t>
            </a:r>
            <a:r>
              <a:rPr lang="tr-TR" altLang="en-US" sz="2800" noProof="0" dirty="0">
                <a:latin typeface="Cambria"/>
                <a:cs typeface="Cambria"/>
              </a:rPr>
              <a:t>: 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Değişken maliyet ve sabit maliyetlerin toplamıdır.</a:t>
            </a:r>
          </a:p>
        </p:txBody>
      </p:sp>
    </p:spTree>
    <p:extLst>
      <p:ext uri="{BB962C8B-B14F-4D97-AF65-F5344CB8AC3E}">
        <p14:creationId xmlns:p14="http://schemas.microsoft.com/office/powerpoint/2010/main" val="10633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93422" y="28222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Kar ve Zarar Hesaplaması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989939" y="1754211"/>
            <a:ext cx="8757466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Hasılat (Total </a:t>
            </a:r>
            <a:r>
              <a:rPr lang="tr-TR" altLang="en-US" sz="2800" noProof="0" dirty="0" err="1">
                <a:latin typeface="Cambria"/>
                <a:cs typeface="Cambria"/>
              </a:rPr>
              <a:t>Revenue</a:t>
            </a:r>
            <a:r>
              <a:rPr lang="tr-TR" altLang="en-US" sz="2800" noProof="0" dirty="0">
                <a:latin typeface="Cambria"/>
                <a:cs typeface="Cambria"/>
              </a:rPr>
              <a:t>: TR)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firmanın mal ve hizmetlerin satışından elde ettiği parasal miktar.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Toplam Maliyet (Total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Bir firmanın o mal ve hizmetleri üretirken harcadığı parasal miktar.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sz="2800" b="1" noProof="0" dirty="0">
                <a:latin typeface="Cambria"/>
                <a:cs typeface="Cambria"/>
              </a:rPr>
              <a:t>Kar (ya da Zarar) = TR – TC</a:t>
            </a:r>
          </a:p>
          <a:p>
            <a:pPr lvl="1"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TR &gt; TC ise </a:t>
            </a:r>
            <a:r>
              <a:rPr lang="tr-TR" altLang="en-US" sz="2400" noProof="0" dirty="0">
                <a:solidFill>
                  <a:srgbClr val="FF0000"/>
                </a:solidFill>
                <a:latin typeface="Cambria"/>
                <a:cs typeface="Cambria"/>
              </a:rPr>
              <a:t>kar</a:t>
            </a:r>
            <a:r>
              <a:rPr lang="tr-TR" altLang="en-US" sz="2400" noProof="0" dirty="0">
                <a:latin typeface="Cambria"/>
                <a:cs typeface="Cambria"/>
              </a:rPr>
              <a:t> vardır.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TR &lt; TC ise </a:t>
            </a:r>
            <a:r>
              <a:rPr lang="tr-TR" altLang="en-US" sz="2400" noProof="0" dirty="0">
                <a:solidFill>
                  <a:srgbClr val="FF0000"/>
                </a:solidFill>
                <a:latin typeface="Cambria"/>
                <a:cs typeface="Cambria"/>
              </a:rPr>
              <a:t>zarar</a:t>
            </a:r>
            <a:r>
              <a:rPr lang="tr-TR" altLang="en-US" sz="2400" noProof="0" dirty="0">
                <a:latin typeface="Cambria"/>
                <a:cs typeface="Cambria"/>
              </a:rPr>
              <a:t> vardır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386008" y="4233014"/>
            <a:ext cx="26366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Total: Toplam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Revenue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Hasılat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Cost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Maliyet</a:t>
            </a:r>
          </a:p>
          <a:p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Profit: Kar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Loss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: Zarar</a:t>
            </a:r>
          </a:p>
          <a:p>
            <a:endParaRPr lang="tr-TR" b="1" dirty="0">
              <a:solidFill>
                <a:srgbClr val="FF0000"/>
              </a:solidFill>
              <a:latin typeface="Cambria"/>
              <a:cs typeface="Cambria"/>
            </a:endParaRP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Negative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 Profit: Zarar</a:t>
            </a:r>
          </a:p>
          <a:p>
            <a:r>
              <a:rPr lang="tr-TR" b="1" dirty="0" err="1">
                <a:solidFill>
                  <a:srgbClr val="FF0000"/>
                </a:solidFill>
                <a:latin typeface="Cambria"/>
                <a:cs typeface="Cambria"/>
              </a:rPr>
              <a:t>Positive</a:t>
            </a:r>
            <a:r>
              <a:rPr lang="tr-TR" b="1" dirty="0">
                <a:solidFill>
                  <a:srgbClr val="FF0000"/>
                </a:solidFill>
                <a:latin typeface="Cambria"/>
                <a:cs typeface="Cambria"/>
              </a:rPr>
              <a:t> Profit: Kar</a:t>
            </a:r>
          </a:p>
        </p:txBody>
      </p:sp>
    </p:spTree>
    <p:extLst>
      <p:ext uri="{BB962C8B-B14F-4D97-AF65-F5344CB8AC3E}">
        <p14:creationId xmlns:p14="http://schemas.microsoft.com/office/powerpoint/2010/main" val="375556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Kısa Dönemde Maliyetler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981199" y="1712913"/>
            <a:ext cx="9660467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Ortalama Toplam Maliyet (</a:t>
            </a:r>
            <a:r>
              <a:rPr lang="tr-TR" altLang="en-US" sz="2800" noProof="0" dirty="0" err="1">
                <a:latin typeface="Cambria"/>
                <a:cs typeface="Cambria"/>
              </a:rPr>
              <a:t>Average</a:t>
            </a:r>
            <a:r>
              <a:rPr lang="tr-TR" altLang="en-US" sz="2800" noProof="0" dirty="0">
                <a:latin typeface="Cambria"/>
                <a:cs typeface="Cambria"/>
              </a:rPr>
              <a:t> Total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ATC)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Toplam maliyet bölü çıktı sayısı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“Birim maliyet”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Benzer olarak,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Değişken Maliyet (</a:t>
            </a:r>
            <a:r>
              <a:rPr lang="tr-TR" altLang="en-US" sz="2400" noProof="0" dirty="0" err="1">
                <a:latin typeface="Cambria"/>
                <a:cs typeface="Cambria"/>
              </a:rPr>
              <a:t>Average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Variable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Cost</a:t>
            </a:r>
            <a:r>
              <a:rPr lang="tr-TR" altLang="en-US" sz="2400" noProof="0" dirty="0">
                <a:latin typeface="Cambria"/>
                <a:cs typeface="Cambria"/>
              </a:rPr>
              <a:t>: AVC)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Ortalama Sabit Maliyet (</a:t>
            </a:r>
            <a:r>
              <a:rPr lang="tr-TR" altLang="en-US" sz="2400" noProof="0" dirty="0" err="1">
                <a:latin typeface="Cambria"/>
                <a:cs typeface="Cambria"/>
              </a:rPr>
              <a:t>Average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Fixed</a:t>
            </a:r>
            <a:r>
              <a:rPr lang="tr-TR" altLang="en-US" sz="2400" noProof="0" dirty="0">
                <a:latin typeface="Cambria"/>
                <a:cs typeface="Cambria"/>
              </a:rPr>
              <a:t> </a:t>
            </a:r>
            <a:r>
              <a:rPr lang="tr-TR" altLang="en-US" sz="2400" noProof="0" dirty="0" err="1">
                <a:latin typeface="Cambria"/>
                <a:cs typeface="Cambria"/>
              </a:rPr>
              <a:t>Cost</a:t>
            </a:r>
            <a:r>
              <a:rPr lang="tr-TR" altLang="en-US" sz="2400" noProof="0" dirty="0">
                <a:latin typeface="Cambria"/>
                <a:cs typeface="Cambria"/>
              </a:rPr>
              <a:t>: AFC)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Marjinal Maliyet (</a:t>
            </a:r>
            <a:r>
              <a:rPr lang="tr-TR" altLang="en-US" sz="2800" noProof="0" dirty="0" err="1">
                <a:latin typeface="Cambria"/>
                <a:cs typeface="Cambria"/>
              </a:rPr>
              <a:t>Marginal</a:t>
            </a:r>
            <a:r>
              <a:rPr lang="tr-TR" altLang="en-US" sz="2800" noProof="0" dirty="0">
                <a:latin typeface="Cambria"/>
                <a:cs typeface="Cambria"/>
              </a:rPr>
              <a:t> </a:t>
            </a:r>
            <a:r>
              <a:rPr lang="tr-TR" altLang="en-US" sz="2800" noProof="0" dirty="0" err="1">
                <a:latin typeface="Cambria"/>
                <a:cs typeface="Cambria"/>
              </a:rPr>
              <a:t>Cost</a:t>
            </a:r>
            <a:r>
              <a:rPr lang="tr-TR" altLang="en-US" sz="2800" noProof="0" dirty="0">
                <a:latin typeface="Cambria"/>
                <a:cs typeface="Cambria"/>
              </a:rPr>
              <a:t>: MC)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Ekstra çıktı üretmek için toplam maliyetteki artış.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Toplam maliyetteki değişim bölü çıktıdaki değişim.</a:t>
            </a:r>
          </a:p>
        </p:txBody>
      </p:sp>
    </p:spTree>
    <p:extLst>
      <p:ext uri="{BB962C8B-B14F-4D97-AF65-F5344CB8AC3E}">
        <p14:creationId xmlns:p14="http://schemas.microsoft.com/office/powerpoint/2010/main" val="411821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 idx="4294967295"/>
          </p:nvPr>
        </p:nvSpPr>
        <p:spPr>
          <a:xfrm>
            <a:off x="4394477" y="14288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graphicFrame>
        <p:nvGraphicFramePr>
          <p:cNvPr id="54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968023"/>
              </p:ext>
            </p:extLst>
          </p:nvPr>
        </p:nvGraphicFramePr>
        <p:xfrm>
          <a:off x="2093913" y="211138"/>
          <a:ext cx="6551612" cy="650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4" name="Equation" r:id="rId4" imgW="2235200" imgH="2222500" progId="Equation.DSMT4">
                  <p:embed/>
                </p:oleObj>
              </mc:Choice>
              <mc:Fallback>
                <p:oleObj name="Equation" r:id="rId4" imgW="2235200" imgH="2222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913" y="211138"/>
                        <a:ext cx="6551612" cy="650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1828800" y="76200"/>
            <a:ext cx="3657600" cy="762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72037" y="1524000"/>
            <a:ext cx="4043363" cy="1066800"/>
          </a:xfrm>
          <a:prstGeom prst="rect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8" name="L-Shape 7"/>
          <p:cNvSpPr/>
          <p:nvPr/>
        </p:nvSpPr>
        <p:spPr>
          <a:xfrm>
            <a:off x="1828800" y="1371600"/>
            <a:ext cx="7010400" cy="3581400"/>
          </a:xfrm>
          <a:prstGeom prst="corner">
            <a:avLst>
              <a:gd name="adj1" fmla="val 47967"/>
              <a:gd name="adj2" fmla="val 78695"/>
            </a:avLst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28800" y="5343534"/>
            <a:ext cx="3657600" cy="1438275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65838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/>
          <p:cNvSpPr>
            <a:spLocks noGrp="1"/>
          </p:cNvSpPr>
          <p:nvPr>
            <p:ph type="title"/>
          </p:nvPr>
        </p:nvSpPr>
        <p:spPr>
          <a:xfrm>
            <a:off x="1981199" y="9"/>
            <a:ext cx="8954911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Denklemleri: Bazı Notlar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28800" y="2517780"/>
            <a:ext cx="8458200" cy="3287713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tr-TR" altLang="en-US" sz="2800" noProof="0" dirty="0">
                <a:latin typeface="Cambria"/>
                <a:cs typeface="Cambria"/>
              </a:rPr>
              <a:t>MC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Paydayı 1'e eşitlerse yorumu daha basit olacaktır.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Bölümü ve mantığını anlamayı kolay hale getiri.</a:t>
            </a:r>
          </a:p>
          <a:p>
            <a:pPr eaLnBrk="1" hangingPunct="1">
              <a:spcBef>
                <a:spcPct val="0"/>
              </a:spcBef>
            </a:pPr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>
              <a:spcBef>
                <a:spcPct val="0"/>
              </a:spcBef>
            </a:pPr>
            <a:r>
              <a:rPr lang="tr-TR" altLang="en-US" sz="2800" noProof="0" dirty="0">
                <a:latin typeface="Cambria"/>
                <a:cs typeface="Cambria"/>
              </a:rPr>
              <a:t>AFC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Daha fazla ürün ürettikçe azalmaya devam eder.</a:t>
            </a:r>
          </a:p>
          <a:p>
            <a:pPr lvl="1" eaLnBrk="1" hangingPunct="1">
              <a:spcBef>
                <a:spcPct val="0"/>
              </a:spcBef>
            </a:pPr>
            <a:r>
              <a:rPr lang="tr-TR" altLang="en-US" sz="2400" noProof="0" dirty="0">
                <a:latin typeface="Cambria"/>
                <a:cs typeface="Cambria"/>
              </a:rPr>
              <a:t>Neden?</a:t>
            </a:r>
          </a:p>
        </p:txBody>
      </p:sp>
      <p:graphicFrame>
        <p:nvGraphicFramePr>
          <p:cNvPr id="5632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18152"/>
              </p:ext>
            </p:extLst>
          </p:nvPr>
        </p:nvGraphicFramePr>
        <p:xfrm>
          <a:off x="4870450" y="1633538"/>
          <a:ext cx="21971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1" name="Equation" r:id="rId4" imgW="749300" imgH="431800" progId="Equation.DSMT4">
                  <p:embed/>
                </p:oleObj>
              </mc:Choice>
              <mc:Fallback>
                <p:oleObj name="Equation" r:id="rId4" imgW="749300" imgH="431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1633538"/>
                        <a:ext cx="2197100" cy="1263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4814889" y="5576897"/>
          <a:ext cx="2381251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2" name="Equation" r:id="rId6" imgW="812447" imgH="418918" progId="Equation.3">
                  <p:embed/>
                </p:oleObj>
              </mc:Choice>
              <mc:Fallback>
                <p:oleObj name="Equation" r:id="rId6" imgW="812447" imgH="4189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4889" y="5576897"/>
                        <a:ext cx="2381251" cy="1227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7010401" y="2357438"/>
            <a:ext cx="2708275" cy="385762"/>
            <a:chOff x="5486400" y="1689100"/>
            <a:chExt cx="2708275" cy="386456"/>
          </a:xfrm>
        </p:grpSpPr>
        <p:sp>
          <p:nvSpPr>
            <p:cNvPr id="56326" name="Text Box 9"/>
            <p:cNvSpPr txBox="1">
              <a:spLocks noChangeArrowheads="1"/>
            </p:cNvSpPr>
            <p:nvPr/>
          </p:nvSpPr>
          <p:spPr bwMode="auto">
            <a:xfrm>
              <a:off x="6553200" y="1689100"/>
              <a:ext cx="1641475" cy="3864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45232" tIns="22616" rIns="45232" bIns="22616"/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Aft>
                  <a:spcPts val="1000"/>
                </a:spcAft>
              </a:pPr>
              <a:r>
                <a:rPr lang="el-GR" altLang="en-US" sz="2000" dirty="0">
                  <a:latin typeface="Cambria"/>
                  <a:cs typeface="Cambria"/>
                </a:rPr>
                <a:t>Δ</a:t>
              </a:r>
              <a:r>
                <a:rPr lang="en-US" altLang="en-US" sz="2000" dirty="0">
                  <a:latin typeface="Cambria"/>
                  <a:cs typeface="Cambria"/>
                </a:rPr>
                <a:t>Q = 1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5486400" y="1905388"/>
              <a:ext cx="10668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403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79159"/>
              </p:ext>
            </p:extLst>
          </p:nvPr>
        </p:nvGraphicFramePr>
        <p:xfrm>
          <a:off x="1752600" y="76200"/>
          <a:ext cx="8534400" cy="65278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9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 + TFC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AVC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TVC ÷ 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AFC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TFC ÷ 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ATC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TC ÷ Q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ya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da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AVC + AFC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Δ</a:t>
                      </a: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 TVC÷ΔQ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130.00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150.00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165.00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2.17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3.33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177.00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1.93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4.43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1.20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50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187.00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1.74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3.74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1.67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1.67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3.34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1.30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70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1.71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1.43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3.14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160.00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260.00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1.25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3.25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90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320.00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2.44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1.11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3.55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6.00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26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400.00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3.00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1.00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4.00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8.00</a:t>
                      </a:r>
                    </a:p>
                  </a:txBody>
                  <a:tcPr marL="56444" marR="56444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752600" y="1295400"/>
            <a:ext cx="609600" cy="5334000"/>
          </a:xfrm>
          <a:prstGeom prst="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62200" y="1295400"/>
            <a:ext cx="914400" cy="4572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362200" y="1295400"/>
            <a:ext cx="9144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276600" y="1295400"/>
            <a:ext cx="10668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43400" y="1295400"/>
            <a:ext cx="1219200" cy="533400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562600" y="1295400"/>
            <a:ext cx="4724400" cy="457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562600" y="1752600"/>
            <a:ext cx="10668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29400" y="1752600"/>
            <a:ext cx="9906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20000" y="1752600"/>
            <a:ext cx="13716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991600" y="1752600"/>
            <a:ext cx="1295400" cy="48768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tr-TR" dirty="0">
              <a:latin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9291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8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0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Alıştırma Sorusu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1073150"/>
          </a:xfrm>
        </p:spPr>
        <p:txBody>
          <a:bodyPr/>
          <a:lstStyle/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Maliyet denklemlerini kullanarak tabloyu doldurunuz.</a:t>
            </a:r>
          </a:p>
          <a:p>
            <a:pPr eaLnBrk="1" hangingPunct="1"/>
            <a:r>
              <a:rPr lang="tr-TR" altLang="en-US" sz="2400" noProof="0" dirty="0">
                <a:latin typeface="Cambria"/>
                <a:cs typeface="Cambria"/>
              </a:rPr>
              <a:t>5 dakikanız var. Sınıf arkadaşlarınla çalışın!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057400" y="3048000"/>
          <a:ext cx="7848600" cy="32766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MC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788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Alıştırma Sorusu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Maliyet Denklemleri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9096022" cy="6667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Maliyet denklemlerini kullanarak tabloyu doldurunuz.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765134"/>
              </p:ext>
            </p:extLst>
          </p:nvPr>
        </p:nvGraphicFramePr>
        <p:xfrm>
          <a:off x="2057400" y="2663825"/>
          <a:ext cx="7848600" cy="3276600"/>
        </p:xfrm>
        <a:graphic>
          <a:graphicData uri="http://schemas.openxmlformats.org/drawingml/2006/table">
            <a:tbl>
              <a:tblPr/>
              <a:tblGrid>
                <a:gridCol w="981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81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Q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AVC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AFC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ATC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MC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 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 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--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360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370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765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 15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240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255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25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61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88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720 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808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180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202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43</a:t>
                      </a:r>
                    </a:p>
                  </a:txBody>
                  <a:tcPr marL="9525" marR="9525" marT="9525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0838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f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163" y="4470400"/>
            <a:ext cx="5080000" cy="268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tc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45" y="1544638"/>
            <a:ext cx="4930775" cy="305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9" descr="tcv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339" y="2566991"/>
            <a:ext cx="4989512" cy="300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6" name="Picture 15" descr="axes_labels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20" y="1031875"/>
            <a:ext cx="5672137" cy="5138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6" descr="dashed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103" y="3686175"/>
            <a:ext cx="88900" cy="190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1637" y="1389063"/>
            <a:ext cx="531336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itle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3351" y="6294438"/>
            <a:ext cx="1663700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20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en-US" noProof="0" dirty="0">
                <a:latin typeface="Cambria"/>
                <a:cs typeface="Cambria"/>
              </a:rPr>
              <a:t>Toplam Maliyet Eğrisi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38020" y="927002"/>
            <a:ext cx="1313140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Maliyet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705512" y="5649844"/>
            <a:ext cx="2114825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Çıktı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543656" y="6225577"/>
            <a:ext cx="2219372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Toplam Maliyet</a:t>
            </a:r>
          </a:p>
        </p:txBody>
      </p:sp>
    </p:spTree>
    <p:extLst>
      <p:ext uri="{BB962C8B-B14F-4D97-AF65-F5344CB8AC3E}">
        <p14:creationId xmlns:p14="http://schemas.microsoft.com/office/powerpoint/2010/main" val="401039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tc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3" y="1371609"/>
            <a:ext cx="3949700" cy="323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 descr="numbers.ep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42" y="1684338"/>
            <a:ext cx="4552951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3" name="Picture 9" descr="axes_labels.eps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639" y="1282701"/>
            <a:ext cx="5129212" cy="512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afc.eps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2" y="2073283"/>
            <a:ext cx="3922713" cy="334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avc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1" y="4276734"/>
            <a:ext cx="40290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 descr="mc.eps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125" y="2344740"/>
            <a:ext cx="4052888" cy="304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50.eps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42" y="4457709"/>
            <a:ext cx="2460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60.eps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13" y="4457709"/>
            <a:ext cx="247651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70.eps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93" y="4454534"/>
            <a:ext cx="246063" cy="134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efficient.eps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5" y="2919413"/>
            <a:ext cx="1316039" cy="153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71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tr-TR" altLang="en-US" noProof="0" dirty="0">
                <a:latin typeface="Cambria"/>
                <a:cs typeface="Cambria"/>
              </a:rPr>
              <a:t>Maliyet Eğrileri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705512" y="5536956"/>
            <a:ext cx="2114825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Çıktı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619017" y="1138667"/>
            <a:ext cx="1313140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Maliyet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68207" y="6070356"/>
            <a:ext cx="4324927" cy="53833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Ortalama ve Marjinal Maliyet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76037" y="2857400"/>
            <a:ext cx="1922568" cy="444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dirty="0">
                <a:effectLst/>
                <a:latin typeface="Cambria"/>
                <a:ea typeface="ＭＳ 明朝"/>
                <a:cs typeface="Cambria"/>
              </a:rPr>
              <a:t>Etk</a:t>
            </a:r>
            <a:r>
              <a:rPr lang="tr-TR" sz="2400" b="1" dirty="0">
                <a:latin typeface="Cambria"/>
                <a:ea typeface="ＭＳ 明朝"/>
                <a:cs typeface="Cambria"/>
              </a:rPr>
              <a:t>in Ölçek</a:t>
            </a:r>
            <a:endParaRPr lang="tr-TR" sz="2400" b="1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E9E210-A6D0-8445-BEB0-8AB0B9411549}"/>
              </a:ext>
            </a:extLst>
          </p:cNvPr>
          <p:cNvSpPr txBox="1"/>
          <p:nvPr/>
        </p:nvSpPr>
        <p:spPr>
          <a:xfrm>
            <a:off x="2118360" y="-1783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eğrileri neden U-Şeklinde?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Kısa dönem maliyet eğrileri (ATC, AVC ve MC) neden U-Şeklinde?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Azalan marjinal ürün!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Açıklama?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Varsayın ki her birim emek aynı ücreti alıyor.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Eninde sonunda, marjinde girdiler daha az verimli olacak (düşük verim).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Bu durumda çıktı maliyetlerinin artmasını ima eder.</a:t>
            </a:r>
          </a:p>
        </p:txBody>
      </p:sp>
    </p:spTree>
    <p:extLst>
      <p:ext uri="{BB962C8B-B14F-4D97-AF65-F5344CB8AC3E}">
        <p14:creationId xmlns:p14="http://schemas.microsoft.com/office/powerpoint/2010/main" val="26481591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Maliyet eğrileri neden U-Şeklinde?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Çıktı maliyetleri ve girdi verimliliği arasında matematiksel bir ilişki var mı?</a:t>
            </a:r>
          </a:p>
          <a:p>
            <a:pPr eaLnBrk="1" hangingPunct="1"/>
            <a:endParaRPr lang="tr-TR" altLang="en-US" sz="2400" noProof="0" dirty="0">
              <a:latin typeface="Cambria"/>
              <a:cs typeface="Cambria"/>
            </a:endParaRPr>
          </a:p>
          <a:p>
            <a:pPr eaLnBrk="1" hangingPunct="1"/>
            <a:endParaRPr lang="tr-TR" altLang="en-US" sz="28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Hafta #6 notlarını inceleyin.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Örnek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Her bir işçinin aldığı ücret: w = $100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Dağhan yüksek MP</a:t>
            </a:r>
            <a:r>
              <a:rPr lang="tr-TR" altLang="en-US" sz="2400" baseline="-25000" noProof="0" dirty="0">
                <a:latin typeface="Cambria"/>
                <a:cs typeface="Cambria"/>
              </a:rPr>
              <a:t>L</a:t>
            </a:r>
            <a:r>
              <a:rPr lang="tr-TR" altLang="en-US" sz="2400" noProof="0" dirty="0">
                <a:latin typeface="Cambria"/>
                <a:cs typeface="Cambria"/>
              </a:rPr>
              <a:t> sahip ve </a:t>
            </a:r>
            <a:r>
              <a:rPr lang="tr-TR" altLang="en-US" sz="2400" noProof="0" dirty="0" err="1"/>
              <a:t>Q</a:t>
            </a:r>
            <a:r>
              <a:rPr lang="tr-TR" altLang="en-US" sz="2400" noProof="0" dirty="0">
                <a:latin typeface="Cambria"/>
                <a:cs typeface="Cambria"/>
              </a:rPr>
              <a:t> = 20 üretirse, bu çıktıların birim başı maliyeti $5 olur.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Eğer Çınar düşük MP</a:t>
            </a:r>
            <a:r>
              <a:rPr lang="tr-TR" altLang="en-US" sz="2400" baseline="-25000" noProof="0" dirty="0">
                <a:latin typeface="Cambria"/>
                <a:cs typeface="Cambria"/>
              </a:rPr>
              <a:t>L</a:t>
            </a:r>
            <a:r>
              <a:rPr lang="tr-TR" altLang="en-US" sz="2400" noProof="0" dirty="0">
                <a:latin typeface="Cambria"/>
                <a:cs typeface="Cambria"/>
              </a:rPr>
              <a:t> sahip ve </a:t>
            </a:r>
            <a:r>
              <a:rPr lang="tr-TR" altLang="en-US" sz="2400" noProof="0" dirty="0" err="1"/>
              <a:t>Q</a:t>
            </a:r>
            <a:r>
              <a:rPr lang="tr-TR" altLang="en-US" sz="2400" noProof="0" dirty="0">
                <a:latin typeface="Cambria"/>
                <a:cs typeface="Cambria"/>
              </a:rPr>
              <a:t> = 10 üretirse, bu çıktıların birim başı maliyeti $10 olur.</a:t>
            </a:r>
          </a:p>
        </p:txBody>
      </p:sp>
      <p:graphicFrame>
        <p:nvGraphicFramePr>
          <p:cNvPr id="76803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856977"/>
              </p:ext>
            </p:extLst>
          </p:nvPr>
        </p:nvGraphicFramePr>
        <p:xfrm>
          <a:off x="4864100" y="2480070"/>
          <a:ext cx="24638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" name="Equation" r:id="rId4" imgW="774364" imgH="393529" progId="Equation.3">
                  <p:embed/>
                </p:oleObj>
              </mc:Choice>
              <mc:Fallback>
                <p:oleObj name="Equation" r:id="rId4" imgW="774364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4100" y="2480070"/>
                        <a:ext cx="2463800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818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Açık ve Gizli Maliyetler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Açık maliyet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Somut giderler. Firmanın ödemesi gereken faturalar. 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Maaş, sigorta ve diğer somut giderler.</a:t>
            </a: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Gizli maliyet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 yapmanın fırsat maliyeti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Sermayenin fırsat maliyeti</a:t>
            </a: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Büyük bir maliyetle bir </a:t>
            </a:r>
            <a:r>
              <a:rPr lang="tr-TR" altLang="en-US" sz="2000" noProof="0" dirty="0" err="1">
                <a:latin typeface="Cambria"/>
                <a:ea typeface="Cambria"/>
                <a:cs typeface="Cambria"/>
              </a:rPr>
              <a:t>franchise</a:t>
            </a:r>
            <a:r>
              <a:rPr lang="tr-TR" altLang="en-US" sz="2000" noProof="0" dirty="0">
                <a:latin typeface="Cambria"/>
                <a:ea typeface="Cambria"/>
                <a:cs typeface="Cambria"/>
              </a:rPr>
              <a:t> aldınız. O para başka bir yerde nasıl değerlendirilebilirdi?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Firma sahibinin harcadığı zamanın fırsat maliyeti (aldığı maaşa göre)</a:t>
            </a:r>
            <a:endParaRPr lang="tr-TR" altLang="ja-JP" sz="2400" noProof="0" dirty="0">
              <a:latin typeface="Cambria"/>
              <a:cs typeface="Cambria"/>
            </a:endParaRPr>
          </a:p>
          <a:p>
            <a:pPr lvl="2" eaLnBrk="1" hangingPunct="1"/>
            <a:r>
              <a:rPr lang="tr-TR" altLang="en-US" sz="2000" noProof="0" dirty="0">
                <a:latin typeface="Cambria"/>
                <a:ea typeface="Cambria"/>
                <a:cs typeface="Cambria"/>
              </a:rPr>
              <a:t>Firma sahibi başka bir yerde ne kadar ücret alırdı?</a:t>
            </a:r>
          </a:p>
        </p:txBody>
      </p:sp>
    </p:spTree>
    <p:extLst>
      <p:ext uri="{BB962C8B-B14F-4D97-AF65-F5344CB8AC3E}">
        <p14:creationId xmlns:p14="http://schemas.microsoft.com/office/powerpoint/2010/main" val="336418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3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707089" y="0"/>
            <a:ext cx="9573491" cy="1527175"/>
          </a:xfrm>
        </p:spPr>
        <p:txBody>
          <a:bodyPr/>
          <a:lstStyle/>
          <a:p>
            <a:pPr algn="l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Office</a:t>
            </a:r>
          </a:p>
        </p:txBody>
      </p:sp>
      <p:pic>
        <p:nvPicPr>
          <p:cNvPr id="87043" name="Picture 4" descr="An icon indicating that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321300" y="3849688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137D85-6DD7-F448-A434-D7485CCA505C}"/>
              </a:ext>
            </a:extLst>
          </p:cNvPr>
          <p:cNvSpPr txBox="1">
            <a:spLocks/>
          </p:cNvSpPr>
          <p:nvPr/>
        </p:nvSpPr>
        <p:spPr bwMode="auto">
          <a:xfrm>
            <a:off x="1707089" y="1594232"/>
            <a:ext cx="10327221" cy="2270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3200" kern="1200">
                <a:solidFill>
                  <a:schemeClr val="tx1"/>
                </a:solidFill>
                <a:latin typeface="Cambria"/>
                <a:ea typeface="MS PGothic" pitchFamily="34" charset="-128"/>
                <a:cs typeface="Cambria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Helvetica Neue"/>
                <a:ea typeface="Helvetica Neue" charset="0"/>
                <a:cs typeface="Helvetica Neue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Tx/>
              <a:buChar char="•"/>
            </a:pPr>
            <a:r>
              <a:rPr lang="en-US" dirty="0"/>
              <a:t>"The Office, Broke"</a:t>
            </a:r>
          </a:p>
          <a:p>
            <a:pPr lvl="1"/>
            <a:r>
              <a:rPr lang="tr-TR" dirty="0"/>
              <a:t>Michael </a:t>
            </a:r>
            <a:r>
              <a:rPr lang="tr-TR" dirty="0" err="1"/>
              <a:t>Scott</a:t>
            </a:r>
            <a:r>
              <a:rPr lang="tr-TR" dirty="0"/>
              <a:t>, </a:t>
            </a:r>
            <a:r>
              <a:rPr lang="tr-TR" dirty="0" err="1"/>
              <a:t>Staples</a:t>
            </a:r>
            <a:r>
              <a:rPr lang="tr-TR" dirty="0"/>
              <a:t> ve </a:t>
            </a:r>
            <a:r>
              <a:rPr lang="tr-TR" dirty="0" err="1"/>
              <a:t>Dunder</a:t>
            </a:r>
            <a:r>
              <a:rPr lang="tr-TR" dirty="0"/>
              <a:t> </a:t>
            </a:r>
            <a:r>
              <a:rPr lang="tr-TR" dirty="0" err="1"/>
              <a:t>Mifflin</a:t>
            </a:r>
            <a:r>
              <a:rPr lang="tr-TR" dirty="0"/>
              <a:t> şirketleriyle yarışmak için kendi kağıt şirketini kuruyor</a:t>
            </a:r>
            <a:r>
              <a:rPr lang="en-US" dirty="0"/>
              <a:t>.</a:t>
            </a:r>
            <a:endParaRPr lang="en-US" sz="2400" dirty="0"/>
          </a:p>
          <a:p>
            <a:pPr marL="857250" lvl="1" indent="-457200">
              <a:buFontTx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3269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1"/>
            <a:ext cx="8229600" cy="1527175"/>
          </a:xfrm>
        </p:spPr>
        <p:txBody>
          <a:bodyPr/>
          <a:lstStyle/>
          <a:p>
            <a:pPr algn="l"/>
            <a:r>
              <a:rPr lang="tr-TR" dirty="0">
                <a:latin typeface="Cambria" panose="02040503050406030204" pitchFamily="18" charset="0"/>
                <a:cs typeface="Arial" pitchFamily="-107" charset="0"/>
              </a:rPr>
              <a:t>Ekonomi: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The</a:t>
            </a:r>
            <a:r>
              <a:rPr lang="tr-TR" i="1" dirty="0">
                <a:latin typeface="Cambria" panose="02040503050406030204" pitchFamily="18" charset="0"/>
                <a:cs typeface="Arial" pitchFamily="-107" charset="0"/>
              </a:rPr>
              <a:t> </a:t>
            </a:r>
            <a:r>
              <a:rPr lang="tr-TR" i="1" dirty="0" err="1">
                <a:latin typeface="Cambria" panose="02040503050406030204" pitchFamily="18" charset="0"/>
                <a:cs typeface="Arial" pitchFamily="-107" charset="0"/>
              </a:rPr>
              <a:t>Simpsons</a:t>
            </a:r>
            <a:endParaRPr lang="tr-TR" i="1" dirty="0">
              <a:latin typeface="Cambria" panose="02040503050406030204" pitchFamily="18" charset="0"/>
              <a:cs typeface="Arial" pitchFamily="-107" charset="0"/>
            </a:endParaRP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1981199" y="1712914"/>
            <a:ext cx="9630427" cy="1716086"/>
          </a:xfrm>
        </p:spPr>
        <p:txBody>
          <a:bodyPr/>
          <a:lstStyle/>
          <a:p>
            <a:pPr>
              <a:buFontTx/>
              <a:buChar char="•"/>
            </a:pPr>
            <a:r>
              <a:rPr lang="tr-TR" dirty="0"/>
              <a:t>"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Simpson</a:t>
            </a:r>
            <a:r>
              <a:rPr lang="tr-TR" dirty="0"/>
              <a:t>"</a:t>
            </a:r>
          </a:p>
          <a:p>
            <a:pPr lvl="1"/>
            <a:r>
              <a:rPr lang="en-US" dirty="0"/>
              <a:t>"Homer Versus Lisa &amp; the 8th Commandment"</a:t>
            </a:r>
          </a:p>
          <a:p>
            <a:pPr lvl="1"/>
            <a:r>
              <a:rPr lang="tr-TR" dirty="0"/>
              <a:t>Değişken maliyetler ve sabit maliyetler</a:t>
            </a:r>
            <a:endParaRPr lang="en-US" dirty="0"/>
          </a:p>
        </p:txBody>
      </p:sp>
      <p:pic>
        <p:nvPicPr>
          <p:cNvPr id="89091" name="Picture 4" descr="An icon indicating that a video clip is present.">
            <a:hlinkClick r:id="rId3"/>
          </p:cNvPr>
          <p:cNvPicPr>
            <a:picLocks noChangeAspect="1"/>
          </p:cNvPicPr>
          <p:nvPr/>
        </p:nvPicPr>
        <p:blipFill>
          <a:blip r:embed="rId4"/>
          <a:srcRect l="20306" t="18303" r="22078" b="25455"/>
          <a:stretch>
            <a:fillRect/>
          </a:stretch>
        </p:blipFill>
        <p:spPr bwMode="auto">
          <a:xfrm>
            <a:off x="5245100" y="3763963"/>
            <a:ext cx="1549400" cy="147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7560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Sonuç</a:t>
            </a:r>
          </a:p>
        </p:txBody>
      </p:sp>
      <p:sp>
        <p:nvSpPr>
          <p:cNvPr id="87042" name="Content Placeholder 2"/>
          <p:cNvSpPr>
            <a:spLocks noGrp="1"/>
          </p:cNvSpPr>
          <p:nvPr>
            <p:ph idx="1"/>
          </p:nvPr>
        </p:nvSpPr>
        <p:spPr>
          <a:xfrm>
            <a:off x="1981200" y="1712913"/>
            <a:ext cx="8229600" cy="4895850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Maliyetler birkaç yol ile tanımlanabilir, bir firmanın maliyet yapısında en önemli rolü marjinal maliyet oynar.</a:t>
            </a:r>
            <a:endParaRPr lang="tr-TR" altLang="ja-JP" sz="3200" noProof="0" dirty="0">
              <a:latin typeface="Cambria"/>
              <a:cs typeface="Cambria"/>
            </a:endParaRPr>
          </a:p>
          <a:p>
            <a:r>
              <a:rPr lang="tr-TR" altLang="en-US" sz="3200" noProof="0" dirty="0">
                <a:latin typeface="Cambria"/>
                <a:cs typeface="Cambria"/>
              </a:rPr>
              <a:t>Marjinal maliyeti gözlemleyerek, ortalama ve toplam maliyetteki değişimleri anlayabilirsiniz. İşte bu nedenle ekonomistler marjinal maliyete bu kadar önem verirler.</a:t>
            </a:r>
          </a:p>
        </p:txBody>
      </p:sp>
    </p:spTree>
    <p:extLst>
      <p:ext uri="{BB962C8B-B14F-4D97-AF65-F5344CB8AC3E}">
        <p14:creationId xmlns:p14="http://schemas.microsoft.com/office/powerpoint/2010/main" val="3886752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1785945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>
          <a:xfrm>
            <a:off x="1785945" y="1712913"/>
            <a:ext cx="8650287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Ekonomistler maliyeti iki parçaya bölerler.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Açık maliyet (kolayca hesaplanabilir)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Gizli maliyet (hesaplaması zordur)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İki çeşit kar vardır.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Muhasebe karı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Hasılat açık maliyetten büyük olduğunda olur.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Ekonomik kar</a:t>
            </a:r>
          </a:p>
          <a:p>
            <a:pPr lvl="2"/>
            <a:r>
              <a:rPr lang="tr-TR" altLang="en-US" sz="2000" noProof="0" dirty="0">
                <a:latin typeface="Cambria"/>
                <a:ea typeface="Cambria"/>
                <a:cs typeface="Cambria"/>
              </a:rPr>
              <a:t>Hasılat açık ve gizli maliyetin birleşiminde büyük olduğunda olur. 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Üretimi optimize etmek için, firmalar etkin olarak emek ve sermayeyi doğru olarak birleştirmek zorundadırlar.</a:t>
            </a:r>
          </a:p>
        </p:txBody>
      </p:sp>
    </p:spTree>
    <p:extLst>
      <p:ext uri="{BB962C8B-B14F-4D97-AF65-F5344CB8AC3E}">
        <p14:creationId xmlns:p14="http://schemas.microsoft.com/office/powerpoint/2010/main" val="41218148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89090" name="Content Placeholder 2"/>
          <p:cNvSpPr>
            <a:spLocks noGrp="1"/>
          </p:cNvSpPr>
          <p:nvPr>
            <p:ph idx="1"/>
          </p:nvPr>
        </p:nvSpPr>
        <p:spPr>
          <a:xfrm>
            <a:off x="1981200" y="1654176"/>
            <a:ext cx="8229600" cy="4964113"/>
          </a:xfrm>
        </p:spPr>
        <p:txBody>
          <a:bodyPr/>
          <a:lstStyle/>
          <a:p>
            <a:r>
              <a:rPr lang="tr-TR" altLang="en-US" sz="3200" noProof="0" dirty="0">
                <a:latin typeface="Cambria"/>
                <a:cs typeface="Cambria"/>
              </a:rPr>
              <a:t>Herhangi bir kısa dönem üretim sürecinde bir noktada azalan marjinal ürün devreye girer. </a:t>
            </a:r>
          </a:p>
          <a:p>
            <a:pPr lvl="1"/>
            <a:r>
              <a:rPr lang="tr-TR" altLang="en-US" sz="2800" noProof="0" dirty="0">
                <a:latin typeface="Cambria"/>
                <a:cs typeface="Cambria"/>
              </a:rPr>
              <a:t>Ekstra değişken girdi, çıktı artışında eskisi kadar artışa neden olmayacaktır.</a:t>
            </a:r>
          </a:p>
        </p:txBody>
      </p:sp>
    </p:spTree>
    <p:extLst>
      <p:ext uri="{BB962C8B-B14F-4D97-AF65-F5344CB8AC3E}">
        <p14:creationId xmlns:p14="http://schemas.microsoft.com/office/powerpoint/2010/main" val="18432927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1981199" y="0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Özet</a:t>
            </a:r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>
          <a:xfrm>
            <a:off x="1981199" y="1712913"/>
            <a:ext cx="9491134" cy="4895850"/>
          </a:xfrm>
        </p:spPr>
        <p:txBody>
          <a:bodyPr/>
          <a:lstStyle/>
          <a:p>
            <a:r>
              <a:rPr lang="tr-TR" altLang="en-US" sz="2800" noProof="0" dirty="0">
                <a:latin typeface="Cambria"/>
                <a:cs typeface="Cambria"/>
              </a:rPr>
              <a:t>MC eğrisi her zaman ATC ve AVC eğrilerine öncülük eder.</a:t>
            </a:r>
          </a:p>
          <a:p>
            <a:r>
              <a:rPr lang="tr-TR" altLang="en-US" sz="2800" noProof="0" dirty="0">
                <a:latin typeface="Cambria"/>
                <a:cs typeface="Cambria"/>
              </a:rPr>
              <a:t>AFC eğrisi haricinde (her zaman azalır), kısa dönem maliyet eğrileri U-şekillidir.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Tüm değişken maliyetler ilk etapta uzmanlaşmadan dolayı düşer.</a:t>
            </a:r>
          </a:p>
          <a:p>
            <a:pPr lvl="1"/>
            <a:r>
              <a:rPr lang="tr-TR" altLang="en-US" sz="2400" noProof="0" dirty="0">
                <a:latin typeface="Cambria"/>
                <a:cs typeface="Cambria"/>
              </a:rPr>
              <a:t>Eninde sonunda, devam eden uzmanlaşmanın avantajı azalan marjinal ürüne neden olur ve MC, AVC ve ATC eğrileri artmaya başlar.</a:t>
            </a:r>
          </a:p>
        </p:txBody>
      </p:sp>
    </p:spTree>
    <p:extLst>
      <p:ext uri="{BB962C8B-B14F-4D97-AF65-F5344CB8AC3E}">
        <p14:creationId xmlns:p14="http://schemas.microsoft.com/office/powerpoint/2010/main" val="2382501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Dağhan küçük bir aile restoranı işletiyor. Bina için ödediği aylık kirayı nasıl tanımlarsınız?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Açık maliyet, değişken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Açık maliyet, sabit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Gizli maliyet, değişken maliyet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Gizli maliyet, sabit maliyet</a:t>
            </a:r>
          </a:p>
        </p:txBody>
      </p:sp>
    </p:spTree>
    <p:extLst>
      <p:ext uri="{BB962C8B-B14F-4D97-AF65-F5344CB8AC3E}">
        <p14:creationId xmlns:p14="http://schemas.microsoft.com/office/powerpoint/2010/main" val="1435198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Hangisi gizli maliyet için bir örnektir?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Çalışanlara ödenen ücretler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Yemek dağıtım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ja-JP" sz="2800" noProof="0" dirty="0">
                <a:latin typeface="Cambria"/>
                <a:cs typeface="Cambria"/>
              </a:rPr>
              <a:t>İş yeri sahibi için iş yerinde harcadığı zamanın fırsat maliyeti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Aylık sigorta ödemeleri</a:t>
            </a:r>
          </a:p>
        </p:txBody>
      </p:sp>
    </p:spTree>
    <p:extLst>
      <p:ext uri="{BB962C8B-B14F-4D97-AF65-F5344CB8AC3E}">
        <p14:creationId xmlns:p14="http://schemas.microsoft.com/office/powerpoint/2010/main" val="37751819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Etkin ölçeğin var olduğunu var sayarsak, MC, ATC ve AVC eğrilerinin şekli aşağıdakilerden hangisidir?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Dikey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Yatay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Tepe-Şekilli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U-Şekilli</a:t>
            </a:r>
          </a:p>
        </p:txBody>
      </p:sp>
    </p:spTree>
    <p:extLst>
      <p:ext uri="{BB962C8B-B14F-4D97-AF65-F5344CB8AC3E}">
        <p14:creationId xmlns:p14="http://schemas.microsoft.com/office/powerpoint/2010/main" val="333976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Firmanın çalışanlarına ödediği maaş artıyor. Maliyet denklemleri düşünüldüğünde aşağıdakilerden hangisi doğrudur?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TC artacak ama ATC azalacaktır.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TVC artacak ama AVC azalacaktır.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MC eğrisi tepe-şekilli olacaktır.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TFC ve AFC değişmeyecektir.</a:t>
            </a:r>
          </a:p>
        </p:txBody>
      </p:sp>
    </p:spTree>
    <p:extLst>
      <p:ext uri="{BB962C8B-B14F-4D97-AF65-F5344CB8AC3E}">
        <p14:creationId xmlns:p14="http://schemas.microsoft.com/office/powerpoint/2010/main" val="187897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32122" y="20101"/>
            <a:ext cx="9003957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Örnek: Açık ve Gizli Maliyetler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486033"/>
              </p:ext>
            </p:extLst>
          </p:nvPr>
        </p:nvGraphicFramePr>
        <p:xfrm>
          <a:off x="2209800" y="1897065"/>
          <a:ext cx="7848602" cy="4494213"/>
        </p:xfrm>
        <a:graphic>
          <a:graphicData uri="http://schemas.openxmlformats.org/drawingml/2006/table">
            <a:tbl>
              <a:tblPr/>
              <a:tblGrid>
                <a:gridCol w="3894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4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779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Açık Maliyet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99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1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Gizli Maliyet</a:t>
                      </a:r>
                      <a:endParaRPr kumimoji="0" lang="tr-TR" altLang="en-US" sz="2000" b="0" i="0" u="none" strike="noStrike" cap="none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/>
                        <a:ea typeface="MS PGothic" panose="020B0600070205080204" pitchFamily="34" charset="-128"/>
                        <a:cs typeface="Cambria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46C0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2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Elektrik faturası 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Firma için çalışan ama maaş almayan iş yeri sahibi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188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Gazetede verilen reklam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 yeri için yapılan sermaye yatırımı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79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İşçi maaşları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Helvetica Neue" charset="0"/>
                          <a:cs typeface="Helvetica Neue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20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  <a:cs typeface="Cambria"/>
                        </a:rPr>
                        <a:t>İş yeri sahibinin firma için arabasını, bilgisayarını ve diğer şahsi eşyalarını kullanması.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76707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en-US" noProof="0" dirty="0">
                <a:latin typeface="Cambria"/>
                <a:cs typeface="Cambria"/>
              </a:rPr>
              <a:t>Örnek Sorular</a:t>
            </a:r>
          </a:p>
        </p:txBody>
      </p:sp>
      <p:sp>
        <p:nvSpPr>
          <p:cNvPr id="532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tr-TR" altLang="en-US" sz="3200" noProof="0" dirty="0">
                <a:latin typeface="Cambria"/>
                <a:cs typeface="Cambria"/>
              </a:rPr>
              <a:t>Toplam çıktı, yedi işçi varken: </a:t>
            </a:r>
            <a:r>
              <a:rPr lang="tr-TR" altLang="en-US" sz="3200" noProof="0" dirty="0" err="1">
                <a:latin typeface="Cambria"/>
                <a:cs typeface="Cambria"/>
              </a:rPr>
              <a:t>Q</a:t>
            </a:r>
            <a:r>
              <a:rPr lang="tr-TR" altLang="en-US" sz="3200" noProof="0" dirty="0">
                <a:latin typeface="Cambria"/>
                <a:cs typeface="Cambria"/>
              </a:rPr>
              <a:t> = 70.</a:t>
            </a:r>
            <a:br>
              <a:rPr lang="tr-TR" altLang="en-US" sz="3200" noProof="0" dirty="0">
                <a:latin typeface="Cambria"/>
                <a:cs typeface="Cambria"/>
              </a:rPr>
            </a:br>
            <a:r>
              <a:rPr lang="tr-TR" altLang="en-US" sz="3200" noProof="0" dirty="0">
                <a:latin typeface="Cambria"/>
                <a:cs typeface="Cambria"/>
              </a:rPr>
              <a:t>Toplam çıktı, sekiz işçi varken: </a:t>
            </a:r>
            <a:r>
              <a:rPr lang="tr-TR" altLang="en-US" sz="3200" noProof="0" dirty="0" err="1">
                <a:latin typeface="Cambria"/>
                <a:cs typeface="Cambria"/>
              </a:rPr>
              <a:t>Q</a:t>
            </a:r>
            <a:r>
              <a:rPr lang="tr-TR" altLang="en-US" sz="3200" noProof="0" dirty="0">
                <a:latin typeface="Cambria"/>
                <a:cs typeface="Cambria"/>
              </a:rPr>
              <a:t> = 82.</a:t>
            </a:r>
            <a:br>
              <a:rPr lang="tr-TR" altLang="en-US" sz="3200" noProof="0" dirty="0">
                <a:latin typeface="Cambria"/>
                <a:cs typeface="Cambria"/>
              </a:rPr>
            </a:br>
            <a:r>
              <a:rPr lang="tr-TR" altLang="en-US" sz="3200" noProof="0" dirty="0">
                <a:latin typeface="Cambria"/>
                <a:cs typeface="Cambria"/>
              </a:rPr>
              <a:t>Sekizinci işçinin marjinal ürünü nedir?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12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10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82</a:t>
            </a:r>
          </a:p>
          <a:p>
            <a:pPr marL="971550" lvl="1" indent="-514350" eaLnBrk="1" hangingPunct="1">
              <a:buFont typeface="Calibri" panose="020F0502020204030204" pitchFamily="34" charset="0"/>
              <a:buAutoNum type="alphaUcPeriod"/>
            </a:pPr>
            <a:r>
              <a:rPr lang="tr-TR" altLang="en-US" sz="2800" noProof="0" dirty="0">
                <a:latin typeface="Cambria"/>
                <a:cs typeface="Cambria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8832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8" dur="indefinite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6699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noProof="0" dirty="0"/>
              <a:t>Kaynaklar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noProof="0" dirty="0"/>
              <a:t>"</a:t>
            </a:r>
            <a:r>
              <a:rPr lang="tr-TR" noProof="0" dirty="0" err="1"/>
              <a:t>Principles</a:t>
            </a:r>
            <a:r>
              <a:rPr lang="tr-TR" noProof="0" dirty="0"/>
              <a:t> of </a:t>
            </a:r>
            <a:r>
              <a:rPr lang="tr-TR" noProof="0" dirty="0" err="1"/>
              <a:t>Economics</a:t>
            </a:r>
            <a:r>
              <a:rPr lang="tr-TR" noProof="0" dirty="0"/>
              <a:t> </a:t>
            </a:r>
            <a:r>
              <a:rPr lang="tr-TR" noProof="0" dirty="0" err="1"/>
              <a:t>with</a:t>
            </a:r>
            <a:r>
              <a:rPr lang="tr-TR" noProof="0" dirty="0"/>
              <a:t> </a:t>
            </a:r>
            <a:r>
              <a:rPr lang="tr-TR" noProof="0" dirty="0" err="1"/>
              <a:t>Smartwork</a:t>
            </a:r>
            <a:r>
              <a:rPr lang="tr-TR" noProof="0" dirty="0"/>
              <a:t> Access (ISBN: 978-0-26314-5), 1st Edition, 2013" </a:t>
            </a:r>
            <a:r>
              <a:rPr lang="tr-TR" noProof="0" dirty="0" err="1"/>
              <a:t>by</a:t>
            </a:r>
            <a:r>
              <a:rPr lang="tr-TR" noProof="0" dirty="0"/>
              <a:t> </a:t>
            </a:r>
            <a:r>
              <a:rPr lang="tr-TR" noProof="0" dirty="0" err="1"/>
              <a:t>Mateer</a:t>
            </a:r>
            <a:r>
              <a:rPr lang="tr-TR" noProof="0" dirty="0"/>
              <a:t> </a:t>
            </a:r>
            <a:r>
              <a:rPr lang="tr-TR" noProof="0" dirty="0" err="1"/>
              <a:t>and</a:t>
            </a:r>
            <a:r>
              <a:rPr lang="tr-TR" noProof="0" dirty="0"/>
              <a:t> </a:t>
            </a:r>
            <a:r>
              <a:rPr lang="tr-TR" noProof="0" dirty="0" err="1"/>
              <a:t>Coppock</a:t>
            </a:r>
            <a:endParaRPr lang="tr-TR" noProof="0" dirty="0"/>
          </a:p>
          <a:p>
            <a:r>
              <a:rPr lang="tr-TR" noProof="0" dirty="0"/>
              <a:t>"</a:t>
            </a:r>
            <a:r>
              <a:rPr lang="tr-TR" noProof="0" dirty="0" err="1"/>
              <a:t>Economics</a:t>
            </a:r>
            <a:r>
              <a:rPr lang="tr-TR" noProof="0" dirty="0"/>
              <a:t>: </a:t>
            </a:r>
            <a:r>
              <a:rPr lang="tr-TR" noProof="0" dirty="0" err="1"/>
              <a:t>Custom</a:t>
            </a:r>
            <a:r>
              <a:rPr lang="tr-TR" noProof="0" dirty="0"/>
              <a:t> Edition </a:t>
            </a:r>
            <a:r>
              <a:rPr lang="tr-TR" noProof="0" dirty="0" err="1"/>
              <a:t>for</a:t>
            </a:r>
            <a:r>
              <a:rPr lang="tr-TR" noProof="0" dirty="0"/>
              <a:t> NCSU (ISBN: 9781937435202" </a:t>
            </a:r>
            <a:r>
              <a:rPr lang="tr-TR" noProof="0" dirty="0" err="1"/>
              <a:t>by</a:t>
            </a:r>
            <a:r>
              <a:rPr lang="tr-TR" noProof="0" dirty="0"/>
              <a:t> David </a:t>
            </a:r>
            <a:r>
              <a:rPr lang="tr-TR" noProof="0" dirty="0" err="1"/>
              <a:t>Hyman</a:t>
            </a:r>
            <a:endParaRPr lang="tr-TR" noProof="0" dirty="0"/>
          </a:p>
        </p:txBody>
      </p:sp>
    </p:spTree>
    <p:extLst>
      <p:ext uri="{BB962C8B-B14F-4D97-AF65-F5344CB8AC3E}">
        <p14:creationId xmlns:p14="http://schemas.microsoft.com/office/powerpoint/2010/main" val="3150334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Karlar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755776" y="1712913"/>
            <a:ext cx="9850243" cy="4895850"/>
          </a:xfrm>
        </p:spPr>
        <p:txBody>
          <a:bodyPr/>
          <a:lstStyle/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Muhasebe Karı</a:t>
            </a:r>
          </a:p>
          <a:p>
            <a:pPr lvl="1" eaLnBrk="1" hangingPunct="1"/>
            <a:r>
              <a:rPr lang="tr-TR" altLang="en-US" sz="2400" noProof="0" dirty="0">
                <a:latin typeface="Cambria"/>
                <a:cs typeface="Cambria"/>
              </a:rPr>
              <a:t>İş yapmanın gizli maliyetlerini hesaba katmaz.</a:t>
            </a:r>
          </a:p>
          <a:p>
            <a:pPr lvl="1" eaLnBrk="1" hangingPunct="1"/>
            <a:endParaRPr lang="tr-TR" altLang="en-US" sz="2400" b="1" noProof="0" dirty="0">
              <a:latin typeface="Cambria"/>
              <a:cs typeface="Cambria"/>
            </a:endParaRPr>
          </a:p>
          <a:p>
            <a:pPr lvl="1" algn="ctr" eaLnBrk="1" hangingPunct="1">
              <a:buFont typeface="Arial" panose="020B0604020202020204" pitchFamily="34" charset="0"/>
              <a:buNone/>
            </a:pPr>
            <a:r>
              <a:rPr lang="tr-TR" altLang="en-US" sz="2400" b="1" noProof="0" dirty="0">
                <a:latin typeface="Cambria"/>
                <a:cs typeface="Cambria"/>
              </a:rPr>
              <a:t>Muhasebe Karı = Toplam Hasılat – Açık Maliyet</a:t>
            </a:r>
          </a:p>
          <a:p>
            <a:pPr lvl="1" eaLnBrk="1" hangingPunct="1">
              <a:buFont typeface="Arial" panose="020B0604020202020204" pitchFamily="34" charset="0"/>
              <a:buNone/>
            </a:pPr>
            <a:endParaRPr lang="tr-TR" altLang="en-US" sz="1600" noProof="0" dirty="0">
              <a:latin typeface="Cambria"/>
              <a:cs typeface="Cambria"/>
            </a:endParaRPr>
          </a:p>
          <a:p>
            <a:pPr eaLnBrk="1" hangingPunct="1"/>
            <a:r>
              <a:rPr lang="tr-TR" altLang="en-US" sz="2800" noProof="0" dirty="0">
                <a:latin typeface="Cambria"/>
                <a:cs typeface="Cambria"/>
              </a:rPr>
              <a:t>Ekonomik Kar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"Toplam Maliyet" hesabı yapar.</a:t>
            </a:r>
          </a:p>
          <a:p>
            <a:pPr lvl="1" eaLnBrk="1" hangingPunct="1"/>
            <a:r>
              <a:rPr lang="tr-TR" altLang="ja-JP" sz="2400" noProof="0" dirty="0">
                <a:latin typeface="Cambria"/>
                <a:cs typeface="Cambria"/>
              </a:rPr>
              <a:t> Toplam Maliyet = Açık Maliyet + Gizli Maliyet</a:t>
            </a:r>
          </a:p>
          <a:p>
            <a:pPr lvl="1" eaLnBrk="1" hangingPunct="1"/>
            <a:endParaRPr lang="tr-TR" altLang="en-US" sz="2000" b="1" noProof="0" dirty="0">
              <a:latin typeface="Cambria"/>
              <a:cs typeface="Cambria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tr-TR" altLang="en-US" sz="2400" b="1" noProof="0" dirty="0">
                <a:latin typeface="Cambria"/>
                <a:cs typeface="Cambria"/>
              </a:rPr>
              <a:t>Ekonomik Kar = Toplam Hasılat – Toplam Maliyet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tr-TR" altLang="en-US" sz="2000" noProof="0" dirty="0">
                <a:solidFill>
                  <a:srgbClr val="FF0000"/>
                </a:solidFill>
                <a:latin typeface="Cambria"/>
                <a:cs typeface="Cambria"/>
              </a:rPr>
              <a:t>		*Ekonomistler olarak analizlerimizde yalnızca "Ekonomik Kar" kullanacağız ve ona kısaca "Kar" diyeceğiz.</a:t>
            </a:r>
          </a:p>
        </p:txBody>
      </p:sp>
    </p:spTree>
    <p:extLst>
      <p:ext uri="{BB962C8B-B14F-4D97-AF65-F5344CB8AC3E}">
        <p14:creationId xmlns:p14="http://schemas.microsoft.com/office/powerpoint/2010/main" val="4865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Getiri Oranı: Tarihsel Olarak</a:t>
            </a:r>
          </a:p>
        </p:txBody>
      </p:sp>
      <p:pic>
        <p:nvPicPr>
          <p:cNvPr id="23554" name="Picture 4" descr="TAB08.02_PRINECOMI_CH0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55800"/>
            <a:ext cx="8534400" cy="415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26540" y="2012932"/>
            <a:ext cx="8908870" cy="69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78934" y="2668050"/>
            <a:ext cx="10571202" cy="62915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sz="2400" b="1" u="sng" dirty="0">
                <a:effectLst/>
                <a:latin typeface="Cambria"/>
                <a:ea typeface="ＭＳ 明朝"/>
                <a:cs typeface="Cambria"/>
              </a:rPr>
              <a:t>Hisse Senetleri, Bonolar</a:t>
            </a:r>
            <a:r>
              <a:rPr lang="tr-TR" sz="2400" b="1" u="sng" dirty="0">
                <a:latin typeface="Cambria"/>
                <a:ea typeface="ＭＳ 明朝"/>
                <a:cs typeface="Cambria"/>
              </a:rPr>
              <a:t> ve Tasarruf Hesapları için Tarihsel Getiri Oranları</a:t>
            </a:r>
            <a:endParaRPr lang="tr-TR" sz="2400" b="1" u="sng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14543" y="3572474"/>
            <a:ext cx="2517299" cy="32962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Finansal Enstrüman</a:t>
            </a:r>
          </a:p>
        </p:txBody>
      </p:sp>
      <p:sp>
        <p:nvSpPr>
          <p:cNvPr id="7" name="Rectangle 6"/>
          <p:cNvSpPr/>
          <p:nvPr/>
        </p:nvSpPr>
        <p:spPr>
          <a:xfrm>
            <a:off x="5379330" y="3319295"/>
            <a:ext cx="4977287" cy="62756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1928'den beri </a:t>
            </a:r>
            <a:r>
              <a:rPr lang="tr-TR" b="1" dirty="0">
                <a:latin typeface="Cambria"/>
                <a:ea typeface="ＭＳ 明朝"/>
                <a:cs typeface="Cambria"/>
              </a:rPr>
              <a:t>t</a:t>
            </a:r>
            <a:r>
              <a:rPr lang="tr-TR" b="1" dirty="0">
                <a:effectLst/>
                <a:latin typeface="Cambria"/>
                <a:ea typeface="ＭＳ 明朝"/>
                <a:cs typeface="Cambria"/>
              </a:rPr>
              <a:t>arihsel ortalama getiri oranı (enflasyona göre düzeltilmiş)</a:t>
            </a:r>
          </a:p>
        </p:txBody>
      </p:sp>
      <p:sp>
        <p:nvSpPr>
          <p:cNvPr id="8" name="Rectangle 7"/>
          <p:cNvSpPr/>
          <p:nvPr/>
        </p:nvSpPr>
        <p:spPr>
          <a:xfrm>
            <a:off x="1920242" y="5727259"/>
            <a:ext cx="8908870" cy="6920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endParaRPr lang="tr-TR" sz="1600" dirty="0">
              <a:effectLst/>
              <a:latin typeface="Cambria"/>
              <a:ea typeface="ＭＳ 明朝"/>
              <a:cs typeface="Cambria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5005" y="4099047"/>
            <a:ext cx="1649945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Hisse Senedi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82199" y="4509557"/>
            <a:ext cx="1649945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Bono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79715" y="4961366"/>
            <a:ext cx="3678736" cy="39884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2" tIns="0" rIns="0" bIns="0">
            <a:no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tr-TR" sz="1600" b="1" dirty="0">
                <a:effectLst/>
                <a:latin typeface="Cambria"/>
                <a:ea typeface="ＭＳ 明朝"/>
                <a:cs typeface="Cambria"/>
              </a:rPr>
              <a:t>Tasarruf Hesabı</a:t>
            </a:r>
          </a:p>
        </p:txBody>
      </p:sp>
    </p:spTree>
    <p:extLst>
      <p:ext uri="{BB962C8B-B14F-4D97-AF65-F5344CB8AC3E}">
        <p14:creationId xmlns:p14="http://schemas.microsoft.com/office/powerpoint/2010/main" val="3314812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altLang="en-US" noProof="0" dirty="0">
                <a:latin typeface="Cambria"/>
                <a:cs typeface="Cambria"/>
              </a:rPr>
              <a:t>Muhasebe Karı ve </a:t>
            </a:r>
            <a:br>
              <a:rPr lang="tr-TR" altLang="en-US" noProof="0" dirty="0">
                <a:latin typeface="Cambria"/>
                <a:cs typeface="Cambria"/>
              </a:rPr>
            </a:br>
            <a:r>
              <a:rPr lang="tr-TR" altLang="en-US" noProof="0" dirty="0">
                <a:latin typeface="Cambria"/>
                <a:cs typeface="Cambria"/>
              </a:rPr>
              <a:t>Ekonomik Kar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256451"/>
              </p:ext>
            </p:extLst>
          </p:nvPr>
        </p:nvGraphicFramePr>
        <p:xfrm>
          <a:off x="2514606" y="1698626"/>
          <a:ext cx="7413626" cy="4524950"/>
        </p:xfrm>
        <a:graphic>
          <a:graphicData uri="http://schemas.openxmlformats.org/drawingml/2006/table">
            <a:tbl>
              <a:tblPr/>
              <a:tblGrid>
                <a:gridCol w="242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3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Kalem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Maliyet Çeşidi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Miktar ($)</a:t>
                      </a:r>
                    </a:p>
                  </a:txBody>
                  <a:tcPr marL="91447" marR="91447" marT="45705" marB="4570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Hasılatlar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İşçi Maaşları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$4,000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Sigorta ve Kira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$2,500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Diğer Somut Giderler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Açık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$1,000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Muhasebe Karı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$8,000 - $7,500 = $500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Zamanın Fırsat Maliyeti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Gizli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$300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976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Sermayenin Fırsat Maliyeti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Gizli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$400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355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Ekonomik Kar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en-US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/>
                        <a:ea typeface="MS PGothic" panose="020B0600070205080204" pitchFamily="34" charset="-128"/>
                      </a:endParaRP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Helvetica Neue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$8,000 - $8,200 = </a:t>
                      </a:r>
                      <a:r>
                        <a:rPr kumimoji="0" lang="tr-TR" altLang="en-US" sz="18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mbria"/>
                          <a:ea typeface="MS PGothic" panose="020B0600070205080204" pitchFamily="34" charset="-128"/>
                        </a:rPr>
                        <a:t>-$200</a:t>
                      </a:r>
                    </a:p>
                  </a:txBody>
                  <a:tcPr marL="91447" marR="91447" marT="45705" marB="45705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81606" y="3998913"/>
            <a:ext cx="4568825" cy="533400"/>
            <a:chOff x="3657600" y="3824514"/>
            <a:chExt cx="4568370" cy="533400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3657600" y="4038826"/>
              <a:ext cx="160004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5635428" y="3824514"/>
              <a:ext cx="2590542" cy="533400"/>
            </a:xfrm>
            <a:prstGeom prst="rect">
              <a:avLst/>
            </a:prstGeom>
            <a:noFill/>
            <a:ln w="635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ambria"/>
                <a:cs typeface="Cambria"/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81600" y="5737225"/>
            <a:ext cx="4597400" cy="533400"/>
            <a:chOff x="3657600" y="3810000"/>
            <a:chExt cx="4597398" cy="53340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3657600" y="4038600"/>
              <a:ext cx="160019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5664199" y="3810000"/>
              <a:ext cx="2590799" cy="533400"/>
            </a:xfrm>
            <a:prstGeom prst="rect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atin typeface="Cambria"/>
                <a:cs typeface="Cambri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658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981200" y="9"/>
            <a:ext cx="8229600" cy="1527175"/>
          </a:xfrm>
        </p:spPr>
        <p:txBody>
          <a:bodyPr/>
          <a:lstStyle/>
          <a:p>
            <a:r>
              <a:rPr lang="tr-TR" altLang="en-US" noProof="0" dirty="0">
                <a:latin typeface="Cambria"/>
                <a:cs typeface="Cambria"/>
              </a:rPr>
              <a:t>Üretim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1960549" y="1723246"/>
            <a:ext cx="8229600" cy="2873375"/>
          </a:xfrm>
        </p:spPr>
        <p:txBody>
          <a:bodyPr/>
          <a:lstStyle/>
          <a:p>
            <a:pPr eaLnBrk="1" hangingPunct="1"/>
            <a:r>
              <a:rPr lang="tr-TR" altLang="en-US" sz="2800" noProof="0" dirty="0"/>
              <a:t>Girdi (</a:t>
            </a:r>
            <a:r>
              <a:rPr lang="tr-TR" altLang="en-US" sz="2800" dirty="0"/>
              <a:t>I</a:t>
            </a:r>
            <a:r>
              <a:rPr lang="tr-TR" altLang="en-US" sz="2800" noProof="0" dirty="0" err="1"/>
              <a:t>nput</a:t>
            </a:r>
            <a:r>
              <a:rPr lang="tr-TR" altLang="en-US" sz="2800" noProof="0" dirty="0"/>
              <a:t>)</a:t>
            </a:r>
          </a:p>
          <a:p>
            <a:pPr lvl="1" eaLnBrk="1" hangingPunct="1"/>
            <a:r>
              <a:rPr lang="tr-TR" altLang="en-US" sz="2400" noProof="0" dirty="0"/>
              <a:t>Üretim sürecinde kullanılan kaynaklardır. Ayrıca üretim faktörleri olarak da adlandırılırlar.</a:t>
            </a:r>
          </a:p>
          <a:p>
            <a:pPr lvl="1" eaLnBrk="1" hangingPunct="1"/>
            <a:r>
              <a:rPr lang="tr-TR" altLang="en-US" sz="2400" noProof="0" dirty="0"/>
              <a:t>Emek (</a:t>
            </a:r>
            <a:r>
              <a:rPr lang="tr-TR" altLang="en-US" sz="2400" noProof="0" dirty="0" err="1"/>
              <a:t>Labor</a:t>
            </a:r>
            <a:r>
              <a:rPr lang="tr-TR" altLang="en-US" sz="2400" noProof="0" dirty="0"/>
              <a:t>: L), Sermaye (</a:t>
            </a:r>
            <a:r>
              <a:rPr lang="tr-TR" altLang="en-US" sz="2400" noProof="0" dirty="0" err="1"/>
              <a:t>Capital</a:t>
            </a:r>
            <a:r>
              <a:rPr lang="tr-TR" altLang="en-US" sz="2400" noProof="0" dirty="0"/>
              <a:t>: K), ve bazen malzemeler (</a:t>
            </a:r>
            <a:r>
              <a:rPr lang="tr-TR" altLang="en-US" sz="2400" noProof="0" dirty="0" err="1"/>
              <a:t>Materials</a:t>
            </a:r>
            <a:r>
              <a:rPr lang="tr-TR" altLang="en-US" sz="2400" noProof="0" dirty="0"/>
              <a:t>: M).</a:t>
            </a:r>
          </a:p>
          <a:p>
            <a:pPr eaLnBrk="1" hangingPunct="1"/>
            <a:r>
              <a:rPr lang="tr-TR" altLang="en-US" sz="2800" noProof="0" dirty="0"/>
              <a:t>Çıktı/Ürün (</a:t>
            </a:r>
            <a:r>
              <a:rPr lang="tr-TR" altLang="en-US" sz="2800" noProof="0" dirty="0" err="1"/>
              <a:t>Output</a:t>
            </a:r>
            <a:r>
              <a:rPr lang="tr-TR" altLang="en-US" sz="2800" noProof="0" dirty="0"/>
              <a:t>: </a:t>
            </a:r>
            <a:r>
              <a:rPr lang="tr-TR" altLang="en-US" sz="2800" noProof="0" dirty="0" err="1"/>
              <a:t>Q</a:t>
            </a:r>
            <a:r>
              <a:rPr lang="tr-TR" altLang="en-US" sz="2800" noProof="0" dirty="0"/>
              <a:t>)</a:t>
            </a:r>
          </a:p>
          <a:p>
            <a:pPr lvl="1" eaLnBrk="1" hangingPunct="1"/>
            <a:r>
              <a:rPr lang="tr-TR" altLang="en-US" sz="2400" noProof="0" dirty="0"/>
              <a:t>Firmanın üreteceği ürün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438400" y="4956184"/>
            <a:ext cx="1981200" cy="9239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Input</a:t>
            </a:r>
            <a:r>
              <a:rPr lang="tr-TR" altLang="en-US" sz="1800" dirty="0">
                <a:latin typeface="Cambria"/>
                <a:cs typeface="Cambria"/>
              </a:rPr>
              <a:t>:</a:t>
            </a:r>
          </a:p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Capital</a:t>
            </a:r>
            <a:r>
              <a:rPr lang="tr-TR" altLang="en-US" sz="1800" dirty="0">
                <a:latin typeface="Cambria"/>
                <a:cs typeface="Cambria"/>
              </a:rPr>
              <a:t> (K)</a:t>
            </a:r>
          </a:p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Labor</a:t>
            </a:r>
            <a:r>
              <a:rPr lang="tr-TR" altLang="en-US" sz="1800" dirty="0">
                <a:latin typeface="Cambria"/>
                <a:cs typeface="Cambria"/>
              </a:rPr>
              <a:t> (L)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257800" y="4956177"/>
            <a:ext cx="1676400" cy="646331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b="1" dirty="0">
                <a:solidFill>
                  <a:schemeClr val="bg1"/>
                </a:solidFill>
                <a:latin typeface="Cambria"/>
                <a:cs typeface="Cambria"/>
              </a:rPr>
              <a:t>Firmanın üretim süreci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7848600" y="5230819"/>
            <a:ext cx="1676400" cy="36933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tr-TR" altLang="en-US" sz="1800" dirty="0" err="1">
                <a:latin typeface="Cambria"/>
                <a:cs typeface="Cambria"/>
              </a:rPr>
              <a:t>Output</a:t>
            </a:r>
            <a:r>
              <a:rPr lang="tr-TR" altLang="en-US" sz="1800" dirty="0">
                <a:latin typeface="Cambria"/>
                <a:cs typeface="Cambria"/>
              </a:rPr>
              <a:t> (</a:t>
            </a:r>
            <a:r>
              <a:rPr lang="tr-TR" altLang="en-US" sz="1800" dirty="0" err="1">
                <a:latin typeface="Cambria"/>
                <a:cs typeface="Cambria"/>
              </a:rPr>
              <a:t>Q</a:t>
            </a:r>
            <a:r>
              <a:rPr lang="tr-TR" altLang="en-US" sz="1800" dirty="0">
                <a:latin typeface="Cambria"/>
                <a:cs typeface="Cambria"/>
              </a:rPr>
              <a:t>)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4572000" y="5434022"/>
            <a:ext cx="609600" cy="1587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>
            <a:off x="7086600" y="5448300"/>
            <a:ext cx="609600" cy="1588"/>
          </a:xfrm>
          <a:prstGeom prst="straightConnector1">
            <a:avLst/>
          </a:prstGeom>
          <a:ln w="635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35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3_Office Theme">
  <a:themeElements>
    <a:clrScheme name="Kollman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7_Office Theme">
  <a:themeElements>
    <a:clrScheme name="7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290B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2409"/>
      </a:accent6>
      <a:hlink>
        <a:srgbClr val="0000FF"/>
      </a:hlink>
      <a:folHlink>
        <a:srgbClr val="800080"/>
      </a:folHlink>
    </a:clrScheme>
    <a:fontScheme name="7_Office Theme">
      <a:majorFont>
        <a:latin typeface="Arial"/>
        <a:ea typeface="MS PGothic"/>
        <a:cs typeface="MS PGothic"/>
      </a:majorFont>
      <a:minorFont>
        <a:latin typeface="Arial"/>
        <a:ea typeface="MS PGothic"/>
        <a:cs typeface="MS PGothi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7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290B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2409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5988</TotalTime>
  <Words>2475</Words>
  <Application>Microsoft Macintosh PowerPoint</Application>
  <PresentationFormat>Widescreen</PresentationFormat>
  <Paragraphs>567</Paragraphs>
  <Slides>51</Slides>
  <Notes>51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Cambria</vt:lpstr>
      <vt:lpstr>Helvetica Neue</vt:lpstr>
      <vt:lpstr>3_Office Theme</vt:lpstr>
      <vt:lpstr>7_Office Theme</vt:lpstr>
      <vt:lpstr>Equation</vt:lpstr>
      <vt:lpstr>Ekonomi</vt:lpstr>
      <vt:lpstr>Hafta #6 Konu Başlıkları</vt:lpstr>
      <vt:lpstr>Kar ve Zarar Hesaplaması</vt:lpstr>
      <vt:lpstr>Açık ve Gizli Maliyetler</vt:lpstr>
      <vt:lpstr>Örnek: Açık ve Gizli Maliyetler</vt:lpstr>
      <vt:lpstr>Karlar</vt:lpstr>
      <vt:lpstr>Getiri Oranı: Tarihsel Olarak</vt:lpstr>
      <vt:lpstr>Muhasebe Karı ve  Ekonomik Kar</vt:lpstr>
      <vt:lpstr>Üretim</vt:lpstr>
      <vt:lpstr>Kısa Dönem vs. Uzun Dönem</vt:lpstr>
      <vt:lpstr>Üretim Fonksiyonu</vt:lpstr>
      <vt:lpstr>Toplam Ürün</vt:lpstr>
      <vt:lpstr>Marjinal Ürün</vt:lpstr>
      <vt:lpstr>Emeğin Marjinal Ürünü</vt:lpstr>
      <vt:lpstr>PowerPoint Presentation</vt:lpstr>
      <vt:lpstr>Azalan Marjinal Ürün Yasası</vt:lpstr>
      <vt:lpstr>Azalan Marjinal Ürün Yasası</vt:lpstr>
      <vt:lpstr>PowerPoint Presentation</vt:lpstr>
      <vt:lpstr>DMP'nin nedeni nedir?</vt:lpstr>
      <vt:lpstr>Örnek: Azalan MPL</vt:lpstr>
      <vt:lpstr>PowerPoint Presentation</vt:lpstr>
      <vt:lpstr>Ortalama Ürün</vt:lpstr>
      <vt:lpstr>Emeğin Ortalama Ürünü</vt:lpstr>
      <vt:lpstr>Emeğin Ortalama Ürünü</vt:lpstr>
      <vt:lpstr>Marjin ve Ortalamanın İlişkisi</vt:lpstr>
      <vt:lpstr>Marjin ve Ortalamanın İlişkisi</vt:lpstr>
      <vt:lpstr>MPL ve APL İlişkisi</vt:lpstr>
      <vt:lpstr>Ekonomi: Seinfeld</vt:lpstr>
      <vt:lpstr>Kısa Dönemde Maliyetler</vt:lpstr>
      <vt:lpstr>Kısa Dönemde Maliyetler</vt:lpstr>
      <vt:lpstr>Maliyet Denklemleri</vt:lpstr>
      <vt:lpstr>Maliyet Denklemleri: Bazı Notlar</vt:lpstr>
      <vt:lpstr>PowerPoint Presentation</vt:lpstr>
      <vt:lpstr>Alıştırma Sorusu Maliyet Denklemleri</vt:lpstr>
      <vt:lpstr>Alıştırma Sorusu Maliyet Denklemleri</vt:lpstr>
      <vt:lpstr>Toplam Maliyet Eğrisi</vt:lpstr>
      <vt:lpstr>Maliyet Eğrileri</vt:lpstr>
      <vt:lpstr>Maliyet eğrileri neden U-Şeklinde?</vt:lpstr>
      <vt:lpstr>Maliyet eğrileri neden U-Şeklinde?</vt:lpstr>
      <vt:lpstr>Ekonomi: The Office</vt:lpstr>
      <vt:lpstr>Ekonomi: The Simpsons</vt:lpstr>
      <vt:lpstr>Sonuç</vt:lpstr>
      <vt:lpstr>Özet</vt:lpstr>
      <vt:lpstr>Özet</vt:lpstr>
      <vt:lpstr>Özet</vt:lpstr>
      <vt:lpstr>Örnek Sorular</vt:lpstr>
      <vt:lpstr>Örnek Sorular</vt:lpstr>
      <vt:lpstr>Örnek Sorular</vt:lpstr>
      <vt:lpstr>Örnek Sorular</vt:lpstr>
      <vt:lpstr>Örnek Sorular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Economics EC 205 – Sections 202 and 206</dc:title>
  <dc:creator>Omer Kara</dc:creator>
  <cp:lastModifiedBy>Omer Kara</cp:lastModifiedBy>
  <cp:revision>260</cp:revision>
  <dcterms:created xsi:type="dcterms:W3CDTF">2014-08-10T22:38:12Z</dcterms:created>
  <dcterms:modified xsi:type="dcterms:W3CDTF">2021-04-29T14:39:12Z</dcterms:modified>
</cp:coreProperties>
</file>