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 id="2147483674" r:id="rId2"/>
    <p:sldMasterId id="2147483680" r:id="rId3"/>
  </p:sldMasterIdLst>
  <p:notesMasterIdLst>
    <p:notesMasterId r:id="rId39"/>
  </p:notesMasterIdLst>
  <p:handoutMasterIdLst>
    <p:handoutMasterId r:id="rId40"/>
  </p:handoutMasterIdLst>
  <p:sldIdLst>
    <p:sldId id="310" r:id="rId4"/>
    <p:sldId id="261" r:id="rId5"/>
    <p:sldId id="546" r:id="rId6"/>
    <p:sldId id="582" r:id="rId7"/>
    <p:sldId id="259" r:id="rId8"/>
    <p:sldId id="264" r:id="rId9"/>
    <p:sldId id="263" r:id="rId10"/>
    <p:sldId id="583" r:id="rId11"/>
    <p:sldId id="265" r:id="rId12"/>
    <p:sldId id="311" r:id="rId13"/>
    <p:sldId id="266" r:id="rId14"/>
    <p:sldId id="267" r:id="rId15"/>
    <p:sldId id="268" r:id="rId16"/>
    <p:sldId id="269" r:id="rId17"/>
    <p:sldId id="595" r:id="rId18"/>
    <p:sldId id="596" r:id="rId19"/>
    <p:sldId id="597" r:id="rId20"/>
    <p:sldId id="598" r:id="rId21"/>
    <p:sldId id="298" r:id="rId22"/>
    <p:sldId id="299" r:id="rId23"/>
    <p:sldId id="300" r:id="rId24"/>
    <p:sldId id="301" r:id="rId25"/>
    <p:sldId id="584" r:id="rId26"/>
    <p:sldId id="280" r:id="rId27"/>
    <p:sldId id="585" r:id="rId28"/>
    <p:sldId id="586" r:id="rId29"/>
    <p:sldId id="587" r:id="rId30"/>
    <p:sldId id="588" r:id="rId31"/>
    <p:sldId id="589" r:id="rId32"/>
    <p:sldId id="590" r:id="rId33"/>
    <p:sldId id="591" r:id="rId34"/>
    <p:sldId id="592" r:id="rId35"/>
    <p:sldId id="593" r:id="rId36"/>
    <p:sldId id="594" r:id="rId37"/>
    <p:sldId id="258" r:id="rId3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3" autoAdjust="0"/>
    <p:restoredTop sz="90945" autoAdjust="0"/>
  </p:normalViewPr>
  <p:slideViewPr>
    <p:cSldViewPr snapToGrid="0">
      <p:cViewPr varScale="1">
        <p:scale>
          <a:sx n="136" d="100"/>
          <a:sy n="136" d="100"/>
        </p:scale>
        <p:origin x="1920" y="200"/>
      </p:cViewPr>
      <p:guideLst>
        <p:guide orient="horz" pos="2160"/>
        <p:guide pos="3840"/>
      </p:guideLst>
    </p:cSldViewPr>
  </p:slideViewPr>
  <p:outlineViewPr>
    <p:cViewPr>
      <p:scale>
        <a:sx n="33" d="100"/>
        <a:sy n="33" d="100"/>
      </p:scale>
      <p:origin x="0" y="-1048"/>
    </p:cViewPr>
  </p:outlineViewPr>
  <p:notesTextViewPr>
    <p:cViewPr>
      <p:scale>
        <a:sx n="85" d="100"/>
        <a:sy n="85" d="100"/>
      </p:scale>
      <p:origin x="0" y="0"/>
    </p:cViewPr>
  </p:notesTextViewPr>
  <p:sorterViewPr>
    <p:cViewPr>
      <p:scale>
        <a:sx n="66" d="100"/>
        <a:sy n="66" d="100"/>
      </p:scale>
      <p:origin x="0" y="0"/>
    </p:cViewPr>
  </p:sorterViewPr>
  <p:notesViewPr>
    <p:cSldViewPr snapToGrid="0">
      <p:cViewPr varScale="1">
        <p:scale>
          <a:sx n="152" d="100"/>
          <a:sy n="152" d="100"/>
        </p:scale>
        <p:origin x="2112"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latin typeface="Cambria"/>
            </a:endParaRPr>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4459016-8C4C-4DC3-8A09-8C1537EF266A}" type="datetimeFigureOut">
              <a:rPr lang="en-US" smtClean="0">
                <a:latin typeface="Cambria"/>
              </a:rPr>
              <a:t>12/23/19</a:t>
            </a:fld>
            <a:endParaRPr lang="en-US">
              <a:latin typeface="Cambria"/>
            </a:endParaRPr>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latin typeface="Cambria"/>
            </a:endParaRPr>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74A4DB55-B4A4-4524-AB6A-E3C5ABF35EB1}" type="slidenum">
              <a:rPr lang="en-US" smtClean="0">
                <a:latin typeface="Cambria"/>
              </a:rPr>
              <a:t>‹#›</a:t>
            </a:fld>
            <a:endParaRPr lang="en-US">
              <a:latin typeface="Cambria"/>
            </a:endParaRPr>
          </a:p>
        </p:txBody>
      </p:sp>
    </p:spTree>
    <p:extLst>
      <p:ext uri="{BB962C8B-B14F-4D97-AF65-F5344CB8AC3E}">
        <p14:creationId xmlns:p14="http://schemas.microsoft.com/office/powerpoint/2010/main" val="2851147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atin typeface="Cambria"/>
              </a:defRPr>
            </a:lvl1pPr>
          </a:lstStyle>
          <a:p>
            <a:endParaRPr lang="en-US" noProof="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atin typeface="Cambria"/>
              </a:defRPr>
            </a:lvl1pPr>
          </a:lstStyle>
          <a:p>
            <a:fld id="{23E3F06C-ABD9-49D9-8B81-6EA539E800C1}" type="datetimeFigureOut">
              <a:rPr lang="en-US" noProof="0" smtClean="0"/>
              <a:pPr/>
              <a:t>12/23/19</a:t>
            </a:fld>
            <a:endParaRPr lang="en-US" noProof="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atin typeface="Cambria"/>
              </a:defRPr>
            </a:lvl1pPr>
          </a:lstStyle>
          <a:p>
            <a:endParaRPr lang="en-US" noProof="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atin typeface="Cambria"/>
              </a:defRPr>
            </a:lvl1pPr>
          </a:lstStyle>
          <a:p>
            <a:fld id="{A700DC84-A8E2-4F52-99EB-7C4467EDF3C9}" type="slidenum">
              <a:rPr lang="en-US" noProof="0" smtClean="0"/>
              <a:pPr/>
              <a:t>‹#›</a:t>
            </a:fld>
            <a:endParaRPr lang="en-US" noProof="0"/>
          </a:p>
        </p:txBody>
      </p:sp>
    </p:spTree>
    <p:extLst>
      <p:ext uri="{BB962C8B-B14F-4D97-AF65-F5344CB8AC3E}">
        <p14:creationId xmlns:p14="http://schemas.microsoft.com/office/powerpoint/2010/main" val="386601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0DC84-A8E2-4F52-99EB-7C4467EDF3C9}" type="slidenum">
              <a:rPr lang="en-US" smtClean="0"/>
              <a:t>1</a:t>
            </a:fld>
            <a:endParaRPr lang="en-US" dirty="0"/>
          </a:p>
        </p:txBody>
      </p:sp>
    </p:spTree>
    <p:extLst>
      <p:ext uri="{BB962C8B-B14F-4D97-AF65-F5344CB8AC3E}">
        <p14:creationId xmlns:p14="http://schemas.microsoft.com/office/powerpoint/2010/main" val="3487418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Every time we make a choice, we experience an opportunity cost. The key to making the best possible decision is to minimize your opportunity cost by selecting the option that gives you the largest benefit.</a:t>
            </a:r>
          </a:p>
        </p:txBody>
      </p:sp>
    </p:spTree>
    <p:extLst>
      <p:ext uri="{BB962C8B-B14F-4D97-AF65-F5344CB8AC3E}">
        <p14:creationId xmlns:p14="http://schemas.microsoft.com/office/powerpoint/2010/main" val="3618047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Profits on a balance sheet are only part of the story, because they only measure how well a business does relative to the bottom line. Accountants cannot measure what </a:t>
            </a:r>
            <a:r>
              <a:rPr lang="en-US" altLang="en-US" i="1" dirty="0"/>
              <a:t>might</a:t>
            </a:r>
            <a:r>
              <a:rPr lang="en-US" altLang="en-US" dirty="0"/>
              <a:t> have been better.</a:t>
            </a:r>
          </a:p>
          <a:p>
            <a:r>
              <a:rPr lang="en-US" altLang="en-US" dirty="0"/>
              <a:t>Suppose that your business had decided against an opportunity to open a new store. A few months later a rival opened a very successful store in the same location you had considered. Your profits were good for the year, but if you had made the investment in the new store, your profits could have been even better. So when economists mention opportunity cost, </a:t>
            </a:r>
            <a:r>
              <a:rPr lang="en-US" altLang="en-US" b="1" dirty="0"/>
              <a:t>they are assessing whether or not the alternatives are better than what you are doing</a:t>
            </a:r>
            <a:r>
              <a:rPr lang="en-US" altLang="en-US" dirty="0"/>
              <a:t>, which considers a larger set of possible outcomes.</a:t>
            </a:r>
          </a:p>
        </p:txBody>
      </p:sp>
    </p:spTree>
    <p:extLst>
      <p:ext uri="{BB962C8B-B14F-4D97-AF65-F5344CB8AC3E}">
        <p14:creationId xmlns:p14="http://schemas.microsoft.com/office/powerpoint/2010/main" val="4243419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Marginal thinking can be quite challenging, but understanding how to analyze decisions at the margin is essential to becoming a good economist.</a:t>
            </a:r>
          </a:p>
          <a:p>
            <a:r>
              <a:rPr lang="en-US" altLang="en-US" dirty="0"/>
              <a:t>Think of marginal as examining decisions </a:t>
            </a:r>
            <a:r>
              <a:rPr lang="en-US" altLang="ja-JP" dirty="0"/>
              <a:t>"one step at a time." How much benefit will ONE more hour of sleep give me? What do I give up by sleeping one more hour? In other words, what are the costs of sleeping for one more hour?</a:t>
            </a:r>
            <a:endParaRPr lang="en-US" altLang="en-US" dirty="0"/>
          </a:p>
        </p:txBody>
      </p:sp>
    </p:spTree>
    <p:extLst>
      <p:ext uri="{BB962C8B-B14F-4D97-AF65-F5344CB8AC3E}">
        <p14:creationId xmlns:p14="http://schemas.microsoft.com/office/powerpoint/2010/main" val="1206346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altLang="en-US" b="1" dirty="0"/>
              <a:t>So what</a:t>
            </a:r>
            <a:r>
              <a:rPr lang="en-US" altLang="ja-JP" b="1" dirty="0"/>
              <a:t>'s the answer? Should you move the furniture?</a:t>
            </a:r>
          </a:p>
          <a:p>
            <a:pPr>
              <a:lnSpc>
                <a:spcPct val="90000"/>
              </a:lnSpc>
            </a:pPr>
            <a:r>
              <a:rPr lang="en-US" altLang="en-US" b="1" dirty="0"/>
              <a:t>Answer:</a:t>
            </a:r>
          </a:p>
          <a:p>
            <a:pPr>
              <a:lnSpc>
                <a:spcPct val="90000"/>
              </a:lnSpc>
            </a:pPr>
            <a:r>
              <a:rPr lang="en-US" altLang="en-US" dirty="0"/>
              <a:t>It depends. Different people will </a:t>
            </a:r>
            <a:r>
              <a:rPr lang="en-US" altLang="en-US" noProof="0" dirty="0"/>
              <a:t>have</a:t>
            </a:r>
            <a:r>
              <a:rPr lang="en-US" altLang="en-US" dirty="0"/>
              <a:t> different answers!</a:t>
            </a:r>
          </a:p>
          <a:p>
            <a:pPr>
              <a:lnSpc>
                <a:spcPct val="90000"/>
              </a:lnSpc>
            </a:pPr>
            <a:r>
              <a:rPr lang="en-US" altLang="en-US" dirty="0"/>
              <a:t>Perhaps a person with strong preferences for a spotless home will gain a large benefit from knowing that every square inch of the carpet is cleaned.</a:t>
            </a:r>
          </a:p>
          <a:p>
            <a:pPr>
              <a:lnSpc>
                <a:spcPct val="90000"/>
              </a:lnSpc>
            </a:pPr>
            <a:r>
              <a:rPr lang="en-US" altLang="en-US" dirty="0"/>
              <a:t>Perhaps you are a strong individual (or have a friend), and the furniture can be moved at a low cost.</a:t>
            </a:r>
          </a:p>
          <a:p>
            <a:pPr>
              <a:lnSpc>
                <a:spcPct val="90000"/>
              </a:lnSpc>
            </a:pPr>
            <a:r>
              <a:rPr lang="en-US" altLang="en-US" dirty="0"/>
              <a:t>Or, maybe the carpet is extremely dirty under the furniture, and the benefits of cleaning it would be large.</a:t>
            </a:r>
          </a:p>
          <a:p>
            <a:pPr>
              <a:lnSpc>
                <a:spcPct val="90000"/>
              </a:lnSpc>
            </a:pPr>
            <a:r>
              <a:rPr lang="en-US" altLang="en-US" dirty="0"/>
              <a:t>In either of these cases, the decision could be rationally made to move the furniture.</a:t>
            </a:r>
          </a:p>
          <a:p>
            <a:pPr>
              <a:lnSpc>
                <a:spcPct val="90000"/>
              </a:lnSpc>
            </a:pPr>
            <a:endParaRPr lang="en-US" altLang="en-US" dirty="0"/>
          </a:p>
          <a:p>
            <a:pPr>
              <a:lnSpc>
                <a:spcPct val="90000"/>
              </a:lnSpc>
            </a:pPr>
            <a:r>
              <a:rPr lang="en-US" altLang="en-US" b="1" dirty="0"/>
              <a:t>On the other side . . .</a:t>
            </a:r>
          </a:p>
          <a:p>
            <a:pPr>
              <a:lnSpc>
                <a:spcPct val="90000"/>
              </a:lnSpc>
            </a:pPr>
            <a:r>
              <a:rPr lang="en-US" altLang="en-US" dirty="0"/>
              <a:t>Maybe you don</a:t>
            </a:r>
            <a:r>
              <a:rPr lang="en-US" altLang="ja-JP" dirty="0"/>
              <a:t>'t care if there is a little dust under the couch.</a:t>
            </a:r>
          </a:p>
          <a:p>
            <a:pPr>
              <a:lnSpc>
                <a:spcPct val="90000"/>
              </a:lnSpc>
            </a:pPr>
            <a:r>
              <a:rPr lang="en-US" altLang="en-US" dirty="0"/>
              <a:t>Maybe you don</a:t>
            </a:r>
            <a:r>
              <a:rPr lang="en-US" altLang="ja-JP" dirty="0"/>
              <a:t>'t have a friend to help easily move the furniture.</a:t>
            </a:r>
          </a:p>
          <a:p>
            <a:pPr>
              <a:lnSpc>
                <a:spcPct val="90000"/>
              </a:lnSpc>
            </a:pPr>
            <a:r>
              <a:rPr lang="en-US" altLang="en-US" dirty="0"/>
              <a:t>Maybe the carpet isn</a:t>
            </a:r>
            <a:r>
              <a:rPr lang="en-US" altLang="ja-JP" dirty="0"/>
              <a:t>'t that dirty under the cabinet, so cleaning it would yield a low benefit.</a:t>
            </a:r>
          </a:p>
          <a:p>
            <a:pPr>
              <a:lnSpc>
                <a:spcPct val="90000"/>
              </a:lnSpc>
            </a:pPr>
            <a:r>
              <a:rPr lang="en-US" altLang="en-US" dirty="0"/>
              <a:t>In either of these cases, the cost-benefit marginal analysis will rationally tell you to not move the furniture. The costs are greater than the benefits.</a:t>
            </a:r>
          </a:p>
        </p:txBody>
      </p:sp>
    </p:spTree>
    <p:extLst>
      <p:ext uri="{BB962C8B-B14F-4D97-AF65-F5344CB8AC3E}">
        <p14:creationId xmlns:p14="http://schemas.microsoft.com/office/powerpoint/2010/main" val="2597752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endParaRPr lang="en-US" altLang="en-US" dirty="0"/>
          </a:p>
        </p:txBody>
      </p:sp>
    </p:spTree>
    <p:extLst>
      <p:ext uri="{BB962C8B-B14F-4D97-AF65-F5344CB8AC3E}">
        <p14:creationId xmlns:p14="http://schemas.microsoft.com/office/powerpoint/2010/main" val="488064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spcBef>
                <a:spcPct val="0"/>
              </a:spcBef>
            </a:pPr>
            <a:r>
              <a:rPr lang="en-US" altLang="en-US" sz="1200" dirty="0"/>
              <a:t>Who went to college (A or B)?</a:t>
            </a:r>
          </a:p>
          <a:p>
            <a:pPr>
              <a:lnSpc>
                <a:spcPct val="80000"/>
              </a:lnSpc>
              <a:spcBef>
                <a:spcPct val="0"/>
              </a:spcBef>
            </a:pPr>
            <a:r>
              <a:rPr lang="en-US" altLang="en-US" sz="1200" dirty="0"/>
              <a:t>Click to reveal that A went to college . . .</a:t>
            </a:r>
          </a:p>
          <a:p>
            <a:pPr>
              <a:lnSpc>
                <a:spcPct val="80000"/>
              </a:lnSpc>
              <a:spcBef>
                <a:spcPct val="0"/>
              </a:spcBef>
            </a:pPr>
            <a:r>
              <a:rPr lang="en-US" altLang="en-US" sz="1200" dirty="0"/>
              <a:t>Why do earnings fall at old age? Perhaps phased retirement, less hours worked. This is true regardless of education level.</a:t>
            </a:r>
          </a:p>
          <a:p>
            <a:pPr>
              <a:lnSpc>
                <a:spcPct val="80000"/>
              </a:lnSpc>
              <a:spcBef>
                <a:spcPct val="0"/>
              </a:spcBef>
            </a:pPr>
            <a:endParaRPr lang="en-US" altLang="en-US" sz="1200" dirty="0"/>
          </a:p>
          <a:p>
            <a:pPr>
              <a:lnSpc>
                <a:spcPct val="80000"/>
              </a:lnSpc>
              <a:spcBef>
                <a:spcPct val="0"/>
              </a:spcBef>
            </a:pPr>
            <a:r>
              <a:rPr lang="en-US" altLang="en-US" sz="1200" dirty="0"/>
              <a:t>What does area X stand for?</a:t>
            </a:r>
          </a:p>
          <a:p>
            <a:pPr>
              <a:lnSpc>
                <a:spcPct val="80000"/>
              </a:lnSpc>
              <a:spcBef>
                <a:spcPct val="0"/>
              </a:spcBef>
            </a:pPr>
            <a:r>
              <a:rPr lang="en-US" altLang="en-US" sz="1200" dirty="0"/>
              <a:t>X is the direct costs of going to college. Tuition, textbooks, fees. You have to pay someone to get the education.</a:t>
            </a:r>
          </a:p>
          <a:p>
            <a:pPr>
              <a:lnSpc>
                <a:spcPct val="80000"/>
              </a:lnSpc>
              <a:spcBef>
                <a:spcPct val="0"/>
              </a:spcBef>
            </a:pPr>
            <a:r>
              <a:rPr lang="en-US" altLang="en-US" sz="1200" dirty="0"/>
              <a:t>Click to reveal.</a:t>
            </a:r>
          </a:p>
          <a:p>
            <a:pPr>
              <a:lnSpc>
                <a:spcPct val="80000"/>
              </a:lnSpc>
              <a:spcBef>
                <a:spcPct val="0"/>
              </a:spcBef>
            </a:pPr>
            <a:endParaRPr lang="en-US" altLang="en-US" sz="1200" dirty="0"/>
          </a:p>
          <a:p>
            <a:pPr>
              <a:lnSpc>
                <a:spcPct val="80000"/>
              </a:lnSpc>
              <a:spcBef>
                <a:spcPct val="0"/>
              </a:spcBef>
            </a:pPr>
            <a:r>
              <a:rPr lang="en-US" altLang="en-US" sz="1200" dirty="0"/>
              <a:t>What does area Y stand for?</a:t>
            </a:r>
          </a:p>
          <a:p>
            <a:pPr>
              <a:lnSpc>
                <a:spcPct val="80000"/>
              </a:lnSpc>
              <a:spcBef>
                <a:spcPct val="0"/>
              </a:spcBef>
            </a:pPr>
            <a:r>
              <a:rPr lang="en-US" altLang="en-US" sz="1200" dirty="0"/>
              <a:t>Y is the opportunity cost of going to college. This area represents wages you COULD HAVE earned while working for 4–5 years. You can ask your students how many of them are currently working full-time. Chances are, very few of them are. </a:t>
            </a:r>
          </a:p>
          <a:p>
            <a:pPr>
              <a:lnSpc>
                <a:spcPct val="80000"/>
              </a:lnSpc>
              <a:spcBef>
                <a:spcPct val="0"/>
              </a:spcBef>
            </a:pPr>
            <a:r>
              <a:rPr lang="en-US" altLang="en-US" sz="1200" dirty="0"/>
              <a:t>Click to reveal.</a:t>
            </a:r>
          </a:p>
          <a:p>
            <a:pPr>
              <a:lnSpc>
                <a:spcPct val="80000"/>
              </a:lnSpc>
              <a:spcBef>
                <a:spcPct val="0"/>
              </a:spcBef>
            </a:pPr>
            <a:endParaRPr lang="en-US" altLang="en-US" sz="1200" dirty="0"/>
          </a:p>
          <a:p>
            <a:pPr>
              <a:lnSpc>
                <a:spcPct val="80000"/>
              </a:lnSpc>
              <a:spcBef>
                <a:spcPct val="0"/>
              </a:spcBef>
            </a:pPr>
            <a:r>
              <a:rPr lang="en-US" altLang="en-US" sz="1200" dirty="0"/>
              <a:t>What does area Z stand for?</a:t>
            </a:r>
          </a:p>
          <a:p>
            <a:pPr>
              <a:lnSpc>
                <a:spcPct val="80000"/>
              </a:lnSpc>
              <a:spcBef>
                <a:spcPct val="0"/>
              </a:spcBef>
            </a:pPr>
            <a:r>
              <a:rPr lang="en-US" altLang="en-US" sz="1200" dirty="0"/>
              <a:t>Z is the benefits of college, or the </a:t>
            </a:r>
            <a:r>
              <a:rPr lang="en-US" altLang="ja-JP" sz="1200" dirty="0"/>
              <a:t>"college premium." It is the extra money a college grad earns each year because of his degree.</a:t>
            </a:r>
          </a:p>
          <a:p>
            <a:pPr>
              <a:lnSpc>
                <a:spcPct val="80000"/>
              </a:lnSpc>
              <a:spcBef>
                <a:spcPct val="0"/>
              </a:spcBef>
            </a:pPr>
            <a:r>
              <a:rPr lang="en-US" altLang="en-US" sz="1200" dirty="0"/>
              <a:t>Click to reveal.</a:t>
            </a:r>
          </a:p>
          <a:p>
            <a:pPr>
              <a:lnSpc>
                <a:spcPct val="80000"/>
              </a:lnSpc>
              <a:spcBef>
                <a:spcPct val="0"/>
              </a:spcBef>
            </a:pPr>
            <a:endParaRPr lang="en-US" altLang="en-US" sz="1200" dirty="0"/>
          </a:p>
          <a:p>
            <a:pPr>
              <a:lnSpc>
                <a:spcPct val="80000"/>
              </a:lnSpc>
              <a:spcBef>
                <a:spcPct val="0"/>
              </a:spcBef>
            </a:pPr>
            <a:r>
              <a:rPr lang="en-US" altLang="en-US" sz="1200" dirty="0"/>
              <a:t>When should a person go to college? </a:t>
            </a:r>
          </a:p>
          <a:p>
            <a:pPr>
              <a:lnSpc>
                <a:spcPct val="80000"/>
              </a:lnSpc>
              <a:spcBef>
                <a:spcPct val="0"/>
              </a:spcBef>
            </a:pPr>
            <a:r>
              <a:rPr lang="en-US" altLang="en-US" sz="1200" dirty="0"/>
              <a:t>Give a mathematical statement in terms of X, Y, and Z to answer this question!</a:t>
            </a:r>
          </a:p>
          <a:p>
            <a:pPr>
              <a:lnSpc>
                <a:spcPct val="80000"/>
              </a:lnSpc>
              <a:spcBef>
                <a:spcPct val="0"/>
              </a:spcBef>
            </a:pPr>
            <a:r>
              <a:rPr lang="en-US" altLang="en-US" sz="1200" dirty="0"/>
              <a:t>Answer is shown on slide.</a:t>
            </a:r>
          </a:p>
          <a:p>
            <a:pPr>
              <a:lnSpc>
                <a:spcPct val="80000"/>
              </a:lnSpc>
              <a:spcBef>
                <a:spcPct val="0"/>
              </a:spcBef>
            </a:pPr>
            <a:r>
              <a:rPr lang="en-US" altLang="en-US" sz="1200" dirty="0"/>
              <a:t>Click to reveal.</a:t>
            </a:r>
          </a:p>
          <a:p>
            <a:pPr>
              <a:lnSpc>
                <a:spcPct val="80000"/>
              </a:lnSpc>
            </a:pPr>
            <a:endParaRPr lang="en-US" altLang="en-US" sz="1100" dirty="0"/>
          </a:p>
          <a:p>
            <a:pPr>
              <a:lnSpc>
                <a:spcPct val="90000"/>
              </a:lnSpc>
            </a:pPr>
            <a:endParaRPr lang="en-US" altLang="en-US" dirty="0"/>
          </a:p>
        </p:txBody>
      </p:sp>
    </p:spTree>
    <p:extLst>
      <p:ext uri="{BB962C8B-B14F-4D97-AF65-F5344CB8AC3E}">
        <p14:creationId xmlns:p14="http://schemas.microsoft.com/office/powerpoint/2010/main" val="717315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Should Lebron James or Bill Gates have gone to college?</a:t>
            </a:r>
          </a:p>
          <a:p>
            <a:r>
              <a:rPr lang="en-US" altLang="en-US" dirty="0"/>
              <a:t>No, they would have given up huge earnings. Not worth it for them.</a:t>
            </a:r>
          </a:p>
          <a:p>
            <a:endParaRPr lang="en-US" altLang="en-US" dirty="0"/>
          </a:p>
          <a:p>
            <a:r>
              <a:rPr lang="en-US" altLang="en-US" dirty="0"/>
              <a:t>We</a:t>
            </a:r>
            <a:r>
              <a:rPr lang="en-US" altLang="ja-JP" dirty="0"/>
              <a:t>'re not all superstars like Lebron or Bill Gates, but we all should make this choice; we all need to think of our OWN costs and benefits.</a:t>
            </a:r>
          </a:p>
          <a:p>
            <a:r>
              <a:rPr lang="en-US" altLang="en-US" dirty="0"/>
              <a:t>Suppose you could take over a crab-fishing boat and earn $96,000 per year. Would you want to give up four years of that income to go to college? Could you earn more than that by doing a different career after college?</a:t>
            </a:r>
          </a:p>
          <a:p>
            <a:r>
              <a:rPr lang="en-US" altLang="en-US" dirty="0"/>
              <a:t>Or, suppose you took some technical and shop classes in high school and got a job offer to be a welder making $65,000 per year. </a:t>
            </a:r>
          </a:p>
          <a:p>
            <a:r>
              <a:rPr lang="en-US" altLang="en-US" dirty="0"/>
              <a:t>Does college still sound as appealing?</a:t>
            </a:r>
          </a:p>
          <a:p>
            <a:endParaRPr lang="en-US" altLang="en-US" dirty="0"/>
          </a:p>
          <a:p>
            <a:r>
              <a:rPr lang="en-US" altLang="en-US" dirty="0"/>
              <a:t>For some people, college will just bring debt and heartache. Other people will greatly benefit, and college is right for them.</a:t>
            </a:r>
          </a:p>
          <a:p>
            <a:pPr>
              <a:lnSpc>
                <a:spcPct val="90000"/>
              </a:lnSpc>
            </a:pPr>
            <a:endParaRPr lang="en-US" altLang="en-US" dirty="0"/>
          </a:p>
        </p:txBody>
      </p:sp>
    </p:spTree>
    <p:extLst>
      <p:ext uri="{BB962C8B-B14F-4D97-AF65-F5344CB8AC3E}">
        <p14:creationId xmlns:p14="http://schemas.microsoft.com/office/powerpoint/2010/main" val="2758640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endParaRPr lang="en-US" altLang="en-US" dirty="0"/>
          </a:p>
        </p:txBody>
      </p:sp>
    </p:spTree>
    <p:extLst>
      <p:ext uri="{BB962C8B-B14F-4D97-AF65-F5344CB8AC3E}">
        <p14:creationId xmlns:p14="http://schemas.microsoft.com/office/powerpoint/2010/main" val="1172070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A</a:t>
            </a:r>
          </a:p>
          <a:p>
            <a:r>
              <a:rPr lang="en-US" altLang="en-US" dirty="0"/>
              <a:t>Each choice we make results in an opportunity cost.</a:t>
            </a:r>
          </a:p>
          <a:p>
            <a:endParaRPr lang="en-US" altLang="en-US" dirty="0"/>
          </a:p>
        </p:txBody>
      </p:sp>
    </p:spTree>
    <p:extLst>
      <p:ext uri="{BB962C8B-B14F-4D97-AF65-F5344CB8AC3E}">
        <p14:creationId xmlns:p14="http://schemas.microsoft.com/office/powerpoint/2010/main" val="417539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760326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B</a:t>
            </a:r>
          </a:p>
          <a:p>
            <a:r>
              <a:rPr lang="en-US" altLang="en-US" dirty="0"/>
              <a:t>We can</a:t>
            </a:r>
            <a:r>
              <a:rPr lang="en-US" altLang="ja-JP" dirty="0"/>
              <a:t>'t purchase ALL of the goods. Opportunity cost is just the value of the next best thing. Answer "A" is not correct, or else opportunity cost could be infinite!</a:t>
            </a:r>
            <a:endParaRPr lang="en-US" altLang="en-US" dirty="0"/>
          </a:p>
        </p:txBody>
      </p:sp>
    </p:spTree>
    <p:extLst>
      <p:ext uri="{BB962C8B-B14F-4D97-AF65-F5344CB8AC3E}">
        <p14:creationId xmlns:p14="http://schemas.microsoft.com/office/powerpoint/2010/main" val="353950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r>
              <a:rPr lang="en-US" altLang="en-US" dirty="0"/>
              <a:t>We need to compare the costs and benefits of the action!</a:t>
            </a:r>
          </a:p>
          <a:p>
            <a:endParaRPr lang="en-US" altLang="en-US" dirty="0"/>
          </a:p>
        </p:txBody>
      </p:sp>
    </p:spTree>
    <p:extLst>
      <p:ext uri="{BB962C8B-B14F-4D97-AF65-F5344CB8AC3E}">
        <p14:creationId xmlns:p14="http://schemas.microsoft.com/office/powerpoint/2010/main" val="1319612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A</a:t>
            </a:r>
          </a:p>
          <a:p>
            <a:r>
              <a:rPr lang="en-US" altLang="en-US" dirty="0"/>
              <a:t>It also illustrates scarcity, choice, and opportunity cost.</a:t>
            </a:r>
          </a:p>
          <a:p>
            <a:endParaRPr lang="en-US" altLang="en-US" dirty="0"/>
          </a:p>
        </p:txBody>
      </p:sp>
    </p:spTree>
    <p:extLst>
      <p:ext uri="{BB962C8B-B14F-4D97-AF65-F5344CB8AC3E}">
        <p14:creationId xmlns:p14="http://schemas.microsoft.com/office/powerpoint/2010/main" val="2302366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endParaRPr lang="en-US" altLang="en-US" dirty="0"/>
          </a:p>
        </p:txBody>
      </p:sp>
    </p:spTree>
    <p:extLst>
      <p:ext uri="{BB962C8B-B14F-4D97-AF65-F5344CB8AC3E}">
        <p14:creationId xmlns:p14="http://schemas.microsoft.com/office/powerpoint/2010/main" val="4018240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2295525" y="519113"/>
            <a:ext cx="4552950" cy="2562225"/>
          </a:xfrm>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Cambria"/>
            </a:endParaRPr>
          </a:p>
        </p:txBody>
      </p:sp>
    </p:spTree>
    <p:extLst>
      <p:ext uri="{BB962C8B-B14F-4D97-AF65-F5344CB8AC3E}">
        <p14:creationId xmlns:p14="http://schemas.microsoft.com/office/powerpoint/2010/main" val="10833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spcBef>
                <a:spcPct val="0"/>
              </a:spcBef>
            </a:pPr>
            <a:r>
              <a:rPr lang="en-US" altLang="en-US" dirty="0"/>
              <a:t>Top Picture: Overhead view of road map</a:t>
            </a:r>
          </a:p>
          <a:p>
            <a:pPr marL="0" lvl="1">
              <a:spcBef>
                <a:spcPct val="0"/>
              </a:spcBef>
            </a:pPr>
            <a:r>
              <a:rPr lang="en-US" altLang="en-US" dirty="0"/>
              <a:t>A map is a good model. Looks nothing like real life, but it gets you from point A to B successfully. A toy train is a model too; we can look at it and know what it represents.</a:t>
            </a:r>
          </a:p>
          <a:p>
            <a:pPr marL="0" lvl="1">
              <a:spcBef>
                <a:spcPct val="0"/>
              </a:spcBef>
            </a:pPr>
            <a:endParaRPr lang="en-US" altLang="en-US" dirty="0"/>
          </a:p>
          <a:p>
            <a:pPr marL="0" lvl="1">
              <a:spcBef>
                <a:spcPct val="0"/>
              </a:spcBef>
            </a:pPr>
            <a:r>
              <a:rPr lang="en-US" altLang="en-US" dirty="0"/>
              <a:t>Bottom Picture: A water molecule (H</a:t>
            </a:r>
            <a:r>
              <a:rPr lang="en-US" altLang="en-US" baseline="-25000" dirty="0"/>
              <a:t>2</a:t>
            </a:r>
            <a:r>
              <a:rPr lang="en-US" altLang="en-US" dirty="0"/>
              <a:t>0)</a:t>
            </a:r>
          </a:p>
          <a:p>
            <a:pPr marL="0" lvl="1">
              <a:spcBef>
                <a:spcPct val="0"/>
              </a:spcBef>
            </a:pPr>
            <a:r>
              <a:rPr lang="en-US" altLang="en-US" dirty="0"/>
              <a:t>Once again, we see what the model represents, even though that is not what a real molecule looks like.</a:t>
            </a:r>
          </a:p>
          <a:p>
            <a:pPr marL="0" lvl="1">
              <a:spcBef>
                <a:spcPct val="0"/>
              </a:spcBef>
            </a:pPr>
            <a:endParaRPr lang="en-US" altLang="en-US" dirty="0"/>
          </a:p>
          <a:p>
            <a:pPr marL="0" lvl="1">
              <a:spcBef>
                <a:spcPct val="0"/>
              </a:spcBef>
            </a:pPr>
            <a:r>
              <a:rPr lang="en-US" altLang="en-US" dirty="0"/>
              <a:t>Economic models are simplified like these models as well. Just because the models are simplified doesn</a:t>
            </a:r>
            <a:r>
              <a:rPr lang="en-US" altLang="ja-JP" dirty="0"/>
              <a:t>'t mean the models are bad!</a:t>
            </a:r>
          </a:p>
          <a:p>
            <a:pPr marL="0" lvl="1">
              <a:spcBef>
                <a:spcPct val="0"/>
              </a:spcBef>
            </a:pPr>
            <a:endParaRPr lang="en-US" altLang="en-US" dirty="0"/>
          </a:p>
          <a:p>
            <a:pPr marL="0" lvl="1">
              <a:spcBef>
                <a:spcPct val="0"/>
              </a:spcBef>
            </a:pPr>
            <a:r>
              <a:rPr lang="en-US" altLang="en-US" dirty="0"/>
              <a:t>Models are built with assumptions. Not all models will work in all conditions. We</a:t>
            </a:r>
            <a:r>
              <a:rPr lang="en-US" altLang="ja-JP" dirty="0"/>
              <a:t>'ll see on the next slide that </a:t>
            </a:r>
            <a:r>
              <a:rPr lang="en-US" altLang="ja-JP" i="1" dirty="0"/>
              <a:t>ceteris paribus</a:t>
            </a:r>
            <a:r>
              <a:rPr lang="en-US" altLang="ja-JP" dirty="0"/>
              <a:t> means we assume some factors do not change.</a:t>
            </a:r>
          </a:p>
          <a:p>
            <a:pPr marL="0" lvl="1">
              <a:spcBef>
                <a:spcPct val="0"/>
              </a:spcBef>
            </a:pPr>
            <a:endParaRPr lang="en-US" altLang="en-US" dirty="0"/>
          </a:p>
          <a:p>
            <a:pPr marL="0" lvl="1">
              <a:spcBef>
                <a:spcPct val="0"/>
              </a:spcBef>
            </a:pPr>
            <a:r>
              <a:rPr lang="en-US" altLang="en-US" dirty="0"/>
              <a:t>If a model predicts well, we can use it. If a model</a:t>
            </a:r>
            <a:r>
              <a:rPr lang="en-US" altLang="ja-JP" dirty="0"/>
              <a:t>'s predictions are far off from real data, the model may be missing some important variables or information.</a:t>
            </a:r>
            <a:endParaRPr lang="en-US" altLang="en-US" dirty="0"/>
          </a:p>
          <a:p>
            <a:pPr>
              <a:lnSpc>
                <a:spcPct val="90000"/>
              </a:lnSpc>
            </a:pPr>
            <a:endParaRPr lang="en-US" altLang="en-US" dirty="0"/>
          </a:p>
        </p:txBody>
      </p:sp>
    </p:spTree>
    <p:extLst>
      <p:ext uri="{BB962C8B-B14F-4D97-AF65-F5344CB8AC3E}">
        <p14:creationId xmlns:p14="http://schemas.microsoft.com/office/powerpoint/2010/main" val="4157360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spcBef>
                <a:spcPct val="0"/>
              </a:spcBef>
            </a:pPr>
            <a:r>
              <a:rPr lang="en-US" altLang="en-US" dirty="0"/>
              <a:t>Top Picture: Overhead view of road map</a:t>
            </a:r>
          </a:p>
          <a:p>
            <a:pPr marL="0" lvl="1">
              <a:spcBef>
                <a:spcPct val="0"/>
              </a:spcBef>
            </a:pPr>
            <a:r>
              <a:rPr lang="en-US" altLang="en-US" dirty="0"/>
              <a:t>A map is a good model. Looks nothing like real life, but it gets you from point A to B successfully. A toy train is a model too; we can look at it and know what it represents.</a:t>
            </a:r>
          </a:p>
          <a:p>
            <a:pPr marL="0" lvl="1">
              <a:spcBef>
                <a:spcPct val="0"/>
              </a:spcBef>
            </a:pPr>
            <a:endParaRPr lang="en-US" altLang="en-US" dirty="0"/>
          </a:p>
          <a:p>
            <a:pPr marL="0" lvl="1">
              <a:spcBef>
                <a:spcPct val="0"/>
              </a:spcBef>
            </a:pPr>
            <a:r>
              <a:rPr lang="en-US" altLang="en-US" dirty="0"/>
              <a:t>Bottom Picture: A water molecule (H</a:t>
            </a:r>
            <a:r>
              <a:rPr lang="en-US" altLang="en-US" baseline="-25000" dirty="0"/>
              <a:t>2</a:t>
            </a:r>
            <a:r>
              <a:rPr lang="en-US" altLang="en-US" dirty="0"/>
              <a:t>0)</a:t>
            </a:r>
          </a:p>
          <a:p>
            <a:pPr marL="0" lvl="1">
              <a:spcBef>
                <a:spcPct val="0"/>
              </a:spcBef>
            </a:pPr>
            <a:r>
              <a:rPr lang="en-US" altLang="en-US" dirty="0"/>
              <a:t>Once again, we see what the model represents, even though that is not what a real molecule looks like.</a:t>
            </a:r>
          </a:p>
          <a:p>
            <a:pPr marL="0" lvl="1">
              <a:spcBef>
                <a:spcPct val="0"/>
              </a:spcBef>
            </a:pPr>
            <a:endParaRPr lang="en-US" altLang="en-US" dirty="0"/>
          </a:p>
          <a:p>
            <a:pPr marL="0" lvl="1">
              <a:spcBef>
                <a:spcPct val="0"/>
              </a:spcBef>
            </a:pPr>
            <a:r>
              <a:rPr lang="en-US" altLang="en-US" dirty="0"/>
              <a:t>Economic models are simplified like these models as well. Just because the models are simplified doesn</a:t>
            </a:r>
            <a:r>
              <a:rPr lang="en-US" altLang="ja-JP" dirty="0"/>
              <a:t>'t mean the models are bad!</a:t>
            </a:r>
          </a:p>
          <a:p>
            <a:pPr marL="0" lvl="1">
              <a:spcBef>
                <a:spcPct val="0"/>
              </a:spcBef>
            </a:pPr>
            <a:endParaRPr lang="en-US" altLang="en-US" dirty="0"/>
          </a:p>
          <a:p>
            <a:pPr marL="0" lvl="1">
              <a:spcBef>
                <a:spcPct val="0"/>
              </a:spcBef>
            </a:pPr>
            <a:r>
              <a:rPr lang="en-US" altLang="en-US" dirty="0"/>
              <a:t>Models are built with assumptions. Not all models will work in all conditions. We</a:t>
            </a:r>
            <a:r>
              <a:rPr lang="en-US" altLang="ja-JP" dirty="0"/>
              <a:t>'ll see on the next slide that </a:t>
            </a:r>
            <a:r>
              <a:rPr lang="en-US" altLang="ja-JP" i="1" dirty="0"/>
              <a:t>ceteris paribus</a:t>
            </a:r>
            <a:r>
              <a:rPr lang="en-US" altLang="ja-JP" dirty="0"/>
              <a:t> means we assume some factors do not change.</a:t>
            </a:r>
          </a:p>
          <a:p>
            <a:pPr marL="0" lvl="1">
              <a:spcBef>
                <a:spcPct val="0"/>
              </a:spcBef>
            </a:pPr>
            <a:endParaRPr lang="en-US" altLang="en-US" dirty="0"/>
          </a:p>
          <a:p>
            <a:pPr marL="0" lvl="1">
              <a:spcBef>
                <a:spcPct val="0"/>
              </a:spcBef>
            </a:pPr>
            <a:r>
              <a:rPr lang="en-US" altLang="en-US" dirty="0"/>
              <a:t>If a model predicts well, we can use it. If a model</a:t>
            </a:r>
            <a:r>
              <a:rPr lang="en-US" altLang="ja-JP" dirty="0"/>
              <a:t>'s predictions are far off from real data, the model may be missing some important variables or information.</a:t>
            </a:r>
            <a:endParaRPr lang="en-US" altLang="en-US" dirty="0"/>
          </a:p>
          <a:p>
            <a:pPr>
              <a:lnSpc>
                <a:spcPct val="90000"/>
              </a:lnSpc>
            </a:pPr>
            <a:endParaRPr lang="en-US" altLang="en-US" dirty="0"/>
          </a:p>
        </p:txBody>
      </p:sp>
    </p:spTree>
    <p:extLst>
      <p:ext uri="{BB962C8B-B14F-4D97-AF65-F5344CB8AC3E}">
        <p14:creationId xmlns:p14="http://schemas.microsoft.com/office/powerpoint/2010/main" val="1181428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ltLang="en-US" dirty="0"/>
              <a:t>Using a controlled setting also allows us to experiment with different designs. By altering only a single element, we can test whether or not the change in design is advantageous. This process of examining a change in one variable while holding everything else constant is known as </a:t>
            </a:r>
            <a:r>
              <a:rPr lang="en-US" altLang="en-US" b="1" i="1" dirty="0"/>
              <a:t>ceteris paribus</a:t>
            </a:r>
            <a:r>
              <a:rPr lang="en-US" altLang="en-US" i="1" dirty="0"/>
              <a:t>, </a:t>
            </a:r>
            <a:r>
              <a:rPr lang="en-US" altLang="en-US" dirty="0"/>
              <a:t>from the Latin meaning </a:t>
            </a:r>
            <a:r>
              <a:rPr lang="en-US" altLang="ja-JP" dirty="0"/>
              <a:t>"other things being equal." This idea is central to model building. If we change many variables simultaneously, and our model predicts better, we have no way of knowing which change is responsible for the improved performance. For this reason, engineers generally modify only one element at a time, test it, and then try different design approaches separately to see which is most successful.</a:t>
            </a:r>
            <a:endParaRPr lang="en-US" altLang="en-US" dirty="0"/>
          </a:p>
          <a:p>
            <a:pPr>
              <a:lnSpc>
                <a:spcPct val="90000"/>
              </a:lnSpc>
            </a:pPr>
            <a:endParaRPr lang="en-US" altLang="en-US" dirty="0"/>
          </a:p>
        </p:txBody>
      </p:sp>
    </p:spTree>
    <p:extLst>
      <p:ext uri="{BB962C8B-B14F-4D97-AF65-F5344CB8AC3E}">
        <p14:creationId xmlns:p14="http://schemas.microsoft.com/office/powerpoint/2010/main" val="3377788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The assumptions of the model help preserve </a:t>
            </a:r>
            <a:r>
              <a:rPr lang="en-US" altLang="en-US" i="1" dirty="0"/>
              <a:t>ceteris paribus</a:t>
            </a:r>
            <a:r>
              <a:rPr lang="en-US" altLang="en-US" dirty="0"/>
              <a:t>.</a:t>
            </a:r>
          </a:p>
          <a:p>
            <a:pPr marL="0" lvl="1"/>
            <a:r>
              <a:rPr lang="en-US" altLang="en-US" dirty="0"/>
              <a:t>Our two goods are pizzas and wings.</a:t>
            </a:r>
          </a:p>
          <a:p>
            <a:endParaRPr lang="en-US" altLang="en-US" dirty="0"/>
          </a:p>
          <a:p>
            <a:pPr>
              <a:lnSpc>
                <a:spcPct val="90000"/>
              </a:lnSpc>
            </a:pPr>
            <a:endParaRPr lang="en-US" altLang="en-US" dirty="0"/>
          </a:p>
        </p:txBody>
      </p:sp>
    </p:spTree>
    <p:extLst>
      <p:ext uri="{BB962C8B-B14F-4D97-AF65-F5344CB8AC3E}">
        <p14:creationId xmlns:p14="http://schemas.microsoft.com/office/powerpoint/2010/main" val="1071173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z="1000" dirty="0"/>
              <a:t>Let</a:t>
            </a:r>
            <a:r>
              <a:rPr lang="en-US" altLang="ja-JP" sz="1000" dirty="0"/>
              <a:t>'s begin by imagining a society that produces only two goods—pizzas and wings. This may not seem very realistic, since the entire economy is comprised of millions of different goods and services, but the benefit of this approach is that it allows us to understand the trade-offs in the production process without making the analysis too complicated.</a:t>
            </a:r>
          </a:p>
          <a:p>
            <a:endParaRPr lang="en-US" altLang="en-US" sz="1000" dirty="0"/>
          </a:p>
          <a:p>
            <a:r>
              <a:rPr lang="en-US" altLang="en-US" sz="1000" dirty="0"/>
              <a:t>The figure shows the production possibilities frontier for our two-product society. It is important to remember that the number of people and the total resources of this two-product society are fixed. If the economy uses all of its resources to produce pizzas, it can produce 100 pizzas and zero wings. If it uses all of its resources to produce wings, it can make 300 wings and zero pizzas. These outcomes can be found by locating points A and B on the production possibilities frontier. It is unlikely that the society will choose either of these extreme outcomes because it is human nature to enjoy variety.</a:t>
            </a:r>
          </a:p>
          <a:p>
            <a:pPr marL="0" lvl="1"/>
            <a:endParaRPr lang="en-US" altLang="en-US" sz="1000" dirty="0"/>
          </a:p>
          <a:p>
            <a:r>
              <a:rPr lang="en-US" altLang="en-US" sz="1000" dirty="0"/>
              <a:t>At any combination of wings and pizzas along the production possibilities frontier, the society is using all its resources to be productive. These points are considered efficient because society is producing the largest possible output from its resources. But what about point F, and all the other points located in the purple shaded region? These points represent an outcome inside the production possibilities frontier and are, therefore, inefficient. </a:t>
            </a:r>
          </a:p>
          <a:p>
            <a:endParaRPr lang="en-US" altLang="en-US" sz="1000" dirty="0"/>
          </a:p>
          <a:p>
            <a:r>
              <a:rPr lang="en-US" altLang="en-US" sz="1000" dirty="0"/>
              <a:t>Whenever society is producing along the production possibilities frontier, the only way to get more of one good is to accept less of the other</a:t>
            </a:r>
          </a:p>
          <a:p>
            <a:endParaRPr lang="en-US" altLang="en-US" dirty="0"/>
          </a:p>
          <a:p>
            <a:pPr>
              <a:lnSpc>
                <a:spcPct val="90000"/>
              </a:lnSpc>
            </a:pPr>
            <a:endParaRPr lang="en-US" altLang="en-US" dirty="0"/>
          </a:p>
        </p:txBody>
      </p:sp>
    </p:spTree>
    <p:extLst>
      <p:ext uri="{BB962C8B-B14F-4D97-AF65-F5344CB8AC3E}">
        <p14:creationId xmlns:p14="http://schemas.microsoft.com/office/powerpoint/2010/main" val="3826343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9992150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Downward-sloping PPF illustrates opportunity costs of production. When we produce more wings, we have to give up some pizza. If we are on the PPF, we can</a:t>
            </a:r>
            <a:r>
              <a:rPr lang="en-US" altLang="ja-JP" dirty="0"/>
              <a:t>'t JUST produce more wings since we are already using all our resources. If we want more wings, we must take away some resources currently devoted to pizza production.</a:t>
            </a:r>
          </a:p>
          <a:p>
            <a:pPr marL="0" lvl="1"/>
            <a:endParaRPr lang="en-US" altLang="en-US" dirty="0"/>
          </a:p>
          <a:p>
            <a:pPr marL="0" lvl="1"/>
            <a:r>
              <a:rPr lang="en-US" altLang="en-US" dirty="0"/>
              <a:t>Inefficient points are attainable (we COULD produce at F), but undesirable in the sense that we would do better. F has us producing 40 pizzas and 70 wings. We could produce 40 pizzas and 270 wings. We</a:t>
            </a:r>
            <a:r>
              <a:rPr lang="en-US" altLang="ja-JP" dirty="0"/>
              <a:t>'re not doing as well as we can.</a:t>
            </a:r>
          </a:p>
          <a:p>
            <a:pPr marL="0" lvl="1"/>
            <a:endParaRPr lang="en-US" altLang="en-US" dirty="0"/>
          </a:p>
          <a:p>
            <a:pPr marL="0" lvl="1"/>
            <a:r>
              <a:rPr lang="en-US" altLang="en-US" dirty="0"/>
              <a:t>We say </a:t>
            </a:r>
            <a:r>
              <a:rPr lang="en-US" altLang="ja-JP" dirty="0"/>
              <a:t>"unattainable (for now)" because point E may become attainable later on if we experience economic growth, which may increase resources or technology.</a:t>
            </a:r>
            <a:endParaRPr lang="en-US" altLang="en-US" dirty="0"/>
          </a:p>
          <a:p>
            <a:pPr>
              <a:lnSpc>
                <a:spcPct val="90000"/>
              </a:lnSpc>
            </a:pPr>
            <a:endParaRPr lang="en-US" altLang="en-US" dirty="0"/>
          </a:p>
        </p:txBody>
      </p:sp>
    </p:spTree>
    <p:extLst>
      <p:ext uri="{BB962C8B-B14F-4D97-AF65-F5344CB8AC3E}">
        <p14:creationId xmlns:p14="http://schemas.microsoft.com/office/powerpoint/2010/main" val="3513503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Downward-sloping PPF illustrates opportunity costs of production. When we produce more wings, we have to give up some pizza. If we are on the PPF, we can</a:t>
            </a:r>
            <a:r>
              <a:rPr lang="en-US" altLang="ja-JP" dirty="0"/>
              <a:t>'t JUST produce more wings since we are already using all our resources. If we want more wings, we must take away some resources currently devoted to pizza production.</a:t>
            </a:r>
          </a:p>
          <a:p>
            <a:pPr marL="0" lvl="1"/>
            <a:endParaRPr lang="en-US" altLang="en-US" dirty="0"/>
          </a:p>
          <a:p>
            <a:pPr marL="0" lvl="1"/>
            <a:r>
              <a:rPr lang="en-US" altLang="en-US" dirty="0"/>
              <a:t>Inefficient points are attainable (we COULD produce at F), but undesirable in the sense that we would do better. F has us producing 40 pizzas and 70 wings. We could produce 40 pizzas and 270 wings. We</a:t>
            </a:r>
            <a:r>
              <a:rPr lang="en-US" altLang="ja-JP" dirty="0"/>
              <a:t>'re not doing as well as we can.</a:t>
            </a:r>
          </a:p>
          <a:p>
            <a:pPr marL="0" lvl="1"/>
            <a:endParaRPr lang="en-US" altLang="en-US" dirty="0"/>
          </a:p>
          <a:p>
            <a:pPr marL="0" lvl="1"/>
            <a:r>
              <a:rPr lang="en-US" altLang="en-US" dirty="0"/>
              <a:t>We say </a:t>
            </a:r>
            <a:r>
              <a:rPr lang="en-US" altLang="ja-JP" dirty="0"/>
              <a:t>"unattainable (for now)" because point E may become attainable later on if we experience economic growth, which may increase resources or technology.</a:t>
            </a:r>
            <a:endParaRPr lang="en-US" altLang="en-US" dirty="0"/>
          </a:p>
          <a:p>
            <a:pPr>
              <a:lnSpc>
                <a:spcPct val="90000"/>
              </a:lnSpc>
            </a:pPr>
            <a:endParaRPr lang="en-US" altLang="en-US" dirty="0"/>
          </a:p>
        </p:txBody>
      </p:sp>
    </p:spTree>
    <p:extLst>
      <p:ext uri="{BB962C8B-B14F-4D97-AF65-F5344CB8AC3E}">
        <p14:creationId xmlns:p14="http://schemas.microsoft.com/office/powerpoint/2010/main" val="3356735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altLang="en-US" dirty="0"/>
              <a:t>The production possibilities frontier reflects the increasing opportunity cost of production, known as the </a:t>
            </a:r>
            <a:r>
              <a:rPr lang="en-US" altLang="en-US" b="1" dirty="0"/>
              <a:t>law of increasing relative cost</a:t>
            </a:r>
            <a:r>
              <a:rPr lang="en-US" altLang="en-US" dirty="0"/>
              <a:t>. That is, as you move along the production possibilities frontier toward a greater quantity of one good, the costs of production increase relative to the costs of producing the other good. Changes in relative cost mean that society faces a significant trade-off if it tries to produce an extremely large amount of a single good.</a:t>
            </a:r>
          </a:p>
          <a:p>
            <a:pPr>
              <a:lnSpc>
                <a:spcPct val="90000"/>
              </a:lnSpc>
            </a:pPr>
            <a:endParaRPr lang="en-US" altLang="en-US" dirty="0"/>
          </a:p>
        </p:txBody>
      </p:sp>
    </p:spTree>
    <p:extLst>
      <p:ext uri="{BB962C8B-B14F-4D97-AF65-F5344CB8AC3E}">
        <p14:creationId xmlns:p14="http://schemas.microsoft.com/office/powerpoint/2010/main" val="3447087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Similarly, moving left to right, think about expanding wing production. We have to take some resources away from pizza, so we want to take away the resources with the lowest opportunity cost (so we give up the least amount of pizza). However, as we produce more and more wings, we have to take away better and better pizza-makers, so the opportunity cost is larger (slope of PPF gets steeper).</a:t>
            </a:r>
          </a:p>
          <a:p>
            <a:pPr marL="0" lvl="1"/>
            <a:endParaRPr lang="en-US" altLang="en-US" dirty="0"/>
          </a:p>
          <a:p>
            <a:pPr>
              <a:lnSpc>
                <a:spcPct val="90000"/>
              </a:lnSpc>
            </a:pPr>
            <a:endParaRPr lang="en-US" altLang="en-US" dirty="0"/>
          </a:p>
        </p:txBody>
      </p:sp>
    </p:spTree>
    <p:extLst>
      <p:ext uri="{BB962C8B-B14F-4D97-AF65-F5344CB8AC3E}">
        <p14:creationId xmlns:p14="http://schemas.microsoft.com/office/powerpoint/2010/main" val="2847949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buFontTx/>
              <a:buChar char="•"/>
            </a:pPr>
            <a:r>
              <a:rPr lang="en-US" altLang="en-US" sz="1000" dirty="0"/>
              <a:t>Start at point C. This point means we are efficiently producing 50 pizzas and 250 wings.</a:t>
            </a:r>
          </a:p>
          <a:p>
            <a:pPr marL="0" lvl="1">
              <a:buFontTx/>
              <a:buChar char="•"/>
            </a:pPr>
            <a:r>
              <a:rPr lang="en-US" altLang="en-US" sz="1000" dirty="0"/>
              <a:t>In order to produce 20 extra pizzas, society must move from point C (70 pizzas) to point B (90 pizzas). But moving from point C (250 wings) to point B (200 wings) means giving up 50 wings.</a:t>
            </a:r>
          </a:p>
          <a:p>
            <a:pPr marL="0" lvl="1">
              <a:buFontTx/>
              <a:buChar char="•"/>
            </a:pPr>
            <a:r>
              <a:rPr lang="en-US" altLang="en-US" sz="1000" dirty="0"/>
              <a:t>Moving from C to B produces a </a:t>
            </a:r>
            <a:r>
              <a:rPr lang="en-US" altLang="ja-JP" sz="1000" dirty="0"/>
              <a:t>"rise" of 20 pizzas over a 'run" of -50 wings, this produces a slope of negative 0.4. The opportunity cost between points C and B (50 wings) is higher than it is between points D and C where society can produce 20 extra pizzas at a cost of only 30 wings.</a:t>
            </a:r>
            <a:endParaRPr lang="en-US" altLang="en-US" sz="1000" dirty="0"/>
          </a:p>
          <a:p>
            <a:pPr>
              <a:lnSpc>
                <a:spcPct val="90000"/>
              </a:lnSpc>
            </a:pPr>
            <a:endParaRPr lang="en-US" altLang="en-US" dirty="0"/>
          </a:p>
        </p:txBody>
      </p:sp>
    </p:spTree>
    <p:extLst>
      <p:ext uri="{BB962C8B-B14F-4D97-AF65-F5344CB8AC3E}">
        <p14:creationId xmlns:p14="http://schemas.microsoft.com/office/powerpoint/2010/main" val="32292155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00DC84-A8E2-4F52-99EB-7C4467EDF3C9}" type="slidenum">
              <a:rPr lang="en-US" smtClean="0"/>
              <a:pPr/>
              <a:t>35</a:t>
            </a:fld>
            <a:endParaRPr lang="en-US" dirty="0"/>
          </a:p>
        </p:txBody>
      </p:sp>
    </p:spTree>
    <p:extLst>
      <p:ext uri="{BB962C8B-B14F-4D97-AF65-F5344CB8AC3E}">
        <p14:creationId xmlns:p14="http://schemas.microsoft.com/office/powerpoint/2010/main" val="1023452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2770508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ja-JP" noProof="0" dirty="0"/>
              <a:t>"Scarcity" is often considered the most basic concept in economics. If scarcity didn't exist, we wouldn't have to study economics at all!</a:t>
            </a:r>
          </a:p>
          <a:p>
            <a:endParaRPr lang="en-US" altLang="en-US" noProof="0" dirty="0"/>
          </a:p>
          <a:p>
            <a:r>
              <a:rPr lang="en-US" altLang="ja-JP" noProof="0" dirty="0"/>
              <a:t>If I have limited time, money, what do I do with it? I have to make a </a:t>
            </a:r>
            <a:r>
              <a:rPr lang="en-US" altLang="ja-JP" b="1" noProof="0" dirty="0"/>
              <a:t>choice</a:t>
            </a:r>
            <a:r>
              <a:rPr lang="en-US" altLang="ja-JP" noProof="0" dirty="0"/>
              <a:t>. If a society has limited land, labor, capital, timber, water, oil . . . What do we do with those resources? We have to make a </a:t>
            </a:r>
            <a:r>
              <a:rPr lang="en-US" altLang="ja-JP" b="1" noProof="0" dirty="0"/>
              <a:t>choice</a:t>
            </a:r>
            <a:r>
              <a:rPr lang="en-US" altLang="ja-JP" noProof="0" dirty="0"/>
              <a:t>!</a:t>
            </a:r>
            <a:endParaRPr lang="en-US" altLang="en-US" noProof="0" dirty="0"/>
          </a:p>
        </p:txBody>
      </p:sp>
    </p:spTree>
    <p:extLst>
      <p:ext uri="{BB962C8B-B14F-4D97-AF65-F5344CB8AC3E}">
        <p14:creationId xmlns:p14="http://schemas.microsoft.com/office/powerpoint/2010/main" val="272680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Our wants outweigh our ability to produce those wants with our resources at hand.</a:t>
            </a:r>
          </a:p>
          <a:p>
            <a:r>
              <a:rPr lang="en-US" altLang="en-US" dirty="0"/>
              <a:t>We can</a:t>
            </a:r>
            <a:r>
              <a:rPr lang="en-US" altLang="ja-JP" dirty="0"/>
              <a:t>'t all freely have everything we want, because we don't have enough of it to go around. That is the basic essence of scarcity.</a:t>
            </a:r>
          </a:p>
          <a:p>
            <a:endParaRPr lang="en-US" altLang="en-US" dirty="0"/>
          </a:p>
          <a:p>
            <a:endParaRPr lang="en-US" altLang="en-US" dirty="0"/>
          </a:p>
        </p:txBody>
      </p:sp>
    </p:spTree>
    <p:extLst>
      <p:ext uri="{BB962C8B-B14F-4D97-AF65-F5344CB8AC3E}">
        <p14:creationId xmlns:p14="http://schemas.microsoft.com/office/powerpoint/2010/main" val="764232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Broadly, economics can be split into two parts: Micro and Macro.</a:t>
            </a:r>
          </a:p>
          <a:p>
            <a:r>
              <a:rPr lang="en-US" altLang="en-US" dirty="0"/>
              <a:t>Roughly: Micro = small; Macro = big.</a:t>
            </a:r>
          </a:p>
          <a:p>
            <a:r>
              <a:rPr lang="en-US" altLang="en-US" dirty="0"/>
              <a:t>The two examples for Micro and Macro may seem similar, but they are different. The Micro examples look at a single person, while the Macro examples look at economy-wide phenomena.</a:t>
            </a:r>
          </a:p>
          <a:p>
            <a:endParaRPr lang="en-US" altLang="en-US" dirty="0"/>
          </a:p>
        </p:txBody>
      </p:sp>
    </p:spTree>
    <p:extLst>
      <p:ext uri="{BB962C8B-B14F-4D97-AF65-F5344CB8AC3E}">
        <p14:creationId xmlns:p14="http://schemas.microsoft.com/office/powerpoint/2010/main" val="1264077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638064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797580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0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2"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8"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4"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51776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4243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7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88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2"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8"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4"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144331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43D4-9A09-0346-BA4A-769E5FCB2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DF44B-FEE2-CA4E-8DEC-50DFBAC58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9890B-809A-3043-A656-4D9975A1585C}"/>
              </a:ext>
            </a:extLst>
          </p:cNvPr>
          <p:cNvSpPr>
            <a:spLocks noGrp="1"/>
          </p:cNvSpPr>
          <p:nvPr>
            <p:ph type="dt" sz="half" idx="10"/>
          </p:nvPr>
        </p:nvSpPr>
        <p:spPr/>
        <p:txBody>
          <a:bodyPr/>
          <a:lstStyle/>
          <a:p>
            <a:fld id="{50250F29-FE7A-9F48-9106-4A5408CDE04B}" type="datetimeFigureOut">
              <a:rPr lang="en-US" smtClean="0"/>
              <a:t>12/23/19</a:t>
            </a:fld>
            <a:endParaRPr lang="en-US"/>
          </a:p>
        </p:txBody>
      </p:sp>
      <p:sp>
        <p:nvSpPr>
          <p:cNvPr id="5" name="Footer Placeholder 4">
            <a:extLst>
              <a:ext uri="{FF2B5EF4-FFF2-40B4-BE49-F238E27FC236}">
                <a16:creationId xmlns:a16="http://schemas.microsoft.com/office/drawing/2014/main" id="{32A11E88-B6FF-CE41-BCE7-E70328BF4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1B608-BCB3-E94D-A5D7-227BB69359C7}"/>
              </a:ext>
            </a:extLst>
          </p:cNvPr>
          <p:cNvSpPr>
            <a:spLocks noGrp="1"/>
          </p:cNvSpPr>
          <p:nvPr>
            <p:ph type="sldNum" sz="quarter" idx="12"/>
          </p:nvPr>
        </p:nvSpPr>
        <p:spPr/>
        <p:txBody>
          <a:bodyPr/>
          <a:lstStyle/>
          <a:p>
            <a:fld id="{2FA906FE-803F-9741-93B4-0B9C78D322B6}" type="slidenum">
              <a:rPr lang="en-US" smtClean="0"/>
              <a:t>‹#›</a:t>
            </a:fld>
            <a:endParaRPr lang="en-US"/>
          </a:p>
        </p:txBody>
      </p:sp>
      <p:cxnSp>
        <p:nvCxnSpPr>
          <p:cNvPr id="7" name="Straight Connector 6">
            <a:extLst>
              <a:ext uri="{FF2B5EF4-FFF2-40B4-BE49-F238E27FC236}">
                <a16:creationId xmlns:a16="http://schemas.microsoft.com/office/drawing/2014/main" id="{BA4626C7-EB35-5B45-9CB6-250AED983C8B}"/>
              </a:ext>
            </a:extLst>
          </p:cNvPr>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445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2"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8"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4"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28951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2"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8"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4"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319137455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3.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8" y="169866"/>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a:solidFill>
                <a:srgbClr val="FFFFFF"/>
              </a:solidFill>
              <a:latin typeface="Cambria"/>
            </a:endParaRPr>
          </a:p>
        </p:txBody>
      </p: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5124"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3031171326"/>
      </p:ext>
    </p:extLst>
  </p:cSld>
  <p:clrMap bg1="lt1" tx1="dk1" bg2="lt2" tx2="dk2" accent1="accent1" accent2="accent2" accent3="accent3" accent4="accent4" accent5="accent5" accent6="accent6" hlink="hlink" folHlink="folHlink"/>
  <p:sldLayoutIdLst>
    <p:sldLayoutId id="2147483670" r:id="rId1"/>
  </p:sldLayoutIdLst>
  <p:hf hdr="0" ftr="0" dt="0"/>
  <p:txStyles>
    <p:titleStyle>
      <a:lvl1pPr algn="l" defTabSz="457200" rtl="0" eaLnBrk="0" fontAlgn="base" hangingPunct="0">
        <a:spcBef>
          <a:spcPct val="0"/>
        </a:spcBef>
        <a:spcAft>
          <a:spcPct val="0"/>
        </a:spcAft>
        <a:defRPr sz="4400" b="1">
          <a:solidFill>
            <a:schemeClr val="tx1"/>
          </a:solidFill>
          <a:latin typeface="Cambria"/>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149516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7" r:id="rId3"/>
  </p:sldLayoutIdLst>
  <p:hf hdr="0" ftr="0" dt="0"/>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8" y="169866"/>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a:solidFill>
                <a:srgbClr val="FFFFFF"/>
              </a:solidFill>
              <a:latin typeface="Cambria"/>
            </a:endParaRPr>
          </a:p>
        </p:txBody>
      </p: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5124" name="Text Placeholder 2"/>
          <p:cNvSpPr>
            <a:spLocks noGrp="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705472101"/>
      </p:ext>
    </p:extLst>
  </p:cSld>
  <p:clrMap bg1="lt1" tx1="dk1" bg2="lt2" tx2="dk2" accent1="accent1" accent2="accent2" accent3="accent3" accent4="accent4" accent5="accent5" accent6="accent6" hlink="hlink" folHlink="folHlink"/>
  <p:sldLayoutIdLst>
    <p:sldLayoutId id="2147483681" r:id="rId1"/>
    <p:sldLayoutId id="2147483695" r:id="rId2"/>
    <p:sldLayoutId id="2147483696" r:id="rId3"/>
    <p:sldLayoutId id="2147483672" r:id="rId4"/>
    <p:sldLayoutId id="2147483667" r:id="rId5"/>
  </p:sldLayoutIdLst>
  <p:hf hdr="0" ftr="0" dt="0"/>
  <p:txStyles>
    <p:titleStyle>
      <a:lvl1pPr algn="l" defTabSz="457200" rtl="0" eaLnBrk="0" fontAlgn="base" hangingPunct="0">
        <a:spcBef>
          <a:spcPct val="0"/>
        </a:spcBef>
        <a:spcAft>
          <a:spcPct val="0"/>
        </a:spcAft>
        <a:defRPr sz="4400" b="1">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29.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9" Type="http://schemas.openxmlformats.org/officeDocument/2006/relationships/image" Target="../media/image2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uhiCFdWeQfA"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jpe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0" y="1350965"/>
            <a:ext cx="5106987" cy="4179887"/>
          </a:xfrm>
        </p:spPr>
        <p:txBody>
          <a:bodyPr>
            <a:normAutofit/>
          </a:bodyPr>
          <a:lstStyle/>
          <a:p>
            <a:pPr algn="ctr" eaLnBrk="1" hangingPunct="1">
              <a:defRPr/>
            </a:pPr>
            <a:r>
              <a:rPr lang="en-US" sz="6600" cap="none" noProof="0" dirty="0">
                <a:ea typeface="MS PGothic" charset="0"/>
              </a:rPr>
              <a:t>Economics</a:t>
            </a:r>
            <a:endParaRPr lang="en-US" sz="5400" cap="none" noProof="0" dirty="0">
              <a:latin typeface="Cambria" panose="02040503050406030204" pitchFamily="18" charset="0"/>
              <a:ea typeface="MS PGothic" charset="0"/>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en-US" altLang="en-US" sz="6600" noProof="0" dirty="0">
                <a:latin typeface="Cambria"/>
                <a:cs typeface="Cambria"/>
              </a:rPr>
              <a:t>Week</a:t>
            </a:r>
            <a:r>
              <a:rPr lang="en-US" altLang="en-US" sz="6600" noProof="0" dirty="0">
                <a:latin typeface="Cambria" panose="02040503050406030204" pitchFamily="18" charset="0"/>
              </a:rPr>
              <a:t> #1</a:t>
            </a:r>
          </a:p>
        </p:txBody>
      </p:sp>
    </p:spTree>
    <p:extLst>
      <p:ext uri="{BB962C8B-B14F-4D97-AF65-F5344CB8AC3E}">
        <p14:creationId xmlns:p14="http://schemas.microsoft.com/office/powerpoint/2010/main" val="415065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609600" y="0"/>
            <a:ext cx="10972800" cy="1527337"/>
          </a:xfrm>
        </p:spPr>
        <p:txBody>
          <a:bodyPr/>
          <a:lstStyle/>
          <a:p>
            <a:r>
              <a:rPr lang="en-US" noProof="0" dirty="0">
                <a:ea typeface="MS PGothic" charset="0"/>
              </a:rPr>
              <a:t>The Five Foundations of Economics</a:t>
            </a:r>
          </a:p>
        </p:txBody>
      </p:sp>
      <p:sp>
        <p:nvSpPr>
          <p:cNvPr id="26626" name="Content Placeholder 2"/>
          <p:cNvSpPr>
            <a:spLocks noGrp="1"/>
          </p:cNvSpPr>
          <p:nvPr>
            <p:ph idx="1"/>
          </p:nvPr>
        </p:nvSpPr>
        <p:spPr/>
        <p:txBody>
          <a:bodyPr/>
          <a:lstStyle/>
          <a:p>
            <a:pPr marL="514350" indent="-514350">
              <a:buFont typeface="Calibri" charset="0"/>
              <a:buAutoNum type="arabicPeriod"/>
            </a:pPr>
            <a:r>
              <a:rPr lang="en-US" sz="3200" noProof="0" dirty="0">
                <a:latin typeface="Cambria"/>
                <a:ea typeface="MS PGothic" charset="0"/>
              </a:rPr>
              <a:t>Incentives matter</a:t>
            </a:r>
          </a:p>
          <a:p>
            <a:pPr marL="514350" indent="-514350">
              <a:buFont typeface="Calibri" charset="0"/>
              <a:buAutoNum type="arabicPeriod"/>
            </a:pPr>
            <a:r>
              <a:rPr lang="en-US" sz="3200" noProof="0" dirty="0">
                <a:latin typeface="Cambria"/>
                <a:ea typeface="MS PGothic" charset="0"/>
              </a:rPr>
              <a:t>Life is about trade-offs</a:t>
            </a:r>
          </a:p>
          <a:p>
            <a:pPr marL="514350" indent="-514350">
              <a:buFont typeface="Calibri" charset="0"/>
              <a:buAutoNum type="arabicPeriod"/>
            </a:pPr>
            <a:r>
              <a:rPr lang="en-US" sz="3200" noProof="0" dirty="0">
                <a:latin typeface="Cambria"/>
                <a:ea typeface="MS PGothic" charset="0"/>
              </a:rPr>
              <a:t>Opportunity costs</a:t>
            </a:r>
          </a:p>
          <a:p>
            <a:pPr marL="514350" indent="-514350">
              <a:buFont typeface="Calibri" charset="0"/>
              <a:buAutoNum type="arabicPeriod"/>
            </a:pPr>
            <a:r>
              <a:rPr lang="en-US" sz="3200" noProof="0" dirty="0">
                <a:latin typeface="Cambria"/>
                <a:ea typeface="MS PGothic" charset="0"/>
              </a:rPr>
              <a:t>Marginal thinking</a:t>
            </a:r>
          </a:p>
          <a:p>
            <a:pPr marL="514350" indent="-514350">
              <a:buFont typeface="Calibri" charset="0"/>
              <a:buAutoNum type="arabicPeriod"/>
            </a:pPr>
            <a:r>
              <a:rPr lang="en-US" sz="3200" noProof="0" dirty="0">
                <a:latin typeface="Cambria"/>
                <a:ea typeface="MS PGothic" charset="0"/>
              </a:rPr>
              <a:t>Trade creates value</a:t>
            </a:r>
          </a:p>
          <a:p>
            <a:pPr marL="514350" indent="-514350">
              <a:buFont typeface="Calibri" charset="0"/>
              <a:buAutoNum type="arabicPeriod"/>
            </a:pPr>
            <a:endParaRPr lang="en-US" sz="3200" noProof="0" dirty="0">
              <a:latin typeface="Cambria"/>
              <a:ea typeface="MS PGothic" charset="0"/>
            </a:endParaRPr>
          </a:p>
          <a:p>
            <a:pPr marL="0" indent="0">
              <a:buNone/>
            </a:pPr>
            <a:r>
              <a:rPr lang="en-US" sz="3200" noProof="0" dirty="0">
                <a:latin typeface="Cambria"/>
                <a:ea typeface="MS PGothic" charset="0"/>
              </a:rPr>
              <a:t>* We will focus on #3 - #5.</a:t>
            </a:r>
          </a:p>
          <a:p>
            <a:pPr marL="514350" indent="-514350">
              <a:buFont typeface="Calibri" charset="0"/>
              <a:buAutoNum type="arabicPeriod"/>
            </a:pPr>
            <a:endParaRPr lang="en-US" sz="3200" noProof="0" dirty="0">
              <a:latin typeface="Cambria"/>
              <a:ea typeface="MS PGothic" charset="0"/>
            </a:endParaRPr>
          </a:p>
        </p:txBody>
      </p:sp>
    </p:spTree>
    <p:extLst>
      <p:ext uri="{BB962C8B-B14F-4D97-AF65-F5344CB8AC3E}">
        <p14:creationId xmlns:p14="http://schemas.microsoft.com/office/powerpoint/2010/main" val="363053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981200" y="3"/>
            <a:ext cx="8229600" cy="1527175"/>
          </a:xfrm>
        </p:spPr>
        <p:txBody>
          <a:bodyPr/>
          <a:lstStyle/>
          <a:p>
            <a:r>
              <a:rPr lang="en-US" altLang="en-US" noProof="0" dirty="0">
                <a:latin typeface="Cambria" panose="02040503050406030204" pitchFamily="18" charset="0"/>
              </a:rPr>
              <a:t>Opportunity Cost</a:t>
            </a:r>
          </a:p>
        </p:txBody>
      </p:sp>
      <p:sp>
        <p:nvSpPr>
          <p:cNvPr id="21507" name="Content Placeholder 2"/>
          <p:cNvSpPr>
            <a:spLocks noGrp="1"/>
          </p:cNvSpPr>
          <p:nvPr>
            <p:ph idx="1"/>
          </p:nvPr>
        </p:nvSpPr>
        <p:spPr>
          <a:xfrm>
            <a:off x="1981199" y="1712913"/>
            <a:ext cx="8747277" cy="4895850"/>
          </a:xfrm>
        </p:spPr>
        <p:txBody>
          <a:bodyPr/>
          <a:lstStyle/>
          <a:p>
            <a:r>
              <a:rPr lang="en-US" altLang="en-US" sz="3200" noProof="0" dirty="0">
                <a:latin typeface="Cambria" panose="02040503050406030204" pitchFamily="18" charset="0"/>
              </a:rPr>
              <a:t>Opportunity Cost</a:t>
            </a:r>
          </a:p>
          <a:p>
            <a:pPr lvl="1"/>
            <a:r>
              <a:rPr lang="en-US" altLang="en-US" sz="2800" noProof="0" dirty="0">
                <a:latin typeface="Cambria" panose="02040503050406030204" pitchFamily="18" charset="0"/>
              </a:rPr>
              <a:t>The highest-valued alternative that must be sacrificed in order to get something else.</a:t>
            </a:r>
          </a:p>
          <a:p>
            <a:pPr lvl="1"/>
            <a:r>
              <a:rPr lang="en-US" altLang="en-US" sz="2800" b="1" u="sng" noProof="0" dirty="0">
                <a:latin typeface="Cambria" panose="02040503050406030204" pitchFamily="18" charset="0"/>
              </a:rPr>
              <a:t>Not</a:t>
            </a:r>
            <a:r>
              <a:rPr lang="en-US" altLang="en-US" sz="2800" noProof="0" dirty="0">
                <a:latin typeface="Cambria" panose="02040503050406030204" pitchFamily="18" charset="0"/>
              </a:rPr>
              <a:t> all alternatives, just the </a:t>
            </a:r>
            <a:r>
              <a:rPr lang="en-US" altLang="en-US" sz="2800" b="1" noProof="0" dirty="0">
                <a:latin typeface="Cambria" panose="02040503050406030204" pitchFamily="18" charset="0"/>
              </a:rPr>
              <a:t>next best choice.</a:t>
            </a:r>
          </a:p>
          <a:p>
            <a:r>
              <a:rPr lang="en-US" altLang="en-US" sz="3200" noProof="0" dirty="0">
                <a:latin typeface="Cambria" panose="02040503050406030204" pitchFamily="18" charset="0"/>
              </a:rPr>
              <a:t>In economics:</a:t>
            </a:r>
          </a:p>
          <a:p>
            <a:pPr lvl="1"/>
            <a:r>
              <a:rPr lang="en-US" altLang="en-US" sz="2800" noProof="0" dirty="0">
                <a:latin typeface="Cambria" panose="02040503050406030204" pitchFamily="18" charset="0"/>
              </a:rPr>
              <a:t>The cost of something is what you give up to get it.</a:t>
            </a:r>
          </a:p>
          <a:p>
            <a:pPr algn="ctr">
              <a:buFont typeface="Arial" panose="020B0604020202020204" pitchFamily="34" charset="0"/>
              <a:buNone/>
            </a:pPr>
            <a:br>
              <a:rPr lang="en-US" altLang="en-US" sz="3200" b="1" noProof="0" dirty="0">
                <a:latin typeface="Cambria" panose="02040503050406030204" pitchFamily="18" charset="0"/>
              </a:rPr>
            </a:br>
            <a:r>
              <a:rPr lang="en-US" altLang="en-US" sz="3200" b="1" noProof="0" dirty="0">
                <a:latin typeface="Cambria" panose="02040503050406030204" pitchFamily="18" charset="0"/>
              </a:rPr>
              <a:t>Scarcity </a:t>
            </a:r>
            <a:r>
              <a:rPr lang="en-US" altLang="en-US" sz="3200" b="1" noProof="0" dirty="0">
                <a:latin typeface="Cambria" panose="02040503050406030204" pitchFamily="18" charset="0"/>
                <a:sym typeface="Wingdings" panose="05000000000000000000" pitchFamily="2" charset="2"/>
              </a:rPr>
              <a:t> Choice  Opportunity Cost</a:t>
            </a:r>
          </a:p>
        </p:txBody>
      </p:sp>
    </p:spTree>
    <p:extLst>
      <p:ext uri="{BB962C8B-B14F-4D97-AF65-F5344CB8AC3E}">
        <p14:creationId xmlns:p14="http://schemas.microsoft.com/office/powerpoint/2010/main" val="325873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barn(inVertical)">
                                      <p:cBhvr>
                                        <p:cTn id="7" dur="500"/>
                                        <p:tgtEl>
                                          <p:spTgt spid="2150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animEffect transition="in" filter="barn(inVertical)">
                                      <p:cBhvr>
                                        <p:cTn id="10" dur="500"/>
                                        <p:tgtEl>
                                          <p:spTgt spid="2150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animEffect transition="in" filter="barn(inVertical)">
                                      <p:cBhvr>
                                        <p:cTn id="15" dur="500"/>
                                        <p:tgtEl>
                                          <p:spTgt spid="2150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21507">
                                            <p:txEl>
                                              <p:pRg st="5" end="5"/>
                                            </p:txEl>
                                          </p:spTgt>
                                        </p:tgtEl>
                                        <p:attrNameLst>
                                          <p:attrName>style.visibility</p:attrName>
                                        </p:attrNameLst>
                                      </p:cBhvr>
                                      <p:to>
                                        <p:strVal val="visible"/>
                                      </p:to>
                                    </p:set>
                                    <p:animEffect transition="in" filter="barn(inVertical)">
                                      <p:cBhvr>
                                        <p:cTn id="20"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823965" y="3"/>
            <a:ext cx="8229600" cy="1527175"/>
          </a:xfrm>
        </p:spPr>
        <p:txBody>
          <a:bodyPr/>
          <a:lstStyle/>
          <a:p>
            <a:r>
              <a:rPr lang="en-US" altLang="en-US" noProof="0" dirty="0">
                <a:latin typeface="Cambria" panose="02040503050406030204" pitchFamily="18" charset="0"/>
              </a:rPr>
              <a:t>Opportunity Cost</a:t>
            </a:r>
          </a:p>
        </p:txBody>
      </p:sp>
      <p:sp>
        <p:nvSpPr>
          <p:cNvPr id="22531" name="Content Placeholder 2"/>
          <p:cNvSpPr>
            <a:spLocks noGrp="1"/>
          </p:cNvSpPr>
          <p:nvPr>
            <p:ph idx="1"/>
          </p:nvPr>
        </p:nvSpPr>
        <p:spPr>
          <a:xfrm>
            <a:off x="1682753" y="1712913"/>
            <a:ext cx="8723313" cy="4895850"/>
          </a:xfrm>
        </p:spPr>
        <p:txBody>
          <a:bodyPr/>
          <a:lstStyle/>
          <a:p>
            <a:r>
              <a:rPr lang="en-US" altLang="en-US" sz="2800" noProof="0" dirty="0">
                <a:latin typeface="Cambria" panose="02040503050406030204" pitchFamily="18" charset="0"/>
              </a:rPr>
              <a:t>Easy example: go to the mall or the pool?</a:t>
            </a:r>
          </a:p>
          <a:p>
            <a:pPr lvl="1"/>
            <a:r>
              <a:rPr lang="en-US" altLang="en-US" sz="2400" noProof="0" dirty="0">
                <a:latin typeface="Cambria" panose="02040503050406030204" pitchFamily="18" charset="0"/>
              </a:rPr>
              <a:t>Opportunity cost of going to the mall:</a:t>
            </a:r>
          </a:p>
          <a:p>
            <a:pPr lvl="2"/>
            <a:r>
              <a:rPr lang="en-US" altLang="en-US" sz="2000" noProof="0" dirty="0">
                <a:latin typeface="Cambria" panose="02040503050406030204" pitchFamily="18" charset="0"/>
                <a:ea typeface="Cambria"/>
                <a:cs typeface="Cambria"/>
              </a:rPr>
              <a:t>Lost opportunity to go to the pool.</a:t>
            </a:r>
          </a:p>
          <a:p>
            <a:pPr lvl="1"/>
            <a:r>
              <a:rPr lang="en-US" altLang="en-US" sz="2400" noProof="0" dirty="0">
                <a:latin typeface="Cambria" panose="02040503050406030204" pitchFamily="18" charset="0"/>
              </a:rPr>
              <a:t>Opportunity cost of going to the pool:</a:t>
            </a:r>
          </a:p>
          <a:p>
            <a:pPr lvl="2"/>
            <a:r>
              <a:rPr lang="en-US" altLang="en-US" sz="2000" noProof="0" dirty="0">
                <a:latin typeface="Cambria" panose="02040503050406030204" pitchFamily="18" charset="0"/>
                <a:ea typeface="Cambria"/>
                <a:cs typeface="Cambria"/>
              </a:rPr>
              <a:t>Lost opportunity to go to the mall.</a:t>
            </a:r>
          </a:p>
          <a:p>
            <a:pPr lvl="1"/>
            <a:r>
              <a:rPr lang="en-US" altLang="en-US" sz="2400" noProof="0" dirty="0">
                <a:latin typeface="Cambria" panose="02040503050406030204" pitchFamily="18" charset="0"/>
              </a:rPr>
              <a:t>Decision-</a:t>
            </a:r>
            <a:r>
              <a:rPr lang="en-US" altLang="en-US" sz="2400" noProof="0" dirty="0">
                <a:latin typeface="Cambria" panose="02040503050406030204" pitchFamily="18" charset="0"/>
                <a:sym typeface="Wingdings" panose="05000000000000000000" pitchFamily="2" charset="2"/>
              </a:rPr>
              <a:t>making key:</a:t>
            </a:r>
          </a:p>
          <a:p>
            <a:pPr lvl="2"/>
            <a:r>
              <a:rPr lang="en-US" altLang="en-US" sz="2000" noProof="0" dirty="0">
                <a:latin typeface="Cambria" panose="02040503050406030204" pitchFamily="18" charset="0"/>
                <a:ea typeface="Cambria"/>
                <a:cs typeface="Cambria"/>
                <a:sym typeface="Wingdings" panose="05000000000000000000" pitchFamily="2" charset="2"/>
              </a:rPr>
              <a:t>Minimize opportunity cost by selecting the option that has the largest benefit. Go to whichever you enjoy more, the pool or mall.</a:t>
            </a:r>
            <a:endParaRPr lang="en-US" altLang="en-US" sz="2000" noProof="0" dirty="0">
              <a:latin typeface="Cambria" panose="02040503050406030204" pitchFamily="18" charset="0"/>
              <a:ea typeface="Cambria"/>
              <a:cs typeface="Cambria"/>
            </a:endParaRPr>
          </a:p>
          <a:p>
            <a:r>
              <a:rPr lang="en-US" altLang="en-US" sz="2800" noProof="0" dirty="0">
                <a:latin typeface="Cambria" panose="02040503050406030204" pitchFamily="18" charset="0"/>
              </a:rPr>
              <a:t>Another example</a:t>
            </a:r>
          </a:p>
          <a:p>
            <a:pPr lvl="1"/>
            <a:r>
              <a:rPr lang="en-US" altLang="en-US" sz="2400" noProof="0" dirty="0">
                <a:latin typeface="Cambria" panose="02040503050406030204" pitchFamily="18" charset="0"/>
              </a:rPr>
              <a:t>A business makes a profit. That</a:t>
            </a:r>
            <a:r>
              <a:rPr lang="en-US" altLang="ja-JP" sz="2400" noProof="0" dirty="0">
                <a:latin typeface="Cambria" panose="02040503050406030204" pitchFamily="18" charset="0"/>
              </a:rPr>
              <a:t>'s great!</a:t>
            </a:r>
          </a:p>
          <a:p>
            <a:pPr lvl="1"/>
            <a:r>
              <a:rPr lang="en-US" altLang="en-US" sz="2400" noProof="0" dirty="0">
                <a:latin typeface="Cambria" panose="02040503050406030204" pitchFamily="18" charset="0"/>
              </a:rPr>
              <a:t>However, could it have made MORE profit producing something else? This is the economical way of thinking.</a:t>
            </a:r>
          </a:p>
        </p:txBody>
      </p:sp>
    </p:spTree>
    <p:extLst>
      <p:ext uri="{BB962C8B-B14F-4D97-AF65-F5344CB8AC3E}">
        <p14:creationId xmlns:p14="http://schemas.microsoft.com/office/powerpoint/2010/main" val="870764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arn(inVertical)">
                                      <p:cBhvr>
                                        <p:cTn id="7" dur="500"/>
                                        <p:tgtEl>
                                          <p:spTgt spid="22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barn(inVertical)">
                                      <p:cBhvr>
                                        <p:cTn id="12" dur="500"/>
                                        <p:tgtEl>
                                          <p:spTgt spid="22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barn(inVertical)">
                                      <p:cBhvr>
                                        <p:cTn id="17" dur="500"/>
                                        <p:tgtEl>
                                          <p:spTgt spid="22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barn(inVertical)">
                                      <p:cBhvr>
                                        <p:cTn id="22" dur="500"/>
                                        <p:tgtEl>
                                          <p:spTgt spid="225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barn(inVertical)">
                                      <p:cBhvr>
                                        <p:cTn id="27" dur="500"/>
                                        <p:tgtEl>
                                          <p:spTgt spid="2253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22531">
                                            <p:txEl>
                                              <p:pRg st="6" end="6"/>
                                            </p:txEl>
                                          </p:spTgt>
                                        </p:tgtEl>
                                        <p:attrNameLst>
                                          <p:attrName>style.visibility</p:attrName>
                                        </p:attrNameLst>
                                      </p:cBhvr>
                                      <p:to>
                                        <p:strVal val="visible"/>
                                      </p:to>
                                    </p:set>
                                    <p:animEffect transition="in" filter="barn(inVertical)">
                                      <p:cBhvr>
                                        <p:cTn id="32" dur="500"/>
                                        <p:tgtEl>
                                          <p:spTgt spid="2253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barn(inVertical)">
                                      <p:cBhvr>
                                        <p:cTn id="37" dur="500"/>
                                        <p:tgtEl>
                                          <p:spTgt spid="22531">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barn(inVertical)">
                                      <p:cBhvr>
                                        <p:cTn id="40" dur="5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633541" y="19471"/>
            <a:ext cx="8229600" cy="1527175"/>
          </a:xfrm>
        </p:spPr>
        <p:txBody>
          <a:bodyPr/>
          <a:lstStyle/>
          <a:p>
            <a:r>
              <a:rPr lang="en-US" altLang="en-US" noProof="0" dirty="0">
                <a:latin typeface="Cambria" panose="02040503050406030204" pitchFamily="18" charset="0"/>
              </a:rPr>
              <a:t>Marginal Thinking (Analysis)</a:t>
            </a:r>
          </a:p>
        </p:txBody>
      </p:sp>
      <p:sp>
        <p:nvSpPr>
          <p:cNvPr id="23555" name="Content Placeholder 2"/>
          <p:cNvSpPr>
            <a:spLocks noGrp="1"/>
          </p:cNvSpPr>
          <p:nvPr>
            <p:ph idx="1"/>
          </p:nvPr>
        </p:nvSpPr>
        <p:spPr>
          <a:xfrm>
            <a:off x="1633541" y="1509716"/>
            <a:ext cx="6262687" cy="5348287"/>
          </a:xfrm>
        </p:spPr>
        <p:txBody>
          <a:bodyPr/>
          <a:lstStyle/>
          <a:p>
            <a:r>
              <a:rPr lang="en-US" altLang="en-US" sz="2800" noProof="0" dirty="0">
                <a:latin typeface="Cambria" panose="02040503050406030204" pitchFamily="18" charset="0"/>
              </a:rPr>
              <a:t>Economic thinking</a:t>
            </a:r>
          </a:p>
          <a:p>
            <a:pPr lvl="1"/>
            <a:r>
              <a:rPr lang="en-US" altLang="en-US" sz="2400" noProof="0" dirty="0">
                <a:latin typeface="Cambria" panose="02040503050406030204" pitchFamily="18" charset="0"/>
              </a:rPr>
              <a:t>Systematically evaluating a course of action.</a:t>
            </a:r>
          </a:p>
          <a:p>
            <a:pPr lvl="1"/>
            <a:r>
              <a:rPr lang="en-US" altLang="en-US" sz="2400" noProof="0" dirty="0">
                <a:latin typeface="Cambria" panose="02040503050406030204" pitchFamily="18" charset="0"/>
              </a:rPr>
              <a:t>Requires a purposeful evaluation of available opportunities to make the best decision.</a:t>
            </a:r>
          </a:p>
          <a:p>
            <a:r>
              <a:rPr lang="en-US" altLang="en-US" sz="2800" noProof="0" dirty="0">
                <a:latin typeface="Cambria" panose="02040503050406030204" pitchFamily="18" charset="0"/>
              </a:rPr>
              <a:t>Marginal thinking</a:t>
            </a:r>
          </a:p>
          <a:p>
            <a:pPr lvl="1"/>
            <a:r>
              <a:rPr lang="en-US" altLang="en-US" sz="2400" noProof="0" dirty="0">
                <a:latin typeface="Cambria" panose="02040503050406030204" pitchFamily="18" charset="0"/>
              </a:rPr>
              <a:t>Evaluate whether the </a:t>
            </a:r>
            <a:r>
              <a:rPr lang="en-US" altLang="en-US" sz="2400" u="sng" noProof="0" dirty="0">
                <a:latin typeface="Cambria" panose="02040503050406030204" pitchFamily="18" charset="0"/>
              </a:rPr>
              <a:t>benefit</a:t>
            </a:r>
            <a:r>
              <a:rPr lang="en-US" altLang="en-US" sz="2400" noProof="0" dirty="0">
                <a:latin typeface="Cambria" panose="02040503050406030204" pitchFamily="18" charset="0"/>
              </a:rPr>
              <a:t> of one more unit of something is greater than the </a:t>
            </a:r>
            <a:r>
              <a:rPr lang="en-US" altLang="en-US" sz="2400" u="sng" noProof="0" dirty="0">
                <a:latin typeface="Cambria" panose="02040503050406030204" pitchFamily="18" charset="0"/>
              </a:rPr>
              <a:t>cost.</a:t>
            </a:r>
          </a:p>
          <a:p>
            <a:pPr lvl="1"/>
            <a:r>
              <a:rPr lang="en-US" altLang="en-US" sz="2400" noProof="0" dirty="0">
                <a:latin typeface="Cambria" panose="02040503050406030204" pitchFamily="18" charset="0"/>
              </a:rPr>
              <a:t>Margin examples: one more unit (slice of pizza), one more hour of activity (studying, sleeping).</a:t>
            </a:r>
          </a:p>
        </p:txBody>
      </p:sp>
      <p:pic>
        <p:nvPicPr>
          <p:cNvPr id="23556" name="Picture 4" descr="I:\DirkTextbookN\Jpegs(All)\VOLUME_1_MICRO_Class-test\10_PRINECO_CH02.jpg"/>
          <p:cNvPicPr>
            <a:picLocks noChangeAspect="1" noChangeArrowheads="1"/>
          </p:cNvPicPr>
          <p:nvPr/>
        </p:nvPicPr>
        <p:blipFill>
          <a:blip r:embed="rId3">
            <a:extLst>
              <a:ext uri="{28A0092B-C50C-407E-A947-70E740481C1C}">
                <a14:useLocalDpi xmlns:a14="http://schemas.microsoft.com/office/drawing/2010/main" val="0"/>
              </a:ext>
            </a:extLst>
          </a:blip>
          <a:srcRect l="11060" t="14366" r="8806" b="14874"/>
          <a:stretch>
            <a:fillRect/>
          </a:stretch>
        </p:blipFill>
        <p:spPr bwMode="auto">
          <a:xfrm>
            <a:off x="8227837" y="1767661"/>
            <a:ext cx="3048000" cy="2017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7" name="Picture 5" descr="I:\DirkTextbookN\Jpegs(All)\VOLUME_1_MICRO_Class-test\12_PRINECO_CH0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437" y="4183859"/>
            <a:ext cx="2590800" cy="188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5942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barn(inVertical)">
                                      <p:cBhvr>
                                        <p:cTn id="7" dur="500"/>
                                        <p:tgtEl>
                                          <p:spTgt spid="2355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barn(inVertical)">
                                      <p:cBhvr>
                                        <p:cTn id="10" dur="500"/>
                                        <p:tgtEl>
                                          <p:spTgt spid="2355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Effect transition="in" filter="barn(inVertical)">
                                      <p:cBhvr>
                                        <p:cTn id="15" dur="500"/>
                                        <p:tgtEl>
                                          <p:spTgt spid="2355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5" end="5"/>
                                            </p:txEl>
                                          </p:spTgt>
                                        </p:tgtEl>
                                        <p:attrNameLst>
                                          <p:attrName>style.visibility</p:attrName>
                                        </p:attrNameLst>
                                      </p:cBhvr>
                                      <p:to>
                                        <p:strVal val="visible"/>
                                      </p:to>
                                    </p:set>
                                    <p:animEffect transition="in" filter="barn(inVertical)">
                                      <p:cBhvr>
                                        <p:cTn id="18" dur="500"/>
                                        <p:tgtEl>
                                          <p:spTgt spid="2355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3556"/>
                                        </p:tgtEl>
                                        <p:attrNameLst>
                                          <p:attrName>style.visibility</p:attrName>
                                        </p:attrNameLst>
                                      </p:cBhvr>
                                      <p:to>
                                        <p:strVal val="visible"/>
                                      </p:to>
                                    </p:set>
                                    <p:animEffect transition="in" filter="barn(inVertical)">
                                      <p:cBhvr>
                                        <p:cTn id="21" dur="500"/>
                                        <p:tgtEl>
                                          <p:spTgt spid="23556"/>
                                        </p:tgtEl>
                                      </p:cBhvr>
                                    </p:animEffect>
                                  </p:childTnLst>
                                </p:cTn>
                              </p:par>
                              <p:par>
                                <p:cTn id="22" presetID="16" presetClass="entr" presetSubtype="21" fill="hold" nodeType="withEffect">
                                  <p:stCondLst>
                                    <p:cond delay="0"/>
                                  </p:stCondLst>
                                  <p:childTnLst>
                                    <p:set>
                                      <p:cBhvr>
                                        <p:cTn id="23" dur="1" fill="hold">
                                          <p:stCondLst>
                                            <p:cond delay="0"/>
                                          </p:stCondLst>
                                        </p:cTn>
                                        <p:tgtEl>
                                          <p:spTgt spid="23557"/>
                                        </p:tgtEl>
                                        <p:attrNameLst>
                                          <p:attrName>style.visibility</p:attrName>
                                        </p:attrNameLst>
                                      </p:cBhvr>
                                      <p:to>
                                        <p:strVal val="visible"/>
                                      </p:to>
                                    </p:set>
                                    <p:animEffect transition="in" filter="barn(inVertical)">
                                      <p:cBhvr>
                                        <p:cTn id="24"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743077" y="32659"/>
            <a:ext cx="8229600" cy="1527175"/>
          </a:xfrm>
        </p:spPr>
        <p:txBody>
          <a:bodyPr/>
          <a:lstStyle/>
          <a:p>
            <a:r>
              <a:rPr lang="en-US" altLang="en-US" noProof="0" dirty="0">
                <a:latin typeface="Cambria" panose="02040503050406030204" pitchFamily="18" charset="0"/>
              </a:rPr>
              <a:t>Marginal Thinking Example</a:t>
            </a:r>
          </a:p>
        </p:txBody>
      </p:sp>
      <p:sp>
        <p:nvSpPr>
          <p:cNvPr id="24579" name="Content Placeholder 2"/>
          <p:cNvSpPr>
            <a:spLocks noGrp="1"/>
          </p:cNvSpPr>
          <p:nvPr>
            <p:ph idx="1"/>
          </p:nvPr>
        </p:nvSpPr>
        <p:spPr>
          <a:xfrm>
            <a:off x="1743077" y="1712913"/>
            <a:ext cx="8596313" cy="4895850"/>
          </a:xfrm>
        </p:spPr>
        <p:txBody>
          <a:bodyPr/>
          <a:lstStyle/>
          <a:p>
            <a:r>
              <a:rPr lang="en-US" altLang="en-US" sz="2400" noProof="0" dirty="0">
                <a:latin typeface="Cambria" panose="02040503050406030204" pitchFamily="18" charset="0"/>
              </a:rPr>
              <a:t>Suppose you are vacuuming your living room. Will you move the couch and china cabinet to vacuum underneath them?</a:t>
            </a:r>
          </a:p>
          <a:p>
            <a:r>
              <a:rPr lang="en-US" altLang="en-US" sz="2400" noProof="0" dirty="0">
                <a:latin typeface="Cambria" panose="02040503050406030204" pitchFamily="18" charset="0"/>
              </a:rPr>
              <a:t>Marginal benefits</a:t>
            </a:r>
          </a:p>
          <a:p>
            <a:pPr lvl="1"/>
            <a:r>
              <a:rPr lang="en-US" altLang="en-US" sz="2000" noProof="0" dirty="0">
                <a:latin typeface="Cambria" panose="02040503050406030204" pitchFamily="18" charset="0"/>
              </a:rPr>
              <a:t>A small additional amount of carpet is cleaned.</a:t>
            </a:r>
          </a:p>
          <a:p>
            <a:r>
              <a:rPr lang="en-US" altLang="en-US" sz="2400" noProof="0" dirty="0">
                <a:latin typeface="Cambria" panose="02040503050406030204" pitchFamily="18" charset="0"/>
              </a:rPr>
              <a:t>Marginal costs</a:t>
            </a:r>
          </a:p>
          <a:p>
            <a:pPr lvl="1"/>
            <a:r>
              <a:rPr lang="en-US" altLang="en-US" sz="2000" noProof="0" dirty="0">
                <a:latin typeface="Cambria" panose="02040503050406030204" pitchFamily="18" charset="0"/>
              </a:rPr>
              <a:t>Vacuuming now takes more time and effort.</a:t>
            </a:r>
          </a:p>
          <a:p>
            <a:r>
              <a:rPr lang="en-US" altLang="en-US" sz="2400" noProof="0" dirty="0">
                <a:latin typeface="Cambria" panose="02040503050406030204" pitchFamily="18" charset="0"/>
              </a:rPr>
              <a:t>Cost-benefit analysis at the margin</a:t>
            </a:r>
          </a:p>
          <a:p>
            <a:pPr lvl="1"/>
            <a:r>
              <a:rPr lang="en-US" altLang="en-US" sz="2000" noProof="0" dirty="0">
                <a:latin typeface="Cambria" panose="02040503050406030204" pitchFamily="18" charset="0"/>
              </a:rPr>
              <a:t>Do the action (move furniture) only if the marginal benefits are greater than the marginal costs.</a:t>
            </a:r>
          </a:p>
          <a:p>
            <a:pPr lvl="1"/>
            <a:r>
              <a:rPr lang="en-US" altLang="en-US" sz="2000" noProof="0" dirty="0">
                <a:latin typeface="Cambria" panose="02040503050406030204" pitchFamily="18" charset="0"/>
              </a:rPr>
              <a:t>Depends on your valuation of the clean room and the time and effort it takes you to move the furniture.</a:t>
            </a:r>
          </a:p>
        </p:txBody>
      </p:sp>
      <p:pic>
        <p:nvPicPr>
          <p:cNvPr id="49155" name="Picture 4" descr="I:\DirkTextbookN\Jpegs(All)\VOLUME_1_MICRO_Class-test\10_PRINECO_CH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1163" y="2854328"/>
            <a:ext cx="2138363" cy="164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71846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barn(inVertical)">
                                      <p:cBhvr>
                                        <p:cTn id="7" dur="500"/>
                                        <p:tgtEl>
                                          <p:spTgt spid="2457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4579">
                                            <p:txEl>
                                              <p:pRg st="4" end="4"/>
                                            </p:txEl>
                                          </p:spTgt>
                                        </p:tgtEl>
                                        <p:attrNameLst>
                                          <p:attrName>style.visibility</p:attrName>
                                        </p:attrNameLst>
                                      </p:cBhvr>
                                      <p:to>
                                        <p:strVal val="visible"/>
                                      </p:to>
                                    </p:set>
                                    <p:animEffect transition="in" filter="barn(inVertical)">
                                      <p:cBhvr>
                                        <p:cTn id="12" dur="500"/>
                                        <p:tgtEl>
                                          <p:spTgt spid="2457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4579">
                                            <p:txEl>
                                              <p:pRg st="6" end="6"/>
                                            </p:txEl>
                                          </p:spTgt>
                                        </p:tgtEl>
                                        <p:attrNameLst>
                                          <p:attrName>style.visibility</p:attrName>
                                        </p:attrNameLst>
                                      </p:cBhvr>
                                      <p:to>
                                        <p:strVal val="visible"/>
                                      </p:to>
                                    </p:set>
                                    <p:animEffect transition="in" filter="barn(inVertical)">
                                      <p:cBhvr>
                                        <p:cTn id="17" dur="500"/>
                                        <p:tgtEl>
                                          <p:spTgt spid="24579">
                                            <p:txEl>
                                              <p:pRg st="6" end="6"/>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4579">
                                            <p:txEl>
                                              <p:pRg st="7" end="7"/>
                                            </p:txEl>
                                          </p:spTgt>
                                        </p:tgtEl>
                                        <p:attrNameLst>
                                          <p:attrName>style.visibility</p:attrName>
                                        </p:attrNameLst>
                                      </p:cBhvr>
                                      <p:to>
                                        <p:strVal val="visible"/>
                                      </p:to>
                                    </p:set>
                                    <p:animEffect transition="in" filter="barn(inVertical)">
                                      <p:cBhvr>
                                        <p:cTn id="20"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743077" y="32659"/>
            <a:ext cx="8229600" cy="1527175"/>
          </a:xfrm>
        </p:spPr>
        <p:txBody>
          <a:bodyPr/>
          <a:lstStyle/>
          <a:p>
            <a:r>
              <a:rPr lang="en-US" altLang="en-US" dirty="0">
                <a:latin typeface="Cambria" panose="02040503050406030204" pitchFamily="18" charset="0"/>
              </a:rPr>
              <a:t>Is Going to College Worth It?</a:t>
            </a:r>
            <a:endParaRPr lang="en-US" altLang="en-US" noProof="0" dirty="0">
              <a:latin typeface="Cambria" panose="02040503050406030204" pitchFamily="18" charset="0"/>
            </a:endParaRPr>
          </a:p>
        </p:txBody>
      </p:sp>
      <p:sp>
        <p:nvSpPr>
          <p:cNvPr id="7" name="Content Placeholder 2">
            <a:extLst>
              <a:ext uri="{FF2B5EF4-FFF2-40B4-BE49-F238E27FC236}">
                <a16:creationId xmlns:a16="http://schemas.microsoft.com/office/drawing/2014/main" id="{CA79443A-E616-2043-A062-F6B903C9F564}"/>
              </a:ext>
            </a:extLst>
          </p:cNvPr>
          <p:cNvSpPr txBox="1">
            <a:spLocks/>
          </p:cNvSpPr>
          <p:nvPr/>
        </p:nvSpPr>
        <p:spPr bwMode="auto">
          <a:xfrm>
            <a:off x="1743077" y="1649035"/>
            <a:ext cx="8229600" cy="500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3200" dirty="0"/>
              <a:t>Let'</a:t>
            </a:r>
            <a:r>
              <a:rPr lang="en-US" altLang="ja-JP" sz="3200" dirty="0"/>
              <a:t>s examine a college education using opportunity costs and marginal thinking.</a:t>
            </a:r>
          </a:p>
          <a:p>
            <a:r>
              <a:rPr lang="en-US" altLang="en-US" sz="3200" dirty="0"/>
              <a:t>We often hear people (especially politicians!) say phrases like the following:</a:t>
            </a:r>
          </a:p>
          <a:p>
            <a:pPr lvl="1"/>
            <a:r>
              <a:rPr lang="en-US" altLang="en-US" sz="2800" dirty="0"/>
              <a:t>College graduates earn $1 million more in their lifetimes than high school grads.</a:t>
            </a:r>
          </a:p>
          <a:p>
            <a:pPr lvl="1"/>
            <a:r>
              <a:rPr lang="en-US" altLang="en-US" sz="2800" dirty="0"/>
              <a:t>Everyone should go to college.</a:t>
            </a:r>
          </a:p>
          <a:p>
            <a:pPr lvl="1"/>
            <a:r>
              <a:rPr lang="en-US" altLang="en-US" sz="2800" dirty="0"/>
              <a:t>College will benefit everyone.</a:t>
            </a:r>
          </a:p>
          <a:p>
            <a:pPr lvl="1"/>
            <a:r>
              <a:rPr lang="en-US" altLang="en-US" sz="2800" dirty="0"/>
              <a:t>We expect all our nation</a:t>
            </a:r>
            <a:r>
              <a:rPr lang="en-US" altLang="ja-JP" sz="2800" dirty="0"/>
              <a:t>'s children to go to college.</a:t>
            </a:r>
            <a:endParaRPr lang="en-US" altLang="en-US" sz="2800" dirty="0"/>
          </a:p>
        </p:txBody>
      </p:sp>
      <p:pic>
        <p:nvPicPr>
          <p:cNvPr id="8" name="Picture 2" descr="09_prinecomi_ch01">
            <a:extLst>
              <a:ext uri="{FF2B5EF4-FFF2-40B4-BE49-F238E27FC236}">
                <a16:creationId xmlns:a16="http://schemas.microsoft.com/office/drawing/2014/main" id="{44BA4D65-6B47-7241-973F-C19C665E6E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677" y="1730064"/>
            <a:ext cx="1964619" cy="2787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9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barn(inVertical)">
                                      <p:cBhvr>
                                        <p:cTn id="10" dur="500"/>
                                        <p:tgtEl>
                                          <p:spTgt spid="7">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barn(inVertical)">
                                      <p:cBhvr>
                                        <p:cTn id="13" dur="500"/>
                                        <p:tgtEl>
                                          <p:spTgt spid="7">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barn(inVertical)">
                                      <p:cBhvr>
                                        <p:cTn id="16"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743077" y="32659"/>
            <a:ext cx="8229600" cy="1527175"/>
          </a:xfrm>
        </p:spPr>
        <p:txBody>
          <a:bodyPr/>
          <a:lstStyle/>
          <a:p>
            <a:r>
              <a:rPr lang="en-US" altLang="en-US" dirty="0">
                <a:latin typeface="Cambria" panose="02040503050406030204" pitchFamily="18" charset="0"/>
              </a:rPr>
              <a:t>Is Going to College Worth It?</a:t>
            </a:r>
            <a:endParaRPr lang="en-US" altLang="en-US" noProof="0" dirty="0">
              <a:latin typeface="Cambria" panose="02040503050406030204" pitchFamily="18" charset="0"/>
            </a:endParaRPr>
          </a:p>
        </p:txBody>
      </p:sp>
      <p:cxnSp>
        <p:nvCxnSpPr>
          <p:cNvPr id="5" name="Straight Connector 4">
            <a:extLst>
              <a:ext uri="{FF2B5EF4-FFF2-40B4-BE49-F238E27FC236}">
                <a16:creationId xmlns:a16="http://schemas.microsoft.com/office/drawing/2014/main" id="{1AE54687-EBDC-BA4D-8D4F-ADFB69F04F11}"/>
              </a:ext>
            </a:extLst>
          </p:cNvPr>
          <p:cNvCxnSpPr/>
          <p:nvPr/>
        </p:nvCxnSpPr>
        <p:spPr>
          <a:xfrm rot="5400000">
            <a:off x="410369" y="4363244"/>
            <a:ext cx="37449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3B48D2-E35E-6641-AEF5-98653511C85F}"/>
              </a:ext>
            </a:extLst>
          </p:cNvPr>
          <p:cNvCxnSpPr/>
          <p:nvPr/>
        </p:nvCxnSpPr>
        <p:spPr>
          <a:xfrm flipV="1">
            <a:off x="2282825" y="4929188"/>
            <a:ext cx="3886200" cy="111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DA6CB832-4B93-9C47-9C4C-0BA11FBCEA01}"/>
              </a:ext>
            </a:extLst>
          </p:cNvPr>
          <p:cNvSpPr txBox="1">
            <a:spLocks noChangeArrowheads="1"/>
          </p:cNvSpPr>
          <p:nvPr/>
        </p:nvSpPr>
        <p:spPr bwMode="auto">
          <a:xfrm>
            <a:off x="3121025" y="6311903"/>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srgbClr val="000000"/>
                </a:solidFill>
                <a:latin typeface="Cambria"/>
              </a:rPr>
              <a:t>22</a:t>
            </a:r>
          </a:p>
        </p:txBody>
      </p:sp>
      <p:sp>
        <p:nvSpPr>
          <p:cNvPr id="10" name="TextBox 11">
            <a:extLst>
              <a:ext uri="{FF2B5EF4-FFF2-40B4-BE49-F238E27FC236}">
                <a16:creationId xmlns:a16="http://schemas.microsoft.com/office/drawing/2014/main" id="{4C61B26F-ED2D-9F44-A229-A998575B9FE9}"/>
              </a:ext>
            </a:extLst>
          </p:cNvPr>
          <p:cNvSpPr txBox="1">
            <a:spLocks noChangeArrowheads="1"/>
          </p:cNvSpPr>
          <p:nvPr/>
        </p:nvSpPr>
        <p:spPr bwMode="auto">
          <a:xfrm>
            <a:off x="1978025" y="6311903"/>
            <a:ext cx="609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srgbClr val="000000"/>
                </a:solidFill>
                <a:latin typeface="Cambria"/>
              </a:rPr>
              <a:t>18</a:t>
            </a:r>
          </a:p>
        </p:txBody>
      </p:sp>
      <p:sp>
        <p:nvSpPr>
          <p:cNvPr id="11" name="TextBox 12">
            <a:extLst>
              <a:ext uri="{FF2B5EF4-FFF2-40B4-BE49-F238E27FC236}">
                <a16:creationId xmlns:a16="http://schemas.microsoft.com/office/drawing/2014/main" id="{C05AB0DB-618E-EB4C-B232-02982034D822}"/>
              </a:ext>
            </a:extLst>
          </p:cNvPr>
          <p:cNvSpPr txBox="1">
            <a:spLocks noChangeArrowheads="1"/>
          </p:cNvSpPr>
          <p:nvPr/>
        </p:nvSpPr>
        <p:spPr bwMode="auto">
          <a:xfrm>
            <a:off x="5500688" y="4940303"/>
            <a:ext cx="838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srgbClr val="000000"/>
                </a:solidFill>
                <a:latin typeface="Cambria"/>
              </a:rPr>
              <a:t>Age</a:t>
            </a:r>
          </a:p>
        </p:txBody>
      </p:sp>
      <p:sp>
        <p:nvSpPr>
          <p:cNvPr id="12" name="TextBox 13">
            <a:extLst>
              <a:ext uri="{FF2B5EF4-FFF2-40B4-BE49-F238E27FC236}">
                <a16:creationId xmlns:a16="http://schemas.microsoft.com/office/drawing/2014/main" id="{ACB23ACF-9484-5449-9220-D671B2FE9D10}"/>
              </a:ext>
            </a:extLst>
          </p:cNvPr>
          <p:cNvSpPr txBox="1">
            <a:spLocks noChangeArrowheads="1"/>
          </p:cNvSpPr>
          <p:nvPr/>
        </p:nvSpPr>
        <p:spPr bwMode="auto">
          <a:xfrm>
            <a:off x="1730375" y="1687513"/>
            <a:ext cx="16764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u="sng" dirty="0">
                <a:solidFill>
                  <a:srgbClr val="000000"/>
                </a:solidFill>
                <a:latin typeface="Cambria"/>
              </a:rPr>
              <a:t>Yearly</a:t>
            </a:r>
            <a:r>
              <a:rPr lang="en-US" altLang="en-US" dirty="0">
                <a:solidFill>
                  <a:srgbClr val="000000"/>
                </a:solidFill>
                <a:latin typeface="Cambria"/>
              </a:rPr>
              <a:t> Earnings</a:t>
            </a:r>
          </a:p>
        </p:txBody>
      </p:sp>
      <p:sp>
        <p:nvSpPr>
          <p:cNvPr id="13" name="TextBox 14">
            <a:extLst>
              <a:ext uri="{FF2B5EF4-FFF2-40B4-BE49-F238E27FC236}">
                <a16:creationId xmlns:a16="http://schemas.microsoft.com/office/drawing/2014/main" id="{3BF29E9D-576B-834F-A01A-F262744F631E}"/>
              </a:ext>
            </a:extLst>
          </p:cNvPr>
          <p:cNvSpPr txBox="1">
            <a:spLocks noChangeArrowheads="1"/>
          </p:cNvSpPr>
          <p:nvPr/>
        </p:nvSpPr>
        <p:spPr bwMode="auto">
          <a:xfrm>
            <a:off x="1901825" y="4776791"/>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srgbClr val="000000"/>
                </a:solidFill>
                <a:latin typeface="Cambria"/>
              </a:rPr>
              <a:t>0</a:t>
            </a:r>
          </a:p>
        </p:txBody>
      </p:sp>
      <p:sp>
        <p:nvSpPr>
          <p:cNvPr id="14" name="Freeform 13">
            <a:extLst>
              <a:ext uri="{FF2B5EF4-FFF2-40B4-BE49-F238E27FC236}">
                <a16:creationId xmlns:a16="http://schemas.microsoft.com/office/drawing/2014/main" id="{5F3ABB53-7DD6-DB44-8995-0A290DA6A9EB}"/>
              </a:ext>
            </a:extLst>
          </p:cNvPr>
          <p:cNvSpPr/>
          <p:nvPr/>
        </p:nvSpPr>
        <p:spPr>
          <a:xfrm>
            <a:off x="2305053" y="2905128"/>
            <a:ext cx="3711575" cy="1414463"/>
          </a:xfrm>
          <a:custGeom>
            <a:avLst/>
            <a:gdLst>
              <a:gd name="connsiteX0" fmla="*/ 0 w 3080658"/>
              <a:gd name="connsiteY0" fmla="*/ 1415143 h 1415143"/>
              <a:gd name="connsiteX1" fmla="*/ 32658 w 3080658"/>
              <a:gd name="connsiteY1" fmla="*/ 1382486 h 1415143"/>
              <a:gd name="connsiteX2" fmla="*/ 65315 w 3080658"/>
              <a:gd name="connsiteY2" fmla="*/ 1371600 h 1415143"/>
              <a:gd name="connsiteX3" fmla="*/ 119743 w 3080658"/>
              <a:gd name="connsiteY3" fmla="*/ 1317171 h 1415143"/>
              <a:gd name="connsiteX4" fmla="*/ 217715 w 3080658"/>
              <a:gd name="connsiteY4" fmla="*/ 1262743 h 1415143"/>
              <a:gd name="connsiteX5" fmla="*/ 304800 w 3080658"/>
              <a:gd name="connsiteY5" fmla="*/ 1197429 h 1415143"/>
              <a:gd name="connsiteX6" fmla="*/ 326572 w 3080658"/>
              <a:gd name="connsiteY6" fmla="*/ 1175657 h 1415143"/>
              <a:gd name="connsiteX7" fmla="*/ 391886 w 3080658"/>
              <a:gd name="connsiteY7" fmla="*/ 1143000 h 1415143"/>
              <a:gd name="connsiteX8" fmla="*/ 413658 w 3080658"/>
              <a:gd name="connsiteY8" fmla="*/ 1121229 h 1415143"/>
              <a:gd name="connsiteX9" fmla="*/ 478972 w 3080658"/>
              <a:gd name="connsiteY9" fmla="*/ 1077686 h 1415143"/>
              <a:gd name="connsiteX10" fmla="*/ 555172 w 3080658"/>
              <a:gd name="connsiteY10" fmla="*/ 1023257 h 1415143"/>
              <a:gd name="connsiteX11" fmla="*/ 620486 w 3080658"/>
              <a:gd name="connsiteY11" fmla="*/ 968829 h 1415143"/>
              <a:gd name="connsiteX12" fmla="*/ 642258 w 3080658"/>
              <a:gd name="connsiteY12" fmla="*/ 947057 h 1415143"/>
              <a:gd name="connsiteX13" fmla="*/ 674915 w 3080658"/>
              <a:gd name="connsiteY13" fmla="*/ 925286 h 1415143"/>
              <a:gd name="connsiteX14" fmla="*/ 718458 w 3080658"/>
              <a:gd name="connsiteY14" fmla="*/ 881743 h 1415143"/>
              <a:gd name="connsiteX15" fmla="*/ 740229 w 3080658"/>
              <a:gd name="connsiteY15" fmla="*/ 859971 h 1415143"/>
              <a:gd name="connsiteX16" fmla="*/ 772886 w 3080658"/>
              <a:gd name="connsiteY16" fmla="*/ 849086 h 1415143"/>
              <a:gd name="connsiteX17" fmla="*/ 827315 w 3080658"/>
              <a:gd name="connsiteY17" fmla="*/ 794657 h 1415143"/>
              <a:gd name="connsiteX18" fmla="*/ 925286 w 3080658"/>
              <a:gd name="connsiteY18" fmla="*/ 740229 h 1415143"/>
              <a:gd name="connsiteX19" fmla="*/ 979715 w 3080658"/>
              <a:gd name="connsiteY19" fmla="*/ 696686 h 1415143"/>
              <a:gd name="connsiteX20" fmla="*/ 1055915 w 3080658"/>
              <a:gd name="connsiteY20" fmla="*/ 631371 h 1415143"/>
              <a:gd name="connsiteX21" fmla="*/ 1088572 w 3080658"/>
              <a:gd name="connsiteY21" fmla="*/ 620486 h 1415143"/>
              <a:gd name="connsiteX22" fmla="*/ 1143000 w 3080658"/>
              <a:gd name="connsiteY22" fmla="*/ 576943 h 1415143"/>
              <a:gd name="connsiteX23" fmla="*/ 1175658 w 3080658"/>
              <a:gd name="connsiteY23" fmla="*/ 566057 h 1415143"/>
              <a:gd name="connsiteX24" fmla="*/ 1208315 w 3080658"/>
              <a:gd name="connsiteY24" fmla="*/ 544286 h 1415143"/>
              <a:gd name="connsiteX25" fmla="*/ 1230086 w 3080658"/>
              <a:gd name="connsiteY25" fmla="*/ 522514 h 1415143"/>
              <a:gd name="connsiteX26" fmla="*/ 1262743 w 3080658"/>
              <a:gd name="connsiteY26" fmla="*/ 511629 h 1415143"/>
              <a:gd name="connsiteX27" fmla="*/ 1317172 w 3080658"/>
              <a:gd name="connsiteY27" fmla="*/ 478971 h 1415143"/>
              <a:gd name="connsiteX28" fmla="*/ 1382486 w 3080658"/>
              <a:gd name="connsiteY28" fmla="*/ 435429 h 1415143"/>
              <a:gd name="connsiteX29" fmla="*/ 1415143 w 3080658"/>
              <a:gd name="connsiteY29" fmla="*/ 413657 h 1415143"/>
              <a:gd name="connsiteX30" fmla="*/ 1447800 w 3080658"/>
              <a:gd name="connsiteY30" fmla="*/ 391886 h 1415143"/>
              <a:gd name="connsiteX31" fmla="*/ 1469572 w 3080658"/>
              <a:gd name="connsiteY31" fmla="*/ 370114 h 1415143"/>
              <a:gd name="connsiteX32" fmla="*/ 1502229 w 3080658"/>
              <a:gd name="connsiteY32" fmla="*/ 348343 h 1415143"/>
              <a:gd name="connsiteX33" fmla="*/ 1524000 w 3080658"/>
              <a:gd name="connsiteY33" fmla="*/ 326571 h 1415143"/>
              <a:gd name="connsiteX34" fmla="*/ 1589315 w 3080658"/>
              <a:gd name="connsiteY34" fmla="*/ 293914 h 1415143"/>
              <a:gd name="connsiteX35" fmla="*/ 1611086 w 3080658"/>
              <a:gd name="connsiteY35" fmla="*/ 261257 h 1415143"/>
              <a:gd name="connsiteX36" fmla="*/ 1643743 w 3080658"/>
              <a:gd name="connsiteY36" fmla="*/ 250371 h 1415143"/>
              <a:gd name="connsiteX37" fmla="*/ 1665515 w 3080658"/>
              <a:gd name="connsiteY37" fmla="*/ 228600 h 1415143"/>
              <a:gd name="connsiteX38" fmla="*/ 1698172 w 3080658"/>
              <a:gd name="connsiteY38" fmla="*/ 217714 h 1415143"/>
              <a:gd name="connsiteX39" fmla="*/ 1730829 w 3080658"/>
              <a:gd name="connsiteY39" fmla="*/ 195943 h 1415143"/>
              <a:gd name="connsiteX40" fmla="*/ 1752600 w 3080658"/>
              <a:gd name="connsiteY40" fmla="*/ 174171 h 1415143"/>
              <a:gd name="connsiteX41" fmla="*/ 1785258 w 3080658"/>
              <a:gd name="connsiteY41" fmla="*/ 163286 h 1415143"/>
              <a:gd name="connsiteX42" fmla="*/ 1850572 w 3080658"/>
              <a:gd name="connsiteY42" fmla="*/ 119743 h 1415143"/>
              <a:gd name="connsiteX43" fmla="*/ 1883229 w 3080658"/>
              <a:gd name="connsiteY43" fmla="*/ 108857 h 1415143"/>
              <a:gd name="connsiteX44" fmla="*/ 1915886 w 3080658"/>
              <a:gd name="connsiteY44" fmla="*/ 87086 h 1415143"/>
              <a:gd name="connsiteX45" fmla="*/ 1981200 w 3080658"/>
              <a:gd name="connsiteY45" fmla="*/ 65314 h 1415143"/>
              <a:gd name="connsiteX46" fmla="*/ 2046515 w 3080658"/>
              <a:gd name="connsiteY46" fmla="*/ 43543 h 1415143"/>
              <a:gd name="connsiteX47" fmla="*/ 2144486 w 3080658"/>
              <a:gd name="connsiteY47" fmla="*/ 10886 h 1415143"/>
              <a:gd name="connsiteX48" fmla="*/ 2177143 w 3080658"/>
              <a:gd name="connsiteY48" fmla="*/ 0 h 1415143"/>
              <a:gd name="connsiteX49" fmla="*/ 2623458 w 3080658"/>
              <a:gd name="connsiteY49" fmla="*/ 10886 h 1415143"/>
              <a:gd name="connsiteX50" fmla="*/ 2721429 w 3080658"/>
              <a:gd name="connsiteY50" fmla="*/ 43543 h 1415143"/>
              <a:gd name="connsiteX51" fmla="*/ 2754086 w 3080658"/>
              <a:gd name="connsiteY51" fmla="*/ 54429 h 1415143"/>
              <a:gd name="connsiteX52" fmla="*/ 2775858 w 3080658"/>
              <a:gd name="connsiteY52" fmla="*/ 76200 h 1415143"/>
              <a:gd name="connsiteX53" fmla="*/ 2841172 w 3080658"/>
              <a:gd name="connsiteY53" fmla="*/ 108857 h 1415143"/>
              <a:gd name="connsiteX54" fmla="*/ 2917372 w 3080658"/>
              <a:gd name="connsiteY54" fmla="*/ 163286 h 1415143"/>
              <a:gd name="connsiteX55" fmla="*/ 2960915 w 3080658"/>
              <a:gd name="connsiteY55" fmla="*/ 217714 h 1415143"/>
              <a:gd name="connsiteX56" fmla="*/ 2982686 w 3080658"/>
              <a:gd name="connsiteY56" fmla="*/ 250371 h 1415143"/>
              <a:gd name="connsiteX57" fmla="*/ 3015343 w 3080658"/>
              <a:gd name="connsiteY57" fmla="*/ 272143 h 1415143"/>
              <a:gd name="connsiteX58" fmla="*/ 3037115 w 3080658"/>
              <a:gd name="connsiteY58" fmla="*/ 293914 h 1415143"/>
              <a:gd name="connsiteX59" fmla="*/ 3048000 w 3080658"/>
              <a:gd name="connsiteY59" fmla="*/ 326571 h 1415143"/>
              <a:gd name="connsiteX60" fmla="*/ 3069772 w 3080658"/>
              <a:gd name="connsiteY60" fmla="*/ 348343 h 1415143"/>
              <a:gd name="connsiteX61" fmla="*/ 3080658 w 3080658"/>
              <a:gd name="connsiteY61" fmla="*/ 370114 h 141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080658" h="1415143">
                <a:moveTo>
                  <a:pt x="0" y="1415143"/>
                </a:moveTo>
                <a:cubicBezTo>
                  <a:pt x="10886" y="1404257"/>
                  <a:pt x="19849" y="1391026"/>
                  <a:pt x="32658" y="1382486"/>
                </a:cubicBezTo>
                <a:cubicBezTo>
                  <a:pt x="42205" y="1376121"/>
                  <a:pt x="56135" y="1378485"/>
                  <a:pt x="65315" y="1371600"/>
                </a:cubicBezTo>
                <a:cubicBezTo>
                  <a:pt x="85841" y="1356205"/>
                  <a:pt x="98394" y="1331403"/>
                  <a:pt x="119743" y="1317171"/>
                </a:cubicBezTo>
                <a:cubicBezTo>
                  <a:pt x="194605" y="1267264"/>
                  <a:pt x="160235" y="1281904"/>
                  <a:pt x="217715" y="1262743"/>
                </a:cubicBezTo>
                <a:cubicBezTo>
                  <a:pt x="311885" y="1168573"/>
                  <a:pt x="211947" y="1259332"/>
                  <a:pt x="304800" y="1197429"/>
                </a:cubicBezTo>
                <a:cubicBezTo>
                  <a:pt x="313340" y="1191736"/>
                  <a:pt x="317771" y="1180938"/>
                  <a:pt x="326572" y="1175657"/>
                </a:cubicBezTo>
                <a:cubicBezTo>
                  <a:pt x="407063" y="1127362"/>
                  <a:pt x="309294" y="1209071"/>
                  <a:pt x="391886" y="1143000"/>
                </a:cubicBezTo>
                <a:cubicBezTo>
                  <a:pt x="399900" y="1136589"/>
                  <a:pt x="405447" y="1127387"/>
                  <a:pt x="413658" y="1121229"/>
                </a:cubicBezTo>
                <a:cubicBezTo>
                  <a:pt x="434591" y="1105530"/>
                  <a:pt x="460470" y="1096188"/>
                  <a:pt x="478972" y="1077686"/>
                </a:cubicBezTo>
                <a:cubicBezTo>
                  <a:pt x="530629" y="1026029"/>
                  <a:pt x="503042" y="1040634"/>
                  <a:pt x="555172" y="1023257"/>
                </a:cubicBezTo>
                <a:cubicBezTo>
                  <a:pt x="632748" y="945681"/>
                  <a:pt x="544708" y="1029451"/>
                  <a:pt x="620486" y="968829"/>
                </a:cubicBezTo>
                <a:cubicBezTo>
                  <a:pt x="628500" y="962418"/>
                  <a:pt x="634244" y="953468"/>
                  <a:pt x="642258" y="947057"/>
                </a:cubicBezTo>
                <a:cubicBezTo>
                  <a:pt x="652474" y="938884"/>
                  <a:pt x="664982" y="933800"/>
                  <a:pt x="674915" y="925286"/>
                </a:cubicBezTo>
                <a:cubicBezTo>
                  <a:pt x="690500" y="911928"/>
                  <a:pt x="703944" y="896257"/>
                  <a:pt x="718458" y="881743"/>
                </a:cubicBezTo>
                <a:cubicBezTo>
                  <a:pt x="725715" y="874486"/>
                  <a:pt x="730492" y="863216"/>
                  <a:pt x="740229" y="859971"/>
                </a:cubicBezTo>
                <a:lnTo>
                  <a:pt x="772886" y="849086"/>
                </a:lnTo>
                <a:cubicBezTo>
                  <a:pt x="791029" y="830943"/>
                  <a:pt x="802974" y="802771"/>
                  <a:pt x="827315" y="794657"/>
                </a:cubicBezTo>
                <a:cubicBezTo>
                  <a:pt x="868380" y="780968"/>
                  <a:pt x="887857" y="777658"/>
                  <a:pt x="925286" y="740229"/>
                </a:cubicBezTo>
                <a:cubicBezTo>
                  <a:pt x="999401" y="666114"/>
                  <a:pt x="883589" y="779079"/>
                  <a:pt x="979715" y="696686"/>
                </a:cubicBezTo>
                <a:cubicBezTo>
                  <a:pt x="1017208" y="664549"/>
                  <a:pt x="1015932" y="651363"/>
                  <a:pt x="1055915" y="631371"/>
                </a:cubicBezTo>
                <a:cubicBezTo>
                  <a:pt x="1066178" y="626239"/>
                  <a:pt x="1077686" y="624114"/>
                  <a:pt x="1088572" y="620486"/>
                </a:cubicBezTo>
                <a:cubicBezTo>
                  <a:pt x="1108823" y="600235"/>
                  <a:pt x="1115534" y="590676"/>
                  <a:pt x="1143000" y="576943"/>
                </a:cubicBezTo>
                <a:cubicBezTo>
                  <a:pt x="1153263" y="571811"/>
                  <a:pt x="1165395" y="571189"/>
                  <a:pt x="1175658" y="566057"/>
                </a:cubicBezTo>
                <a:cubicBezTo>
                  <a:pt x="1187360" y="560206"/>
                  <a:pt x="1198099" y="552459"/>
                  <a:pt x="1208315" y="544286"/>
                </a:cubicBezTo>
                <a:cubicBezTo>
                  <a:pt x="1216329" y="537875"/>
                  <a:pt x="1221285" y="527794"/>
                  <a:pt x="1230086" y="522514"/>
                </a:cubicBezTo>
                <a:cubicBezTo>
                  <a:pt x="1239925" y="516610"/>
                  <a:pt x="1251857" y="515257"/>
                  <a:pt x="1262743" y="511629"/>
                </a:cubicBezTo>
                <a:cubicBezTo>
                  <a:pt x="1311587" y="462785"/>
                  <a:pt x="1253583" y="514298"/>
                  <a:pt x="1317172" y="478971"/>
                </a:cubicBezTo>
                <a:cubicBezTo>
                  <a:pt x="1340045" y="466264"/>
                  <a:pt x="1360715" y="449943"/>
                  <a:pt x="1382486" y="435429"/>
                </a:cubicBezTo>
                <a:lnTo>
                  <a:pt x="1415143" y="413657"/>
                </a:lnTo>
                <a:cubicBezTo>
                  <a:pt x="1426029" y="406400"/>
                  <a:pt x="1438549" y="401137"/>
                  <a:pt x="1447800" y="391886"/>
                </a:cubicBezTo>
                <a:cubicBezTo>
                  <a:pt x="1455057" y="384629"/>
                  <a:pt x="1461558" y="376525"/>
                  <a:pt x="1469572" y="370114"/>
                </a:cubicBezTo>
                <a:cubicBezTo>
                  <a:pt x="1479788" y="361941"/>
                  <a:pt x="1492013" y="356516"/>
                  <a:pt x="1502229" y="348343"/>
                </a:cubicBezTo>
                <a:cubicBezTo>
                  <a:pt x="1510243" y="341932"/>
                  <a:pt x="1515986" y="332982"/>
                  <a:pt x="1524000" y="326571"/>
                </a:cubicBezTo>
                <a:cubicBezTo>
                  <a:pt x="1554144" y="302456"/>
                  <a:pt x="1554825" y="305411"/>
                  <a:pt x="1589315" y="293914"/>
                </a:cubicBezTo>
                <a:cubicBezTo>
                  <a:pt x="1596572" y="283028"/>
                  <a:pt x="1600870" y="269430"/>
                  <a:pt x="1611086" y="261257"/>
                </a:cubicBezTo>
                <a:cubicBezTo>
                  <a:pt x="1620046" y="254089"/>
                  <a:pt x="1633904" y="256275"/>
                  <a:pt x="1643743" y="250371"/>
                </a:cubicBezTo>
                <a:cubicBezTo>
                  <a:pt x="1652544" y="245091"/>
                  <a:pt x="1656714" y="233880"/>
                  <a:pt x="1665515" y="228600"/>
                </a:cubicBezTo>
                <a:cubicBezTo>
                  <a:pt x="1675354" y="222696"/>
                  <a:pt x="1687909" y="222846"/>
                  <a:pt x="1698172" y="217714"/>
                </a:cubicBezTo>
                <a:cubicBezTo>
                  <a:pt x="1709874" y="211863"/>
                  <a:pt x="1720613" y="204116"/>
                  <a:pt x="1730829" y="195943"/>
                </a:cubicBezTo>
                <a:cubicBezTo>
                  <a:pt x="1738843" y="189532"/>
                  <a:pt x="1743799" y="179451"/>
                  <a:pt x="1752600" y="174171"/>
                </a:cubicBezTo>
                <a:cubicBezTo>
                  <a:pt x="1762440" y="168267"/>
                  <a:pt x="1774372" y="166914"/>
                  <a:pt x="1785258" y="163286"/>
                </a:cubicBezTo>
                <a:cubicBezTo>
                  <a:pt x="1807029" y="148772"/>
                  <a:pt x="1825749" y="128018"/>
                  <a:pt x="1850572" y="119743"/>
                </a:cubicBezTo>
                <a:cubicBezTo>
                  <a:pt x="1861458" y="116114"/>
                  <a:pt x="1872966" y="113989"/>
                  <a:pt x="1883229" y="108857"/>
                </a:cubicBezTo>
                <a:cubicBezTo>
                  <a:pt x="1894931" y="103006"/>
                  <a:pt x="1903931" y="92399"/>
                  <a:pt x="1915886" y="87086"/>
                </a:cubicBezTo>
                <a:cubicBezTo>
                  <a:pt x="1936857" y="77765"/>
                  <a:pt x="1959429" y="72571"/>
                  <a:pt x="1981200" y="65314"/>
                </a:cubicBezTo>
                <a:lnTo>
                  <a:pt x="2046515" y="43543"/>
                </a:lnTo>
                <a:lnTo>
                  <a:pt x="2144486" y="10886"/>
                </a:lnTo>
                <a:lnTo>
                  <a:pt x="2177143" y="0"/>
                </a:lnTo>
                <a:cubicBezTo>
                  <a:pt x="2325915" y="3629"/>
                  <a:pt x="2474944" y="1406"/>
                  <a:pt x="2623458" y="10886"/>
                </a:cubicBezTo>
                <a:cubicBezTo>
                  <a:pt x="2623462" y="10886"/>
                  <a:pt x="2705099" y="38099"/>
                  <a:pt x="2721429" y="43543"/>
                </a:cubicBezTo>
                <a:lnTo>
                  <a:pt x="2754086" y="54429"/>
                </a:lnTo>
                <a:cubicBezTo>
                  <a:pt x="2761343" y="61686"/>
                  <a:pt x="2767057" y="70920"/>
                  <a:pt x="2775858" y="76200"/>
                </a:cubicBezTo>
                <a:cubicBezTo>
                  <a:pt x="2840241" y="114829"/>
                  <a:pt x="2776946" y="53807"/>
                  <a:pt x="2841172" y="108857"/>
                </a:cubicBezTo>
                <a:cubicBezTo>
                  <a:pt x="2906918" y="165210"/>
                  <a:pt x="2857366" y="143283"/>
                  <a:pt x="2917372" y="163286"/>
                </a:cubicBezTo>
                <a:cubicBezTo>
                  <a:pt x="2984381" y="263800"/>
                  <a:pt x="2898870" y="140159"/>
                  <a:pt x="2960915" y="217714"/>
                </a:cubicBezTo>
                <a:cubicBezTo>
                  <a:pt x="2969088" y="227930"/>
                  <a:pt x="2973435" y="241120"/>
                  <a:pt x="2982686" y="250371"/>
                </a:cubicBezTo>
                <a:cubicBezTo>
                  <a:pt x="2991937" y="259622"/>
                  <a:pt x="3005127" y="263970"/>
                  <a:pt x="3015343" y="272143"/>
                </a:cubicBezTo>
                <a:cubicBezTo>
                  <a:pt x="3023357" y="278554"/>
                  <a:pt x="3029858" y="286657"/>
                  <a:pt x="3037115" y="293914"/>
                </a:cubicBezTo>
                <a:cubicBezTo>
                  <a:pt x="3040743" y="304800"/>
                  <a:pt x="3042097" y="316732"/>
                  <a:pt x="3048000" y="326571"/>
                </a:cubicBezTo>
                <a:cubicBezTo>
                  <a:pt x="3053280" y="335372"/>
                  <a:pt x="3063614" y="340132"/>
                  <a:pt x="3069772" y="348343"/>
                </a:cubicBezTo>
                <a:cubicBezTo>
                  <a:pt x="3074640" y="354834"/>
                  <a:pt x="3077029" y="362857"/>
                  <a:pt x="3080658" y="370114"/>
                </a:cubicBezTo>
              </a:path>
            </a:pathLst>
          </a:custGeom>
          <a:ln w="508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defTabSz="457200" fontAlgn="base">
              <a:spcBef>
                <a:spcPct val="0"/>
              </a:spcBef>
              <a:spcAft>
                <a:spcPct val="0"/>
              </a:spcAft>
              <a:defRPr/>
            </a:pPr>
            <a:endParaRPr lang="en-US" dirty="0">
              <a:solidFill>
                <a:srgbClr val="000000"/>
              </a:solidFill>
              <a:latin typeface="Cambria"/>
            </a:endParaRPr>
          </a:p>
        </p:txBody>
      </p:sp>
      <p:grpSp>
        <p:nvGrpSpPr>
          <p:cNvPr id="15" name="Group 28">
            <a:extLst>
              <a:ext uri="{FF2B5EF4-FFF2-40B4-BE49-F238E27FC236}">
                <a16:creationId xmlns:a16="http://schemas.microsoft.com/office/drawing/2014/main" id="{16B6314D-0318-2445-8F91-30E8A54131E2}"/>
              </a:ext>
            </a:extLst>
          </p:cNvPr>
          <p:cNvGrpSpPr>
            <a:grpSpLocks/>
          </p:cNvGrpSpPr>
          <p:nvPr/>
        </p:nvGrpSpPr>
        <p:grpSpPr bwMode="auto">
          <a:xfrm>
            <a:off x="2282827" y="1852614"/>
            <a:ext cx="3787775" cy="4143375"/>
            <a:chOff x="1219200" y="1037772"/>
            <a:chExt cx="3788229" cy="4143828"/>
          </a:xfrm>
        </p:grpSpPr>
        <p:cxnSp>
          <p:nvCxnSpPr>
            <p:cNvPr id="16" name="Straight Connector 15">
              <a:extLst>
                <a:ext uri="{FF2B5EF4-FFF2-40B4-BE49-F238E27FC236}">
                  <a16:creationId xmlns:a16="http://schemas.microsoft.com/office/drawing/2014/main" id="{BB058BB6-86F4-164D-92E7-57DDF985CA8F}"/>
                </a:ext>
              </a:extLst>
            </p:cNvPr>
            <p:cNvCxnSpPr/>
            <p:nvPr/>
          </p:nvCxnSpPr>
          <p:spPr>
            <a:xfrm>
              <a:off x="1219200" y="5181600"/>
              <a:ext cx="1066928"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9F3163C-28E5-E64D-9165-60D74BAE0B50}"/>
                </a:ext>
              </a:extLst>
            </p:cNvPr>
            <p:cNvCxnSpPr/>
            <p:nvPr/>
          </p:nvCxnSpPr>
          <p:spPr>
            <a:xfrm rot="5400000" flipH="1" flipV="1">
              <a:off x="685753" y="3581225"/>
              <a:ext cx="3200750" cy="0"/>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Freeform 17">
              <a:extLst>
                <a:ext uri="{FF2B5EF4-FFF2-40B4-BE49-F238E27FC236}">
                  <a16:creationId xmlns:a16="http://schemas.microsoft.com/office/drawing/2014/main" id="{DF31385F-77F5-8B49-8111-69B0BECCFE5D}"/>
                </a:ext>
              </a:extLst>
            </p:cNvPr>
            <p:cNvSpPr/>
            <p:nvPr/>
          </p:nvSpPr>
          <p:spPr>
            <a:xfrm>
              <a:off x="2263900" y="1037772"/>
              <a:ext cx="2743529" cy="965306"/>
            </a:xfrm>
            <a:custGeom>
              <a:avLst/>
              <a:gdLst>
                <a:gd name="connsiteX0" fmla="*/ 0 w 2743200"/>
                <a:gd name="connsiteY0" fmla="*/ 965199 h 965199"/>
                <a:gd name="connsiteX1" fmla="*/ 1251857 w 2743200"/>
                <a:gd name="connsiteY1" fmla="*/ 257628 h 965199"/>
                <a:gd name="connsiteX2" fmla="*/ 2351314 w 2743200"/>
                <a:gd name="connsiteY2" fmla="*/ 39914 h 965199"/>
                <a:gd name="connsiteX3" fmla="*/ 2743200 w 2743200"/>
                <a:gd name="connsiteY3" fmla="*/ 497114 h 965199"/>
              </a:gdLst>
              <a:ahLst/>
              <a:cxnLst>
                <a:cxn ang="0">
                  <a:pos x="connsiteX0" y="connsiteY0"/>
                </a:cxn>
                <a:cxn ang="0">
                  <a:pos x="connsiteX1" y="connsiteY1"/>
                </a:cxn>
                <a:cxn ang="0">
                  <a:pos x="connsiteX2" y="connsiteY2"/>
                </a:cxn>
                <a:cxn ang="0">
                  <a:pos x="connsiteX3" y="connsiteY3"/>
                </a:cxn>
              </a:cxnLst>
              <a:rect l="l" t="t" r="r" b="b"/>
              <a:pathLst>
                <a:path w="2743200" h="965199">
                  <a:moveTo>
                    <a:pt x="0" y="965199"/>
                  </a:moveTo>
                  <a:cubicBezTo>
                    <a:pt x="429985" y="688520"/>
                    <a:pt x="859971" y="411842"/>
                    <a:pt x="1251857" y="257628"/>
                  </a:cubicBezTo>
                  <a:cubicBezTo>
                    <a:pt x="1643743" y="103414"/>
                    <a:pt x="2102757" y="0"/>
                    <a:pt x="2351314" y="39914"/>
                  </a:cubicBezTo>
                  <a:cubicBezTo>
                    <a:pt x="2599871" y="79828"/>
                    <a:pt x="2671535" y="288471"/>
                    <a:pt x="2743200" y="497114"/>
                  </a:cubicBezTo>
                </a:path>
              </a:pathLst>
            </a:custGeom>
            <a:ln w="508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defTabSz="457200" fontAlgn="base">
                <a:spcBef>
                  <a:spcPct val="0"/>
                </a:spcBef>
                <a:spcAft>
                  <a:spcPct val="0"/>
                </a:spcAft>
                <a:defRPr/>
              </a:pPr>
              <a:endParaRPr lang="en-US">
                <a:solidFill>
                  <a:srgbClr val="000000"/>
                </a:solidFill>
                <a:latin typeface="Cambria"/>
              </a:endParaRPr>
            </a:p>
          </p:txBody>
        </p:sp>
      </p:grpSp>
      <p:sp>
        <p:nvSpPr>
          <p:cNvPr id="19" name="Content Placeholder 1">
            <a:extLst>
              <a:ext uri="{FF2B5EF4-FFF2-40B4-BE49-F238E27FC236}">
                <a16:creationId xmlns:a16="http://schemas.microsoft.com/office/drawing/2014/main" id="{16AC37E9-0623-8542-8E2F-A9BC0D9243C3}"/>
              </a:ext>
            </a:extLst>
          </p:cNvPr>
          <p:cNvSpPr txBox="1">
            <a:spLocks/>
          </p:cNvSpPr>
          <p:nvPr/>
        </p:nvSpPr>
        <p:spPr bwMode="auto">
          <a:xfrm>
            <a:off x="6229352" y="3397250"/>
            <a:ext cx="4087813" cy="2057400"/>
          </a:xfrm>
          <a:prstGeom prst="rect">
            <a:avLst/>
          </a:prstGeom>
          <a:noFill/>
          <a:ln>
            <a:solidFill>
              <a:schemeClr val="tx1"/>
            </a:solid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a:latin typeface="Cambria" panose="02040503050406030204" pitchFamily="18" charset="0"/>
              </a:rPr>
              <a:t>X = direct costs of college</a:t>
            </a:r>
          </a:p>
          <a:p>
            <a:r>
              <a:rPr lang="en-US" altLang="en-US" sz="2400">
                <a:latin typeface="Cambria" panose="02040503050406030204" pitchFamily="18" charset="0"/>
              </a:rPr>
              <a:t>Y = opportunity cost of </a:t>
            </a:r>
            <a:r>
              <a:rPr lang="en-US" altLang="en-US" sz="2400" u="sng">
                <a:latin typeface="Cambria" panose="02040503050406030204" pitchFamily="18" charset="0"/>
              </a:rPr>
              <a:t>not</a:t>
            </a:r>
            <a:r>
              <a:rPr lang="en-US" altLang="en-US" sz="2400">
                <a:latin typeface="Cambria" panose="02040503050406030204" pitchFamily="18" charset="0"/>
              </a:rPr>
              <a:t> working while in college</a:t>
            </a:r>
          </a:p>
          <a:p>
            <a:r>
              <a:rPr lang="en-US" altLang="en-US" sz="2400">
                <a:latin typeface="Cambria" panose="02040503050406030204" pitchFamily="18" charset="0"/>
              </a:rPr>
              <a:t>Z = college premium; extra money earned.</a:t>
            </a:r>
            <a:endParaRPr lang="en-US" altLang="en-US" sz="2400" dirty="0">
              <a:latin typeface="Cambria" panose="02040503050406030204" pitchFamily="18" charset="0"/>
            </a:endParaRPr>
          </a:p>
        </p:txBody>
      </p:sp>
      <p:grpSp>
        <p:nvGrpSpPr>
          <p:cNvPr id="20" name="Group 36">
            <a:extLst>
              <a:ext uri="{FF2B5EF4-FFF2-40B4-BE49-F238E27FC236}">
                <a16:creationId xmlns:a16="http://schemas.microsoft.com/office/drawing/2014/main" id="{642DE695-8107-7241-BD0E-8FEB114A16CD}"/>
              </a:ext>
            </a:extLst>
          </p:cNvPr>
          <p:cNvGrpSpPr>
            <a:grpSpLocks/>
          </p:cNvGrpSpPr>
          <p:nvPr/>
        </p:nvGrpSpPr>
        <p:grpSpPr bwMode="auto">
          <a:xfrm>
            <a:off x="2587625" y="2185991"/>
            <a:ext cx="2667000" cy="3571875"/>
            <a:chOff x="1066800" y="1371600"/>
            <a:chExt cx="2667000" cy="3571220"/>
          </a:xfrm>
        </p:grpSpPr>
        <p:sp>
          <p:nvSpPr>
            <p:cNvPr id="21" name="TextBox 30">
              <a:extLst>
                <a:ext uri="{FF2B5EF4-FFF2-40B4-BE49-F238E27FC236}">
                  <a16:creationId xmlns:a16="http://schemas.microsoft.com/office/drawing/2014/main" id="{743AD4FE-F635-AC41-945A-6748C2CD74ED}"/>
                </a:ext>
              </a:extLst>
            </p:cNvPr>
            <p:cNvSpPr txBox="1">
              <a:spLocks noChangeArrowheads="1"/>
            </p:cNvSpPr>
            <p:nvPr/>
          </p:nvSpPr>
          <p:spPr bwMode="auto">
            <a:xfrm flipH="1">
              <a:off x="1066800" y="4419600"/>
              <a:ext cx="609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800" b="1">
                  <a:solidFill>
                    <a:srgbClr val="000000"/>
                  </a:solidFill>
                  <a:latin typeface="Cambria"/>
                </a:rPr>
                <a:t>X</a:t>
              </a:r>
            </a:p>
          </p:txBody>
        </p:sp>
        <p:sp>
          <p:nvSpPr>
            <p:cNvPr id="22" name="TextBox 31">
              <a:extLst>
                <a:ext uri="{FF2B5EF4-FFF2-40B4-BE49-F238E27FC236}">
                  <a16:creationId xmlns:a16="http://schemas.microsoft.com/office/drawing/2014/main" id="{54C8E870-6B34-B24A-A965-A2D5F70349BC}"/>
                </a:ext>
              </a:extLst>
            </p:cNvPr>
            <p:cNvSpPr txBox="1">
              <a:spLocks noChangeArrowheads="1"/>
            </p:cNvSpPr>
            <p:nvPr/>
          </p:nvSpPr>
          <p:spPr bwMode="auto">
            <a:xfrm flipH="1">
              <a:off x="1066800" y="3439180"/>
              <a:ext cx="609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800" b="1">
                  <a:solidFill>
                    <a:srgbClr val="000000"/>
                  </a:solidFill>
                  <a:latin typeface="Cambria"/>
                </a:rPr>
                <a:t>Y</a:t>
              </a:r>
            </a:p>
          </p:txBody>
        </p:sp>
        <p:sp>
          <p:nvSpPr>
            <p:cNvPr id="23" name="TextBox 32">
              <a:extLst>
                <a:ext uri="{FF2B5EF4-FFF2-40B4-BE49-F238E27FC236}">
                  <a16:creationId xmlns:a16="http://schemas.microsoft.com/office/drawing/2014/main" id="{8CAAA9A7-DA01-D94A-BDEA-56E75C76F417}"/>
                </a:ext>
              </a:extLst>
            </p:cNvPr>
            <p:cNvSpPr txBox="1">
              <a:spLocks noChangeArrowheads="1"/>
            </p:cNvSpPr>
            <p:nvPr/>
          </p:nvSpPr>
          <p:spPr bwMode="auto">
            <a:xfrm flipH="1">
              <a:off x="3124200" y="1371600"/>
              <a:ext cx="609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800" b="1">
                  <a:solidFill>
                    <a:srgbClr val="000000"/>
                  </a:solidFill>
                  <a:latin typeface="Cambria"/>
                </a:rPr>
                <a:t>Z</a:t>
              </a:r>
            </a:p>
          </p:txBody>
        </p:sp>
      </p:grpSp>
      <p:grpSp>
        <p:nvGrpSpPr>
          <p:cNvPr id="24" name="Group 35">
            <a:extLst>
              <a:ext uri="{FF2B5EF4-FFF2-40B4-BE49-F238E27FC236}">
                <a16:creationId xmlns:a16="http://schemas.microsoft.com/office/drawing/2014/main" id="{71C07D51-3649-F54C-B112-59758FD6195A}"/>
              </a:ext>
            </a:extLst>
          </p:cNvPr>
          <p:cNvGrpSpPr>
            <a:grpSpLocks/>
          </p:cNvGrpSpPr>
          <p:nvPr/>
        </p:nvGrpSpPr>
        <p:grpSpPr bwMode="auto">
          <a:xfrm>
            <a:off x="6022975" y="2012953"/>
            <a:ext cx="609600" cy="1362075"/>
            <a:chOff x="4495800" y="1371600"/>
            <a:chExt cx="609600" cy="1361420"/>
          </a:xfrm>
        </p:grpSpPr>
        <p:sp>
          <p:nvSpPr>
            <p:cNvPr id="25" name="TextBox 33">
              <a:extLst>
                <a:ext uri="{FF2B5EF4-FFF2-40B4-BE49-F238E27FC236}">
                  <a16:creationId xmlns:a16="http://schemas.microsoft.com/office/drawing/2014/main" id="{0CB481C4-9633-C04D-8416-204FAD6E9D45}"/>
                </a:ext>
              </a:extLst>
            </p:cNvPr>
            <p:cNvSpPr txBox="1">
              <a:spLocks noChangeArrowheads="1"/>
            </p:cNvSpPr>
            <p:nvPr/>
          </p:nvSpPr>
          <p:spPr bwMode="auto">
            <a:xfrm flipH="1">
              <a:off x="4495800" y="1371600"/>
              <a:ext cx="609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800" b="1">
                  <a:solidFill>
                    <a:srgbClr val="000000"/>
                  </a:solidFill>
                  <a:latin typeface="Cambria"/>
                </a:rPr>
                <a:t>A</a:t>
              </a:r>
            </a:p>
          </p:txBody>
        </p:sp>
        <p:sp>
          <p:nvSpPr>
            <p:cNvPr id="26" name="TextBox 34">
              <a:extLst>
                <a:ext uri="{FF2B5EF4-FFF2-40B4-BE49-F238E27FC236}">
                  <a16:creationId xmlns:a16="http://schemas.microsoft.com/office/drawing/2014/main" id="{199A5B9B-BF0C-E54E-BDB3-D7E3391956E2}"/>
                </a:ext>
              </a:extLst>
            </p:cNvPr>
            <p:cNvSpPr txBox="1">
              <a:spLocks noChangeArrowheads="1"/>
            </p:cNvSpPr>
            <p:nvPr/>
          </p:nvSpPr>
          <p:spPr bwMode="auto">
            <a:xfrm flipH="1">
              <a:off x="4495800" y="2209800"/>
              <a:ext cx="609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800" b="1">
                  <a:solidFill>
                    <a:srgbClr val="000000"/>
                  </a:solidFill>
                  <a:latin typeface="Cambria"/>
                </a:rPr>
                <a:t>B</a:t>
              </a:r>
            </a:p>
          </p:txBody>
        </p:sp>
      </p:grpSp>
      <p:grpSp>
        <p:nvGrpSpPr>
          <p:cNvPr id="27" name="Group 2">
            <a:extLst>
              <a:ext uri="{FF2B5EF4-FFF2-40B4-BE49-F238E27FC236}">
                <a16:creationId xmlns:a16="http://schemas.microsoft.com/office/drawing/2014/main" id="{815B9D4B-3562-CA4D-8163-AA882A2CAE15}"/>
              </a:ext>
            </a:extLst>
          </p:cNvPr>
          <p:cNvGrpSpPr>
            <a:grpSpLocks/>
          </p:cNvGrpSpPr>
          <p:nvPr/>
        </p:nvGrpSpPr>
        <p:grpSpPr bwMode="auto">
          <a:xfrm>
            <a:off x="6403975" y="2025653"/>
            <a:ext cx="2819400" cy="1361420"/>
            <a:chOff x="4800600" y="762000"/>
            <a:chExt cx="2819400" cy="1361420"/>
          </a:xfrm>
        </p:grpSpPr>
        <p:sp>
          <p:nvSpPr>
            <p:cNvPr id="28" name="TextBox 24">
              <a:extLst>
                <a:ext uri="{FF2B5EF4-FFF2-40B4-BE49-F238E27FC236}">
                  <a16:creationId xmlns:a16="http://schemas.microsoft.com/office/drawing/2014/main" id="{ABED2E28-C121-274F-A4FE-303FE614F860}"/>
                </a:ext>
              </a:extLst>
            </p:cNvPr>
            <p:cNvSpPr txBox="1">
              <a:spLocks noChangeArrowheads="1"/>
            </p:cNvSpPr>
            <p:nvPr/>
          </p:nvSpPr>
          <p:spPr bwMode="auto">
            <a:xfrm flipH="1">
              <a:off x="4800600" y="762000"/>
              <a:ext cx="18288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800" b="1">
                  <a:solidFill>
                    <a:srgbClr val="000000"/>
                  </a:solidFill>
                  <a:latin typeface="Cambria"/>
                </a:rPr>
                <a:t> = College</a:t>
              </a:r>
            </a:p>
          </p:txBody>
        </p:sp>
        <p:sp>
          <p:nvSpPr>
            <p:cNvPr id="29" name="TextBox 26">
              <a:extLst>
                <a:ext uri="{FF2B5EF4-FFF2-40B4-BE49-F238E27FC236}">
                  <a16:creationId xmlns:a16="http://schemas.microsoft.com/office/drawing/2014/main" id="{E741DCE4-E08B-6E47-9A35-6E16C9603CB8}"/>
                </a:ext>
              </a:extLst>
            </p:cNvPr>
            <p:cNvSpPr txBox="1">
              <a:spLocks noChangeArrowheads="1"/>
            </p:cNvSpPr>
            <p:nvPr/>
          </p:nvSpPr>
          <p:spPr bwMode="auto">
            <a:xfrm flipH="1">
              <a:off x="4800600" y="1600200"/>
              <a:ext cx="28194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2800" b="1">
                  <a:solidFill>
                    <a:srgbClr val="000000"/>
                  </a:solidFill>
                  <a:latin typeface="Cambria"/>
                </a:rPr>
                <a:t> = High school</a:t>
              </a:r>
            </a:p>
          </p:txBody>
        </p:sp>
      </p:grpSp>
      <p:sp>
        <p:nvSpPr>
          <p:cNvPr id="30" name="Content Placeholder 1">
            <a:extLst>
              <a:ext uri="{FF2B5EF4-FFF2-40B4-BE49-F238E27FC236}">
                <a16:creationId xmlns:a16="http://schemas.microsoft.com/office/drawing/2014/main" id="{2AE602FB-45DA-2142-99C4-13BD3348617A}"/>
              </a:ext>
            </a:extLst>
          </p:cNvPr>
          <p:cNvSpPr txBox="1">
            <a:spLocks/>
          </p:cNvSpPr>
          <p:nvPr/>
        </p:nvSpPr>
        <p:spPr bwMode="auto">
          <a:xfrm>
            <a:off x="4165600" y="5418455"/>
            <a:ext cx="6688139" cy="168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fontAlgn="base">
              <a:spcBef>
                <a:spcPct val="20000"/>
              </a:spcBef>
              <a:spcAft>
                <a:spcPct val="0"/>
              </a:spcAft>
            </a:pPr>
            <a:r>
              <a:rPr lang="en-US" altLang="en-US" sz="2000" dirty="0">
                <a:solidFill>
                  <a:srgbClr val="000000"/>
                </a:solidFill>
                <a:latin typeface="Cambria" panose="02040503050406030204" pitchFamily="18" charset="0"/>
                <a:cs typeface="Cambria"/>
              </a:rPr>
              <a:t>In terms of X, Y, and Z, go to college if:</a:t>
            </a:r>
          </a:p>
          <a:p>
            <a:pPr defTabSz="457200" fontAlgn="base">
              <a:spcBef>
                <a:spcPct val="20000"/>
              </a:spcBef>
              <a:spcAft>
                <a:spcPct val="0"/>
              </a:spcAft>
            </a:pPr>
            <a:r>
              <a:rPr lang="en-US" altLang="en-US" sz="2000" b="1" dirty="0">
                <a:solidFill>
                  <a:srgbClr val="669900"/>
                </a:solidFill>
                <a:latin typeface="Cambria" panose="02040503050406030204" pitchFamily="18" charset="0"/>
                <a:cs typeface="Cambria"/>
              </a:rPr>
              <a:t> Z &gt; X + Y</a:t>
            </a:r>
          </a:p>
          <a:p>
            <a:pPr defTabSz="457200" fontAlgn="base">
              <a:spcBef>
                <a:spcPct val="20000"/>
              </a:spcBef>
              <a:spcAft>
                <a:spcPct val="0"/>
              </a:spcAft>
            </a:pPr>
            <a:r>
              <a:rPr lang="en-US" altLang="en-US" sz="2000" b="1" dirty="0">
                <a:solidFill>
                  <a:srgbClr val="669900"/>
                </a:solidFill>
                <a:latin typeface="Cambria" panose="02040503050406030204" pitchFamily="18" charset="0"/>
                <a:cs typeface="Cambria"/>
              </a:rPr>
              <a:t>	*Go to college if marginal benefits are greater than marginal costs!</a:t>
            </a:r>
          </a:p>
        </p:txBody>
      </p:sp>
    </p:spTree>
    <p:extLst>
      <p:ext uri="{BB962C8B-B14F-4D97-AF65-F5344CB8AC3E}">
        <p14:creationId xmlns:p14="http://schemas.microsoft.com/office/powerpoint/2010/main" val="84257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bg/>
                                          </p:spTgt>
                                        </p:tgtEl>
                                        <p:attrNameLst>
                                          <p:attrName>style.visibility</p:attrName>
                                        </p:attrNameLst>
                                      </p:cBhvr>
                                      <p:to>
                                        <p:strVal val="visible"/>
                                      </p:to>
                                    </p:set>
                                    <p:animEffect transition="in" filter="blinds(horizontal)">
                                      <p:cBhvr>
                                        <p:cTn id="31" dur="500"/>
                                        <p:tgtEl>
                                          <p:spTgt spid="19">
                                            <p:bg/>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blinds(horizontal)">
                                      <p:cBhvr>
                                        <p:cTn id="36" dur="500"/>
                                        <p:tgtEl>
                                          <p:spTgt spid="1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blinds(horizontal)">
                                      <p:cBhvr>
                                        <p:cTn id="41" dur="500"/>
                                        <p:tgtEl>
                                          <p:spTgt spid="19">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9">
                                            <p:txEl>
                                              <p:pRg st="2" end="2"/>
                                            </p:txEl>
                                          </p:spTgt>
                                        </p:tgtEl>
                                        <p:attrNameLst>
                                          <p:attrName>style.visibility</p:attrName>
                                        </p:attrNameLst>
                                      </p:cBhvr>
                                      <p:to>
                                        <p:strVal val="visible"/>
                                      </p:to>
                                    </p:set>
                                    <p:animEffect transition="in" filter="blinds(horizontal)">
                                      <p:cBhvr>
                                        <p:cTn id="46" dur="500"/>
                                        <p:tgtEl>
                                          <p:spTgt spid="19">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blinds(horizontal)">
                                      <p:cBhvr>
                                        <p:cTn id="51" dur="500"/>
                                        <p:tgtEl>
                                          <p:spTgt spid="30">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0">
                                            <p:txEl>
                                              <p:pRg st="1" end="1"/>
                                            </p:txEl>
                                          </p:spTgt>
                                        </p:tgtEl>
                                        <p:attrNameLst>
                                          <p:attrName>style.visibility</p:attrName>
                                        </p:attrNameLst>
                                      </p:cBhvr>
                                      <p:to>
                                        <p:strVal val="visible"/>
                                      </p:to>
                                    </p:set>
                                    <p:animEffect transition="in" filter="blinds(horizontal)">
                                      <p:cBhvr>
                                        <p:cTn id="56" dur="500"/>
                                        <p:tgtEl>
                                          <p:spTgt spid="30">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0">
                                            <p:txEl>
                                              <p:pRg st="2" end="2"/>
                                            </p:txEl>
                                          </p:spTgt>
                                        </p:tgtEl>
                                        <p:attrNameLst>
                                          <p:attrName>style.visibility</p:attrName>
                                        </p:attrNameLst>
                                      </p:cBhvr>
                                      <p:to>
                                        <p:strVal val="visible"/>
                                      </p:to>
                                    </p:set>
                                    <p:animEffect transition="in" filter="blinds(horizontal)">
                                      <p:cBhvr>
                                        <p:cTn id="61"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nimBg="1"/>
      <p:bldP spid="3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743077" y="32659"/>
            <a:ext cx="8229600" cy="1527175"/>
          </a:xfrm>
        </p:spPr>
        <p:txBody>
          <a:bodyPr/>
          <a:lstStyle/>
          <a:p>
            <a:r>
              <a:rPr lang="en-US" dirty="0"/>
              <a:t>Caveat</a:t>
            </a:r>
            <a:endParaRPr lang="en-US" altLang="en-US" noProof="0" dirty="0">
              <a:latin typeface="Cambria" panose="02040503050406030204" pitchFamily="18" charset="0"/>
            </a:endParaRPr>
          </a:p>
        </p:txBody>
      </p:sp>
      <p:sp>
        <p:nvSpPr>
          <p:cNvPr id="5" name="Content Placeholder 2">
            <a:extLst>
              <a:ext uri="{FF2B5EF4-FFF2-40B4-BE49-F238E27FC236}">
                <a16:creationId xmlns:a16="http://schemas.microsoft.com/office/drawing/2014/main" id="{D5CA1B30-2C3A-754D-B1D9-BE50E1C631CB}"/>
              </a:ext>
            </a:extLst>
          </p:cNvPr>
          <p:cNvSpPr txBox="1">
            <a:spLocks/>
          </p:cNvSpPr>
          <p:nvPr/>
        </p:nvSpPr>
        <p:spPr bwMode="auto">
          <a:xfrm>
            <a:off x="1701801" y="1635189"/>
            <a:ext cx="6997700"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800" dirty="0"/>
              <a:t>Difficult question:</a:t>
            </a:r>
          </a:p>
          <a:p>
            <a:pPr lvl="1"/>
            <a:r>
              <a:rPr lang="en-US" altLang="en-US" sz="2400" dirty="0"/>
              <a:t>Are the benefits of college greater than the costs of college for </a:t>
            </a:r>
            <a:r>
              <a:rPr lang="en-US" altLang="en-US" sz="2400" u="sng" dirty="0"/>
              <a:t>everybody</a:t>
            </a:r>
            <a:r>
              <a:rPr lang="en-US" altLang="en-US" sz="2400" dirty="0"/>
              <a:t>?</a:t>
            </a:r>
          </a:p>
          <a:p>
            <a:pPr lvl="1"/>
            <a:r>
              <a:rPr lang="en-US" altLang="en-US" sz="2400" dirty="0"/>
              <a:t>Think about this: some may have big direct costs or opportunity costs; others will have a small benefit.</a:t>
            </a:r>
          </a:p>
          <a:p>
            <a:r>
              <a:rPr lang="en-US" altLang="en-US" sz="2800" dirty="0"/>
              <a:t>Answer:</a:t>
            </a:r>
          </a:p>
          <a:p>
            <a:pPr lvl="1"/>
            <a:r>
              <a:rPr lang="en-US" altLang="en-US" sz="2400" dirty="0"/>
              <a:t>If the answer to the previous question is </a:t>
            </a:r>
            <a:r>
              <a:rPr lang="en-US" altLang="ja-JP" sz="2400" dirty="0"/>
              <a:t>"no," then not everyone should go to college.</a:t>
            </a:r>
          </a:p>
          <a:p>
            <a:pPr lvl="1"/>
            <a:r>
              <a:rPr lang="en-US" altLang="en-US" sz="2400" dirty="0"/>
              <a:t>Economists would disagree with such blanket statements as "</a:t>
            </a:r>
            <a:r>
              <a:rPr lang="en-US" altLang="ja-JP" sz="2400" dirty="0"/>
              <a:t>everyone will benefit from a college education."</a:t>
            </a:r>
            <a:endParaRPr lang="en-US" altLang="en-US" sz="2400" dirty="0"/>
          </a:p>
        </p:txBody>
      </p:sp>
      <p:pic>
        <p:nvPicPr>
          <p:cNvPr id="6" name="Picture 2" descr="I:\DirkTextbookN\Jpegs(All)\VOLUME_1_MICRO_Class-test\08_PRINECO_CH03.jpg">
            <a:extLst>
              <a:ext uri="{FF2B5EF4-FFF2-40B4-BE49-F238E27FC236}">
                <a16:creationId xmlns:a16="http://schemas.microsoft.com/office/drawing/2014/main" id="{7410AD5C-6F04-DF42-BD16-9D8AF0AEBE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9000" y="1621158"/>
            <a:ext cx="1868488" cy="2474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3" descr="I:\DirkTextbookN\Jpegs(All)\VOLUME_1_MICRO_Class-test\17_PRINECO_CH07.jpg">
            <a:extLst>
              <a:ext uri="{FF2B5EF4-FFF2-40B4-BE49-F238E27FC236}">
                <a16:creationId xmlns:a16="http://schemas.microsoft.com/office/drawing/2014/main" id="{BB131689-1C1A-8A42-B0F9-B373303EE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2" y="4353243"/>
            <a:ext cx="1827213" cy="2398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989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arn(inVertic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arn(inVertical)">
                                      <p:cBhvr>
                                        <p:cTn id="15" dur="500"/>
                                        <p:tgtEl>
                                          <p:spTgt spid="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arn(inVertical)">
                                      <p:cBhvr>
                                        <p:cTn id="18" dur="500"/>
                                        <p:tgtEl>
                                          <p:spTgt spid="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inVertical)">
                                      <p:cBhvr>
                                        <p:cTn id="21" dur="500"/>
                                        <p:tgtEl>
                                          <p:spTgt spid="6"/>
                                        </p:tgtEl>
                                      </p:cBhvr>
                                    </p:animEffect>
                                  </p:childTnLst>
                                </p:cTn>
                              </p:par>
                              <p:par>
                                <p:cTn id="22" presetID="16" presetClass="entr" presetSubtype="21"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09600" y="0"/>
            <a:ext cx="8229600" cy="1527175"/>
          </a:xfrm>
        </p:spPr>
        <p:txBody>
          <a:bodyPr/>
          <a:lstStyle/>
          <a:p>
            <a:r>
              <a:rPr lang="en-US" dirty="0"/>
              <a:t>Caveat</a:t>
            </a:r>
            <a:endParaRPr lang="en-US" altLang="en-US" noProof="0" dirty="0">
              <a:latin typeface="Cambria" panose="02040503050406030204" pitchFamily="18" charset="0"/>
            </a:endParaRPr>
          </a:p>
        </p:txBody>
      </p:sp>
      <p:sp>
        <p:nvSpPr>
          <p:cNvPr id="7" name="Content Placeholder 2">
            <a:extLst>
              <a:ext uri="{FF2B5EF4-FFF2-40B4-BE49-F238E27FC236}">
                <a16:creationId xmlns:a16="http://schemas.microsoft.com/office/drawing/2014/main" id="{B5038AA8-9FC4-FF4D-815E-E4E3DFA15B0E}"/>
              </a:ext>
            </a:extLst>
          </p:cNvPr>
          <p:cNvSpPr>
            <a:spLocks noGrp="1"/>
          </p:cNvSpPr>
          <p:nvPr>
            <p:ph idx="1"/>
          </p:nvPr>
        </p:nvSpPr>
        <p:spPr/>
        <p:txBody>
          <a:bodyPr/>
          <a:lstStyle/>
          <a:p>
            <a:r>
              <a:rPr lang="en-US" noProof="0" dirty="0"/>
              <a:t>Please check Lecture Notes Week #1 for Marginal Analysis section. </a:t>
            </a:r>
          </a:p>
          <a:p>
            <a:r>
              <a:rPr lang="en-US" noProof="0" dirty="0"/>
              <a:t>Marginal Benefit vs Total Benefit</a:t>
            </a:r>
          </a:p>
          <a:p>
            <a:r>
              <a:rPr lang="en-US" noProof="0" dirty="0"/>
              <a:t>Marginal Cost vs Total Cost</a:t>
            </a:r>
          </a:p>
          <a:p>
            <a:r>
              <a:rPr lang="en-US" noProof="0" dirty="0"/>
              <a:t>Net Gain</a:t>
            </a:r>
          </a:p>
          <a:p>
            <a:r>
              <a:rPr lang="en-US" noProof="0" dirty="0"/>
              <a:t>Rational Behavior</a:t>
            </a:r>
          </a:p>
        </p:txBody>
      </p:sp>
    </p:spTree>
    <p:extLst>
      <p:ext uri="{BB962C8B-B14F-4D97-AF65-F5344CB8AC3E}">
        <p14:creationId xmlns:p14="http://schemas.microsoft.com/office/powerpoint/2010/main" val="406978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normAutofit/>
          </a:bodyPr>
          <a:lstStyle/>
          <a:p>
            <a:pPr eaLnBrk="1" hangingPunct="1"/>
            <a:r>
              <a:rPr lang="en-US" altLang="en-US" noProof="0" dirty="0">
                <a:latin typeface="Cambria" panose="02040503050406030204" pitchFamily="18" charset="0"/>
              </a:rPr>
              <a:t>Practice What You Know</a:t>
            </a:r>
          </a:p>
        </p:txBody>
      </p:sp>
      <p:sp>
        <p:nvSpPr>
          <p:cNvPr id="53251" name="Content Placeholder 2"/>
          <p:cNvSpPr>
            <a:spLocks noGrp="1"/>
          </p:cNvSpPr>
          <p:nvPr>
            <p:ph idx="1"/>
          </p:nvPr>
        </p:nvSpPr>
        <p:spPr/>
        <p:txBody>
          <a:bodyPr/>
          <a:lstStyle/>
          <a:p>
            <a:pPr marL="0" indent="0" eaLnBrk="1" hangingPunct="1">
              <a:buNone/>
            </a:pPr>
            <a:r>
              <a:rPr lang="en-US" altLang="en-US" noProof="0" dirty="0"/>
              <a:t>What can be said about scarcity?</a:t>
            </a:r>
          </a:p>
          <a:p>
            <a:pPr marL="971550" lvl="1" indent="-514350" eaLnBrk="1" hangingPunct="1">
              <a:buFont typeface="Calibri" panose="020F0502020204030204" pitchFamily="34" charset="0"/>
              <a:buAutoNum type="alphaUcPeriod"/>
            </a:pPr>
            <a:r>
              <a:rPr lang="en-US" altLang="en-US" noProof="0" dirty="0"/>
              <a:t>Scarcity forces us to make choices.</a:t>
            </a:r>
          </a:p>
          <a:p>
            <a:pPr marL="971550" lvl="1" indent="-514350" eaLnBrk="1" hangingPunct="1">
              <a:buFont typeface="Calibri" panose="020F0502020204030204" pitchFamily="34" charset="0"/>
              <a:buAutoNum type="alphaUcPeriod"/>
            </a:pPr>
            <a:r>
              <a:rPr lang="en-US" altLang="en-US" noProof="0" dirty="0"/>
              <a:t>Scarcity doesn'</a:t>
            </a:r>
            <a:r>
              <a:rPr lang="en-US" altLang="ja-JP" noProof="0" dirty="0"/>
              <a:t>t affect the super-wealthy.</a:t>
            </a:r>
          </a:p>
          <a:p>
            <a:pPr marL="971550" lvl="1" indent="-514350" eaLnBrk="1" hangingPunct="1">
              <a:buFont typeface="Calibri" panose="020F0502020204030204" pitchFamily="34" charset="0"/>
              <a:buAutoNum type="alphaUcPeriod"/>
            </a:pPr>
            <a:r>
              <a:rPr lang="en-US" altLang="en-US" noProof="0" dirty="0"/>
              <a:t>Scarcity only affects commodities such as oil.</a:t>
            </a:r>
          </a:p>
          <a:p>
            <a:pPr marL="971550" lvl="1" indent="-514350" eaLnBrk="1" hangingPunct="1">
              <a:buFont typeface="Calibri" panose="020F0502020204030204" pitchFamily="34" charset="0"/>
              <a:buAutoNum type="alphaUcPeriod"/>
            </a:pPr>
            <a:r>
              <a:rPr lang="en-US" altLang="en-US" noProof="0" dirty="0"/>
              <a:t>Scarcity generally doesn'</a:t>
            </a:r>
            <a:r>
              <a:rPr lang="en-US" altLang="ja-JP" noProof="0" dirty="0"/>
              <a:t>t affect our day-to-day living.</a:t>
            </a:r>
          </a:p>
          <a:p>
            <a:pPr marL="971550" lvl="1" indent="-514350" eaLnBrk="1" hangingPunct="1">
              <a:buFont typeface="Calibri" panose="020F0502020204030204" pitchFamily="34" charset="0"/>
              <a:buAutoNum type="alphaUcPeriod"/>
            </a:pPr>
            <a:endParaRPr lang="en-US" altLang="en-US" noProof="0" dirty="0">
              <a:latin typeface="Cambria"/>
            </a:endParaRPr>
          </a:p>
        </p:txBody>
      </p:sp>
    </p:spTree>
    <p:extLst>
      <p:ext uri="{BB962C8B-B14F-4D97-AF65-F5344CB8AC3E}">
        <p14:creationId xmlns:p14="http://schemas.microsoft.com/office/powerpoint/2010/main" val="580326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0" y="3"/>
            <a:ext cx="8229600" cy="1527175"/>
          </a:xfrm>
        </p:spPr>
        <p:txBody>
          <a:bodyPr/>
          <a:lstStyle/>
          <a:p>
            <a:r>
              <a:rPr lang="en-US" altLang="en-US" noProof="0" dirty="0">
                <a:latin typeface="Cambria"/>
              </a:rPr>
              <a:t>Topics of Week #1</a:t>
            </a:r>
          </a:p>
        </p:txBody>
      </p:sp>
      <p:sp>
        <p:nvSpPr>
          <p:cNvPr id="12290" name="Content Placeholder 2"/>
          <p:cNvSpPr>
            <a:spLocks noGrp="1"/>
          </p:cNvSpPr>
          <p:nvPr>
            <p:ph idx="1"/>
          </p:nvPr>
        </p:nvSpPr>
        <p:spPr>
          <a:xfrm>
            <a:off x="1981200" y="1712913"/>
            <a:ext cx="8229600" cy="4096216"/>
          </a:xfrm>
        </p:spPr>
        <p:txBody>
          <a:bodyPr>
            <a:normAutofit fontScale="92500" lnSpcReduction="10000"/>
          </a:bodyPr>
          <a:lstStyle/>
          <a:p>
            <a:pPr marL="514350" indent="-514350" eaLnBrk="1" hangingPunct="1">
              <a:buFont typeface="+mj-lt"/>
              <a:buAutoNum type="arabicPeriod"/>
            </a:pPr>
            <a:r>
              <a:rPr lang="en-US" sz="2800" cap="none" noProof="0" dirty="0">
                <a:ea typeface="MS PGothic" charset="0"/>
              </a:rPr>
              <a:t>Economics</a:t>
            </a:r>
          </a:p>
          <a:p>
            <a:pPr marL="514350" indent="-514350" eaLnBrk="1" hangingPunct="1">
              <a:buFont typeface="+mj-lt"/>
              <a:buAutoNum type="arabicPeriod"/>
            </a:pPr>
            <a:r>
              <a:rPr lang="en-US" sz="2800" cap="none" noProof="0" dirty="0">
                <a:ea typeface="MS PGothic" charset="0"/>
              </a:rPr>
              <a:t>Scarcity</a:t>
            </a:r>
          </a:p>
          <a:p>
            <a:pPr marL="514350" indent="-514350" eaLnBrk="1" hangingPunct="1">
              <a:buFont typeface="+mj-lt"/>
              <a:buAutoNum type="arabicPeriod"/>
            </a:pPr>
            <a:r>
              <a:rPr lang="en-US" sz="2800" cap="none" noProof="0" dirty="0">
                <a:ea typeface="MS PGothic" charset="0"/>
              </a:rPr>
              <a:t>Microeconomics vs. Macroeconomics</a:t>
            </a:r>
          </a:p>
          <a:p>
            <a:pPr marL="514350" indent="-514350" eaLnBrk="1" hangingPunct="1">
              <a:buFont typeface="+mj-lt"/>
              <a:buAutoNum type="arabicPeriod"/>
            </a:pPr>
            <a:r>
              <a:rPr lang="en-US" sz="2800" cap="none" noProof="0" dirty="0">
                <a:ea typeface="MS PGothic" charset="0"/>
              </a:rPr>
              <a:t>Opportunity Cost*</a:t>
            </a:r>
          </a:p>
          <a:p>
            <a:pPr marL="514350" indent="-514350" eaLnBrk="1" hangingPunct="1">
              <a:buFont typeface="+mj-lt"/>
              <a:buAutoNum type="arabicPeriod"/>
            </a:pPr>
            <a:r>
              <a:rPr lang="en-US" sz="2800" cap="none" noProof="0" dirty="0">
                <a:ea typeface="MS PGothic" charset="0"/>
              </a:rPr>
              <a:t>Marginal Analysis*</a:t>
            </a:r>
          </a:p>
          <a:p>
            <a:pPr marL="514350" indent="-514350" eaLnBrk="1" hangingPunct="1">
              <a:buFont typeface="+mj-lt"/>
              <a:buAutoNum type="arabicPeriod"/>
            </a:pPr>
            <a:r>
              <a:rPr lang="en-US" sz="2800" cap="none" noProof="0" dirty="0">
                <a:ea typeface="MS PGothic" charset="0"/>
              </a:rPr>
              <a:t>Production Possibilities*</a:t>
            </a:r>
          </a:p>
          <a:p>
            <a:pPr marL="514350" indent="-514350" eaLnBrk="1" hangingPunct="1">
              <a:buFont typeface="+mj-lt"/>
              <a:buAutoNum type="arabicPeriod"/>
            </a:pPr>
            <a:r>
              <a:rPr lang="en-US" sz="2800" cap="none" noProof="0" dirty="0">
                <a:ea typeface="MS PGothic" charset="0"/>
              </a:rPr>
              <a:t>Process of Production</a:t>
            </a:r>
          </a:p>
          <a:p>
            <a:pPr marL="514350" indent="-514350" eaLnBrk="1" hangingPunct="1">
              <a:buFont typeface="+mj-lt"/>
              <a:buAutoNum type="arabicPeriod"/>
            </a:pPr>
            <a:r>
              <a:rPr lang="en-US" sz="2800" cap="none" noProof="0" dirty="0">
                <a:ea typeface="MS PGothic" charset="0"/>
              </a:rPr>
              <a:t>Law of Increasing Cost*</a:t>
            </a:r>
          </a:p>
          <a:p>
            <a:pPr marL="0" indent="0" eaLnBrk="1" hangingPunct="1">
              <a:buNone/>
            </a:pPr>
            <a:r>
              <a:rPr lang="en-US" altLang="en-US" sz="1800" noProof="0" dirty="0">
                <a:ea typeface="MS PGothic" charset="0"/>
              </a:rPr>
              <a:t>"*" Indicates the most important topics. </a:t>
            </a:r>
          </a:p>
          <a:p>
            <a:pPr marL="0" indent="0" eaLnBrk="1" hangingPunct="1">
              <a:buNone/>
            </a:pPr>
            <a:r>
              <a:rPr lang="en-US" altLang="en-US" sz="1800" noProof="0" dirty="0" err="1">
                <a:ea typeface="MS PGothic" charset="0"/>
              </a:rPr>
              <a:t>Mateer</a:t>
            </a:r>
            <a:r>
              <a:rPr lang="en-US" altLang="en-US" sz="1800" noProof="0" dirty="0">
                <a:ea typeface="MS PGothic" charset="0"/>
              </a:rPr>
              <a:t> and Coppock: Chapter #1 and #2</a:t>
            </a:r>
          </a:p>
        </p:txBody>
      </p:sp>
    </p:spTree>
    <p:extLst>
      <p:ext uri="{BB962C8B-B14F-4D97-AF65-F5344CB8AC3E}">
        <p14:creationId xmlns:p14="http://schemas.microsoft.com/office/powerpoint/2010/main" val="3716856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normAutofit/>
          </a:bodyPr>
          <a:lstStyle/>
          <a:p>
            <a:pPr eaLnBrk="1" hangingPunct="1"/>
            <a:r>
              <a:rPr lang="en-US" altLang="en-US" noProof="0" dirty="0">
                <a:latin typeface="Cambria" panose="02040503050406030204" pitchFamily="18" charset="0"/>
              </a:rPr>
              <a:t>Practice What You Know</a:t>
            </a:r>
          </a:p>
        </p:txBody>
      </p:sp>
      <p:sp>
        <p:nvSpPr>
          <p:cNvPr id="53251" name="Content Placeholder 2"/>
          <p:cNvSpPr>
            <a:spLocks noGrp="1"/>
          </p:cNvSpPr>
          <p:nvPr>
            <p:ph idx="1"/>
          </p:nvPr>
        </p:nvSpPr>
        <p:spPr/>
        <p:txBody>
          <a:bodyPr/>
          <a:lstStyle/>
          <a:p>
            <a:pPr marL="0" indent="0" eaLnBrk="1" hangingPunct="1">
              <a:buNone/>
            </a:pPr>
            <a:r>
              <a:rPr lang="en-US" altLang="en-US" noProof="0" dirty="0">
                <a:latin typeface="Cambria" panose="02040503050406030204" pitchFamily="18" charset="0"/>
              </a:rPr>
              <a:t>The opportunity cost of buying a good is</a:t>
            </a:r>
          </a:p>
          <a:p>
            <a:pPr marL="971550" lvl="1" indent="-514350" eaLnBrk="1" hangingPunct="1">
              <a:buFont typeface="Calibri" panose="020F0502020204030204" pitchFamily="34" charset="0"/>
              <a:buAutoNum type="alphaUcPeriod"/>
            </a:pPr>
            <a:r>
              <a:rPr lang="en-US" altLang="en-US" noProof="0" dirty="0">
                <a:latin typeface="Cambria" panose="02040503050406030204" pitchFamily="18" charset="0"/>
              </a:rPr>
              <a:t>the sum of values of all the other goods you could have purchased.</a:t>
            </a:r>
          </a:p>
          <a:p>
            <a:pPr marL="971550" lvl="1" indent="-514350" eaLnBrk="1" hangingPunct="1">
              <a:buFont typeface="Calibri" panose="020F0502020204030204" pitchFamily="34" charset="0"/>
              <a:buAutoNum type="alphaUcPeriod"/>
            </a:pPr>
            <a:r>
              <a:rPr lang="en-US" altLang="en-US" noProof="0" dirty="0">
                <a:latin typeface="Cambria" panose="02040503050406030204" pitchFamily="18" charset="0"/>
              </a:rPr>
              <a:t>the value of the next-best alternative you could have purchased.</a:t>
            </a:r>
          </a:p>
          <a:p>
            <a:pPr marL="971550" lvl="1" indent="-514350" eaLnBrk="1" hangingPunct="1">
              <a:buFont typeface="Calibri" panose="020F0502020204030204" pitchFamily="34" charset="0"/>
              <a:buAutoNum type="alphaUcPeriod"/>
            </a:pPr>
            <a:r>
              <a:rPr lang="en-US" altLang="en-US" noProof="0" dirty="0">
                <a:latin typeface="Cambria" panose="02040503050406030204" pitchFamily="18" charset="0"/>
              </a:rPr>
              <a:t>irrelevant since you will purchase your highest-valued good.</a:t>
            </a:r>
          </a:p>
          <a:p>
            <a:pPr marL="971550" lvl="1" indent="-514350" eaLnBrk="1" hangingPunct="1">
              <a:buFont typeface="Calibri" panose="020F0502020204030204" pitchFamily="34" charset="0"/>
              <a:buAutoNum type="alphaUcPeriod"/>
            </a:pPr>
            <a:r>
              <a:rPr lang="en-US" altLang="en-US" noProof="0" dirty="0">
                <a:latin typeface="Cambria" panose="02040503050406030204" pitchFamily="18" charset="0"/>
              </a:rPr>
              <a:t>the average of values of all the other goods you could have purchased.</a:t>
            </a:r>
          </a:p>
        </p:txBody>
      </p:sp>
    </p:spTree>
    <p:extLst>
      <p:ext uri="{BB962C8B-B14F-4D97-AF65-F5344CB8AC3E}">
        <p14:creationId xmlns:p14="http://schemas.microsoft.com/office/powerpoint/2010/main" val="2572997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normAutofit/>
          </a:bodyPr>
          <a:lstStyle/>
          <a:p>
            <a:pPr eaLnBrk="1" hangingPunct="1"/>
            <a:r>
              <a:rPr lang="en-US" altLang="en-US" noProof="0" dirty="0">
                <a:latin typeface="Cambria" panose="02040503050406030204" pitchFamily="18" charset="0"/>
              </a:rPr>
              <a:t>Practice What You Know</a:t>
            </a:r>
          </a:p>
        </p:txBody>
      </p:sp>
      <p:sp>
        <p:nvSpPr>
          <p:cNvPr id="53251" name="Content Placeholder 2"/>
          <p:cNvSpPr>
            <a:spLocks noGrp="1"/>
          </p:cNvSpPr>
          <p:nvPr>
            <p:ph idx="1"/>
          </p:nvPr>
        </p:nvSpPr>
        <p:spPr/>
        <p:txBody>
          <a:bodyPr/>
          <a:lstStyle/>
          <a:p>
            <a:pPr marL="0" indent="0" eaLnBrk="1" hangingPunct="1">
              <a:buNone/>
            </a:pPr>
            <a:r>
              <a:rPr lang="en-US" altLang="en-US" noProof="0" dirty="0"/>
              <a:t>With regards to marginal thinking, an individual will do an action if</a:t>
            </a:r>
          </a:p>
          <a:p>
            <a:pPr marL="971550" lvl="1" indent="-514350" eaLnBrk="1" hangingPunct="1">
              <a:buFont typeface="Calibri" panose="020F0502020204030204" pitchFamily="34" charset="0"/>
              <a:buAutoNum type="alphaUcPeriod"/>
            </a:pPr>
            <a:r>
              <a:rPr lang="en-US" altLang="en-US" noProof="0" dirty="0"/>
              <a:t>the probability of success is greater than 50%.</a:t>
            </a:r>
          </a:p>
          <a:p>
            <a:pPr marL="971550" lvl="1" indent="-514350" eaLnBrk="1" hangingPunct="1">
              <a:buFont typeface="Calibri" panose="020F0502020204030204" pitchFamily="34" charset="0"/>
              <a:buAutoNum type="alphaUcPeriod"/>
            </a:pPr>
            <a:r>
              <a:rPr lang="en-US" altLang="en-US" noProof="0" dirty="0"/>
              <a:t>the action has positive benefits.</a:t>
            </a:r>
          </a:p>
          <a:p>
            <a:pPr marL="971550" lvl="1" indent="-514350" eaLnBrk="1" hangingPunct="1">
              <a:buFont typeface="Calibri" panose="020F0502020204030204" pitchFamily="34" charset="0"/>
              <a:buAutoNum type="alphaUcPeriod"/>
            </a:pPr>
            <a:r>
              <a:rPr lang="en-US" altLang="en-US" noProof="0" dirty="0"/>
              <a:t>the costs of the action are small.</a:t>
            </a:r>
          </a:p>
          <a:p>
            <a:pPr marL="971550" lvl="1" indent="-514350" eaLnBrk="1" hangingPunct="1">
              <a:buFont typeface="Calibri" panose="020F0502020204030204" pitchFamily="34" charset="0"/>
              <a:buAutoNum type="alphaUcPeriod"/>
            </a:pPr>
            <a:r>
              <a:rPr lang="en-US" altLang="en-US" noProof="0" dirty="0"/>
              <a:t>marginal benefits ≥ marginal costs.</a:t>
            </a:r>
          </a:p>
        </p:txBody>
      </p:sp>
    </p:spTree>
    <p:extLst>
      <p:ext uri="{BB962C8B-B14F-4D97-AF65-F5344CB8AC3E}">
        <p14:creationId xmlns:p14="http://schemas.microsoft.com/office/powerpoint/2010/main" val="3653311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normAutofit/>
          </a:bodyPr>
          <a:lstStyle/>
          <a:p>
            <a:pPr eaLnBrk="1" hangingPunct="1"/>
            <a:r>
              <a:rPr lang="en-US" altLang="en-US" noProof="0" dirty="0">
                <a:latin typeface="Cambria" panose="02040503050406030204" pitchFamily="18" charset="0"/>
              </a:rPr>
              <a:t>Practice What You Know</a:t>
            </a:r>
          </a:p>
        </p:txBody>
      </p:sp>
      <p:sp>
        <p:nvSpPr>
          <p:cNvPr id="53251" name="Content Placeholder 2"/>
          <p:cNvSpPr>
            <a:spLocks noGrp="1"/>
          </p:cNvSpPr>
          <p:nvPr>
            <p:ph idx="1"/>
          </p:nvPr>
        </p:nvSpPr>
        <p:spPr/>
        <p:txBody>
          <a:bodyPr/>
          <a:lstStyle/>
          <a:p>
            <a:pPr marL="0" indent="0" eaLnBrk="1" hangingPunct="1">
              <a:buNone/>
            </a:pPr>
            <a:r>
              <a:rPr lang="en-US" altLang="en-US" noProof="0" dirty="0">
                <a:latin typeface="Cambria" panose="02040503050406030204" pitchFamily="18" charset="0"/>
              </a:rPr>
              <a:t>The governor decides to increase funding for education. However, this will mean decreasing funding for infrastructure. This situation illustrates</a:t>
            </a:r>
          </a:p>
          <a:p>
            <a:pPr marL="971550" lvl="1" indent="-514350" eaLnBrk="1" hangingPunct="1">
              <a:buFont typeface="Calibri" panose="020F0502020204030204" pitchFamily="34" charset="0"/>
              <a:buAutoNum type="alphaUcPeriod"/>
            </a:pPr>
            <a:r>
              <a:rPr lang="en-US" altLang="en-US" noProof="0" dirty="0">
                <a:latin typeface="Cambria" panose="02040503050406030204" pitchFamily="18" charset="0"/>
              </a:rPr>
              <a:t>trade-offs.</a:t>
            </a:r>
          </a:p>
          <a:p>
            <a:pPr marL="971550" lvl="1" indent="-514350" eaLnBrk="1" hangingPunct="1">
              <a:buFont typeface="Calibri" panose="020F0502020204030204" pitchFamily="34" charset="0"/>
              <a:buAutoNum type="alphaUcPeriod"/>
            </a:pPr>
            <a:r>
              <a:rPr lang="en-US" altLang="en-US" noProof="0" dirty="0">
                <a:latin typeface="Cambria" panose="02040503050406030204" pitchFamily="18" charset="0"/>
              </a:rPr>
              <a:t>comparative advantage.</a:t>
            </a:r>
          </a:p>
          <a:p>
            <a:pPr marL="971550" lvl="1" indent="-514350" eaLnBrk="1" hangingPunct="1">
              <a:buFont typeface="Calibri" panose="020F0502020204030204" pitchFamily="34" charset="0"/>
              <a:buAutoNum type="alphaUcPeriod"/>
            </a:pPr>
            <a:r>
              <a:rPr lang="en-US" altLang="en-US" noProof="0" dirty="0">
                <a:latin typeface="Cambria" panose="02040503050406030204" pitchFamily="18" charset="0"/>
              </a:rPr>
              <a:t>incentives.</a:t>
            </a:r>
          </a:p>
          <a:p>
            <a:pPr marL="971550" lvl="1" indent="-514350" eaLnBrk="1" hangingPunct="1">
              <a:buFont typeface="Calibri" panose="020F0502020204030204" pitchFamily="34" charset="0"/>
              <a:buAutoNum type="alphaUcPeriod"/>
            </a:pPr>
            <a:r>
              <a:rPr lang="en-US" altLang="en-US" noProof="0" dirty="0">
                <a:latin typeface="Cambria" panose="02040503050406030204" pitchFamily="18" charset="0"/>
              </a:rPr>
              <a:t>markets.</a:t>
            </a:r>
          </a:p>
        </p:txBody>
      </p:sp>
    </p:spTree>
    <p:extLst>
      <p:ext uri="{BB962C8B-B14F-4D97-AF65-F5344CB8AC3E}">
        <p14:creationId xmlns:p14="http://schemas.microsoft.com/office/powerpoint/2010/main" val="416907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09600" y="0"/>
            <a:ext cx="8229600" cy="1527175"/>
          </a:xfrm>
        </p:spPr>
        <p:txBody>
          <a:bodyPr/>
          <a:lstStyle/>
          <a:p>
            <a:r>
              <a:rPr lang="en-US" dirty="0">
                <a:latin typeface="Cambria" panose="02040503050406030204" pitchFamily="18" charset="0"/>
              </a:rPr>
              <a:t>The Economy</a:t>
            </a:r>
            <a:endParaRPr lang="en-US" altLang="en-US" noProof="0" dirty="0">
              <a:latin typeface="Cambria" panose="02040503050406030204" pitchFamily="18" charset="0"/>
            </a:endParaRPr>
          </a:p>
        </p:txBody>
      </p:sp>
      <p:sp>
        <p:nvSpPr>
          <p:cNvPr id="7" name="Rectangle 3">
            <a:extLst>
              <a:ext uri="{FF2B5EF4-FFF2-40B4-BE49-F238E27FC236}">
                <a16:creationId xmlns:a16="http://schemas.microsoft.com/office/drawing/2014/main" id="{4C4940CA-E639-C74B-9672-7788CECFA882}"/>
              </a:ext>
            </a:extLst>
          </p:cNvPr>
          <p:cNvSpPr txBox="1">
            <a:spLocks noChangeArrowheads="1"/>
          </p:cNvSpPr>
          <p:nvPr/>
        </p:nvSpPr>
        <p:spPr bwMode="auto">
          <a:xfrm>
            <a:off x="609600" y="1713168"/>
            <a:ext cx="10972800" cy="4896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panose="02040503050406030204" pitchFamily="18" charset="0"/>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panose="02040503050406030204" pitchFamily="18" charset="0"/>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t>The ECONOMY is the mechanism through which resource use is organized to satisfy the desires of people living together in a society.</a:t>
            </a:r>
          </a:p>
          <a:p>
            <a:pPr>
              <a:defRPr/>
            </a:pPr>
            <a:r>
              <a:rPr lang="en-US"/>
              <a:t>In any economy decisions must be made to determine:</a:t>
            </a:r>
          </a:p>
          <a:p>
            <a:pPr lvl="1">
              <a:defRPr/>
            </a:pPr>
            <a:r>
              <a:rPr lang="en-US" sz="2800"/>
              <a:t>1. WHAT will be produced</a:t>
            </a:r>
          </a:p>
          <a:p>
            <a:pPr lvl="1">
              <a:defRPr/>
            </a:pPr>
            <a:r>
              <a:rPr lang="en-US" sz="2800"/>
              <a:t>2. HOW will it be produced</a:t>
            </a:r>
          </a:p>
          <a:p>
            <a:pPr lvl="1">
              <a:defRPr/>
            </a:pPr>
            <a:r>
              <a:rPr lang="en-US" sz="2800"/>
              <a:t>3. TO WHOM will it be distributed</a:t>
            </a:r>
            <a:endParaRPr lang="en-US" sz="2800" dirty="0"/>
          </a:p>
        </p:txBody>
      </p:sp>
    </p:spTree>
    <p:extLst>
      <p:ext uri="{BB962C8B-B14F-4D97-AF65-F5344CB8AC3E}">
        <p14:creationId xmlns:p14="http://schemas.microsoft.com/office/powerpoint/2010/main" val="1943733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ChangeArrowheads="1"/>
          </p:cNvSpPr>
          <p:nvPr/>
        </p:nvSpPr>
        <p:spPr bwMode="auto">
          <a:xfrm>
            <a:off x="2692991" y="2413314"/>
            <a:ext cx="2273300" cy="3873500"/>
          </a:xfrm>
          <a:prstGeom prst="rect">
            <a:avLst/>
          </a:prstGeom>
          <a:solidFill>
            <a:srgbClr val="FFFFFF"/>
          </a:solidFill>
          <a:ln w="12700">
            <a:solidFill>
              <a:srgbClr val="000000"/>
            </a:solidFill>
            <a:miter lim="800000"/>
            <a:headEnd/>
            <a:tailEnd/>
          </a:ln>
          <a:effectLst/>
        </p:spPr>
        <p:txBody>
          <a:bodyPr wrap="none" anchor="ctr"/>
          <a:lstStyle/>
          <a:p>
            <a:pPr>
              <a:defRPr/>
            </a:pPr>
            <a:endParaRPr lang="en-US" dirty="0">
              <a:effectLst>
                <a:outerShdw blurRad="38100" dist="38100" dir="2700000" algn="tl">
                  <a:srgbClr val="C0C0C0"/>
                </a:outerShdw>
              </a:effectLst>
              <a:latin typeface="Cambria"/>
            </a:endParaRPr>
          </a:p>
        </p:txBody>
      </p:sp>
      <p:sp>
        <p:nvSpPr>
          <p:cNvPr id="5124" name="Rectangle 4"/>
          <p:cNvSpPr>
            <a:spLocks noChangeArrowheads="1"/>
          </p:cNvSpPr>
          <p:nvPr/>
        </p:nvSpPr>
        <p:spPr bwMode="auto">
          <a:xfrm>
            <a:off x="2768602" y="2413314"/>
            <a:ext cx="1016305"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2400" b="1" i="0" dirty="0">
                <a:solidFill>
                  <a:srgbClr val="000000"/>
                </a:solidFill>
                <a:latin typeface="Cambria"/>
              </a:rPr>
              <a:t>Labor</a:t>
            </a:r>
          </a:p>
        </p:txBody>
      </p:sp>
      <p:sp>
        <p:nvSpPr>
          <p:cNvPr id="5125" name="Rectangle 5"/>
          <p:cNvSpPr>
            <a:spLocks noChangeArrowheads="1"/>
          </p:cNvSpPr>
          <p:nvPr/>
        </p:nvSpPr>
        <p:spPr bwMode="auto">
          <a:xfrm>
            <a:off x="2768602" y="3327714"/>
            <a:ext cx="1176405"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2400" b="1" i="0" dirty="0">
                <a:solidFill>
                  <a:srgbClr val="000000"/>
                </a:solidFill>
                <a:latin typeface="Cambria"/>
              </a:rPr>
              <a:t>Capital</a:t>
            </a:r>
          </a:p>
        </p:txBody>
      </p:sp>
      <p:sp>
        <p:nvSpPr>
          <p:cNvPr id="5126" name="Rectangle 6"/>
          <p:cNvSpPr>
            <a:spLocks noChangeArrowheads="1"/>
          </p:cNvSpPr>
          <p:nvPr/>
        </p:nvSpPr>
        <p:spPr bwMode="auto">
          <a:xfrm>
            <a:off x="2768602" y="4242114"/>
            <a:ext cx="1254251"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2400" b="1" i="0" dirty="0">
                <a:solidFill>
                  <a:srgbClr val="000000"/>
                </a:solidFill>
                <a:latin typeface="Cambria"/>
              </a:rPr>
              <a:t>Natural</a:t>
            </a:r>
          </a:p>
        </p:txBody>
      </p:sp>
      <p:sp>
        <p:nvSpPr>
          <p:cNvPr id="5127" name="Rectangle 7"/>
          <p:cNvSpPr>
            <a:spLocks noChangeArrowheads="1"/>
          </p:cNvSpPr>
          <p:nvPr/>
        </p:nvSpPr>
        <p:spPr bwMode="auto">
          <a:xfrm>
            <a:off x="2768601" y="4546914"/>
            <a:ext cx="157931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2400" b="1" i="0" dirty="0">
                <a:solidFill>
                  <a:srgbClr val="000000"/>
                </a:solidFill>
                <a:latin typeface="Cambria"/>
              </a:rPr>
              <a:t>resources</a:t>
            </a:r>
          </a:p>
        </p:txBody>
      </p:sp>
      <p:sp>
        <p:nvSpPr>
          <p:cNvPr id="5128" name="Rectangle 8"/>
          <p:cNvSpPr>
            <a:spLocks noChangeArrowheads="1"/>
          </p:cNvSpPr>
          <p:nvPr/>
        </p:nvSpPr>
        <p:spPr bwMode="auto">
          <a:xfrm>
            <a:off x="2768602" y="5461314"/>
            <a:ext cx="1742666"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2400" b="1" i="0" dirty="0" err="1">
                <a:solidFill>
                  <a:srgbClr val="000000"/>
                </a:solidFill>
                <a:latin typeface="Cambria"/>
              </a:rPr>
              <a:t>Entrepren</a:t>
            </a:r>
            <a:r>
              <a:rPr lang="en-US" altLang="en-US" sz="2400" b="1" i="0" dirty="0">
                <a:solidFill>
                  <a:srgbClr val="000000"/>
                </a:solidFill>
                <a:latin typeface="Cambria"/>
              </a:rPr>
              <a:t>-</a:t>
            </a:r>
          </a:p>
        </p:txBody>
      </p:sp>
      <p:sp>
        <p:nvSpPr>
          <p:cNvPr id="5129" name="Rectangle 9"/>
          <p:cNvSpPr>
            <a:spLocks noChangeArrowheads="1"/>
          </p:cNvSpPr>
          <p:nvPr/>
        </p:nvSpPr>
        <p:spPr bwMode="auto">
          <a:xfrm>
            <a:off x="2768601" y="5766114"/>
            <a:ext cx="1277394"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2400" b="1" i="0" dirty="0" err="1">
                <a:solidFill>
                  <a:srgbClr val="000000"/>
                </a:solidFill>
                <a:latin typeface="Cambria"/>
              </a:rPr>
              <a:t>eurship</a:t>
            </a:r>
            <a:endParaRPr lang="en-US" altLang="en-US" sz="2400" b="1" i="0" dirty="0">
              <a:solidFill>
                <a:srgbClr val="000000"/>
              </a:solidFill>
              <a:latin typeface="Cambria"/>
            </a:endParaRPr>
          </a:p>
        </p:txBody>
      </p:sp>
      <p:sp>
        <p:nvSpPr>
          <p:cNvPr id="8202" name="AutoShape 10"/>
          <p:cNvSpPr>
            <a:spLocks noChangeArrowheads="1"/>
          </p:cNvSpPr>
          <p:nvPr/>
        </p:nvSpPr>
        <p:spPr bwMode="auto">
          <a:xfrm>
            <a:off x="5246688" y="2313301"/>
            <a:ext cx="1930400" cy="901700"/>
          </a:xfrm>
          <a:prstGeom prst="roundRect">
            <a:avLst>
              <a:gd name="adj" fmla="val 18486"/>
            </a:avLst>
          </a:prstGeom>
          <a:solidFill>
            <a:srgbClr val="FFFFFF"/>
          </a:solidFill>
          <a:ln w="12700">
            <a:solidFill>
              <a:srgbClr val="000000"/>
            </a:solidFill>
            <a:round/>
            <a:headEnd/>
            <a:tailEnd/>
          </a:ln>
          <a:effectLst/>
        </p:spPr>
        <p:txBody>
          <a:bodyPr wrap="none" anchor="ctr"/>
          <a:lstStyle/>
          <a:p>
            <a:pPr>
              <a:defRPr/>
            </a:pPr>
            <a:endParaRPr lang="en-US" dirty="0">
              <a:effectLst>
                <a:outerShdw blurRad="38100" dist="38100" dir="2700000" algn="tl">
                  <a:srgbClr val="C0C0C0"/>
                </a:outerShdw>
              </a:effectLst>
              <a:latin typeface="Cambria"/>
            </a:endParaRPr>
          </a:p>
        </p:txBody>
      </p:sp>
      <p:sp>
        <p:nvSpPr>
          <p:cNvPr id="5131" name="Rectangle 11"/>
          <p:cNvSpPr>
            <a:spLocks noChangeArrowheads="1"/>
          </p:cNvSpPr>
          <p:nvPr/>
        </p:nvSpPr>
        <p:spPr bwMode="auto">
          <a:xfrm>
            <a:off x="5283201" y="2413314"/>
            <a:ext cx="182517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2400" b="1" i="0" dirty="0">
                <a:solidFill>
                  <a:srgbClr val="000000"/>
                </a:solidFill>
                <a:latin typeface="Cambria"/>
              </a:rPr>
              <a:t>Technology</a:t>
            </a:r>
          </a:p>
        </p:txBody>
      </p:sp>
      <p:sp>
        <p:nvSpPr>
          <p:cNvPr id="8204" name="Rectangle 12"/>
          <p:cNvSpPr>
            <a:spLocks noChangeArrowheads="1"/>
          </p:cNvSpPr>
          <p:nvPr/>
        </p:nvSpPr>
        <p:spPr bwMode="auto">
          <a:xfrm>
            <a:off x="7418388" y="2199001"/>
            <a:ext cx="1930400" cy="3873500"/>
          </a:xfrm>
          <a:prstGeom prst="rect">
            <a:avLst/>
          </a:prstGeom>
          <a:solidFill>
            <a:srgbClr val="FFFFFF"/>
          </a:solidFill>
          <a:ln w="12700">
            <a:solidFill>
              <a:srgbClr val="000000"/>
            </a:solidFill>
            <a:miter lim="800000"/>
            <a:headEnd/>
            <a:tailEnd/>
          </a:ln>
          <a:effectLst/>
        </p:spPr>
        <p:txBody>
          <a:bodyPr wrap="none" anchor="ctr"/>
          <a:lstStyle/>
          <a:p>
            <a:pPr>
              <a:defRPr/>
            </a:pPr>
            <a:endParaRPr lang="en-US" dirty="0">
              <a:effectLst>
                <a:outerShdw blurRad="38100" dist="38100" dir="2700000" algn="tl">
                  <a:srgbClr val="C0C0C0"/>
                </a:outerShdw>
              </a:effectLst>
              <a:latin typeface="Cambria"/>
            </a:endParaRPr>
          </a:p>
        </p:txBody>
      </p:sp>
      <p:sp>
        <p:nvSpPr>
          <p:cNvPr id="8205" name="Rectangle 13"/>
          <p:cNvSpPr>
            <a:spLocks noChangeArrowheads="1"/>
          </p:cNvSpPr>
          <p:nvPr/>
        </p:nvSpPr>
        <p:spPr bwMode="auto">
          <a:xfrm>
            <a:off x="2882901" y="1613214"/>
            <a:ext cx="6460303" cy="459100"/>
          </a:xfrm>
          <a:prstGeom prst="rect">
            <a:avLst/>
          </a:prstGeom>
          <a:noFill/>
          <a:ln w="12700">
            <a:noFill/>
            <a:miter lim="800000"/>
            <a:headEnd/>
            <a:tailEnd/>
          </a:ln>
          <a:effectLst/>
        </p:spPr>
        <p:txBody>
          <a:bodyPr wrap="none" lIns="90488" tIns="44450" rIns="90488" bIns="44450">
            <a:spAutoFit/>
          </a:bodyPr>
          <a:lstStyle/>
          <a:p>
            <a:pPr>
              <a:defRPr/>
            </a:pPr>
            <a:r>
              <a:rPr lang="en-US" sz="2400" b="1" dirty="0">
                <a:latin typeface="Cambria" panose="02040503050406030204" pitchFamily="18" charset="0"/>
              </a:rPr>
              <a:t>Inputs                    Production                   Outputs</a:t>
            </a:r>
          </a:p>
        </p:txBody>
      </p:sp>
      <p:sp>
        <p:nvSpPr>
          <p:cNvPr id="5134" name="Rectangle 14"/>
          <p:cNvSpPr>
            <a:spLocks noChangeArrowheads="1"/>
          </p:cNvSpPr>
          <p:nvPr/>
        </p:nvSpPr>
        <p:spPr bwMode="auto">
          <a:xfrm>
            <a:off x="7683501" y="2984814"/>
            <a:ext cx="1057232"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2400" b="1" i="0" dirty="0">
                <a:solidFill>
                  <a:srgbClr val="000000"/>
                </a:solidFill>
                <a:latin typeface="Cambria"/>
              </a:rPr>
              <a:t>Goods</a:t>
            </a:r>
          </a:p>
        </p:txBody>
      </p:sp>
      <p:sp>
        <p:nvSpPr>
          <p:cNvPr id="5135" name="Rectangle 15"/>
          <p:cNvSpPr>
            <a:spLocks noChangeArrowheads="1"/>
          </p:cNvSpPr>
          <p:nvPr/>
        </p:nvSpPr>
        <p:spPr bwMode="auto">
          <a:xfrm>
            <a:off x="7683501" y="3594414"/>
            <a:ext cx="716994"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2400" b="1" i="0" dirty="0">
                <a:solidFill>
                  <a:srgbClr val="000000"/>
                </a:solidFill>
                <a:latin typeface="Cambria"/>
              </a:rPr>
              <a:t>and</a:t>
            </a:r>
          </a:p>
        </p:txBody>
      </p:sp>
      <p:sp>
        <p:nvSpPr>
          <p:cNvPr id="5136" name="Rectangle 16"/>
          <p:cNvSpPr>
            <a:spLocks noChangeArrowheads="1"/>
          </p:cNvSpPr>
          <p:nvPr/>
        </p:nvSpPr>
        <p:spPr bwMode="auto">
          <a:xfrm>
            <a:off x="7683501" y="4508814"/>
            <a:ext cx="135509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2400" b="1" i="0" dirty="0">
                <a:solidFill>
                  <a:srgbClr val="000000"/>
                </a:solidFill>
                <a:latin typeface="Cambria"/>
              </a:rPr>
              <a:t>Services</a:t>
            </a:r>
          </a:p>
        </p:txBody>
      </p:sp>
      <p:grpSp>
        <p:nvGrpSpPr>
          <p:cNvPr id="5137" name="Group 35"/>
          <p:cNvGrpSpPr>
            <a:grpSpLocks/>
          </p:cNvGrpSpPr>
          <p:nvPr/>
        </p:nvGrpSpPr>
        <p:grpSpPr bwMode="auto">
          <a:xfrm>
            <a:off x="8332788" y="3342001"/>
            <a:ext cx="1016000" cy="1138238"/>
            <a:chOff x="4289" y="2028"/>
            <a:chExt cx="640" cy="717"/>
          </a:xfrm>
        </p:grpSpPr>
        <p:sp>
          <p:nvSpPr>
            <p:cNvPr id="8209" name="Freeform 17"/>
            <p:cNvSpPr>
              <a:spLocks/>
            </p:cNvSpPr>
            <p:nvPr/>
          </p:nvSpPr>
          <p:spPr bwMode="auto">
            <a:xfrm>
              <a:off x="4837" y="2744"/>
              <a:ext cx="49" cy="1"/>
            </a:xfrm>
            <a:custGeom>
              <a:avLst/>
              <a:gdLst/>
              <a:ahLst/>
              <a:cxnLst>
                <a:cxn ang="0">
                  <a:pos x="0" y="0"/>
                </a:cxn>
                <a:cxn ang="0">
                  <a:pos x="14" y="0"/>
                </a:cxn>
                <a:cxn ang="0">
                  <a:pos x="34" y="0"/>
                </a:cxn>
                <a:cxn ang="0">
                  <a:pos x="48" y="0"/>
                </a:cxn>
                <a:cxn ang="0">
                  <a:pos x="0" y="0"/>
                </a:cxn>
              </a:cxnLst>
              <a:rect l="0" t="0" r="r" b="b"/>
              <a:pathLst>
                <a:path w="49" h="1">
                  <a:moveTo>
                    <a:pt x="0" y="0"/>
                  </a:moveTo>
                  <a:lnTo>
                    <a:pt x="14" y="0"/>
                  </a:lnTo>
                  <a:lnTo>
                    <a:pt x="34" y="0"/>
                  </a:lnTo>
                  <a:lnTo>
                    <a:pt x="48" y="0"/>
                  </a:lnTo>
                  <a:lnTo>
                    <a:pt x="0" y="0"/>
                  </a:lnTo>
                </a:path>
              </a:pathLst>
            </a:custGeom>
            <a:solidFill>
              <a:srgbClr val="000000"/>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210" name="Freeform 18"/>
            <p:cNvSpPr>
              <a:spLocks/>
            </p:cNvSpPr>
            <p:nvPr/>
          </p:nvSpPr>
          <p:spPr bwMode="auto">
            <a:xfrm>
              <a:off x="4333" y="2744"/>
              <a:ext cx="49" cy="1"/>
            </a:xfrm>
            <a:custGeom>
              <a:avLst/>
              <a:gdLst/>
              <a:ahLst/>
              <a:cxnLst>
                <a:cxn ang="0">
                  <a:pos x="0" y="0"/>
                </a:cxn>
                <a:cxn ang="0">
                  <a:pos x="7" y="0"/>
                </a:cxn>
                <a:cxn ang="0">
                  <a:pos x="34" y="0"/>
                </a:cxn>
                <a:cxn ang="0">
                  <a:pos x="48" y="0"/>
                </a:cxn>
                <a:cxn ang="0">
                  <a:pos x="0" y="0"/>
                </a:cxn>
              </a:cxnLst>
              <a:rect l="0" t="0" r="r" b="b"/>
              <a:pathLst>
                <a:path w="49" h="1">
                  <a:moveTo>
                    <a:pt x="0" y="0"/>
                  </a:moveTo>
                  <a:lnTo>
                    <a:pt x="7" y="0"/>
                  </a:lnTo>
                  <a:lnTo>
                    <a:pt x="34" y="0"/>
                  </a:lnTo>
                  <a:lnTo>
                    <a:pt x="48" y="0"/>
                  </a:lnTo>
                  <a:lnTo>
                    <a:pt x="0" y="0"/>
                  </a:lnTo>
                </a:path>
              </a:pathLst>
            </a:custGeom>
            <a:solidFill>
              <a:srgbClr val="000000"/>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211" name="AutoShape 19" descr="20%"/>
            <p:cNvSpPr>
              <a:spLocks noChangeArrowheads="1"/>
            </p:cNvSpPr>
            <p:nvPr/>
          </p:nvSpPr>
          <p:spPr bwMode="auto">
            <a:xfrm>
              <a:off x="4289" y="2412"/>
              <a:ext cx="640" cy="328"/>
            </a:xfrm>
            <a:prstGeom prst="roundRect">
              <a:avLst>
                <a:gd name="adj" fmla="val 20921"/>
              </a:avLst>
            </a:prstGeom>
            <a:pattFill prst="pct20">
              <a:fgClr>
                <a:srgbClr val="000000"/>
              </a:fgClr>
              <a:bgClr>
                <a:srgbClr val="FFFFFF"/>
              </a:bgClr>
            </a:patt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12" name="AutoShape 20"/>
            <p:cNvSpPr>
              <a:spLocks noChangeArrowheads="1"/>
            </p:cNvSpPr>
            <p:nvPr/>
          </p:nvSpPr>
          <p:spPr bwMode="auto">
            <a:xfrm>
              <a:off x="4305" y="2420"/>
              <a:ext cx="608" cy="304"/>
            </a:xfrm>
            <a:prstGeom prst="roundRect">
              <a:avLst>
                <a:gd name="adj" fmla="val 22495"/>
              </a:avLst>
            </a:prstGeom>
            <a:solidFill>
              <a:srgbClr val="FFFFFF"/>
            </a:solidFill>
            <a:ln w="12700">
              <a:solidFill>
                <a:srgbClr val="FFFFFF"/>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13" name="Rectangle 21"/>
            <p:cNvSpPr>
              <a:spLocks noChangeArrowheads="1"/>
            </p:cNvSpPr>
            <p:nvPr/>
          </p:nvSpPr>
          <p:spPr bwMode="auto">
            <a:xfrm>
              <a:off x="4337" y="2444"/>
              <a:ext cx="416" cy="256"/>
            </a:xfrm>
            <a:prstGeom prst="rect">
              <a:avLst/>
            </a:prstGeom>
            <a:solidFill>
              <a:srgbClr val="FFFFFF"/>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14" name="Rectangle 22"/>
            <p:cNvSpPr>
              <a:spLocks noChangeArrowheads="1"/>
            </p:cNvSpPr>
            <p:nvPr/>
          </p:nvSpPr>
          <p:spPr bwMode="auto">
            <a:xfrm>
              <a:off x="4345" y="2444"/>
              <a:ext cx="392" cy="248"/>
            </a:xfrm>
            <a:prstGeom prst="rect">
              <a:avLst/>
            </a:prstGeom>
            <a:solidFill>
              <a:srgbClr val="000000"/>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15" name="Rectangle 23"/>
            <p:cNvSpPr>
              <a:spLocks noChangeArrowheads="1"/>
            </p:cNvSpPr>
            <p:nvPr/>
          </p:nvSpPr>
          <p:spPr bwMode="auto">
            <a:xfrm>
              <a:off x="4769" y="2444"/>
              <a:ext cx="120" cy="256"/>
            </a:xfrm>
            <a:prstGeom prst="rect">
              <a:avLst/>
            </a:prstGeom>
            <a:solidFill>
              <a:srgbClr val="FFFFFF"/>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16" name="Rectangle 24"/>
            <p:cNvSpPr>
              <a:spLocks noChangeArrowheads="1"/>
            </p:cNvSpPr>
            <p:nvPr/>
          </p:nvSpPr>
          <p:spPr bwMode="auto">
            <a:xfrm>
              <a:off x="4785" y="2684"/>
              <a:ext cx="16" cy="1"/>
            </a:xfrm>
            <a:prstGeom prst="rect">
              <a:avLst/>
            </a:prstGeom>
            <a:solidFill>
              <a:srgbClr val="000000"/>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17" name="Rectangle 25"/>
            <p:cNvSpPr>
              <a:spLocks noChangeArrowheads="1"/>
            </p:cNvSpPr>
            <p:nvPr/>
          </p:nvSpPr>
          <p:spPr bwMode="auto">
            <a:xfrm>
              <a:off x="4817" y="2684"/>
              <a:ext cx="16" cy="1"/>
            </a:xfrm>
            <a:prstGeom prst="rect">
              <a:avLst/>
            </a:prstGeom>
            <a:solidFill>
              <a:srgbClr val="000000"/>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18" name="Rectangle 26"/>
            <p:cNvSpPr>
              <a:spLocks noChangeArrowheads="1"/>
            </p:cNvSpPr>
            <p:nvPr/>
          </p:nvSpPr>
          <p:spPr bwMode="auto">
            <a:xfrm>
              <a:off x="4857" y="2684"/>
              <a:ext cx="16" cy="1"/>
            </a:xfrm>
            <a:prstGeom prst="rect">
              <a:avLst/>
            </a:prstGeom>
            <a:solidFill>
              <a:srgbClr val="000000"/>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19" name="Oval 27"/>
            <p:cNvSpPr>
              <a:spLocks noChangeArrowheads="1"/>
            </p:cNvSpPr>
            <p:nvPr/>
          </p:nvSpPr>
          <p:spPr bwMode="auto">
            <a:xfrm>
              <a:off x="4801" y="2460"/>
              <a:ext cx="56" cy="48"/>
            </a:xfrm>
            <a:prstGeom prst="ellipse">
              <a:avLst/>
            </a:prstGeom>
            <a:solidFill>
              <a:srgbClr val="FFFFFF"/>
            </a:solid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20" name="Oval 28"/>
            <p:cNvSpPr>
              <a:spLocks noChangeArrowheads="1"/>
            </p:cNvSpPr>
            <p:nvPr/>
          </p:nvSpPr>
          <p:spPr bwMode="auto">
            <a:xfrm>
              <a:off x="4809" y="2468"/>
              <a:ext cx="40" cy="32"/>
            </a:xfrm>
            <a:prstGeom prst="ellipse">
              <a:avLst/>
            </a:prstGeom>
            <a:solidFill>
              <a:srgbClr val="FFFFFF"/>
            </a:solid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21" name="Oval 29"/>
            <p:cNvSpPr>
              <a:spLocks noChangeArrowheads="1"/>
            </p:cNvSpPr>
            <p:nvPr/>
          </p:nvSpPr>
          <p:spPr bwMode="auto">
            <a:xfrm>
              <a:off x="4801" y="2524"/>
              <a:ext cx="56" cy="48"/>
            </a:xfrm>
            <a:prstGeom prst="ellipse">
              <a:avLst/>
            </a:prstGeom>
            <a:solidFill>
              <a:srgbClr val="FFFFFF"/>
            </a:solid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22" name="Oval 30"/>
            <p:cNvSpPr>
              <a:spLocks noChangeArrowheads="1"/>
            </p:cNvSpPr>
            <p:nvPr/>
          </p:nvSpPr>
          <p:spPr bwMode="auto">
            <a:xfrm>
              <a:off x="4809" y="2532"/>
              <a:ext cx="40" cy="32"/>
            </a:xfrm>
            <a:prstGeom prst="ellipse">
              <a:avLst/>
            </a:prstGeom>
            <a:solidFill>
              <a:srgbClr val="FFFFFF"/>
            </a:solid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23" name="Arc 31"/>
            <p:cNvSpPr>
              <a:spLocks/>
            </p:cNvSpPr>
            <p:nvPr/>
          </p:nvSpPr>
          <p:spPr bwMode="auto">
            <a:xfrm>
              <a:off x="4578" y="2389"/>
              <a:ext cx="56" cy="16"/>
            </a:xfrm>
            <a:custGeom>
              <a:avLst/>
              <a:gdLst>
                <a:gd name="G0" fmla="+- 21600 0 0"/>
                <a:gd name="G1" fmla="+- 21600 0 0"/>
                <a:gd name="G2" fmla="+- 21600 0 0"/>
                <a:gd name="T0" fmla="*/ 0 w 43200"/>
                <a:gd name="T1" fmla="*/ 21600 h 21600"/>
                <a:gd name="T2" fmla="*/ 43200 w 43200"/>
                <a:gd name="T3" fmla="*/ 21600 h 21600"/>
                <a:gd name="T4" fmla="*/ 21600 w 43200"/>
                <a:gd name="T5" fmla="*/ 21600 h 21600"/>
              </a:gdLst>
              <a:ahLst/>
              <a:cxnLst>
                <a:cxn ang="0">
                  <a:pos x="T0" y="T1"/>
                </a:cxn>
                <a:cxn ang="0">
                  <a:pos x="T2" y="T3"/>
                </a:cxn>
                <a:cxn ang="0">
                  <a:pos x="T4" y="T5"/>
                </a:cxn>
              </a:cxnLst>
              <a:rect l="0" t="0" r="r" b="b"/>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solidFill>
              <a:srgbClr val="000000"/>
            </a:solidFill>
            <a:ln w="12700" cap="rnd">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24" name="AutoShape 32" descr="25%"/>
            <p:cNvSpPr>
              <a:spLocks noChangeArrowheads="1"/>
            </p:cNvSpPr>
            <p:nvPr/>
          </p:nvSpPr>
          <p:spPr bwMode="auto">
            <a:xfrm>
              <a:off x="4361" y="2460"/>
              <a:ext cx="360" cy="224"/>
            </a:xfrm>
            <a:prstGeom prst="roundRect">
              <a:avLst>
                <a:gd name="adj" fmla="val 29995"/>
              </a:avLst>
            </a:prstGeom>
            <a:pattFill prst="pct25">
              <a:fgClr>
                <a:srgbClr val="FFFFFF"/>
              </a:fgClr>
              <a:bgClr>
                <a:srgbClr val="000000"/>
              </a:bgClr>
            </a:pattFill>
            <a:ln w="12700">
              <a:solidFill>
                <a:srgbClr val="FFFFFF"/>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25" name="Oval 33"/>
            <p:cNvSpPr>
              <a:spLocks noChangeArrowheads="1"/>
            </p:cNvSpPr>
            <p:nvPr/>
          </p:nvSpPr>
          <p:spPr bwMode="auto">
            <a:xfrm>
              <a:off x="4337" y="2028"/>
              <a:ext cx="1" cy="1"/>
            </a:xfrm>
            <a:prstGeom prst="ellipse">
              <a:avLst/>
            </a:prstGeom>
            <a:solidFill>
              <a:srgbClr val="000000"/>
            </a:solid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26" name="Oval 34"/>
            <p:cNvSpPr>
              <a:spLocks noChangeArrowheads="1"/>
            </p:cNvSpPr>
            <p:nvPr/>
          </p:nvSpPr>
          <p:spPr bwMode="auto">
            <a:xfrm>
              <a:off x="4865" y="2032"/>
              <a:ext cx="8" cy="1"/>
            </a:xfrm>
            <a:prstGeom prst="ellipse">
              <a:avLst/>
            </a:prstGeom>
            <a:solidFill>
              <a:srgbClr val="000000"/>
            </a:solid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grpSp>
      <p:grpSp>
        <p:nvGrpSpPr>
          <p:cNvPr id="5138" name="Group 353"/>
          <p:cNvGrpSpPr>
            <a:grpSpLocks/>
          </p:cNvGrpSpPr>
          <p:nvPr/>
        </p:nvGrpSpPr>
        <p:grpSpPr bwMode="auto">
          <a:xfrm>
            <a:off x="5354640" y="2878451"/>
            <a:ext cx="1601787" cy="1589088"/>
            <a:chOff x="2413" y="1736"/>
            <a:chExt cx="1009" cy="1001"/>
          </a:xfrm>
        </p:grpSpPr>
        <p:sp>
          <p:nvSpPr>
            <p:cNvPr id="8228" name="Freeform 36" descr="25%"/>
            <p:cNvSpPr>
              <a:spLocks/>
            </p:cNvSpPr>
            <p:nvPr/>
          </p:nvSpPr>
          <p:spPr bwMode="auto">
            <a:xfrm>
              <a:off x="2413" y="2248"/>
              <a:ext cx="785" cy="97"/>
            </a:xfrm>
            <a:custGeom>
              <a:avLst/>
              <a:gdLst/>
              <a:ahLst/>
              <a:cxnLst>
                <a:cxn ang="0">
                  <a:pos x="190" y="0"/>
                </a:cxn>
                <a:cxn ang="0">
                  <a:pos x="63" y="0"/>
                </a:cxn>
                <a:cxn ang="0">
                  <a:pos x="0" y="96"/>
                </a:cxn>
                <a:cxn ang="0">
                  <a:pos x="784" y="96"/>
                </a:cxn>
                <a:cxn ang="0">
                  <a:pos x="729" y="0"/>
                </a:cxn>
                <a:cxn ang="0">
                  <a:pos x="190" y="0"/>
                </a:cxn>
              </a:cxnLst>
              <a:rect l="0" t="0" r="r" b="b"/>
              <a:pathLst>
                <a:path w="785" h="97">
                  <a:moveTo>
                    <a:pt x="190" y="0"/>
                  </a:moveTo>
                  <a:lnTo>
                    <a:pt x="63" y="0"/>
                  </a:lnTo>
                  <a:lnTo>
                    <a:pt x="0" y="96"/>
                  </a:lnTo>
                  <a:lnTo>
                    <a:pt x="784" y="96"/>
                  </a:lnTo>
                  <a:lnTo>
                    <a:pt x="729" y="0"/>
                  </a:lnTo>
                  <a:lnTo>
                    <a:pt x="190" y="0"/>
                  </a:lnTo>
                </a:path>
              </a:pathLst>
            </a:custGeom>
            <a:pattFill prst="pct25">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229" name="Rectangle 37" descr="25%"/>
            <p:cNvSpPr>
              <a:spLocks noChangeArrowheads="1"/>
            </p:cNvSpPr>
            <p:nvPr/>
          </p:nvSpPr>
          <p:spPr bwMode="auto">
            <a:xfrm>
              <a:off x="2413" y="2352"/>
              <a:ext cx="736" cy="88"/>
            </a:xfrm>
            <a:prstGeom prst="rect">
              <a:avLst/>
            </a:prstGeom>
            <a:pattFill prst="pct25">
              <a:fgClr>
                <a:srgbClr val="000000"/>
              </a:fgClr>
              <a:bgClr>
                <a:srgbClr val="FFFFFF"/>
              </a:bgClr>
            </a:pattFill>
            <a:ln w="127000">
              <a:no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30" name="Rectangle 38"/>
            <p:cNvSpPr>
              <a:spLocks noChangeArrowheads="1"/>
            </p:cNvSpPr>
            <p:nvPr/>
          </p:nvSpPr>
          <p:spPr bwMode="auto">
            <a:xfrm>
              <a:off x="2417" y="2356"/>
              <a:ext cx="776" cy="136"/>
            </a:xfrm>
            <a:prstGeom prst="rect">
              <a:avLst/>
            </a:prstGeom>
            <a:noFill/>
            <a:ln w="12700">
              <a:pattFill prst="pct25">
                <a:fgClr>
                  <a:srgbClr val="000000"/>
                </a:fgClr>
                <a:bgClr>
                  <a:srgbClr val="FFFFFF"/>
                </a:bgClr>
              </a:patt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31" name="Rectangle 39"/>
            <p:cNvSpPr>
              <a:spLocks noChangeArrowheads="1"/>
            </p:cNvSpPr>
            <p:nvPr/>
          </p:nvSpPr>
          <p:spPr bwMode="auto">
            <a:xfrm>
              <a:off x="2417" y="2356"/>
              <a:ext cx="784" cy="136"/>
            </a:xfrm>
            <a:prstGeom prst="rect">
              <a:avLst/>
            </a:prstGeom>
            <a:noFill/>
            <a:ln w="12700">
              <a:pattFill prst="pct25">
                <a:fgClr>
                  <a:srgbClr val="000000"/>
                </a:fgClr>
                <a:bgClr>
                  <a:srgbClr val="FFFFFF"/>
                </a:bgClr>
              </a:patt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32" name="Freeform 40" descr="50%"/>
            <p:cNvSpPr>
              <a:spLocks/>
            </p:cNvSpPr>
            <p:nvPr/>
          </p:nvSpPr>
          <p:spPr bwMode="auto">
            <a:xfrm>
              <a:off x="2765" y="2352"/>
              <a:ext cx="433" cy="137"/>
            </a:xfrm>
            <a:custGeom>
              <a:avLst/>
              <a:gdLst/>
              <a:ahLst/>
              <a:cxnLst>
                <a:cxn ang="0">
                  <a:pos x="39" y="0"/>
                </a:cxn>
                <a:cxn ang="0">
                  <a:pos x="31" y="30"/>
                </a:cxn>
                <a:cxn ang="0">
                  <a:pos x="0" y="68"/>
                </a:cxn>
                <a:cxn ang="0">
                  <a:pos x="31" y="113"/>
                </a:cxn>
                <a:cxn ang="0">
                  <a:pos x="63" y="128"/>
                </a:cxn>
                <a:cxn ang="0">
                  <a:pos x="71" y="136"/>
                </a:cxn>
                <a:cxn ang="0">
                  <a:pos x="79" y="136"/>
                </a:cxn>
                <a:cxn ang="0">
                  <a:pos x="432" y="136"/>
                </a:cxn>
                <a:cxn ang="0">
                  <a:pos x="432" y="0"/>
                </a:cxn>
                <a:cxn ang="0">
                  <a:pos x="39" y="0"/>
                </a:cxn>
              </a:cxnLst>
              <a:rect l="0" t="0" r="r" b="b"/>
              <a:pathLst>
                <a:path w="433" h="137">
                  <a:moveTo>
                    <a:pt x="39" y="0"/>
                  </a:moveTo>
                  <a:lnTo>
                    <a:pt x="31" y="30"/>
                  </a:lnTo>
                  <a:lnTo>
                    <a:pt x="0" y="68"/>
                  </a:lnTo>
                  <a:lnTo>
                    <a:pt x="31" y="113"/>
                  </a:lnTo>
                  <a:lnTo>
                    <a:pt x="63" y="128"/>
                  </a:lnTo>
                  <a:lnTo>
                    <a:pt x="71" y="136"/>
                  </a:lnTo>
                  <a:lnTo>
                    <a:pt x="79" y="136"/>
                  </a:lnTo>
                  <a:lnTo>
                    <a:pt x="432" y="136"/>
                  </a:lnTo>
                  <a:lnTo>
                    <a:pt x="432" y="0"/>
                  </a:lnTo>
                  <a:lnTo>
                    <a:pt x="39"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233" name="Oval 41"/>
            <p:cNvSpPr>
              <a:spLocks noChangeArrowheads="1"/>
            </p:cNvSpPr>
            <p:nvPr/>
          </p:nvSpPr>
          <p:spPr bwMode="auto">
            <a:xfrm>
              <a:off x="2441" y="2472"/>
              <a:ext cx="1" cy="1"/>
            </a:xfrm>
            <a:prstGeom prst="ellipse">
              <a:avLst/>
            </a:prstGeom>
            <a:noFill/>
            <a:ln w="12700">
              <a:solidFill>
                <a:srgbClr val="FFFFFF"/>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34" name="Oval 42"/>
            <p:cNvSpPr>
              <a:spLocks noChangeArrowheads="1"/>
            </p:cNvSpPr>
            <p:nvPr/>
          </p:nvSpPr>
          <p:spPr bwMode="auto">
            <a:xfrm>
              <a:off x="2441" y="2476"/>
              <a:ext cx="1" cy="1"/>
            </a:xfrm>
            <a:prstGeom prst="ellipse">
              <a:avLst/>
            </a:prstGeom>
            <a:noFill/>
            <a:ln w="12700">
              <a:solidFill>
                <a:srgbClr val="FFFFFF"/>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35" name="Oval 43"/>
            <p:cNvSpPr>
              <a:spLocks noChangeArrowheads="1"/>
            </p:cNvSpPr>
            <p:nvPr/>
          </p:nvSpPr>
          <p:spPr bwMode="auto">
            <a:xfrm>
              <a:off x="2441" y="2476"/>
              <a:ext cx="8" cy="1"/>
            </a:xfrm>
            <a:prstGeom prst="ellips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36" name="Line 44"/>
            <p:cNvSpPr>
              <a:spLocks noChangeShapeType="1"/>
            </p:cNvSpPr>
            <p:nvPr/>
          </p:nvSpPr>
          <p:spPr bwMode="auto">
            <a:xfrm flipH="1">
              <a:off x="2441" y="2268"/>
              <a:ext cx="64" cy="8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37" name="Line 45"/>
            <p:cNvSpPr>
              <a:spLocks noChangeShapeType="1"/>
            </p:cNvSpPr>
            <p:nvPr/>
          </p:nvSpPr>
          <p:spPr bwMode="auto">
            <a:xfrm flipH="1">
              <a:off x="2465" y="2268"/>
              <a:ext cx="56" cy="8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38" name="Line 46"/>
            <p:cNvSpPr>
              <a:spLocks noChangeShapeType="1"/>
            </p:cNvSpPr>
            <p:nvPr/>
          </p:nvSpPr>
          <p:spPr bwMode="auto">
            <a:xfrm flipH="1">
              <a:off x="2489" y="2268"/>
              <a:ext cx="56" cy="8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39" name="Line 47"/>
            <p:cNvSpPr>
              <a:spLocks noChangeShapeType="1"/>
            </p:cNvSpPr>
            <p:nvPr/>
          </p:nvSpPr>
          <p:spPr bwMode="auto">
            <a:xfrm flipH="1">
              <a:off x="2505" y="2268"/>
              <a:ext cx="56" cy="8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40" name="Line 48"/>
            <p:cNvSpPr>
              <a:spLocks noChangeShapeType="1"/>
            </p:cNvSpPr>
            <p:nvPr/>
          </p:nvSpPr>
          <p:spPr bwMode="auto">
            <a:xfrm flipH="1">
              <a:off x="2529" y="2268"/>
              <a:ext cx="56" cy="8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41" name="Line 49"/>
            <p:cNvSpPr>
              <a:spLocks noChangeShapeType="1"/>
            </p:cNvSpPr>
            <p:nvPr/>
          </p:nvSpPr>
          <p:spPr bwMode="auto">
            <a:xfrm flipH="1">
              <a:off x="2553" y="2268"/>
              <a:ext cx="48" cy="7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42" name="Line 50"/>
            <p:cNvSpPr>
              <a:spLocks noChangeShapeType="1"/>
            </p:cNvSpPr>
            <p:nvPr/>
          </p:nvSpPr>
          <p:spPr bwMode="auto">
            <a:xfrm>
              <a:off x="2473" y="2484"/>
              <a:ext cx="48"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43" name="Line 51"/>
            <p:cNvSpPr>
              <a:spLocks noChangeShapeType="1"/>
            </p:cNvSpPr>
            <p:nvPr/>
          </p:nvSpPr>
          <p:spPr bwMode="auto">
            <a:xfrm>
              <a:off x="2473" y="2476"/>
              <a:ext cx="40"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44" name="Line 52"/>
            <p:cNvSpPr>
              <a:spLocks noChangeShapeType="1"/>
            </p:cNvSpPr>
            <p:nvPr/>
          </p:nvSpPr>
          <p:spPr bwMode="auto">
            <a:xfrm>
              <a:off x="2421" y="2392"/>
              <a:ext cx="776" cy="0"/>
            </a:xfrm>
            <a:prstGeom prst="line">
              <a:avLst/>
            </a:prstGeom>
            <a:noFill/>
            <a:ln w="25400">
              <a:pattFill prst="pct2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45" name="Line 53"/>
            <p:cNvSpPr>
              <a:spLocks noChangeShapeType="1"/>
            </p:cNvSpPr>
            <p:nvPr/>
          </p:nvSpPr>
          <p:spPr bwMode="auto">
            <a:xfrm>
              <a:off x="2421" y="2408"/>
              <a:ext cx="776" cy="0"/>
            </a:xfrm>
            <a:prstGeom prst="line">
              <a:avLst/>
            </a:prstGeom>
            <a:noFill/>
            <a:ln w="25400">
              <a:pattFill prst="pct2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46" name="Freeform 54" descr="50%"/>
            <p:cNvSpPr>
              <a:spLocks/>
            </p:cNvSpPr>
            <p:nvPr/>
          </p:nvSpPr>
          <p:spPr bwMode="auto">
            <a:xfrm>
              <a:off x="2805" y="2256"/>
              <a:ext cx="393" cy="89"/>
            </a:xfrm>
            <a:custGeom>
              <a:avLst/>
              <a:gdLst/>
              <a:ahLst/>
              <a:cxnLst>
                <a:cxn ang="0">
                  <a:pos x="0" y="88"/>
                </a:cxn>
                <a:cxn ang="0">
                  <a:pos x="39" y="59"/>
                </a:cxn>
                <a:cxn ang="0">
                  <a:pos x="94" y="29"/>
                </a:cxn>
                <a:cxn ang="0">
                  <a:pos x="102" y="0"/>
                </a:cxn>
                <a:cxn ang="0">
                  <a:pos x="188" y="0"/>
                </a:cxn>
                <a:cxn ang="0">
                  <a:pos x="282" y="0"/>
                </a:cxn>
                <a:cxn ang="0">
                  <a:pos x="337" y="0"/>
                </a:cxn>
                <a:cxn ang="0">
                  <a:pos x="392" y="88"/>
                </a:cxn>
                <a:cxn ang="0">
                  <a:pos x="0" y="88"/>
                </a:cxn>
              </a:cxnLst>
              <a:rect l="0" t="0" r="r" b="b"/>
              <a:pathLst>
                <a:path w="393" h="89">
                  <a:moveTo>
                    <a:pt x="0" y="88"/>
                  </a:moveTo>
                  <a:lnTo>
                    <a:pt x="39" y="59"/>
                  </a:lnTo>
                  <a:lnTo>
                    <a:pt x="94" y="29"/>
                  </a:lnTo>
                  <a:lnTo>
                    <a:pt x="102" y="0"/>
                  </a:lnTo>
                  <a:lnTo>
                    <a:pt x="188" y="0"/>
                  </a:lnTo>
                  <a:lnTo>
                    <a:pt x="282" y="0"/>
                  </a:lnTo>
                  <a:lnTo>
                    <a:pt x="337" y="0"/>
                  </a:lnTo>
                  <a:lnTo>
                    <a:pt x="392" y="88"/>
                  </a:lnTo>
                  <a:lnTo>
                    <a:pt x="0" y="88"/>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247" name="Line 55"/>
            <p:cNvSpPr>
              <a:spLocks noChangeShapeType="1"/>
            </p:cNvSpPr>
            <p:nvPr/>
          </p:nvSpPr>
          <p:spPr bwMode="auto">
            <a:xfrm>
              <a:off x="3113" y="2260"/>
              <a:ext cx="40" cy="8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48" name="Line 56"/>
            <p:cNvSpPr>
              <a:spLocks noChangeShapeType="1"/>
            </p:cNvSpPr>
            <p:nvPr/>
          </p:nvSpPr>
          <p:spPr bwMode="auto">
            <a:xfrm>
              <a:off x="3137" y="2260"/>
              <a:ext cx="48" cy="8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49" name="Line 57"/>
            <p:cNvSpPr>
              <a:spLocks noChangeShapeType="1"/>
            </p:cNvSpPr>
            <p:nvPr/>
          </p:nvSpPr>
          <p:spPr bwMode="auto">
            <a:xfrm>
              <a:off x="3089" y="2260"/>
              <a:ext cx="40" cy="7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50" name="Line 58"/>
            <p:cNvSpPr>
              <a:spLocks noChangeShapeType="1"/>
            </p:cNvSpPr>
            <p:nvPr/>
          </p:nvSpPr>
          <p:spPr bwMode="auto">
            <a:xfrm>
              <a:off x="3077" y="2260"/>
              <a:ext cx="16" cy="7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51" name="Line 59"/>
            <p:cNvSpPr>
              <a:spLocks noChangeShapeType="1"/>
            </p:cNvSpPr>
            <p:nvPr/>
          </p:nvSpPr>
          <p:spPr bwMode="auto">
            <a:xfrm>
              <a:off x="3053" y="2260"/>
              <a:ext cx="16" cy="64"/>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52" name="Rectangle 60"/>
            <p:cNvSpPr>
              <a:spLocks noChangeArrowheads="1"/>
            </p:cNvSpPr>
            <p:nvPr/>
          </p:nvSpPr>
          <p:spPr bwMode="auto">
            <a:xfrm flipV="1">
              <a:off x="2413" y="2496"/>
              <a:ext cx="736" cy="8"/>
            </a:xfrm>
            <a:prstGeom prst="rect">
              <a:avLst/>
            </a:prstGeom>
            <a:solidFill>
              <a:srgbClr val="FFFFFF"/>
            </a:solidFill>
            <a:ln w="12700">
              <a:no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53" name="Rectangle 61"/>
            <p:cNvSpPr>
              <a:spLocks noChangeArrowheads="1"/>
            </p:cNvSpPr>
            <p:nvPr/>
          </p:nvSpPr>
          <p:spPr bwMode="auto">
            <a:xfrm>
              <a:off x="2417" y="2508"/>
              <a:ext cx="776" cy="40"/>
            </a:xfrm>
            <a:prstGeom prst="rect">
              <a:avLst/>
            </a:prstGeom>
            <a:noFill/>
            <a:ln w="12700">
              <a:solidFill>
                <a:srgbClr val="FFFFFF"/>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54" name="Rectangle 62"/>
            <p:cNvSpPr>
              <a:spLocks noChangeArrowheads="1"/>
            </p:cNvSpPr>
            <p:nvPr/>
          </p:nvSpPr>
          <p:spPr bwMode="auto">
            <a:xfrm>
              <a:off x="2417" y="2508"/>
              <a:ext cx="784" cy="40"/>
            </a:xfrm>
            <a:prstGeom prst="rect">
              <a:avLst/>
            </a:prstGeom>
            <a:noFill/>
            <a:ln w="12700">
              <a:solidFill>
                <a:srgbClr val="FFFFFF"/>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55" name="Rectangle 63"/>
            <p:cNvSpPr>
              <a:spLocks noChangeArrowheads="1"/>
            </p:cNvSpPr>
            <p:nvPr/>
          </p:nvSpPr>
          <p:spPr bwMode="auto">
            <a:xfrm>
              <a:off x="2417" y="2508"/>
              <a:ext cx="784" cy="48"/>
            </a:xfrm>
            <a:prstGeom prst="rect">
              <a:avLst/>
            </a:prstGeom>
            <a:no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56" name="Freeform 64" descr="25%"/>
            <p:cNvSpPr>
              <a:spLocks/>
            </p:cNvSpPr>
            <p:nvPr/>
          </p:nvSpPr>
          <p:spPr bwMode="auto">
            <a:xfrm>
              <a:off x="2837" y="2504"/>
              <a:ext cx="361" cy="41"/>
            </a:xfrm>
            <a:custGeom>
              <a:avLst/>
              <a:gdLst/>
              <a:ahLst/>
              <a:cxnLst>
                <a:cxn ang="0">
                  <a:pos x="360" y="0"/>
                </a:cxn>
                <a:cxn ang="0">
                  <a:pos x="0" y="0"/>
                </a:cxn>
                <a:cxn ang="0">
                  <a:pos x="8" y="27"/>
                </a:cxn>
                <a:cxn ang="0">
                  <a:pos x="8" y="40"/>
                </a:cxn>
                <a:cxn ang="0">
                  <a:pos x="360" y="40"/>
                </a:cxn>
                <a:cxn ang="0">
                  <a:pos x="360" y="0"/>
                </a:cxn>
              </a:cxnLst>
              <a:rect l="0" t="0" r="r" b="b"/>
              <a:pathLst>
                <a:path w="361" h="41">
                  <a:moveTo>
                    <a:pt x="360" y="0"/>
                  </a:moveTo>
                  <a:lnTo>
                    <a:pt x="0" y="0"/>
                  </a:lnTo>
                  <a:lnTo>
                    <a:pt x="8" y="27"/>
                  </a:lnTo>
                  <a:lnTo>
                    <a:pt x="8" y="40"/>
                  </a:lnTo>
                  <a:lnTo>
                    <a:pt x="360" y="40"/>
                  </a:lnTo>
                  <a:lnTo>
                    <a:pt x="360" y="0"/>
                  </a:lnTo>
                </a:path>
              </a:pathLst>
            </a:custGeom>
            <a:pattFill prst="pct25">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257" name="Rectangle 65" descr="50%"/>
            <p:cNvSpPr>
              <a:spLocks noChangeArrowheads="1"/>
            </p:cNvSpPr>
            <p:nvPr/>
          </p:nvSpPr>
          <p:spPr bwMode="auto">
            <a:xfrm>
              <a:off x="2413" y="2464"/>
              <a:ext cx="728" cy="32"/>
            </a:xfrm>
            <a:prstGeom prst="rect">
              <a:avLst/>
            </a:prstGeom>
            <a:pattFill prst="pct50">
              <a:fgClr>
                <a:srgbClr val="000000"/>
              </a:fgClr>
              <a:bgClr>
                <a:srgbClr val="FFFFFF"/>
              </a:bgClr>
            </a:pattFill>
            <a:ln w="12700">
              <a:no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258" name="Rectangle 66"/>
            <p:cNvSpPr>
              <a:spLocks noChangeArrowheads="1"/>
            </p:cNvSpPr>
            <p:nvPr/>
          </p:nvSpPr>
          <p:spPr bwMode="auto">
            <a:xfrm>
              <a:off x="2417" y="2504"/>
              <a:ext cx="768" cy="1"/>
            </a:xfrm>
            <a:prstGeom prst="rect">
              <a:avLst/>
            </a:prstGeom>
            <a:noFill/>
            <a:ln w="12700">
              <a:pattFill prst="pct50">
                <a:fgClr>
                  <a:srgbClr val="000000"/>
                </a:fgClr>
                <a:bgClr>
                  <a:srgbClr val="FFFFFF"/>
                </a:bgClr>
              </a:patt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59" name="Rectangle 67"/>
            <p:cNvSpPr>
              <a:spLocks noChangeArrowheads="1"/>
            </p:cNvSpPr>
            <p:nvPr/>
          </p:nvSpPr>
          <p:spPr bwMode="auto">
            <a:xfrm>
              <a:off x="2417" y="2508"/>
              <a:ext cx="776" cy="1"/>
            </a:xfrm>
            <a:prstGeom prst="rect">
              <a:avLst/>
            </a:prstGeom>
            <a:noFill/>
            <a:ln w="12700">
              <a:pattFill prst="pct50">
                <a:fgClr>
                  <a:srgbClr val="000000"/>
                </a:fgClr>
                <a:bgClr>
                  <a:srgbClr val="FFFFFF"/>
                </a:bgClr>
              </a:patt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60" name="Rectangle 68"/>
            <p:cNvSpPr>
              <a:spLocks noChangeArrowheads="1"/>
            </p:cNvSpPr>
            <p:nvPr/>
          </p:nvSpPr>
          <p:spPr bwMode="auto">
            <a:xfrm>
              <a:off x="2417" y="2356"/>
              <a:ext cx="784" cy="144"/>
            </a:xfrm>
            <a:prstGeom prst="rect">
              <a:avLst/>
            </a:prstGeom>
            <a:no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261" name="Line 69"/>
            <p:cNvSpPr>
              <a:spLocks noChangeShapeType="1"/>
            </p:cNvSpPr>
            <p:nvPr/>
          </p:nvSpPr>
          <p:spPr bwMode="auto">
            <a:xfrm>
              <a:off x="2425"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62" name="Line 70"/>
            <p:cNvSpPr>
              <a:spLocks noChangeShapeType="1"/>
            </p:cNvSpPr>
            <p:nvPr/>
          </p:nvSpPr>
          <p:spPr bwMode="auto">
            <a:xfrm>
              <a:off x="243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63" name="Line 71"/>
            <p:cNvSpPr>
              <a:spLocks noChangeShapeType="1"/>
            </p:cNvSpPr>
            <p:nvPr/>
          </p:nvSpPr>
          <p:spPr bwMode="auto">
            <a:xfrm>
              <a:off x="2449"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64" name="Line 72"/>
            <p:cNvSpPr>
              <a:spLocks noChangeShapeType="1"/>
            </p:cNvSpPr>
            <p:nvPr/>
          </p:nvSpPr>
          <p:spPr bwMode="auto">
            <a:xfrm>
              <a:off x="245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65" name="Line 73"/>
            <p:cNvSpPr>
              <a:spLocks noChangeShapeType="1"/>
            </p:cNvSpPr>
            <p:nvPr/>
          </p:nvSpPr>
          <p:spPr bwMode="auto">
            <a:xfrm>
              <a:off x="248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66" name="Line 74"/>
            <p:cNvSpPr>
              <a:spLocks noChangeShapeType="1"/>
            </p:cNvSpPr>
            <p:nvPr/>
          </p:nvSpPr>
          <p:spPr bwMode="auto">
            <a:xfrm>
              <a:off x="249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67" name="Line 75"/>
            <p:cNvSpPr>
              <a:spLocks noChangeShapeType="1"/>
            </p:cNvSpPr>
            <p:nvPr/>
          </p:nvSpPr>
          <p:spPr bwMode="auto">
            <a:xfrm>
              <a:off x="2505"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68" name="Line 76"/>
            <p:cNvSpPr>
              <a:spLocks noChangeShapeType="1"/>
            </p:cNvSpPr>
            <p:nvPr/>
          </p:nvSpPr>
          <p:spPr bwMode="auto">
            <a:xfrm>
              <a:off x="251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69" name="Line 77"/>
            <p:cNvSpPr>
              <a:spLocks noChangeShapeType="1"/>
            </p:cNvSpPr>
            <p:nvPr/>
          </p:nvSpPr>
          <p:spPr bwMode="auto">
            <a:xfrm>
              <a:off x="2529"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70" name="Line 78"/>
            <p:cNvSpPr>
              <a:spLocks noChangeShapeType="1"/>
            </p:cNvSpPr>
            <p:nvPr/>
          </p:nvSpPr>
          <p:spPr bwMode="auto">
            <a:xfrm>
              <a:off x="253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71" name="Line 79"/>
            <p:cNvSpPr>
              <a:spLocks noChangeShapeType="1"/>
            </p:cNvSpPr>
            <p:nvPr/>
          </p:nvSpPr>
          <p:spPr bwMode="auto">
            <a:xfrm>
              <a:off x="255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72" name="Line 80"/>
            <p:cNvSpPr>
              <a:spLocks noChangeShapeType="1"/>
            </p:cNvSpPr>
            <p:nvPr/>
          </p:nvSpPr>
          <p:spPr bwMode="auto">
            <a:xfrm>
              <a:off x="256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73" name="Line 81"/>
            <p:cNvSpPr>
              <a:spLocks noChangeShapeType="1"/>
            </p:cNvSpPr>
            <p:nvPr/>
          </p:nvSpPr>
          <p:spPr bwMode="auto">
            <a:xfrm>
              <a:off x="256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74" name="Line 82"/>
            <p:cNvSpPr>
              <a:spLocks noChangeShapeType="1"/>
            </p:cNvSpPr>
            <p:nvPr/>
          </p:nvSpPr>
          <p:spPr bwMode="auto">
            <a:xfrm>
              <a:off x="257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75" name="Line 83"/>
            <p:cNvSpPr>
              <a:spLocks noChangeShapeType="1"/>
            </p:cNvSpPr>
            <p:nvPr/>
          </p:nvSpPr>
          <p:spPr bwMode="auto">
            <a:xfrm>
              <a:off x="2585"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76" name="Line 84"/>
            <p:cNvSpPr>
              <a:spLocks noChangeShapeType="1"/>
            </p:cNvSpPr>
            <p:nvPr/>
          </p:nvSpPr>
          <p:spPr bwMode="auto">
            <a:xfrm>
              <a:off x="259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77" name="Line 85"/>
            <p:cNvSpPr>
              <a:spLocks noChangeShapeType="1"/>
            </p:cNvSpPr>
            <p:nvPr/>
          </p:nvSpPr>
          <p:spPr bwMode="auto">
            <a:xfrm>
              <a:off x="2609"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78" name="Line 86"/>
            <p:cNvSpPr>
              <a:spLocks noChangeShapeType="1"/>
            </p:cNvSpPr>
            <p:nvPr/>
          </p:nvSpPr>
          <p:spPr bwMode="auto">
            <a:xfrm>
              <a:off x="261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79" name="Line 87"/>
            <p:cNvSpPr>
              <a:spLocks noChangeShapeType="1"/>
            </p:cNvSpPr>
            <p:nvPr/>
          </p:nvSpPr>
          <p:spPr bwMode="auto">
            <a:xfrm>
              <a:off x="263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80" name="Line 88"/>
            <p:cNvSpPr>
              <a:spLocks noChangeShapeType="1"/>
            </p:cNvSpPr>
            <p:nvPr/>
          </p:nvSpPr>
          <p:spPr bwMode="auto">
            <a:xfrm>
              <a:off x="264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81" name="Line 89"/>
            <p:cNvSpPr>
              <a:spLocks noChangeShapeType="1"/>
            </p:cNvSpPr>
            <p:nvPr/>
          </p:nvSpPr>
          <p:spPr bwMode="auto">
            <a:xfrm>
              <a:off x="265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82" name="Line 90"/>
            <p:cNvSpPr>
              <a:spLocks noChangeShapeType="1"/>
            </p:cNvSpPr>
            <p:nvPr/>
          </p:nvSpPr>
          <p:spPr bwMode="auto">
            <a:xfrm>
              <a:off x="2665"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83" name="Line 91"/>
            <p:cNvSpPr>
              <a:spLocks noChangeShapeType="1"/>
            </p:cNvSpPr>
            <p:nvPr/>
          </p:nvSpPr>
          <p:spPr bwMode="auto">
            <a:xfrm>
              <a:off x="267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84" name="Line 92"/>
            <p:cNvSpPr>
              <a:spLocks noChangeShapeType="1"/>
            </p:cNvSpPr>
            <p:nvPr/>
          </p:nvSpPr>
          <p:spPr bwMode="auto">
            <a:xfrm>
              <a:off x="2689"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85" name="Line 93"/>
            <p:cNvSpPr>
              <a:spLocks noChangeShapeType="1"/>
            </p:cNvSpPr>
            <p:nvPr/>
          </p:nvSpPr>
          <p:spPr bwMode="auto">
            <a:xfrm>
              <a:off x="269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86" name="Line 94"/>
            <p:cNvSpPr>
              <a:spLocks noChangeShapeType="1"/>
            </p:cNvSpPr>
            <p:nvPr/>
          </p:nvSpPr>
          <p:spPr bwMode="auto">
            <a:xfrm>
              <a:off x="269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87" name="Line 95"/>
            <p:cNvSpPr>
              <a:spLocks noChangeShapeType="1"/>
            </p:cNvSpPr>
            <p:nvPr/>
          </p:nvSpPr>
          <p:spPr bwMode="auto">
            <a:xfrm>
              <a:off x="271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88" name="Line 96"/>
            <p:cNvSpPr>
              <a:spLocks noChangeShapeType="1"/>
            </p:cNvSpPr>
            <p:nvPr/>
          </p:nvSpPr>
          <p:spPr bwMode="auto">
            <a:xfrm>
              <a:off x="272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89" name="Line 97"/>
            <p:cNvSpPr>
              <a:spLocks noChangeShapeType="1"/>
            </p:cNvSpPr>
            <p:nvPr/>
          </p:nvSpPr>
          <p:spPr bwMode="auto">
            <a:xfrm>
              <a:off x="273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90" name="Line 98"/>
            <p:cNvSpPr>
              <a:spLocks noChangeShapeType="1"/>
            </p:cNvSpPr>
            <p:nvPr/>
          </p:nvSpPr>
          <p:spPr bwMode="auto">
            <a:xfrm>
              <a:off x="2745"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91" name="Line 99"/>
            <p:cNvSpPr>
              <a:spLocks noChangeShapeType="1"/>
            </p:cNvSpPr>
            <p:nvPr/>
          </p:nvSpPr>
          <p:spPr bwMode="auto">
            <a:xfrm>
              <a:off x="275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92" name="Line 100"/>
            <p:cNvSpPr>
              <a:spLocks noChangeShapeType="1"/>
            </p:cNvSpPr>
            <p:nvPr/>
          </p:nvSpPr>
          <p:spPr bwMode="auto">
            <a:xfrm>
              <a:off x="2769"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93" name="Line 101"/>
            <p:cNvSpPr>
              <a:spLocks noChangeShapeType="1"/>
            </p:cNvSpPr>
            <p:nvPr/>
          </p:nvSpPr>
          <p:spPr bwMode="auto">
            <a:xfrm>
              <a:off x="277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94" name="Line 102"/>
            <p:cNvSpPr>
              <a:spLocks noChangeShapeType="1"/>
            </p:cNvSpPr>
            <p:nvPr/>
          </p:nvSpPr>
          <p:spPr bwMode="auto">
            <a:xfrm>
              <a:off x="279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95" name="Line 103"/>
            <p:cNvSpPr>
              <a:spLocks noChangeShapeType="1"/>
            </p:cNvSpPr>
            <p:nvPr/>
          </p:nvSpPr>
          <p:spPr bwMode="auto">
            <a:xfrm>
              <a:off x="280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96" name="Line 104"/>
            <p:cNvSpPr>
              <a:spLocks noChangeShapeType="1"/>
            </p:cNvSpPr>
            <p:nvPr/>
          </p:nvSpPr>
          <p:spPr bwMode="auto">
            <a:xfrm>
              <a:off x="281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97" name="Line 105"/>
            <p:cNvSpPr>
              <a:spLocks noChangeShapeType="1"/>
            </p:cNvSpPr>
            <p:nvPr/>
          </p:nvSpPr>
          <p:spPr bwMode="auto">
            <a:xfrm>
              <a:off x="2825"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98" name="Line 106"/>
            <p:cNvSpPr>
              <a:spLocks noChangeShapeType="1"/>
            </p:cNvSpPr>
            <p:nvPr/>
          </p:nvSpPr>
          <p:spPr bwMode="auto">
            <a:xfrm>
              <a:off x="284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299" name="Line 107"/>
            <p:cNvSpPr>
              <a:spLocks noChangeShapeType="1"/>
            </p:cNvSpPr>
            <p:nvPr/>
          </p:nvSpPr>
          <p:spPr bwMode="auto">
            <a:xfrm>
              <a:off x="284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00" name="Line 108"/>
            <p:cNvSpPr>
              <a:spLocks noChangeShapeType="1"/>
            </p:cNvSpPr>
            <p:nvPr/>
          </p:nvSpPr>
          <p:spPr bwMode="auto">
            <a:xfrm>
              <a:off x="2849"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01" name="Line 109"/>
            <p:cNvSpPr>
              <a:spLocks noChangeShapeType="1"/>
            </p:cNvSpPr>
            <p:nvPr/>
          </p:nvSpPr>
          <p:spPr bwMode="auto">
            <a:xfrm>
              <a:off x="285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02" name="Line 110"/>
            <p:cNvSpPr>
              <a:spLocks noChangeShapeType="1"/>
            </p:cNvSpPr>
            <p:nvPr/>
          </p:nvSpPr>
          <p:spPr bwMode="auto">
            <a:xfrm>
              <a:off x="287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03" name="Line 111"/>
            <p:cNvSpPr>
              <a:spLocks noChangeShapeType="1"/>
            </p:cNvSpPr>
            <p:nvPr/>
          </p:nvSpPr>
          <p:spPr bwMode="auto">
            <a:xfrm>
              <a:off x="288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04" name="Line 112"/>
            <p:cNvSpPr>
              <a:spLocks noChangeShapeType="1"/>
            </p:cNvSpPr>
            <p:nvPr/>
          </p:nvSpPr>
          <p:spPr bwMode="auto">
            <a:xfrm>
              <a:off x="289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05" name="Line 113"/>
            <p:cNvSpPr>
              <a:spLocks noChangeShapeType="1"/>
            </p:cNvSpPr>
            <p:nvPr/>
          </p:nvSpPr>
          <p:spPr bwMode="auto">
            <a:xfrm>
              <a:off x="2905"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06" name="Line 114"/>
            <p:cNvSpPr>
              <a:spLocks noChangeShapeType="1"/>
            </p:cNvSpPr>
            <p:nvPr/>
          </p:nvSpPr>
          <p:spPr bwMode="auto">
            <a:xfrm>
              <a:off x="292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07" name="Line 115"/>
            <p:cNvSpPr>
              <a:spLocks noChangeShapeType="1"/>
            </p:cNvSpPr>
            <p:nvPr/>
          </p:nvSpPr>
          <p:spPr bwMode="auto">
            <a:xfrm>
              <a:off x="2929"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08" name="Line 116"/>
            <p:cNvSpPr>
              <a:spLocks noChangeShapeType="1"/>
            </p:cNvSpPr>
            <p:nvPr/>
          </p:nvSpPr>
          <p:spPr bwMode="auto">
            <a:xfrm>
              <a:off x="293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09" name="Line 117"/>
            <p:cNvSpPr>
              <a:spLocks noChangeShapeType="1"/>
            </p:cNvSpPr>
            <p:nvPr/>
          </p:nvSpPr>
          <p:spPr bwMode="auto">
            <a:xfrm>
              <a:off x="295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10" name="Line 118"/>
            <p:cNvSpPr>
              <a:spLocks noChangeShapeType="1"/>
            </p:cNvSpPr>
            <p:nvPr/>
          </p:nvSpPr>
          <p:spPr bwMode="auto">
            <a:xfrm>
              <a:off x="296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11" name="Line 119"/>
            <p:cNvSpPr>
              <a:spLocks noChangeShapeType="1"/>
            </p:cNvSpPr>
            <p:nvPr/>
          </p:nvSpPr>
          <p:spPr bwMode="auto">
            <a:xfrm>
              <a:off x="297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12" name="Line 120"/>
            <p:cNvSpPr>
              <a:spLocks noChangeShapeType="1"/>
            </p:cNvSpPr>
            <p:nvPr/>
          </p:nvSpPr>
          <p:spPr bwMode="auto">
            <a:xfrm>
              <a:off x="297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13" name="Line 121"/>
            <p:cNvSpPr>
              <a:spLocks noChangeShapeType="1"/>
            </p:cNvSpPr>
            <p:nvPr/>
          </p:nvSpPr>
          <p:spPr bwMode="auto">
            <a:xfrm>
              <a:off x="2985"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14" name="Line 122"/>
            <p:cNvSpPr>
              <a:spLocks noChangeShapeType="1"/>
            </p:cNvSpPr>
            <p:nvPr/>
          </p:nvSpPr>
          <p:spPr bwMode="auto">
            <a:xfrm>
              <a:off x="300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15" name="Line 123"/>
            <p:cNvSpPr>
              <a:spLocks noChangeShapeType="1"/>
            </p:cNvSpPr>
            <p:nvPr/>
          </p:nvSpPr>
          <p:spPr bwMode="auto">
            <a:xfrm>
              <a:off x="3009"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16" name="Line 124"/>
            <p:cNvSpPr>
              <a:spLocks noChangeShapeType="1"/>
            </p:cNvSpPr>
            <p:nvPr/>
          </p:nvSpPr>
          <p:spPr bwMode="auto">
            <a:xfrm>
              <a:off x="301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17" name="Line 125"/>
            <p:cNvSpPr>
              <a:spLocks noChangeShapeType="1"/>
            </p:cNvSpPr>
            <p:nvPr/>
          </p:nvSpPr>
          <p:spPr bwMode="auto">
            <a:xfrm>
              <a:off x="303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18" name="Line 126"/>
            <p:cNvSpPr>
              <a:spLocks noChangeShapeType="1"/>
            </p:cNvSpPr>
            <p:nvPr/>
          </p:nvSpPr>
          <p:spPr bwMode="auto">
            <a:xfrm>
              <a:off x="304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19" name="Line 127"/>
            <p:cNvSpPr>
              <a:spLocks noChangeShapeType="1"/>
            </p:cNvSpPr>
            <p:nvPr/>
          </p:nvSpPr>
          <p:spPr bwMode="auto">
            <a:xfrm>
              <a:off x="305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20" name="Line 128"/>
            <p:cNvSpPr>
              <a:spLocks noChangeShapeType="1"/>
            </p:cNvSpPr>
            <p:nvPr/>
          </p:nvSpPr>
          <p:spPr bwMode="auto">
            <a:xfrm>
              <a:off x="3065"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21" name="Line 129"/>
            <p:cNvSpPr>
              <a:spLocks noChangeShapeType="1"/>
            </p:cNvSpPr>
            <p:nvPr/>
          </p:nvSpPr>
          <p:spPr bwMode="auto">
            <a:xfrm>
              <a:off x="308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22" name="Line 130"/>
            <p:cNvSpPr>
              <a:spLocks noChangeShapeType="1"/>
            </p:cNvSpPr>
            <p:nvPr/>
          </p:nvSpPr>
          <p:spPr bwMode="auto">
            <a:xfrm>
              <a:off x="3089"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23" name="Line 131"/>
            <p:cNvSpPr>
              <a:spLocks noChangeShapeType="1"/>
            </p:cNvSpPr>
            <p:nvPr/>
          </p:nvSpPr>
          <p:spPr bwMode="auto">
            <a:xfrm>
              <a:off x="309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24" name="Line 132"/>
            <p:cNvSpPr>
              <a:spLocks noChangeShapeType="1"/>
            </p:cNvSpPr>
            <p:nvPr/>
          </p:nvSpPr>
          <p:spPr bwMode="auto">
            <a:xfrm>
              <a:off x="311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25" name="Line 133"/>
            <p:cNvSpPr>
              <a:spLocks noChangeShapeType="1"/>
            </p:cNvSpPr>
            <p:nvPr/>
          </p:nvSpPr>
          <p:spPr bwMode="auto">
            <a:xfrm>
              <a:off x="312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26" name="Line 134"/>
            <p:cNvSpPr>
              <a:spLocks noChangeShapeType="1"/>
            </p:cNvSpPr>
            <p:nvPr/>
          </p:nvSpPr>
          <p:spPr bwMode="auto">
            <a:xfrm>
              <a:off x="313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27" name="Line 135"/>
            <p:cNvSpPr>
              <a:spLocks noChangeShapeType="1"/>
            </p:cNvSpPr>
            <p:nvPr/>
          </p:nvSpPr>
          <p:spPr bwMode="auto">
            <a:xfrm>
              <a:off x="3145"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28" name="Line 136"/>
            <p:cNvSpPr>
              <a:spLocks noChangeShapeType="1"/>
            </p:cNvSpPr>
            <p:nvPr/>
          </p:nvSpPr>
          <p:spPr bwMode="auto">
            <a:xfrm>
              <a:off x="316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29" name="Line 137"/>
            <p:cNvSpPr>
              <a:spLocks noChangeShapeType="1"/>
            </p:cNvSpPr>
            <p:nvPr/>
          </p:nvSpPr>
          <p:spPr bwMode="auto">
            <a:xfrm>
              <a:off x="3169"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30" name="Line 138"/>
            <p:cNvSpPr>
              <a:spLocks noChangeShapeType="1"/>
            </p:cNvSpPr>
            <p:nvPr/>
          </p:nvSpPr>
          <p:spPr bwMode="auto">
            <a:xfrm>
              <a:off x="3177"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31" name="Line 139"/>
            <p:cNvSpPr>
              <a:spLocks noChangeShapeType="1"/>
            </p:cNvSpPr>
            <p:nvPr/>
          </p:nvSpPr>
          <p:spPr bwMode="auto">
            <a:xfrm>
              <a:off x="319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32" name="Line 140"/>
            <p:cNvSpPr>
              <a:spLocks noChangeShapeType="1"/>
            </p:cNvSpPr>
            <p:nvPr/>
          </p:nvSpPr>
          <p:spPr bwMode="auto">
            <a:xfrm>
              <a:off x="3201"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33" name="Line 141"/>
            <p:cNvSpPr>
              <a:spLocks noChangeShapeType="1"/>
            </p:cNvSpPr>
            <p:nvPr/>
          </p:nvSpPr>
          <p:spPr bwMode="auto">
            <a:xfrm>
              <a:off x="2473" y="2516"/>
              <a:ext cx="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34" name="Line 142"/>
            <p:cNvSpPr>
              <a:spLocks noChangeShapeType="1"/>
            </p:cNvSpPr>
            <p:nvPr/>
          </p:nvSpPr>
          <p:spPr bwMode="auto">
            <a:xfrm>
              <a:off x="2425" y="2508"/>
              <a:ext cx="768"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335" name="Freeform 143"/>
            <p:cNvSpPr>
              <a:spLocks/>
            </p:cNvSpPr>
            <p:nvPr/>
          </p:nvSpPr>
          <p:spPr bwMode="auto">
            <a:xfrm>
              <a:off x="3077" y="2568"/>
              <a:ext cx="345" cy="137"/>
            </a:xfrm>
            <a:custGeom>
              <a:avLst/>
              <a:gdLst/>
              <a:ahLst/>
              <a:cxnLst>
                <a:cxn ang="0">
                  <a:pos x="0" y="0"/>
                </a:cxn>
                <a:cxn ang="0">
                  <a:pos x="48" y="0"/>
                </a:cxn>
                <a:cxn ang="0">
                  <a:pos x="120" y="16"/>
                </a:cxn>
                <a:cxn ang="0">
                  <a:pos x="168" y="24"/>
                </a:cxn>
                <a:cxn ang="0">
                  <a:pos x="200" y="48"/>
                </a:cxn>
                <a:cxn ang="0">
                  <a:pos x="184" y="88"/>
                </a:cxn>
                <a:cxn ang="0">
                  <a:pos x="144" y="80"/>
                </a:cxn>
                <a:cxn ang="0">
                  <a:pos x="96" y="64"/>
                </a:cxn>
                <a:cxn ang="0">
                  <a:pos x="80" y="32"/>
                </a:cxn>
                <a:cxn ang="0">
                  <a:pos x="120" y="24"/>
                </a:cxn>
                <a:cxn ang="0">
                  <a:pos x="192" y="8"/>
                </a:cxn>
                <a:cxn ang="0">
                  <a:pos x="272" y="8"/>
                </a:cxn>
                <a:cxn ang="0">
                  <a:pos x="328" y="32"/>
                </a:cxn>
                <a:cxn ang="0">
                  <a:pos x="344" y="80"/>
                </a:cxn>
                <a:cxn ang="0">
                  <a:pos x="272" y="96"/>
                </a:cxn>
                <a:cxn ang="0">
                  <a:pos x="208" y="88"/>
                </a:cxn>
                <a:cxn ang="0">
                  <a:pos x="160" y="96"/>
                </a:cxn>
                <a:cxn ang="0">
                  <a:pos x="120" y="96"/>
                </a:cxn>
                <a:cxn ang="0">
                  <a:pos x="104" y="120"/>
                </a:cxn>
                <a:cxn ang="0">
                  <a:pos x="152" y="136"/>
                </a:cxn>
              </a:cxnLst>
              <a:rect l="0" t="0" r="r" b="b"/>
              <a:pathLst>
                <a:path w="345" h="137">
                  <a:moveTo>
                    <a:pt x="0" y="0"/>
                  </a:moveTo>
                  <a:lnTo>
                    <a:pt x="48" y="0"/>
                  </a:lnTo>
                  <a:lnTo>
                    <a:pt x="120" y="16"/>
                  </a:lnTo>
                  <a:lnTo>
                    <a:pt x="168" y="24"/>
                  </a:lnTo>
                  <a:lnTo>
                    <a:pt x="200" y="48"/>
                  </a:lnTo>
                  <a:lnTo>
                    <a:pt x="184" y="88"/>
                  </a:lnTo>
                  <a:lnTo>
                    <a:pt x="144" y="80"/>
                  </a:lnTo>
                  <a:lnTo>
                    <a:pt x="96" y="64"/>
                  </a:lnTo>
                  <a:lnTo>
                    <a:pt x="80" y="32"/>
                  </a:lnTo>
                  <a:lnTo>
                    <a:pt x="120" y="24"/>
                  </a:lnTo>
                  <a:lnTo>
                    <a:pt x="192" y="8"/>
                  </a:lnTo>
                  <a:lnTo>
                    <a:pt x="272" y="8"/>
                  </a:lnTo>
                  <a:lnTo>
                    <a:pt x="328" y="32"/>
                  </a:lnTo>
                  <a:lnTo>
                    <a:pt x="344" y="80"/>
                  </a:lnTo>
                  <a:lnTo>
                    <a:pt x="272" y="96"/>
                  </a:lnTo>
                  <a:lnTo>
                    <a:pt x="208" y="88"/>
                  </a:lnTo>
                  <a:lnTo>
                    <a:pt x="160" y="96"/>
                  </a:lnTo>
                  <a:lnTo>
                    <a:pt x="120" y="96"/>
                  </a:lnTo>
                  <a:lnTo>
                    <a:pt x="104" y="120"/>
                  </a:lnTo>
                  <a:lnTo>
                    <a:pt x="152" y="136"/>
                  </a:lnTo>
                </a:path>
              </a:pathLst>
            </a:custGeom>
            <a:noFill/>
            <a:ln w="12700" cap="rnd" cmpd="sng">
              <a:pattFill prst="pct50">
                <a:fgClr>
                  <a:srgbClr val="000000"/>
                </a:fgClr>
                <a:bgClr>
                  <a:srgbClr val="FFFFFF"/>
                </a:bgClr>
              </a:patt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36" name="Freeform 144"/>
            <p:cNvSpPr>
              <a:spLocks/>
            </p:cNvSpPr>
            <p:nvPr/>
          </p:nvSpPr>
          <p:spPr bwMode="auto">
            <a:xfrm>
              <a:off x="3077" y="2568"/>
              <a:ext cx="345" cy="137"/>
            </a:xfrm>
            <a:custGeom>
              <a:avLst/>
              <a:gdLst/>
              <a:ahLst/>
              <a:cxnLst>
                <a:cxn ang="0">
                  <a:pos x="0" y="0"/>
                </a:cxn>
                <a:cxn ang="0">
                  <a:pos x="48" y="0"/>
                </a:cxn>
                <a:cxn ang="0">
                  <a:pos x="120" y="16"/>
                </a:cxn>
                <a:cxn ang="0">
                  <a:pos x="168" y="24"/>
                </a:cxn>
                <a:cxn ang="0">
                  <a:pos x="200" y="48"/>
                </a:cxn>
                <a:cxn ang="0">
                  <a:pos x="184" y="88"/>
                </a:cxn>
                <a:cxn ang="0">
                  <a:pos x="144" y="80"/>
                </a:cxn>
                <a:cxn ang="0">
                  <a:pos x="96" y="64"/>
                </a:cxn>
                <a:cxn ang="0">
                  <a:pos x="80" y="32"/>
                </a:cxn>
                <a:cxn ang="0">
                  <a:pos x="120" y="24"/>
                </a:cxn>
                <a:cxn ang="0">
                  <a:pos x="192" y="8"/>
                </a:cxn>
                <a:cxn ang="0">
                  <a:pos x="272" y="8"/>
                </a:cxn>
                <a:cxn ang="0">
                  <a:pos x="328" y="32"/>
                </a:cxn>
                <a:cxn ang="0">
                  <a:pos x="344" y="80"/>
                </a:cxn>
                <a:cxn ang="0">
                  <a:pos x="272" y="96"/>
                </a:cxn>
                <a:cxn ang="0">
                  <a:pos x="208" y="88"/>
                </a:cxn>
                <a:cxn ang="0">
                  <a:pos x="160" y="96"/>
                </a:cxn>
                <a:cxn ang="0">
                  <a:pos x="120" y="96"/>
                </a:cxn>
                <a:cxn ang="0">
                  <a:pos x="104" y="120"/>
                </a:cxn>
                <a:cxn ang="0">
                  <a:pos x="152" y="136"/>
                </a:cxn>
              </a:cxnLst>
              <a:rect l="0" t="0" r="r" b="b"/>
              <a:pathLst>
                <a:path w="345" h="137">
                  <a:moveTo>
                    <a:pt x="0" y="0"/>
                  </a:moveTo>
                  <a:lnTo>
                    <a:pt x="48" y="0"/>
                  </a:lnTo>
                  <a:lnTo>
                    <a:pt x="120" y="16"/>
                  </a:lnTo>
                  <a:lnTo>
                    <a:pt x="168" y="24"/>
                  </a:lnTo>
                  <a:lnTo>
                    <a:pt x="200" y="48"/>
                  </a:lnTo>
                  <a:lnTo>
                    <a:pt x="184" y="88"/>
                  </a:lnTo>
                  <a:lnTo>
                    <a:pt x="144" y="80"/>
                  </a:lnTo>
                  <a:lnTo>
                    <a:pt x="96" y="64"/>
                  </a:lnTo>
                  <a:lnTo>
                    <a:pt x="80" y="32"/>
                  </a:lnTo>
                  <a:lnTo>
                    <a:pt x="120" y="24"/>
                  </a:lnTo>
                  <a:lnTo>
                    <a:pt x="192" y="8"/>
                  </a:lnTo>
                  <a:lnTo>
                    <a:pt x="272" y="8"/>
                  </a:lnTo>
                  <a:lnTo>
                    <a:pt x="328" y="32"/>
                  </a:lnTo>
                  <a:lnTo>
                    <a:pt x="344" y="80"/>
                  </a:lnTo>
                  <a:lnTo>
                    <a:pt x="272" y="96"/>
                  </a:lnTo>
                  <a:lnTo>
                    <a:pt x="208" y="88"/>
                  </a:lnTo>
                  <a:lnTo>
                    <a:pt x="160" y="96"/>
                  </a:lnTo>
                  <a:lnTo>
                    <a:pt x="120" y="96"/>
                  </a:lnTo>
                  <a:lnTo>
                    <a:pt x="104" y="120"/>
                  </a:lnTo>
                  <a:lnTo>
                    <a:pt x="152" y="136"/>
                  </a:lnTo>
                </a:path>
              </a:pathLst>
            </a:custGeom>
            <a:noFill/>
            <a:ln w="12700" cap="rnd" cmpd="sng">
              <a:pattFill prst="pct50">
                <a:fgClr>
                  <a:srgbClr val="000000"/>
                </a:fgClr>
                <a:bgClr>
                  <a:srgbClr val="FFFFFF"/>
                </a:bgClr>
              </a:patt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37" name="Freeform 145" descr="25%"/>
            <p:cNvSpPr>
              <a:spLocks/>
            </p:cNvSpPr>
            <p:nvPr/>
          </p:nvSpPr>
          <p:spPr bwMode="auto">
            <a:xfrm>
              <a:off x="3197" y="2680"/>
              <a:ext cx="137" cy="33"/>
            </a:xfrm>
            <a:custGeom>
              <a:avLst/>
              <a:gdLst/>
              <a:ahLst/>
              <a:cxnLst>
                <a:cxn ang="0">
                  <a:pos x="106" y="26"/>
                </a:cxn>
                <a:cxn ang="0">
                  <a:pos x="38" y="6"/>
                </a:cxn>
                <a:cxn ang="0">
                  <a:pos x="0" y="6"/>
                </a:cxn>
                <a:cxn ang="0">
                  <a:pos x="45" y="0"/>
                </a:cxn>
                <a:cxn ang="0">
                  <a:pos x="60" y="0"/>
                </a:cxn>
                <a:cxn ang="0">
                  <a:pos x="136" y="26"/>
                </a:cxn>
                <a:cxn ang="0">
                  <a:pos x="106" y="32"/>
                </a:cxn>
                <a:cxn ang="0">
                  <a:pos x="106" y="26"/>
                </a:cxn>
              </a:cxnLst>
              <a:rect l="0" t="0" r="r" b="b"/>
              <a:pathLst>
                <a:path w="137" h="33">
                  <a:moveTo>
                    <a:pt x="106" y="26"/>
                  </a:moveTo>
                  <a:lnTo>
                    <a:pt x="38" y="6"/>
                  </a:lnTo>
                  <a:lnTo>
                    <a:pt x="0" y="6"/>
                  </a:lnTo>
                  <a:lnTo>
                    <a:pt x="45" y="0"/>
                  </a:lnTo>
                  <a:lnTo>
                    <a:pt x="60" y="0"/>
                  </a:lnTo>
                  <a:lnTo>
                    <a:pt x="136" y="26"/>
                  </a:lnTo>
                  <a:lnTo>
                    <a:pt x="106" y="32"/>
                  </a:lnTo>
                  <a:lnTo>
                    <a:pt x="106" y="26"/>
                  </a:lnTo>
                </a:path>
              </a:pathLst>
            </a:custGeom>
            <a:pattFill prst="pct25">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38" name="Freeform 146" descr="25%"/>
            <p:cNvSpPr>
              <a:spLocks/>
            </p:cNvSpPr>
            <p:nvPr/>
          </p:nvSpPr>
          <p:spPr bwMode="auto">
            <a:xfrm>
              <a:off x="3317" y="2712"/>
              <a:ext cx="17" cy="25"/>
            </a:xfrm>
            <a:custGeom>
              <a:avLst/>
              <a:gdLst/>
              <a:ahLst/>
              <a:cxnLst>
                <a:cxn ang="0">
                  <a:pos x="16" y="6"/>
                </a:cxn>
                <a:cxn ang="0">
                  <a:pos x="16" y="18"/>
                </a:cxn>
                <a:cxn ang="0">
                  <a:pos x="0" y="24"/>
                </a:cxn>
                <a:cxn ang="0">
                  <a:pos x="0" y="6"/>
                </a:cxn>
                <a:cxn ang="0">
                  <a:pos x="16" y="0"/>
                </a:cxn>
                <a:cxn ang="0">
                  <a:pos x="16" y="6"/>
                </a:cxn>
              </a:cxnLst>
              <a:rect l="0" t="0" r="r" b="b"/>
              <a:pathLst>
                <a:path w="17" h="25">
                  <a:moveTo>
                    <a:pt x="16" y="6"/>
                  </a:moveTo>
                  <a:lnTo>
                    <a:pt x="16" y="18"/>
                  </a:lnTo>
                  <a:lnTo>
                    <a:pt x="0" y="24"/>
                  </a:lnTo>
                  <a:lnTo>
                    <a:pt x="0" y="6"/>
                  </a:lnTo>
                  <a:lnTo>
                    <a:pt x="16" y="0"/>
                  </a:lnTo>
                  <a:lnTo>
                    <a:pt x="16" y="6"/>
                  </a:lnTo>
                </a:path>
              </a:pathLst>
            </a:custGeom>
            <a:pattFill prst="pct25">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39" name="Freeform 147" descr="50%"/>
            <p:cNvSpPr>
              <a:spLocks/>
            </p:cNvSpPr>
            <p:nvPr/>
          </p:nvSpPr>
          <p:spPr bwMode="auto">
            <a:xfrm>
              <a:off x="3189" y="2688"/>
              <a:ext cx="121" cy="49"/>
            </a:xfrm>
            <a:custGeom>
              <a:avLst/>
              <a:gdLst/>
              <a:ahLst/>
              <a:cxnLst>
                <a:cxn ang="0">
                  <a:pos x="120" y="27"/>
                </a:cxn>
                <a:cxn ang="0">
                  <a:pos x="120" y="48"/>
                </a:cxn>
                <a:cxn ang="0">
                  <a:pos x="0" y="27"/>
                </a:cxn>
                <a:cxn ang="0">
                  <a:pos x="8" y="0"/>
                </a:cxn>
                <a:cxn ang="0">
                  <a:pos x="45" y="0"/>
                </a:cxn>
                <a:cxn ang="0">
                  <a:pos x="120" y="27"/>
                </a:cxn>
              </a:cxnLst>
              <a:rect l="0" t="0" r="r" b="b"/>
              <a:pathLst>
                <a:path w="121" h="49">
                  <a:moveTo>
                    <a:pt x="120" y="27"/>
                  </a:moveTo>
                  <a:lnTo>
                    <a:pt x="120" y="48"/>
                  </a:lnTo>
                  <a:lnTo>
                    <a:pt x="0" y="27"/>
                  </a:lnTo>
                  <a:lnTo>
                    <a:pt x="8" y="0"/>
                  </a:lnTo>
                  <a:lnTo>
                    <a:pt x="45" y="0"/>
                  </a:lnTo>
                  <a:lnTo>
                    <a:pt x="120" y="27"/>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40" name="Freeform 148" descr="25%"/>
            <p:cNvSpPr>
              <a:spLocks/>
            </p:cNvSpPr>
            <p:nvPr/>
          </p:nvSpPr>
          <p:spPr bwMode="auto">
            <a:xfrm>
              <a:off x="2469" y="2536"/>
              <a:ext cx="609" cy="177"/>
            </a:xfrm>
            <a:custGeom>
              <a:avLst/>
              <a:gdLst/>
              <a:ahLst/>
              <a:cxnLst>
                <a:cxn ang="0">
                  <a:pos x="24" y="0"/>
                </a:cxn>
                <a:cxn ang="0">
                  <a:pos x="608" y="0"/>
                </a:cxn>
                <a:cxn ang="0">
                  <a:pos x="608" y="176"/>
                </a:cxn>
                <a:cxn ang="0">
                  <a:pos x="0" y="176"/>
                </a:cxn>
                <a:cxn ang="0">
                  <a:pos x="8" y="0"/>
                </a:cxn>
                <a:cxn ang="0">
                  <a:pos x="24" y="0"/>
                </a:cxn>
              </a:cxnLst>
              <a:rect l="0" t="0" r="r" b="b"/>
              <a:pathLst>
                <a:path w="609" h="177">
                  <a:moveTo>
                    <a:pt x="24" y="0"/>
                  </a:moveTo>
                  <a:lnTo>
                    <a:pt x="608" y="0"/>
                  </a:lnTo>
                  <a:lnTo>
                    <a:pt x="608" y="176"/>
                  </a:lnTo>
                  <a:lnTo>
                    <a:pt x="0" y="176"/>
                  </a:lnTo>
                  <a:lnTo>
                    <a:pt x="8" y="0"/>
                  </a:lnTo>
                  <a:lnTo>
                    <a:pt x="24" y="0"/>
                  </a:lnTo>
                </a:path>
              </a:pathLst>
            </a:custGeom>
            <a:pattFill prst="pct25">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41" name="Freeform 149" descr="50%"/>
            <p:cNvSpPr>
              <a:spLocks/>
            </p:cNvSpPr>
            <p:nvPr/>
          </p:nvSpPr>
          <p:spPr bwMode="auto">
            <a:xfrm>
              <a:off x="2469" y="2720"/>
              <a:ext cx="609" cy="9"/>
            </a:xfrm>
            <a:custGeom>
              <a:avLst/>
              <a:gdLst/>
              <a:ahLst/>
              <a:cxnLst>
                <a:cxn ang="0">
                  <a:pos x="0" y="0"/>
                </a:cxn>
                <a:cxn ang="0">
                  <a:pos x="0" y="8"/>
                </a:cxn>
                <a:cxn ang="0">
                  <a:pos x="608" y="8"/>
                </a:cxn>
                <a:cxn ang="0">
                  <a:pos x="608" y="0"/>
                </a:cxn>
                <a:cxn ang="0">
                  <a:pos x="0" y="0"/>
                </a:cxn>
              </a:cxnLst>
              <a:rect l="0" t="0" r="r" b="b"/>
              <a:pathLst>
                <a:path w="609" h="9">
                  <a:moveTo>
                    <a:pt x="0" y="0"/>
                  </a:moveTo>
                  <a:lnTo>
                    <a:pt x="0" y="8"/>
                  </a:lnTo>
                  <a:lnTo>
                    <a:pt x="608" y="8"/>
                  </a:lnTo>
                  <a:lnTo>
                    <a:pt x="608" y="0"/>
                  </a:lnTo>
                  <a:lnTo>
                    <a:pt x="0"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42" name="Freeform 150"/>
            <p:cNvSpPr>
              <a:spLocks/>
            </p:cNvSpPr>
            <p:nvPr/>
          </p:nvSpPr>
          <p:spPr bwMode="auto">
            <a:xfrm>
              <a:off x="2661" y="2544"/>
              <a:ext cx="41" cy="9"/>
            </a:xfrm>
            <a:custGeom>
              <a:avLst/>
              <a:gdLst/>
              <a:ahLst/>
              <a:cxnLst>
                <a:cxn ang="0">
                  <a:pos x="0" y="0"/>
                </a:cxn>
                <a:cxn ang="0">
                  <a:pos x="0" y="8"/>
                </a:cxn>
                <a:cxn ang="0">
                  <a:pos x="40" y="8"/>
                </a:cxn>
                <a:cxn ang="0">
                  <a:pos x="40" y="0"/>
                </a:cxn>
                <a:cxn ang="0">
                  <a:pos x="0" y="0"/>
                </a:cxn>
              </a:cxnLst>
              <a:rect l="0" t="0" r="r" b="b"/>
              <a:pathLst>
                <a:path w="41" h="9">
                  <a:moveTo>
                    <a:pt x="0" y="0"/>
                  </a:moveTo>
                  <a:lnTo>
                    <a:pt x="0" y="8"/>
                  </a:lnTo>
                  <a:lnTo>
                    <a:pt x="40" y="8"/>
                  </a:lnTo>
                  <a:lnTo>
                    <a:pt x="40" y="0"/>
                  </a:lnTo>
                  <a:lnTo>
                    <a:pt x="0" y="0"/>
                  </a:lnTo>
                </a:path>
              </a:pathLst>
            </a:custGeom>
            <a:solidFill>
              <a:srgbClr val="FFFFFF"/>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43" name="Freeform 151"/>
            <p:cNvSpPr>
              <a:spLocks/>
            </p:cNvSpPr>
            <p:nvPr/>
          </p:nvSpPr>
          <p:spPr bwMode="auto">
            <a:xfrm>
              <a:off x="2661" y="2544"/>
              <a:ext cx="41" cy="1"/>
            </a:xfrm>
            <a:custGeom>
              <a:avLst/>
              <a:gdLst/>
              <a:ahLst/>
              <a:cxnLst>
                <a:cxn ang="0">
                  <a:pos x="0" y="0"/>
                </a:cxn>
                <a:cxn ang="0">
                  <a:pos x="0" y="0"/>
                </a:cxn>
                <a:cxn ang="0">
                  <a:pos x="40" y="0"/>
                </a:cxn>
                <a:cxn ang="0">
                  <a:pos x="40" y="0"/>
                </a:cxn>
                <a:cxn ang="0">
                  <a:pos x="0" y="0"/>
                </a:cxn>
              </a:cxnLst>
              <a:rect l="0" t="0" r="r" b="b"/>
              <a:pathLst>
                <a:path w="41" h="1">
                  <a:moveTo>
                    <a:pt x="0" y="0"/>
                  </a:moveTo>
                  <a:lnTo>
                    <a:pt x="0" y="0"/>
                  </a:lnTo>
                  <a:lnTo>
                    <a:pt x="40" y="0"/>
                  </a:lnTo>
                  <a:lnTo>
                    <a:pt x="40" y="0"/>
                  </a:lnTo>
                  <a:lnTo>
                    <a:pt x="0" y="0"/>
                  </a:lnTo>
                </a:path>
              </a:pathLst>
            </a:custGeom>
            <a:solidFill>
              <a:srgbClr val="FFFFFF"/>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44" name="Freeform 152" descr="90%"/>
            <p:cNvSpPr>
              <a:spLocks/>
            </p:cNvSpPr>
            <p:nvPr/>
          </p:nvSpPr>
          <p:spPr bwMode="auto">
            <a:xfrm>
              <a:off x="2501"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45" name="Freeform 153" descr="90%"/>
            <p:cNvSpPr>
              <a:spLocks/>
            </p:cNvSpPr>
            <p:nvPr/>
          </p:nvSpPr>
          <p:spPr bwMode="auto">
            <a:xfrm>
              <a:off x="2533"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46" name="Freeform 154" descr="90%"/>
            <p:cNvSpPr>
              <a:spLocks/>
            </p:cNvSpPr>
            <p:nvPr/>
          </p:nvSpPr>
          <p:spPr bwMode="auto">
            <a:xfrm>
              <a:off x="2565"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47" name="Freeform 155" descr="90%"/>
            <p:cNvSpPr>
              <a:spLocks/>
            </p:cNvSpPr>
            <p:nvPr/>
          </p:nvSpPr>
          <p:spPr bwMode="auto">
            <a:xfrm>
              <a:off x="2597"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48" name="Freeform 156" descr="90%"/>
            <p:cNvSpPr>
              <a:spLocks/>
            </p:cNvSpPr>
            <p:nvPr/>
          </p:nvSpPr>
          <p:spPr bwMode="auto">
            <a:xfrm>
              <a:off x="2629"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49" name="Freeform 157" descr="90%"/>
            <p:cNvSpPr>
              <a:spLocks/>
            </p:cNvSpPr>
            <p:nvPr/>
          </p:nvSpPr>
          <p:spPr bwMode="auto">
            <a:xfrm>
              <a:off x="2661" y="2568"/>
              <a:ext cx="9" cy="9"/>
            </a:xfrm>
            <a:custGeom>
              <a:avLst/>
              <a:gdLst/>
              <a:ahLst/>
              <a:cxnLst>
                <a:cxn ang="0">
                  <a:pos x="0" y="0"/>
                </a:cxn>
                <a:cxn ang="0">
                  <a:pos x="0" y="8"/>
                </a:cxn>
                <a:cxn ang="0">
                  <a:pos x="8" y="8"/>
                </a:cxn>
                <a:cxn ang="0">
                  <a:pos x="8" y="0"/>
                </a:cxn>
                <a:cxn ang="0">
                  <a:pos x="0" y="0"/>
                </a:cxn>
              </a:cxnLst>
              <a:rect l="0" t="0" r="r" b="b"/>
              <a:pathLst>
                <a:path w="9" h="9">
                  <a:moveTo>
                    <a:pt x="0" y="0"/>
                  </a:moveTo>
                  <a:lnTo>
                    <a:pt x="0" y="8"/>
                  </a:lnTo>
                  <a:lnTo>
                    <a:pt x="8" y="8"/>
                  </a:lnTo>
                  <a:lnTo>
                    <a:pt x="8"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50" name="Freeform 158" descr="90%"/>
            <p:cNvSpPr>
              <a:spLocks/>
            </p:cNvSpPr>
            <p:nvPr/>
          </p:nvSpPr>
          <p:spPr bwMode="auto">
            <a:xfrm>
              <a:off x="2685"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51" name="Freeform 159" descr="90%"/>
            <p:cNvSpPr>
              <a:spLocks/>
            </p:cNvSpPr>
            <p:nvPr/>
          </p:nvSpPr>
          <p:spPr bwMode="auto">
            <a:xfrm>
              <a:off x="2717"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52" name="Freeform 160" descr="90%"/>
            <p:cNvSpPr>
              <a:spLocks/>
            </p:cNvSpPr>
            <p:nvPr/>
          </p:nvSpPr>
          <p:spPr bwMode="auto">
            <a:xfrm>
              <a:off x="2749"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53" name="Freeform 161" descr="90%"/>
            <p:cNvSpPr>
              <a:spLocks/>
            </p:cNvSpPr>
            <p:nvPr/>
          </p:nvSpPr>
          <p:spPr bwMode="auto">
            <a:xfrm>
              <a:off x="2781"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54" name="Freeform 162" descr="90%"/>
            <p:cNvSpPr>
              <a:spLocks/>
            </p:cNvSpPr>
            <p:nvPr/>
          </p:nvSpPr>
          <p:spPr bwMode="auto">
            <a:xfrm>
              <a:off x="2813"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55" name="Freeform 163" descr="90%"/>
            <p:cNvSpPr>
              <a:spLocks/>
            </p:cNvSpPr>
            <p:nvPr/>
          </p:nvSpPr>
          <p:spPr bwMode="auto">
            <a:xfrm>
              <a:off x="2837"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56" name="Freeform 164" descr="50%"/>
            <p:cNvSpPr>
              <a:spLocks/>
            </p:cNvSpPr>
            <p:nvPr/>
          </p:nvSpPr>
          <p:spPr bwMode="auto">
            <a:xfrm>
              <a:off x="2893" y="2544"/>
              <a:ext cx="185" cy="161"/>
            </a:xfrm>
            <a:custGeom>
              <a:avLst/>
              <a:gdLst/>
              <a:ahLst/>
              <a:cxnLst>
                <a:cxn ang="0">
                  <a:pos x="176" y="0"/>
                </a:cxn>
                <a:cxn ang="0">
                  <a:pos x="0" y="0"/>
                </a:cxn>
                <a:cxn ang="0">
                  <a:pos x="15" y="23"/>
                </a:cxn>
                <a:cxn ang="0">
                  <a:pos x="23" y="61"/>
                </a:cxn>
                <a:cxn ang="0">
                  <a:pos x="23" y="107"/>
                </a:cxn>
                <a:cxn ang="0">
                  <a:pos x="38" y="122"/>
                </a:cxn>
                <a:cxn ang="0">
                  <a:pos x="61" y="137"/>
                </a:cxn>
                <a:cxn ang="0">
                  <a:pos x="84" y="160"/>
                </a:cxn>
                <a:cxn ang="0">
                  <a:pos x="184" y="160"/>
                </a:cxn>
                <a:cxn ang="0">
                  <a:pos x="176" y="0"/>
                </a:cxn>
              </a:cxnLst>
              <a:rect l="0" t="0" r="r" b="b"/>
              <a:pathLst>
                <a:path w="185" h="161">
                  <a:moveTo>
                    <a:pt x="176" y="0"/>
                  </a:moveTo>
                  <a:lnTo>
                    <a:pt x="0" y="0"/>
                  </a:lnTo>
                  <a:lnTo>
                    <a:pt x="15" y="23"/>
                  </a:lnTo>
                  <a:lnTo>
                    <a:pt x="23" y="61"/>
                  </a:lnTo>
                  <a:lnTo>
                    <a:pt x="23" y="107"/>
                  </a:lnTo>
                  <a:lnTo>
                    <a:pt x="38" y="122"/>
                  </a:lnTo>
                  <a:lnTo>
                    <a:pt x="61" y="137"/>
                  </a:lnTo>
                  <a:lnTo>
                    <a:pt x="84" y="160"/>
                  </a:lnTo>
                  <a:lnTo>
                    <a:pt x="184" y="160"/>
                  </a:lnTo>
                  <a:lnTo>
                    <a:pt x="176"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57" name="Freeform 165" descr="90%"/>
            <p:cNvSpPr>
              <a:spLocks/>
            </p:cNvSpPr>
            <p:nvPr/>
          </p:nvSpPr>
          <p:spPr bwMode="auto">
            <a:xfrm>
              <a:off x="2949"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58" name="Freeform 166" descr="90%"/>
            <p:cNvSpPr>
              <a:spLocks/>
            </p:cNvSpPr>
            <p:nvPr/>
          </p:nvSpPr>
          <p:spPr bwMode="auto">
            <a:xfrm>
              <a:off x="2981"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59" name="Freeform 167" descr="90%"/>
            <p:cNvSpPr>
              <a:spLocks/>
            </p:cNvSpPr>
            <p:nvPr/>
          </p:nvSpPr>
          <p:spPr bwMode="auto">
            <a:xfrm>
              <a:off x="3005"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60" name="Freeform 168" descr="90%"/>
            <p:cNvSpPr>
              <a:spLocks/>
            </p:cNvSpPr>
            <p:nvPr/>
          </p:nvSpPr>
          <p:spPr bwMode="auto">
            <a:xfrm>
              <a:off x="3037" y="256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61" name="Freeform 169" descr="90%"/>
            <p:cNvSpPr>
              <a:spLocks/>
            </p:cNvSpPr>
            <p:nvPr/>
          </p:nvSpPr>
          <p:spPr bwMode="auto">
            <a:xfrm>
              <a:off x="2949"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62" name="Freeform 170" descr="90%"/>
            <p:cNvSpPr>
              <a:spLocks/>
            </p:cNvSpPr>
            <p:nvPr/>
          </p:nvSpPr>
          <p:spPr bwMode="auto">
            <a:xfrm>
              <a:off x="2981"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63" name="Freeform 171" descr="90%"/>
            <p:cNvSpPr>
              <a:spLocks/>
            </p:cNvSpPr>
            <p:nvPr/>
          </p:nvSpPr>
          <p:spPr bwMode="auto">
            <a:xfrm>
              <a:off x="3005"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64" name="Freeform 172" descr="90%"/>
            <p:cNvSpPr>
              <a:spLocks/>
            </p:cNvSpPr>
            <p:nvPr/>
          </p:nvSpPr>
          <p:spPr bwMode="auto">
            <a:xfrm>
              <a:off x="3037"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65" name="Freeform 173" descr="90%"/>
            <p:cNvSpPr>
              <a:spLocks/>
            </p:cNvSpPr>
            <p:nvPr/>
          </p:nvSpPr>
          <p:spPr bwMode="auto">
            <a:xfrm>
              <a:off x="2949"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66" name="Freeform 174" descr="90%"/>
            <p:cNvSpPr>
              <a:spLocks/>
            </p:cNvSpPr>
            <p:nvPr/>
          </p:nvSpPr>
          <p:spPr bwMode="auto">
            <a:xfrm>
              <a:off x="2981"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67" name="Freeform 175" descr="90%"/>
            <p:cNvSpPr>
              <a:spLocks/>
            </p:cNvSpPr>
            <p:nvPr/>
          </p:nvSpPr>
          <p:spPr bwMode="auto">
            <a:xfrm>
              <a:off x="3005"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68" name="Freeform 176" descr="90%"/>
            <p:cNvSpPr>
              <a:spLocks/>
            </p:cNvSpPr>
            <p:nvPr/>
          </p:nvSpPr>
          <p:spPr bwMode="auto">
            <a:xfrm>
              <a:off x="3037"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69" name="Freeform 177" descr="90%"/>
            <p:cNvSpPr>
              <a:spLocks/>
            </p:cNvSpPr>
            <p:nvPr/>
          </p:nvSpPr>
          <p:spPr bwMode="auto">
            <a:xfrm>
              <a:off x="2949"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70" name="Freeform 178" descr="90%"/>
            <p:cNvSpPr>
              <a:spLocks/>
            </p:cNvSpPr>
            <p:nvPr/>
          </p:nvSpPr>
          <p:spPr bwMode="auto">
            <a:xfrm>
              <a:off x="2981"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71" name="Freeform 179" descr="90%"/>
            <p:cNvSpPr>
              <a:spLocks/>
            </p:cNvSpPr>
            <p:nvPr/>
          </p:nvSpPr>
          <p:spPr bwMode="auto">
            <a:xfrm>
              <a:off x="3005"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72" name="Freeform 180" descr="90%"/>
            <p:cNvSpPr>
              <a:spLocks/>
            </p:cNvSpPr>
            <p:nvPr/>
          </p:nvSpPr>
          <p:spPr bwMode="auto">
            <a:xfrm>
              <a:off x="3005" y="267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73" name="Freeform 181" descr="90%"/>
            <p:cNvSpPr>
              <a:spLocks/>
            </p:cNvSpPr>
            <p:nvPr/>
          </p:nvSpPr>
          <p:spPr bwMode="auto">
            <a:xfrm>
              <a:off x="2949" y="2672"/>
              <a:ext cx="49" cy="9"/>
            </a:xfrm>
            <a:custGeom>
              <a:avLst/>
              <a:gdLst/>
              <a:ahLst/>
              <a:cxnLst>
                <a:cxn ang="0">
                  <a:pos x="0" y="0"/>
                </a:cxn>
                <a:cxn ang="0">
                  <a:pos x="0" y="8"/>
                </a:cxn>
                <a:cxn ang="0">
                  <a:pos x="48" y="8"/>
                </a:cxn>
                <a:cxn ang="0">
                  <a:pos x="48" y="0"/>
                </a:cxn>
                <a:cxn ang="0">
                  <a:pos x="0" y="0"/>
                </a:cxn>
              </a:cxnLst>
              <a:rect l="0" t="0" r="r" b="b"/>
              <a:pathLst>
                <a:path w="49" h="9">
                  <a:moveTo>
                    <a:pt x="0" y="0"/>
                  </a:moveTo>
                  <a:lnTo>
                    <a:pt x="0" y="8"/>
                  </a:lnTo>
                  <a:lnTo>
                    <a:pt x="48" y="8"/>
                  </a:lnTo>
                  <a:lnTo>
                    <a:pt x="48"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74" name="Freeform 182" descr="90%"/>
            <p:cNvSpPr>
              <a:spLocks/>
            </p:cNvSpPr>
            <p:nvPr/>
          </p:nvSpPr>
          <p:spPr bwMode="auto">
            <a:xfrm>
              <a:off x="3045" y="2648"/>
              <a:ext cx="17" cy="33"/>
            </a:xfrm>
            <a:custGeom>
              <a:avLst/>
              <a:gdLst/>
              <a:ahLst/>
              <a:cxnLst>
                <a:cxn ang="0">
                  <a:pos x="0" y="0"/>
                </a:cxn>
                <a:cxn ang="0">
                  <a:pos x="16" y="0"/>
                </a:cxn>
                <a:cxn ang="0">
                  <a:pos x="16" y="32"/>
                </a:cxn>
                <a:cxn ang="0">
                  <a:pos x="0" y="32"/>
                </a:cxn>
                <a:cxn ang="0">
                  <a:pos x="0" y="0"/>
                </a:cxn>
              </a:cxnLst>
              <a:rect l="0" t="0" r="r" b="b"/>
              <a:pathLst>
                <a:path w="17" h="33">
                  <a:moveTo>
                    <a:pt x="0" y="0"/>
                  </a:moveTo>
                  <a:lnTo>
                    <a:pt x="16" y="0"/>
                  </a:lnTo>
                  <a:lnTo>
                    <a:pt x="16" y="32"/>
                  </a:lnTo>
                  <a:lnTo>
                    <a:pt x="0" y="32"/>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75" name="Freeform 183" descr="90%"/>
            <p:cNvSpPr>
              <a:spLocks/>
            </p:cNvSpPr>
            <p:nvPr/>
          </p:nvSpPr>
          <p:spPr bwMode="auto">
            <a:xfrm>
              <a:off x="2549"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76" name="Freeform 184" descr="90%"/>
            <p:cNvSpPr>
              <a:spLocks/>
            </p:cNvSpPr>
            <p:nvPr/>
          </p:nvSpPr>
          <p:spPr bwMode="auto">
            <a:xfrm>
              <a:off x="2581"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77" name="Freeform 185" descr="90%"/>
            <p:cNvSpPr>
              <a:spLocks/>
            </p:cNvSpPr>
            <p:nvPr/>
          </p:nvSpPr>
          <p:spPr bwMode="auto">
            <a:xfrm>
              <a:off x="2613"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78" name="Freeform 186" descr="90%"/>
            <p:cNvSpPr>
              <a:spLocks/>
            </p:cNvSpPr>
            <p:nvPr/>
          </p:nvSpPr>
          <p:spPr bwMode="auto">
            <a:xfrm>
              <a:off x="2645"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79" name="Freeform 187" descr="90%"/>
            <p:cNvSpPr>
              <a:spLocks/>
            </p:cNvSpPr>
            <p:nvPr/>
          </p:nvSpPr>
          <p:spPr bwMode="auto">
            <a:xfrm>
              <a:off x="2669"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80" name="Freeform 188" descr="90%"/>
            <p:cNvSpPr>
              <a:spLocks/>
            </p:cNvSpPr>
            <p:nvPr/>
          </p:nvSpPr>
          <p:spPr bwMode="auto">
            <a:xfrm>
              <a:off x="2701"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81" name="Freeform 189" descr="90%"/>
            <p:cNvSpPr>
              <a:spLocks/>
            </p:cNvSpPr>
            <p:nvPr/>
          </p:nvSpPr>
          <p:spPr bwMode="auto">
            <a:xfrm>
              <a:off x="2733"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82" name="Freeform 190" descr="90%"/>
            <p:cNvSpPr>
              <a:spLocks/>
            </p:cNvSpPr>
            <p:nvPr/>
          </p:nvSpPr>
          <p:spPr bwMode="auto">
            <a:xfrm>
              <a:off x="2765"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83" name="Freeform 191" descr="90%"/>
            <p:cNvSpPr>
              <a:spLocks/>
            </p:cNvSpPr>
            <p:nvPr/>
          </p:nvSpPr>
          <p:spPr bwMode="auto">
            <a:xfrm>
              <a:off x="2797"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84" name="Freeform 192" descr="90%"/>
            <p:cNvSpPr>
              <a:spLocks/>
            </p:cNvSpPr>
            <p:nvPr/>
          </p:nvSpPr>
          <p:spPr bwMode="auto">
            <a:xfrm>
              <a:off x="2829" y="2592"/>
              <a:ext cx="9" cy="9"/>
            </a:xfrm>
            <a:custGeom>
              <a:avLst/>
              <a:gdLst/>
              <a:ahLst/>
              <a:cxnLst>
                <a:cxn ang="0">
                  <a:pos x="0" y="0"/>
                </a:cxn>
                <a:cxn ang="0">
                  <a:pos x="0" y="8"/>
                </a:cxn>
                <a:cxn ang="0">
                  <a:pos x="8" y="8"/>
                </a:cxn>
                <a:cxn ang="0">
                  <a:pos x="8" y="0"/>
                </a:cxn>
                <a:cxn ang="0">
                  <a:pos x="0" y="0"/>
                </a:cxn>
              </a:cxnLst>
              <a:rect l="0" t="0" r="r" b="b"/>
              <a:pathLst>
                <a:path w="9" h="9">
                  <a:moveTo>
                    <a:pt x="0" y="0"/>
                  </a:moveTo>
                  <a:lnTo>
                    <a:pt x="0" y="8"/>
                  </a:lnTo>
                  <a:lnTo>
                    <a:pt x="8" y="8"/>
                  </a:lnTo>
                  <a:lnTo>
                    <a:pt x="8"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85" name="Freeform 193" descr="90%"/>
            <p:cNvSpPr>
              <a:spLocks/>
            </p:cNvSpPr>
            <p:nvPr/>
          </p:nvSpPr>
          <p:spPr bwMode="auto">
            <a:xfrm>
              <a:off x="2853" y="259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86" name="Freeform 194" descr="90%"/>
            <p:cNvSpPr>
              <a:spLocks/>
            </p:cNvSpPr>
            <p:nvPr/>
          </p:nvSpPr>
          <p:spPr bwMode="auto">
            <a:xfrm>
              <a:off x="2557"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87" name="Freeform 195" descr="90%"/>
            <p:cNvSpPr>
              <a:spLocks/>
            </p:cNvSpPr>
            <p:nvPr/>
          </p:nvSpPr>
          <p:spPr bwMode="auto">
            <a:xfrm>
              <a:off x="2589"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88" name="Freeform 196" descr="90%"/>
            <p:cNvSpPr>
              <a:spLocks/>
            </p:cNvSpPr>
            <p:nvPr/>
          </p:nvSpPr>
          <p:spPr bwMode="auto">
            <a:xfrm>
              <a:off x="2621"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89" name="Freeform 197" descr="90%"/>
            <p:cNvSpPr>
              <a:spLocks/>
            </p:cNvSpPr>
            <p:nvPr/>
          </p:nvSpPr>
          <p:spPr bwMode="auto">
            <a:xfrm>
              <a:off x="2653" y="2616"/>
              <a:ext cx="9" cy="17"/>
            </a:xfrm>
            <a:custGeom>
              <a:avLst/>
              <a:gdLst/>
              <a:ahLst/>
              <a:cxnLst>
                <a:cxn ang="0">
                  <a:pos x="0" y="0"/>
                </a:cxn>
                <a:cxn ang="0">
                  <a:pos x="0" y="16"/>
                </a:cxn>
                <a:cxn ang="0">
                  <a:pos x="8" y="16"/>
                </a:cxn>
                <a:cxn ang="0">
                  <a:pos x="8" y="0"/>
                </a:cxn>
                <a:cxn ang="0">
                  <a:pos x="0" y="0"/>
                </a:cxn>
              </a:cxnLst>
              <a:rect l="0" t="0" r="r" b="b"/>
              <a:pathLst>
                <a:path w="9" h="17">
                  <a:moveTo>
                    <a:pt x="0" y="0"/>
                  </a:moveTo>
                  <a:lnTo>
                    <a:pt x="0" y="16"/>
                  </a:lnTo>
                  <a:lnTo>
                    <a:pt x="8" y="16"/>
                  </a:lnTo>
                  <a:lnTo>
                    <a:pt x="8"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90" name="Freeform 198" descr="90%"/>
            <p:cNvSpPr>
              <a:spLocks/>
            </p:cNvSpPr>
            <p:nvPr/>
          </p:nvSpPr>
          <p:spPr bwMode="auto">
            <a:xfrm>
              <a:off x="2677"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91" name="Freeform 199" descr="90%"/>
            <p:cNvSpPr>
              <a:spLocks/>
            </p:cNvSpPr>
            <p:nvPr/>
          </p:nvSpPr>
          <p:spPr bwMode="auto">
            <a:xfrm>
              <a:off x="2709"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92" name="Freeform 200" descr="90%"/>
            <p:cNvSpPr>
              <a:spLocks/>
            </p:cNvSpPr>
            <p:nvPr/>
          </p:nvSpPr>
          <p:spPr bwMode="auto">
            <a:xfrm>
              <a:off x="2741"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93" name="Freeform 201" descr="90%"/>
            <p:cNvSpPr>
              <a:spLocks/>
            </p:cNvSpPr>
            <p:nvPr/>
          </p:nvSpPr>
          <p:spPr bwMode="auto">
            <a:xfrm>
              <a:off x="2773"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94" name="Freeform 202" descr="90%"/>
            <p:cNvSpPr>
              <a:spLocks/>
            </p:cNvSpPr>
            <p:nvPr/>
          </p:nvSpPr>
          <p:spPr bwMode="auto">
            <a:xfrm>
              <a:off x="2805" y="2616"/>
              <a:ext cx="17" cy="17"/>
            </a:xfrm>
            <a:custGeom>
              <a:avLst/>
              <a:gdLst/>
              <a:ahLst/>
              <a:cxnLst>
                <a:cxn ang="0">
                  <a:pos x="0" y="0"/>
                </a:cxn>
                <a:cxn ang="0">
                  <a:pos x="0" y="16"/>
                </a:cxn>
                <a:cxn ang="0">
                  <a:pos x="16" y="16"/>
                </a:cxn>
                <a:cxn ang="0">
                  <a:pos x="16" y="0"/>
                </a:cxn>
                <a:cxn ang="0">
                  <a:pos x="0" y="0"/>
                </a:cxn>
              </a:cxnLst>
              <a:rect l="0" t="0" r="r" b="b"/>
              <a:pathLst>
                <a:path w="17" h="17">
                  <a:moveTo>
                    <a:pt x="0" y="0"/>
                  </a:moveTo>
                  <a:lnTo>
                    <a:pt x="0" y="16"/>
                  </a:lnTo>
                  <a:lnTo>
                    <a:pt x="16" y="16"/>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95" name="Freeform 203" descr="90%"/>
            <p:cNvSpPr>
              <a:spLocks/>
            </p:cNvSpPr>
            <p:nvPr/>
          </p:nvSpPr>
          <p:spPr bwMode="auto">
            <a:xfrm>
              <a:off x="2837" y="2616"/>
              <a:ext cx="9" cy="17"/>
            </a:xfrm>
            <a:custGeom>
              <a:avLst/>
              <a:gdLst/>
              <a:ahLst/>
              <a:cxnLst>
                <a:cxn ang="0">
                  <a:pos x="0" y="0"/>
                </a:cxn>
                <a:cxn ang="0">
                  <a:pos x="0" y="16"/>
                </a:cxn>
                <a:cxn ang="0">
                  <a:pos x="8" y="16"/>
                </a:cxn>
                <a:cxn ang="0">
                  <a:pos x="8" y="0"/>
                </a:cxn>
                <a:cxn ang="0">
                  <a:pos x="0" y="0"/>
                </a:cxn>
              </a:cxnLst>
              <a:rect l="0" t="0" r="r" b="b"/>
              <a:pathLst>
                <a:path w="9" h="17">
                  <a:moveTo>
                    <a:pt x="0" y="0"/>
                  </a:moveTo>
                  <a:lnTo>
                    <a:pt x="0" y="16"/>
                  </a:lnTo>
                  <a:lnTo>
                    <a:pt x="8" y="16"/>
                  </a:lnTo>
                  <a:lnTo>
                    <a:pt x="8"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96" name="Freeform 204" descr="90%"/>
            <p:cNvSpPr>
              <a:spLocks/>
            </p:cNvSpPr>
            <p:nvPr/>
          </p:nvSpPr>
          <p:spPr bwMode="auto">
            <a:xfrm>
              <a:off x="2501" y="2616"/>
              <a:ext cx="41" cy="17"/>
            </a:xfrm>
            <a:custGeom>
              <a:avLst/>
              <a:gdLst/>
              <a:ahLst/>
              <a:cxnLst>
                <a:cxn ang="0">
                  <a:pos x="0" y="0"/>
                </a:cxn>
                <a:cxn ang="0">
                  <a:pos x="0" y="16"/>
                </a:cxn>
                <a:cxn ang="0">
                  <a:pos x="40" y="16"/>
                </a:cxn>
                <a:cxn ang="0">
                  <a:pos x="40" y="0"/>
                </a:cxn>
                <a:cxn ang="0">
                  <a:pos x="0" y="0"/>
                </a:cxn>
              </a:cxnLst>
              <a:rect l="0" t="0" r="r" b="b"/>
              <a:pathLst>
                <a:path w="41" h="17">
                  <a:moveTo>
                    <a:pt x="0" y="0"/>
                  </a:moveTo>
                  <a:lnTo>
                    <a:pt x="0" y="16"/>
                  </a:lnTo>
                  <a:lnTo>
                    <a:pt x="40" y="16"/>
                  </a:lnTo>
                  <a:lnTo>
                    <a:pt x="40"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97" name="Freeform 205" descr="90%"/>
            <p:cNvSpPr>
              <a:spLocks/>
            </p:cNvSpPr>
            <p:nvPr/>
          </p:nvSpPr>
          <p:spPr bwMode="auto">
            <a:xfrm>
              <a:off x="2565"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98" name="Freeform 206" descr="90%"/>
            <p:cNvSpPr>
              <a:spLocks/>
            </p:cNvSpPr>
            <p:nvPr/>
          </p:nvSpPr>
          <p:spPr bwMode="auto">
            <a:xfrm>
              <a:off x="2597"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399" name="Freeform 207" descr="90%"/>
            <p:cNvSpPr>
              <a:spLocks/>
            </p:cNvSpPr>
            <p:nvPr/>
          </p:nvSpPr>
          <p:spPr bwMode="auto">
            <a:xfrm>
              <a:off x="2629"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00" name="Freeform 208" descr="90%"/>
            <p:cNvSpPr>
              <a:spLocks/>
            </p:cNvSpPr>
            <p:nvPr/>
          </p:nvSpPr>
          <p:spPr bwMode="auto">
            <a:xfrm>
              <a:off x="2661" y="2648"/>
              <a:ext cx="9" cy="9"/>
            </a:xfrm>
            <a:custGeom>
              <a:avLst/>
              <a:gdLst/>
              <a:ahLst/>
              <a:cxnLst>
                <a:cxn ang="0">
                  <a:pos x="0" y="0"/>
                </a:cxn>
                <a:cxn ang="0">
                  <a:pos x="0" y="8"/>
                </a:cxn>
                <a:cxn ang="0">
                  <a:pos x="8" y="8"/>
                </a:cxn>
                <a:cxn ang="0">
                  <a:pos x="8" y="0"/>
                </a:cxn>
                <a:cxn ang="0">
                  <a:pos x="0" y="0"/>
                </a:cxn>
              </a:cxnLst>
              <a:rect l="0" t="0" r="r" b="b"/>
              <a:pathLst>
                <a:path w="9" h="9">
                  <a:moveTo>
                    <a:pt x="0" y="0"/>
                  </a:moveTo>
                  <a:lnTo>
                    <a:pt x="0" y="8"/>
                  </a:lnTo>
                  <a:lnTo>
                    <a:pt x="8" y="8"/>
                  </a:lnTo>
                  <a:lnTo>
                    <a:pt x="8"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01" name="Freeform 209" descr="90%"/>
            <p:cNvSpPr>
              <a:spLocks/>
            </p:cNvSpPr>
            <p:nvPr/>
          </p:nvSpPr>
          <p:spPr bwMode="auto">
            <a:xfrm>
              <a:off x="2685"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02" name="Freeform 210" descr="90%"/>
            <p:cNvSpPr>
              <a:spLocks/>
            </p:cNvSpPr>
            <p:nvPr/>
          </p:nvSpPr>
          <p:spPr bwMode="auto">
            <a:xfrm>
              <a:off x="2717"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03" name="Freeform 211" descr="90%"/>
            <p:cNvSpPr>
              <a:spLocks/>
            </p:cNvSpPr>
            <p:nvPr/>
          </p:nvSpPr>
          <p:spPr bwMode="auto">
            <a:xfrm>
              <a:off x="2749"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04" name="Freeform 212" descr="90%"/>
            <p:cNvSpPr>
              <a:spLocks/>
            </p:cNvSpPr>
            <p:nvPr/>
          </p:nvSpPr>
          <p:spPr bwMode="auto">
            <a:xfrm>
              <a:off x="2781"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05" name="Freeform 213" descr="90%"/>
            <p:cNvSpPr>
              <a:spLocks/>
            </p:cNvSpPr>
            <p:nvPr/>
          </p:nvSpPr>
          <p:spPr bwMode="auto">
            <a:xfrm>
              <a:off x="2813" y="2648"/>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06" name="Freeform 214" descr="90%"/>
            <p:cNvSpPr>
              <a:spLocks/>
            </p:cNvSpPr>
            <p:nvPr/>
          </p:nvSpPr>
          <p:spPr bwMode="auto">
            <a:xfrm>
              <a:off x="2893" y="267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07" name="Freeform 215" descr="90%"/>
            <p:cNvSpPr>
              <a:spLocks/>
            </p:cNvSpPr>
            <p:nvPr/>
          </p:nvSpPr>
          <p:spPr bwMode="auto">
            <a:xfrm>
              <a:off x="2501" y="267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08" name="Freeform 216" descr="90%"/>
            <p:cNvSpPr>
              <a:spLocks/>
            </p:cNvSpPr>
            <p:nvPr/>
          </p:nvSpPr>
          <p:spPr bwMode="auto">
            <a:xfrm>
              <a:off x="2533" y="267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09" name="Freeform 217" descr="90%"/>
            <p:cNvSpPr>
              <a:spLocks/>
            </p:cNvSpPr>
            <p:nvPr/>
          </p:nvSpPr>
          <p:spPr bwMode="auto">
            <a:xfrm>
              <a:off x="2765" y="267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10" name="Freeform 218" descr="90%"/>
            <p:cNvSpPr>
              <a:spLocks/>
            </p:cNvSpPr>
            <p:nvPr/>
          </p:nvSpPr>
          <p:spPr bwMode="auto">
            <a:xfrm>
              <a:off x="2797" y="267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11" name="Freeform 219" descr="90%"/>
            <p:cNvSpPr>
              <a:spLocks/>
            </p:cNvSpPr>
            <p:nvPr/>
          </p:nvSpPr>
          <p:spPr bwMode="auto">
            <a:xfrm>
              <a:off x="2829" y="267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12" name="Freeform 220" descr="90%"/>
            <p:cNvSpPr>
              <a:spLocks/>
            </p:cNvSpPr>
            <p:nvPr/>
          </p:nvSpPr>
          <p:spPr bwMode="auto">
            <a:xfrm>
              <a:off x="2861" y="2672"/>
              <a:ext cx="17" cy="9"/>
            </a:xfrm>
            <a:custGeom>
              <a:avLst/>
              <a:gdLst/>
              <a:ahLst/>
              <a:cxnLst>
                <a:cxn ang="0">
                  <a:pos x="0" y="0"/>
                </a:cxn>
                <a:cxn ang="0">
                  <a:pos x="0" y="8"/>
                </a:cxn>
                <a:cxn ang="0">
                  <a:pos x="16" y="8"/>
                </a:cxn>
                <a:cxn ang="0">
                  <a:pos x="16" y="0"/>
                </a:cxn>
                <a:cxn ang="0">
                  <a:pos x="0" y="0"/>
                </a:cxn>
              </a:cxnLst>
              <a:rect l="0" t="0" r="r" b="b"/>
              <a:pathLst>
                <a:path w="17" h="9">
                  <a:moveTo>
                    <a:pt x="0" y="0"/>
                  </a:moveTo>
                  <a:lnTo>
                    <a:pt x="0" y="8"/>
                  </a:lnTo>
                  <a:lnTo>
                    <a:pt x="16" y="8"/>
                  </a:lnTo>
                  <a:lnTo>
                    <a:pt x="16"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13" name="Freeform 221" descr="90%"/>
            <p:cNvSpPr>
              <a:spLocks/>
            </p:cNvSpPr>
            <p:nvPr/>
          </p:nvSpPr>
          <p:spPr bwMode="auto">
            <a:xfrm>
              <a:off x="2501" y="2592"/>
              <a:ext cx="33" cy="9"/>
            </a:xfrm>
            <a:custGeom>
              <a:avLst/>
              <a:gdLst/>
              <a:ahLst/>
              <a:cxnLst>
                <a:cxn ang="0">
                  <a:pos x="0" y="0"/>
                </a:cxn>
                <a:cxn ang="0">
                  <a:pos x="0" y="8"/>
                </a:cxn>
                <a:cxn ang="0">
                  <a:pos x="32" y="8"/>
                </a:cxn>
                <a:cxn ang="0">
                  <a:pos x="32" y="0"/>
                </a:cxn>
                <a:cxn ang="0">
                  <a:pos x="0" y="0"/>
                </a:cxn>
              </a:cxnLst>
              <a:rect l="0" t="0" r="r" b="b"/>
              <a:pathLst>
                <a:path w="33" h="9">
                  <a:moveTo>
                    <a:pt x="0" y="0"/>
                  </a:moveTo>
                  <a:lnTo>
                    <a:pt x="0" y="8"/>
                  </a:lnTo>
                  <a:lnTo>
                    <a:pt x="32" y="8"/>
                  </a:lnTo>
                  <a:lnTo>
                    <a:pt x="32"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14" name="Freeform 222" descr="90%"/>
            <p:cNvSpPr>
              <a:spLocks/>
            </p:cNvSpPr>
            <p:nvPr/>
          </p:nvSpPr>
          <p:spPr bwMode="auto">
            <a:xfrm>
              <a:off x="2501" y="2648"/>
              <a:ext cx="49" cy="9"/>
            </a:xfrm>
            <a:custGeom>
              <a:avLst/>
              <a:gdLst/>
              <a:ahLst/>
              <a:cxnLst>
                <a:cxn ang="0">
                  <a:pos x="0" y="0"/>
                </a:cxn>
                <a:cxn ang="0">
                  <a:pos x="0" y="8"/>
                </a:cxn>
                <a:cxn ang="0">
                  <a:pos x="48" y="8"/>
                </a:cxn>
                <a:cxn ang="0">
                  <a:pos x="48" y="0"/>
                </a:cxn>
                <a:cxn ang="0">
                  <a:pos x="0" y="0"/>
                </a:cxn>
              </a:cxnLst>
              <a:rect l="0" t="0" r="r" b="b"/>
              <a:pathLst>
                <a:path w="49" h="9">
                  <a:moveTo>
                    <a:pt x="0" y="0"/>
                  </a:moveTo>
                  <a:lnTo>
                    <a:pt x="0" y="8"/>
                  </a:lnTo>
                  <a:lnTo>
                    <a:pt x="48" y="8"/>
                  </a:lnTo>
                  <a:lnTo>
                    <a:pt x="48"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15" name="Freeform 223" descr="90%"/>
            <p:cNvSpPr>
              <a:spLocks/>
            </p:cNvSpPr>
            <p:nvPr/>
          </p:nvSpPr>
          <p:spPr bwMode="auto">
            <a:xfrm>
              <a:off x="2869" y="2568"/>
              <a:ext cx="41" cy="9"/>
            </a:xfrm>
            <a:custGeom>
              <a:avLst/>
              <a:gdLst/>
              <a:ahLst/>
              <a:cxnLst>
                <a:cxn ang="0">
                  <a:pos x="0" y="0"/>
                </a:cxn>
                <a:cxn ang="0">
                  <a:pos x="0" y="8"/>
                </a:cxn>
                <a:cxn ang="0">
                  <a:pos x="40" y="8"/>
                </a:cxn>
                <a:cxn ang="0">
                  <a:pos x="40" y="0"/>
                </a:cxn>
                <a:cxn ang="0">
                  <a:pos x="0" y="0"/>
                </a:cxn>
              </a:cxnLst>
              <a:rect l="0" t="0" r="r" b="b"/>
              <a:pathLst>
                <a:path w="41" h="9">
                  <a:moveTo>
                    <a:pt x="0" y="0"/>
                  </a:moveTo>
                  <a:lnTo>
                    <a:pt x="0" y="8"/>
                  </a:lnTo>
                  <a:lnTo>
                    <a:pt x="40" y="8"/>
                  </a:lnTo>
                  <a:lnTo>
                    <a:pt x="40"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16" name="Freeform 224" descr="90%"/>
            <p:cNvSpPr>
              <a:spLocks/>
            </p:cNvSpPr>
            <p:nvPr/>
          </p:nvSpPr>
          <p:spPr bwMode="auto">
            <a:xfrm>
              <a:off x="2837" y="2648"/>
              <a:ext cx="65" cy="9"/>
            </a:xfrm>
            <a:custGeom>
              <a:avLst/>
              <a:gdLst/>
              <a:ahLst/>
              <a:cxnLst>
                <a:cxn ang="0">
                  <a:pos x="0" y="0"/>
                </a:cxn>
                <a:cxn ang="0">
                  <a:pos x="0" y="8"/>
                </a:cxn>
                <a:cxn ang="0">
                  <a:pos x="64" y="8"/>
                </a:cxn>
                <a:cxn ang="0">
                  <a:pos x="64" y="0"/>
                </a:cxn>
                <a:cxn ang="0">
                  <a:pos x="0" y="0"/>
                </a:cxn>
              </a:cxnLst>
              <a:rect l="0" t="0" r="r" b="b"/>
              <a:pathLst>
                <a:path w="65" h="9">
                  <a:moveTo>
                    <a:pt x="0" y="0"/>
                  </a:moveTo>
                  <a:lnTo>
                    <a:pt x="0" y="8"/>
                  </a:lnTo>
                  <a:lnTo>
                    <a:pt x="64" y="8"/>
                  </a:lnTo>
                  <a:lnTo>
                    <a:pt x="64"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17" name="Freeform 225" descr="90%"/>
            <p:cNvSpPr>
              <a:spLocks/>
            </p:cNvSpPr>
            <p:nvPr/>
          </p:nvSpPr>
          <p:spPr bwMode="auto">
            <a:xfrm>
              <a:off x="2565" y="2672"/>
              <a:ext cx="49" cy="9"/>
            </a:xfrm>
            <a:custGeom>
              <a:avLst/>
              <a:gdLst/>
              <a:ahLst/>
              <a:cxnLst>
                <a:cxn ang="0">
                  <a:pos x="0" y="0"/>
                </a:cxn>
                <a:cxn ang="0">
                  <a:pos x="0" y="8"/>
                </a:cxn>
                <a:cxn ang="0">
                  <a:pos x="48" y="8"/>
                </a:cxn>
                <a:cxn ang="0">
                  <a:pos x="48" y="0"/>
                </a:cxn>
                <a:cxn ang="0">
                  <a:pos x="0" y="0"/>
                </a:cxn>
              </a:cxnLst>
              <a:rect l="0" t="0" r="r" b="b"/>
              <a:pathLst>
                <a:path w="49" h="9">
                  <a:moveTo>
                    <a:pt x="0" y="0"/>
                  </a:moveTo>
                  <a:lnTo>
                    <a:pt x="0" y="8"/>
                  </a:lnTo>
                  <a:lnTo>
                    <a:pt x="48" y="8"/>
                  </a:lnTo>
                  <a:lnTo>
                    <a:pt x="48"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18" name="Freeform 226" descr="90%"/>
            <p:cNvSpPr>
              <a:spLocks/>
            </p:cNvSpPr>
            <p:nvPr/>
          </p:nvSpPr>
          <p:spPr bwMode="auto">
            <a:xfrm>
              <a:off x="2629" y="2672"/>
              <a:ext cx="121" cy="9"/>
            </a:xfrm>
            <a:custGeom>
              <a:avLst/>
              <a:gdLst/>
              <a:ahLst/>
              <a:cxnLst>
                <a:cxn ang="0">
                  <a:pos x="0" y="0"/>
                </a:cxn>
                <a:cxn ang="0">
                  <a:pos x="0" y="8"/>
                </a:cxn>
                <a:cxn ang="0">
                  <a:pos x="120" y="8"/>
                </a:cxn>
                <a:cxn ang="0">
                  <a:pos x="120" y="0"/>
                </a:cxn>
                <a:cxn ang="0">
                  <a:pos x="0" y="0"/>
                </a:cxn>
              </a:cxnLst>
              <a:rect l="0" t="0" r="r" b="b"/>
              <a:pathLst>
                <a:path w="121" h="9">
                  <a:moveTo>
                    <a:pt x="0" y="0"/>
                  </a:moveTo>
                  <a:lnTo>
                    <a:pt x="0" y="8"/>
                  </a:lnTo>
                  <a:lnTo>
                    <a:pt x="120" y="8"/>
                  </a:lnTo>
                  <a:lnTo>
                    <a:pt x="120" y="0"/>
                  </a:lnTo>
                  <a:lnTo>
                    <a:pt x="0" y="0"/>
                  </a:lnTo>
                </a:path>
              </a:pathLst>
            </a:custGeom>
            <a:pattFill prst="pct90">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19" name="Freeform 227" descr="90%"/>
            <p:cNvSpPr>
              <a:spLocks/>
            </p:cNvSpPr>
            <p:nvPr/>
          </p:nvSpPr>
          <p:spPr bwMode="auto">
            <a:xfrm>
              <a:off x="2861" y="2592"/>
              <a:ext cx="49" cy="41"/>
            </a:xfrm>
            <a:custGeom>
              <a:avLst/>
              <a:gdLst/>
              <a:ahLst/>
              <a:cxnLst>
                <a:cxn ang="0">
                  <a:pos x="0" y="20"/>
                </a:cxn>
                <a:cxn ang="0">
                  <a:pos x="21" y="20"/>
                </a:cxn>
                <a:cxn ang="0">
                  <a:pos x="21" y="0"/>
                </a:cxn>
                <a:cxn ang="0">
                  <a:pos x="48" y="0"/>
                </a:cxn>
                <a:cxn ang="0">
                  <a:pos x="48" y="40"/>
                </a:cxn>
                <a:cxn ang="0">
                  <a:pos x="0" y="40"/>
                </a:cxn>
                <a:cxn ang="0">
                  <a:pos x="0" y="20"/>
                </a:cxn>
              </a:cxnLst>
              <a:rect l="0" t="0" r="r" b="b"/>
              <a:pathLst>
                <a:path w="49" h="41">
                  <a:moveTo>
                    <a:pt x="0" y="20"/>
                  </a:moveTo>
                  <a:lnTo>
                    <a:pt x="21" y="20"/>
                  </a:lnTo>
                  <a:lnTo>
                    <a:pt x="21" y="0"/>
                  </a:lnTo>
                  <a:lnTo>
                    <a:pt x="48" y="0"/>
                  </a:lnTo>
                  <a:lnTo>
                    <a:pt x="48" y="40"/>
                  </a:lnTo>
                  <a:lnTo>
                    <a:pt x="0" y="40"/>
                  </a:lnTo>
                  <a:lnTo>
                    <a:pt x="0" y="20"/>
                  </a:lnTo>
                </a:path>
              </a:pathLst>
            </a:custGeom>
            <a:pattFill prst="pct90">
              <a:fgClr>
                <a:srgbClr val="FFFFFF"/>
              </a:fgClr>
              <a:bgClr>
                <a:srgbClr val="000000"/>
              </a:bgClr>
            </a:pattFill>
            <a:ln w="1270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20" name="Rectangle 228" descr="25%"/>
            <p:cNvSpPr>
              <a:spLocks noChangeArrowheads="1"/>
            </p:cNvSpPr>
            <p:nvPr/>
          </p:nvSpPr>
          <p:spPr bwMode="auto">
            <a:xfrm>
              <a:off x="2617" y="2220"/>
              <a:ext cx="400" cy="16"/>
            </a:xfrm>
            <a:prstGeom prst="rect">
              <a:avLst/>
            </a:prstGeom>
            <a:pattFill prst="pct25">
              <a:fgClr>
                <a:srgbClr val="FFFFFF"/>
              </a:fgClr>
              <a:bgClr>
                <a:srgbClr val="000000"/>
              </a:bgClr>
            </a:patt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421" name="Freeform 229" descr="25%"/>
            <p:cNvSpPr>
              <a:spLocks/>
            </p:cNvSpPr>
            <p:nvPr/>
          </p:nvSpPr>
          <p:spPr bwMode="auto">
            <a:xfrm>
              <a:off x="2573" y="2320"/>
              <a:ext cx="481" cy="17"/>
            </a:xfrm>
            <a:custGeom>
              <a:avLst/>
              <a:gdLst/>
              <a:ahLst/>
              <a:cxnLst>
                <a:cxn ang="0">
                  <a:pos x="8" y="5"/>
                </a:cxn>
                <a:cxn ang="0">
                  <a:pos x="0" y="16"/>
                </a:cxn>
                <a:cxn ang="0">
                  <a:pos x="480" y="16"/>
                </a:cxn>
                <a:cxn ang="0">
                  <a:pos x="472" y="0"/>
                </a:cxn>
                <a:cxn ang="0">
                  <a:pos x="8" y="5"/>
                </a:cxn>
              </a:cxnLst>
              <a:rect l="0" t="0" r="r" b="b"/>
              <a:pathLst>
                <a:path w="481" h="17">
                  <a:moveTo>
                    <a:pt x="8" y="5"/>
                  </a:moveTo>
                  <a:lnTo>
                    <a:pt x="0" y="16"/>
                  </a:lnTo>
                  <a:lnTo>
                    <a:pt x="480" y="16"/>
                  </a:lnTo>
                  <a:lnTo>
                    <a:pt x="472" y="0"/>
                  </a:lnTo>
                  <a:lnTo>
                    <a:pt x="8" y="5"/>
                  </a:lnTo>
                </a:path>
              </a:pathLst>
            </a:custGeom>
            <a:pattFill prst="pct25">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22" name="Freeform 230" descr="25%"/>
            <p:cNvSpPr>
              <a:spLocks/>
            </p:cNvSpPr>
            <p:nvPr/>
          </p:nvSpPr>
          <p:spPr bwMode="auto">
            <a:xfrm>
              <a:off x="2581" y="2248"/>
              <a:ext cx="465" cy="73"/>
            </a:xfrm>
            <a:custGeom>
              <a:avLst/>
              <a:gdLst/>
              <a:ahLst/>
              <a:cxnLst>
                <a:cxn ang="0">
                  <a:pos x="16" y="0"/>
                </a:cxn>
                <a:cxn ang="0">
                  <a:pos x="0" y="72"/>
                </a:cxn>
                <a:cxn ang="0">
                  <a:pos x="464" y="72"/>
                </a:cxn>
                <a:cxn ang="0">
                  <a:pos x="440" y="0"/>
                </a:cxn>
                <a:cxn ang="0">
                  <a:pos x="16" y="0"/>
                </a:cxn>
              </a:cxnLst>
              <a:rect l="0" t="0" r="r" b="b"/>
              <a:pathLst>
                <a:path w="465" h="73">
                  <a:moveTo>
                    <a:pt x="16" y="0"/>
                  </a:moveTo>
                  <a:lnTo>
                    <a:pt x="0" y="72"/>
                  </a:lnTo>
                  <a:lnTo>
                    <a:pt x="464" y="72"/>
                  </a:lnTo>
                  <a:lnTo>
                    <a:pt x="440" y="0"/>
                  </a:lnTo>
                  <a:lnTo>
                    <a:pt x="16" y="0"/>
                  </a:lnTo>
                </a:path>
              </a:pathLst>
            </a:custGeom>
            <a:pattFill prst="pct25">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23" name="Freeform 231" descr="50%"/>
            <p:cNvSpPr>
              <a:spLocks/>
            </p:cNvSpPr>
            <p:nvPr/>
          </p:nvSpPr>
          <p:spPr bwMode="auto">
            <a:xfrm>
              <a:off x="2829" y="2256"/>
              <a:ext cx="217" cy="65"/>
            </a:xfrm>
            <a:custGeom>
              <a:avLst/>
              <a:gdLst/>
              <a:ahLst/>
              <a:cxnLst>
                <a:cxn ang="0">
                  <a:pos x="8" y="36"/>
                </a:cxn>
                <a:cxn ang="0">
                  <a:pos x="0" y="64"/>
                </a:cxn>
                <a:cxn ang="0">
                  <a:pos x="216" y="64"/>
                </a:cxn>
                <a:cxn ang="0">
                  <a:pos x="193" y="0"/>
                </a:cxn>
                <a:cxn ang="0">
                  <a:pos x="123" y="0"/>
                </a:cxn>
                <a:cxn ang="0">
                  <a:pos x="23" y="0"/>
                </a:cxn>
                <a:cxn ang="0">
                  <a:pos x="8" y="36"/>
                </a:cxn>
              </a:cxnLst>
              <a:rect l="0" t="0" r="r" b="b"/>
              <a:pathLst>
                <a:path w="217" h="65">
                  <a:moveTo>
                    <a:pt x="8" y="36"/>
                  </a:moveTo>
                  <a:lnTo>
                    <a:pt x="0" y="64"/>
                  </a:lnTo>
                  <a:lnTo>
                    <a:pt x="216" y="64"/>
                  </a:lnTo>
                  <a:lnTo>
                    <a:pt x="193" y="0"/>
                  </a:lnTo>
                  <a:lnTo>
                    <a:pt x="123" y="0"/>
                  </a:lnTo>
                  <a:lnTo>
                    <a:pt x="23" y="0"/>
                  </a:lnTo>
                  <a:lnTo>
                    <a:pt x="8" y="36"/>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24" name="Freeform 232" descr="50%"/>
            <p:cNvSpPr>
              <a:spLocks/>
            </p:cNvSpPr>
            <p:nvPr/>
          </p:nvSpPr>
          <p:spPr bwMode="auto">
            <a:xfrm>
              <a:off x="2813" y="2336"/>
              <a:ext cx="241" cy="1"/>
            </a:xfrm>
            <a:custGeom>
              <a:avLst/>
              <a:gdLst/>
              <a:ahLst/>
              <a:cxnLst>
                <a:cxn ang="0">
                  <a:pos x="8" y="0"/>
                </a:cxn>
                <a:cxn ang="0">
                  <a:pos x="0" y="0"/>
                </a:cxn>
                <a:cxn ang="0">
                  <a:pos x="240" y="0"/>
                </a:cxn>
                <a:cxn ang="0">
                  <a:pos x="232" y="0"/>
                </a:cxn>
                <a:cxn ang="0">
                  <a:pos x="8" y="0"/>
                </a:cxn>
              </a:cxnLst>
              <a:rect l="0" t="0" r="r" b="b"/>
              <a:pathLst>
                <a:path w="241" h="1">
                  <a:moveTo>
                    <a:pt x="8" y="0"/>
                  </a:moveTo>
                  <a:lnTo>
                    <a:pt x="0" y="0"/>
                  </a:lnTo>
                  <a:lnTo>
                    <a:pt x="240" y="0"/>
                  </a:lnTo>
                  <a:lnTo>
                    <a:pt x="232" y="0"/>
                  </a:lnTo>
                  <a:lnTo>
                    <a:pt x="8"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25" name="Freeform 233" descr="50%"/>
            <p:cNvSpPr>
              <a:spLocks/>
            </p:cNvSpPr>
            <p:nvPr/>
          </p:nvSpPr>
          <p:spPr bwMode="auto">
            <a:xfrm>
              <a:off x="2613" y="2248"/>
              <a:ext cx="401" cy="41"/>
            </a:xfrm>
            <a:custGeom>
              <a:avLst/>
              <a:gdLst/>
              <a:ahLst/>
              <a:cxnLst>
                <a:cxn ang="0">
                  <a:pos x="0" y="0"/>
                </a:cxn>
                <a:cxn ang="0">
                  <a:pos x="24" y="40"/>
                </a:cxn>
                <a:cxn ang="0">
                  <a:pos x="376" y="40"/>
                </a:cxn>
                <a:cxn ang="0">
                  <a:pos x="400" y="0"/>
                </a:cxn>
                <a:cxn ang="0">
                  <a:pos x="0" y="0"/>
                </a:cxn>
              </a:cxnLst>
              <a:rect l="0" t="0" r="r" b="b"/>
              <a:pathLst>
                <a:path w="401" h="41">
                  <a:moveTo>
                    <a:pt x="0" y="0"/>
                  </a:moveTo>
                  <a:lnTo>
                    <a:pt x="24" y="40"/>
                  </a:lnTo>
                  <a:lnTo>
                    <a:pt x="376" y="40"/>
                  </a:lnTo>
                  <a:lnTo>
                    <a:pt x="400" y="0"/>
                  </a:lnTo>
                  <a:lnTo>
                    <a:pt x="0"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26" name="Freeform 234" descr="25%"/>
            <p:cNvSpPr>
              <a:spLocks/>
            </p:cNvSpPr>
            <p:nvPr/>
          </p:nvSpPr>
          <p:spPr bwMode="auto">
            <a:xfrm>
              <a:off x="2837" y="2248"/>
              <a:ext cx="169" cy="33"/>
            </a:xfrm>
            <a:custGeom>
              <a:avLst/>
              <a:gdLst/>
              <a:ahLst/>
              <a:cxnLst>
                <a:cxn ang="0">
                  <a:pos x="23" y="0"/>
                </a:cxn>
                <a:cxn ang="0">
                  <a:pos x="8" y="19"/>
                </a:cxn>
                <a:cxn ang="0">
                  <a:pos x="0" y="32"/>
                </a:cxn>
                <a:cxn ang="0">
                  <a:pos x="76" y="32"/>
                </a:cxn>
                <a:cxn ang="0">
                  <a:pos x="107" y="32"/>
                </a:cxn>
                <a:cxn ang="0">
                  <a:pos x="145" y="32"/>
                </a:cxn>
                <a:cxn ang="0">
                  <a:pos x="168" y="6"/>
                </a:cxn>
                <a:cxn ang="0">
                  <a:pos x="23" y="0"/>
                </a:cxn>
              </a:cxnLst>
              <a:rect l="0" t="0" r="r" b="b"/>
              <a:pathLst>
                <a:path w="169" h="33">
                  <a:moveTo>
                    <a:pt x="23" y="0"/>
                  </a:moveTo>
                  <a:lnTo>
                    <a:pt x="8" y="19"/>
                  </a:lnTo>
                  <a:lnTo>
                    <a:pt x="0" y="32"/>
                  </a:lnTo>
                  <a:lnTo>
                    <a:pt x="76" y="32"/>
                  </a:lnTo>
                  <a:lnTo>
                    <a:pt x="107" y="32"/>
                  </a:lnTo>
                  <a:lnTo>
                    <a:pt x="145" y="32"/>
                  </a:lnTo>
                  <a:lnTo>
                    <a:pt x="168" y="6"/>
                  </a:lnTo>
                  <a:lnTo>
                    <a:pt x="23" y="0"/>
                  </a:lnTo>
                </a:path>
              </a:pathLst>
            </a:custGeom>
            <a:pattFill prst="pct25">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27" name="Rectangle 235" descr="25%"/>
            <p:cNvSpPr>
              <a:spLocks noChangeArrowheads="1"/>
            </p:cNvSpPr>
            <p:nvPr/>
          </p:nvSpPr>
          <p:spPr bwMode="auto">
            <a:xfrm>
              <a:off x="2585" y="2236"/>
              <a:ext cx="464" cy="16"/>
            </a:xfrm>
            <a:prstGeom prst="rect">
              <a:avLst/>
            </a:prstGeom>
            <a:pattFill prst="pct25">
              <a:fgClr>
                <a:srgbClr val="000000"/>
              </a:fgClr>
              <a:bgClr>
                <a:srgbClr val="FFFFFF"/>
              </a:bgClr>
            </a:patt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428" name="Rectangle 236" descr="50%"/>
            <p:cNvSpPr>
              <a:spLocks noChangeArrowheads="1"/>
            </p:cNvSpPr>
            <p:nvPr/>
          </p:nvSpPr>
          <p:spPr bwMode="auto">
            <a:xfrm>
              <a:off x="2865" y="2244"/>
              <a:ext cx="176" cy="1"/>
            </a:xfrm>
            <a:prstGeom prst="rect">
              <a:avLst/>
            </a:prstGeom>
            <a:pattFill prst="pct50">
              <a:fgClr>
                <a:srgbClr val="000000"/>
              </a:fgClr>
              <a:bgClr>
                <a:srgbClr val="FFFFFF"/>
              </a:bgClr>
            </a:pattFill>
            <a:ln w="12700">
              <a:pattFill prst="pct50">
                <a:fgClr>
                  <a:srgbClr val="000000"/>
                </a:fgClr>
                <a:bgClr>
                  <a:srgbClr val="FFFFFF"/>
                </a:bgClr>
              </a:patt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429" name="Rectangle 237" descr="25%"/>
            <p:cNvSpPr>
              <a:spLocks noChangeArrowheads="1"/>
            </p:cNvSpPr>
            <p:nvPr/>
          </p:nvSpPr>
          <p:spPr bwMode="auto">
            <a:xfrm>
              <a:off x="2633" y="2284"/>
              <a:ext cx="368" cy="16"/>
            </a:xfrm>
            <a:prstGeom prst="rect">
              <a:avLst/>
            </a:prstGeom>
            <a:pattFill prst="pct25">
              <a:fgClr>
                <a:srgbClr val="000000"/>
              </a:fgClr>
              <a:bgClr>
                <a:srgbClr val="FFFFFF"/>
              </a:bgClr>
            </a:patt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430" name="Freeform 238" descr="50%"/>
            <p:cNvSpPr>
              <a:spLocks/>
            </p:cNvSpPr>
            <p:nvPr/>
          </p:nvSpPr>
          <p:spPr bwMode="auto">
            <a:xfrm>
              <a:off x="2837" y="2280"/>
              <a:ext cx="153" cy="9"/>
            </a:xfrm>
            <a:custGeom>
              <a:avLst/>
              <a:gdLst/>
              <a:ahLst/>
              <a:cxnLst>
                <a:cxn ang="0">
                  <a:pos x="0" y="0"/>
                </a:cxn>
                <a:cxn ang="0">
                  <a:pos x="0" y="8"/>
                </a:cxn>
                <a:cxn ang="0">
                  <a:pos x="152" y="8"/>
                </a:cxn>
                <a:cxn ang="0">
                  <a:pos x="152" y="0"/>
                </a:cxn>
                <a:cxn ang="0">
                  <a:pos x="0" y="0"/>
                </a:cxn>
              </a:cxnLst>
              <a:rect l="0" t="0" r="r" b="b"/>
              <a:pathLst>
                <a:path w="153" h="9">
                  <a:moveTo>
                    <a:pt x="0" y="0"/>
                  </a:moveTo>
                  <a:lnTo>
                    <a:pt x="0" y="8"/>
                  </a:lnTo>
                  <a:lnTo>
                    <a:pt x="152" y="8"/>
                  </a:lnTo>
                  <a:lnTo>
                    <a:pt x="152" y="0"/>
                  </a:lnTo>
                  <a:lnTo>
                    <a:pt x="0"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31" name="Rectangle 239"/>
            <p:cNvSpPr>
              <a:spLocks noChangeArrowheads="1"/>
            </p:cNvSpPr>
            <p:nvPr/>
          </p:nvSpPr>
          <p:spPr bwMode="auto">
            <a:xfrm>
              <a:off x="2633" y="2284"/>
              <a:ext cx="368" cy="16"/>
            </a:xfrm>
            <a:prstGeom prst="rect">
              <a:avLst/>
            </a:prstGeom>
            <a:no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432" name="Line 240"/>
            <p:cNvSpPr>
              <a:spLocks noChangeShapeType="1"/>
            </p:cNvSpPr>
            <p:nvPr/>
          </p:nvSpPr>
          <p:spPr bwMode="auto">
            <a:xfrm>
              <a:off x="2641"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33" name="Line 241"/>
            <p:cNvSpPr>
              <a:spLocks noChangeShapeType="1"/>
            </p:cNvSpPr>
            <p:nvPr/>
          </p:nvSpPr>
          <p:spPr bwMode="auto">
            <a:xfrm>
              <a:off x="2657"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34" name="Line 242"/>
            <p:cNvSpPr>
              <a:spLocks noChangeShapeType="1"/>
            </p:cNvSpPr>
            <p:nvPr/>
          </p:nvSpPr>
          <p:spPr bwMode="auto">
            <a:xfrm>
              <a:off x="2665"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35" name="Line 243"/>
            <p:cNvSpPr>
              <a:spLocks noChangeShapeType="1"/>
            </p:cNvSpPr>
            <p:nvPr/>
          </p:nvSpPr>
          <p:spPr bwMode="auto">
            <a:xfrm>
              <a:off x="2673"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36" name="Line 244"/>
            <p:cNvSpPr>
              <a:spLocks noChangeShapeType="1"/>
            </p:cNvSpPr>
            <p:nvPr/>
          </p:nvSpPr>
          <p:spPr bwMode="auto">
            <a:xfrm>
              <a:off x="2689"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37" name="Line 245"/>
            <p:cNvSpPr>
              <a:spLocks noChangeShapeType="1"/>
            </p:cNvSpPr>
            <p:nvPr/>
          </p:nvSpPr>
          <p:spPr bwMode="auto">
            <a:xfrm>
              <a:off x="2697"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38" name="Line 246"/>
            <p:cNvSpPr>
              <a:spLocks noChangeShapeType="1"/>
            </p:cNvSpPr>
            <p:nvPr/>
          </p:nvSpPr>
          <p:spPr bwMode="auto">
            <a:xfrm>
              <a:off x="2713"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39" name="Line 247"/>
            <p:cNvSpPr>
              <a:spLocks noChangeShapeType="1"/>
            </p:cNvSpPr>
            <p:nvPr/>
          </p:nvSpPr>
          <p:spPr bwMode="auto">
            <a:xfrm>
              <a:off x="2721"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40" name="Line 248"/>
            <p:cNvSpPr>
              <a:spLocks noChangeShapeType="1"/>
            </p:cNvSpPr>
            <p:nvPr/>
          </p:nvSpPr>
          <p:spPr bwMode="auto">
            <a:xfrm>
              <a:off x="2737"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41" name="Line 249"/>
            <p:cNvSpPr>
              <a:spLocks noChangeShapeType="1"/>
            </p:cNvSpPr>
            <p:nvPr/>
          </p:nvSpPr>
          <p:spPr bwMode="auto">
            <a:xfrm>
              <a:off x="2745"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42" name="Line 250"/>
            <p:cNvSpPr>
              <a:spLocks noChangeShapeType="1"/>
            </p:cNvSpPr>
            <p:nvPr/>
          </p:nvSpPr>
          <p:spPr bwMode="auto">
            <a:xfrm>
              <a:off x="2753"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43" name="Line 251"/>
            <p:cNvSpPr>
              <a:spLocks noChangeShapeType="1"/>
            </p:cNvSpPr>
            <p:nvPr/>
          </p:nvSpPr>
          <p:spPr bwMode="auto">
            <a:xfrm>
              <a:off x="2769"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44" name="Line 252"/>
            <p:cNvSpPr>
              <a:spLocks noChangeShapeType="1"/>
            </p:cNvSpPr>
            <p:nvPr/>
          </p:nvSpPr>
          <p:spPr bwMode="auto">
            <a:xfrm>
              <a:off x="2777"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45" name="Line 253"/>
            <p:cNvSpPr>
              <a:spLocks noChangeShapeType="1"/>
            </p:cNvSpPr>
            <p:nvPr/>
          </p:nvSpPr>
          <p:spPr bwMode="auto">
            <a:xfrm>
              <a:off x="2793"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46" name="Line 254"/>
            <p:cNvSpPr>
              <a:spLocks noChangeShapeType="1"/>
            </p:cNvSpPr>
            <p:nvPr/>
          </p:nvSpPr>
          <p:spPr bwMode="auto">
            <a:xfrm>
              <a:off x="2801"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47" name="Line 255"/>
            <p:cNvSpPr>
              <a:spLocks noChangeShapeType="1"/>
            </p:cNvSpPr>
            <p:nvPr/>
          </p:nvSpPr>
          <p:spPr bwMode="auto">
            <a:xfrm>
              <a:off x="2817"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48" name="Line 256"/>
            <p:cNvSpPr>
              <a:spLocks noChangeShapeType="1"/>
            </p:cNvSpPr>
            <p:nvPr/>
          </p:nvSpPr>
          <p:spPr bwMode="auto">
            <a:xfrm>
              <a:off x="2825"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49" name="Line 257"/>
            <p:cNvSpPr>
              <a:spLocks noChangeShapeType="1"/>
            </p:cNvSpPr>
            <p:nvPr/>
          </p:nvSpPr>
          <p:spPr bwMode="auto">
            <a:xfrm>
              <a:off x="2841"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50" name="Line 258"/>
            <p:cNvSpPr>
              <a:spLocks noChangeShapeType="1"/>
            </p:cNvSpPr>
            <p:nvPr/>
          </p:nvSpPr>
          <p:spPr bwMode="auto">
            <a:xfrm>
              <a:off x="2849"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51" name="Line 259"/>
            <p:cNvSpPr>
              <a:spLocks noChangeShapeType="1"/>
            </p:cNvSpPr>
            <p:nvPr/>
          </p:nvSpPr>
          <p:spPr bwMode="auto">
            <a:xfrm>
              <a:off x="2857"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52" name="Line 260"/>
            <p:cNvSpPr>
              <a:spLocks noChangeShapeType="1"/>
            </p:cNvSpPr>
            <p:nvPr/>
          </p:nvSpPr>
          <p:spPr bwMode="auto">
            <a:xfrm>
              <a:off x="2873"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53" name="Line 261"/>
            <p:cNvSpPr>
              <a:spLocks noChangeShapeType="1"/>
            </p:cNvSpPr>
            <p:nvPr/>
          </p:nvSpPr>
          <p:spPr bwMode="auto">
            <a:xfrm>
              <a:off x="2881"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54" name="Line 262"/>
            <p:cNvSpPr>
              <a:spLocks noChangeShapeType="1"/>
            </p:cNvSpPr>
            <p:nvPr/>
          </p:nvSpPr>
          <p:spPr bwMode="auto">
            <a:xfrm>
              <a:off x="2897"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55" name="Line 263"/>
            <p:cNvSpPr>
              <a:spLocks noChangeShapeType="1"/>
            </p:cNvSpPr>
            <p:nvPr/>
          </p:nvSpPr>
          <p:spPr bwMode="auto">
            <a:xfrm>
              <a:off x="2905"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56" name="Line 264"/>
            <p:cNvSpPr>
              <a:spLocks noChangeShapeType="1"/>
            </p:cNvSpPr>
            <p:nvPr/>
          </p:nvSpPr>
          <p:spPr bwMode="auto">
            <a:xfrm>
              <a:off x="2921"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57" name="Line 265"/>
            <p:cNvSpPr>
              <a:spLocks noChangeShapeType="1"/>
            </p:cNvSpPr>
            <p:nvPr/>
          </p:nvSpPr>
          <p:spPr bwMode="auto">
            <a:xfrm>
              <a:off x="2929"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58" name="Line 266"/>
            <p:cNvSpPr>
              <a:spLocks noChangeShapeType="1"/>
            </p:cNvSpPr>
            <p:nvPr/>
          </p:nvSpPr>
          <p:spPr bwMode="auto">
            <a:xfrm>
              <a:off x="2937"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59" name="Line 267"/>
            <p:cNvSpPr>
              <a:spLocks noChangeShapeType="1"/>
            </p:cNvSpPr>
            <p:nvPr/>
          </p:nvSpPr>
          <p:spPr bwMode="auto">
            <a:xfrm>
              <a:off x="2953"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60" name="Line 268"/>
            <p:cNvSpPr>
              <a:spLocks noChangeShapeType="1"/>
            </p:cNvSpPr>
            <p:nvPr/>
          </p:nvSpPr>
          <p:spPr bwMode="auto">
            <a:xfrm>
              <a:off x="2961"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61" name="Line 269"/>
            <p:cNvSpPr>
              <a:spLocks noChangeShapeType="1"/>
            </p:cNvSpPr>
            <p:nvPr/>
          </p:nvSpPr>
          <p:spPr bwMode="auto">
            <a:xfrm>
              <a:off x="2977"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62" name="Line 270"/>
            <p:cNvSpPr>
              <a:spLocks noChangeShapeType="1"/>
            </p:cNvSpPr>
            <p:nvPr/>
          </p:nvSpPr>
          <p:spPr bwMode="auto">
            <a:xfrm>
              <a:off x="2985"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63" name="Line 271"/>
            <p:cNvSpPr>
              <a:spLocks noChangeShapeType="1"/>
            </p:cNvSpPr>
            <p:nvPr/>
          </p:nvSpPr>
          <p:spPr bwMode="auto">
            <a:xfrm>
              <a:off x="3001" y="2284"/>
              <a:ext cx="0"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64" name="AutoShape 272" descr="50%"/>
            <p:cNvSpPr>
              <a:spLocks noChangeArrowheads="1"/>
            </p:cNvSpPr>
            <p:nvPr/>
          </p:nvSpPr>
          <p:spPr bwMode="auto">
            <a:xfrm>
              <a:off x="2521" y="1740"/>
              <a:ext cx="576" cy="480"/>
            </a:xfrm>
            <a:prstGeom prst="roundRect">
              <a:avLst>
                <a:gd name="adj" fmla="val 14509"/>
              </a:avLst>
            </a:prstGeom>
            <a:pattFill prst="pct50">
              <a:fgClr>
                <a:srgbClr val="000000"/>
              </a:fgClr>
              <a:bgClr>
                <a:srgbClr val="FFFFFF"/>
              </a:bgClr>
            </a:patt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465" name="AutoShape 273" descr="25%"/>
            <p:cNvSpPr>
              <a:spLocks noChangeArrowheads="1"/>
            </p:cNvSpPr>
            <p:nvPr/>
          </p:nvSpPr>
          <p:spPr bwMode="auto">
            <a:xfrm>
              <a:off x="2529" y="1740"/>
              <a:ext cx="560" cy="472"/>
            </a:xfrm>
            <a:prstGeom prst="roundRect">
              <a:avLst>
                <a:gd name="adj" fmla="val 14745"/>
              </a:avLst>
            </a:prstGeom>
            <a:pattFill prst="pct25">
              <a:fgClr>
                <a:srgbClr val="000000"/>
              </a:fgClr>
              <a:bgClr>
                <a:srgbClr val="FFFFFF"/>
              </a:bgClr>
            </a:patt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466" name="Rectangle 274"/>
            <p:cNvSpPr>
              <a:spLocks noChangeArrowheads="1"/>
            </p:cNvSpPr>
            <p:nvPr/>
          </p:nvSpPr>
          <p:spPr bwMode="auto">
            <a:xfrm>
              <a:off x="2601" y="1820"/>
              <a:ext cx="416" cy="320"/>
            </a:xfrm>
            <a:prstGeom prst="rect">
              <a:avLst/>
            </a:prstGeom>
            <a:solidFill>
              <a:srgbClr val="000000"/>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467" name="Freeform 275" descr="50%"/>
            <p:cNvSpPr>
              <a:spLocks/>
            </p:cNvSpPr>
            <p:nvPr/>
          </p:nvSpPr>
          <p:spPr bwMode="auto">
            <a:xfrm>
              <a:off x="2829" y="1736"/>
              <a:ext cx="257" cy="473"/>
            </a:xfrm>
            <a:custGeom>
              <a:avLst/>
              <a:gdLst/>
              <a:ahLst/>
              <a:cxnLst>
                <a:cxn ang="0">
                  <a:pos x="0" y="0"/>
                </a:cxn>
                <a:cxn ang="0">
                  <a:pos x="8" y="71"/>
                </a:cxn>
                <a:cxn ang="0">
                  <a:pos x="194" y="71"/>
                </a:cxn>
                <a:cxn ang="0">
                  <a:pos x="202" y="409"/>
                </a:cxn>
                <a:cxn ang="0">
                  <a:pos x="31" y="409"/>
                </a:cxn>
                <a:cxn ang="0">
                  <a:pos x="39" y="472"/>
                </a:cxn>
                <a:cxn ang="0">
                  <a:pos x="240" y="472"/>
                </a:cxn>
                <a:cxn ang="0">
                  <a:pos x="256" y="456"/>
                </a:cxn>
                <a:cxn ang="0">
                  <a:pos x="256" y="24"/>
                </a:cxn>
                <a:cxn ang="0">
                  <a:pos x="240" y="0"/>
                </a:cxn>
                <a:cxn ang="0">
                  <a:pos x="0" y="0"/>
                </a:cxn>
              </a:cxnLst>
              <a:rect l="0" t="0" r="r" b="b"/>
              <a:pathLst>
                <a:path w="257" h="473">
                  <a:moveTo>
                    <a:pt x="0" y="0"/>
                  </a:moveTo>
                  <a:lnTo>
                    <a:pt x="8" y="71"/>
                  </a:lnTo>
                  <a:lnTo>
                    <a:pt x="194" y="71"/>
                  </a:lnTo>
                  <a:lnTo>
                    <a:pt x="202" y="409"/>
                  </a:lnTo>
                  <a:lnTo>
                    <a:pt x="31" y="409"/>
                  </a:lnTo>
                  <a:lnTo>
                    <a:pt x="39" y="472"/>
                  </a:lnTo>
                  <a:lnTo>
                    <a:pt x="240" y="472"/>
                  </a:lnTo>
                  <a:lnTo>
                    <a:pt x="256" y="456"/>
                  </a:lnTo>
                  <a:lnTo>
                    <a:pt x="256" y="24"/>
                  </a:lnTo>
                  <a:lnTo>
                    <a:pt x="240" y="0"/>
                  </a:lnTo>
                  <a:lnTo>
                    <a:pt x="0"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468" name="Rectangle 276"/>
            <p:cNvSpPr>
              <a:spLocks noChangeArrowheads="1"/>
            </p:cNvSpPr>
            <p:nvPr/>
          </p:nvSpPr>
          <p:spPr bwMode="auto">
            <a:xfrm>
              <a:off x="2613" y="1824"/>
              <a:ext cx="384" cy="296"/>
            </a:xfrm>
            <a:prstGeom prst="rect">
              <a:avLst/>
            </a:prstGeom>
            <a:solidFill>
              <a:srgbClr val="FFFFFF"/>
            </a:solidFill>
            <a:ln w="12700">
              <a:no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469" name="Rectangle 277" descr="50%"/>
            <p:cNvSpPr>
              <a:spLocks noChangeArrowheads="1"/>
            </p:cNvSpPr>
            <p:nvPr/>
          </p:nvSpPr>
          <p:spPr bwMode="auto">
            <a:xfrm>
              <a:off x="2613" y="2120"/>
              <a:ext cx="376" cy="8"/>
            </a:xfrm>
            <a:prstGeom prst="rect">
              <a:avLst/>
            </a:prstGeom>
            <a:pattFill prst="pct50">
              <a:fgClr>
                <a:srgbClr val="000000"/>
              </a:fgClr>
              <a:bgClr>
                <a:srgbClr val="FFFFFF"/>
              </a:bgClr>
            </a:pattFill>
            <a:ln w="12700">
              <a:no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470" name="Rectangle 278"/>
            <p:cNvSpPr>
              <a:spLocks noChangeArrowheads="1"/>
            </p:cNvSpPr>
            <p:nvPr/>
          </p:nvSpPr>
          <p:spPr bwMode="auto">
            <a:xfrm>
              <a:off x="2625" y="1860"/>
              <a:ext cx="168" cy="256"/>
            </a:xfrm>
            <a:prstGeom prst="rect">
              <a:avLst/>
            </a:prstGeom>
            <a:no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471" name="Line 279"/>
            <p:cNvSpPr>
              <a:spLocks noChangeShapeType="1"/>
            </p:cNvSpPr>
            <p:nvPr/>
          </p:nvSpPr>
          <p:spPr bwMode="auto">
            <a:xfrm>
              <a:off x="2633" y="1900"/>
              <a:ext cx="152"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72" name="Line 280"/>
            <p:cNvSpPr>
              <a:spLocks noChangeShapeType="1"/>
            </p:cNvSpPr>
            <p:nvPr/>
          </p:nvSpPr>
          <p:spPr bwMode="auto">
            <a:xfrm>
              <a:off x="2713" y="1908"/>
              <a:ext cx="0" cy="20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73" name="Line 281"/>
            <p:cNvSpPr>
              <a:spLocks noChangeShapeType="1"/>
            </p:cNvSpPr>
            <p:nvPr/>
          </p:nvSpPr>
          <p:spPr bwMode="auto">
            <a:xfrm>
              <a:off x="2633" y="1916"/>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74" name="Line 282"/>
            <p:cNvSpPr>
              <a:spLocks noChangeShapeType="1"/>
            </p:cNvSpPr>
            <p:nvPr/>
          </p:nvSpPr>
          <p:spPr bwMode="auto">
            <a:xfrm>
              <a:off x="2633" y="1924"/>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75" name="Line 283"/>
            <p:cNvSpPr>
              <a:spLocks noChangeShapeType="1"/>
            </p:cNvSpPr>
            <p:nvPr/>
          </p:nvSpPr>
          <p:spPr bwMode="auto">
            <a:xfrm>
              <a:off x="2633" y="1948"/>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76" name="Line 284"/>
            <p:cNvSpPr>
              <a:spLocks noChangeShapeType="1"/>
            </p:cNvSpPr>
            <p:nvPr/>
          </p:nvSpPr>
          <p:spPr bwMode="auto">
            <a:xfrm>
              <a:off x="2633" y="1956"/>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77" name="Line 285"/>
            <p:cNvSpPr>
              <a:spLocks noChangeShapeType="1"/>
            </p:cNvSpPr>
            <p:nvPr/>
          </p:nvSpPr>
          <p:spPr bwMode="auto">
            <a:xfrm>
              <a:off x="2633" y="1972"/>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78" name="Line 286"/>
            <p:cNvSpPr>
              <a:spLocks noChangeShapeType="1"/>
            </p:cNvSpPr>
            <p:nvPr/>
          </p:nvSpPr>
          <p:spPr bwMode="auto">
            <a:xfrm>
              <a:off x="2633" y="1988"/>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79" name="Line 287"/>
            <p:cNvSpPr>
              <a:spLocks noChangeShapeType="1"/>
            </p:cNvSpPr>
            <p:nvPr/>
          </p:nvSpPr>
          <p:spPr bwMode="auto">
            <a:xfrm>
              <a:off x="2633" y="2004"/>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80" name="Line 288"/>
            <p:cNvSpPr>
              <a:spLocks noChangeShapeType="1"/>
            </p:cNvSpPr>
            <p:nvPr/>
          </p:nvSpPr>
          <p:spPr bwMode="auto">
            <a:xfrm>
              <a:off x="2633" y="2012"/>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81" name="Line 289"/>
            <p:cNvSpPr>
              <a:spLocks noChangeShapeType="1"/>
            </p:cNvSpPr>
            <p:nvPr/>
          </p:nvSpPr>
          <p:spPr bwMode="auto">
            <a:xfrm>
              <a:off x="2633" y="2020"/>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82" name="Line 290"/>
            <p:cNvSpPr>
              <a:spLocks noChangeShapeType="1"/>
            </p:cNvSpPr>
            <p:nvPr/>
          </p:nvSpPr>
          <p:spPr bwMode="auto">
            <a:xfrm>
              <a:off x="2633" y="2036"/>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83" name="Line 291"/>
            <p:cNvSpPr>
              <a:spLocks noChangeShapeType="1"/>
            </p:cNvSpPr>
            <p:nvPr/>
          </p:nvSpPr>
          <p:spPr bwMode="auto">
            <a:xfrm>
              <a:off x="2729" y="2004"/>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84" name="Line 292"/>
            <p:cNvSpPr>
              <a:spLocks noChangeShapeType="1"/>
            </p:cNvSpPr>
            <p:nvPr/>
          </p:nvSpPr>
          <p:spPr bwMode="auto">
            <a:xfrm>
              <a:off x="2729" y="2012"/>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85" name="Line 293"/>
            <p:cNvSpPr>
              <a:spLocks noChangeShapeType="1"/>
            </p:cNvSpPr>
            <p:nvPr/>
          </p:nvSpPr>
          <p:spPr bwMode="auto">
            <a:xfrm>
              <a:off x="2729" y="2020"/>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86" name="Line 294"/>
            <p:cNvSpPr>
              <a:spLocks noChangeShapeType="1"/>
            </p:cNvSpPr>
            <p:nvPr/>
          </p:nvSpPr>
          <p:spPr bwMode="auto">
            <a:xfrm>
              <a:off x="2729" y="2036"/>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87" name="Line 295"/>
            <p:cNvSpPr>
              <a:spLocks noChangeShapeType="1"/>
            </p:cNvSpPr>
            <p:nvPr/>
          </p:nvSpPr>
          <p:spPr bwMode="auto">
            <a:xfrm>
              <a:off x="2729" y="2044"/>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88" name="Line 296"/>
            <p:cNvSpPr>
              <a:spLocks noChangeShapeType="1"/>
            </p:cNvSpPr>
            <p:nvPr/>
          </p:nvSpPr>
          <p:spPr bwMode="auto">
            <a:xfrm>
              <a:off x="2729" y="2068"/>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89" name="Line 297"/>
            <p:cNvSpPr>
              <a:spLocks noChangeShapeType="1"/>
            </p:cNvSpPr>
            <p:nvPr/>
          </p:nvSpPr>
          <p:spPr bwMode="auto">
            <a:xfrm>
              <a:off x="2729" y="2076"/>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90" name="Line 298"/>
            <p:cNvSpPr>
              <a:spLocks noChangeShapeType="1"/>
            </p:cNvSpPr>
            <p:nvPr/>
          </p:nvSpPr>
          <p:spPr bwMode="auto">
            <a:xfrm>
              <a:off x="2729" y="2084"/>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91" name="Line 299"/>
            <p:cNvSpPr>
              <a:spLocks noChangeShapeType="1"/>
            </p:cNvSpPr>
            <p:nvPr/>
          </p:nvSpPr>
          <p:spPr bwMode="auto">
            <a:xfrm>
              <a:off x="2729" y="2100"/>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92" name="Line 300"/>
            <p:cNvSpPr>
              <a:spLocks noChangeShapeType="1"/>
            </p:cNvSpPr>
            <p:nvPr/>
          </p:nvSpPr>
          <p:spPr bwMode="auto">
            <a:xfrm>
              <a:off x="2729" y="2108"/>
              <a:ext cx="56" cy="0"/>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93" name="Rectangle 301" descr="50%"/>
            <p:cNvSpPr>
              <a:spLocks noChangeArrowheads="1"/>
            </p:cNvSpPr>
            <p:nvPr/>
          </p:nvSpPr>
          <p:spPr bwMode="auto">
            <a:xfrm>
              <a:off x="2733" y="1928"/>
              <a:ext cx="16" cy="40"/>
            </a:xfrm>
            <a:prstGeom prst="rect">
              <a:avLst/>
            </a:prstGeom>
            <a:pattFill prst="pct50">
              <a:fgClr>
                <a:srgbClr val="000000"/>
              </a:fgClr>
              <a:bgClr>
                <a:srgbClr val="FFFFFF"/>
              </a:bgClr>
            </a:pattFill>
            <a:ln w="127000">
              <a:no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494" name="Rectangle 302"/>
            <p:cNvSpPr>
              <a:spLocks noChangeArrowheads="1"/>
            </p:cNvSpPr>
            <p:nvPr/>
          </p:nvSpPr>
          <p:spPr bwMode="auto">
            <a:xfrm>
              <a:off x="2721" y="1908"/>
              <a:ext cx="56" cy="88"/>
            </a:xfrm>
            <a:prstGeom prst="rect">
              <a:avLst/>
            </a:prstGeom>
            <a:noFill/>
            <a:ln w="12700">
              <a:pattFill prst="pct50">
                <a:fgClr>
                  <a:srgbClr val="000000"/>
                </a:fgClr>
                <a:bgClr>
                  <a:srgbClr val="FFFFFF"/>
                </a:bgClr>
              </a:patt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495" name="Rectangle 303"/>
            <p:cNvSpPr>
              <a:spLocks noChangeArrowheads="1"/>
            </p:cNvSpPr>
            <p:nvPr/>
          </p:nvSpPr>
          <p:spPr bwMode="auto">
            <a:xfrm>
              <a:off x="2721" y="1908"/>
              <a:ext cx="64" cy="96"/>
            </a:xfrm>
            <a:prstGeom prst="rect">
              <a:avLst/>
            </a:prstGeom>
            <a:noFill/>
            <a:ln w="12700">
              <a:pattFill prst="pct50">
                <a:fgClr>
                  <a:srgbClr val="000000"/>
                </a:fgClr>
                <a:bgClr>
                  <a:srgbClr val="FFFFFF"/>
                </a:bgClr>
              </a:patt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496" name="Rectangle 304"/>
            <p:cNvSpPr>
              <a:spLocks noChangeArrowheads="1"/>
            </p:cNvSpPr>
            <p:nvPr/>
          </p:nvSpPr>
          <p:spPr bwMode="auto">
            <a:xfrm>
              <a:off x="2721" y="1908"/>
              <a:ext cx="64" cy="96"/>
            </a:xfrm>
            <a:prstGeom prst="rect">
              <a:avLst/>
            </a:prstGeom>
            <a:noFill/>
            <a:ln w="12700">
              <a:pattFill prst="pct50">
                <a:fgClr>
                  <a:srgbClr val="000000"/>
                </a:fgClr>
                <a:bgClr>
                  <a:srgbClr val="FFFFFF"/>
                </a:bgClr>
              </a:patt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497" name="Line 305"/>
            <p:cNvSpPr>
              <a:spLocks noChangeShapeType="1"/>
            </p:cNvSpPr>
            <p:nvPr/>
          </p:nvSpPr>
          <p:spPr bwMode="auto">
            <a:xfrm>
              <a:off x="2641"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98" name="Line 306"/>
            <p:cNvSpPr>
              <a:spLocks noChangeShapeType="1"/>
            </p:cNvSpPr>
            <p:nvPr/>
          </p:nvSpPr>
          <p:spPr bwMode="auto">
            <a:xfrm>
              <a:off x="2657"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499" name="Line 307"/>
            <p:cNvSpPr>
              <a:spLocks noChangeShapeType="1"/>
            </p:cNvSpPr>
            <p:nvPr/>
          </p:nvSpPr>
          <p:spPr bwMode="auto">
            <a:xfrm>
              <a:off x="2665"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00" name="Line 308"/>
            <p:cNvSpPr>
              <a:spLocks noChangeShapeType="1"/>
            </p:cNvSpPr>
            <p:nvPr/>
          </p:nvSpPr>
          <p:spPr bwMode="auto">
            <a:xfrm>
              <a:off x="2673"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01" name="Line 309"/>
            <p:cNvSpPr>
              <a:spLocks noChangeShapeType="1"/>
            </p:cNvSpPr>
            <p:nvPr/>
          </p:nvSpPr>
          <p:spPr bwMode="auto">
            <a:xfrm>
              <a:off x="2681"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02" name="Line 310"/>
            <p:cNvSpPr>
              <a:spLocks noChangeShapeType="1"/>
            </p:cNvSpPr>
            <p:nvPr/>
          </p:nvSpPr>
          <p:spPr bwMode="auto">
            <a:xfrm>
              <a:off x="2697"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03" name="Line 311"/>
            <p:cNvSpPr>
              <a:spLocks noChangeShapeType="1"/>
            </p:cNvSpPr>
            <p:nvPr/>
          </p:nvSpPr>
          <p:spPr bwMode="auto">
            <a:xfrm>
              <a:off x="2721"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04" name="Line 312"/>
            <p:cNvSpPr>
              <a:spLocks noChangeShapeType="1"/>
            </p:cNvSpPr>
            <p:nvPr/>
          </p:nvSpPr>
          <p:spPr bwMode="auto">
            <a:xfrm>
              <a:off x="2729"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05" name="Line 313"/>
            <p:cNvSpPr>
              <a:spLocks noChangeShapeType="1"/>
            </p:cNvSpPr>
            <p:nvPr/>
          </p:nvSpPr>
          <p:spPr bwMode="auto">
            <a:xfrm>
              <a:off x="2745"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06" name="Line 314"/>
            <p:cNvSpPr>
              <a:spLocks noChangeShapeType="1"/>
            </p:cNvSpPr>
            <p:nvPr/>
          </p:nvSpPr>
          <p:spPr bwMode="auto">
            <a:xfrm>
              <a:off x="2753"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07" name="Line 315"/>
            <p:cNvSpPr>
              <a:spLocks noChangeShapeType="1"/>
            </p:cNvSpPr>
            <p:nvPr/>
          </p:nvSpPr>
          <p:spPr bwMode="auto">
            <a:xfrm>
              <a:off x="2761"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08" name="Line 316"/>
            <p:cNvSpPr>
              <a:spLocks noChangeShapeType="1"/>
            </p:cNvSpPr>
            <p:nvPr/>
          </p:nvSpPr>
          <p:spPr bwMode="auto">
            <a:xfrm>
              <a:off x="2785" y="1868"/>
              <a:ext cx="0" cy="8"/>
            </a:xfrm>
            <a:prstGeom prst="line">
              <a:avLst/>
            </a:prstGeom>
            <a:noFill/>
            <a:ln w="12700">
              <a:pattFill prst="pct50">
                <a:fgClr>
                  <a:srgbClr val="000000"/>
                </a:fgClr>
                <a:bgClr>
                  <a:srgbClr val="FFFFFF"/>
                </a:bgClr>
              </a:patt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09" name="Rectangle 317"/>
            <p:cNvSpPr>
              <a:spLocks noChangeArrowheads="1"/>
            </p:cNvSpPr>
            <p:nvPr/>
          </p:nvSpPr>
          <p:spPr bwMode="auto">
            <a:xfrm>
              <a:off x="2825" y="1860"/>
              <a:ext cx="176" cy="256"/>
            </a:xfrm>
            <a:prstGeom prst="rect">
              <a:avLst/>
            </a:prstGeom>
            <a:no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510" name="Rectangle 318" descr="50%"/>
            <p:cNvSpPr>
              <a:spLocks noChangeArrowheads="1"/>
            </p:cNvSpPr>
            <p:nvPr/>
          </p:nvSpPr>
          <p:spPr bwMode="auto">
            <a:xfrm>
              <a:off x="2845" y="2024"/>
              <a:ext cx="112" cy="56"/>
            </a:xfrm>
            <a:prstGeom prst="rect">
              <a:avLst/>
            </a:prstGeom>
            <a:pattFill prst="pct50">
              <a:fgClr>
                <a:srgbClr val="000000"/>
              </a:fgClr>
              <a:bgClr>
                <a:srgbClr val="FFFFFF"/>
              </a:bgClr>
            </a:pattFill>
            <a:ln w="12700">
              <a:no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511" name="Line 319"/>
            <p:cNvSpPr>
              <a:spLocks noChangeShapeType="1"/>
            </p:cNvSpPr>
            <p:nvPr/>
          </p:nvSpPr>
          <p:spPr bwMode="auto">
            <a:xfrm>
              <a:off x="2913" y="1868"/>
              <a:ext cx="0" cy="128"/>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12" name="Line 320"/>
            <p:cNvSpPr>
              <a:spLocks noChangeShapeType="1"/>
            </p:cNvSpPr>
            <p:nvPr/>
          </p:nvSpPr>
          <p:spPr bwMode="auto">
            <a:xfrm>
              <a:off x="2833" y="1876"/>
              <a:ext cx="5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13" name="Line 321"/>
            <p:cNvSpPr>
              <a:spLocks noChangeShapeType="1"/>
            </p:cNvSpPr>
            <p:nvPr/>
          </p:nvSpPr>
          <p:spPr bwMode="auto">
            <a:xfrm>
              <a:off x="2833" y="1884"/>
              <a:ext cx="5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14" name="Line 322"/>
            <p:cNvSpPr>
              <a:spLocks noChangeShapeType="1"/>
            </p:cNvSpPr>
            <p:nvPr/>
          </p:nvSpPr>
          <p:spPr bwMode="auto">
            <a:xfrm>
              <a:off x="2833" y="1892"/>
              <a:ext cx="5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15" name="Line 323"/>
            <p:cNvSpPr>
              <a:spLocks noChangeShapeType="1"/>
            </p:cNvSpPr>
            <p:nvPr/>
          </p:nvSpPr>
          <p:spPr bwMode="auto">
            <a:xfrm>
              <a:off x="2833" y="1908"/>
              <a:ext cx="5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16" name="Line 324"/>
            <p:cNvSpPr>
              <a:spLocks noChangeShapeType="1"/>
            </p:cNvSpPr>
            <p:nvPr/>
          </p:nvSpPr>
          <p:spPr bwMode="auto">
            <a:xfrm>
              <a:off x="2833" y="1916"/>
              <a:ext cx="5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17" name="Line 325"/>
            <p:cNvSpPr>
              <a:spLocks noChangeShapeType="1"/>
            </p:cNvSpPr>
            <p:nvPr/>
          </p:nvSpPr>
          <p:spPr bwMode="auto">
            <a:xfrm>
              <a:off x="2833" y="1932"/>
              <a:ext cx="5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18" name="Line 326"/>
            <p:cNvSpPr>
              <a:spLocks noChangeShapeType="1"/>
            </p:cNvSpPr>
            <p:nvPr/>
          </p:nvSpPr>
          <p:spPr bwMode="auto">
            <a:xfrm>
              <a:off x="2833" y="1940"/>
              <a:ext cx="5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19" name="Line 327"/>
            <p:cNvSpPr>
              <a:spLocks noChangeShapeType="1"/>
            </p:cNvSpPr>
            <p:nvPr/>
          </p:nvSpPr>
          <p:spPr bwMode="auto">
            <a:xfrm>
              <a:off x="2833" y="1948"/>
              <a:ext cx="5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20" name="Line 328"/>
            <p:cNvSpPr>
              <a:spLocks noChangeShapeType="1"/>
            </p:cNvSpPr>
            <p:nvPr/>
          </p:nvSpPr>
          <p:spPr bwMode="auto">
            <a:xfrm>
              <a:off x="2833" y="1972"/>
              <a:ext cx="5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21" name="Line 329"/>
            <p:cNvSpPr>
              <a:spLocks noChangeShapeType="1"/>
            </p:cNvSpPr>
            <p:nvPr/>
          </p:nvSpPr>
          <p:spPr bwMode="auto">
            <a:xfrm>
              <a:off x="2833" y="1996"/>
              <a:ext cx="5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22" name="Line 330"/>
            <p:cNvSpPr>
              <a:spLocks noChangeShapeType="1"/>
            </p:cNvSpPr>
            <p:nvPr/>
          </p:nvSpPr>
          <p:spPr bwMode="auto">
            <a:xfrm>
              <a:off x="2929" y="1876"/>
              <a:ext cx="6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23" name="Line 331"/>
            <p:cNvSpPr>
              <a:spLocks noChangeShapeType="1"/>
            </p:cNvSpPr>
            <p:nvPr/>
          </p:nvSpPr>
          <p:spPr bwMode="auto">
            <a:xfrm>
              <a:off x="2929" y="1884"/>
              <a:ext cx="6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24" name="Line 332"/>
            <p:cNvSpPr>
              <a:spLocks noChangeShapeType="1"/>
            </p:cNvSpPr>
            <p:nvPr/>
          </p:nvSpPr>
          <p:spPr bwMode="auto">
            <a:xfrm>
              <a:off x="2929" y="1892"/>
              <a:ext cx="6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25" name="Line 333"/>
            <p:cNvSpPr>
              <a:spLocks noChangeShapeType="1"/>
            </p:cNvSpPr>
            <p:nvPr/>
          </p:nvSpPr>
          <p:spPr bwMode="auto">
            <a:xfrm>
              <a:off x="2929" y="1908"/>
              <a:ext cx="6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26" name="Line 334"/>
            <p:cNvSpPr>
              <a:spLocks noChangeShapeType="1"/>
            </p:cNvSpPr>
            <p:nvPr/>
          </p:nvSpPr>
          <p:spPr bwMode="auto">
            <a:xfrm>
              <a:off x="2929" y="1916"/>
              <a:ext cx="6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27" name="Line 335"/>
            <p:cNvSpPr>
              <a:spLocks noChangeShapeType="1"/>
            </p:cNvSpPr>
            <p:nvPr/>
          </p:nvSpPr>
          <p:spPr bwMode="auto">
            <a:xfrm>
              <a:off x="2929" y="1940"/>
              <a:ext cx="6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28" name="Line 336"/>
            <p:cNvSpPr>
              <a:spLocks noChangeShapeType="1"/>
            </p:cNvSpPr>
            <p:nvPr/>
          </p:nvSpPr>
          <p:spPr bwMode="auto">
            <a:xfrm>
              <a:off x="2929" y="1948"/>
              <a:ext cx="6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29" name="Line 337"/>
            <p:cNvSpPr>
              <a:spLocks noChangeShapeType="1"/>
            </p:cNvSpPr>
            <p:nvPr/>
          </p:nvSpPr>
          <p:spPr bwMode="auto">
            <a:xfrm>
              <a:off x="2929" y="1964"/>
              <a:ext cx="6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30" name="Line 338"/>
            <p:cNvSpPr>
              <a:spLocks noChangeShapeType="1"/>
            </p:cNvSpPr>
            <p:nvPr/>
          </p:nvSpPr>
          <p:spPr bwMode="auto">
            <a:xfrm>
              <a:off x="2929" y="1980"/>
              <a:ext cx="6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31" name="Line 339"/>
            <p:cNvSpPr>
              <a:spLocks noChangeShapeType="1"/>
            </p:cNvSpPr>
            <p:nvPr/>
          </p:nvSpPr>
          <p:spPr bwMode="auto">
            <a:xfrm>
              <a:off x="2929" y="1996"/>
              <a:ext cx="6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32" name="Rectangle 340"/>
            <p:cNvSpPr>
              <a:spLocks noChangeArrowheads="1"/>
            </p:cNvSpPr>
            <p:nvPr/>
          </p:nvSpPr>
          <p:spPr bwMode="auto">
            <a:xfrm>
              <a:off x="2609" y="2124"/>
              <a:ext cx="400" cy="8"/>
            </a:xfrm>
            <a:prstGeom prst="rect">
              <a:avLst/>
            </a:prstGeom>
            <a:solidFill>
              <a:srgbClr val="FFFFFF"/>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533" name="Rectangle 341"/>
            <p:cNvSpPr>
              <a:spLocks noChangeArrowheads="1"/>
            </p:cNvSpPr>
            <p:nvPr/>
          </p:nvSpPr>
          <p:spPr bwMode="auto">
            <a:xfrm>
              <a:off x="2609" y="1828"/>
              <a:ext cx="400" cy="16"/>
            </a:xfrm>
            <a:prstGeom prst="rect">
              <a:avLst/>
            </a:prstGeom>
            <a:solidFill>
              <a:srgbClr val="FFFFFF"/>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534" name="Line 342"/>
            <p:cNvSpPr>
              <a:spLocks noChangeShapeType="1"/>
            </p:cNvSpPr>
            <p:nvPr/>
          </p:nvSpPr>
          <p:spPr bwMode="auto">
            <a:xfrm>
              <a:off x="2625" y="1836"/>
              <a:ext cx="0"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35" name="Line 343"/>
            <p:cNvSpPr>
              <a:spLocks noChangeShapeType="1"/>
            </p:cNvSpPr>
            <p:nvPr/>
          </p:nvSpPr>
          <p:spPr bwMode="auto">
            <a:xfrm>
              <a:off x="2665" y="1836"/>
              <a:ext cx="0"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36" name="Line 344"/>
            <p:cNvSpPr>
              <a:spLocks noChangeShapeType="1"/>
            </p:cNvSpPr>
            <p:nvPr/>
          </p:nvSpPr>
          <p:spPr bwMode="auto">
            <a:xfrm>
              <a:off x="2697" y="1836"/>
              <a:ext cx="1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37" name="Line 345"/>
            <p:cNvSpPr>
              <a:spLocks noChangeShapeType="1"/>
            </p:cNvSpPr>
            <p:nvPr/>
          </p:nvSpPr>
          <p:spPr bwMode="auto">
            <a:xfrm>
              <a:off x="2753" y="1836"/>
              <a:ext cx="8"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38" name="Line 346"/>
            <p:cNvSpPr>
              <a:spLocks noChangeShapeType="1"/>
            </p:cNvSpPr>
            <p:nvPr/>
          </p:nvSpPr>
          <p:spPr bwMode="auto">
            <a:xfrm>
              <a:off x="2809" y="1836"/>
              <a:ext cx="8"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39" name="Line 347"/>
            <p:cNvSpPr>
              <a:spLocks noChangeShapeType="1"/>
            </p:cNvSpPr>
            <p:nvPr/>
          </p:nvSpPr>
          <p:spPr bwMode="auto">
            <a:xfrm>
              <a:off x="2865" y="1836"/>
              <a:ext cx="8"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40" name="Rectangle 348"/>
            <p:cNvSpPr>
              <a:spLocks noChangeArrowheads="1"/>
            </p:cNvSpPr>
            <p:nvPr/>
          </p:nvSpPr>
          <p:spPr bwMode="auto">
            <a:xfrm>
              <a:off x="3009" y="1852"/>
              <a:ext cx="1" cy="264"/>
            </a:xfrm>
            <a:prstGeom prst="rect">
              <a:avLst/>
            </a:prstGeom>
            <a:solidFill>
              <a:srgbClr val="FFFFFF"/>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541" name="Rectangle 349"/>
            <p:cNvSpPr>
              <a:spLocks noChangeArrowheads="1"/>
            </p:cNvSpPr>
            <p:nvPr/>
          </p:nvSpPr>
          <p:spPr bwMode="auto">
            <a:xfrm>
              <a:off x="2597" y="1808"/>
              <a:ext cx="424" cy="336"/>
            </a:xfrm>
            <a:prstGeom prst="rect">
              <a:avLst/>
            </a:prstGeom>
            <a:noFill/>
            <a:ln w="25400">
              <a:pattFill prst="pct25">
                <a:fgClr>
                  <a:srgbClr val="FFFFFF"/>
                </a:fgClr>
                <a:bgClr>
                  <a:srgbClr val="000000"/>
                </a:bgClr>
              </a:patt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542" name="Rectangle 350"/>
            <p:cNvSpPr>
              <a:spLocks noChangeArrowheads="1"/>
            </p:cNvSpPr>
            <p:nvPr/>
          </p:nvSpPr>
          <p:spPr bwMode="auto">
            <a:xfrm>
              <a:off x="2593" y="1804"/>
              <a:ext cx="440" cy="344"/>
            </a:xfrm>
            <a:prstGeom prst="rect">
              <a:avLst/>
            </a:prstGeom>
            <a:no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543" name="Rectangle 351"/>
            <p:cNvSpPr>
              <a:spLocks noChangeArrowheads="1"/>
            </p:cNvSpPr>
            <p:nvPr/>
          </p:nvSpPr>
          <p:spPr bwMode="auto">
            <a:xfrm>
              <a:off x="2833" y="2396"/>
              <a:ext cx="152" cy="1"/>
            </a:xfrm>
            <a:prstGeom prst="rect">
              <a:avLst/>
            </a:prstGeom>
            <a:solidFill>
              <a:srgbClr val="000000"/>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544" name="Rectangle 352"/>
            <p:cNvSpPr>
              <a:spLocks noChangeArrowheads="1"/>
            </p:cNvSpPr>
            <p:nvPr/>
          </p:nvSpPr>
          <p:spPr bwMode="auto">
            <a:xfrm>
              <a:off x="3009" y="2396"/>
              <a:ext cx="152" cy="1"/>
            </a:xfrm>
            <a:prstGeom prst="rect">
              <a:avLst/>
            </a:prstGeom>
            <a:solidFill>
              <a:srgbClr val="000000"/>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grpSp>
      <p:grpSp>
        <p:nvGrpSpPr>
          <p:cNvPr id="5139" name="Group 396"/>
          <p:cNvGrpSpPr>
            <a:grpSpLocks/>
          </p:cNvGrpSpPr>
          <p:nvPr/>
        </p:nvGrpSpPr>
        <p:grpSpPr bwMode="auto">
          <a:xfrm>
            <a:off x="3754441" y="2535551"/>
            <a:ext cx="1131887" cy="692150"/>
            <a:chOff x="1405" y="1520"/>
            <a:chExt cx="713" cy="436"/>
          </a:xfrm>
        </p:grpSpPr>
        <p:sp>
          <p:nvSpPr>
            <p:cNvPr id="8546" name="Freeform 354" descr="50%"/>
            <p:cNvSpPr>
              <a:spLocks/>
            </p:cNvSpPr>
            <p:nvPr/>
          </p:nvSpPr>
          <p:spPr bwMode="auto">
            <a:xfrm>
              <a:off x="1853" y="1576"/>
              <a:ext cx="193" cy="185"/>
            </a:xfrm>
            <a:custGeom>
              <a:avLst/>
              <a:gdLst/>
              <a:ahLst/>
              <a:cxnLst>
                <a:cxn ang="0">
                  <a:pos x="0" y="0"/>
                </a:cxn>
                <a:cxn ang="0">
                  <a:pos x="0" y="107"/>
                </a:cxn>
                <a:cxn ang="0">
                  <a:pos x="192" y="184"/>
                </a:cxn>
                <a:cxn ang="0">
                  <a:pos x="192" y="54"/>
                </a:cxn>
                <a:cxn ang="0">
                  <a:pos x="0" y="0"/>
                </a:cxn>
              </a:cxnLst>
              <a:rect l="0" t="0" r="r" b="b"/>
              <a:pathLst>
                <a:path w="193" h="185">
                  <a:moveTo>
                    <a:pt x="0" y="0"/>
                  </a:moveTo>
                  <a:lnTo>
                    <a:pt x="0" y="107"/>
                  </a:lnTo>
                  <a:lnTo>
                    <a:pt x="192" y="184"/>
                  </a:lnTo>
                  <a:lnTo>
                    <a:pt x="192" y="54"/>
                  </a:lnTo>
                  <a:lnTo>
                    <a:pt x="0"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47" name="Freeform 355" descr="50%"/>
            <p:cNvSpPr>
              <a:spLocks/>
            </p:cNvSpPr>
            <p:nvPr/>
          </p:nvSpPr>
          <p:spPr bwMode="auto">
            <a:xfrm>
              <a:off x="1773" y="1600"/>
              <a:ext cx="193" cy="153"/>
            </a:xfrm>
            <a:custGeom>
              <a:avLst/>
              <a:gdLst/>
              <a:ahLst/>
              <a:cxnLst>
                <a:cxn ang="0">
                  <a:pos x="192" y="152"/>
                </a:cxn>
                <a:cxn ang="0">
                  <a:pos x="0" y="76"/>
                </a:cxn>
                <a:cxn ang="0">
                  <a:pos x="0" y="0"/>
                </a:cxn>
                <a:cxn ang="0">
                  <a:pos x="184" y="53"/>
                </a:cxn>
                <a:cxn ang="0">
                  <a:pos x="192" y="152"/>
                </a:cxn>
              </a:cxnLst>
              <a:rect l="0" t="0" r="r" b="b"/>
              <a:pathLst>
                <a:path w="193" h="153">
                  <a:moveTo>
                    <a:pt x="192" y="152"/>
                  </a:moveTo>
                  <a:lnTo>
                    <a:pt x="0" y="76"/>
                  </a:lnTo>
                  <a:lnTo>
                    <a:pt x="0" y="0"/>
                  </a:lnTo>
                  <a:lnTo>
                    <a:pt x="184" y="53"/>
                  </a:lnTo>
                  <a:lnTo>
                    <a:pt x="192" y="152"/>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48" name="Freeform 356" descr="50%"/>
            <p:cNvSpPr>
              <a:spLocks/>
            </p:cNvSpPr>
            <p:nvPr/>
          </p:nvSpPr>
          <p:spPr bwMode="auto">
            <a:xfrm>
              <a:off x="1405" y="1632"/>
              <a:ext cx="249" cy="265"/>
            </a:xfrm>
            <a:custGeom>
              <a:avLst/>
              <a:gdLst/>
              <a:ahLst/>
              <a:cxnLst>
                <a:cxn ang="0">
                  <a:pos x="0" y="0"/>
                </a:cxn>
                <a:cxn ang="0">
                  <a:pos x="0" y="140"/>
                </a:cxn>
                <a:cxn ang="0">
                  <a:pos x="248" y="264"/>
                </a:cxn>
                <a:cxn ang="0">
                  <a:pos x="248" y="101"/>
                </a:cxn>
                <a:cxn ang="0">
                  <a:pos x="0" y="0"/>
                </a:cxn>
              </a:cxnLst>
              <a:rect l="0" t="0" r="r" b="b"/>
              <a:pathLst>
                <a:path w="249" h="265">
                  <a:moveTo>
                    <a:pt x="0" y="0"/>
                  </a:moveTo>
                  <a:lnTo>
                    <a:pt x="0" y="140"/>
                  </a:lnTo>
                  <a:lnTo>
                    <a:pt x="248" y="264"/>
                  </a:lnTo>
                  <a:lnTo>
                    <a:pt x="248" y="101"/>
                  </a:lnTo>
                  <a:lnTo>
                    <a:pt x="0"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49" name="Freeform 357" descr="50%"/>
            <p:cNvSpPr>
              <a:spLocks/>
            </p:cNvSpPr>
            <p:nvPr/>
          </p:nvSpPr>
          <p:spPr bwMode="auto">
            <a:xfrm>
              <a:off x="1661" y="1712"/>
              <a:ext cx="97" cy="145"/>
            </a:xfrm>
            <a:custGeom>
              <a:avLst/>
              <a:gdLst/>
              <a:ahLst/>
              <a:cxnLst>
                <a:cxn ang="0">
                  <a:pos x="0" y="23"/>
                </a:cxn>
                <a:cxn ang="0">
                  <a:pos x="96" y="0"/>
                </a:cxn>
                <a:cxn ang="0">
                  <a:pos x="96" y="106"/>
                </a:cxn>
                <a:cxn ang="0">
                  <a:pos x="0" y="144"/>
                </a:cxn>
                <a:cxn ang="0">
                  <a:pos x="0" y="23"/>
                </a:cxn>
              </a:cxnLst>
              <a:rect l="0" t="0" r="r" b="b"/>
              <a:pathLst>
                <a:path w="97" h="145">
                  <a:moveTo>
                    <a:pt x="0" y="23"/>
                  </a:moveTo>
                  <a:lnTo>
                    <a:pt x="96" y="0"/>
                  </a:lnTo>
                  <a:lnTo>
                    <a:pt x="96" y="106"/>
                  </a:lnTo>
                  <a:lnTo>
                    <a:pt x="0" y="144"/>
                  </a:lnTo>
                  <a:lnTo>
                    <a:pt x="0" y="23"/>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50" name="Freeform 358" descr="50%"/>
            <p:cNvSpPr>
              <a:spLocks/>
            </p:cNvSpPr>
            <p:nvPr/>
          </p:nvSpPr>
          <p:spPr bwMode="auto">
            <a:xfrm>
              <a:off x="1661" y="1856"/>
              <a:ext cx="17" cy="49"/>
            </a:xfrm>
            <a:custGeom>
              <a:avLst/>
              <a:gdLst/>
              <a:ahLst/>
              <a:cxnLst>
                <a:cxn ang="0">
                  <a:pos x="0" y="7"/>
                </a:cxn>
                <a:cxn ang="0">
                  <a:pos x="16" y="0"/>
                </a:cxn>
                <a:cxn ang="0">
                  <a:pos x="16" y="34"/>
                </a:cxn>
                <a:cxn ang="0">
                  <a:pos x="0" y="48"/>
                </a:cxn>
                <a:cxn ang="0">
                  <a:pos x="0" y="7"/>
                </a:cxn>
              </a:cxnLst>
              <a:rect l="0" t="0" r="r" b="b"/>
              <a:pathLst>
                <a:path w="17" h="49">
                  <a:moveTo>
                    <a:pt x="0" y="7"/>
                  </a:moveTo>
                  <a:lnTo>
                    <a:pt x="16" y="0"/>
                  </a:lnTo>
                  <a:lnTo>
                    <a:pt x="16" y="34"/>
                  </a:lnTo>
                  <a:lnTo>
                    <a:pt x="0" y="48"/>
                  </a:lnTo>
                  <a:lnTo>
                    <a:pt x="0" y="7"/>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51" name="Freeform 359" descr="50%"/>
            <p:cNvSpPr>
              <a:spLocks/>
            </p:cNvSpPr>
            <p:nvPr/>
          </p:nvSpPr>
          <p:spPr bwMode="auto">
            <a:xfrm>
              <a:off x="1405" y="1576"/>
              <a:ext cx="641" cy="153"/>
            </a:xfrm>
            <a:custGeom>
              <a:avLst/>
              <a:gdLst/>
              <a:ahLst/>
              <a:cxnLst>
                <a:cxn ang="0">
                  <a:pos x="0" y="53"/>
                </a:cxn>
                <a:cxn ang="0">
                  <a:pos x="253" y="152"/>
                </a:cxn>
                <a:cxn ang="0">
                  <a:pos x="640" y="53"/>
                </a:cxn>
                <a:cxn ang="0">
                  <a:pos x="442" y="0"/>
                </a:cxn>
                <a:cxn ang="0">
                  <a:pos x="0" y="53"/>
                </a:cxn>
              </a:cxnLst>
              <a:rect l="0" t="0" r="r" b="b"/>
              <a:pathLst>
                <a:path w="641" h="153">
                  <a:moveTo>
                    <a:pt x="0" y="53"/>
                  </a:moveTo>
                  <a:lnTo>
                    <a:pt x="253" y="152"/>
                  </a:lnTo>
                  <a:lnTo>
                    <a:pt x="640" y="53"/>
                  </a:lnTo>
                  <a:lnTo>
                    <a:pt x="442" y="0"/>
                  </a:lnTo>
                  <a:lnTo>
                    <a:pt x="0" y="53"/>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52" name="Freeform 360" descr="50%"/>
            <p:cNvSpPr>
              <a:spLocks/>
            </p:cNvSpPr>
            <p:nvPr/>
          </p:nvSpPr>
          <p:spPr bwMode="auto">
            <a:xfrm>
              <a:off x="1765" y="1656"/>
              <a:ext cx="201" cy="73"/>
            </a:xfrm>
            <a:custGeom>
              <a:avLst/>
              <a:gdLst/>
              <a:ahLst/>
              <a:cxnLst>
                <a:cxn ang="0">
                  <a:pos x="0" y="43"/>
                </a:cxn>
                <a:cxn ang="0">
                  <a:pos x="0" y="72"/>
                </a:cxn>
                <a:cxn ang="0">
                  <a:pos x="200" y="22"/>
                </a:cxn>
                <a:cxn ang="0">
                  <a:pos x="200" y="0"/>
                </a:cxn>
                <a:cxn ang="0">
                  <a:pos x="0" y="43"/>
                </a:cxn>
              </a:cxnLst>
              <a:rect l="0" t="0" r="r" b="b"/>
              <a:pathLst>
                <a:path w="201" h="73">
                  <a:moveTo>
                    <a:pt x="0" y="43"/>
                  </a:moveTo>
                  <a:lnTo>
                    <a:pt x="0" y="72"/>
                  </a:lnTo>
                  <a:lnTo>
                    <a:pt x="200" y="22"/>
                  </a:lnTo>
                  <a:lnTo>
                    <a:pt x="200" y="0"/>
                  </a:lnTo>
                  <a:lnTo>
                    <a:pt x="0" y="43"/>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53" name="Freeform 361"/>
            <p:cNvSpPr>
              <a:spLocks/>
            </p:cNvSpPr>
            <p:nvPr/>
          </p:nvSpPr>
          <p:spPr bwMode="auto">
            <a:xfrm>
              <a:off x="1757" y="1560"/>
              <a:ext cx="57" cy="33"/>
            </a:xfrm>
            <a:custGeom>
              <a:avLst/>
              <a:gdLst/>
              <a:ahLst/>
              <a:cxnLst>
                <a:cxn ang="0">
                  <a:pos x="14" y="0"/>
                </a:cxn>
                <a:cxn ang="0">
                  <a:pos x="0" y="32"/>
                </a:cxn>
                <a:cxn ang="0">
                  <a:pos x="56" y="32"/>
                </a:cxn>
                <a:cxn ang="0">
                  <a:pos x="42" y="0"/>
                </a:cxn>
                <a:cxn ang="0">
                  <a:pos x="21" y="0"/>
                </a:cxn>
                <a:cxn ang="0">
                  <a:pos x="14" y="0"/>
                </a:cxn>
              </a:cxnLst>
              <a:rect l="0" t="0" r="r" b="b"/>
              <a:pathLst>
                <a:path w="57" h="33">
                  <a:moveTo>
                    <a:pt x="14" y="0"/>
                  </a:moveTo>
                  <a:lnTo>
                    <a:pt x="0" y="32"/>
                  </a:lnTo>
                  <a:lnTo>
                    <a:pt x="56" y="32"/>
                  </a:lnTo>
                  <a:lnTo>
                    <a:pt x="42" y="0"/>
                  </a:lnTo>
                  <a:lnTo>
                    <a:pt x="21" y="0"/>
                  </a:lnTo>
                  <a:lnTo>
                    <a:pt x="14" y="0"/>
                  </a:lnTo>
                </a:path>
              </a:pathLst>
            </a:custGeom>
            <a:solidFill>
              <a:srgbClr val="000000"/>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54" name="Freeform 362"/>
            <p:cNvSpPr>
              <a:spLocks/>
            </p:cNvSpPr>
            <p:nvPr/>
          </p:nvSpPr>
          <p:spPr bwMode="auto">
            <a:xfrm>
              <a:off x="1773" y="1552"/>
              <a:ext cx="9" cy="9"/>
            </a:xfrm>
            <a:custGeom>
              <a:avLst/>
              <a:gdLst/>
              <a:ahLst/>
              <a:cxnLst>
                <a:cxn ang="0">
                  <a:pos x="0" y="8"/>
                </a:cxn>
                <a:cxn ang="0">
                  <a:pos x="0" y="0"/>
                </a:cxn>
                <a:cxn ang="0">
                  <a:pos x="4" y="0"/>
                </a:cxn>
                <a:cxn ang="0">
                  <a:pos x="8" y="8"/>
                </a:cxn>
                <a:cxn ang="0">
                  <a:pos x="0" y="8"/>
                </a:cxn>
              </a:cxnLst>
              <a:rect l="0" t="0" r="r" b="b"/>
              <a:pathLst>
                <a:path w="9" h="9">
                  <a:moveTo>
                    <a:pt x="0" y="8"/>
                  </a:moveTo>
                  <a:lnTo>
                    <a:pt x="0" y="0"/>
                  </a:lnTo>
                  <a:lnTo>
                    <a:pt x="4" y="0"/>
                  </a:lnTo>
                  <a:lnTo>
                    <a:pt x="8" y="8"/>
                  </a:lnTo>
                  <a:lnTo>
                    <a:pt x="0" y="8"/>
                  </a:lnTo>
                </a:path>
              </a:pathLst>
            </a:custGeom>
            <a:solidFill>
              <a:srgbClr val="000000"/>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55" name="Freeform 363"/>
            <p:cNvSpPr>
              <a:spLocks/>
            </p:cNvSpPr>
            <p:nvPr/>
          </p:nvSpPr>
          <p:spPr bwMode="auto">
            <a:xfrm>
              <a:off x="1797" y="1552"/>
              <a:ext cx="1" cy="9"/>
            </a:xfrm>
            <a:custGeom>
              <a:avLst/>
              <a:gdLst/>
              <a:ahLst/>
              <a:cxnLst>
                <a:cxn ang="0">
                  <a:pos x="0" y="8"/>
                </a:cxn>
                <a:cxn ang="0">
                  <a:pos x="0" y="0"/>
                </a:cxn>
                <a:cxn ang="0">
                  <a:pos x="0" y="0"/>
                </a:cxn>
                <a:cxn ang="0">
                  <a:pos x="0" y="8"/>
                </a:cxn>
                <a:cxn ang="0">
                  <a:pos x="0" y="8"/>
                </a:cxn>
              </a:cxnLst>
              <a:rect l="0" t="0" r="r" b="b"/>
              <a:pathLst>
                <a:path w="1" h="9">
                  <a:moveTo>
                    <a:pt x="0" y="8"/>
                  </a:moveTo>
                  <a:lnTo>
                    <a:pt x="0" y="0"/>
                  </a:lnTo>
                  <a:lnTo>
                    <a:pt x="0" y="0"/>
                  </a:lnTo>
                  <a:lnTo>
                    <a:pt x="0" y="8"/>
                  </a:lnTo>
                  <a:lnTo>
                    <a:pt x="0" y="8"/>
                  </a:lnTo>
                </a:path>
              </a:pathLst>
            </a:custGeom>
            <a:solidFill>
              <a:srgbClr val="000000"/>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56" name="Freeform 364" descr="25%"/>
            <p:cNvSpPr>
              <a:spLocks/>
            </p:cNvSpPr>
            <p:nvPr/>
          </p:nvSpPr>
          <p:spPr bwMode="auto">
            <a:xfrm>
              <a:off x="1773" y="1568"/>
              <a:ext cx="25" cy="9"/>
            </a:xfrm>
            <a:custGeom>
              <a:avLst/>
              <a:gdLst/>
              <a:ahLst/>
              <a:cxnLst>
                <a:cxn ang="0">
                  <a:pos x="6" y="0"/>
                </a:cxn>
                <a:cxn ang="0">
                  <a:pos x="18" y="0"/>
                </a:cxn>
                <a:cxn ang="0">
                  <a:pos x="24" y="8"/>
                </a:cxn>
                <a:cxn ang="0">
                  <a:pos x="0" y="8"/>
                </a:cxn>
                <a:cxn ang="0">
                  <a:pos x="6" y="0"/>
                </a:cxn>
              </a:cxnLst>
              <a:rect l="0" t="0" r="r" b="b"/>
              <a:pathLst>
                <a:path w="25" h="9">
                  <a:moveTo>
                    <a:pt x="6" y="0"/>
                  </a:moveTo>
                  <a:lnTo>
                    <a:pt x="18" y="0"/>
                  </a:lnTo>
                  <a:lnTo>
                    <a:pt x="24" y="8"/>
                  </a:lnTo>
                  <a:lnTo>
                    <a:pt x="0" y="8"/>
                  </a:lnTo>
                  <a:lnTo>
                    <a:pt x="6" y="0"/>
                  </a:lnTo>
                </a:path>
              </a:pathLst>
            </a:custGeom>
            <a:pattFill prst="pct25">
              <a:fgClr>
                <a:srgbClr val="FFFFFF"/>
              </a:fgClr>
              <a:bgClr>
                <a:srgbClr val="000000"/>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57" name="Freeform 365"/>
            <p:cNvSpPr>
              <a:spLocks/>
            </p:cNvSpPr>
            <p:nvPr/>
          </p:nvSpPr>
          <p:spPr bwMode="auto">
            <a:xfrm>
              <a:off x="1589" y="1608"/>
              <a:ext cx="177" cy="57"/>
            </a:xfrm>
            <a:custGeom>
              <a:avLst/>
              <a:gdLst/>
              <a:ahLst/>
              <a:cxnLst>
                <a:cxn ang="0">
                  <a:pos x="0" y="14"/>
                </a:cxn>
                <a:cxn ang="0">
                  <a:pos x="84" y="0"/>
                </a:cxn>
                <a:cxn ang="0">
                  <a:pos x="176" y="28"/>
                </a:cxn>
                <a:cxn ang="0">
                  <a:pos x="99" y="56"/>
                </a:cxn>
                <a:cxn ang="0">
                  <a:pos x="0" y="14"/>
                </a:cxn>
              </a:cxnLst>
              <a:rect l="0" t="0" r="r" b="b"/>
              <a:pathLst>
                <a:path w="177" h="57">
                  <a:moveTo>
                    <a:pt x="0" y="14"/>
                  </a:moveTo>
                  <a:lnTo>
                    <a:pt x="84" y="0"/>
                  </a:lnTo>
                  <a:lnTo>
                    <a:pt x="176" y="28"/>
                  </a:lnTo>
                  <a:lnTo>
                    <a:pt x="99" y="56"/>
                  </a:lnTo>
                  <a:lnTo>
                    <a:pt x="0" y="14"/>
                  </a:lnTo>
                </a:path>
              </a:pathLst>
            </a:custGeom>
            <a:solidFill>
              <a:srgbClr val="FFFFFF"/>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58" name="Freeform 366"/>
            <p:cNvSpPr>
              <a:spLocks/>
            </p:cNvSpPr>
            <p:nvPr/>
          </p:nvSpPr>
          <p:spPr bwMode="auto">
            <a:xfrm>
              <a:off x="1501" y="1616"/>
              <a:ext cx="129" cy="41"/>
            </a:xfrm>
            <a:custGeom>
              <a:avLst/>
              <a:gdLst/>
              <a:ahLst/>
              <a:cxnLst>
                <a:cxn ang="0">
                  <a:pos x="60" y="0"/>
                </a:cxn>
                <a:cxn ang="0">
                  <a:pos x="0" y="13"/>
                </a:cxn>
                <a:cxn ang="0">
                  <a:pos x="68" y="40"/>
                </a:cxn>
                <a:cxn ang="0">
                  <a:pos x="128" y="27"/>
                </a:cxn>
                <a:cxn ang="0">
                  <a:pos x="75" y="0"/>
                </a:cxn>
                <a:cxn ang="0">
                  <a:pos x="60" y="0"/>
                </a:cxn>
              </a:cxnLst>
              <a:rect l="0" t="0" r="r" b="b"/>
              <a:pathLst>
                <a:path w="129" h="41">
                  <a:moveTo>
                    <a:pt x="60" y="0"/>
                  </a:moveTo>
                  <a:lnTo>
                    <a:pt x="0" y="13"/>
                  </a:lnTo>
                  <a:lnTo>
                    <a:pt x="68" y="40"/>
                  </a:lnTo>
                  <a:lnTo>
                    <a:pt x="128" y="27"/>
                  </a:lnTo>
                  <a:lnTo>
                    <a:pt x="75" y="0"/>
                  </a:lnTo>
                  <a:lnTo>
                    <a:pt x="60" y="0"/>
                  </a:lnTo>
                </a:path>
              </a:pathLst>
            </a:custGeom>
            <a:solidFill>
              <a:srgbClr val="FFFFFF"/>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59" name="Line 367"/>
            <p:cNvSpPr>
              <a:spLocks noChangeShapeType="1"/>
            </p:cNvSpPr>
            <p:nvPr/>
          </p:nvSpPr>
          <p:spPr bwMode="auto">
            <a:xfrm flipH="1">
              <a:off x="1657" y="1768"/>
              <a:ext cx="104" cy="24"/>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60" name="Freeform 368" descr="50%"/>
            <p:cNvSpPr>
              <a:spLocks/>
            </p:cNvSpPr>
            <p:nvPr/>
          </p:nvSpPr>
          <p:spPr bwMode="auto">
            <a:xfrm>
              <a:off x="2029" y="1720"/>
              <a:ext cx="17" cy="49"/>
            </a:xfrm>
            <a:custGeom>
              <a:avLst/>
              <a:gdLst/>
              <a:ahLst/>
              <a:cxnLst>
                <a:cxn ang="0">
                  <a:pos x="16" y="0"/>
                </a:cxn>
                <a:cxn ang="0">
                  <a:pos x="0" y="0"/>
                </a:cxn>
                <a:cxn ang="0">
                  <a:pos x="0" y="48"/>
                </a:cxn>
                <a:cxn ang="0">
                  <a:pos x="16" y="41"/>
                </a:cxn>
                <a:cxn ang="0">
                  <a:pos x="16" y="0"/>
                </a:cxn>
              </a:cxnLst>
              <a:rect l="0" t="0" r="r" b="b"/>
              <a:pathLst>
                <a:path w="17" h="49">
                  <a:moveTo>
                    <a:pt x="16" y="0"/>
                  </a:moveTo>
                  <a:lnTo>
                    <a:pt x="0" y="0"/>
                  </a:lnTo>
                  <a:lnTo>
                    <a:pt x="0" y="48"/>
                  </a:lnTo>
                  <a:lnTo>
                    <a:pt x="16" y="41"/>
                  </a:lnTo>
                  <a:lnTo>
                    <a:pt x="16"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61" name="Freeform 369" descr="50%"/>
            <p:cNvSpPr>
              <a:spLocks/>
            </p:cNvSpPr>
            <p:nvPr/>
          </p:nvSpPr>
          <p:spPr bwMode="auto">
            <a:xfrm>
              <a:off x="1973" y="1632"/>
              <a:ext cx="73" cy="121"/>
            </a:xfrm>
            <a:custGeom>
              <a:avLst/>
              <a:gdLst/>
              <a:ahLst/>
              <a:cxnLst>
                <a:cxn ang="0">
                  <a:pos x="0" y="23"/>
                </a:cxn>
                <a:cxn ang="0">
                  <a:pos x="72" y="0"/>
                </a:cxn>
                <a:cxn ang="0">
                  <a:pos x="72" y="90"/>
                </a:cxn>
                <a:cxn ang="0">
                  <a:pos x="0" y="120"/>
                </a:cxn>
                <a:cxn ang="0">
                  <a:pos x="0" y="23"/>
                </a:cxn>
              </a:cxnLst>
              <a:rect l="0" t="0" r="r" b="b"/>
              <a:pathLst>
                <a:path w="73" h="121">
                  <a:moveTo>
                    <a:pt x="0" y="23"/>
                  </a:moveTo>
                  <a:lnTo>
                    <a:pt x="72" y="0"/>
                  </a:lnTo>
                  <a:lnTo>
                    <a:pt x="72" y="90"/>
                  </a:lnTo>
                  <a:lnTo>
                    <a:pt x="0" y="120"/>
                  </a:lnTo>
                  <a:lnTo>
                    <a:pt x="0" y="23"/>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62" name="Freeform 370"/>
            <p:cNvSpPr>
              <a:spLocks/>
            </p:cNvSpPr>
            <p:nvPr/>
          </p:nvSpPr>
          <p:spPr bwMode="auto">
            <a:xfrm>
              <a:off x="1885" y="1848"/>
              <a:ext cx="65" cy="49"/>
            </a:xfrm>
            <a:custGeom>
              <a:avLst/>
              <a:gdLst/>
              <a:ahLst/>
              <a:cxnLst>
                <a:cxn ang="0">
                  <a:pos x="16" y="16"/>
                </a:cxn>
                <a:cxn ang="0">
                  <a:pos x="0" y="24"/>
                </a:cxn>
                <a:cxn ang="0">
                  <a:pos x="32" y="48"/>
                </a:cxn>
                <a:cxn ang="0">
                  <a:pos x="56" y="40"/>
                </a:cxn>
                <a:cxn ang="0">
                  <a:pos x="64" y="24"/>
                </a:cxn>
                <a:cxn ang="0">
                  <a:pos x="56" y="0"/>
                </a:cxn>
                <a:cxn ang="0">
                  <a:pos x="16" y="16"/>
                </a:cxn>
              </a:cxnLst>
              <a:rect l="0" t="0" r="r" b="b"/>
              <a:pathLst>
                <a:path w="65" h="49">
                  <a:moveTo>
                    <a:pt x="16" y="16"/>
                  </a:moveTo>
                  <a:lnTo>
                    <a:pt x="0" y="24"/>
                  </a:lnTo>
                  <a:lnTo>
                    <a:pt x="32" y="48"/>
                  </a:lnTo>
                  <a:lnTo>
                    <a:pt x="56" y="40"/>
                  </a:lnTo>
                  <a:lnTo>
                    <a:pt x="64" y="24"/>
                  </a:lnTo>
                  <a:lnTo>
                    <a:pt x="56" y="0"/>
                  </a:lnTo>
                  <a:lnTo>
                    <a:pt x="16" y="16"/>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63" name="Freeform 371"/>
            <p:cNvSpPr>
              <a:spLocks/>
            </p:cNvSpPr>
            <p:nvPr/>
          </p:nvSpPr>
          <p:spPr bwMode="auto">
            <a:xfrm>
              <a:off x="1885" y="1848"/>
              <a:ext cx="65" cy="49"/>
            </a:xfrm>
            <a:custGeom>
              <a:avLst/>
              <a:gdLst/>
              <a:ahLst/>
              <a:cxnLst>
                <a:cxn ang="0">
                  <a:pos x="16" y="16"/>
                </a:cxn>
                <a:cxn ang="0">
                  <a:pos x="0" y="24"/>
                </a:cxn>
                <a:cxn ang="0">
                  <a:pos x="32" y="48"/>
                </a:cxn>
                <a:cxn ang="0">
                  <a:pos x="56" y="40"/>
                </a:cxn>
                <a:cxn ang="0">
                  <a:pos x="64" y="24"/>
                </a:cxn>
                <a:cxn ang="0">
                  <a:pos x="56" y="0"/>
                </a:cxn>
                <a:cxn ang="0">
                  <a:pos x="16" y="16"/>
                </a:cxn>
              </a:cxnLst>
              <a:rect l="0" t="0" r="r" b="b"/>
              <a:pathLst>
                <a:path w="65" h="49">
                  <a:moveTo>
                    <a:pt x="16" y="16"/>
                  </a:moveTo>
                  <a:lnTo>
                    <a:pt x="0" y="24"/>
                  </a:lnTo>
                  <a:lnTo>
                    <a:pt x="32" y="48"/>
                  </a:lnTo>
                  <a:lnTo>
                    <a:pt x="56" y="40"/>
                  </a:lnTo>
                  <a:lnTo>
                    <a:pt x="64" y="24"/>
                  </a:lnTo>
                  <a:lnTo>
                    <a:pt x="56" y="0"/>
                  </a:lnTo>
                  <a:lnTo>
                    <a:pt x="16" y="16"/>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64" name="Freeform 372" descr="50%"/>
            <p:cNvSpPr>
              <a:spLocks/>
            </p:cNvSpPr>
            <p:nvPr/>
          </p:nvSpPr>
          <p:spPr bwMode="auto">
            <a:xfrm>
              <a:off x="1885" y="1720"/>
              <a:ext cx="81" cy="145"/>
            </a:xfrm>
            <a:custGeom>
              <a:avLst/>
              <a:gdLst/>
              <a:ahLst/>
              <a:cxnLst>
                <a:cxn ang="0">
                  <a:pos x="56" y="0"/>
                </a:cxn>
                <a:cxn ang="0">
                  <a:pos x="32" y="8"/>
                </a:cxn>
                <a:cxn ang="0">
                  <a:pos x="0" y="24"/>
                </a:cxn>
                <a:cxn ang="0">
                  <a:pos x="0" y="88"/>
                </a:cxn>
                <a:cxn ang="0">
                  <a:pos x="16" y="136"/>
                </a:cxn>
                <a:cxn ang="0">
                  <a:pos x="40" y="144"/>
                </a:cxn>
                <a:cxn ang="0">
                  <a:pos x="56" y="136"/>
                </a:cxn>
                <a:cxn ang="0">
                  <a:pos x="72" y="128"/>
                </a:cxn>
                <a:cxn ang="0">
                  <a:pos x="64" y="72"/>
                </a:cxn>
                <a:cxn ang="0">
                  <a:pos x="80" y="64"/>
                </a:cxn>
                <a:cxn ang="0">
                  <a:pos x="56" y="0"/>
                </a:cxn>
              </a:cxnLst>
              <a:rect l="0" t="0" r="r" b="b"/>
              <a:pathLst>
                <a:path w="81" h="145">
                  <a:moveTo>
                    <a:pt x="56" y="0"/>
                  </a:moveTo>
                  <a:lnTo>
                    <a:pt x="32" y="8"/>
                  </a:lnTo>
                  <a:lnTo>
                    <a:pt x="0" y="24"/>
                  </a:lnTo>
                  <a:lnTo>
                    <a:pt x="0" y="88"/>
                  </a:lnTo>
                  <a:lnTo>
                    <a:pt x="16" y="136"/>
                  </a:lnTo>
                  <a:lnTo>
                    <a:pt x="40" y="144"/>
                  </a:lnTo>
                  <a:lnTo>
                    <a:pt x="56" y="136"/>
                  </a:lnTo>
                  <a:lnTo>
                    <a:pt x="72" y="128"/>
                  </a:lnTo>
                  <a:lnTo>
                    <a:pt x="64" y="72"/>
                  </a:lnTo>
                  <a:lnTo>
                    <a:pt x="80" y="64"/>
                  </a:lnTo>
                  <a:lnTo>
                    <a:pt x="56" y="0"/>
                  </a:lnTo>
                </a:path>
              </a:pathLst>
            </a:custGeom>
            <a:pattFill prst="pct50">
              <a:fgClr>
                <a:srgbClr val="000000"/>
              </a:fgClr>
              <a:bgClr>
                <a:srgbClr val="FFFFFF"/>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65" name="Freeform 373"/>
            <p:cNvSpPr>
              <a:spLocks/>
            </p:cNvSpPr>
            <p:nvPr/>
          </p:nvSpPr>
          <p:spPr bwMode="auto">
            <a:xfrm>
              <a:off x="1885" y="1720"/>
              <a:ext cx="81" cy="145"/>
            </a:xfrm>
            <a:custGeom>
              <a:avLst/>
              <a:gdLst/>
              <a:ahLst/>
              <a:cxnLst>
                <a:cxn ang="0">
                  <a:pos x="56" y="0"/>
                </a:cxn>
                <a:cxn ang="0">
                  <a:pos x="32" y="8"/>
                </a:cxn>
                <a:cxn ang="0">
                  <a:pos x="0" y="24"/>
                </a:cxn>
                <a:cxn ang="0">
                  <a:pos x="0" y="88"/>
                </a:cxn>
                <a:cxn ang="0">
                  <a:pos x="16" y="136"/>
                </a:cxn>
                <a:cxn ang="0">
                  <a:pos x="40" y="144"/>
                </a:cxn>
                <a:cxn ang="0">
                  <a:pos x="56" y="136"/>
                </a:cxn>
                <a:cxn ang="0">
                  <a:pos x="72" y="128"/>
                </a:cxn>
                <a:cxn ang="0">
                  <a:pos x="64" y="72"/>
                </a:cxn>
                <a:cxn ang="0">
                  <a:pos x="80" y="64"/>
                </a:cxn>
              </a:cxnLst>
              <a:rect l="0" t="0" r="r" b="b"/>
              <a:pathLst>
                <a:path w="81" h="145">
                  <a:moveTo>
                    <a:pt x="56" y="0"/>
                  </a:moveTo>
                  <a:lnTo>
                    <a:pt x="32" y="8"/>
                  </a:lnTo>
                  <a:lnTo>
                    <a:pt x="0" y="24"/>
                  </a:lnTo>
                  <a:lnTo>
                    <a:pt x="0" y="88"/>
                  </a:lnTo>
                  <a:lnTo>
                    <a:pt x="16" y="136"/>
                  </a:lnTo>
                  <a:lnTo>
                    <a:pt x="40" y="144"/>
                  </a:lnTo>
                  <a:lnTo>
                    <a:pt x="56" y="136"/>
                  </a:lnTo>
                  <a:lnTo>
                    <a:pt x="72" y="128"/>
                  </a:lnTo>
                  <a:lnTo>
                    <a:pt x="64" y="72"/>
                  </a:lnTo>
                  <a:lnTo>
                    <a:pt x="80" y="64"/>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66" name="Arc 374"/>
            <p:cNvSpPr>
              <a:spLocks/>
            </p:cNvSpPr>
            <p:nvPr/>
          </p:nvSpPr>
          <p:spPr bwMode="auto">
            <a:xfrm>
              <a:off x="1987" y="1548"/>
              <a:ext cx="14" cy="45"/>
            </a:xfrm>
            <a:custGeom>
              <a:avLst/>
              <a:gdLst>
                <a:gd name="G0" fmla="+- 17181 0 0"/>
                <a:gd name="G1" fmla="+- 21600 0 0"/>
                <a:gd name="G2" fmla="+- 21600 0 0"/>
                <a:gd name="T0" fmla="*/ 0 w 38781"/>
                <a:gd name="T1" fmla="*/ 8509 h 40122"/>
                <a:gd name="T2" fmla="*/ 28294 w 38781"/>
                <a:gd name="T3" fmla="*/ 40122 h 40122"/>
                <a:gd name="T4" fmla="*/ 17181 w 38781"/>
                <a:gd name="T5" fmla="*/ 21600 h 40122"/>
              </a:gdLst>
              <a:ahLst/>
              <a:cxnLst>
                <a:cxn ang="0">
                  <a:pos x="T0" y="T1"/>
                </a:cxn>
                <a:cxn ang="0">
                  <a:pos x="T2" y="T3"/>
                </a:cxn>
                <a:cxn ang="0">
                  <a:pos x="T4" y="T5"/>
                </a:cxn>
              </a:cxnLst>
              <a:rect l="0" t="0" r="r" b="b"/>
              <a:pathLst>
                <a:path w="38781" h="40122" fill="none" extrusionOk="0">
                  <a:moveTo>
                    <a:pt x="0" y="8509"/>
                  </a:moveTo>
                  <a:cubicBezTo>
                    <a:pt x="4085" y="3147"/>
                    <a:pt x="10440" y="-1"/>
                    <a:pt x="17181" y="0"/>
                  </a:cubicBezTo>
                  <a:cubicBezTo>
                    <a:pt x="29110" y="0"/>
                    <a:pt x="38781" y="9670"/>
                    <a:pt x="38781" y="21600"/>
                  </a:cubicBezTo>
                  <a:cubicBezTo>
                    <a:pt x="38781" y="29187"/>
                    <a:pt x="34800" y="36218"/>
                    <a:pt x="28293" y="40121"/>
                  </a:cubicBezTo>
                </a:path>
                <a:path w="38781" h="40122" stroke="0" extrusionOk="0">
                  <a:moveTo>
                    <a:pt x="0" y="8509"/>
                  </a:moveTo>
                  <a:cubicBezTo>
                    <a:pt x="4085" y="3147"/>
                    <a:pt x="10440" y="-1"/>
                    <a:pt x="17181" y="0"/>
                  </a:cubicBezTo>
                  <a:cubicBezTo>
                    <a:pt x="29110" y="0"/>
                    <a:pt x="38781" y="9670"/>
                    <a:pt x="38781" y="21600"/>
                  </a:cubicBezTo>
                  <a:cubicBezTo>
                    <a:pt x="38781" y="29187"/>
                    <a:pt x="34800" y="36218"/>
                    <a:pt x="28293" y="40121"/>
                  </a:cubicBezTo>
                  <a:lnTo>
                    <a:pt x="17181" y="21600"/>
                  </a:lnTo>
                  <a:close/>
                </a:path>
              </a:pathLst>
            </a:custGeom>
            <a:solidFill>
              <a:srgbClr val="000000"/>
            </a:solidFill>
            <a:ln w="12700" cap="rnd">
              <a:solidFill>
                <a:srgbClr val="FFFFFF"/>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67" name="Arc 375"/>
            <p:cNvSpPr>
              <a:spLocks/>
            </p:cNvSpPr>
            <p:nvPr/>
          </p:nvSpPr>
          <p:spPr bwMode="auto">
            <a:xfrm>
              <a:off x="1909" y="1532"/>
              <a:ext cx="29" cy="72"/>
            </a:xfrm>
            <a:custGeom>
              <a:avLst/>
              <a:gdLst>
                <a:gd name="G0" fmla="+- 19510 0 0"/>
                <a:gd name="G1" fmla="+- 0 0 0"/>
                <a:gd name="G2" fmla="+- 21600 0 0"/>
                <a:gd name="T0" fmla="*/ 19510 w 19510"/>
                <a:gd name="T1" fmla="*/ 21600 h 21600"/>
                <a:gd name="T2" fmla="*/ 0 w 19510"/>
                <a:gd name="T3" fmla="*/ 9269 h 21600"/>
                <a:gd name="T4" fmla="*/ 19510 w 19510"/>
                <a:gd name="T5" fmla="*/ 0 h 21600"/>
              </a:gdLst>
              <a:ahLst/>
              <a:cxnLst>
                <a:cxn ang="0">
                  <a:pos x="T0" y="T1"/>
                </a:cxn>
                <a:cxn ang="0">
                  <a:pos x="T2" y="T3"/>
                </a:cxn>
                <a:cxn ang="0">
                  <a:pos x="T4" y="T5"/>
                </a:cxn>
              </a:cxnLst>
              <a:rect l="0" t="0" r="r" b="b"/>
              <a:pathLst>
                <a:path w="19510" h="21600" fill="none" extrusionOk="0">
                  <a:moveTo>
                    <a:pt x="19510" y="21600"/>
                  </a:moveTo>
                  <a:cubicBezTo>
                    <a:pt x="11171" y="21600"/>
                    <a:pt x="3578" y="16800"/>
                    <a:pt x="-1" y="9269"/>
                  </a:cubicBezTo>
                </a:path>
                <a:path w="19510" h="21600" stroke="0" extrusionOk="0">
                  <a:moveTo>
                    <a:pt x="19510" y="21600"/>
                  </a:moveTo>
                  <a:cubicBezTo>
                    <a:pt x="11171" y="21600"/>
                    <a:pt x="3578" y="16800"/>
                    <a:pt x="-1" y="9269"/>
                  </a:cubicBezTo>
                  <a:lnTo>
                    <a:pt x="19510" y="0"/>
                  </a:lnTo>
                  <a:close/>
                </a:path>
              </a:pathLst>
            </a:custGeom>
            <a:solidFill>
              <a:srgbClr val="FFFFFF"/>
            </a:solidFill>
            <a:ln w="12700" cap="rnd">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68" name="Freeform 376"/>
            <p:cNvSpPr>
              <a:spLocks/>
            </p:cNvSpPr>
            <p:nvPr/>
          </p:nvSpPr>
          <p:spPr bwMode="auto">
            <a:xfrm>
              <a:off x="1901" y="1520"/>
              <a:ext cx="89" cy="81"/>
            </a:xfrm>
            <a:custGeom>
              <a:avLst/>
              <a:gdLst/>
              <a:ahLst/>
              <a:cxnLst>
                <a:cxn ang="0">
                  <a:pos x="32" y="80"/>
                </a:cxn>
                <a:cxn ang="0">
                  <a:pos x="16" y="64"/>
                </a:cxn>
                <a:cxn ang="0">
                  <a:pos x="8" y="56"/>
                </a:cxn>
                <a:cxn ang="0">
                  <a:pos x="0" y="48"/>
                </a:cxn>
                <a:cxn ang="0">
                  <a:pos x="0" y="40"/>
                </a:cxn>
                <a:cxn ang="0">
                  <a:pos x="0" y="24"/>
                </a:cxn>
                <a:cxn ang="0">
                  <a:pos x="8" y="16"/>
                </a:cxn>
                <a:cxn ang="0">
                  <a:pos x="16" y="8"/>
                </a:cxn>
                <a:cxn ang="0">
                  <a:pos x="32" y="0"/>
                </a:cxn>
                <a:cxn ang="0">
                  <a:pos x="40" y="0"/>
                </a:cxn>
                <a:cxn ang="0">
                  <a:pos x="56" y="0"/>
                </a:cxn>
                <a:cxn ang="0">
                  <a:pos x="64" y="8"/>
                </a:cxn>
                <a:cxn ang="0">
                  <a:pos x="80" y="16"/>
                </a:cxn>
                <a:cxn ang="0">
                  <a:pos x="88" y="24"/>
                </a:cxn>
                <a:cxn ang="0">
                  <a:pos x="88" y="40"/>
                </a:cxn>
                <a:cxn ang="0">
                  <a:pos x="88" y="48"/>
                </a:cxn>
                <a:cxn ang="0">
                  <a:pos x="80" y="64"/>
                </a:cxn>
                <a:cxn ang="0">
                  <a:pos x="80" y="72"/>
                </a:cxn>
                <a:cxn ang="0">
                  <a:pos x="64" y="72"/>
                </a:cxn>
                <a:cxn ang="0">
                  <a:pos x="56" y="80"/>
                </a:cxn>
                <a:cxn ang="0">
                  <a:pos x="40" y="80"/>
                </a:cxn>
                <a:cxn ang="0">
                  <a:pos x="32" y="80"/>
                </a:cxn>
              </a:cxnLst>
              <a:rect l="0" t="0" r="r" b="b"/>
              <a:pathLst>
                <a:path w="89" h="81">
                  <a:moveTo>
                    <a:pt x="32" y="80"/>
                  </a:moveTo>
                  <a:lnTo>
                    <a:pt x="16" y="64"/>
                  </a:lnTo>
                  <a:lnTo>
                    <a:pt x="8" y="56"/>
                  </a:lnTo>
                  <a:lnTo>
                    <a:pt x="0" y="48"/>
                  </a:lnTo>
                  <a:lnTo>
                    <a:pt x="0" y="40"/>
                  </a:lnTo>
                  <a:lnTo>
                    <a:pt x="0" y="24"/>
                  </a:lnTo>
                  <a:lnTo>
                    <a:pt x="8" y="16"/>
                  </a:lnTo>
                  <a:lnTo>
                    <a:pt x="16" y="8"/>
                  </a:lnTo>
                  <a:lnTo>
                    <a:pt x="32" y="0"/>
                  </a:lnTo>
                  <a:lnTo>
                    <a:pt x="40" y="0"/>
                  </a:lnTo>
                  <a:lnTo>
                    <a:pt x="56" y="0"/>
                  </a:lnTo>
                  <a:lnTo>
                    <a:pt x="64" y="8"/>
                  </a:lnTo>
                  <a:lnTo>
                    <a:pt x="80" y="16"/>
                  </a:lnTo>
                  <a:lnTo>
                    <a:pt x="88" y="24"/>
                  </a:lnTo>
                  <a:lnTo>
                    <a:pt x="88" y="40"/>
                  </a:lnTo>
                  <a:lnTo>
                    <a:pt x="88" y="48"/>
                  </a:lnTo>
                  <a:lnTo>
                    <a:pt x="80" y="64"/>
                  </a:lnTo>
                  <a:lnTo>
                    <a:pt x="80" y="72"/>
                  </a:lnTo>
                  <a:lnTo>
                    <a:pt x="64" y="72"/>
                  </a:lnTo>
                  <a:lnTo>
                    <a:pt x="56" y="80"/>
                  </a:lnTo>
                  <a:lnTo>
                    <a:pt x="40" y="80"/>
                  </a:lnTo>
                  <a:lnTo>
                    <a:pt x="32" y="8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69" name="Freeform 377" descr="25%"/>
            <p:cNvSpPr>
              <a:spLocks/>
            </p:cNvSpPr>
            <p:nvPr/>
          </p:nvSpPr>
          <p:spPr bwMode="auto">
            <a:xfrm>
              <a:off x="1901" y="1520"/>
              <a:ext cx="89" cy="81"/>
            </a:xfrm>
            <a:custGeom>
              <a:avLst/>
              <a:gdLst/>
              <a:ahLst/>
              <a:cxnLst>
                <a:cxn ang="0">
                  <a:pos x="32" y="80"/>
                </a:cxn>
                <a:cxn ang="0">
                  <a:pos x="16" y="64"/>
                </a:cxn>
                <a:cxn ang="0">
                  <a:pos x="8" y="56"/>
                </a:cxn>
                <a:cxn ang="0">
                  <a:pos x="0" y="48"/>
                </a:cxn>
                <a:cxn ang="0">
                  <a:pos x="0" y="40"/>
                </a:cxn>
                <a:cxn ang="0">
                  <a:pos x="0" y="24"/>
                </a:cxn>
                <a:cxn ang="0">
                  <a:pos x="8" y="16"/>
                </a:cxn>
                <a:cxn ang="0">
                  <a:pos x="16" y="8"/>
                </a:cxn>
                <a:cxn ang="0">
                  <a:pos x="32" y="0"/>
                </a:cxn>
                <a:cxn ang="0">
                  <a:pos x="40" y="0"/>
                </a:cxn>
                <a:cxn ang="0">
                  <a:pos x="56" y="0"/>
                </a:cxn>
                <a:cxn ang="0">
                  <a:pos x="64" y="8"/>
                </a:cxn>
                <a:cxn ang="0">
                  <a:pos x="80" y="16"/>
                </a:cxn>
                <a:cxn ang="0">
                  <a:pos x="88" y="24"/>
                </a:cxn>
                <a:cxn ang="0">
                  <a:pos x="88" y="40"/>
                </a:cxn>
                <a:cxn ang="0">
                  <a:pos x="88" y="48"/>
                </a:cxn>
                <a:cxn ang="0">
                  <a:pos x="80" y="64"/>
                </a:cxn>
                <a:cxn ang="0">
                  <a:pos x="80" y="72"/>
                </a:cxn>
                <a:cxn ang="0">
                  <a:pos x="64" y="72"/>
                </a:cxn>
                <a:cxn ang="0">
                  <a:pos x="56" y="80"/>
                </a:cxn>
                <a:cxn ang="0">
                  <a:pos x="40" y="80"/>
                </a:cxn>
                <a:cxn ang="0">
                  <a:pos x="32" y="80"/>
                </a:cxn>
              </a:cxnLst>
              <a:rect l="0" t="0" r="r" b="b"/>
              <a:pathLst>
                <a:path w="89" h="81">
                  <a:moveTo>
                    <a:pt x="32" y="80"/>
                  </a:moveTo>
                  <a:lnTo>
                    <a:pt x="16" y="64"/>
                  </a:lnTo>
                  <a:lnTo>
                    <a:pt x="8" y="56"/>
                  </a:lnTo>
                  <a:lnTo>
                    <a:pt x="0" y="48"/>
                  </a:lnTo>
                  <a:lnTo>
                    <a:pt x="0" y="40"/>
                  </a:lnTo>
                  <a:lnTo>
                    <a:pt x="0" y="24"/>
                  </a:lnTo>
                  <a:lnTo>
                    <a:pt x="8" y="16"/>
                  </a:lnTo>
                  <a:lnTo>
                    <a:pt x="16" y="8"/>
                  </a:lnTo>
                  <a:lnTo>
                    <a:pt x="32" y="0"/>
                  </a:lnTo>
                  <a:lnTo>
                    <a:pt x="40" y="0"/>
                  </a:lnTo>
                  <a:lnTo>
                    <a:pt x="56" y="0"/>
                  </a:lnTo>
                  <a:lnTo>
                    <a:pt x="64" y="8"/>
                  </a:lnTo>
                  <a:lnTo>
                    <a:pt x="80" y="16"/>
                  </a:lnTo>
                  <a:lnTo>
                    <a:pt x="88" y="24"/>
                  </a:lnTo>
                  <a:lnTo>
                    <a:pt x="88" y="40"/>
                  </a:lnTo>
                  <a:lnTo>
                    <a:pt x="88" y="48"/>
                  </a:lnTo>
                  <a:lnTo>
                    <a:pt x="80" y="64"/>
                  </a:lnTo>
                  <a:lnTo>
                    <a:pt x="80" y="72"/>
                  </a:lnTo>
                  <a:lnTo>
                    <a:pt x="64" y="72"/>
                  </a:lnTo>
                  <a:lnTo>
                    <a:pt x="56" y="80"/>
                  </a:lnTo>
                  <a:lnTo>
                    <a:pt x="40" y="80"/>
                  </a:lnTo>
                  <a:lnTo>
                    <a:pt x="32" y="80"/>
                  </a:lnTo>
                </a:path>
              </a:pathLst>
            </a:custGeom>
            <a:pattFill prst="pct25">
              <a:fgClr>
                <a:srgbClr val="000000"/>
              </a:fgClr>
              <a:bgClr>
                <a:srgbClr val="FFFFFF"/>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70" name="Line 378"/>
            <p:cNvSpPr>
              <a:spLocks noChangeShapeType="1"/>
            </p:cNvSpPr>
            <p:nvPr/>
          </p:nvSpPr>
          <p:spPr bwMode="auto">
            <a:xfrm>
              <a:off x="1685" y="1600"/>
              <a:ext cx="32" cy="48"/>
            </a:xfrm>
            <a:prstGeom prst="line">
              <a:avLst/>
            </a:prstGeom>
            <a:noFill/>
            <a:ln w="254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71" name="Freeform 379"/>
            <p:cNvSpPr>
              <a:spLocks/>
            </p:cNvSpPr>
            <p:nvPr/>
          </p:nvSpPr>
          <p:spPr bwMode="auto">
            <a:xfrm>
              <a:off x="1685" y="1624"/>
              <a:ext cx="41" cy="41"/>
            </a:xfrm>
            <a:custGeom>
              <a:avLst/>
              <a:gdLst/>
              <a:ahLst/>
              <a:cxnLst>
                <a:cxn ang="0">
                  <a:pos x="24" y="40"/>
                </a:cxn>
                <a:cxn ang="0">
                  <a:pos x="8" y="32"/>
                </a:cxn>
                <a:cxn ang="0">
                  <a:pos x="0" y="16"/>
                </a:cxn>
                <a:cxn ang="0">
                  <a:pos x="8" y="8"/>
                </a:cxn>
                <a:cxn ang="0">
                  <a:pos x="24" y="0"/>
                </a:cxn>
                <a:cxn ang="0">
                  <a:pos x="40" y="24"/>
                </a:cxn>
                <a:cxn ang="0">
                  <a:pos x="32" y="40"/>
                </a:cxn>
                <a:cxn ang="0">
                  <a:pos x="24" y="40"/>
                </a:cxn>
              </a:cxnLst>
              <a:rect l="0" t="0" r="r" b="b"/>
              <a:pathLst>
                <a:path w="41" h="41">
                  <a:moveTo>
                    <a:pt x="24" y="40"/>
                  </a:moveTo>
                  <a:lnTo>
                    <a:pt x="8" y="32"/>
                  </a:lnTo>
                  <a:lnTo>
                    <a:pt x="0" y="16"/>
                  </a:lnTo>
                  <a:lnTo>
                    <a:pt x="8" y="8"/>
                  </a:lnTo>
                  <a:lnTo>
                    <a:pt x="24" y="0"/>
                  </a:lnTo>
                  <a:lnTo>
                    <a:pt x="40" y="24"/>
                  </a:lnTo>
                  <a:lnTo>
                    <a:pt x="32" y="40"/>
                  </a:lnTo>
                  <a:lnTo>
                    <a:pt x="24" y="4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72" name="Freeform 380"/>
            <p:cNvSpPr>
              <a:spLocks/>
            </p:cNvSpPr>
            <p:nvPr/>
          </p:nvSpPr>
          <p:spPr bwMode="auto">
            <a:xfrm>
              <a:off x="1685" y="1624"/>
              <a:ext cx="41" cy="41"/>
            </a:xfrm>
            <a:custGeom>
              <a:avLst/>
              <a:gdLst/>
              <a:ahLst/>
              <a:cxnLst>
                <a:cxn ang="0">
                  <a:pos x="24" y="40"/>
                </a:cxn>
                <a:cxn ang="0">
                  <a:pos x="8" y="32"/>
                </a:cxn>
                <a:cxn ang="0">
                  <a:pos x="0" y="16"/>
                </a:cxn>
                <a:cxn ang="0">
                  <a:pos x="8" y="8"/>
                </a:cxn>
                <a:cxn ang="0">
                  <a:pos x="24" y="0"/>
                </a:cxn>
                <a:cxn ang="0">
                  <a:pos x="40" y="24"/>
                </a:cxn>
                <a:cxn ang="0">
                  <a:pos x="32" y="40"/>
                </a:cxn>
                <a:cxn ang="0">
                  <a:pos x="24" y="40"/>
                </a:cxn>
              </a:cxnLst>
              <a:rect l="0" t="0" r="r" b="b"/>
              <a:pathLst>
                <a:path w="41" h="41">
                  <a:moveTo>
                    <a:pt x="24" y="40"/>
                  </a:moveTo>
                  <a:lnTo>
                    <a:pt x="8" y="32"/>
                  </a:lnTo>
                  <a:lnTo>
                    <a:pt x="0" y="16"/>
                  </a:lnTo>
                  <a:lnTo>
                    <a:pt x="8" y="8"/>
                  </a:lnTo>
                  <a:lnTo>
                    <a:pt x="24" y="0"/>
                  </a:lnTo>
                  <a:lnTo>
                    <a:pt x="40" y="24"/>
                  </a:lnTo>
                  <a:lnTo>
                    <a:pt x="32" y="40"/>
                  </a:lnTo>
                  <a:lnTo>
                    <a:pt x="24" y="40"/>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73" name="Freeform 381"/>
            <p:cNvSpPr>
              <a:spLocks/>
            </p:cNvSpPr>
            <p:nvPr/>
          </p:nvSpPr>
          <p:spPr bwMode="auto">
            <a:xfrm>
              <a:off x="1709" y="1584"/>
              <a:ext cx="329" cy="153"/>
            </a:xfrm>
            <a:custGeom>
              <a:avLst/>
              <a:gdLst/>
              <a:ahLst/>
              <a:cxnLst>
                <a:cxn ang="0">
                  <a:pos x="234" y="137"/>
                </a:cxn>
                <a:cxn ang="0">
                  <a:pos x="195" y="99"/>
                </a:cxn>
                <a:cxn ang="0">
                  <a:pos x="187" y="84"/>
                </a:cxn>
                <a:cxn ang="0">
                  <a:pos x="164" y="76"/>
                </a:cxn>
                <a:cxn ang="0">
                  <a:pos x="117" y="99"/>
                </a:cxn>
                <a:cxn ang="0">
                  <a:pos x="94" y="99"/>
                </a:cxn>
                <a:cxn ang="0">
                  <a:pos x="62" y="91"/>
                </a:cxn>
                <a:cxn ang="0">
                  <a:pos x="23" y="84"/>
                </a:cxn>
                <a:cxn ang="0">
                  <a:pos x="0" y="76"/>
                </a:cxn>
                <a:cxn ang="0">
                  <a:pos x="16" y="53"/>
                </a:cxn>
                <a:cxn ang="0">
                  <a:pos x="39" y="53"/>
                </a:cxn>
                <a:cxn ang="0">
                  <a:pos x="86" y="61"/>
                </a:cxn>
                <a:cxn ang="0">
                  <a:pos x="109" y="46"/>
                </a:cxn>
                <a:cxn ang="0">
                  <a:pos x="148" y="30"/>
                </a:cxn>
                <a:cxn ang="0">
                  <a:pos x="180" y="15"/>
                </a:cxn>
                <a:cxn ang="0">
                  <a:pos x="211" y="15"/>
                </a:cxn>
                <a:cxn ang="0">
                  <a:pos x="258" y="8"/>
                </a:cxn>
                <a:cxn ang="0">
                  <a:pos x="281" y="0"/>
                </a:cxn>
                <a:cxn ang="0">
                  <a:pos x="297" y="15"/>
                </a:cxn>
                <a:cxn ang="0">
                  <a:pos x="312" y="53"/>
                </a:cxn>
                <a:cxn ang="0">
                  <a:pos x="320" y="84"/>
                </a:cxn>
                <a:cxn ang="0">
                  <a:pos x="328" y="99"/>
                </a:cxn>
                <a:cxn ang="0">
                  <a:pos x="320" y="137"/>
                </a:cxn>
                <a:cxn ang="0">
                  <a:pos x="305" y="152"/>
                </a:cxn>
                <a:cxn ang="0">
                  <a:pos x="281" y="144"/>
                </a:cxn>
                <a:cxn ang="0">
                  <a:pos x="266" y="137"/>
                </a:cxn>
                <a:cxn ang="0">
                  <a:pos x="242" y="137"/>
                </a:cxn>
                <a:cxn ang="0">
                  <a:pos x="219" y="122"/>
                </a:cxn>
                <a:cxn ang="0">
                  <a:pos x="234" y="137"/>
                </a:cxn>
              </a:cxnLst>
              <a:rect l="0" t="0" r="r" b="b"/>
              <a:pathLst>
                <a:path w="329" h="153">
                  <a:moveTo>
                    <a:pt x="234" y="137"/>
                  </a:moveTo>
                  <a:lnTo>
                    <a:pt x="195" y="99"/>
                  </a:lnTo>
                  <a:lnTo>
                    <a:pt x="187" y="84"/>
                  </a:lnTo>
                  <a:lnTo>
                    <a:pt x="164" y="76"/>
                  </a:lnTo>
                  <a:lnTo>
                    <a:pt x="117" y="99"/>
                  </a:lnTo>
                  <a:lnTo>
                    <a:pt x="94" y="99"/>
                  </a:lnTo>
                  <a:lnTo>
                    <a:pt x="62" y="91"/>
                  </a:lnTo>
                  <a:lnTo>
                    <a:pt x="23" y="84"/>
                  </a:lnTo>
                  <a:lnTo>
                    <a:pt x="0" y="76"/>
                  </a:lnTo>
                  <a:lnTo>
                    <a:pt x="16" y="53"/>
                  </a:lnTo>
                  <a:lnTo>
                    <a:pt x="39" y="53"/>
                  </a:lnTo>
                  <a:lnTo>
                    <a:pt x="86" y="61"/>
                  </a:lnTo>
                  <a:lnTo>
                    <a:pt x="109" y="46"/>
                  </a:lnTo>
                  <a:lnTo>
                    <a:pt x="148" y="30"/>
                  </a:lnTo>
                  <a:lnTo>
                    <a:pt x="180" y="15"/>
                  </a:lnTo>
                  <a:lnTo>
                    <a:pt x="211" y="15"/>
                  </a:lnTo>
                  <a:lnTo>
                    <a:pt x="258" y="8"/>
                  </a:lnTo>
                  <a:lnTo>
                    <a:pt x="281" y="0"/>
                  </a:lnTo>
                  <a:lnTo>
                    <a:pt x="297" y="15"/>
                  </a:lnTo>
                  <a:lnTo>
                    <a:pt x="312" y="53"/>
                  </a:lnTo>
                  <a:lnTo>
                    <a:pt x="320" y="84"/>
                  </a:lnTo>
                  <a:lnTo>
                    <a:pt x="328" y="99"/>
                  </a:lnTo>
                  <a:lnTo>
                    <a:pt x="320" y="137"/>
                  </a:lnTo>
                  <a:lnTo>
                    <a:pt x="305" y="152"/>
                  </a:lnTo>
                  <a:lnTo>
                    <a:pt x="281" y="144"/>
                  </a:lnTo>
                  <a:lnTo>
                    <a:pt x="266" y="137"/>
                  </a:lnTo>
                  <a:lnTo>
                    <a:pt x="242" y="137"/>
                  </a:lnTo>
                  <a:lnTo>
                    <a:pt x="219" y="122"/>
                  </a:lnTo>
                  <a:lnTo>
                    <a:pt x="234" y="137"/>
                  </a:lnTo>
                </a:path>
              </a:pathLst>
            </a:custGeom>
            <a:solidFill>
              <a:srgbClr val="FFFFFF"/>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74" name="Line 382"/>
            <p:cNvSpPr>
              <a:spLocks noChangeShapeType="1"/>
            </p:cNvSpPr>
            <p:nvPr/>
          </p:nvSpPr>
          <p:spPr bwMode="auto">
            <a:xfrm flipH="1">
              <a:off x="1729" y="1652"/>
              <a:ext cx="24" cy="24"/>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75" name="Oval 383" descr="25%"/>
            <p:cNvSpPr>
              <a:spLocks noChangeArrowheads="1"/>
            </p:cNvSpPr>
            <p:nvPr/>
          </p:nvSpPr>
          <p:spPr bwMode="auto">
            <a:xfrm>
              <a:off x="1945" y="1900"/>
              <a:ext cx="112" cy="56"/>
            </a:xfrm>
            <a:prstGeom prst="ellipse">
              <a:avLst/>
            </a:prstGeom>
            <a:pattFill prst="pct25">
              <a:fgClr>
                <a:srgbClr val="FFFFFF"/>
              </a:fgClr>
              <a:bgClr>
                <a:srgbClr val="000000"/>
              </a:bgClr>
            </a:patt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576" name="Rectangle 384" descr="50%"/>
            <p:cNvSpPr>
              <a:spLocks noChangeArrowheads="1"/>
            </p:cNvSpPr>
            <p:nvPr/>
          </p:nvSpPr>
          <p:spPr bwMode="auto">
            <a:xfrm>
              <a:off x="1993" y="1828"/>
              <a:ext cx="8" cy="96"/>
            </a:xfrm>
            <a:prstGeom prst="rect">
              <a:avLst/>
            </a:prstGeom>
            <a:pattFill prst="pct50">
              <a:fgClr>
                <a:srgbClr val="000000"/>
              </a:fgClr>
              <a:bgClr>
                <a:srgbClr val="FFFFFF"/>
              </a:bgClr>
            </a:patt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577" name="Oval 385" descr="25%"/>
            <p:cNvSpPr>
              <a:spLocks noChangeArrowheads="1"/>
            </p:cNvSpPr>
            <p:nvPr/>
          </p:nvSpPr>
          <p:spPr bwMode="auto">
            <a:xfrm>
              <a:off x="1929" y="1764"/>
              <a:ext cx="144" cy="88"/>
            </a:xfrm>
            <a:prstGeom prst="ellipse">
              <a:avLst/>
            </a:prstGeom>
            <a:pattFill prst="pct25">
              <a:fgClr>
                <a:srgbClr val="000000"/>
              </a:fgClr>
              <a:bgClr>
                <a:srgbClr val="FFFFFF"/>
              </a:bgClr>
            </a:patt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578" name="Oval 386" descr="20%"/>
            <p:cNvSpPr>
              <a:spLocks noChangeArrowheads="1"/>
            </p:cNvSpPr>
            <p:nvPr/>
          </p:nvSpPr>
          <p:spPr bwMode="auto">
            <a:xfrm>
              <a:off x="1929" y="1748"/>
              <a:ext cx="144" cy="80"/>
            </a:xfrm>
            <a:prstGeom prst="ellipse">
              <a:avLst/>
            </a:prstGeom>
            <a:pattFill prst="pct20">
              <a:fgClr>
                <a:srgbClr val="000000"/>
              </a:fgClr>
              <a:bgClr>
                <a:srgbClr val="FFFFFF"/>
              </a:bgClr>
            </a:patt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579" name="Freeform 387"/>
            <p:cNvSpPr>
              <a:spLocks/>
            </p:cNvSpPr>
            <p:nvPr/>
          </p:nvSpPr>
          <p:spPr bwMode="auto">
            <a:xfrm>
              <a:off x="1701" y="1864"/>
              <a:ext cx="105" cy="57"/>
            </a:xfrm>
            <a:custGeom>
              <a:avLst/>
              <a:gdLst/>
              <a:ahLst/>
              <a:cxnLst>
                <a:cxn ang="0">
                  <a:pos x="64" y="0"/>
                </a:cxn>
                <a:cxn ang="0">
                  <a:pos x="40" y="16"/>
                </a:cxn>
                <a:cxn ang="0">
                  <a:pos x="24" y="16"/>
                </a:cxn>
                <a:cxn ang="0">
                  <a:pos x="16" y="16"/>
                </a:cxn>
                <a:cxn ang="0">
                  <a:pos x="0" y="16"/>
                </a:cxn>
                <a:cxn ang="0">
                  <a:pos x="0" y="32"/>
                </a:cxn>
                <a:cxn ang="0">
                  <a:pos x="8" y="40"/>
                </a:cxn>
                <a:cxn ang="0">
                  <a:pos x="24" y="40"/>
                </a:cxn>
                <a:cxn ang="0">
                  <a:pos x="32" y="48"/>
                </a:cxn>
                <a:cxn ang="0">
                  <a:pos x="48" y="48"/>
                </a:cxn>
                <a:cxn ang="0">
                  <a:pos x="64" y="40"/>
                </a:cxn>
                <a:cxn ang="0">
                  <a:pos x="80" y="56"/>
                </a:cxn>
                <a:cxn ang="0">
                  <a:pos x="88" y="56"/>
                </a:cxn>
                <a:cxn ang="0">
                  <a:pos x="104" y="48"/>
                </a:cxn>
                <a:cxn ang="0">
                  <a:pos x="104" y="32"/>
                </a:cxn>
                <a:cxn ang="0">
                  <a:pos x="104" y="16"/>
                </a:cxn>
                <a:cxn ang="0">
                  <a:pos x="64" y="0"/>
                </a:cxn>
              </a:cxnLst>
              <a:rect l="0" t="0" r="r" b="b"/>
              <a:pathLst>
                <a:path w="105" h="57">
                  <a:moveTo>
                    <a:pt x="64" y="0"/>
                  </a:moveTo>
                  <a:lnTo>
                    <a:pt x="40" y="16"/>
                  </a:lnTo>
                  <a:lnTo>
                    <a:pt x="24" y="16"/>
                  </a:lnTo>
                  <a:lnTo>
                    <a:pt x="16" y="16"/>
                  </a:lnTo>
                  <a:lnTo>
                    <a:pt x="0" y="16"/>
                  </a:lnTo>
                  <a:lnTo>
                    <a:pt x="0" y="32"/>
                  </a:lnTo>
                  <a:lnTo>
                    <a:pt x="8" y="40"/>
                  </a:lnTo>
                  <a:lnTo>
                    <a:pt x="24" y="40"/>
                  </a:lnTo>
                  <a:lnTo>
                    <a:pt x="32" y="48"/>
                  </a:lnTo>
                  <a:lnTo>
                    <a:pt x="48" y="48"/>
                  </a:lnTo>
                  <a:lnTo>
                    <a:pt x="64" y="40"/>
                  </a:lnTo>
                  <a:lnTo>
                    <a:pt x="80" y="56"/>
                  </a:lnTo>
                  <a:lnTo>
                    <a:pt x="88" y="56"/>
                  </a:lnTo>
                  <a:lnTo>
                    <a:pt x="104" y="48"/>
                  </a:lnTo>
                  <a:lnTo>
                    <a:pt x="104" y="32"/>
                  </a:lnTo>
                  <a:lnTo>
                    <a:pt x="104" y="16"/>
                  </a:lnTo>
                  <a:lnTo>
                    <a:pt x="6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80" name="Freeform 388"/>
            <p:cNvSpPr>
              <a:spLocks/>
            </p:cNvSpPr>
            <p:nvPr/>
          </p:nvSpPr>
          <p:spPr bwMode="auto">
            <a:xfrm>
              <a:off x="1701" y="1864"/>
              <a:ext cx="105" cy="57"/>
            </a:xfrm>
            <a:custGeom>
              <a:avLst/>
              <a:gdLst/>
              <a:ahLst/>
              <a:cxnLst>
                <a:cxn ang="0">
                  <a:pos x="64" y="0"/>
                </a:cxn>
                <a:cxn ang="0">
                  <a:pos x="40" y="16"/>
                </a:cxn>
                <a:cxn ang="0">
                  <a:pos x="24" y="16"/>
                </a:cxn>
                <a:cxn ang="0">
                  <a:pos x="16" y="16"/>
                </a:cxn>
                <a:cxn ang="0">
                  <a:pos x="0" y="16"/>
                </a:cxn>
                <a:cxn ang="0">
                  <a:pos x="0" y="32"/>
                </a:cxn>
                <a:cxn ang="0">
                  <a:pos x="8" y="40"/>
                </a:cxn>
                <a:cxn ang="0">
                  <a:pos x="24" y="40"/>
                </a:cxn>
                <a:cxn ang="0">
                  <a:pos x="32" y="48"/>
                </a:cxn>
                <a:cxn ang="0">
                  <a:pos x="48" y="48"/>
                </a:cxn>
                <a:cxn ang="0">
                  <a:pos x="64" y="40"/>
                </a:cxn>
                <a:cxn ang="0">
                  <a:pos x="80" y="56"/>
                </a:cxn>
                <a:cxn ang="0">
                  <a:pos x="88" y="56"/>
                </a:cxn>
                <a:cxn ang="0">
                  <a:pos x="104" y="48"/>
                </a:cxn>
                <a:cxn ang="0">
                  <a:pos x="104" y="32"/>
                </a:cxn>
                <a:cxn ang="0">
                  <a:pos x="104" y="16"/>
                </a:cxn>
              </a:cxnLst>
              <a:rect l="0" t="0" r="r" b="b"/>
              <a:pathLst>
                <a:path w="105" h="57">
                  <a:moveTo>
                    <a:pt x="64" y="0"/>
                  </a:moveTo>
                  <a:lnTo>
                    <a:pt x="40" y="16"/>
                  </a:lnTo>
                  <a:lnTo>
                    <a:pt x="24" y="16"/>
                  </a:lnTo>
                  <a:lnTo>
                    <a:pt x="16" y="16"/>
                  </a:lnTo>
                  <a:lnTo>
                    <a:pt x="0" y="16"/>
                  </a:lnTo>
                  <a:lnTo>
                    <a:pt x="0" y="32"/>
                  </a:lnTo>
                  <a:lnTo>
                    <a:pt x="8" y="40"/>
                  </a:lnTo>
                  <a:lnTo>
                    <a:pt x="24" y="40"/>
                  </a:lnTo>
                  <a:lnTo>
                    <a:pt x="32" y="48"/>
                  </a:lnTo>
                  <a:lnTo>
                    <a:pt x="48" y="48"/>
                  </a:lnTo>
                  <a:lnTo>
                    <a:pt x="64" y="40"/>
                  </a:lnTo>
                  <a:lnTo>
                    <a:pt x="80" y="56"/>
                  </a:lnTo>
                  <a:lnTo>
                    <a:pt x="88" y="56"/>
                  </a:lnTo>
                  <a:lnTo>
                    <a:pt x="104" y="48"/>
                  </a:lnTo>
                  <a:lnTo>
                    <a:pt x="104" y="32"/>
                  </a:lnTo>
                  <a:lnTo>
                    <a:pt x="104" y="16"/>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81" name="Freeform 389"/>
            <p:cNvSpPr>
              <a:spLocks/>
            </p:cNvSpPr>
            <p:nvPr/>
          </p:nvSpPr>
          <p:spPr bwMode="auto">
            <a:xfrm>
              <a:off x="1741" y="1704"/>
              <a:ext cx="321" cy="185"/>
            </a:xfrm>
            <a:custGeom>
              <a:avLst/>
              <a:gdLst/>
              <a:ahLst/>
              <a:cxnLst>
                <a:cxn ang="0">
                  <a:pos x="312" y="16"/>
                </a:cxn>
                <a:cxn ang="0">
                  <a:pos x="320" y="40"/>
                </a:cxn>
                <a:cxn ang="0">
                  <a:pos x="312" y="80"/>
                </a:cxn>
                <a:cxn ang="0">
                  <a:pos x="296" y="96"/>
                </a:cxn>
                <a:cxn ang="0">
                  <a:pos x="248" y="104"/>
                </a:cxn>
                <a:cxn ang="0">
                  <a:pos x="216" y="104"/>
                </a:cxn>
                <a:cxn ang="0">
                  <a:pos x="176" y="96"/>
                </a:cxn>
                <a:cxn ang="0">
                  <a:pos x="120" y="96"/>
                </a:cxn>
                <a:cxn ang="0">
                  <a:pos x="96" y="128"/>
                </a:cxn>
                <a:cxn ang="0">
                  <a:pos x="64" y="184"/>
                </a:cxn>
                <a:cxn ang="0">
                  <a:pos x="40" y="176"/>
                </a:cxn>
                <a:cxn ang="0">
                  <a:pos x="8" y="168"/>
                </a:cxn>
                <a:cxn ang="0">
                  <a:pos x="0" y="160"/>
                </a:cxn>
                <a:cxn ang="0">
                  <a:pos x="32" y="120"/>
                </a:cxn>
                <a:cxn ang="0">
                  <a:pos x="56" y="88"/>
                </a:cxn>
                <a:cxn ang="0">
                  <a:pos x="72" y="72"/>
                </a:cxn>
                <a:cxn ang="0">
                  <a:pos x="96" y="48"/>
                </a:cxn>
                <a:cxn ang="0">
                  <a:pos x="136" y="40"/>
                </a:cxn>
                <a:cxn ang="0">
                  <a:pos x="184" y="32"/>
                </a:cxn>
                <a:cxn ang="0">
                  <a:pos x="200" y="24"/>
                </a:cxn>
                <a:cxn ang="0">
                  <a:pos x="208" y="16"/>
                </a:cxn>
                <a:cxn ang="0">
                  <a:pos x="248" y="8"/>
                </a:cxn>
                <a:cxn ang="0">
                  <a:pos x="272" y="8"/>
                </a:cxn>
                <a:cxn ang="0">
                  <a:pos x="304" y="0"/>
                </a:cxn>
                <a:cxn ang="0">
                  <a:pos x="312" y="16"/>
                </a:cxn>
              </a:cxnLst>
              <a:rect l="0" t="0" r="r" b="b"/>
              <a:pathLst>
                <a:path w="321" h="185">
                  <a:moveTo>
                    <a:pt x="312" y="16"/>
                  </a:moveTo>
                  <a:lnTo>
                    <a:pt x="320" y="40"/>
                  </a:lnTo>
                  <a:lnTo>
                    <a:pt x="312" y="80"/>
                  </a:lnTo>
                  <a:lnTo>
                    <a:pt x="296" y="96"/>
                  </a:lnTo>
                  <a:lnTo>
                    <a:pt x="248" y="104"/>
                  </a:lnTo>
                  <a:lnTo>
                    <a:pt x="216" y="104"/>
                  </a:lnTo>
                  <a:lnTo>
                    <a:pt x="176" y="96"/>
                  </a:lnTo>
                  <a:lnTo>
                    <a:pt x="120" y="96"/>
                  </a:lnTo>
                  <a:lnTo>
                    <a:pt x="96" y="128"/>
                  </a:lnTo>
                  <a:lnTo>
                    <a:pt x="64" y="184"/>
                  </a:lnTo>
                  <a:lnTo>
                    <a:pt x="40" y="176"/>
                  </a:lnTo>
                  <a:lnTo>
                    <a:pt x="8" y="168"/>
                  </a:lnTo>
                  <a:lnTo>
                    <a:pt x="0" y="160"/>
                  </a:lnTo>
                  <a:lnTo>
                    <a:pt x="32" y="120"/>
                  </a:lnTo>
                  <a:lnTo>
                    <a:pt x="56" y="88"/>
                  </a:lnTo>
                  <a:lnTo>
                    <a:pt x="72" y="72"/>
                  </a:lnTo>
                  <a:lnTo>
                    <a:pt x="96" y="48"/>
                  </a:lnTo>
                  <a:lnTo>
                    <a:pt x="136" y="40"/>
                  </a:lnTo>
                  <a:lnTo>
                    <a:pt x="184" y="32"/>
                  </a:lnTo>
                  <a:lnTo>
                    <a:pt x="200" y="24"/>
                  </a:lnTo>
                  <a:lnTo>
                    <a:pt x="208" y="16"/>
                  </a:lnTo>
                  <a:lnTo>
                    <a:pt x="248" y="8"/>
                  </a:lnTo>
                  <a:lnTo>
                    <a:pt x="272" y="8"/>
                  </a:lnTo>
                  <a:lnTo>
                    <a:pt x="304" y="0"/>
                  </a:lnTo>
                  <a:lnTo>
                    <a:pt x="312" y="16"/>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82" name="Freeform 390" descr="50%"/>
            <p:cNvSpPr>
              <a:spLocks/>
            </p:cNvSpPr>
            <p:nvPr/>
          </p:nvSpPr>
          <p:spPr bwMode="auto">
            <a:xfrm>
              <a:off x="1741" y="1704"/>
              <a:ext cx="321" cy="185"/>
            </a:xfrm>
            <a:custGeom>
              <a:avLst/>
              <a:gdLst/>
              <a:ahLst/>
              <a:cxnLst>
                <a:cxn ang="0">
                  <a:pos x="312" y="16"/>
                </a:cxn>
                <a:cxn ang="0">
                  <a:pos x="320" y="40"/>
                </a:cxn>
                <a:cxn ang="0">
                  <a:pos x="312" y="80"/>
                </a:cxn>
                <a:cxn ang="0">
                  <a:pos x="296" y="96"/>
                </a:cxn>
                <a:cxn ang="0">
                  <a:pos x="248" y="104"/>
                </a:cxn>
                <a:cxn ang="0">
                  <a:pos x="216" y="104"/>
                </a:cxn>
                <a:cxn ang="0">
                  <a:pos x="176" y="96"/>
                </a:cxn>
                <a:cxn ang="0">
                  <a:pos x="120" y="96"/>
                </a:cxn>
                <a:cxn ang="0">
                  <a:pos x="96" y="128"/>
                </a:cxn>
                <a:cxn ang="0">
                  <a:pos x="64" y="184"/>
                </a:cxn>
                <a:cxn ang="0">
                  <a:pos x="40" y="176"/>
                </a:cxn>
                <a:cxn ang="0">
                  <a:pos x="8" y="168"/>
                </a:cxn>
                <a:cxn ang="0">
                  <a:pos x="0" y="160"/>
                </a:cxn>
                <a:cxn ang="0">
                  <a:pos x="32" y="120"/>
                </a:cxn>
                <a:cxn ang="0">
                  <a:pos x="56" y="88"/>
                </a:cxn>
                <a:cxn ang="0">
                  <a:pos x="72" y="72"/>
                </a:cxn>
                <a:cxn ang="0">
                  <a:pos x="96" y="48"/>
                </a:cxn>
                <a:cxn ang="0">
                  <a:pos x="136" y="40"/>
                </a:cxn>
                <a:cxn ang="0">
                  <a:pos x="184" y="32"/>
                </a:cxn>
                <a:cxn ang="0">
                  <a:pos x="200" y="24"/>
                </a:cxn>
                <a:cxn ang="0">
                  <a:pos x="208" y="16"/>
                </a:cxn>
                <a:cxn ang="0">
                  <a:pos x="248" y="8"/>
                </a:cxn>
                <a:cxn ang="0">
                  <a:pos x="272" y="8"/>
                </a:cxn>
                <a:cxn ang="0">
                  <a:pos x="304" y="0"/>
                </a:cxn>
                <a:cxn ang="0">
                  <a:pos x="312" y="16"/>
                </a:cxn>
              </a:cxnLst>
              <a:rect l="0" t="0" r="r" b="b"/>
              <a:pathLst>
                <a:path w="321" h="185">
                  <a:moveTo>
                    <a:pt x="312" y="16"/>
                  </a:moveTo>
                  <a:lnTo>
                    <a:pt x="320" y="40"/>
                  </a:lnTo>
                  <a:lnTo>
                    <a:pt x="312" y="80"/>
                  </a:lnTo>
                  <a:lnTo>
                    <a:pt x="296" y="96"/>
                  </a:lnTo>
                  <a:lnTo>
                    <a:pt x="248" y="104"/>
                  </a:lnTo>
                  <a:lnTo>
                    <a:pt x="216" y="104"/>
                  </a:lnTo>
                  <a:lnTo>
                    <a:pt x="176" y="96"/>
                  </a:lnTo>
                  <a:lnTo>
                    <a:pt x="120" y="96"/>
                  </a:lnTo>
                  <a:lnTo>
                    <a:pt x="96" y="128"/>
                  </a:lnTo>
                  <a:lnTo>
                    <a:pt x="64" y="184"/>
                  </a:lnTo>
                  <a:lnTo>
                    <a:pt x="40" y="176"/>
                  </a:lnTo>
                  <a:lnTo>
                    <a:pt x="8" y="168"/>
                  </a:lnTo>
                  <a:lnTo>
                    <a:pt x="0" y="160"/>
                  </a:lnTo>
                  <a:lnTo>
                    <a:pt x="32" y="120"/>
                  </a:lnTo>
                  <a:lnTo>
                    <a:pt x="56" y="88"/>
                  </a:lnTo>
                  <a:lnTo>
                    <a:pt x="72" y="72"/>
                  </a:lnTo>
                  <a:lnTo>
                    <a:pt x="96" y="48"/>
                  </a:lnTo>
                  <a:lnTo>
                    <a:pt x="136" y="40"/>
                  </a:lnTo>
                  <a:lnTo>
                    <a:pt x="184" y="32"/>
                  </a:lnTo>
                  <a:lnTo>
                    <a:pt x="200" y="24"/>
                  </a:lnTo>
                  <a:lnTo>
                    <a:pt x="208" y="16"/>
                  </a:lnTo>
                  <a:lnTo>
                    <a:pt x="248" y="8"/>
                  </a:lnTo>
                  <a:lnTo>
                    <a:pt x="272" y="8"/>
                  </a:lnTo>
                  <a:lnTo>
                    <a:pt x="304" y="0"/>
                  </a:lnTo>
                  <a:lnTo>
                    <a:pt x="312" y="16"/>
                  </a:lnTo>
                </a:path>
              </a:pathLst>
            </a:custGeom>
            <a:pattFill prst="pct50">
              <a:fgClr>
                <a:srgbClr val="000000"/>
              </a:fgClr>
              <a:bgClr>
                <a:srgbClr val="FFFFFF"/>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83" name="Freeform 391"/>
            <p:cNvSpPr>
              <a:spLocks/>
            </p:cNvSpPr>
            <p:nvPr/>
          </p:nvSpPr>
          <p:spPr bwMode="auto">
            <a:xfrm>
              <a:off x="1973" y="1688"/>
              <a:ext cx="145" cy="129"/>
            </a:xfrm>
            <a:custGeom>
              <a:avLst/>
              <a:gdLst/>
              <a:ahLst/>
              <a:cxnLst>
                <a:cxn ang="0">
                  <a:pos x="96" y="0"/>
                </a:cxn>
                <a:cxn ang="0">
                  <a:pos x="64" y="8"/>
                </a:cxn>
                <a:cxn ang="0">
                  <a:pos x="40" y="16"/>
                </a:cxn>
                <a:cxn ang="0">
                  <a:pos x="16" y="16"/>
                </a:cxn>
                <a:cxn ang="0">
                  <a:pos x="0" y="32"/>
                </a:cxn>
                <a:cxn ang="0">
                  <a:pos x="0" y="64"/>
                </a:cxn>
                <a:cxn ang="0">
                  <a:pos x="8" y="88"/>
                </a:cxn>
                <a:cxn ang="0">
                  <a:pos x="16" y="112"/>
                </a:cxn>
                <a:cxn ang="0">
                  <a:pos x="64" y="120"/>
                </a:cxn>
                <a:cxn ang="0">
                  <a:pos x="96" y="128"/>
                </a:cxn>
                <a:cxn ang="0">
                  <a:pos x="128" y="96"/>
                </a:cxn>
                <a:cxn ang="0">
                  <a:pos x="136" y="80"/>
                </a:cxn>
                <a:cxn ang="0">
                  <a:pos x="144" y="40"/>
                </a:cxn>
                <a:cxn ang="0">
                  <a:pos x="136" y="8"/>
                </a:cxn>
                <a:cxn ang="0">
                  <a:pos x="112" y="0"/>
                </a:cxn>
                <a:cxn ang="0">
                  <a:pos x="96" y="0"/>
                </a:cxn>
              </a:cxnLst>
              <a:rect l="0" t="0" r="r" b="b"/>
              <a:pathLst>
                <a:path w="145" h="129">
                  <a:moveTo>
                    <a:pt x="96" y="0"/>
                  </a:moveTo>
                  <a:lnTo>
                    <a:pt x="64" y="8"/>
                  </a:lnTo>
                  <a:lnTo>
                    <a:pt x="40" y="16"/>
                  </a:lnTo>
                  <a:lnTo>
                    <a:pt x="16" y="16"/>
                  </a:lnTo>
                  <a:lnTo>
                    <a:pt x="0" y="32"/>
                  </a:lnTo>
                  <a:lnTo>
                    <a:pt x="0" y="64"/>
                  </a:lnTo>
                  <a:lnTo>
                    <a:pt x="8" y="88"/>
                  </a:lnTo>
                  <a:lnTo>
                    <a:pt x="16" y="112"/>
                  </a:lnTo>
                  <a:lnTo>
                    <a:pt x="64" y="120"/>
                  </a:lnTo>
                  <a:lnTo>
                    <a:pt x="96" y="128"/>
                  </a:lnTo>
                  <a:lnTo>
                    <a:pt x="128" y="96"/>
                  </a:lnTo>
                  <a:lnTo>
                    <a:pt x="136" y="80"/>
                  </a:lnTo>
                  <a:lnTo>
                    <a:pt x="144" y="40"/>
                  </a:lnTo>
                  <a:lnTo>
                    <a:pt x="136" y="8"/>
                  </a:lnTo>
                  <a:lnTo>
                    <a:pt x="112" y="0"/>
                  </a:lnTo>
                  <a:lnTo>
                    <a:pt x="96"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84" name="Freeform 392" descr="25%"/>
            <p:cNvSpPr>
              <a:spLocks/>
            </p:cNvSpPr>
            <p:nvPr/>
          </p:nvSpPr>
          <p:spPr bwMode="auto">
            <a:xfrm>
              <a:off x="1973" y="1688"/>
              <a:ext cx="145" cy="129"/>
            </a:xfrm>
            <a:custGeom>
              <a:avLst/>
              <a:gdLst/>
              <a:ahLst/>
              <a:cxnLst>
                <a:cxn ang="0">
                  <a:pos x="96" y="0"/>
                </a:cxn>
                <a:cxn ang="0">
                  <a:pos x="64" y="8"/>
                </a:cxn>
                <a:cxn ang="0">
                  <a:pos x="40" y="16"/>
                </a:cxn>
                <a:cxn ang="0">
                  <a:pos x="16" y="16"/>
                </a:cxn>
                <a:cxn ang="0">
                  <a:pos x="0" y="32"/>
                </a:cxn>
                <a:cxn ang="0">
                  <a:pos x="0" y="64"/>
                </a:cxn>
                <a:cxn ang="0">
                  <a:pos x="8" y="88"/>
                </a:cxn>
                <a:cxn ang="0">
                  <a:pos x="16" y="112"/>
                </a:cxn>
                <a:cxn ang="0">
                  <a:pos x="64" y="120"/>
                </a:cxn>
                <a:cxn ang="0">
                  <a:pos x="96" y="128"/>
                </a:cxn>
                <a:cxn ang="0">
                  <a:pos x="128" y="96"/>
                </a:cxn>
                <a:cxn ang="0">
                  <a:pos x="136" y="80"/>
                </a:cxn>
                <a:cxn ang="0">
                  <a:pos x="144" y="40"/>
                </a:cxn>
                <a:cxn ang="0">
                  <a:pos x="136" y="8"/>
                </a:cxn>
                <a:cxn ang="0">
                  <a:pos x="112" y="0"/>
                </a:cxn>
                <a:cxn ang="0">
                  <a:pos x="96" y="0"/>
                </a:cxn>
              </a:cxnLst>
              <a:rect l="0" t="0" r="r" b="b"/>
              <a:pathLst>
                <a:path w="145" h="129">
                  <a:moveTo>
                    <a:pt x="96" y="0"/>
                  </a:moveTo>
                  <a:lnTo>
                    <a:pt x="64" y="8"/>
                  </a:lnTo>
                  <a:lnTo>
                    <a:pt x="40" y="16"/>
                  </a:lnTo>
                  <a:lnTo>
                    <a:pt x="16" y="16"/>
                  </a:lnTo>
                  <a:lnTo>
                    <a:pt x="0" y="32"/>
                  </a:lnTo>
                  <a:lnTo>
                    <a:pt x="0" y="64"/>
                  </a:lnTo>
                  <a:lnTo>
                    <a:pt x="8" y="88"/>
                  </a:lnTo>
                  <a:lnTo>
                    <a:pt x="16" y="112"/>
                  </a:lnTo>
                  <a:lnTo>
                    <a:pt x="64" y="120"/>
                  </a:lnTo>
                  <a:lnTo>
                    <a:pt x="96" y="128"/>
                  </a:lnTo>
                  <a:lnTo>
                    <a:pt x="128" y="96"/>
                  </a:lnTo>
                  <a:lnTo>
                    <a:pt x="136" y="80"/>
                  </a:lnTo>
                  <a:lnTo>
                    <a:pt x="144" y="40"/>
                  </a:lnTo>
                  <a:lnTo>
                    <a:pt x="136" y="8"/>
                  </a:lnTo>
                  <a:lnTo>
                    <a:pt x="112" y="0"/>
                  </a:lnTo>
                  <a:lnTo>
                    <a:pt x="96" y="0"/>
                  </a:lnTo>
                </a:path>
              </a:pathLst>
            </a:custGeom>
            <a:pattFill prst="pct25">
              <a:fgClr>
                <a:srgbClr val="000000"/>
              </a:fgClr>
              <a:bgClr>
                <a:srgbClr val="FFFFFF"/>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85" name="Freeform 393"/>
            <p:cNvSpPr>
              <a:spLocks/>
            </p:cNvSpPr>
            <p:nvPr/>
          </p:nvSpPr>
          <p:spPr bwMode="auto">
            <a:xfrm>
              <a:off x="2013" y="1720"/>
              <a:ext cx="73" cy="129"/>
            </a:xfrm>
            <a:custGeom>
              <a:avLst/>
              <a:gdLst/>
              <a:ahLst/>
              <a:cxnLst>
                <a:cxn ang="0">
                  <a:pos x="40" y="8"/>
                </a:cxn>
                <a:cxn ang="0">
                  <a:pos x="56" y="0"/>
                </a:cxn>
                <a:cxn ang="0">
                  <a:pos x="72" y="8"/>
                </a:cxn>
                <a:cxn ang="0">
                  <a:pos x="72" y="32"/>
                </a:cxn>
                <a:cxn ang="0">
                  <a:pos x="72" y="64"/>
                </a:cxn>
                <a:cxn ang="0">
                  <a:pos x="72" y="88"/>
                </a:cxn>
                <a:cxn ang="0">
                  <a:pos x="64" y="104"/>
                </a:cxn>
                <a:cxn ang="0">
                  <a:pos x="40" y="120"/>
                </a:cxn>
                <a:cxn ang="0">
                  <a:pos x="16" y="128"/>
                </a:cxn>
                <a:cxn ang="0">
                  <a:pos x="0" y="112"/>
                </a:cxn>
                <a:cxn ang="0">
                  <a:pos x="24" y="96"/>
                </a:cxn>
                <a:cxn ang="0">
                  <a:pos x="32" y="80"/>
                </a:cxn>
                <a:cxn ang="0">
                  <a:pos x="40" y="56"/>
                </a:cxn>
                <a:cxn ang="0">
                  <a:pos x="40" y="8"/>
                </a:cxn>
              </a:cxnLst>
              <a:rect l="0" t="0" r="r" b="b"/>
              <a:pathLst>
                <a:path w="73" h="129">
                  <a:moveTo>
                    <a:pt x="40" y="8"/>
                  </a:moveTo>
                  <a:lnTo>
                    <a:pt x="56" y="0"/>
                  </a:lnTo>
                  <a:lnTo>
                    <a:pt x="72" y="8"/>
                  </a:lnTo>
                  <a:lnTo>
                    <a:pt x="72" y="32"/>
                  </a:lnTo>
                  <a:lnTo>
                    <a:pt x="72" y="64"/>
                  </a:lnTo>
                  <a:lnTo>
                    <a:pt x="72" y="88"/>
                  </a:lnTo>
                  <a:lnTo>
                    <a:pt x="64" y="104"/>
                  </a:lnTo>
                  <a:lnTo>
                    <a:pt x="40" y="120"/>
                  </a:lnTo>
                  <a:lnTo>
                    <a:pt x="16" y="128"/>
                  </a:lnTo>
                  <a:lnTo>
                    <a:pt x="0" y="112"/>
                  </a:lnTo>
                  <a:lnTo>
                    <a:pt x="24" y="96"/>
                  </a:lnTo>
                  <a:lnTo>
                    <a:pt x="32" y="80"/>
                  </a:lnTo>
                  <a:lnTo>
                    <a:pt x="40" y="56"/>
                  </a:lnTo>
                  <a:lnTo>
                    <a:pt x="40" y="8"/>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86" name="Freeform 394" descr="50%"/>
            <p:cNvSpPr>
              <a:spLocks/>
            </p:cNvSpPr>
            <p:nvPr/>
          </p:nvSpPr>
          <p:spPr bwMode="auto">
            <a:xfrm>
              <a:off x="2013" y="1720"/>
              <a:ext cx="73" cy="129"/>
            </a:xfrm>
            <a:custGeom>
              <a:avLst/>
              <a:gdLst/>
              <a:ahLst/>
              <a:cxnLst>
                <a:cxn ang="0">
                  <a:pos x="40" y="8"/>
                </a:cxn>
                <a:cxn ang="0">
                  <a:pos x="56" y="0"/>
                </a:cxn>
                <a:cxn ang="0">
                  <a:pos x="72" y="8"/>
                </a:cxn>
                <a:cxn ang="0">
                  <a:pos x="72" y="32"/>
                </a:cxn>
                <a:cxn ang="0">
                  <a:pos x="72" y="64"/>
                </a:cxn>
                <a:cxn ang="0">
                  <a:pos x="72" y="88"/>
                </a:cxn>
                <a:cxn ang="0">
                  <a:pos x="64" y="104"/>
                </a:cxn>
                <a:cxn ang="0">
                  <a:pos x="40" y="120"/>
                </a:cxn>
                <a:cxn ang="0">
                  <a:pos x="16" y="128"/>
                </a:cxn>
                <a:cxn ang="0">
                  <a:pos x="0" y="112"/>
                </a:cxn>
                <a:cxn ang="0">
                  <a:pos x="24" y="96"/>
                </a:cxn>
                <a:cxn ang="0">
                  <a:pos x="32" y="80"/>
                </a:cxn>
                <a:cxn ang="0">
                  <a:pos x="40" y="56"/>
                </a:cxn>
                <a:cxn ang="0">
                  <a:pos x="40" y="8"/>
                </a:cxn>
              </a:cxnLst>
              <a:rect l="0" t="0" r="r" b="b"/>
              <a:pathLst>
                <a:path w="73" h="129">
                  <a:moveTo>
                    <a:pt x="40" y="8"/>
                  </a:moveTo>
                  <a:lnTo>
                    <a:pt x="56" y="0"/>
                  </a:lnTo>
                  <a:lnTo>
                    <a:pt x="72" y="8"/>
                  </a:lnTo>
                  <a:lnTo>
                    <a:pt x="72" y="32"/>
                  </a:lnTo>
                  <a:lnTo>
                    <a:pt x="72" y="64"/>
                  </a:lnTo>
                  <a:lnTo>
                    <a:pt x="72" y="88"/>
                  </a:lnTo>
                  <a:lnTo>
                    <a:pt x="64" y="104"/>
                  </a:lnTo>
                  <a:lnTo>
                    <a:pt x="40" y="120"/>
                  </a:lnTo>
                  <a:lnTo>
                    <a:pt x="16" y="128"/>
                  </a:lnTo>
                  <a:lnTo>
                    <a:pt x="0" y="112"/>
                  </a:lnTo>
                  <a:lnTo>
                    <a:pt x="24" y="96"/>
                  </a:lnTo>
                  <a:lnTo>
                    <a:pt x="32" y="80"/>
                  </a:lnTo>
                  <a:lnTo>
                    <a:pt x="40" y="56"/>
                  </a:lnTo>
                  <a:lnTo>
                    <a:pt x="40" y="8"/>
                  </a:lnTo>
                </a:path>
              </a:pathLst>
            </a:custGeom>
            <a:pattFill prst="pct50">
              <a:fgClr>
                <a:srgbClr val="000000"/>
              </a:fgClr>
              <a:bgClr>
                <a:srgbClr val="FFFFFF"/>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87" name="Oval 395" descr="25%"/>
            <p:cNvSpPr>
              <a:spLocks noChangeArrowheads="1"/>
            </p:cNvSpPr>
            <p:nvPr/>
          </p:nvSpPr>
          <p:spPr bwMode="auto">
            <a:xfrm>
              <a:off x="2065" y="1732"/>
              <a:ext cx="16" cy="8"/>
            </a:xfrm>
            <a:prstGeom prst="ellipse">
              <a:avLst/>
            </a:prstGeom>
            <a:pattFill prst="pct25">
              <a:fgClr>
                <a:srgbClr val="FFFFFF"/>
              </a:fgClr>
              <a:bgClr>
                <a:srgbClr val="000000"/>
              </a:bgClr>
            </a:patt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grpSp>
      <p:grpSp>
        <p:nvGrpSpPr>
          <p:cNvPr id="5140" name="Group 421"/>
          <p:cNvGrpSpPr>
            <a:grpSpLocks/>
          </p:cNvGrpSpPr>
          <p:nvPr/>
        </p:nvGrpSpPr>
        <p:grpSpPr bwMode="auto">
          <a:xfrm>
            <a:off x="3609554" y="3670063"/>
            <a:ext cx="1263651" cy="469900"/>
            <a:chOff x="1261" y="2316"/>
            <a:chExt cx="796" cy="296"/>
          </a:xfrm>
        </p:grpSpPr>
        <p:sp>
          <p:nvSpPr>
            <p:cNvPr id="8589" name="Freeform 397" descr="50%"/>
            <p:cNvSpPr>
              <a:spLocks/>
            </p:cNvSpPr>
            <p:nvPr/>
          </p:nvSpPr>
          <p:spPr bwMode="auto">
            <a:xfrm>
              <a:off x="1261" y="2408"/>
              <a:ext cx="321" cy="153"/>
            </a:xfrm>
            <a:custGeom>
              <a:avLst/>
              <a:gdLst/>
              <a:ahLst/>
              <a:cxnLst>
                <a:cxn ang="0">
                  <a:pos x="8" y="122"/>
                </a:cxn>
                <a:cxn ang="0">
                  <a:pos x="8" y="61"/>
                </a:cxn>
                <a:cxn ang="0">
                  <a:pos x="125" y="46"/>
                </a:cxn>
                <a:cxn ang="0">
                  <a:pos x="156" y="0"/>
                </a:cxn>
                <a:cxn ang="0">
                  <a:pos x="258" y="0"/>
                </a:cxn>
                <a:cxn ang="0">
                  <a:pos x="258" y="129"/>
                </a:cxn>
                <a:cxn ang="0">
                  <a:pos x="320" y="129"/>
                </a:cxn>
                <a:cxn ang="0">
                  <a:pos x="289" y="152"/>
                </a:cxn>
                <a:cxn ang="0">
                  <a:pos x="0" y="152"/>
                </a:cxn>
                <a:cxn ang="0">
                  <a:pos x="8" y="122"/>
                </a:cxn>
              </a:cxnLst>
              <a:rect l="0" t="0" r="r" b="b"/>
              <a:pathLst>
                <a:path w="321" h="153">
                  <a:moveTo>
                    <a:pt x="8" y="122"/>
                  </a:moveTo>
                  <a:lnTo>
                    <a:pt x="8" y="61"/>
                  </a:lnTo>
                  <a:lnTo>
                    <a:pt x="125" y="46"/>
                  </a:lnTo>
                  <a:lnTo>
                    <a:pt x="156" y="0"/>
                  </a:lnTo>
                  <a:lnTo>
                    <a:pt x="258" y="0"/>
                  </a:lnTo>
                  <a:lnTo>
                    <a:pt x="258" y="129"/>
                  </a:lnTo>
                  <a:lnTo>
                    <a:pt x="320" y="129"/>
                  </a:lnTo>
                  <a:lnTo>
                    <a:pt x="289" y="152"/>
                  </a:lnTo>
                  <a:lnTo>
                    <a:pt x="0" y="152"/>
                  </a:lnTo>
                  <a:lnTo>
                    <a:pt x="8" y="122"/>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590" name="Line 398"/>
            <p:cNvSpPr>
              <a:spLocks noChangeShapeType="1"/>
            </p:cNvSpPr>
            <p:nvPr/>
          </p:nvSpPr>
          <p:spPr bwMode="auto">
            <a:xfrm>
              <a:off x="1281" y="2496"/>
              <a:ext cx="40" cy="8"/>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91" name="Line 399"/>
            <p:cNvSpPr>
              <a:spLocks noChangeShapeType="1"/>
            </p:cNvSpPr>
            <p:nvPr/>
          </p:nvSpPr>
          <p:spPr bwMode="auto">
            <a:xfrm>
              <a:off x="1281" y="2484"/>
              <a:ext cx="240"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92" name="Rectangle 400"/>
            <p:cNvSpPr>
              <a:spLocks noChangeArrowheads="1"/>
            </p:cNvSpPr>
            <p:nvPr/>
          </p:nvSpPr>
          <p:spPr bwMode="auto">
            <a:xfrm>
              <a:off x="1569" y="2532"/>
              <a:ext cx="456" cy="16"/>
            </a:xfrm>
            <a:prstGeom prst="rect">
              <a:avLst/>
            </a:prstGeom>
            <a:solidFill>
              <a:srgbClr val="000000"/>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593" name="Rectangle 401"/>
            <p:cNvSpPr>
              <a:spLocks noChangeArrowheads="1"/>
            </p:cNvSpPr>
            <p:nvPr/>
          </p:nvSpPr>
          <p:spPr bwMode="auto">
            <a:xfrm>
              <a:off x="1265" y="2548"/>
              <a:ext cx="64" cy="24"/>
            </a:xfrm>
            <a:prstGeom prst="rect">
              <a:avLst/>
            </a:prstGeom>
            <a:solidFill>
              <a:srgbClr val="000000"/>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594" name="Rectangle 402" descr="25%"/>
            <p:cNvSpPr>
              <a:spLocks noChangeArrowheads="1"/>
            </p:cNvSpPr>
            <p:nvPr/>
          </p:nvSpPr>
          <p:spPr bwMode="auto">
            <a:xfrm>
              <a:off x="1545" y="2316"/>
              <a:ext cx="512" cy="216"/>
            </a:xfrm>
            <a:prstGeom prst="rect">
              <a:avLst/>
            </a:prstGeom>
            <a:pattFill prst="pct25">
              <a:fgClr>
                <a:srgbClr val="000000"/>
              </a:fgClr>
              <a:bgClr>
                <a:srgbClr val="FFFFFF"/>
              </a:bgClr>
            </a:patt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595" name="Line 403"/>
            <p:cNvSpPr>
              <a:spLocks noChangeShapeType="1"/>
            </p:cNvSpPr>
            <p:nvPr/>
          </p:nvSpPr>
          <p:spPr bwMode="auto">
            <a:xfrm>
              <a:off x="1545" y="2348"/>
              <a:ext cx="512"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96" name="Line 404"/>
            <p:cNvSpPr>
              <a:spLocks noChangeShapeType="1"/>
            </p:cNvSpPr>
            <p:nvPr/>
          </p:nvSpPr>
          <p:spPr bwMode="auto">
            <a:xfrm>
              <a:off x="1545" y="2372"/>
              <a:ext cx="512"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97" name="Line 405"/>
            <p:cNvSpPr>
              <a:spLocks noChangeShapeType="1"/>
            </p:cNvSpPr>
            <p:nvPr/>
          </p:nvSpPr>
          <p:spPr bwMode="auto">
            <a:xfrm>
              <a:off x="1545" y="2396"/>
              <a:ext cx="512"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98" name="Line 406"/>
            <p:cNvSpPr>
              <a:spLocks noChangeShapeType="1"/>
            </p:cNvSpPr>
            <p:nvPr/>
          </p:nvSpPr>
          <p:spPr bwMode="auto">
            <a:xfrm>
              <a:off x="1545" y="2420"/>
              <a:ext cx="512"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599" name="Line 407"/>
            <p:cNvSpPr>
              <a:spLocks noChangeShapeType="1"/>
            </p:cNvSpPr>
            <p:nvPr/>
          </p:nvSpPr>
          <p:spPr bwMode="auto">
            <a:xfrm>
              <a:off x="1545" y="2444"/>
              <a:ext cx="512"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00" name="Line 408"/>
            <p:cNvSpPr>
              <a:spLocks noChangeShapeType="1"/>
            </p:cNvSpPr>
            <p:nvPr/>
          </p:nvSpPr>
          <p:spPr bwMode="auto">
            <a:xfrm>
              <a:off x="1545" y="2468"/>
              <a:ext cx="512"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01" name="Line 409"/>
            <p:cNvSpPr>
              <a:spLocks noChangeShapeType="1"/>
            </p:cNvSpPr>
            <p:nvPr/>
          </p:nvSpPr>
          <p:spPr bwMode="auto">
            <a:xfrm>
              <a:off x="1545" y="2492"/>
              <a:ext cx="512"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02" name="Rectangle 410"/>
            <p:cNvSpPr>
              <a:spLocks noChangeArrowheads="1"/>
            </p:cNvSpPr>
            <p:nvPr/>
          </p:nvSpPr>
          <p:spPr bwMode="auto">
            <a:xfrm>
              <a:off x="1433" y="2428"/>
              <a:ext cx="72" cy="32"/>
            </a:xfrm>
            <a:prstGeom prst="rect">
              <a:avLst/>
            </a:prstGeom>
            <a:solidFill>
              <a:srgbClr val="FFFFFF"/>
            </a:solid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603" name="Rectangle 411" descr="25%"/>
            <p:cNvSpPr>
              <a:spLocks noChangeArrowheads="1"/>
            </p:cNvSpPr>
            <p:nvPr/>
          </p:nvSpPr>
          <p:spPr bwMode="auto">
            <a:xfrm>
              <a:off x="1329" y="2516"/>
              <a:ext cx="1" cy="24"/>
            </a:xfrm>
            <a:prstGeom prst="rect">
              <a:avLst/>
            </a:prstGeom>
            <a:pattFill prst="pct25">
              <a:fgClr>
                <a:srgbClr val="000000"/>
              </a:fgClr>
              <a:bgClr>
                <a:srgbClr val="FFFFFF"/>
              </a:bgClr>
            </a:pattFill>
            <a:ln w="12700">
              <a:solidFill>
                <a:srgbClr val="000000"/>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604" name="Freeform 412"/>
            <p:cNvSpPr>
              <a:spLocks/>
            </p:cNvSpPr>
            <p:nvPr/>
          </p:nvSpPr>
          <p:spPr bwMode="auto">
            <a:xfrm>
              <a:off x="1333" y="2512"/>
              <a:ext cx="129" cy="41"/>
            </a:xfrm>
            <a:custGeom>
              <a:avLst/>
              <a:gdLst/>
              <a:ahLst/>
              <a:cxnLst>
                <a:cxn ang="0">
                  <a:pos x="0" y="13"/>
                </a:cxn>
                <a:cxn ang="0">
                  <a:pos x="0" y="40"/>
                </a:cxn>
                <a:cxn ang="0">
                  <a:pos x="128" y="40"/>
                </a:cxn>
                <a:cxn ang="0">
                  <a:pos x="98" y="20"/>
                </a:cxn>
                <a:cxn ang="0">
                  <a:pos x="75" y="0"/>
                </a:cxn>
                <a:cxn ang="0">
                  <a:pos x="0" y="7"/>
                </a:cxn>
                <a:cxn ang="0">
                  <a:pos x="0" y="40"/>
                </a:cxn>
                <a:cxn ang="0">
                  <a:pos x="0" y="13"/>
                </a:cxn>
              </a:cxnLst>
              <a:rect l="0" t="0" r="r" b="b"/>
              <a:pathLst>
                <a:path w="129" h="41">
                  <a:moveTo>
                    <a:pt x="0" y="13"/>
                  </a:moveTo>
                  <a:lnTo>
                    <a:pt x="0" y="40"/>
                  </a:lnTo>
                  <a:lnTo>
                    <a:pt x="128" y="40"/>
                  </a:lnTo>
                  <a:lnTo>
                    <a:pt x="98" y="20"/>
                  </a:lnTo>
                  <a:lnTo>
                    <a:pt x="75" y="0"/>
                  </a:lnTo>
                  <a:lnTo>
                    <a:pt x="0" y="7"/>
                  </a:lnTo>
                  <a:lnTo>
                    <a:pt x="0" y="40"/>
                  </a:lnTo>
                  <a:lnTo>
                    <a:pt x="0" y="13"/>
                  </a:lnTo>
                </a:path>
              </a:pathLst>
            </a:custGeom>
            <a:solidFill>
              <a:srgbClr val="000000"/>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05" name="Freeform 413" descr="50%"/>
            <p:cNvSpPr>
              <a:spLocks/>
            </p:cNvSpPr>
            <p:nvPr/>
          </p:nvSpPr>
          <p:spPr bwMode="auto">
            <a:xfrm>
              <a:off x="1333" y="2512"/>
              <a:ext cx="241" cy="49"/>
            </a:xfrm>
            <a:custGeom>
              <a:avLst/>
              <a:gdLst/>
              <a:ahLst/>
              <a:cxnLst>
                <a:cxn ang="0">
                  <a:pos x="0" y="0"/>
                </a:cxn>
                <a:cxn ang="0">
                  <a:pos x="85" y="0"/>
                </a:cxn>
                <a:cxn ang="0">
                  <a:pos x="132" y="27"/>
                </a:cxn>
                <a:cxn ang="0">
                  <a:pos x="225" y="27"/>
                </a:cxn>
                <a:cxn ang="0">
                  <a:pos x="240" y="34"/>
                </a:cxn>
                <a:cxn ang="0">
                  <a:pos x="217" y="48"/>
                </a:cxn>
                <a:cxn ang="0">
                  <a:pos x="124" y="48"/>
                </a:cxn>
                <a:cxn ang="0">
                  <a:pos x="77" y="14"/>
                </a:cxn>
                <a:cxn ang="0">
                  <a:pos x="0" y="14"/>
                </a:cxn>
                <a:cxn ang="0">
                  <a:pos x="0" y="0"/>
                </a:cxn>
              </a:cxnLst>
              <a:rect l="0" t="0" r="r" b="b"/>
              <a:pathLst>
                <a:path w="241" h="49">
                  <a:moveTo>
                    <a:pt x="0" y="0"/>
                  </a:moveTo>
                  <a:lnTo>
                    <a:pt x="85" y="0"/>
                  </a:lnTo>
                  <a:lnTo>
                    <a:pt x="132" y="27"/>
                  </a:lnTo>
                  <a:lnTo>
                    <a:pt x="225" y="27"/>
                  </a:lnTo>
                  <a:lnTo>
                    <a:pt x="240" y="34"/>
                  </a:lnTo>
                  <a:lnTo>
                    <a:pt x="217" y="48"/>
                  </a:lnTo>
                  <a:lnTo>
                    <a:pt x="124" y="48"/>
                  </a:lnTo>
                  <a:lnTo>
                    <a:pt x="77" y="14"/>
                  </a:lnTo>
                  <a:lnTo>
                    <a:pt x="0" y="14"/>
                  </a:lnTo>
                  <a:lnTo>
                    <a:pt x="0"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06" name="Freeform 414"/>
            <p:cNvSpPr>
              <a:spLocks/>
            </p:cNvSpPr>
            <p:nvPr/>
          </p:nvSpPr>
          <p:spPr bwMode="auto">
            <a:xfrm>
              <a:off x="1389" y="2416"/>
              <a:ext cx="17" cy="41"/>
            </a:xfrm>
            <a:custGeom>
              <a:avLst/>
              <a:gdLst/>
              <a:ahLst/>
              <a:cxnLst>
                <a:cxn ang="0">
                  <a:pos x="16" y="0"/>
                </a:cxn>
                <a:cxn ang="0">
                  <a:pos x="0" y="33"/>
                </a:cxn>
                <a:cxn ang="0">
                  <a:pos x="16" y="40"/>
                </a:cxn>
                <a:cxn ang="0">
                  <a:pos x="16" y="0"/>
                </a:cxn>
              </a:cxnLst>
              <a:rect l="0" t="0" r="r" b="b"/>
              <a:pathLst>
                <a:path w="17" h="41">
                  <a:moveTo>
                    <a:pt x="16" y="0"/>
                  </a:moveTo>
                  <a:lnTo>
                    <a:pt x="0" y="33"/>
                  </a:lnTo>
                  <a:lnTo>
                    <a:pt x="16" y="40"/>
                  </a:lnTo>
                  <a:lnTo>
                    <a:pt x="16" y="0"/>
                  </a:lnTo>
                </a:path>
              </a:pathLst>
            </a:custGeom>
            <a:solidFill>
              <a:srgbClr val="FFFFFF"/>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07" name="Oval 415" descr="25%"/>
            <p:cNvSpPr>
              <a:spLocks noChangeArrowheads="1"/>
            </p:cNvSpPr>
            <p:nvPr/>
          </p:nvSpPr>
          <p:spPr bwMode="auto">
            <a:xfrm>
              <a:off x="1345" y="2532"/>
              <a:ext cx="96" cy="80"/>
            </a:xfrm>
            <a:prstGeom prst="ellipse">
              <a:avLst/>
            </a:prstGeom>
            <a:pattFill prst="pct25">
              <a:fgClr>
                <a:srgbClr val="FFFFFF"/>
              </a:fgClr>
              <a:bgClr>
                <a:srgbClr val="000000"/>
              </a:bgClr>
            </a:patt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608" name="Oval 416"/>
            <p:cNvSpPr>
              <a:spLocks noChangeArrowheads="1"/>
            </p:cNvSpPr>
            <p:nvPr/>
          </p:nvSpPr>
          <p:spPr bwMode="auto">
            <a:xfrm>
              <a:off x="1361" y="2548"/>
              <a:ext cx="64" cy="48"/>
            </a:xfrm>
            <a:prstGeom prst="ellipse">
              <a:avLst/>
            </a:prstGeom>
            <a:solidFill>
              <a:srgbClr val="FFFFFF"/>
            </a:solid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609" name="Oval 417" descr="50%"/>
            <p:cNvSpPr>
              <a:spLocks noChangeArrowheads="1"/>
            </p:cNvSpPr>
            <p:nvPr/>
          </p:nvSpPr>
          <p:spPr bwMode="auto">
            <a:xfrm>
              <a:off x="1369" y="2556"/>
              <a:ext cx="48" cy="32"/>
            </a:xfrm>
            <a:prstGeom prst="ellipse">
              <a:avLst/>
            </a:prstGeom>
            <a:pattFill prst="pct50">
              <a:fgClr>
                <a:srgbClr val="000000"/>
              </a:fgClr>
              <a:bgClr>
                <a:srgbClr val="FFFFFF"/>
              </a:bgClr>
            </a:patt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610" name="Oval 418" descr="25%"/>
            <p:cNvSpPr>
              <a:spLocks noChangeArrowheads="1"/>
            </p:cNvSpPr>
            <p:nvPr/>
          </p:nvSpPr>
          <p:spPr bwMode="auto">
            <a:xfrm>
              <a:off x="1857" y="2532"/>
              <a:ext cx="104" cy="80"/>
            </a:xfrm>
            <a:prstGeom prst="ellipse">
              <a:avLst/>
            </a:prstGeom>
            <a:pattFill prst="pct25">
              <a:fgClr>
                <a:srgbClr val="FFFFFF"/>
              </a:fgClr>
              <a:bgClr>
                <a:srgbClr val="000000"/>
              </a:bgClr>
            </a:patt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611" name="Oval 419"/>
            <p:cNvSpPr>
              <a:spLocks noChangeArrowheads="1"/>
            </p:cNvSpPr>
            <p:nvPr/>
          </p:nvSpPr>
          <p:spPr bwMode="auto">
            <a:xfrm>
              <a:off x="1881" y="2548"/>
              <a:ext cx="56" cy="48"/>
            </a:xfrm>
            <a:prstGeom prst="ellipse">
              <a:avLst/>
            </a:prstGeom>
            <a:solidFill>
              <a:srgbClr val="FFFFFF"/>
            </a:solid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612" name="Oval 420" descr="50%"/>
            <p:cNvSpPr>
              <a:spLocks noChangeArrowheads="1"/>
            </p:cNvSpPr>
            <p:nvPr/>
          </p:nvSpPr>
          <p:spPr bwMode="auto">
            <a:xfrm>
              <a:off x="1881" y="2556"/>
              <a:ext cx="48" cy="32"/>
            </a:xfrm>
            <a:prstGeom prst="ellipse">
              <a:avLst/>
            </a:prstGeom>
            <a:pattFill prst="pct50">
              <a:fgClr>
                <a:srgbClr val="000000"/>
              </a:fgClr>
              <a:bgClr>
                <a:srgbClr val="FFFFFF"/>
              </a:bgClr>
            </a:patt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grpSp>
      <p:grpSp>
        <p:nvGrpSpPr>
          <p:cNvPr id="5141" name="Group 474"/>
          <p:cNvGrpSpPr>
            <a:grpSpLocks/>
          </p:cNvGrpSpPr>
          <p:nvPr/>
        </p:nvGrpSpPr>
        <p:grpSpPr bwMode="auto">
          <a:xfrm>
            <a:off x="1522413" y="4419433"/>
            <a:ext cx="1246187" cy="788988"/>
            <a:chOff x="1621" y="2960"/>
            <a:chExt cx="785" cy="497"/>
          </a:xfrm>
        </p:grpSpPr>
        <p:sp>
          <p:nvSpPr>
            <p:cNvPr id="8614" name="Freeform 422" descr="50%"/>
            <p:cNvSpPr>
              <a:spLocks/>
            </p:cNvSpPr>
            <p:nvPr/>
          </p:nvSpPr>
          <p:spPr bwMode="auto">
            <a:xfrm>
              <a:off x="2181" y="3328"/>
              <a:ext cx="137" cy="97"/>
            </a:xfrm>
            <a:custGeom>
              <a:avLst/>
              <a:gdLst/>
              <a:ahLst/>
              <a:cxnLst>
                <a:cxn ang="0">
                  <a:pos x="0" y="7"/>
                </a:cxn>
                <a:cxn ang="0">
                  <a:pos x="45" y="7"/>
                </a:cxn>
                <a:cxn ang="0">
                  <a:pos x="53" y="7"/>
                </a:cxn>
                <a:cxn ang="0">
                  <a:pos x="83" y="7"/>
                </a:cxn>
                <a:cxn ang="0">
                  <a:pos x="91" y="22"/>
                </a:cxn>
                <a:cxn ang="0">
                  <a:pos x="91" y="0"/>
                </a:cxn>
                <a:cxn ang="0">
                  <a:pos x="91" y="7"/>
                </a:cxn>
                <a:cxn ang="0">
                  <a:pos x="106" y="22"/>
                </a:cxn>
                <a:cxn ang="0">
                  <a:pos x="106" y="30"/>
                </a:cxn>
                <a:cxn ang="0">
                  <a:pos x="121" y="44"/>
                </a:cxn>
                <a:cxn ang="0">
                  <a:pos x="121" y="52"/>
                </a:cxn>
                <a:cxn ang="0">
                  <a:pos x="128" y="52"/>
                </a:cxn>
                <a:cxn ang="0">
                  <a:pos x="128" y="66"/>
                </a:cxn>
                <a:cxn ang="0">
                  <a:pos x="136" y="66"/>
                </a:cxn>
                <a:cxn ang="0">
                  <a:pos x="136" y="74"/>
                </a:cxn>
                <a:cxn ang="0">
                  <a:pos x="136" y="81"/>
                </a:cxn>
                <a:cxn ang="0">
                  <a:pos x="128" y="96"/>
                </a:cxn>
                <a:cxn ang="0">
                  <a:pos x="121" y="96"/>
                </a:cxn>
                <a:cxn ang="0">
                  <a:pos x="121" y="89"/>
                </a:cxn>
                <a:cxn ang="0">
                  <a:pos x="113" y="89"/>
                </a:cxn>
                <a:cxn ang="0">
                  <a:pos x="106" y="81"/>
                </a:cxn>
                <a:cxn ang="0">
                  <a:pos x="98" y="66"/>
                </a:cxn>
                <a:cxn ang="0">
                  <a:pos x="91" y="66"/>
                </a:cxn>
                <a:cxn ang="0">
                  <a:pos x="91" y="59"/>
                </a:cxn>
                <a:cxn ang="0">
                  <a:pos x="98" y="59"/>
                </a:cxn>
                <a:cxn ang="0">
                  <a:pos x="91" y="59"/>
                </a:cxn>
                <a:cxn ang="0">
                  <a:pos x="83" y="52"/>
                </a:cxn>
                <a:cxn ang="0">
                  <a:pos x="91" y="37"/>
                </a:cxn>
                <a:cxn ang="0">
                  <a:pos x="76" y="30"/>
                </a:cxn>
                <a:cxn ang="0">
                  <a:pos x="68" y="30"/>
                </a:cxn>
                <a:cxn ang="0">
                  <a:pos x="60" y="22"/>
                </a:cxn>
                <a:cxn ang="0">
                  <a:pos x="53" y="22"/>
                </a:cxn>
                <a:cxn ang="0">
                  <a:pos x="45" y="30"/>
                </a:cxn>
                <a:cxn ang="0">
                  <a:pos x="30" y="22"/>
                </a:cxn>
                <a:cxn ang="0">
                  <a:pos x="23" y="22"/>
                </a:cxn>
                <a:cxn ang="0">
                  <a:pos x="15" y="22"/>
                </a:cxn>
                <a:cxn ang="0">
                  <a:pos x="8" y="22"/>
                </a:cxn>
                <a:cxn ang="0">
                  <a:pos x="0" y="22"/>
                </a:cxn>
                <a:cxn ang="0">
                  <a:pos x="8" y="22"/>
                </a:cxn>
                <a:cxn ang="0">
                  <a:pos x="0" y="7"/>
                </a:cxn>
              </a:cxnLst>
              <a:rect l="0" t="0" r="r" b="b"/>
              <a:pathLst>
                <a:path w="137" h="97">
                  <a:moveTo>
                    <a:pt x="0" y="7"/>
                  </a:moveTo>
                  <a:lnTo>
                    <a:pt x="45" y="7"/>
                  </a:lnTo>
                  <a:lnTo>
                    <a:pt x="53" y="7"/>
                  </a:lnTo>
                  <a:lnTo>
                    <a:pt x="83" y="7"/>
                  </a:lnTo>
                  <a:lnTo>
                    <a:pt x="91" y="22"/>
                  </a:lnTo>
                  <a:lnTo>
                    <a:pt x="91" y="0"/>
                  </a:lnTo>
                  <a:lnTo>
                    <a:pt x="91" y="7"/>
                  </a:lnTo>
                  <a:lnTo>
                    <a:pt x="106" y="22"/>
                  </a:lnTo>
                  <a:lnTo>
                    <a:pt x="106" y="30"/>
                  </a:lnTo>
                  <a:lnTo>
                    <a:pt x="121" y="44"/>
                  </a:lnTo>
                  <a:lnTo>
                    <a:pt x="121" y="52"/>
                  </a:lnTo>
                  <a:lnTo>
                    <a:pt x="128" y="52"/>
                  </a:lnTo>
                  <a:lnTo>
                    <a:pt x="128" y="66"/>
                  </a:lnTo>
                  <a:lnTo>
                    <a:pt x="136" y="66"/>
                  </a:lnTo>
                  <a:lnTo>
                    <a:pt x="136" y="74"/>
                  </a:lnTo>
                  <a:lnTo>
                    <a:pt x="136" y="81"/>
                  </a:lnTo>
                  <a:lnTo>
                    <a:pt x="128" y="96"/>
                  </a:lnTo>
                  <a:lnTo>
                    <a:pt x="121" y="96"/>
                  </a:lnTo>
                  <a:lnTo>
                    <a:pt x="121" y="89"/>
                  </a:lnTo>
                  <a:lnTo>
                    <a:pt x="113" y="89"/>
                  </a:lnTo>
                  <a:lnTo>
                    <a:pt x="106" y="81"/>
                  </a:lnTo>
                  <a:lnTo>
                    <a:pt x="98" y="66"/>
                  </a:lnTo>
                  <a:lnTo>
                    <a:pt x="91" y="66"/>
                  </a:lnTo>
                  <a:lnTo>
                    <a:pt x="91" y="59"/>
                  </a:lnTo>
                  <a:lnTo>
                    <a:pt x="98" y="59"/>
                  </a:lnTo>
                  <a:lnTo>
                    <a:pt x="91" y="59"/>
                  </a:lnTo>
                  <a:lnTo>
                    <a:pt x="83" y="52"/>
                  </a:lnTo>
                  <a:lnTo>
                    <a:pt x="91" y="37"/>
                  </a:lnTo>
                  <a:lnTo>
                    <a:pt x="76" y="30"/>
                  </a:lnTo>
                  <a:lnTo>
                    <a:pt x="68" y="30"/>
                  </a:lnTo>
                  <a:lnTo>
                    <a:pt x="60" y="22"/>
                  </a:lnTo>
                  <a:lnTo>
                    <a:pt x="53" y="22"/>
                  </a:lnTo>
                  <a:lnTo>
                    <a:pt x="45" y="30"/>
                  </a:lnTo>
                  <a:lnTo>
                    <a:pt x="30" y="22"/>
                  </a:lnTo>
                  <a:lnTo>
                    <a:pt x="23" y="22"/>
                  </a:lnTo>
                  <a:lnTo>
                    <a:pt x="15" y="22"/>
                  </a:lnTo>
                  <a:lnTo>
                    <a:pt x="8" y="22"/>
                  </a:lnTo>
                  <a:lnTo>
                    <a:pt x="0" y="22"/>
                  </a:lnTo>
                  <a:lnTo>
                    <a:pt x="8" y="22"/>
                  </a:lnTo>
                  <a:lnTo>
                    <a:pt x="0" y="7"/>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15" name="Freeform 423" descr="50%"/>
            <p:cNvSpPr>
              <a:spLocks/>
            </p:cNvSpPr>
            <p:nvPr/>
          </p:nvSpPr>
          <p:spPr bwMode="auto">
            <a:xfrm>
              <a:off x="2365" y="2960"/>
              <a:ext cx="41" cy="81"/>
            </a:xfrm>
            <a:custGeom>
              <a:avLst/>
              <a:gdLst/>
              <a:ahLst/>
              <a:cxnLst>
                <a:cxn ang="0">
                  <a:pos x="0" y="36"/>
                </a:cxn>
                <a:cxn ang="0">
                  <a:pos x="20" y="80"/>
                </a:cxn>
                <a:cxn ang="0">
                  <a:pos x="20" y="65"/>
                </a:cxn>
                <a:cxn ang="0">
                  <a:pos x="20" y="58"/>
                </a:cxn>
                <a:cxn ang="0">
                  <a:pos x="27" y="51"/>
                </a:cxn>
                <a:cxn ang="0">
                  <a:pos x="33" y="44"/>
                </a:cxn>
                <a:cxn ang="0">
                  <a:pos x="40" y="44"/>
                </a:cxn>
                <a:cxn ang="0">
                  <a:pos x="40" y="36"/>
                </a:cxn>
                <a:cxn ang="0">
                  <a:pos x="40" y="29"/>
                </a:cxn>
                <a:cxn ang="0">
                  <a:pos x="33" y="29"/>
                </a:cxn>
                <a:cxn ang="0">
                  <a:pos x="33" y="22"/>
                </a:cxn>
                <a:cxn ang="0">
                  <a:pos x="27" y="15"/>
                </a:cxn>
                <a:cxn ang="0">
                  <a:pos x="27" y="7"/>
                </a:cxn>
                <a:cxn ang="0">
                  <a:pos x="20" y="0"/>
                </a:cxn>
                <a:cxn ang="0">
                  <a:pos x="20" y="7"/>
                </a:cxn>
                <a:cxn ang="0">
                  <a:pos x="13" y="7"/>
                </a:cxn>
                <a:cxn ang="0">
                  <a:pos x="7" y="0"/>
                </a:cxn>
                <a:cxn ang="0">
                  <a:pos x="7" y="7"/>
                </a:cxn>
                <a:cxn ang="0">
                  <a:pos x="7" y="15"/>
                </a:cxn>
                <a:cxn ang="0">
                  <a:pos x="7" y="22"/>
                </a:cxn>
                <a:cxn ang="0">
                  <a:pos x="7" y="29"/>
                </a:cxn>
                <a:cxn ang="0">
                  <a:pos x="0" y="36"/>
                </a:cxn>
              </a:cxnLst>
              <a:rect l="0" t="0" r="r" b="b"/>
              <a:pathLst>
                <a:path w="41" h="81">
                  <a:moveTo>
                    <a:pt x="0" y="36"/>
                  </a:moveTo>
                  <a:lnTo>
                    <a:pt x="20" y="80"/>
                  </a:lnTo>
                  <a:lnTo>
                    <a:pt x="20" y="65"/>
                  </a:lnTo>
                  <a:lnTo>
                    <a:pt x="20" y="58"/>
                  </a:lnTo>
                  <a:lnTo>
                    <a:pt x="27" y="51"/>
                  </a:lnTo>
                  <a:lnTo>
                    <a:pt x="33" y="44"/>
                  </a:lnTo>
                  <a:lnTo>
                    <a:pt x="40" y="44"/>
                  </a:lnTo>
                  <a:lnTo>
                    <a:pt x="40" y="36"/>
                  </a:lnTo>
                  <a:lnTo>
                    <a:pt x="40" y="29"/>
                  </a:lnTo>
                  <a:lnTo>
                    <a:pt x="33" y="29"/>
                  </a:lnTo>
                  <a:lnTo>
                    <a:pt x="33" y="22"/>
                  </a:lnTo>
                  <a:lnTo>
                    <a:pt x="27" y="15"/>
                  </a:lnTo>
                  <a:lnTo>
                    <a:pt x="27" y="7"/>
                  </a:lnTo>
                  <a:lnTo>
                    <a:pt x="20" y="0"/>
                  </a:lnTo>
                  <a:lnTo>
                    <a:pt x="20" y="7"/>
                  </a:lnTo>
                  <a:lnTo>
                    <a:pt x="13" y="7"/>
                  </a:lnTo>
                  <a:lnTo>
                    <a:pt x="7" y="0"/>
                  </a:lnTo>
                  <a:lnTo>
                    <a:pt x="7" y="7"/>
                  </a:lnTo>
                  <a:lnTo>
                    <a:pt x="7" y="15"/>
                  </a:lnTo>
                  <a:lnTo>
                    <a:pt x="7" y="22"/>
                  </a:lnTo>
                  <a:lnTo>
                    <a:pt x="7" y="29"/>
                  </a:lnTo>
                  <a:lnTo>
                    <a:pt x="0" y="36"/>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16" name="Freeform 424" descr="50%"/>
            <p:cNvSpPr>
              <a:spLocks/>
            </p:cNvSpPr>
            <p:nvPr/>
          </p:nvSpPr>
          <p:spPr bwMode="auto">
            <a:xfrm>
              <a:off x="2205" y="3248"/>
              <a:ext cx="73" cy="89"/>
            </a:xfrm>
            <a:custGeom>
              <a:avLst/>
              <a:gdLst/>
              <a:ahLst/>
              <a:cxnLst>
                <a:cxn ang="0">
                  <a:pos x="0" y="15"/>
                </a:cxn>
                <a:cxn ang="0">
                  <a:pos x="22" y="59"/>
                </a:cxn>
                <a:cxn ang="0">
                  <a:pos x="14" y="73"/>
                </a:cxn>
                <a:cxn ang="0">
                  <a:pos x="22" y="81"/>
                </a:cxn>
                <a:cxn ang="0">
                  <a:pos x="58" y="81"/>
                </a:cxn>
                <a:cxn ang="0">
                  <a:pos x="65" y="88"/>
                </a:cxn>
                <a:cxn ang="0">
                  <a:pos x="65" y="73"/>
                </a:cxn>
                <a:cxn ang="0">
                  <a:pos x="72" y="73"/>
                </a:cxn>
                <a:cxn ang="0">
                  <a:pos x="72" y="51"/>
                </a:cxn>
                <a:cxn ang="0">
                  <a:pos x="72" y="44"/>
                </a:cxn>
                <a:cxn ang="0">
                  <a:pos x="58" y="29"/>
                </a:cxn>
                <a:cxn ang="0">
                  <a:pos x="36" y="7"/>
                </a:cxn>
                <a:cxn ang="0">
                  <a:pos x="36" y="0"/>
                </a:cxn>
                <a:cxn ang="0">
                  <a:pos x="29" y="7"/>
                </a:cxn>
                <a:cxn ang="0">
                  <a:pos x="14" y="7"/>
                </a:cxn>
                <a:cxn ang="0">
                  <a:pos x="0" y="15"/>
                </a:cxn>
              </a:cxnLst>
              <a:rect l="0" t="0" r="r" b="b"/>
              <a:pathLst>
                <a:path w="73" h="89">
                  <a:moveTo>
                    <a:pt x="0" y="15"/>
                  </a:moveTo>
                  <a:lnTo>
                    <a:pt x="22" y="59"/>
                  </a:lnTo>
                  <a:lnTo>
                    <a:pt x="14" y="73"/>
                  </a:lnTo>
                  <a:lnTo>
                    <a:pt x="22" y="81"/>
                  </a:lnTo>
                  <a:lnTo>
                    <a:pt x="58" y="81"/>
                  </a:lnTo>
                  <a:lnTo>
                    <a:pt x="65" y="88"/>
                  </a:lnTo>
                  <a:lnTo>
                    <a:pt x="65" y="73"/>
                  </a:lnTo>
                  <a:lnTo>
                    <a:pt x="72" y="73"/>
                  </a:lnTo>
                  <a:lnTo>
                    <a:pt x="72" y="51"/>
                  </a:lnTo>
                  <a:lnTo>
                    <a:pt x="72" y="44"/>
                  </a:lnTo>
                  <a:lnTo>
                    <a:pt x="58" y="29"/>
                  </a:lnTo>
                  <a:lnTo>
                    <a:pt x="36" y="7"/>
                  </a:lnTo>
                  <a:lnTo>
                    <a:pt x="36" y="0"/>
                  </a:lnTo>
                  <a:lnTo>
                    <a:pt x="29" y="7"/>
                  </a:lnTo>
                  <a:lnTo>
                    <a:pt x="14" y="7"/>
                  </a:lnTo>
                  <a:lnTo>
                    <a:pt x="0" y="15"/>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17" name="Freeform 425" descr="50%"/>
            <p:cNvSpPr>
              <a:spLocks/>
            </p:cNvSpPr>
            <p:nvPr/>
          </p:nvSpPr>
          <p:spPr bwMode="auto">
            <a:xfrm>
              <a:off x="2165" y="3256"/>
              <a:ext cx="57" cy="89"/>
            </a:xfrm>
            <a:custGeom>
              <a:avLst/>
              <a:gdLst/>
              <a:ahLst/>
              <a:cxnLst>
                <a:cxn ang="0">
                  <a:pos x="35" y="0"/>
                </a:cxn>
                <a:cxn ang="0">
                  <a:pos x="0" y="7"/>
                </a:cxn>
                <a:cxn ang="0">
                  <a:pos x="0" y="51"/>
                </a:cxn>
                <a:cxn ang="0">
                  <a:pos x="7" y="88"/>
                </a:cxn>
                <a:cxn ang="0">
                  <a:pos x="14" y="88"/>
                </a:cxn>
                <a:cxn ang="0">
                  <a:pos x="21" y="88"/>
                </a:cxn>
                <a:cxn ang="0">
                  <a:pos x="14" y="73"/>
                </a:cxn>
                <a:cxn ang="0">
                  <a:pos x="56" y="73"/>
                </a:cxn>
                <a:cxn ang="0">
                  <a:pos x="49" y="66"/>
                </a:cxn>
                <a:cxn ang="0">
                  <a:pos x="56" y="51"/>
                </a:cxn>
                <a:cxn ang="0">
                  <a:pos x="35" y="0"/>
                </a:cxn>
              </a:cxnLst>
              <a:rect l="0" t="0" r="r" b="b"/>
              <a:pathLst>
                <a:path w="57" h="89">
                  <a:moveTo>
                    <a:pt x="35" y="0"/>
                  </a:moveTo>
                  <a:lnTo>
                    <a:pt x="0" y="7"/>
                  </a:lnTo>
                  <a:lnTo>
                    <a:pt x="0" y="51"/>
                  </a:lnTo>
                  <a:lnTo>
                    <a:pt x="7" y="88"/>
                  </a:lnTo>
                  <a:lnTo>
                    <a:pt x="14" y="88"/>
                  </a:lnTo>
                  <a:lnTo>
                    <a:pt x="21" y="88"/>
                  </a:lnTo>
                  <a:lnTo>
                    <a:pt x="14" y="73"/>
                  </a:lnTo>
                  <a:lnTo>
                    <a:pt x="56" y="73"/>
                  </a:lnTo>
                  <a:lnTo>
                    <a:pt x="49" y="66"/>
                  </a:lnTo>
                  <a:lnTo>
                    <a:pt x="56" y="51"/>
                  </a:lnTo>
                  <a:lnTo>
                    <a:pt x="35"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18" name="Freeform 426" descr="50%"/>
            <p:cNvSpPr>
              <a:spLocks/>
            </p:cNvSpPr>
            <p:nvPr/>
          </p:nvSpPr>
          <p:spPr bwMode="auto">
            <a:xfrm>
              <a:off x="2117" y="3264"/>
              <a:ext cx="49" cy="89"/>
            </a:xfrm>
            <a:custGeom>
              <a:avLst/>
              <a:gdLst/>
              <a:ahLst/>
              <a:cxnLst>
                <a:cxn ang="0">
                  <a:pos x="41" y="0"/>
                </a:cxn>
                <a:cxn ang="0">
                  <a:pos x="14" y="0"/>
                </a:cxn>
                <a:cxn ang="0">
                  <a:pos x="14" y="7"/>
                </a:cxn>
                <a:cxn ang="0">
                  <a:pos x="7" y="15"/>
                </a:cxn>
                <a:cxn ang="0">
                  <a:pos x="7" y="22"/>
                </a:cxn>
                <a:cxn ang="0">
                  <a:pos x="0" y="29"/>
                </a:cxn>
                <a:cxn ang="0">
                  <a:pos x="0" y="44"/>
                </a:cxn>
                <a:cxn ang="0">
                  <a:pos x="14" y="59"/>
                </a:cxn>
                <a:cxn ang="0">
                  <a:pos x="7" y="66"/>
                </a:cxn>
                <a:cxn ang="0">
                  <a:pos x="0" y="73"/>
                </a:cxn>
                <a:cxn ang="0">
                  <a:pos x="0" y="81"/>
                </a:cxn>
                <a:cxn ang="0">
                  <a:pos x="27" y="81"/>
                </a:cxn>
                <a:cxn ang="0">
                  <a:pos x="27" y="88"/>
                </a:cxn>
                <a:cxn ang="0">
                  <a:pos x="48" y="81"/>
                </a:cxn>
                <a:cxn ang="0">
                  <a:pos x="48" y="59"/>
                </a:cxn>
                <a:cxn ang="0">
                  <a:pos x="41" y="51"/>
                </a:cxn>
                <a:cxn ang="0">
                  <a:pos x="41" y="0"/>
                </a:cxn>
              </a:cxnLst>
              <a:rect l="0" t="0" r="r" b="b"/>
              <a:pathLst>
                <a:path w="49" h="89">
                  <a:moveTo>
                    <a:pt x="41" y="0"/>
                  </a:moveTo>
                  <a:lnTo>
                    <a:pt x="14" y="0"/>
                  </a:lnTo>
                  <a:lnTo>
                    <a:pt x="14" y="7"/>
                  </a:lnTo>
                  <a:lnTo>
                    <a:pt x="7" y="15"/>
                  </a:lnTo>
                  <a:lnTo>
                    <a:pt x="7" y="22"/>
                  </a:lnTo>
                  <a:lnTo>
                    <a:pt x="0" y="29"/>
                  </a:lnTo>
                  <a:lnTo>
                    <a:pt x="0" y="44"/>
                  </a:lnTo>
                  <a:lnTo>
                    <a:pt x="14" y="59"/>
                  </a:lnTo>
                  <a:lnTo>
                    <a:pt x="7" y="66"/>
                  </a:lnTo>
                  <a:lnTo>
                    <a:pt x="0" y="73"/>
                  </a:lnTo>
                  <a:lnTo>
                    <a:pt x="0" y="81"/>
                  </a:lnTo>
                  <a:lnTo>
                    <a:pt x="27" y="81"/>
                  </a:lnTo>
                  <a:lnTo>
                    <a:pt x="27" y="88"/>
                  </a:lnTo>
                  <a:lnTo>
                    <a:pt x="48" y="81"/>
                  </a:lnTo>
                  <a:lnTo>
                    <a:pt x="48" y="59"/>
                  </a:lnTo>
                  <a:lnTo>
                    <a:pt x="41" y="51"/>
                  </a:lnTo>
                  <a:lnTo>
                    <a:pt x="41"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19" name="Freeform 427" descr="50%"/>
            <p:cNvSpPr>
              <a:spLocks/>
            </p:cNvSpPr>
            <p:nvPr/>
          </p:nvSpPr>
          <p:spPr bwMode="auto">
            <a:xfrm>
              <a:off x="2245" y="3248"/>
              <a:ext cx="65" cy="41"/>
            </a:xfrm>
            <a:custGeom>
              <a:avLst/>
              <a:gdLst/>
              <a:ahLst/>
              <a:cxnLst>
                <a:cxn ang="0">
                  <a:pos x="43" y="40"/>
                </a:cxn>
                <a:cxn ang="0">
                  <a:pos x="43" y="33"/>
                </a:cxn>
                <a:cxn ang="0">
                  <a:pos x="50" y="40"/>
                </a:cxn>
                <a:cxn ang="0">
                  <a:pos x="50" y="27"/>
                </a:cxn>
                <a:cxn ang="0">
                  <a:pos x="57" y="27"/>
                </a:cxn>
                <a:cxn ang="0">
                  <a:pos x="64" y="7"/>
                </a:cxn>
                <a:cxn ang="0">
                  <a:pos x="50" y="0"/>
                </a:cxn>
                <a:cxn ang="0">
                  <a:pos x="43" y="0"/>
                </a:cxn>
                <a:cxn ang="0">
                  <a:pos x="28" y="0"/>
                </a:cxn>
                <a:cxn ang="0">
                  <a:pos x="7" y="0"/>
                </a:cxn>
                <a:cxn ang="0">
                  <a:pos x="0" y="7"/>
                </a:cxn>
                <a:cxn ang="0">
                  <a:pos x="14" y="20"/>
                </a:cxn>
                <a:cxn ang="0">
                  <a:pos x="21" y="27"/>
                </a:cxn>
                <a:cxn ang="0">
                  <a:pos x="36" y="40"/>
                </a:cxn>
                <a:cxn ang="0">
                  <a:pos x="43" y="40"/>
                </a:cxn>
              </a:cxnLst>
              <a:rect l="0" t="0" r="r" b="b"/>
              <a:pathLst>
                <a:path w="65" h="41">
                  <a:moveTo>
                    <a:pt x="43" y="40"/>
                  </a:moveTo>
                  <a:lnTo>
                    <a:pt x="43" y="33"/>
                  </a:lnTo>
                  <a:lnTo>
                    <a:pt x="50" y="40"/>
                  </a:lnTo>
                  <a:lnTo>
                    <a:pt x="50" y="27"/>
                  </a:lnTo>
                  <a:lnTo>
                    <a:pt x="57" y="27"/>
                  </a:lnTo>
                  <a:lnTo>
                    <a:pt x="64" y="7"/>
                  </a:lnTo>
                  <a:lnTo>
                    <a:pt x="50" y="0"/>
                  </a:lnTo>
                  <a:lnTo>
                    <a:pt x="43" y="0"/>
                  </a:lnTo>
                  <a:lnTo>
                    <a:pt x="28" y="0"/>
                  </a:lnTo>
                  <a:lnTo>
                    <a:pt x="7" y="0"/>
                  </a:lnTo>
                  <a:lnTo>
                    <a:pt x="0" y="7"/>
                  </a:lnTo>
                  <a:lnTo>
                    <a:pt x="14" y="20"/>
                  </a:lnTo>
                  <a:lnTo>
                    <a:pt x="21" y="27"/>
                  </a:lnTo>
                  <a:lnTo>
                    <a:pt x="36" y="40"/>
                  </a:lnTo>
                  <a:lnTo>
                    <a:pt x="43" y="4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20" name="Freeform 428" descr="50%"/>
            <p:cNvSpPr>
              <a:spLocks/>
            </p:cNvSpPr>
            <p:nvPr/>
          </p:nvSpPr>
          <p:spPr bwMode="auto">
            <a:xfrm>
              <a:off x="2221" y="3192"/>
              <a:ext cx="121" cy="57"/>
            </a:xfrm>
            <a:custGeom>
              <a:avLst/>
              <a:gdLst/>
              <a:ahLst/>
              <a:cxnLst>
                <a:cxn ang="0">
                  <a:pos x="113" y="0"/>
                </a:cxn>
                <a:cxn ang="0">
                  <a:pos x="120" y="0"/>
                </a:cxn>
                <a:cxn ang="0">
                  <a:pos x="120" y="7"/>
                </a:cxn>
                <a:cxn ang="0">
                  <a:pos x="113" y="7"/>
                </a:cxn>
                <a:cxn ang="0">
                  <a:pos x="105" y="7"/>
                </a:cxn>
                <a:cxn ang="0">
                  <a:pos x="105" y="14"/>
                </a:cxn>
                <a:cxn ang="0">
                  <a:pos x="113" y="14"/>
                </a:cxn>
                <a:cxn ang="0">
                  <a:pos x="113" y="21"/>
                </a:cxn>
                <a:cxn ang="0">
                  <a:pos x="120" y="14"/>
                </a:cxn>
                <a:cxn ang="0">
                  <a:pos x="120" y="21"/>
                </a:cxn>
                <a:cxn ang="0">
                  <a:pos x="113" y="21"/>
                </a:cxn>
                <a:cxn ang="0">
                  <a:pos x="105" y="28"/>
                </a:cxn>
                <a:cxn ang="0">
                  <a:pos x="120" y="28"/>
                </a:cxn>
                <a:cxn ang="0">
                  <a:pos x="105" y="35"/>
                </a:cxn>
                <a:cxn ang="0">
                  <a:pos x="98" y="49"/>
                </a:cxn>
                <a:cxn ang="0">
                  <a:pos x="98" y="56"/>
                </a:cxn>
                <a:cxn ang="0">
                  <a:pos x="90" y="56"/>
                </a:cxn>
                <a:cxn ang="0">
                  <a:pos x="75" y="49"/>
                </a:cxn>
                <a:cxn ang="0">
                  <a:pos x="30" y="49"/>
                </a:cxn>
                <a:cxn ang="0">
                  <a:pos x="15" y="56"/>
                </a:cxn>
                <a:cxn ang="0">
                  <a:pos x="0" y="56"/>
                </a:cxn>
                <a:cxn ang="0">
                  <a:pos x="8" y="49"/>
                </a:cxn>
                <a:cxn ang="0">
                  <a:pos x="15" y="42"/>
                </a:cxn>
                <a:cxn ang="0">
                  <a:pos x="15" y="35"/>
                </a:cxn>
                <a:cxn ang="0">
                  <a:pos x="30" y="35"/>
                </a:cxn>
                <a:cxn ang="0">
                  <a:pos x="30" y="28"/>
                </a:cxn>
                <a:cxn ang="0">
                  <a:pos x="113" y="0"/>
                </a:cxn>
              </a:cxnLst>
              <a:rect l="0" t="0" r="r" b="b"/>
              <a:pathLst>
                <a:path w="121" h="57">
                  <a:moveTo>
                    <a:pt x="113" y="0"/>
                  </a:moveTo>
                  <a:lnTo>
                    <a:pt x="120" y="0"/>
                  </a:lnTo>
                  <a:lnTo>
                    <a:pt x="120" y="7"/>
                  </a:lnTo>
                  <a:lnTo>
                    <a:pt x="113" y="7"/>
                  </a:lnTo>
                  <a:lnTo>
                    <a:pt x="105" y="7"/>
                  </a:lnTo>
                  <a:lnTo>
                    <a:pt x="105" y="14"/>
                  </a:lnTo>
                  <a:lnTo>
                    <a:pt x="113" y="14"/>
                  </a:lnTo>
                  <a:lnTo>
                    <a:pt x="113" y="21"/>
                  </a:lnTo>
                  <a:lnTo>
                    <a:pt x="120" y="14"/>
                  </a:lnTo>
                  <a:lnTo>
                    <a:pt x="120" y="21"/>
                  </a:lnTo>
                  <a:lnTo>
                    <a:pt x="113" y="21"/>
                  </a:lnTo>
                  <a:lnTo>
                    <a:pt x="105" y="28"/>
                  </a:lnTo>
                  <a:lnTo>
                    <a:pt x="120" y="28"/>
                  </a:lnTo>
                  <a:lnTo>
                    <a:pt x="105" y="35"/>
                  </a:lnTo>
                  <a:lnTo>
                    <a:pt x="98" y="49"/>
                  </a:lnTo>
                  <a:lnTo>
                    <a:pt x="98" y="56"/>
                  </a:lnTo>
                  <a:lnTo>
                    <a:pt x="90" y="56"/>
                  </a:lnTo>
                  <a:lnTo>
                    <a:pt x="75" y="49"/>
                  </a:lnTo>
                  <a:lnTo>
                    <a:pt x="30" y="49"/>
                  </a:lnTo>
                  <a:lnTo>
                    <a:pt x="15" y="56"/>
                  </a:lnTo>
                  <a:lnTo>
                    <a:pt x="0" y="56"/>
                  </a:lnTo>
                  <a:lnTo>
                    <a:pt x="8" y="49"/>
                  </a:lnTo>
                  <a:lnTo>
                    <a:pt x="15" y="42"/>
                  </a:lnTo>
                  <a:lnTo>
                    <a:pt x="15" y="35"/>
                  </a:lnTo>
                  <a:lnTo>
                    <a:pt x="30" y="35"/>
                  </a:lnTo>
                  <a:lnTo>
                    <a:pt x="30" y="28"/>
                  </a:lnTo>
                  <a:lnTo>
                    <a:pt x="113"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21" name="Freeform 429" descr="50%"/>
            <p:cNvSpPr>
              <a:spLocks/>
            </p:cNvSpPr>
            <p:nvPr/>
          </p:nvSpPr>
          <p:spPr bwMode="auto">
            <a:xfrm>
              <a:off x="2133" y="3224"/>
              <a:ext cx="113" cy="33"/>
            </a:xfrm>
            <a:custGeom>
              <a:avLst/>
              <a:gdLst/>
              <a:ahLst/>
              <a:cxnLst>
                <a:cxn ang="0">
                  <a:pos x="112" y="0"/>
                </a:cxn>
                <a:cxn ang="0">
                  <a:pos x="112" y="0"/>
                </a:cxn>
                <a:cxn ang="0">
                  <a:pos x="105" y="0"/>
                </a:cxn>
                <a:cxn ang="0">
                  <a:pos x="22" y="6"/>
                </a:cxn>
                <a:cxn ang="0">
                  <a:pos x="7" y="6"/>
                </a:cxn>
                <a:cxn ang="0">
                  <a:pos x="7" y="19"/>
                </a:cxn>
                <a:cxn ang="0">
                  <a:pos x="0" y="26"/>
                </a:cxn>
                <a:cxn ang="0">
                  <a:pos x="0" y="32"/>
                </a:cxn>
                <a:cxn ang="0">
                  <a:pos x="30" y="32"/>
                </a:cxn>
                <a:cxn ang="0">
                  <a:pos x="67" y="26"/>
                </a:cxn>
                <a:cxn ang="0">
                  <a:pos x="67" y="32"/>
                </a:cxn>
                <a:cxn ang="0">
                  <a:pos x="82" y="26"/>
                </a:cxn>
                <a:cxn ang="0">
                  <a:pos x="90" y="19"/>
                </a:cxn>
                <a:cxn ang="0">
                  <a:pos x="97" y="13"/>
                </a:cxn>
                <a:cxn ang="0">
                  <a:pos x="97" y="6"/>
                </a:cxn>
                <a:cxn ang="0">
                  <a:pos x="112" y="6"/>
                </a:cxn>
                <a:cxn ang="0">
                  <a:pos x="112" y="0"/>
                </a:cxn>
              </a:cxnLst>
              <a:rect l="0" t="0" r="r" b="b"/>
              <a:pathLst>
                <a:path w="113" h="33">
                  <a:moveTo>
                    <a:pt x="112" y="0"/>
                  </a:moveTo>
                  <a:lnTo>
                    <a:pt x="112" y="0"/>
                  </a:lnTo>
                  <a:lnTo>
                    <a:pt x="105" y="0"/>
                  </a:lnTo>
                  <a:lnTo>
                    <a:pt x="22" y="6"/>
                  </a:lnTo>
                  <a:lnTo>
                    <a:pt x="7" y="6"/>
                  </a:lnTo>
                  <a:lnTo>
                    <a:pt x="7" y="19"/>
                  </a:lnTo>
                  <a:lnTo>
                    <a:pt x="0" y="26"/>
                  </a:lnTo>
                  <a:lnTo>
                    <a:pt x="0" y="32"/>
                  </a:lnTo>
                  <a:lnTo>
                    <a:pt x="30" y="32"/>
                  </a:lnTo>
                  <a:lnTo>
                    <a:pt x="67" y="26"/>
                  </a:lnTo>
                  <a:lnTo>
                    <a:pt x="67" y="32"/>
                  </a:lnTo>
                  <a:lnTo>
                    <a:pt x="82" y="26"/>
                  </a:lnTo>
                  <a:lnTo>
                    <a:pt x="90" y="19"/>
                  </a:lnTo>
                  <a:lnTo>
                    <a:pt x="97" y="13"/>
                  </a:lnTo>
                  <a:lnTo>
                    <a:pt x="97" y="6"/>
                  </a:lnTo>
                  <a:lnTo>
                    <a:pt x="112" y="6"/>
                  </a:lnTo>
                  <a:lnTo>
                    <a:pt x="112"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22" name="Freeform 430" descr="50%"/>
            <p:cNvSpPr>
              <a:spLocks/>
            </p:cNvSpPr>
            <p:nvPr/>
          </p:nvSpPr>
          <p:spPr bwMode="auto">
            <a:xfrm>
              <a:off x="2141" y="3168"/>
              <a:ext cx="105" cy="57"/>
            </a:xfrm>
            <a:custGeom>
              <a:avLst/>
              <a:gdLst/>
              <a:ahLst/>
              <a:cxnLst>
                <a:cxn ang="0">
                  <a:pos x="0" y="56"/>
                </a:cxn>
                <a:cxn ang="0">
                  <a:pos x="15" y="56"/>
                </a:cxn>
                <a:cxn ang="0">
                  <a:pos x="82" y="49"/>
                </a:cxn>
                <a:cxn ang="0">
                  <a:pos x="104" y="35"/>
                </a:cxn>
                <a:cxn ang="0">
                  <a:pos x="89" y="21"/>
                </a:cxn>
                <a:cxn ang="0">
                  <a:pos x="82" y="21"/>
                </a:cxn>
                <a:cxn ang="0">
                  <a:pos x="82" y="7"/>
                </a:cxn>
                <a:cxn ang="0">
                  <a:pos x="74" y="7"/>
                </a:cxn>
                <a:cxn ang="0">
                  <a:pos x="59" y="0"/>
                </a:cxn>
                <a:cxn ang="0">
                  <a:pos x="59" y="7"/>
                </a:cxn>
                <a:cxn ang="0">
                  <a:pos x="52" y="14"/>
                </a:cxn>
                <a:cxn ang="0">
                  <a:pos x="52" y="21"/>
                </a:cxn>
                <a:cxn ang="0">
                  <a:pos x="37" y="28"/>
                </a:cxn>
                <a:cxn ang="0">
                  <a:pos x="22" y="28"/>
                </a:cxn>
                <a:cxn ang="0">
                  <a:pos x="22" y="35"/>
                </a:cxn>
                <a:cxn ang="0">
                  <a:pos x="15" y="42"/>
                </a:cxn>
                <a:cxn ang="0">
                  <a:pos x="15" y="49"/>
                </a:cxn>
                <a:cxn ang="0">
                  <a:pos x="7" y="49"/>
                </a:cxn>
                <a:cxn ang="0">
                  <a:pos x="0" y="56"/>
                </a:cxn>
              </a:cxnLst>
              <a:rect l="0" t="0" r="r" b="b"/>
              <a:pathLst>
                <a:path w="105" h="57">
                  <a:moveTo>
                    <a:pt x="0" y="56"/>
                  </a:moveTo>
                  <a:lnTo>
                    <a:pt x="15" y="56"/>
                  </a:lnTo>
                  <a:lnTo>
                    <a:pt x="82" y="49"/>
                  </a:lnTo>
                  <a:lnTo>
                    <a:pt x="104" y="35"/>
                  </a:lnTo>
                  <a:lnTo>
                    <a:pt x="89" y="21"/>
                  </a:lnTo>
                  <a:lnTo>
                    <a:pt x="82" y="21"/>
                  </a:lnTo>
                  <a:lnTo>
                    <a:pt x="82" y="7"/>
                  </a:lnTo>
                  <a:lnTo>
                    <a:pt x="74" y="7"/>
                  </a:lnTo>
                  <a:lnTo>
                    <a:pt x="59" y="0"/>
                  </a:lnTo>
                  <a:lnTo>
                    <a:pt x="59" y="7"/>
                  </a:lnTo>
                  <a:lnTo>
                    <a:pt x="52" y="14"/>
                  </a:lnTo>
                  <a:lnTo>
                    <a:pt x="52" y="21"/>
                  </a:lnTo>
                  <a:lnTo>
                    <a:pt x="37" y="28"/>
                  </a:lnTo>
                  <a:lnTo>
                    <a:pt x="22" y="28"/>
                  </a:lnTo>
                  <a:lnTo>
                    <a:pt x="22" y="35"/>
                  </a:lnTo>
                  <a:lnTo>
                    <a:pt x="15" y="42"/>
                  </a:lnTo>
                  <a:lnTo>
                    <a:pt x="15" y="49"/>
                  </a:lnTo>
                  <a:lnTo>
                    <a:pt x="7" y="49"/>
                  </a:lnTo>
                  <a:lnTo>
                    <a:pt x="0" y="56"/>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23" name="Freeform 431" descr="50%"/>
            <p:cNvSpPr>
              <a:spLocks/>
            </p:cNvSpPr>
            <p:nvPr/>
          </p:nvSpPr>
          <p:spPr bwMode="auto">
            <a:xfrm>
              <a:off x="2229" y="3152"/>
              <a:ext cx="105" cy="65"/>
            </a:xfrm>
            <a:custGeom>
              <a:avLst/>
              <a:gdLst/>
              <a:ahLst/>
              <a:cxnLst>
                <a:cxn ang="0">
                  <a:pos x="22" y="64"/>
                </a:cxn>
                <a:cxn ang="0">
                  <a:pos x="104" y="36"/>
                </a:cxn>
                <a:cxn ang="0">
                  <a:pos x="89" y="21"/>
                </a:cxn>
                <a:cxn ang="0">
                  <a:pos x="97" y="21"/>
                </a:cxn>
                <a:cxn ang="0">
                  <a:pos x="97" y="14"/>
                </a:cxn>
                <a:cxn ang="0">
                  <a:pos x="74" y="7"/>
                </a:cxn>
                <a:cxn ang="0">
                  <a:pos x="89" y="7"/>
                </a:cxn>
                <a:cxn ang="0">
                  <a:pos x="89" y="0"/>
                </a:cxn>
                <a:cxn ang="0">
                  <a:pos x="82" y="0"/>
                </a:cxn>
                <a:cxn ang="0">
                  <a:pos x="74" y="0"/>
                </a:cxn>
                <a:cxn ang="0">
                  <a:pos x="67" y="0"/>
                </a:cxn>
                <a:cxn ang="0">
                  <a:pos x="59" y="0"/>
                </a:cxn>
                <a:cxn ang="0">
                  <a:pos x="59" y="7"/>
                </a:cxn>
                <a:cxn ang="0">
                  <a:pos x="52" y="7"/>
                </a:cxn>
                <a:cxn ang="0">
                  <a:pos x="52" y="14"/>
                </a:cxn>
                <a:cxn ang="0">
                  <a:pos x="52" y="21"/>
                </a:cxn>
                <a:cxn ang="0">
                  <a:pos x="45" y="21"/>
                </a:cxn>
                <a:cxn ang="0">
                  <a:pos x="45" y="36"/>
                </a:cxn>
                <a:cxn ang="0">
                  <a:pos x="37" y="43"/>
                </a:cxn>
                <a:cxn ang="0">
                  <a:pos x="22" y="50"/>
                </a:cxn>
                <a:cxn ang="0">
                  <a:pos x="15" y="43"/>
                </a:cxn>
                <a:cxn ang="0">
                  <a:pos x="22" y="50"/>
                </a:cxn>
                <a:cxn ang="0">
                  <a:pos x="0" y="64"/>
                </a:cxn>
                <a:cxn ang="0">
                  <a:pos x="22" y="64"/>
                </a:cxn>
              </a:cxnLst>
              <a:rect l="0" t="0" r="r" b="b"/>
              <a:pathLst>
                <a:path w="105" h="65">
                  <a:moveTo>
                    <a:pt x="22" y="64"/>
                  </a:moveTo>
                  <a:lnTo>
                    <a:pt x="104" y="36"/>
                  </a:lnTo>
                  <a:lnTo>
                    <a:pt x="89" y="21"/>
                  </a:lnTo>
                  <a:lnTo>
                    <a:pt x="97" y="21"/>
                  </a:lnTo>
                  <a:lnTo>
                    <a:pt x="97" y="14"/>
                  </a:lnTo>
                  <a:lnTo>
                    <a:pt x="74" y="7"/>
                  </a:lnTo>
                  <a:lnTo>
                    <a:pt x="89" y="7"/>
                  </a:lnTo>
                  <a:lnTo>
                    <a:pt x="89" y="0"/>
                  </a:lnTo>
                  <a:lnTo>
                    <a:pt x="82" y="0"/>
                  </a:lnTo>
                  <a:lnTo>
                    <a:pt x="74" y="0"/>
                  </a:lnTo>
                  <a:lnTo>
                    <a:pt x="67" y="0"/>
                  </a:lnTo>
                  <a:lnTo>
                    <a:pt x="59" y="0"/>
                  </a:lnTo>
                  <a:lnTo>
                    <a:pt x="59" y="7"/>
                  </a:lnTo>
                  <a:lnTo>
                    <a:pt x="52" y="7"/>
                  </a:lnTo>
                  <a:lnTo>
                    <a:pt x="52" y="14"/>
                  </a:lnTo>
                  <a:lnTo>
                    <a:pt x="52" y="21"/>
                  </a:lnTo>
                  <a:lnTo>
                    <a:pt x="45" y="21"/>
                  </a:lnTo>
                  <a:lnTo>
                    <a:pt x="45" y="36"/>
                  </a:lnTo>
                  <a:lnTo>
                    <a:pt x="37" y="43"/>
                  </a:lnTo>
                  <a:lnTo>
                    <a:pt x="22" y="50"/>
                  </a:lnTo>
                  <a:lnTo>
                    <a:pt x="15" y="43"/>
                  </a:lnTo>
                  <a:lnTo>
                    <a:pt x="22" y="50"/>
                  </a:lnTo>
                  <a:lnTo>
                    <a:pt x="0" y="64"/>
                  </a:lnTo>
                  <a:lnTo>
                    <a:pt x="22" y="64"/>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24" name="Line 432"/>
            <p:cNvSpPr>
              <a:spLocks noChangeShapeType="1"/>
            </p:cNvSpPr>
            <p:nvPr/>
          </p:nvSpPr>
          <p:spPr bwMode="auto">
            <a:xfrm flipH="1">
              <a:off x="2225" y="3228"/>
              <a:ext cx="32" cy="0"/>
            </a:xfrm>
            <a:prstGeom prst="line">
              <a:avLst/>
            </a:prstGeom>
            <a:noFill/>
            <a:ln w="12700">
              <a:solidFill>
                <a:srgbClr val="FFFFFF"/>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25" name="Freeform 433" descr="50%"/>
            <p:cNvSpPr>
              <a:spLocks/>
            </p:cNvSpPr>
            <p:nvPr/>
          </p:nvSpPr>
          <p:spPr bwMode="auto">
            <a:xfrm>
              <a:off x="2229" y="3128"/>
              <a:ext cx="65" cy="73"/>
            </a:xfrm>
            <a:custGeom>
              <a:avLst/>
              <a:gdLst/>
              <a:ahLst/>
              <a:cxnLst>
                <a:cxn ang="0">
                  <a:pos x="64" y="22"/>
                </a:cxn>
                <a:cxn ang="0">
                  <a:pos x="64" y="14"/>
                </a:cxn>
                <a:cxn ang="0">
                  <a:pos x="57" y="14"/>
                </a:cxn>
                <a:cxn ang="0">
                  <a:pos x="43" y="22"/>
                </a:cxn>
                <a:cxn ang="0">
                  <a:pos x="43" y="14"/>
                </a:cxn>
                <a:cxn ang="0">
                  <a:pos x="28" y="14"/>
                </a:cxn>
                <a:cxn ang="0">
                  <a:pos x="28" y="0"/>
                </a:cxn>
                <a:cxn ang="0">
                  <a:pos x="21" y="7"/>
                </a:cxn>
                <a:cxn ang="0">
                  <a:pos x="21" y="14"/>
                </a:cxn>
                <a:cxn ang="0">
                  <a:pos x="21" y="22"/>
                </a:cxn>
                <a:cxn ang="0">
                  <a:pos x="14" y="29"/>
                </a:cxn>
                <a:cxn ang="0">
                  <a:pos x="7" y="36"/>
                </a:cxn>
                <a:cxn ang="0">
                  <a:pos x="0" y="43"/>
                </a:cxn>
                <a:cxn ang="0">
                  <a:pos x="0" y="50"/>
                </a:cxn>
                <a:cxn ang="0">
                  <a:pos x="7" y="58"/>
                </a:cxn>
                <a:cxn ang="0">
                  <a:pos x="21" y="72"/>
                </a:cxn>
                <a:cxn ang="0">
                  <a:pos x="21" y="65"/>
                </a:cxn>
                <a:cxn ang="0">
                  <a:pos x="36" y="65"/>
                </a:cxn>
                <a:cxn ang="0">
                  <a:pos x="43" y="58"/>
                </a:cxn>
                <a:cxn ang="0">
                  <a:pos x="43" y="43"/>
                </a:cxn>
                <a:cxn ang="0">
                  <a:pos x="50" y="36"/>
                </a:cxn>
                <a:cxn ang="0">
                  <a:pos x="50" y="29"/>
                </a:cxn>
                <a:cxn ang="0">
                  <a:pos x="57" y="22"/>
                </a:cxn>
                <a:cxn ang="0">
                  <a:pos x="64" y="22"/>
                </a:cxn>
              </a:cxnLst>
              <a:rect l="0" t="0" r="r" b="b"/>
              <a:pathLst>
                <a:path w="65" h="73">
                  <a:moveTo>
                    <a:pt x="64" y="22"/>
                  </a:moveTo>
                  <a:lnTo>
                    <a:pt x="64" y="14"/>
                  </a:lnTo>
                  <a:lnTo>
                    <a:pt x="57" y="14"/>
                  </a:lnTo>
                  <a:lnTo>
                    <a:pt x="43" y="22"/>
                  </a:lnTo>
                  <a:lnTo>
                    <a:pt x="43" y="14"/>
                  </a:lnTo>
                  <a:lnTo>
                    <a:pt x="28" y="14"/>
                  </a:lnTo>
                  <a:lnTo>
                    <a:pt x="28" y="0"/>
                  </a:lnTo>
                  <a:lnTo>
                    <a:pt x="21" y="7"/>
                  </a:lnTo>
                  <a:lnTo>
                    <a:pt x="21" y="14"/>
                  </a:lnTo>
                  <a:lnTo>
                    <a:pt x="21" y="22"/>
                  </a:lnTo>
                  <a:lnTo>
                    <a:pt x="14" y="29"/>
                  </a:lnTo>
                  <a:lnTo>
                    <a:pt x="7" y="36"/>
                  </a:lnTo>
                  <a:lnTo>
                    <a:pt x="0" y="43"/>
                  </a:lnTo>
                  <a:lnTo>
                    <a:pt x="0" y="50"/>
                  </a:lnTo>
                  <a:lnTo>
                    <a:pt x="7" y="58"/>
                  </a:lnTo>
                  <a:lnTo>
                    <a:pt x="21" y="72"/>
                  </a:lnTo>
                  <a:lnTo>
                    <a:pt x="21" y="65"/>
                  </a:lnTo>
                  <a:lnTo>
                    <a:pt x="36" y="65"/>
                  </a:lnTo>
                  <a:lnTo>
                    <a:pt x="43" y="58"/>
                  </a:lnTo>
                  <a:lnTo>
                    <a:pt x="43" y="43"/>
                  </a:lnTo>
                  <a:lnTo>
                    <a:pt x="50" y="36"/>
                  </a:lnTo>
                  <a:lnTo>
                    <a:pt x="50" y="29"/>
                  </a:lnTo>
                  <a:lnTo>
                    <a:pt x="57" y="22"/>
                  </a:lnTo>
                  <a:lnTo>
                    <a:pt x="64" y="22"/>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26" name="Freeform 434" descr="50%"/>
            <p:cNvSpPr>
              <a:spLocks/>
            </p:cNvSpPr>
            <p:nvPr/>
          </p:nvSpPr>
          <p:spPr bwMode="auto">
            <a:xfrm>
              <a:off x="2253" y="3088"/>
              <a:ext cx="81" cy="49"/>
            </a:xfrm>
            <a:custGeom>
              <a:avLst/>
              <a:gdLst/>
              <a:ahLst/>
              <a:cxnLst>
                <a:cxn ang="0">
                  <a:pos x="22" y="48"/>
                </a:cxn>
                <a:cxn ang="0">
                  <a:pos x="73" y="34"/>
                </a:cxn>
                <a:cxn ang="0">
                  <a:pos x="80" y="27"/>
                </a:cxn>
                <a:cxn ang="0">
                  <a:pos x="73" y="21"/>
                </a:cxn>
                <a:cxn ang="0">
                  <a:pos x="80" y="14"/>
                </a:cxn>
                <a:cxn ang="0">
                  <a:pos x="73" y="7"/>
                </a:cxn>
                <a:cxn ang="0">
                  <a:pos x="58" y="0"/>
                </a:cxn>
                <a:cxn ang="0">
                  <a:pos x="15" y="14"/>
                </a:cxn>
                <a:cxn ang="0">
                  <a:pos x="15" y="7"/>
                </a:cxn>
                <a:cxn ang="0">
                  <a:pos x="0" y="14"/>
                </a:cxn>
                <a:cxn ang="0">
                  <a:pos x="7" y="48"/>
                </a:cxn>
                <a:cxn ang="0">
                  <a:pos x="22" y="48"/>
                </a:cxn>
              </a:cxnLst>
              <a:rect l="0" t="0" r="r" b="b"/>
              <a:pathLst>
                <a:path w="81" h="49">
                  <a:moveTo>
                    <a:pt x="22" y="48"/>
                  </a:moveTo>
                  <a:lnTo>
                    <a:pt x="73" y="34"/>
                  </a:lnTo>
                  <a:lnTo>
                    <a:pt x="80" y="27"/>
                  </a:lnTo>
                  <a:lnTo>
                    <a:pt x="73" y="21"/>
                  </a:lnTo>
                  <a:lnTo>
                    <a:pt x="80" y="14"/>
                  </a:lnTo>
                  <a:lnTo>
                    <a:pt x="73" y="7"/>
                  </a:lnTo>
                  <a:lnTo>
                    <a:pt x="58" y="0"/>
                  </a:lnTo>
                  <a:lnTo>
                    <a:pt x="15" y="14"/>
                  </a:lnTo>
                  <a:lnTo>
                    <a:pt x="15" y="7"/>
                  </a:lnTo>
                  <a:lnTo>
                    <a:pt x="0" y="14"/>
                  </a:lnTo>
                  <a:lnTo>
                    <a:pt x="7" y="48"/>
                  </a:lnTo>
                  <a:lnTo>
                    <a:pt x="22" y="48"/>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27" name="Freeform 435" descr="50%"/>
            <p:cNvSpPr>
              <a:spLocks/>
            </p:cNvSpPr>
            <p:nvPr/>
          </p:nvSpPr>
          <p:spPr bwMode="auto">
            <a:xfrm>
              <a:off x="2333" y="3120"/>
              <a:ext cx="9" cy="25"/>
            </a:xfrm>
            <a:custGeom>
              <a:avLst/>
              <a:gdLst/>
              <a:ahLst/>
              <a:cxnLst>
                <a:cxn ang="0">
                  <a:pos x="0" y="6"/>
                </a:cxn>
                <a:cxn ang="0">
                  <a:pos x="0" y="24"/>
                </a:cxn>
                <a:cxn ang="0">
                  <a:pos x="8" y="24"/>
                </a:cxn>
                <a:cxn ang="0">
                  <a:pos x="0" y="18"/>
                </a:cxn>
                <a:cxn ang="0">
                  <a:pos x="0" y="0"/>
                </a:cxn>
                <a:cxn ang="0">
                  <a:pos x="0" y="6"/>
                </a:cxn>
              </a:cxnLst>
              <a:rect l="0" t="0" r="r" b="b"/>
              <a:pathLst>
                <a:path w="9" h="25">
                  <a:moveTo>
                    <a:pt x="0" y="6"/>
                  </a:moveTo>
                  <a:lnTo>
                    <a:pt x="0" y="24"/>
                  </a:lnTo>
                  <a:lnTo>
                    <a:pt x="8" y="24"/>
                  </a:lnTo>
                  <a:lnTo>
                    <a:pt x="0" y="18"/>
                  </a:lnTo>
                  <a:lnTo>
                    <a:pt x="0" y="0"/>
                  </a:lnTo>
                  <a:lnTo>
                    <a:pt x="0" y="6"/>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28" name="Freeform 436" descr="50%"/>
            <p:cNvSpPr>
              <a:spLocks/>
            </p:cNvSpPr>
            <p:nvPr/>
          </p:nvSpPr>
          <p:spPr bwMode="auto">
            <a:xfrm>
              <a:off x="2277" y="3128"/>
              <a:ext cx="65" cy="49"/>
            </a:xfrm>
            <a:custGeom>
              <a:avLst/>
              <a:gdLst/>
              <a:ahLst/>
              <a:cxnLst>
                <a:cxn ang="0">
                  <a:pos x="0" y="14"/>
                </a:cxn>
                <a:cxn ang="0">
                  <a:pos x="0" y="21"/>
                </a:cxn>
                <a:cxn ang="0">
                  <a:pos x="14" y="14"/>
                </a:cxn>
                <a:cxn ang="0">
                  <a:pos x="21" y="14"/>
                </a:cxn>
                <a:cxn ang="0">
                  <a:pos x="21" y="21"/>
                </a:cxn>
                <a:cxn ang="0">
                  <a:pos x="28" y="14"/>
                </a:cxn>
                <a:cxn ang="0">
                  <a:pos x="36" y="21"/>
                </a:cxn>
                <a:cxn ang="0">
                  <a:pos x="43" y="21"/>
                </a:cxn>
                <a:cxn ang="0">
                  <a:pos x="43" y="14"/>
                </a:cxn>
                <a:cxn ang="0">
                  <a:pos x="50" y="27"/>
                </a:cxn>
                <a:cxn ang="0">
                  <a:pos x="57" y="34"/>
                </a:cxn>
                <a:cxn ang="0">
                  <a:pos x="50" y="41"/>
                </a:cxn>
                <a:cxn ang="0">
                  <a:pos x="57" y="48"/>
                </a:cxn>
                <a:cxn ang="0">
                  <a:pos x="64" y="34"/>
                </a:cxn>
                <a:cxn ang="0">
                  <a:pos x="64" y="21"/>
                </a:cxn>
                <a:cxn ang="0">
                  <a:pos x="50" y="21"/>
                </a:cxn>
                <a:cxn ang="0">
                  <a:pos x="50" y="0"/>
                </a:cxn>
                <a:cxn ang="0">
                  <a:pos x="0" y="14"/>
                </a:cxn>
              </a:cxnLst>
              <a:rect l="0" t="0" r="r" b="b"/>
              <a:pathLst>
                <a:path w="65" h="49">
                  <a:moveTo>
                    <a:pt x="0" y="14"/>
                  </a:moveTo>
                  <a:lnTo>
                    <a:pt x="0" y="21"/>
                  </a:lnTo>
                  <a:lnTo>
                    <a:pt x="14" y="14"/>
                  </a:lnTo>
                  <a:lnTo>
                    <a:pt x="21" y="14"/>
                  </a:lnTo>
                  <a:lnTo>
                    <a:pt x="21" y="21"/>
                  </a:lnTo>
                  <a:lnTo>
                    <a:pt x="28" y="14"/>
                  </a:lnTo>
                  <a:lnTo>
                    <a:pt x="36" y="21"/>
                  </a:lnTo>
                  <a:lnTo>
                    <a:pt x="43" y="21"/>
                  </a:lnTo>
                  <a:lnTo>
                    <a:pt x="43" y="14"/>
                  </a:lnTo>
                  <a:lnTo>
                    <a:pt x="50" y="27"/>
                  </a:lnTo>
                  <a:lnTo>
                    <a:pt x="57" y="34"/>
                  </a:lnTo>
                  <a:lnTo>
                    <a:pt x="50" y="41"/>
                  </a:lnTo>
                  <a:lnTo>
                    <a:pt x="57" y="48"/>
                  </a:lnTo>
                  <a:lnTo>
                    <a:pt x="64" y="34"/>
                  </a:lnTo>
                  <a:lnTo>
                    <a:pt x="64" y="21"/>
                  </a:lnTo>
                  <a:lnTo>
                    <a:pt x="50" y="21"/>
                  </a:lnTo>
                  <a:lnTo>
                    <a:pt x="50" y="0"/>
                  </a:lnTo>
                  <a:lnTo>
                    <a:pt x="0" y="14"/>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29" name="Freeform 437" descr="50%"/>
            <p:cNvSpPr>
              <a:spLocks/>
            </p:cNvSpPr>
            <p:nvPr/>
          </p:nvSpPr>
          <p:spPr bwMode="auto">
            <a:xfrm>
              <a:off x="2333" y="3104"/>
              <a:ext cx="17" cy="25"/>
            </a:xfrm>
            <a:custGeom>
              <a:avLst/>
              <a:gdLst/>
              <a:ahLst/>
              <a:cxnLst>
                <a:cxn ang="0">
                  <a:pos x="5" y="18"/>
                </a:cxn>
                <a:cxn ang="0">
                  <a:pos x="5" y="18"/>
                </a:cxn>
                <a:cxn ang="0">
                  <a:pos x="5" y="24"/>
                </a:cxn>
                <a:cxn ang="0">
                  <a:pos x="16" y="12"/>
                </a:cxn>
                <a:cxn ang="0">
                  <a:pos x="11" y="12"/>
                </a:cxn>
                <a:cxn ang="0">
                  <a:pos x="16" y="6"/>
                </a:cxn>
                <a:cxn ang="0">
                  <a:pos x="11" y="0"/>
                </a:cxn>
                <a:cxn ang="0">
                  <a:pos x="5" y="0"/>
                </a:cxn>
                <a:cxn ang="0">
                  <a:pos x="0" y="6"/>
                </a:cxn>
                <a:cxn ang="0">
                  <a:pos x="5" y="12"/>
                </a:cxn>
                <a:cxn ang="0">
                  <a:pos x="0" y="12"/>
                </a:cxn>
                <a:cxn ang="0">
                  <a:pos x="5" y="18"/>
                </a:cxn>
              </a:cxnLst>
              <a:rect l="0" t="0" r="r" b="b"/>
              <a:pathLst>
                <a:path w="17" h="25">
                  <a:moveTo>
                    <a:pt x="5" y="18"/>
                  </a:moveTo>
                  <a:lnTo>
                    <a:pt x="5" y="18"/>
                  </a:lnTo>
                  <a:lnTo>
                    <a:pt x="5" y="24"/>
                  </a:lnTo>
                  <a:lnTo>
                    <a:pt x="16" y="12"/>
                  </a:lnTo>
                  <a:lnTo>
                    <a:pt x="11" y="12"/>
                  </a:lnTo>
                  <a:lnTo>
                    <a:pt x="16" y="6"/>
                  </a:lnTo>
                  <a:lnTo>
                    <a:pt x="11" y="0"/>
                  </a:lnTo>
                  <a:lnTo>
                    <a:pt x="5" y="0"/>
                  </a:lnTo>
                  <a:lnTo>
                    <a:pt x="0" y="6"/>
                  </a:lnTo>
                  <a:lnTo>
                    <a:pt x="5" y="12"/>
                  </a:lnTo>
                  <a:lnTo>
                    <a:pt x="0" y="12"/>
                  </a:lnTo>
                  <a:lnTo>
                    <a:pt x="5" y="18"/>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30" name="Freeform 438" descr="50%"/>
            <p:cNvSpPr>
              <a:spLocks/>
            </p:cNvSpPr>
            <p:nvPr/>
          </p:nvSpPr>
          <p:spPr bwMode="auto">
            <a:xfrm>
              <a:off x="2269" y="3016"/>
              <a:ext cx="105" cy="89"/>
            </a:xfrm>
            <a:custGeom>
              <a:avLst/>
              <a:gdLst/>
              <a:ahLst/>
              <a:cxnLst>
                <a:cxn ang="0">
                  <a:pos x="0" y="73"/>
                </a:cxn>
                <a:cxn ang="0">
                  <a:pos x="0" y="81"/>
                </a:cxn>
                <a:cxn ang="0">
                  <a:pos x="52" y="66"/>
                </a:cxn>
                <a:cxn ang="0">
                  <a:pos x="67" y="81"/>
                </a:cxn>
                <a:cxn ang="0">
                  <a:pos x="74" y="81"/>
                </a:cxn>
                <a:cxn ang="0">
                  <a:pos x="82" y="88"/>
                </a:cxn>
                <a:cxn ang="0">
                  <a:pos x="104" y="73"/>
                </a:cxn>
                <a:cxn ang="0">
                  <a:pos x="97" y="73"/>
                </a:cxn>
                <a:cxn ang="0">
                  <a:pos x="82" y="81"/>
                </a:cxn>
                <a:cxn ang="0">
                  <a:pos x="82" y="73"/>
                </a:cxn>
                <a:cxn ang="0">
                  <a:pos x="74" y="66"/>
                </a:cxn>
                <a:cxn ang="0">
                  <a:pos x="74" y="44"/>
                </a:cxn>
                <a:cxn ang="0">
                  <a:pos x="74" y="22"/>
                </a:cxn>
                <a:cxn ang="0">
                  <a:pos x="67" y="15"/>
                </a:cxn>
                <a:cxn ang="0">
                  <a:pos x="67" y="0"/>
                </a:cxn>
                <a:cxn ang="0">
                  <a:pos x="59" y="0"/>
                </a:cxn>
                <a:cxn ang="0">
                  <a:pos x="52" y="7"/>
                </a:cxn>
                <a:cxn ang="0">
                  <a:pos x="45" y="7"/>
                </a:cxn>
                <a:cxn ang="0">
                  <a:pos x="37" y="22"/>
                </a:cxn>
                <a:cxn ang="0">
                  <a:pos x="37" y="29"/>
                </a:cxn>
                <a:cxn ang="0">
                  <a:pos x="37" y="37"/>
                </a:cxn>
                <a:cxn ang="0">
                  <a:pos x="30" y="44"/>
                </a:cxn>
                <a:cxn ang="0">
                  <a:pos x="7" y="51"/>
                </a:cxn>
                <a:cxn ang="0">
                  <a:pos x="7" y="59"/>
                </a:cxn>
                <a:cxn ang="0">
                  <a:pos x="7" y="66"/>
                </a:cxn>
                <a:cxn ang="0">
                  <a:pos x="0" y="73"/>
                </a:cxn>
              </a:cxnLst>
              <a:rect l="0" t="0" r="r" b="b"/>
              <a:pathLst>
                <a:path w="105" h="89">
                  <a:moveTo>
                    <a:pt x="0" y="73"/>
                  </a:moveTo>
                  <a:lnTo>
                    <a:pt x="0" y="81"/>
                  </a:lnTo>
                  <a:lnTo>
                    <a:pt x="52" y="66"/>
                  </a:lnTo>
                  <a:lnTo>
                    <a:pt x="67" y="81"/>
                  </a:lnTo>
                  <a:lnTo>
                    <a:pt x="74" y="81"/>
                  </a:lnTo>
                  <a:lnTo>
                    <a:pt x="82" y="88"/>
                  </a:lnTo>
                  <a:lnTo>
                    <a:pt x="104" y="73"/>
                  </a:lnTo>
                  <a:lnTo>
                    <a:pt x="97" y="73"/>
                  </a:lnTo>
                  <a:lnTo>
                    <a:pt x="82" y="81"/>
                  </a:lnTo>
                  <a:lnTo>
                    <a:pt x="82" y="73"/>
                  </a:lnTo>
                  <a:lnTo>
                    <a:pt x="74" y="66"/>
                  </a:lnTo>
                  <a:lnTo>
                    <a:pt x="74" y="44"/>
                  </a:lnTo>
                  <a:lnTo>
                    <a:pt x="74" y="22"/>
                  </a:lnTo>
                  <a:lnTo>
                    <a:pt x="67" y="15"/>
                  </a:lnTo>
                  <a:lnTo>
                    <a:pt x="67" y="0"/>
                  </a:lnTo>
                  <a:lnTo>
                    <a:pt x="59" y="0"/>
                  </a:lnTo>
                  <a:lnTo>
                    <a:pt x="52" y="7"/>
                  </a:lnTo>
                  <a:lnTo>
                    <a:pt x="45" y="7"/>
                  </a:lnTo>
                  <a:lnTo>
                    <a:pt x="37" y="22"/>
                  </a:lnTo>
                  <a:lnTo>
                    <a:pt x="37" y="29"/>
                  </a:lnTo>
                  <a:lnTo>
                    <a:pt x="37" y="37"/>
                  </a:lnTo>
                  <a:lnTo>
                    <a:pt x="30" y="44"/>
                  </a:lnTo>
                  <a:lnTo>
                    <a:pt x="7" y="51"/>
                  </a:lnTo>
                  <a:lnTo>
                    <a:pt x="7" y="59"/>
                  </a:lnTo>
                  <a:lnTo>
                    <a:pt x="7" y="66"/>
                  </a:lnTo>
                  <a:lnTo>
                    <a:pt x="0" y="73"/>
                  </a:lnTo>
                </a:path>
              </a:pathLst>
            </a:custGeom>
            <a:pattFill prst="pct50">
              <a:fgClr>
                <a:srgbClr val="000000"/>
              </a:fgClr>
              <a:bgClr>
                <a:srgbClr val="FFFFFF"/>
              </a:bgClr>
            </a:pattFill>
            <a:ln w="1270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31" name="Freeform 439" descr="50%"/>
            <p:cNvSpPr>
              <a:spLocks/>
            </p:cNvSpPr>
            <p:nvPr/>
          </p:nvSpPr>
          <p:spPr bwMode="auto">
            <a:xfrm>
              <a:off x="2341" y="3016"/>
              <a:ext cx="17" cy="41"/>
            </a:xfrm>
            <a:custGeom>
              <a:avLst/>
              <a:gdLst/>
              <a:ahLst/>
              <a:cxnLst>
                <a:cxn ang="0">
                  <a:pos x="5" y="40"/>
                </a:cxn>
                <a:cxn ang="0">
                  <a:pos x="11" y="40"/>
                </a:cxn>
                <a:cxn ang="0">
                  <a:pos x="11" y="20"/>
                </a:cxn>
                <a:cxn ang="0">
                  <a:pos x="16" y="7"/>
                </a:cxn>
                <a:cxn ang="0">
                  <a:pos x="11" y="0"/>
                </a:cxn>
                <a:cxn ang="0">
                  <a:pos x="5" y="0"/>
                </a:cxn>
                <a:cxn ang="0">
                  <a:pos x="0" y="0"/>
                </a:cxn>
                <a:cxn ang="0">
                  <a:pos x="0" y="7"/>
                </a:cxn>
                <a:cxn ang="0">
                  <a:pos x="0" y="20"/>
                </a:cxn>
                <a:cxn ang="0">
                  <a:pos x="5" y="20"/>
                </a:cxn>
                <a:cxn ang="0">
                  <a:pos x="5" y="27"/>
                </a:cxn>
                <a:cxn ang="0">
                  <a:pos x="5" y="40"/>
                </a:cxn>
              </a:cxnLst>
              <a:rect l="0" t="0" r="r" b="b"/>
              <a:pathLst>
                <a:path w="17" h="41">
                  <a:moveTo>
                    <a:pt x="5" y="40"/>
                  </a:moveTo>
                  <a:lnTo>
                    <a:pt x="11" y="40"/>
                  </a:lnTo>
                  <a:lnTo>
                    <a:pt x="11" y="20"/>
                  </a:lnTo>
                  <a:lnTo>
                    <a:pt x="16" y="7"/>
                  </a:lnTo>
                  <a:lnTo>
                    <a:pt x="11" y="0"/>
                  </a:lnTo>
                  <a:lnTo>
                    <a:pt x="5" y="0"/>
                  </a:lnTo>
                  <a:lnTo>
                    <a:pt x="0" y="0"/>
                  </a:lnTo>
                  <a:lnTo>
                    <a:pt x="0" y="7"/>
                  </a:lnTo>
                  <a:lnTo>
                    <a:pt x="0" y="20"/>
                  </a:lnTo>
                  <a:lnTo>
                    <a:pt x="5" y="20"/>
                  </a:lnTo>
                  <a:lnTo>
                    <a:pt x="5" y="27"/>
                  </a:lnTo>
                  <a:lnTo>
                    <a:pt x="5" y="4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32" name="Freeform 440" descr="50%"/>
            <p:cNvSpPr>
              <a:spLocks/>
            </p:cNvSpPr>
            <p:nvPr/>
          </p:nvSpPr>
          <p:spPr bwMode="auto">
            <a:xfrm>
              <a:off x="2349" y="3072"/>
              <a:ext cx="25" cy="17"/>
            </a:xfrm>
            <a:custGeom>
              <a:avLst/>
              <a:gdLst/>
              <a:ahLst/>
              <a:cxnLst>
                <a:cxn ang="0">
                  <a:pos x="6" y="16"/>
                </a:cxn>
                <a:cxn ang="0">
                  <a:pos x="12" y="11"/>
                </a:cxn>
                <a:cxn ang="0">
                  <a:pos x="18" y="11"/>
                </a:cxn>
                <a:cxn ang="0">
                  <a:pos x="24" y="5"/>
                </a:cxn>
                <a:cxn ang="0">
                  <a:pos x="24" y="0"/>
                </a:cxn>
                <a:cxn ang="0">
                  <a:pos x="12" y="0"/>
                </a:cxn>
                <a:cxn ang="0">
                  <a:pos x="6" y="0"/>
                </a:cxn>
                <a:cxn ang="0">
                  <a:pos x="0" y="0"/>
                </a:cxn>
                <a:cxn ang="0">
                  <a:pos x="0" y="11"/>
                </a:cxn>
                <a:cxn ang="0">
                  <a:pos x="0" y="16"/>
                </a:cxn>
                <a:cxn ang="0">
                  <a:pos x="6" y="16"/>
                </a:cxn>
              </a:cxnLst>
              <a:rect l="0" t="0" r="r" b="b"/>
              <a:pathLst>
                <a:path w="25" h="17">
                  <a:moveTo>
                    <a:pt x="6" y="16"/>
                  </a:moveTo>
                  <a:lnTo>
                    <a:pt x="12" y="11"/>
                  </a:lnTo>
                  <a:lnTo>
                    <a:pt x="18" y="11"/>
                  </a:lnTo>
                  <a:lnTo>
                    <a:pt x="24" y="5"/>
                  </a:lnTo>
                  <a:lnTo>
                    <a:pt x="24" y="0"/>
                  </a:lnTo>
                  <a:lnTo>
                    <a:pt x="12" y="0"/>
                  </a:lnTo>
                  <a:lnTo>
                    <a:pt x="6" y="0"/>
                  </a:lnTo>
                  <a:lnTo>
                    <a:pt x="0" y="0"/>
                  </a:lnTo>
                  <a:lnTo>
                    <a:pt x="0" y="11"/>
                  </a:lnTo>
                  <a:lnTo>
                    <a:pt x="0" y="16"/>
                  </a:lnTo>
                  <a:lnTo>
                    <a:pt x="6" y="16"/>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33" name="Rectangle 441" descr="50%"/>
            <p:cNvSpPr>
              <a:spLocks noChangeArrowheads="1"/>
            </p:cNvSpPr>
            <p:nvPr/>
          </p:nvSpPr>
          <p:spPr bwMode="auto">
            <a:xfrm>
              <a:off x="2385" y="3076"/>
              <a:ext cx="1" cy="1"/>
            </a:xfrm>
            <a:prstGeom prst="rect">
              <a:avLst/>
            </a:prstGeom>
            <a:pattFill prst="pct50">
              <a:fgClr>
                <a:srgbClr val="000000"/>
              </a:fgClr>
              <a:bgClr>
                <a:srgbClr val="FFFFFF"/>
              </a:bgClr>
            </a:pattFill>
            <a:ln w="12700">
              <a:solidFill>
                <a:srgbClr val="FFFFFF"/>
              </a:solid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634" name="Freeform 442" descr="50%"/>
            <p:cNvSpPr>
              <a:spLocks/>
            </p:cNvSpPr>
            <p:nvPr/>
          </p:nvSpPr>
          <p:spPr bwMode="auto">
            <a:xfrm>
              <a:off x="2349" y="3048"/>
              <a:ext cx="57" cy="25"/>
            </a:xfrm>
            <a:custGeom>
              <a:avLst/>
              <a:gdLst/>
              <a:ahLst/>
              <a:cxnLst>
                <a:cxn ang="0">
                  <a:pos x="49" y="0"/>
                </a:cxn>
                <a:cxn ang="0">
                  <a:pos x="56" y="0"/>
                </a:cxn>
                <a:cxn ang="0">
                  <a:pos x="56" y="12"/>
                </a:cxn>
                <a:cxn ang="0">
                  <a:pos x="49" y="18"/>
                </a:cxn>
                <a:cxn ang="0">
                  <a:pos x="42" y="24"/>
                </a:cxn>
                <a:cxn ang="0">
                  <a:pos x="35" y="24"/>
                </a:cxn>
                <a:cxn ang="0">
                  <a:pos x="42" y="18"/>
                </a:cxn>
                <a:cxn ang="0">
                  <a:pos x="35" y="24"/>
                </a:cxn>
                <a:cxn ang="0">
                  <a:pos x="35" y="18"/>
                </a:cxn>
                <a:cxn ang="0">
                  <a:pos x="14" y="18"/>
                </a:cxn>
                <a:cxn ang="0">
                  <a:pos x="7" y="18"/>
                </a:cxn>
                <a:cxn ang="0">
                  <a:pos x="0" y="18"/>
                </a:cxn>
                <a:cxn ang="0">
                  <a:pos x="0" y="12"/>
                </a:cxn>
                <a:cxn ang="0">
                  <a:pos x="7" y="12"/>
                </a:cxn>
                <a:cxn ang="0">
                  <a:pos x="35" y="0"/>
                </a:cxn>
                <a:cxn ang="0">
                  <a:pos x="35" y="6"/>
                </a:cxn>
                <a:cxn ang="0">
                  <a:pos x="42" y="12"/>
                </a:cxn>
                <a:cxn ang="0">
                  <a:pos x="49" y="12"/>
                </a:cxn>
                <a:cxn ang="0">
                  <a:pos x="49" y="6"/>
                </a:cxn>
                <a:cxn ang="0">
                  <a:pos x="49" y="0"/>
                </a:cxn>
              </a:cxnLst>
              <a:rect l="0" t="0" r="r" b="b"/>
              <a:pathLst>
                <a:path w="57" h="25">
                  <a:moveTo>
                    <a:pt x="49" y="0"/>
                  </a:moveTo>
                  <a:lnTo>
                    <a:pt x="56" y="0"/>
                  </a:lnTo>
                  <a:lnTo>
                    <a:pt x="56" y="12"/>
                  </a:lnTo>
                  <a:lnTo>
                    <a:pt x="49" y="18"/>
                  </a:lnTo>
                  <a:lnTo>
                    <a:pt x="42" y="24"/>
                  </a:lnTo>
                  <a:lnTo>
                    <a:pt x="35" y="24"/>
                  </a:lnTo>
                  <a:lnTo>
                    <a:pt x="42" y="18"/>
                  </a:lnTo>
                  <a:lnTo>
                    <a:pt x="35" y="24"/>
                  </a:lnTo>
                  <a:lnTo>
                    <a:pt x="35" y="18"/>
                  </a:lnTo>
                  <a:lnTo>
                    <a:pt x="14" y="18"/>
                  </a:lnTo>
                  <a:lnTo>
                    <a:pt x="7" y="18"/>
                  </a:lnTo>
                  <a:lnTo>
                    <a:pt x="0" y="18"/>
                  </a:lnTo>
                  <a:lnTo>
                    <a:pt x="0" y="12"/>
                  </a:lnTo>
                  <a:lnTo>
                    <a:pt x="7" y="12"/>
                  </a:lnTo>
                  <a:lnTo>
                    <a:pt x="35" y="0"/>
                  </a:lnTo>
                  <a:lnTo>
                    <a:pt x="35" y="6"/>
                  </a:lnTo>
                  <a:lnTo>
                    <a:pt x="42" y="12"/>
                  </a:lnTo>
                  <a:lnTo>
                    <a:pt x="49" y="12"/>
                  </a:lnTo>
                  <a:lnTo>
                    <a:pt x="49" y="6"/>
                  </a:lnTo>
                  <a:lnTo>
                    <a:pt x="49"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35" name="Freeform 443" descr="50%"/>
            <p:cNvSpPr>
              <a:spLocks/>
            </p:cNvSpPr>
            <p:nvPr/>
          </p:nvSpPr>
          <p:spPr bwMode="auto">
            <a:xfrm>
              <a:off x="2357" y="3000"/>
              <a:ext cx="25" cy="57"/>
            </a:xfrm>
            <a:custGeom>
              <a:avLst/>
              <a:gdLst/>
              <a:ahLst/>
              <a:cxnLst>
                <a:cxn ang="0">
                  <a:pos x="0" y="14"/>
                </a:cxn>
                <a:cxn ang="0">
                  <a:pos x="6" y="7"/>
                </a:cxn>
                <a:cxn ang="0">
                  <a:pos x="12" y="0"/>
                </a:cxn>
                <a:cxn ang="0">
                  <a:pos x="18" y="42"/>
                </a:cxn>
                <a:cxn ang="0">
                  <a:pos x="24" y="42"/>
                </a:cxn>
                <a:cxn ang="0">
                  <a:pos x="18" y="49"/>
                </a:cxn>
                <a:cxn ang="0">
                  <a:pos x="0" y="56"/>
                </a:cxn>
                <a:cxn ang="0">
                  <a:pos x="0" y="35"/>
                </a:cxn>
                <a:cxn ang="0">
                  <a:pos x="6" y="21"/>
                </a:cxn>
                <a:cxn ang="0">
                  <a:pos x="0" y="14"/>
                </a:cxn>
              </a:cxnLst>
              <a:rect l="0" t="0" r="r" b="b"/>
              <a:pathLst>
                <a:path w="25" h="57">
                  <a:moveTo>
                    <a:pt x="0" y="14"/>
                  </a:moveTo>
                  <a:lnTo>
                    <a:pt x="6" y="7"/>
                  </a:lnTo>
                  <a:lnTo>
                    <a:pt x="12" y="0"/>
                  </a:lnTo>
                  <a:lnTo>
                    <a:pt x="18" y="42"/>
                  </a:lnTo>
                  <a:lnTo>
                    <a:pt x="24" y="42"/>
                  </a:lnTo>
                  <a:lnTo>
                    <a:pt x="18" y="49"/>
                  </a:lnTo>
                  <a:lnTo>
                    <a:pt x="0" y="56"/>
                  </a:lnTo>
                  <a:lnTo>
                    <a:pt x="0" y="35"/>
                  </a:lnTo>
                  <a:lnTo>
                    <a:pt x="6" y="21"/>
                  </a:lnTo>
                  <a:lnTo>
                    <a:pt x="0" y="14"/>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36" name="Freeform 444" descr="50%"/>
            <p:cNvSpPr>
              <a:spLocks/>
            </p:cNvSpPr>
            <p:nvPr/>
          </p:nvSpPr>
          <p:spPr bwMode="auto">
            <a:xfrm>
              <a:off x="2197" y="3104"/>
              <a:ext cx="57" cy="65"/>
            </a:xfrm>
            <a:custGeom>
              <a:avLst/>
              <a:gdLst/>
              <a:ahLst/>
              <a:cxnLst>
                <a:cxn ang="0">
                  <a:pos x="0" y="14"/>
                </a:cxn>
                <a:cxn ang="0">
                  <a:pos x="7" y="57"/>
                </a:cxn>
                <a:cxn ang="0">
                  <a:pos x="21" y="64"/>
                </a:cxn>
                <a:cxn ang="0">
                  <a:pos x="28" y="64"/>
                </a:cxn>
                <a:cxn ang="0">
                  <a:pos x="35" y="57"/>
                </a:cxn>
                <a:cxn ang="0">
                  <a:pos x="42" y="57"/>
                </a:cxn>
                <a:cxn ang="0">
                  <a:pos x="49" y="43"/>
                </a:cxn>
                <a:cxn ang="0">
                  <a:pos x="49" y="36"/>
                </a:cxn>
                <a:cxn ang="0">
                  <a:pos x="49" y="21"/>
                </a:cxn>
                <a:cxn ang="0">
                  <a:pos x="56" y="21"/>
                </a:cxn>
                <a:cxn ang="0">
                  <a:pos x="49" y="0"/>
                </a:cxn>
                <a:cxn ang="0">
                  <a:pos x="28" y="21"/>
                </a:cxn>
                <a:cxn ang="0">
                  <a:pos x="21" y="14"/>
                </a:cxn>
                <a:cxn ang="0">
                  <a:pos x="14" y="14"/>
                </a:cxn>
                <a:cxn ang="0">
                  <a:pos x="0" y="21"/>
                </a:cxn>
                <a:cxn ang="0">
                  <a:pos x="0" y="14"/>
                </a:cxn>
              </a:cxnLst>
              <a:rect l="0" t="0" r="r" b="b"/>
              <a:pathLst>
                <a:path w="57" h="65">
                  <a:moveTo>
                    <a:pt x="0" y="14"/>
                  </a:moveTo>
                  <a:lnTo>
                    <a:pt x="7" y="57"/>
                  </a:lnTo>
                  <a:lnTo>
                    <a:pt x="21" y="64"/>
                  </a:lnTo>
                  <a:lnTo>
                    <a:pt x="28" y="64"/>
                  </a:lnTo>
                  <a:lnTo>
                    <a:pt x="35" y="57"/>
                  </a:lnTo>
                  <a:lnTo>
                    <a:pt x="42" y="57"/>
                  </a:lnTo>
                  <a:lnTo>
                    <a:pt x="49" y="43"/>
                  </a:lnTo>
                  <a:lnTo>
                    <a:pt x="49" y="36"/>
                  </a:lnTo>
                  <a:lnTo>
                    <a:pt x="49" y="21"/>
                  </a:lnTo>
                  <a:lnTo>
                    <a:pt x="56" y="21"/>
                  </a:lnTo>
                  <a:lnTo>
                    <a:pt x="49" y="0"/>
                  </a:lnTo>
                  <a:lnTo>
                    <a:pt x="28" y="21"/>
                  </a:lnTo>
                  <a:lnTo>
                    <a:pt x="21" y="14"/>
                  </a:lnTo>
                  <a:lnTo>
                    <a:pt x="14" y="14"/>
                  </a:lnTo>
                  <a:lnTo>
                    <a:pt x="0" y="21"/>
                  </a:lnTo>
                  <a:lnTo>
                    <a:pt x="0" y="14"/>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37" name="Freeform 445" descr="50%"/>
            <p:cNvSpPr>
              <a:spLocks/>
            </p:cNvSpPr>
            <p:nvPr/>
          </p:nvSpPr>
          <p:spPr bwMode="auto">
            <a:xfrm>
              <a:off x="2165" y="3128"/>
              <a:ext cx="33" cy="65"/>
            </a:xfrm>
            <a:custGeom>
              <a:avLst/>
              <a:gdLst/>
              <a:ahLst/>
              <a:cxnLst>
                <a:cxn ang="0">
                  <a:pos x="26" y="0"/>
                </a:cxn>
                <a:cxn ang="0">
                  <a:pos x="32" y="36"/>
                </a:cxn>
                <a:cxn ang="0">
                  <a:pos x="32" y="43"/>
                </a:cxn>
                <a:cxn ang="0">
                  <a:pos x="26" y="50"/>
                </a:cxn>
                <a:cxn ang="0">
                  <a:pos x="26" y="57"/>
                </a:cxn>
                <a:cxn ang="0">
                  <a:pos x="13" y="64"/>
                </a:cxn>
                <a:cxn ang="0">
                  <a:pos x="0" y="64"/>
                </a:cxn>
                <a:cxn ang="0">
                  <a:pos x="0" y="43"/>
                </a:cxn>
                <a:cxn ang="0">
                  <a:pos x="0" y="0"/>
                </a:cxn>
                <a:cxn ang="0">
                  <a:pos x="26" y="0"/>
                </a:cxn>
              </a:cxnLst>
              <a:rect l="0" t="0" r="r" b="b"/>
              <a:pathLst>
                <a:path w="33" h="65">
                  <a:moveTo>
                    <a:pt x="26" y="0"/>
                  </a:moveTo>
                  <a:lnTo>
                    <a:pt x="32" y="36"/>
                  </a:lnTo>
                  <a:lnTo>
                    <a:pt x="32" y="43"/>
                  </a:lnTo>
                  <a:lnTo>
                    <a:pt x="26" y="50"/>
                  </a:lnTo>
                  <a:lnTo>
                    <a:pt x="26" y="57"/>
                  </a:lnTo>
                  <a:lnTo>
                    <a:pt x="13" y="64"/>
                  </a:lnTo>
                  <a:lnTo>
                    <a:pt x="0" y="64"/>
                  </a:lnTo>
                  <a:lnTo>
                    <a:pt x="0" y="43"/>
                  </a:lnTo>
                  <a:lnTo>
                    <a:pt x="0" y="0"/>
                  </a:lnTo>
                  <a:lnTo>
                    <a:pt x="26"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38" name="Freeform 446" descr="50%"/>
            <p:cNvSpPr>
              <a:spLocks/>
            </p:cNvSpPr>
            <p:nvPr/>
          </p:nvSpPr>
          <p:spPr bwMode="auto">
            <a:xfrm>
              <a:off x="2077" y="3312"/>
              <a:ext cx="73" cy="73"/>
            </a:xfrm>
            <a:custGeom>
              <a:avLst/>
              <a:gdLst/>
              <a:ahLst/>
              <a:cxnLst>
                <a:cxn ang="0">
                  <a:pos x="36" y="0"/>
                </a:cxn>
                <a:cxn ang="0">
                  <a:pos x="50" y="14"/>
                </a:cxn>
                <a:cxn ang="0">
                  <a:pos x="43" y="22"/>
                </a:cxn>
                <a:cxn ang="0">
                  <a:pos x="36" y="29"/>
                </a:cxn>
                <a:cxn ang="0">
                  <a:pos x="36" y="36"/>
                </a:cxn>
                <a:cxn ang="0">
                  <a:pos x="65" y="36"/>
                </a:cxn>
                <a:cxn ang="0">
                  <a:pos x="65" y="43"/>
                </a:cxn>
                <a:cxn ang="0">
                  <a:pos x="58" y="50"/>
                </a:cxn>
                <a:cxn ang="0">
                  <a:pos x="65" y="58"/>
                </a:cxn>
                <a:cxn ang="0">
                  <a:pos x="65" y="50"/>
                </a:cxn>
                <a:cxn ang="0">
                  <a:pos x="72" y="50"/>
                </a:cxn>
                <a:cxn ang="0">
                  <a:pos x="72" y="65"/>
                </a:cxn>
                <a:cxn ang="0">
                  <a:pos x="72" y="72"/>
                </a:cxn>
                <a:cxn ang="0">
                  <a:pos x="65" y="65"/>
                </a:cxn>
                <a:cxn ang="0">
                  <a:pos x="58" y="65"/>
                </a:cxn>
                <a:cxn ang="0">
                  <a:pos x="50" y="65"/>
                </a:cxn>
                <a:cxn ang="0">
                  <a:pos x="43" y="65"/>
                </a:cxn>
                <a:cxn ang="0">
                  <a:pos x="36" y="65"/>
                </a:cxn>
                <a:cxn ang="0">
                  <a:pos x="29" y="65"/>
                </a:cxn>
                <a:cxn ang="0">
                  <a:pos x="22" y="65"/>
                </a:cxn>
                <a:cxn ang="0">
                  <a:pos x="14" y="65"/>
                </a:cxn>
                <a:cxn ang="0">
                  <a:pos x="7" y="65"/>
                </a:cxn>
                <a:cxn ang="0">
                  <a:pos x="7" y="50"/>
                </a:cxn>
                <a:cxn ang="0">
                  <a:pos x="7" y="43"/>
                </a:cxn>
                <a:cxn ang="0">
                  <a:pos x="7" y="36"/>
                </a:cxn>
                <a:cxn ang="0">
                  <a:pos x="0" y="22"/>
                </a:cxn>
                <a:cxn ang="0">
                  <a:pos x="0" y="0"/>
                </a:cxn>
                <a:cxn ang="0">
                  <a:pos x="36" y="0"/>
                </a:cxn>
              </a:cxnLst>
              <a:rect l="0" t="0" r="r" b="b"/>
              <a:pathLst>
                <a:path w="73" h="73">
                  <a:moveTo>
                    <a:pt x="36" y="0"/>
                  </a:moveTo>
                  <a:lnTo>
                    <a:pt x="50" y="14"/>
                  </a:lnTo>
                  <a:lnTo>
                    <a:pt x="43" y="22"/>
                  </a:lnTo>
                  <a:lnTo>
                    <a:pt x="36" y="29"/>
                  </a:lnTo>
                  <a:lnTo>
                    <a:pt x="36" y="36"/>
                  </a:lnTo>
                  <a:lnTo>
                    <a:pt x="65" y="36"/>
                  </a:lnTo>
                  <a:lnTo>
                    <a:pt x="65" y="43"/>
                  </a:lnTo>
                  <a:lnTo>
                    <a:pt x="58" y="50"/>
                  </a:lnTo>
                  <a:lnTo>
                    <a:pt x="65" y="58"/>
                  </a:lnTo>
                  <a:lnTo>
                    <a:pt x="65" y="50"/>
                  </a:lnTo>
                  <a:lnTo>
                    <a:pt x="72" y="50"/>
                  </a:lnTo>
                  <a:lnTo>
                    <a:pt x="72" y="65"/>
                  </a:lnTo>
                  <a:lnTo>
                    <a:pt x="72" y="72"/>
                  </a:lnTo>
                  <a:lnTo>
                    <a:pt x="65" y="65"/>
                  </a:lnTo>
                  <a:lnTo>
                    <a:pt x="58" y="65"/>
                  </a:lnTo>
                  <a:lnTo>
                    <a:pt x="50" y="65"/>
                  </a:lnTo>
                  <a:lnTo>
                    <a:pt x="43" y="65"/>
                  </a:lnTo>
                  <a:lnTo>
                    <a:pt x="36" y="65"/>
                  </a:lnTo>
                  <a:lnTo>
                    <a:pt x="29" y="65"/>
                  </a:lnTo>
                  <a:lnTo>
                    <a:pt x="22" y="65"/>
                  </a:lnTo>
                  <a:lnTo>
                    <a:pt x="14" y="65"/>
                  </a:lnTo>
                  <a:lnTo>
                    <a:pt x="7" y="65"/>
                  </a:lnTo>
                  <a:lnTo>
                    <a:pt x="7" y="50"/>
                  </a:lnTo>
                  <a:lnTo>
                    <a:pt x="7" y="43"/>
                  </a:lnTo>
                  <a:lnTo>
                    <a:pt x="7" y="36"/>
                  </a:lnTo>
                  <a:lnTo>
                    <a:pt x="0" y="22"/>
                  </a:lnTo>
                  <a:lnTo>
                    <a:pt x="0" y="0"/>
                  </a:lnTo>
                  <a:lnTo>
                    <a:pt x="36"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39" name="Line 447"/>
            <p:cNvSpPr>
              <a:spLocks noChangeShapeType="1"/>
            </p:cNvSpPr>
            <p:nvPr/>
          </p:nvSpPr>
          <p:spPr bwMode="auto">
            <a:xfrm>
              <a:off x="2081" y="3316"/>
              <a:ext cx="40" cy="0"/>
            </a:xfrm>
            <a:prstGeom prst="line">
              <a:avLst/>
            </a:prstGeom>
            <a:noFill/>
            <a:ln w="12700">
              <a:solidFill>
                <a:srgbClr val="FFFFFF"/>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40" name="Freeform 448" descr="50%"/>
            <p:cNvSpPr>
              <a:spLocks/>
            </p:cNvSpPr>
            <p:nvPr/>
          </p:nvSpPr>
          <p:spPr bwMode="auto">
            <a:xfrm>
              <a:off x="2021" y="3104"/>
              <a:ext cx="89" cy="49"/>
            </a:xfrm>
            <a:custGeom>
              <a:avLst/>
              <a:gdLst/>
              <a:ahLst/>
              <a:cxnLst>
                <a:cxn ang="0">
                  <a:pos x="15" y="48"/>
                </a:cxn>
                <a:cxn ang="0">
                  <a:pos x="81" y="48"/>
                </a:cxn>
                <a:cxn ang="0">
                  <a:pos x="81" y="41"/>
                </a:cxn>
                <a:cxn ang="0">
                  <a:pos x="81" y="34"/>
                </a:cxn>
                <a:cxn ang="0">
                  <a:pos x="88" y="34"/>
                </a:cxn>
                <a:cxn ang="0">
                  <a:pos x="88" y="21"/>
                </a:cxn>
                <a:cxn ang="0">
                  <a:pos x="73" y="7"/>
                </a:cxn>
                <a:cxn ang="0">
                  <a:pos x="73" y="0"/>
                </a:cxn>
                <a:cxn ang="0">
                  <a:pos x="7" y="0"/>
                </a:cxn>
                <a:cxn ang="0">
                  <a:pos x="0" y="7"/>
                </a:cxn>
                <a:cxn ang="0">
                  <a:pos x="7" y="7"/>
                </a:cxn>
                <a:cxn ang="0">
                  <a:pos x="0" y="14"/>
                </a:cxn>
                <a:cxn ang="0">
                  <a:pos x="7" y="21"/>
                </a:cxn>
                <a:cxn ang="0">
                  <a:pos x="7" y="34"/>
                </a:cxn>
                <a:cxn ang="0">
                  <a:pos x="15" y="34"/>
                </a:cxn>
                <a:cxn ang="0">
                  <a:pos x="15" y="41"/>
                </a:cxn>
                <a:cxn ang="0">
                  <a:pos x="15" y="48"/>
                </a:cxn>
              </a:cxnLst>
              <a:rect l="0" t="0" r="r" b="b"/>
              <a:pathLst>
                <a:path w="89" h="49">
                  <a:moveTo>
                    <a:pt x="15" y="48"/>
                  </a:moveTo>
                  <a:lnTo>
                    <a:pt x="81" y="48"/>
                  </a:lnTo>
                  <a:lnTo>
                    <a:pt x="81" y="41"/>
                  </a:lnTo>
                  <a:lnTo>
                    <a:pt x="81" y="34"/>
                  </a:lnTo>
                  <a:lnTo>
                    <a:pt x="88" y="34"/>
                  </a:lnTo>
                  <a:lnTo>
                    <a:pt x="88" y="21"/>
                  </a:lnTo>
                  <a:lnTo>
                    <a:pt x="73" y="7"/>
                  </a:lnTo>
                  <a:lnTo>
                    <a:pt x="73" y="0"/>
                  </a:lnTo>
                  <a:lnTo>
                    <a:pt x="7" y="0"/>
                  </a:lnTo>
                  <a:lnTo>
                    <a:pt x="0" y="7"/>
                  </a:lnTo>
                  <a:lnTo>
                    <a:pt x="7" y="7"/>
                  </a:lnTo>
                  <a:lnTo>
                    <a:pt x="0" y="14"/>
                  </a:lnTo>
                  <a:lnTo>
                    <a:pt x="7" y="21"/>
                  </a:lnTo>
                  <a:lnTo>
                    <a:pt x="7" y="34"/>
                  </a:lnTo>
                  <a:lnTo>
                    <a:pt x="15" y="34"/>
                  </a:lnTo>
                  <a:lnTo>
                    <a:pt x="15" y="41"/>
                  </a:lnTo>
                  <a:lnTo>
                    <a:pt x="15" y="48"/>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41" name="Freeform 449" descr="50%"/>
            <p:cNvSpPr>
              <a:spLocks/>
            </p:cNvSpPr>
            <p:nvPr/>
          </p:nvSpPr>
          <p:spPr bwMode="auto">
            <a:xfrm>
              <a:off x="1917" y="3120"/>
              <a:ext cx="121" cy="49"/>
            </a:xfrm>
            <a:custGeom>
              <a:avLst/>
              <a:gdLst/>
              <a:ahLst/>
              <a:cxnLst>
                <a:cxn ang="0">
                  <a:pos x="98" y="0"/>
                </a:cxn>
                <a:cxn ang="0">
                  <a:pos x="83" y="0"/>
                </a:cxn>
                <a:cxn ang="0">
                  <a:pos x="75" y="0"/>
                </a:cxn>
                <a:cxn ang="0">
                  <a:pos x="0" y="0"/>
                </a:cxn>
                <a:cxn ang="0">
                  <a:pos x="0" y="34"/>
                </a:cxn>
                <a:cxn ang="0">
                  <a:pos x="30" y="34"/>
                </a:cxn>
                <a:cxn ang="0">
                  <a:pos x="30" y="48"/>
                </a:cxn>
                <a:cxn ang="0">
                  <a:pos x="120" y="48"/>
                </a:cxn>
                <a:cxn ang="0">
                  <a:pos x="120" y="41"/>
                </a:cxn>
                <a:cxn ang="0">
                  <a:pos x="113" y="34"/>
                </a:cxn>
                <a:cxn ang="0">
                  <a:pos x="113" y="27"/>
                </a:cxn>
                <a:cxn ang="0">
                  <a:pos x="113" y="21"/>
                </a:cxn>
                <a:cxn ang="0">
                  <a:pos x="105" y="21"/>
                </a:cxn>
                <a:cxn ang="0">
                  <a:pos x="105" y="7"/>
                </a:cxn>
                <a:cxn ang="0">
                  <a:pos x="98" y="0"/>
                </a:cxn>
              </a:cxnLst>
              <a:rect l="0" t="0" r="r" b="b"/>
              <a:pathLst>
                <a:path w="121" h="49">
                  <a:moveTo>
                    <a:pt x="98" y="0"/>
                  </a:moveTo>
                  <a:lnTo>
                    <a:pt x="83" y="0"/>
                  </a:lnTo>
                  <a:lnTo>
                    <a:pt x="75" y="0"/>
                  </a:lnTo>
                  <a:lnTo>
                    <a:pt x="0" y="0"/>
                  </a:lnTo>
                  <a:lnTo>
                    <a:pt x="0" y="34"/>
                  </a:lnTo>
                  <a:lnTo>
                    <a:pt x="30" y="34"/>
                  </a:lnTo>
                  <a:lnTo>
                    <a:pt x="30" y="48"/>
                  </a:lnTo>
                  <a:lnTo>
                    <a:pt x="120" y="48"/>
                  </a:lnTo>
                  <a:lnTo>
                    <a:pt x="120" y="41"/>
                  </a:lnTo>
                  <a:lnTo>
                    <a:pt x="113" y="34"/>
                  </a:lnTo>
                  <a:lnTo>
                    <a:pt x="113" y="27"/>
                  </a:lnTo>
                  <a:lnTo>
                    <a:pt x="113" y="21"/>
                  </a:lnTo>
                  <a:lnTo>
                    <a:pt x="105" y="21"/>
                  </a:lnTo>
                  <a:lnTo>
                    <a:pt x="105" y="7"/>
                  </a:lnTo>
                  <a:lnTo>
                    <a:pt x="98"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42" name="Freeform 450" descr="50%"/>
            <p:cNvSpPr>
              <a:spLocks/>
            </p:cNvSpPr>
            <p:nvPr/>
          </p:nvSpPr>
          <p:spPr bwMode="auto">
            <a:xfrm>
              <a:off x="1917" y="3056"/>
              <a:ext cx="105" cy="57"/>
            </a:xfrm>
            <a:custGeom>
              <a:avLst/>
              <a:gdLst/>
              <a:ahLst/>
              <a:cxnLst>
                <a:cxn ang="0">
                  <a:pos x="0" y="56"/>
                </a:cxn>
                <a:cxn ang="0">
                  <a:pos x="74" y="56"/>
                </a:cxn>
                <a:cxn ang="0">
                  <a:pos x="82" y="56"/>
                </a:cxn>
                <a:cxn ang="0">
                  <a:pos x="97" y="56"/>
                </a:cxn>
                <a:cxn ang="0">
                  <a:pos x="104" y="49"/>
                </a:cxn>
                <a:cxn ang="0">
                  <a:pos x="97" y="49"/>
                </a:cxn>
                <a:cxn ang="0">
                  <a:pos x="104" y="42"/>
                </a:cxn>
                <a:cxn ang="0">
                  <a:pos x="104" y="14"/>
                </a:cxn>
                <a:cxn ang="0">
                  <a:pos x="89" y="7"/>
                </a:cxn>
                <a:cxn ang="0">
                  <a:pos x="97" y="7"/>
                </a:cxn>
                <a:cxn ang="0">
                  <a:pos x="97" y="0"/>
                </a:cxn>
                <a:cxn ang="0">
                  <a:pos x="0" y="0"/>
                </a:cxn>
                <a:cxn ang="0">
                  <a:pos x="0" y="56"/>
                </a:cxn>
              </a:cxnLst>
              <a:rect l="0" t="0" r="r" b="b"/>
              <a:pathLst>
                <a:path w="105" h="57">
                  <a:moveTo>
                    <a:pt x="0" y="56"/>
                  </a:moveTo>
                  <a:lnTo>
                    <a:pt x="74" y="56"/>
                  </a:lnTo>
                  <a:lnTo>
                    <a:pt x="82" y="56"/>
                  </a:lnTo>
                  <a:lnTo>
                    <a:pt x="97" y="56"/>
                  </a:lnTo>
                  <a:lnTo>
                    <a:pt x="104" y="49"/>
                  </a:lnTo>
                  <a:lnTo>
                    <a:pt x="97" y="49"/>
                  </a:lnTo>
                  <a:lnTo>
                    <a:pt x="104" y="42"/>
                  </a:lnTo>
                  <a:lnTo>
                    <a:pt x="104" y="14"/>
                  </a:lnTo>
                  <a:lnTo>
                    <a:pt x="89" y="7"/>
                  </a:lnTo>
                  <a:lnTo>
                    <a:pt x="97" y="7"/>
                  </a:lnTo>
                  <a:lnTo>
                    <a:pt x="97" y="0"/>
                  </a:lnTo>
                  <a:lnTo>
                    <a:pt x="0" y="0"/>
                  </a:lnTo>
                  <a:lnTo>
                    <a:pt x="0" y="56"/>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43" name="Freeform 451" descr="50%"/>
            <p:cNvSpPr>
              <a:spLocks/>
            </p:cNvSpPr>
            <p:nvPr/>
          </p:nvSpPr>
          <p:spPr bwMode="auto">
            <a:xfrm>
              <a:off x="1917" y="3000"/>
              <a:ext cx="97" cy="49"/>
            </a:xfrm>
            <a:custGeom>
              <a:avLst/>
              <a:gdLst/>
              <a:ahLst/>
              <a:cxnLst>
                <a:cxn ang="0">
                  <a:pos x="0" y="48"/>
                </a:cxn>
                <a:cxn ang="0">
                  <a:pos x="0" y="0"/>
                </a:cxn>
                <a:cxn ang="0">
                  <a:pos x="89" y="0"/>
                </a:cxn>
                <a:cxn ang="0">
                  <a:pos x="89" y="14"/>
                </a:cxn>
                <a:cxn ang="0">
                  <a:pos x="89" y="34"/>
                </a:cxn>
                <a:cxn ang="0">
                  <a:pos x="96" y="41"/>
                </a:cxn>
                <a:cxn ang="0">
                  <a:pos x="96" y="48"/>
                </a:cxn>
                <a:cxn ang="0">
                  <a:pos x="0" y="48"/>
                </a:cxn>
              </a:cxnLst>
              <a:rect l="0" t="0" r="r" b="b"/>
              <a:pathLst>
                <a:path w="97" h="49">
                  <a:moveTo>
                    <a:pt x="0" y="48"/>
                  </a:moveTo>
                  <a:lnTo>
                    <a:pt x="0" y="0"/>
                  </a:lnTo>
                  <a:lnTo>
                    <a:pt x="89" y="0"/>
                  </a:lnTo>
                  <a:lnTo>
                    <a:pt x="89" y="14"/>
                  </a:lnTo>
                  <a:lnTo>
                    <a:pt x="89" y="34"/>
                  </a:lnTo>
                  <a:lnTo>
                    <a:pt x="96" y="41"/>
                  </a:lnTo>
                  <a:lnTo>
                    <a:pt x="96" y="48"/>
                  </a:lnTo>
                  <a:lnTo>
                    <a:pt x="0" y="48"/>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44" name="Freeform 452" descr="50%"/>
            <p:cNvSpPr>
              <a:spLocks/>
            </p:cNvSpPr>
            <p:nvPr/>
          </p:nvSpPr>
          <p:spPr bwMode="auto">
            <a:xfrm>
              <a:off x="2013" y="2992"/>
              <a:ext cx="89" cy="105"/>
            </a:xfrm>
            <a:custGeom>
              <a:avLst/>
              <a:gdLst/>
              <a:ahLst/>
              <a:cxnLst>
                <a:cxn ang="0">
                  <a:pos x="15" y="74"/>
                </a:cxn>
                <a:cxn ang="0">
                  <a:pos x="15" y="104"/>
                </a:cxn>
                <a:cxn ang="0">
                  <a:pos x="81" y="104"/>
                </a:cxn>
                <a:cxn ang="0">
                  <a:pos x="81" y="97"/>
                </a:cxn>
                <a:cxn ang="0">
                  <a:pos x="66" y="89"/>
                </a:cxn>
                <a:cxn ang="0">
                  <a:pos x="59" y="74"/>
                </a:cxn>
                <a:cxn ang="0">
                  <a:pos x="59" y="59"/>
                </a:cxn>
                <a:cxn ang="0">
                  <a:pos x="66" y="37"/>
                </a:cxn>
                <a:cxn ang="0">
                  <a:pos x="73" y="30"/>
                </a:cxn>
                <a:cxn ang="0">
                  <a:pos x="88" y="15"/>
                </a:cxn>
                <a:cxn ang="0">
                  <a:pos x="73" y="15"/>
                </a:cxn>
                <a:cxn ang="0">
                  <a:pos x="73" y="22"/>
                </a:cxn>
                <a:cxn ang="0">
                  <a:pos x="66" y="15"/>
                </a:cxn>
                <a:cxn ang="0">
                  <a:pos x="51" y="15"/>
                </a:cxn>
                <a:cxn ang="0">
                  <a:pos x="44" y="15"/>
                </a:cxn>
                <a:cxn ang="0">
                  <a:pos x="29" y="7"/>
                </a:cxn>
                <a:cxn ang="0">
                  <a:pos x="22" y="0"/>
                </a:cxn>
                <a:cxn ang="0">
                  <a:pos x="22" y="7"/>
                </a:cxn>
                <a:cxn ang="0">
                  <a:pos x="0" y="7"/>
                </a:cxn>
                <a:cxn ang="0">
                  <a:pos x="0" y="22"/>
                </a:cxn>
                <a:cxn ang="0">
                  <a:pos x="0" y="37"/>
                </a:cxn>
                <a:cxn ang="0">
                  <a:pos x="7" y="52"/>
                </a:cxn>
                <a:cxn ang="0">
                  <a:pos x="7" y="67"/>
                </a:cxn>
                <a:cxn ang="0">
                  <a:pos x="0" y="67"/>
                </a:cxn>
                <a:cxn ang="0">
                  <a:pos x="15" y="74"/>
                </a:cxn>
              </a:cxnLst>
              <a:rect l="0" t="0" r="r" b="b"/>
              <a:pathLst>
                <a:path w="89" h="105">
                  <a:moveTo>
                    <a:pt x="15" y="74"/>
                  </a:moveTo>
                  <a:lnTo>
                    <a:pt x="15" y="104"/>
                  </a:lnTo>
                  <a:lnTo>
                    <a:pt x="81" y="104"/>
                  </a:lnTo>
                  <a:lnTo>
                    <a:pt x="81" y="97"/>
                  </a:lnTo>
                  <a:lnTo>
                    <a:pt x="66" y="89"/>
                  </a:lnTo>
                  <a:lnTo>
                    <a:pt x="59" y="74"/>
                  </a:lnTo>
                  <a:lnTo>
                    <a:pt x="59" y="59"/>
                  </a:lnTo>
                  <a:lnTo>
                    <a:pt x="66" y="37"/>
                  </a:lnTo>
                  <a:lnTo>
                    <a:pt x="73" y="30"/>
                  </a:lnTo>
                  <a:lnTo>
                    <a:pt x="88" y="15"/>
                  </a:lnTo>
                  <a:lnTo>
                    <a:pt x="73" y="15"/>
                  </a:lnTo>
                  <a:lnTo>
                    <a:pt x="73" y="22"/>
                  </a:lnTo>
                  <a:lnTo>
                    <a:pt x="66" y="15"/>
                  </a:lnTo>
                  <a:lnTo>
                    <a:pt x="51" y="15"/>
                  </a:lnTo>
                  <a:lnTo>
                    <a:pt x="44" y="15"/>
                  </a:lnTo>
                  <a:lnTo>
                    <a:pt x="29" y="7"/>
                  </a:lnTo>
                  <a:lnTo>
                    <a:pt x="22" y="0"/>
                  </a:lnTo>
                  <a:lnTo>
                    <a:pt x="22" y="7"/>
                  </a:lnTo>
                  <a:lnTo>
                    <a:pt x="0" y="7"/>
                  </a:lnTo>
                  <a:lnTo>
                    <a:pt x="0" y="22"/>
                  </a:lnTo>
                  <a:lnTo>
                    <a:pt x="0" y="37"/>
                  </a:lnTo>
                  <a:lnTo>
                    <a:pt x="7" y="52"/>
                  </a:lnTo>
                  <a:lnTo>
                    <a:pt x="7" y="67"/>
                  </a:lnTo>
                  <a:lnTo>
                    <a:pt x="0" y="67"/>
                  </a:lnTo>
                  <a:lnTo>
                    <a:pt x="15" y="74"/>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45" name="Line 453"/>
            <p:cNvSpPr>
              <a:spLocks noChangeShapeType="1"/>
            </p:cNvSpPr>
            <p:nvPr/>
          </p:nvSpPr>
          <p:spPr bwMode="auto">
            <a:xfrm>
              <a:off x="2025" y="3068"/>
              <a:ext cx="8" cy="8"/>
            </a:xfrm>
            <a:prstGeom prst="line">
              <a:avLst/>
            </a:prstGeom>
            <a:noFill/>
            <a:ln w="12700">
              <a:solidFill>
                <a:srgbClr val="FFFFFF"/>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46" name="Freeform 454" descr="50%"/>
            <p:cNvSpPr>
              <a:spLocks/>
            </p:cNvSpPr>
            <p:nvPr/>
          </p:nvSpPr>
          <p:spPr bwMode="auto">
            <a:xfrm>
              <a:off x="1765" y="2984"/>
              <a:ext cx="145" cy="97"/>
            </a:xfrm>
            <a:custGeom>
              <a:avLst/>
              <a:gdLst/>
              <a:ahLst/>
              <a:cxnLst>
                <a:cxn ang="0">
                  <a:pos x="53" y="89"/>
                </a:cxn>
                <a:cxn ang="0">
                  <a:pos x="144" y="89"/>
                </a:cxn>
                <a:cxn ang="0">
                  <a:pos x="144" y="15"/>
                </a:cxn>
                <a:cxn ang="0">
                  <a:pos x="0" y="0"/>
                </a:cxn>
                <a:cxn ang="0">
                  <a:pos x="0" y="15"/>
                </a:cxn>
                <a:cxn ang="0">
                  <a:pos x="8" y="22"/>
                </a:cxn>
                <a:cxn ang="0">
                  <a:pos x="15" y="37"/>
                </a:cxn>
                <a:cxn ang="0">
                  <a:pos x="15" y="44"/>
                </a:cxn>
                <a:cxn ang="0">
                  <a:pos x="15" y="52"/>
                </a:cxn>
                <a:cxn ang="0">
                  <a:pos x="15" y="59"/>
                </a:cxn>
                <a:cxn ang="0">
                  <a:pos x="23" y="81"/>
                </a:cxn>
                <a:cxn ang="0">
                  <a:pos x="30" y="96"/>
                </a:cxn>
                <a:cxn ang="0">
                  <a:pos x="38" y="96"/>
                </a:cxn>
                <a:cxn ang="0">
                  <a:pos x="45" y="96"/>
                </a:cxn>
                <a:cxn ang="0">
                  <a:pos x="45" y="89"/>
                </a:cxn>
                <a:cxn ang="0">
                  <a:pos x="53" y="96"/>
                </a:cxn>
                <a:cxn ang="0">
                  <a:pos x="53" y="89"/>
                </a:cxn>
              </a:cxnLst>
              <a:rect l="0" t="0" r="r" b="b"/>
              <a:pathLst>
                <a:path w="145" h="97">
                  <a:moveTo>
                    <a:pt x="53" y="89"/>
                  </a:moveTo>
                  <a:lnTo>
                    <a:pt x="144" y="89"/>
                  </a:lnTo>
                  <a:lnTo>
                    <a:pt x="144" y="15"/>
                  </a:lnTo>
                  <a:lnTo>
                    <a:pt x="0" y="0"/>
                  </a:lnTo>
                  <a:lnTo>
                    <a:pt x="0" y="15"/>
                  </a:lnTo>
                  <a:lnTo>
                    <a:pt x="8" y="22"/>
                  </a:lnTo>
                  <a:lnTo>
                    <a:pt x="15" y="37"/>
                  </a:lnTo>
                  <a:lnTo>
                    <a:pt x="15" y="44"/>
                  </a:lnTo>
                  <a:lnTo>
                    <a:pt x="15" y="52"/>
                  </a:lnTo>
                  <a:lnTo>
                    <a:pt x="15" y="59"/>
                  </a:lnTo>
                  <a:lnTo>
                    <a:pt x="23" y="81"/>
                  </a:lnTo>
                  <a:lnTo>
                    <a:pt x="30" y="96"/>
                  </a:lnTo>
                  <a:lnTo>
                    <a:pt x="38" y="96"/>
                  </a:lnTo>
                  <a:lnTo>
                    <a:pt x="45" y="96"/>
                  </a:lnTo>
                  <a:lnTo>
                    <a:pt x="45" y="89"/>
                  </a:lnTo>
                  <a:lnTo>
                    <a:pt x="53" y="96"/>
                  </a:lnTo>
                  <a:lnTo>
                    <a:pt x="53" y="89"/>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47" name="Freeform 455" descr="50%"/>
            <p:cNvSpPr>
              <a:spLocks/>
            </p:cNvSpPr>
            <p:nvPr/>
          </p:nvSpPr>
          <p:spPr bwMode="auto">
            <a:xfrm>
              <a:off x="1813" y="3080"/>
              <a:ext cx="97" cy="73"/>
            </a:xfrm>
            <a:custGeom>
              <a:avLst/>
              <a:gdLst/>
              <a:ahLst/>
              <a:cxnLst>
                <a:cxn ang="0">
                  <a:pos x="96" y="72"/>
                </a:cxn>
                <a:cxn ang="0">
                  <a:pos x="96" y="0"/>
                </a:cxn>
                <a:cxn ang="0">
                  <a:pos x="7" y="0"/>
                </a:cxn>
                <a:cxn ang="0">
                  <a:pos x="0" y="43"/>
                </a:cxn>
                <a:cxn ang="0">
                  <a:pos x="0" y="65"/>
                </a:cxn>
                <a:cxn ang="0">
                  <a:pos x="96" y="72"/>
                </a:cxn>
              </a:cxnLst>
              <a:rect l="0" t="0" r="r" b="b"/>
              <a:pathLst>
                <a:path w="97" h="73">
                  <a:moveTo>
                    <a:pt x="96" y="72"/>
                  </a:moveTo>
                  <a:lnTo>
                    <a:pt x="96" y="0"/>
                  </a:lnTo>
                  <a:lnTo>
                    <a:pt x="7" y="0"/>
                  </a:lnTo>
                  <a:lnTo>
                    <a:pt x="0" y="43"/>
                  </a:lnTo>
                  <a:lnTo>
                    <a:pt x="0" y="65"/>
                  </a:lnTo>
                  <a:lnTo>
                    <a:pt x="96" y="72"/>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48" name="Freeform 456" descr="50%"/>
            <p:cNvSpPr>
              <a:spLocks/>
            </p:cNvSpPr>
            <p:nvPr/>
          </p:nvSpPr>
          <p:spPr bwMode="auto">
            <a:xfrm>
              <a:off x="1757" y="3128"/>
              <a:ext cx="81" cy="105"/>
            </a:xfrm>
            <a:custGeom>
              <a:avLst/>
              <a:gdLst/>
              <a:ahLst/>
              <a:cxnLst>
                <a:cxn ang="0">
                  <a:pos x="51" y="0"/>
                </a:cxn>
                <a:cxn ang="0">
                  <a:pos x="51" y="22"/>
                </a:cxn>
                <a:cxn ang="0">
                  <a:pos x="80" y="22"/>
                </a:cxn>
                <a:cxn ang="0">
                  <a:pos x="73" y="104"/>
                </a:cxn>
                <a:cxn ang="0">
                  <a:pos x="0" y="104"/>
                </a:cxn>
                <a:cxn ang="0">
                  <a:pos x="7" y="0"/>
                </a:cxn>
                <a:cxn ang="0">
                  <a:pos x="51" y="0"/>
                </a:cxn>
              </a:cxnLst>
              <a:rect l="0" t="0" r="r" b="b"/>
              <a:pathLst>
                <a:path w="81" h="105">
                  <a:moveTo>
                    <a:pt x="51" y="0"/>
                  </a:moveTo>
                  <a:lnTo>
                    <a:pt x="51" y="22"/>
                  </a:lnTo>
                  <a:lnTo>
                    <a:pt x="80" y="22"/>
                  </a:lnTo>
                  <a:lnTo>
                    <a:pt x="73" y="104"/>
                  </a:lnTo>
                  <a:lnTo>
                    <a:pt x="0" y="104"/>
                  </a:lnTo>
                  <a:lnTo>
                    <a:pt x="7" y="0"/>
                  </a:lnTo>
                  <a:lnTo>
                    <a:pt x="51"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49" name="Freeform 457" descr="50%"/>
            <p:cNvSpPr>
              <a:spLocks/>
            </p:cNvSpPr>
            <p:nvPr/>
          </p:nvSpPr>
          <p:spPr bwMode="auto">
            <a:xfrm>
              <a:off x="1677" y="3120"/>
              <a:ext cx="81" cy="145"/>
            </a:xfrm>
            <a:custGeom>
              <a:avLst/>
              <a:gdLst/>
              <a:ahLst/>
              <a:cxnLst>
                <a:cxn ang="0">
                  <a:pos x="80" y="8"/>
                </a:cxn>
                <a:cxn ang="0">
                  <a:pos x="73" y="129"/>
                </a:cxn>
                <a:cxn ang="0">
                  <a:pos x="65" y="129"/>
                </a:cxn>
                <a:cxn ang="0">
                  <a:pos x="65" y="136"/>
                </a:cxn>
                <a:cxn ang="0">
                  <a:pos x="65" y="144"/>
                </a:cxn>
                <a:cxn ang="0">
                  <a:pos x="0" y="61"/>
                </a:cxn>
                <a:cxn ang="0">
                  <a:pos x="7" y="0"/>
                </a:cxn>
                <a:cxn ang="0">
                  <a:pos x="29" y="8"/>
                </a:cxn>
                <a:cxn ang="0">
                  <a:pos x="80" y="8"/>
                </a:cxn>
              </a:cxnLst>
              <a:rect l="0" t="0" r="r" b="b"/>
              <a:pathLst>
                <a:path w="81" h="145">
                  <a:moveTo>
                    <a:pt x="80" y="8"/>
                  </a:moveTo>
                  <a:lnTo>
                    <a:pt x="73" y="129"/>
                  </a:lnTo>
                  <a:lnTo>
                    <a:pt x="65" y="129"/>
                  </a:lnTo>
                  <a:lnTo>
                    <a:pt x="65" y="136"/>
                  </a:lnTo>
                  <a:lnTo>
                    <a:pt x="65" y="144"/>
                  </a:lnTo>
                  <a:lnTo>
                    <a:pt x="0" y="61"/>
                  </a:lnTo>
                  <a:lnTo>
                    <a:pt x="7" y="0"/>
                  </a:lnTo>
                  <a:lnTo>
                    <a:pt x="29" y="8"/>
                  </a:lnTo>
                  <a:lnTo>
                    <a:pt x="80" y="8"/>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50" name="Freeform 458" descr="50%"/>
            <p:cNvSpPr>
              <a:spLocks/>
            </p:cNvSpPr>
            <p:nvPr/>
          </p:nvSpPr>
          <p:spPr bwMode="auto">
            <a:xfrm>
              <a:off x="1741" y="3240"/>
              <a:ext cx="89" cy="105"/>
            </a:xfrm>
            <a:custGeom>
              <a:avLst/>
              <a:gdLst/>
              <a:ahLst/>
              <a:cxnLst>
                <a:cxn ang="0">
                  <a:pos x="15" y="0"/>
                </a:cxn>
                <a:cxn ang="0">
                  <a:pos x="15" y="15"/>
                </a:cxn>
                <a:cxn ang="0">
                  <a:pos x="7" y="15"/>
                </a:cxn>
                <a:cxn ang="0">
                  <a:pos x="7" y="22"/>
                </a:cxn>
                <a:cxn ang="0">
                  <a:pos x="7" y="30"/>
                </a:cxn>
                <a:cxn ang="0">
                  <a:pos x="7" y="37"/>
                </a:cxn>
                <a:cxn ang="0">
                  <a:pos x="15" y="37"/>
                </a:cxn>
                <a:cxn ang="0">
                  <a:pos x="15" y="45"/>
                </a:cxn>
                <a:cxn ang="0">
                  <a:pos x="7" y="52"/>
                </a:cxn>
                <a:cxn ang="0">
                  <a:pos x="7" y="59"/>
                </a:cxn>
                <a:cxn ang="0">
                  <a:pos x="0" y="67"/>
                </a:cxn>
                <a:cxn ang="0">
                  <a:pos x="51" y="104"/>
                </a:cxn>
                <a:cxn ang="0">
                  <a:pos x="59" y="104"/>
                </a:cxn>
                <a:cxn ang="0">
                  <a:pos x="81" y="104"/>
                </a:cxn>
                <a:cxn ang="0">
                  <a:pos x="88" y="0"/>
                </a:cxn>
                <a:cxn ang="0">
                  <a:pos x="37" y="0"/>
                </a:cxn>
                <a:cxn ang="0">
                  <a:pos x="15" y="0"/>
                </a:cxn>
              </a:cxnLst>
              <a:rect l="0" t="0" r="r" b="b"/>
              <a:pathLst>
                <a:path w="89" h="105">
                  <a:moveTo>
                    <a:pt x="15" y="0"/>
                  </a:moveTo>
                  <a:lnTo>
                    <a:pt x="15" y="15"/>
                  </a:lnTo>
                  <a:lnTo>
                    <a:pt x="7" y="15"/>
                  </a:lnTo>
                  <a:lnTo>
                    <a:pt x="7" y="22"/>
                  </a:lnTo>
                  <a:lnTo>
                    <a:pt x="7" y="30"/>
                  </a:lnTo>
                  <a:lnTo>
                    <a:pt x="7" y="37"/>
                  </a:lnTo>
                  <a:lnTo>
                    <a:pt x="15" y="37"/>
                  </a:lnTo>
                  <a:lnTo>
                    <a:pt x="15" y="45"/>
                  </a:lnTo>
                  <a:lnTo>
                    <a:pt x="7" y="52"/>
                  </a:lnTo>
                  <a:lnTo>
                    <a:pt x="7" y="59"/>
                  </a:lnTo>
                  <a:lnTo>
                    <a:pt x="0" y="67"/>
                  </a:lnTo>
                  <a:lnTo>
                    <a:pt x="51" y="104"/>
                  </a:lnTo>
                  <a:lnTo>
                    <a:pt x="59" y="104"/>
                  </a:lnTo>
                  <a:lnTo>
                    <a:pt x="81" y="104"/>
                  </a:lnTo>
                  <a:lnTo>
                    <a:pt x="88" y="0"/>
                  </a:lnTo>
                  <a:lnTo>
                    <a:pt x="37" y="0"/>
                  </a:lnTo>
                  <a:lnTo>
                    <a:pt x="15"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51" name="Freeform 459" descr="50%"/>
            <p:cNvSpPr>
              <a:spLocks/>
            </p:cNvSpPr>
            <p:nvPr/>
          </p:nvSpPr>
          <p:spPr bwMode="auto">
            <a:xfrm>
              <a:off x="1829" y="3240"/>
              <a:ext cx="97" cy="105"/>
            </a:xfrm>
            <a:custGeom>
              <a:avLst/>
              <a:gdLst/>
              <a:ahLst/>
              <a:cxnLst>
                <a:cxn ang="0">
                  <a:pos x="7" y="0"/>
                </a:cxn>
                <a:cxn ang="0">
                  <a:pos x="0" y="104"/>
                </a:cxn>
                <a:cxn ang="0">
                  <a:pos x="15" y="104"/>
                </a:cxn>
                <a:cxn ang="0">
                  <a:pos x="15" y="97"/>
                </a:cxn>
                <a:cxn ang="0">
                  <a:pos x="44" y="97"/>
                </a:cxn>
                <a:cxn ang="0">
                  <a:pos x="37" y="89"/>
                </a:cxn>
                <a:cxn ang="0">
                  <a:pos x="96" y="89"/>
                </a:cxn>
                <a:cxn ang="0">
                  <a:pos x="96" y="0"/>
                </a:cxn>
                <a:cxn ang="0">
                  <a:pos x="7" y="0"/>
                </a:cxn>
              </a:cxnLst>
              <a:rect l="0" t="0" r="r" b="b"/>
              <a:pathLst>
                <a:path w="97" h="105">
                  <a:moveTo>
                    <a:pt x="7" y="0"/>
                  </a:moveTo>
                  <a:lnTo>
                    <a:pt x="0" y="104"/>
                  </a:lnTo>
                  <a:lnTo>
                    <a:pt x="15" y="104"/>
                  </a:lnTo>
                  <a:lnTo>
                    <a:pt x="15" y="97"/>
                  </a:lnTo>
                  <a:lnTo>
                    <a:pt x="44" y="97"/>
                  </a:lnTo>
                  <a:lnTo>
                    <a:pt x="37" y="89"/>
                  </a:lnTo>
                  <a:lnTo>
                    <a:pt x="96" y="89"/>
                  </a:lnTo>
                  <a:lnTo>
                    <a:pt x="96" y="0"/>
                  </a:lnTo>
                  <a:lnTo>
                    <a:pt x="7"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52" name="Freeform 460" descr="50%"/>
            <p:cNvSpPr>
              <a:spLocks/>
            </p:cNvSpPr>
            <p:nvPr/>
          </p:nvSpPr>
          <p:spPr bwMode="auto">
            <a:xfrm>
              <a:off x="1837" y="3160"/>
              <a:ext cx="105" cy="73"/>
            </a:xfrm>
            <a:custGeom>
              <a:avLst/>
              <a:gdLst/>
              <a:ahLst/>
              <a:cxnLst>
                <a:cxn ang="0">
                  <a:pos x="104" y="72"/>
                </a:cxn>
                <a:cxn ang="0">
                  <a:pos x="104" y="0"/>
                </a:cxn>
                <a:cxn ang="0">
                  <a:pos x="7" y="0"/>
                </a:cxn>
                <a:cxn ang="0">
                  <a:pos x="0" y="72"/>
                </a:cxn>
                <a:cxn ang="0">
                  <a:pos x="104" y="72"/>
                </a:cxn>
              </a:cxnLst>
              <a:rect l="0" t="0" r="r" b="b"/>
              <a:pathLst>
                <a:path w="105" h="73">
                  <a:moveTo>
                    <a:pt x="104" y="72"/>
                  </a:moveTo>
                  <a:lnTo>
                    <a:pt x="104" y="0"/>
                  </a:lnTo>
                  <a:lnTo>
                    <a:pt x="7" y="0"/>
                  </a:lnTo>
                  <a:lnTo>
                    <a:pt x="0" y="72"/>
                  </a:lnTo>
                  <a:lnTo>
                    <a:pt x="104" y="72"/>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53" name="Freeform 461" descr="50%"/>
            <p:cNvSpPr>
              <a:spLocks/>
            </p:cNvSpPr>
            <p:nvPr/>
          </p:nvSpPr>
          <p:spPr bwMode="auto">
            <a:xfrm>
              <a:off x="1949" y="3176"/>
              <a:ext cx="105" cy="57"/>
            </a:xfrm>
            <a:custGeom>
              <a:avLst/>
              <a:gdLst/>
              <a:ahLst/>
              <a:cxnLst>
                <a:cxn ang="0">
                  <a:pos x="0" y="0"/>
                </a:cxn>
                <a:cxn ang="0">
                  <a:pos x="0" y="56"/>
                </a:cxn>
                <a:cxn ang="0">
                  <a:pos x="104" y="56"/>
                </a:cxn>
                <a:cxn ang="0">
                  <a:pos x="104" y="21"/>
                </a:cxn>
                <a:cxn ang="0">
                  <a:pos x="104" y="14"/>
                </a:cxn>
                <a:cxn ang="0">
                  <a:pos x="97" y="7"/>
                </a:cxn>
                <a:cxn ang="0">
                  <a:pos x="0" y="0"/>
                </a:cxn>
              </a:cxnLst>
              <a:rect l="0" t="0" r="r" b="b"/>
              <a:pathLst>
                <a:path w="105" h="57">
                  <a:moveTo>
                    <a:pt x="0" y="0"/>
                  </a:moveTo>
                  <a:lnTo>
                    <a:pt x="0" y="56"/>
                  </a:lnTo>
                  <a:lnTo>
                    <a:pt x="104" y="56"/>
                  </a:lnTo>
                  <a:lnTo>
                    <a:pt x="104" y="21"/>
                  </a:lnTo>
                  <a:lnTo>
                    <a:pt x="104" y="14"/>
                  </a:lnTo>
                  <a:lnTo>
                    <a:pt x="97" y="7"/>
                  </a:lnTo>
                  <a:lnTo>
                    <a:pt x="0"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54" name="Freeform 462" descr="50%"/>
            <p:cNvSpPr>
              <a:spLocks/>
            </p:cNvSpPr>
            <p:nvPr/>
          </p:nvSpPr>
          <p:spPr bwMode="auto">
            <a:xfrm>
              <a:off x="1949" y="3176"/>
              <a:ext cx="105" cy="57"/>
            </a:xfrm>
            <a:custGeom>
              <a:avLst/>
              <a:gdLst/>
              <a:ahLst/>
              <a:cxnLst>
                <a:cxn ang="0">
                  <a:pos x="89" y="0"/>
                </a:cxn>
                <a:cxn ang="0">
                  <a:pos x="97" y="7"/>
                </a:cxn>
                <a:cxn ang="0">
                  <a:pos x="104" y="14"/>
                </a:cxn>
                <a:cxn ang="0">
                  <a:pos x="104" y="21"/>
                </a:cxn>
                <a:cxn ang="0">
                  <a:pos x="104" y="56"/>
                </a:cxn>
                <a:cxn ang="0">
                  <a:pos x="0" y="56"/>
                </a:cxn>
                <a:cxn ang="0">
                  <a:pos x="0" y="0"/>
                </a:cxn>
                <a:cxn ang="0">
                  <a:pos x="89" y="0"/>
                </a:cxn>
              </a:cxnLst>
              <a:rect l="0" t="0" r="r" b="b"/>
              <a:pathLst>
                <a:path w="105" h="57">
                  <a:moveTo>
                    <a:pt x="89" y="0"/>
                  </a:moveTo>
                  <a:lnTo>
                    <a:pt x="97" y="7"/>
                  </a:lnTo>
                  <a:lnTo>
                    <a:pt x="104" y="14"/>
                  </a:lnTo>
                  <a:lnTo>
                    <a:pt x="104" y="21"/>
                  </a:lnTo>
                  <a:lnTo>
                    <a:pt x="104" y="56"/>
                  </a:lnTo>
                  <a:lnTo>
                    <a:pt x="0" y="56"/>
                  </a:lnTo>
                  <a:lnTo>
                    <a:pt x="0" y="0"/>
                  </a:lnTo>
                  <a:lnTo>
                    <a:pt x="89"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55" name="Freeform 463" descr="50%"/>
            <p:cNvSpPr>
              <a:spLocks/>
            </p:cNvSpPr>
            <p:nvPr/>
          </p:nvSpPr>
          <p:spPr bwMode="auto">
            <a:xfrm>
              <a:off x="1933" y="3240"/>
              <a:ext cx="129" cy="65"/>
            </a:xfrm>
            <a:custGeom>
              <a:avLst/>
              <a:gdLst/>
              <a:ahLst/>
              <a:cxnLst>
                <a:cxn ang="0">
                  <a:pos x="8" y="0"/>
                </a:cxn>
                <a:cxn ang="0">
                  <a:pos x="120" y="0"/>
                </a:cxn>
                <a:cxn ang="0">
                  <a:pos x="120" y="7"/>
                </a:cxn>
                <a:cxn ang="0">
                  <a:pos x="128" y="14"/>
                </a:cxn>
                <a:cxn ang="0">
                  <a:pos x="128" y="57"/>
                </a:cxn>
                <a:cxn ang="0">
                  <a:pos x="105" y="57"/>
                </a:cxn>
                <a:cxn ang="0">
                  <a:pos x="98" y="64"/>
                </a:cxn>
                <a:cxn ang="0">
                  <a:pos x="90" y="57"/>
                </a:cxn>
                <a:cxn ang="0">
                  <a:pos x="83" y="64"/>
                </a:cxn>
                <a:cxn ang="0">
                  <a:pos x="75" y="57"/>
                </a:cxn>
                <a:cxn ang="0">
                  <a:pos x="45" y="50"/>
                </a:cxn>
                <a:cxn ang="0">
                  <a:pos x="45" y="14"/>
                </a:cxn>
                <a:cxn ang="0">
                  <a:pos x="0" y="14"/>
                </a:cxn>
                <a:cxn ang="0">
                  <a:pos x="8" y="0"/>
                </a:cxn>
              </a:cxnLst>
              <a:rect l="0" t="0" r="r" b="b"/>
              <a:pathLst>
                <a:path w="129" h="65">
                  <a:moveTo>
                    <a:pt x="8" y="0"/>
                  </a:moveTo>
                  <a:lnTo>
                    <a:pt x="120" y="0"/>
                  </a:lnTo>
                  <a:lnTo>
                    <a:pt x="120" y="7"/>
                  </a:lnTo>
                  <a:lnTo>
                    <a:pt x="128" y="14"/>
                  </a:lnTo>
                  <a:lnTo>
                    <a:pt x="128" y="57"/>
                  </a:lnTo>
                  <a:lnTo>
                    <a:pt x="105" y="57"/>
                  </a:lnTo>
                  <a:lnTo>
                    <a:pt x="98" y="64"/>
                  </a:lnTo>
                  <a:lnTo>
                    <a:pt x="90" y="57"/>
                  </a:lnTo>
                  <a:lnTo>
                    <a:pt x="83" y="64"/>
                  </a:lnTo>
                  <a:lnTo>
                    <a:pt x="75" y="57"/>
                  </a:lnTo>
                  <a:lnTo>
                    <a:pt x="45" y="50"/>
                  </a:lnTo>
                  <a:lnTo>
                    <a:pt x="45" y="14"/>
                  </a:lnTo>
                  <a:lnTo>
                    <a:pt x="0" y="14"/>
                  </a:lnTo>
                  <a:lnTo>
                    <a:pt x="8"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56" name="Freeform 464" descr="50%"/>
            <p:cNvSpPr>
              <a:spLocks/>
            </p:cNvSpPr>
            <p:nvPr/>
          </p:nvSpPr>
          <p:spPr bwMode="auto">
            <a:xfrm>
              <a:off x="2061" y="3240"/>
              <a:ext cx="65" cy="65"/>
            </a:xfrm>
            <a:custGeom>
              <a:avLst/>
              <a:gdLst/>
              <a:ahLst/>
              <a:cxnLst>
                <a:cxn ang="0">
                  <a:pos x="64" y="7"/>
                </a:cxn>
                <a:cxn ang="0">
                  <a:pos x="64" y="14"/>
                </a:cxn>
                <a:cxn ang="0">
                  <a:pos x="64" y="21"/>
                </a:cxn>
                <a:cxn ang="0">
                  <a:pos x="64" y="28"/>
                </a:cxn>
                <a:cxn ang="0">
                  <a:pos x="57" y="36"/>
                </a:cxn>
                <a:cxn ang="0">
                  <a:pos x="57" y="43"/>
                </a:cxn>
                <a:cxn ang="0">
                  <a:pos x="50" y="50"/>
                </a:cxn>
                <a:cxn ang="0">
                  <a:pos x="50" y="64"/>
                </a:cxn>
                <a:cxn ang="0">
                  <a:pos x="57" y="64"/>
                </a:cxn>
                <a:cxn ang="0">
                  <a:pos x="14" y="64"/>
                </a:cxn>
                <a:cxn ang="0">
                  <a:pos x="14" y="57"/>
                </a:cxn>
                <a:cxn ang="0">
                  <a:pos x="7" y="57"/>
                </a:cxn>
                <a:cxn ang="0">
                  <a:pos x="7" y="21"/>
                </a:cxn>
                <a:cxn ang="0">
                  <a:pos x="0" y="7"/>
                </a:cxn>
                <a:cxn ang="0">
                  <a:pos x="43" y="7"/>
                </a:cxn>
                <a:cxn ang="0">
                  <a:pos x="64" y="0"/>
                </a:cxn>
                <a:cxn ang="0">
                  <a:pos x="64" y="7"/>
                </a:cxn>
              </a:cxnLst>
              <a:rect l="0" t="0" r="r" b="b"/>
              <a:pathLst>
                <a:path w="65" h="65">
                  <a:moveTo>
                    <a:pt x="64" y="7"/>
                  </a:moveTo>
                  <a:lnTo>
                    <a:pt x="64" y="14"/>
                  </a:lnTo>
                  <a:lnTo>
                    <a:pt x="64" y="21"/>
                  </a:lnTo>
                  <a:lnTo>
                    <a:pt x="64" y="28"/>
                  </a:lnTo>
                  <a:lnTo>
                    <a:pt x="57" y="36"/>
                  </a:lnTo>
                  <a:lnTo>
                    <a:pt x="57" y="43"/>
                  </a:lnTo>
                  <a:lnTo>
                    <a:pt x="50" y="50"/>
                  </a:lnTo>
                  <a:lnTo>
                    <a:pt x="50" y="64"/>
                  </a:lnTo>
                  <a:lnTo>
                    <a:pt x="57" y="64"/>
                  </a:lnTo>
                  <a:lnTo>
                    <a:pt x="14" y="64"/>
                  </a:lnTo>
                  <a:lnTo>
                    <a:pt x="14" y="57"/>
                  </a:lnTo>
                  <a:lnTo>
                    <a:pt x="7" y="57"/>
                  </a:lnTo>
                  <a:lnTo>
                    <a:pt x="7" y="21"/>
                  </a:lnTo>
                  <a:lnTo>
                    <a:pt x="0" y="7"/>
                  </a:lnTo>
                  <a:lnTo>
                    <a:pt x="43" y="7"/>
                  </a:lnTo>
                  <a:lnTo>
                    <a:pt x="64" y="0"/>
                  </a:lnTo>
                  <a:lnTo>
                    <a:pt x="64" y="7"/>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57" name="Freeform 465" descr="50%"/>
            <p:cNvSpPr>
              <a:spLocks/>
            </p:cNvSpPr>
            <p:nvPr/>
          </p:nvSpPr>
          <p:spPr bwMode="auto">
            <a:xfrm>
              <a:off x="2077" y="3032"/>
              <a:ext cx="73" cy="73"/>
            </a:xfrm>
            <a:custGeom>
              <a:avLst/>
              <a:gdLst/>
              <a:ahLst/>
              <a:cxnLst>
                <a:cxn ang="0">
                  <a:pos x="7" y="7"/>
                </a:cxn>
                <a:cxn ang="0">
                  <a:pos x="0" y="14"/>
                </a:cxn>
                <a:cxn ang="0">
                  <a:pos x="0" y="36"/>
                </a:cxn>
                <a:cxn ang="0">
                  <a:pos x="7" y="50"/>
                </a:cxn>
                <a:cxn ang="0">
                  <a:pos x="22" y="58"/>
                </a:cxn>
                <a:cxn ang="0">
                  <a:pos x="22" y="65"/>
                </a:cxn>
                <a:cxn ang="0">
                  <a:pos x="22" y="72"/>
                </a:cxn>
                <a:cxn ang="0">
                  <a:pos x="65" y="72"/>
                </a:cxn>
                <a:cxn ang="0">
                  <a:pos x="65" y="65"/>
                </a:cxn>
                <a:cxn ang="0">
                  <a:pos x="65" y="58"/>
                </a:cxn>
                <a:cxn ang="0">
                  <a:pos x="65" y="50"/>
                </a:cxn>
                <a:cxn ang="0">
                  <a:pos x="72" y="36"/>
                </a:cxn>
                <a:cxn ang="0">
                  <a:pos x="72" y="29"/>
                </a:cxn>
                <a:cxn ang="0">
                  <a:pos x="65" y="36"/>
                </a:cxn>
                <a:cxn ang="0">
                  <a:pos x="58" y="36"/>
                </a:cxn>
                <a:cxn ang="0">
                  <a:pos x="65" y="29"/>
                </a:cxn>
                <a:cxn ang="0">
                  <a:pos x="65" y="14"/>
                </a:cxn>
                <a:cxn ang="0">
                  <a:pos x="36" y="7"/>
                </a:cxn>
                <a:cxn ang="0">
                  <a:pos x="29" y="7"/>
                </a:cxn>
                <a:cxn ang="0">
                  <a:pos x="22" y="0"/>
                </a:cxn>
                <a:cxn ang="0">
                  <a:pos x="14" y="7"/>
                </a:cxn>
                <a:cxn ang="0">
                  <a:pos x="7" y="7"/>
                </a:cxn>
              </a:cxnLst>
              <a:rect l="0" t="0" r="r" b="b"/>
              <a:pathLst>
                <a:path w="73" h="73">
                  <a:moveTo>
                    <a:pt x="7" y="7"/>
                  </a:moveTo>
                  <a:lnTo>
                    <a:pt x="0" y="14"/>
                  </a:lnTo>
                  <a:lnTo>
                    <a:pt x="0" y="36"/>
                  </a:lnTo>
                  <a:lnTo>
                    <a:pt x="7" y="50"/>
                  </a:lnTo>
                  <a:lnTo>
                    <a:pt x="22" y="58"/>
                  </a:lnTo>
                  <a:lnTo>
                    <a:pt x="22" y="65"/>
                  </a:lnTo>
                  <a:lnTo>
                    <a:pt x="22" y="72"/>
                  </a:lnTo>
                  <a:lnTo>
                    <a:pt x="65" y="72"/>
                  </a:lnTo>
                  <a:lnTo>
                    <a:pt x="65" y="65"/>
                  </a:lnTo>
                  <a:lnTo>
                    <a:pt x="65" y="58"/>
                  </a:lnTo>
                  <a:lnTo>
                    <a:pt x="65" y="50"/>
                  </a:lnTo>
                  <a:lnTo>
                    <a:pt x="72" y="36"/>
                  </a:lnTo>
                  <a:lnTo>
                    <a:pt x="72" y="29"/>
                  </a:lnTo>
                  <a:lnTo>
                    <a:pt x="65" y="36"/>
                  </a:lnTo>
                  <a:lnTo>
                    <a:pt x="58" y="36"/>
                  </a:lnTo>
                  <a:lnTo>
                    <a:pt x="65" y="29"/>
                  </a:lnTo>
                  <a:lnTo>
                    <a:pt x="65" y="14"/>
                  </a:lnTo>
                  <a:lnTo>
                    <a:pt x="36" y="7"/>
                  </a:lnTo>
                  <a:lnTo>
                    <a:pt x="29" y="7"/>
                  </a:lnTo>
                  <a:lnTo>
                    <a:pt x="22" y="0"/>
                  </a:lnTo>
                  <a:lnTo>
                    <a:pt x="14" y="7"/>
                  </a:lnTo>
                  <a:lnTo>
                    <a:pt x="7" y="7"/>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58" name="Freeform 466" descr="50%"/>
            <p:cNvSpPr>
              <a:spLocks/>
            </p:cNvSpPr>
            <p:nvPr/>
          </p:nvSpPr>
          <p:spPr bwMode="auto">
            <a:xfrm>
              <a:off x="2109" y="3024"/>
              <a:ext cx="105" cy="97"/>
            </a:xfrm>
            <a:custGeom>
              <a:avLst/>
              <a:gdLst/>
              <a:ahLst/>
              <a:cxnLst>
                <a:cxn ang="0">
                  <a:pos x="0" y="15"/>
                </a:cxn>
                <a:cxn ang="0">
                  <a:pos x="7" y="7"/>
                </a:cxn>
                <a:cxn ang="0">
                  <a:pos x="22" y="0"/>
                </a:cxn>
                <a:cxn ang="0">
                  <a:pos x="22" y="7"/>
                </a:cxn>
                <a:cxn ang="0">
                  <a:pos x="30" y="7"/>
                </a:cxn>
                <a:cxn ang="0">
                  <a:pos x="37" y="7"/>
                </a:cxn>
                <a:cxn ang="0">
                  <a:pos x="45" y="7"/>
                </a:cxn>
                <a:cxn ang="0">
                  <a:pos x="45" y="15"/>
                </a:cxn>
                <a:cxn ang="0">
                  <a:pos x="52" y="7"/>
                </a:cxn>
                <a:cxn ang="0">
                  <a:pos x="59" y="7"/>
                </a:cxn>
                <a:cxn ang="0">
                  <a:pos x="59" y="0"/>
                </a:cxn>
                <a:cxn ang="0">
                  <a:pos x="67" y="7"/>
                </a:cxn>
                <a:cxn ang="0">
                  <a:pos x="74" y="7"/>
                </a:cxn>
                <a:cxn ang="0">
                  <a:pos x="67" y="15"/>
                </a:cxn>
                <a:cxn ang="0">
                  <a:pos x="74" y="22"/>
                </a:cxn>
                <a:cxn ang="0">
                  <a:pos x="82" y="22"/>
                </a:cxn>
                <a:cxn ang="0">
                  <a:pos x="89" y="30"/>
                </a:cxn>
                <a:cxn ang="0">
                  <a:pos x="89" y="37"/>
                </a:cxn>
                <a:cxn ang="0">
                  <a:pos x="82" y="44"/>
                </a:cxn>
                <a:cxn ang="0">
                  <a:pos x="82" y="52"/>
                </a:cxn>
                <a:cxn ang="0">
                  <a:pos x="89" y="52"/>
                </a:cxn>
                <a:cxn ang="0">
                  <a:pos x="89" y="44"/>
                </a:cxn>
                <a:cxn ang="0">
                  <a:pos x="97" y="44"/>
                </a:cxn>
                <a:cxn ang="0">
                  <a:pos x="104" y="59"/>
                </a:cxn>
                <a:cxn ang="0">
                  <a:pos x="104" y="66"/>
                </a:cxn>
                <a:cxn ang="0">
                  <a:pos x="104" y="74"/>
                </a:cxn>
                <a:cxn ang="0">
                  <a:pos x="97" y="81"/>
                </a:cxn>
                <a:cxn ang="0">
                  <a:pos x="97" y="89"/>
                </a:cxn>
                <a:cxn ang="0">
                  <a:pos x="82" y="96"/>
                </a:cxn>
                <a:cxn ang="0">
                  <a:pos x="59" y="96"/>
                </a:cxn>
                <a:cxn ang="0">
                  <a:pos x="59" y="74"/>
                </a:cxn>
                <a:cxn ang="0">
                  <a:pos x="52" y="59"/>
                </a:cxn>
                <a:cxn ang="0">
                  <a:pos x="52" y="52"/>
                </a:cxn>
                <a:cxn ang="0">
                  <a:pos x="52" y="44"/>
                </a:cxn>
                <a:cxn ang="0">
                  <a:pos x="52" y="37"/>
                </a:cxn>
                <a:cxn ang="0">
                  <a:pos x="59" y="37"/>
                </a:cxn>
                <a:cxn ang="0">
                  <a:pos x="59" y="30"/>
                </a:cxn>
                <a:cxn ang="0">
                  <a:pos x="67" y="22"/>
                </a:cxn>
                <a:cxn ang="0">
                  <a:pos x="67" y="15"/>
                </a:cxn>
                <a:cxn ang="0">
                  <a:pos x="59" y="15"/>
                </a:cxn>
                <a:cxn ang="0">
                  <a:pos x="52" y="15"/>
                </a:cxn>
                <a:cxn ang="0">
                  <a:pos x="45" y="22"/>
                </a:cxn>
                <a:cxn ang="0">
                  <a:pos x="37" y="22"/>
                </a:cxn>
                <a:cxn ang="0">
                  <a:pos x="37" y="30"/>
                </a:cxn>
                <a:cxn ang="0">
                  <a:pos x="30" y="37"/>
                </a:cxn>
                <a:cxn ang="0">
                  <a:pos x="30" y="22"/>
                </a:cxn>
                <a:cxn ang="0">
                  <a:pos x="7" y="15"/>
                </a:cxn>
                <a:cxn ang="0">
                  <a:pos x="0" y="15"/>
                </a:cxn>
              </a:cxnLst>
              <a:rect l="0" t="0" r="r" b="b"/>
              <a:pathLst>
                <a:path w="105" h="97">
                  <a:moveTo>
                    <a:pt x="0" y="15"/>
                  </a:moveTo>
                  <a:lnTo>
                    <a:pt x="7" y="7"/>
                  </a:lnTo>
                  <a:lnTo>
                    <a:pt x="22" y="0"/>
                  </a:lnTo>
                  <a:lnTo>
                    <a:pt x="22" y="7"/>
                  </a:lnTo>
                  <a:lnTo>
                    <a:pt x="30" y="7"/>
                  </a:lnTo>
                  <a:lnTo>
                    <a:pt x="37" y="7"/>
                  </a:lnTo>
                  <a:lnTo>
                    <a:pt x="45" y="7"/>
                  </a:lnTo>
                  <a:lnTo>
                    <a:pt x="45" y="15"/>
                  </a:lnTo>
                  <a:lnTo>
                    <a:pt x="52" y="7"/>
                  </a:lnTo>
                  <a:lnTo>
                    <a:pt x="59" y="7"/>
                  </a:lnTo>
                  <a:lnTo>
                    <a:pt x="59" y="0"/>
                  </a:lnTo>
                  <a:lnTo>
                    <a:pt x="67" y="7"/>
                  </a:lnTo>
                  <a:lnTo>
                    <a:pt x="74" y="7"/>
                  </a:lnTo>
                  <a:lnTo>
                    <a:pt x="67" y="15"/>
                  </a:lnTo>
                  <a:lnTo>
                    <a:pt x="74" y="22"/>
                  </a:lnTo>
                  <a:lnTo>
                    <a:pt x="82" y="22"/>
                  </a:lnTo>
                  <a:lnTo>
                    <a:pt x="89" y="30"/>
                  </a:lnTo>
                  <a:lnTo>
                    <a:pt x="89" y="37"/>
                  </a:lnTo>
                  <a:lnTo>
                    <a:pt x="82" y="44"/>
                  </a:lnTo>
                  <a:lnTo>
                    <a:pt x="82" y="52"/>
                  </a:lnTo>
                  <a:lnTo>
                    <a:pt x="89" y="52"/>
                  </a:lnTo>
                  <a:lnTo>
                    <a:pt x="89" y="44"/>
                  </a:lnTo>
                  <a:lnTo>
                    <a:pt x="97" y="44"/>
                  </a:lnTo>
                  <a:lnTo>
                    <a:pt x="104" y="59"/>
                  </a:lnTo>
                  <a:lnTo>
                    <a:pt x="104" y="66"/>
                  </a:lnTo>
                  <a:lnTo>
                    <a:pt x="104" y="74"/>
                  </a:lnTo>
                  <a:lnTo>
                    <a:pt x="97" y="81"/>
                  </a:lnTo>
                  <a:lnTo>
                    <a:pt x="97" y="89"/>
                  </a:lnTo>
                  <a:lnTo>
                    <a:pt x="82" y="96"/>
                  </a:lnTo>
                  <a:lnTo>
                    <a:pt x="59" y="96"/>
                  </a:lnTo>
                  <a:lnTo>
                    <a:pt x="59" y="74"/>
                  </a:lnTo>
                  <a:lnTo>
                    <a:pt x="52" y="59"/>
                  </a:lnTo>
                  <a:lnTo>
                    <a:pt x="52" y="52"/>
                  </a:lnTo>
                  <a:lnTo>
                    <a:pt x="52" y="44"/>
                  </a:lnTo>
                  <a:lnTo>
                    <a:pt x="52" y="37"/>
                  </a:lnTo>
                  <a:lnTo>
                    <a:pt x="59" y="37"/>
                  </a:lnTo>
                  <a:lnTo>
                    <a:pt x="59" y="30"/>
                  </a:lnTo>
                  <a:lnTo>
                    <a:pt x="67" y="22"/>
                  </a:lnTo>
                  <a:lnTo>
                    <a:pt x="67" y="15"/>
                  </a:lnTo>
                  <a:lnTo>
                    <a:pt x="59" y="15"/>
                  </a:lnTo>
                  <a:lnTo>
                    <a:pt x="52" y="15"/>
                  </a:lnTo>
                  <a:lnTo>
                    <a:pt x="45" y="22"/>
                  </a:lnTo>
                  <a:lnTo>
                    <a:pt x="37" y="22"/>
                  </a:lnTo>
                  <a:lnTo>
                    <a:pt x="37" y="30"/>
                  </a:lnTo>
                  <a:lnTo>
                    <a:pt x="30" y="37"/>
                  </a:lnTo>
                  <a:lnTo>
                    <a:pt x="30" y="22"/>
                  </a:lnTo>
                  <a:lnTo>
                    <a:pt x="7" y="15"/>
                  </a:lnTo>
                  <a:lnTo>
                    <a:pt x="0" y="15"/>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59" name="Freeform 467" descr="50%"/>
            <p:cNvSpPr>
              <a:spLocks/>
            </p:cNvSpPr>
            <p:nvPr/>
          </p:nvSpPr>
          <p:spPr bwMode="auto">
            <a:xfrm>
              <a:off x="1733" y="2984"/>
              <a:ext cx="73" cy="137"/>
            </a:xfrm>
            <a:custGeom>
              <a:avLst/>
              <a:gdLst/>
              <a:ahLst/>
              <a:cxnLst>
                <a:cxn ang="0">
                  <a:pos x="29" y="15"/>
                </a:cxn>
                <a:cxn ang="0">
                  <a:pos x="43" y="38"/>
                </a:cxn>
                <a:cxn ang="0">
                  <a:pos x="43" y="45"/>
                </a:cxn>
                <a:cxn ang="0">
                  <a:pos x="43" y="53"/>
                </a:cxn>
                <a:cxn ang="0">
                  <a:pos x="43" y="60"/>
                </a:cxn>
                <a:cxn ang="0">
                  <a:pos x="50" y="60"/>
                </a:cxn>
                <a:cxn ang="0">
                  <a:pos x="50" y="83"/>
                </a:cxn>
                <a:cxn ang="0">
                  <a:pos x="58" y="98"/>
                </a:cxn>
                <a:cxn ang="0">
                  <a:pos x="65" y="98"/>
                </a:cxn>
                <a:cxn ang="0">
                  <a:pos x="72" y="91"/>
                </a:cxn>
                <a:cxn ang="0">
                  <a:pos x="72" y="98"/>
                </a:cxn>
                <a:cxn ang="0">
                  <a:pos x="72" y="136"/>
                </a:cxn>
                <a:cxn ang="0">
                  <a:pos x="0" y="136"/>
                </a:cxn>
                <a:cxn ang="0">
                  <a:pos x="0" y="106"/>
                </a:cxn>
                <a:cxn ang="0">
                  <a:pos x="0" y="98"/>
                </a:cxn>
                <a:cxn ang="0">
                  <a:pos x="7" y="91"/>
                </a:cxn>
                <a:cxn ang="0">
                  <a:pos x="0" y="83"/>
                </a:cxn>
                <a:cxn ang="0">
                  <a:pos x="7" y="76"/>
                </a:cxn>
                <a:cxn ang="0">
                  <a:pos x="14" y="76"/>
                </a:cxn>
                <a:cxn ang="0">
                  <a:pos x="14" y="60"/>
                </a:cxn>
                <a:cxn ang="0">
                  <a:pos x="14" y="53"/>
                </a:cxn>
                <a:cxn ang="0">
                  <a:pos x="14" y="0"/>
                </a:cxn>
                <a:cxn ang="0">
                  <a:pos x="29" y="0"/>
                </a:cxn>
                <a:cxn ang="0">
                  <a:pos x="29" y="15"/>
                </a:cxn>
              </a:cxnLst>
              <a:rect l="0" t="0" r="r" b="b"/>
              <a:pathLst>
                <a:path w="73" h="137">
                  <a:moveTo>
                    <a:pt x="29" y="15"/>
                  </a:moveTo>
                  <a:lnTo>
                    <a:pt x="43" y="38"/>
                  </a:lnTo>
                  <a:lnTo>
                    <a:pt x="43" y="45"/>
                  </a:lnTo>
                  <a:lnTo>
                    <a:pt x="43" y="53"/>
                  </a:lnTo>
                  <a:lnTo>
                    <a:pt x="43" y="60"/>
                  </a:lnTo>
                  <a:lnTo>
                    <a:pt x="50" y="60"/>
                  </a:lnTo>
                  <a:lnTo>
                    <a:pt x="50" y="83"/>
                  </a:lnTo>
                  <a:lnTo>
                    <a:pt x="58" y="98"/>
                  </a:lnTo>
                  <a:lnTo>
                    <a:pt x="65" y="98"/>
                  </a:lnTo>
                  <a:lnTo>
                    <a:pt x="72" y="91"/>
                  </a:lnTo>
                  <a:lnTo>
                    <a:pt x="72" y="98"/>
                  </a:lnTo>
                  <a:lnTo>
                    <a:pt x="72" y="136"/>
                  </a:lnTo>
                  <a:lnTo>
                    <a:pt x="0" y="136"/>
                  </a:lnTo>
                  <a:lnTo>
                    <a:pt x="0" y="106"/>
                  </a:lnTo>
                  <a:lnTo>
                    <a:pt x="0" y="98"/>
                  </a:lnTo>
                  <a:lnTo>
                    <a:pt x="7" y="91"/>
                  </a:lnTo>
                  <a:lnTo>
                    <a:pt x="0" y="83"/>
                  </a:lnTo>
                  <a:lnTo>
                    <a:pt x="7" y="76"/>
                  </a:lnTo>
                  <a:lnTo>
                    <a:pt x="14" y="76"/>
                  </a:lnTo>
                  <a:lnTo>
                    <a:pt x="14" y="60"/>
                  </a:lnTo>
                  <a:lnTo>
                    <a:pt x="14" y="53"/>
                  </a:lnTo>
                  <a:lnTo>
                    <a:pt x="14" y="0"/>
                  </a:lnTo>
                  <a:lnTo>
                    <a:pt x="29" y="0"/>
                  </a:lnTo>
                  <a:lnTo>
                    <a:pt x="29" y="15"/>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60" name="Freeform 468" descr="50%"/>
            <p:cNvSpPr>
              <a:spLocks/>
            </p:cNvSpPr>
            <p:nvPr/>
          </p:nvSpPr>
          <p:spPr bwMode="auto">
            <a:xfrm>
              <a:off x="1629" y="3024"/>
              <a:ext cx="121" cy="97"/>
            </a:xfrm>
            <a:custGeom>
              <a:avLst/>
              <a:gdLst/>
              <a:ahLst/>
              <a:cxnLst>
                <a:cxn ang="0">
                  <a:pos x="0" y="81"/>
                </a:cxn>
                <a:cxn ang="0">
                  <a:pos x="83" y="96"/>
                </a:cxn>
                <a:cxn ang="0">
                  <a:pos x="98" y="96"/>
                </a:cxn>
                <a:cxn ang="0">
                  <a:pos x="105" y="52"/>
                </a:cxn>
                <a:cxn ang="0">
                  <a:pos x="98" y="44"/>
                </a:cxn>
                <a:cxn ang="0">
                  <a:pos x="105" y="37"/>
                </a:cxn>
                <a:cxn ang="0">
                  <a:pos x="113" y="37"/>
                </a:cxn>
                <a:cxn ang="0">
                  <a:pos x="120" y="22"/>
                </a:cxn>
                <a:cxn ang="0">
                  <a:pos x="113" y="15"/>
                </a:cxn>
                <a:cxn ang="0">
                  <a:pos x="53" y="15"/>
                </a:cxn>
                <a:cxn ang="0">
                  <a:pos x="38" y="15"/>
                </a:cxn>
                <a:cxn ang="0">
                  <a:pos x="38" y="7"/>
                </a:cxn>
                <a:cxn ang="0">
                  <a:pos x="30" y="0"/>
                </a:cxn>
                <a:cxn ang="0">
                  <a:pos x="23" y="7"/>
                </a:cxn>
                <a:cxn ang="0">
                  <a:pos x="15" y="7"/>
                </a:cxn>
                <a:cxn ang="0">
                  <a:pos x="15" y="22"/>
                </a:cxn>
                <a:cxn ang="0">
                  <a:pos x="8" y="30"/>
                </a:cxn>
                <a:cxn ang="0">
                  <a:pos x="8" y="37"/>
                </a:cxn>
                <a:cxn ang="0">
                  <a:pos x="8" y="44"/>
                </a:cxn>
                <a:cxn ang="0">
                  <a:pos x="0" y="59"/>
                </a:cxn>
                <a:cxn ang="0">
                  <a:pos x="0" y="81"/>
                </a:cxn>
              </a:cxnLst>
              <a:rect l="0" t="0" r="r" b="b"/>
              <a:pathLst>
                <a:path w="121" h="97">
                  <a:moveTo>
                    <a:pt x="0" y="81"/>
                  </a:moveTo>
                  <a:lnTo>
                    <a:pt x="83" y="96"/>
                  </a:lnTo>
                  <a:lnTo>
                    <a:pt x="98" y="96"/>
                  </a:lnTo>
                  <a:lnTo>
                    <a:pt x="105" y="52"/>
                  </a:lnTo>
                  <a:lnTo>
                    <a:pt x="98" y="44"/>
                  </a:lnTo>
                  <a:lnTo>
                    <a:pt x="105" y="37"/>
                  </a:lnTo>
                  <a:lnTo>
                    <a:pt x="113" y="37"/>
                  </a:lnTo>
                  <a:lnTo>
                    <a:pt x="120" y="22"/>
                  </a:lnTo>
                  <a:lnTo>
                    <a:pt x="113" y="15"/>
                  </a:lnTo>
                  <a:lnTo>
                    <a:pt x="53" y="15"/>
                  </a:lnTo>
                  <a:lnTo>
                    <a:pt x="38" y="15"/>
                  </a:lnTo>
                  <a:lnTo>
                    <a:pt x="38" y="7"/>
                  </a:lnTo>
                  <a:lnTo>
                    <a:pt x="30" y="0"/>
                  </a:lnTo>
                  <a:lnTo>
                    <a:pt x="23" y="7"/>
                  </a:lnTo>
                  <a:lnTo>
                    <a:pt x="15" y="7"/>
                  </a:lnTo>
                  <a:lnTo>
                    <a:pt x="15" y="22"/>
                  </a:lnTo>
                  <a:lnTo>
                    <a:pt x="8" y="30"/>
                  </a:lnTo>
                  <a:lnTo>
                    <a:pt x="8" y="37"/>
                  </a:lnTo>
                  <a:lnTo>
                    <a:pt x="8" y="44"/>
                  </a:lnTo>
                  <a:lnTo>
                    <a:pt x="0" y="59"/>
                  </a:lnTo>
                  <a:lnTo>
                    <a:pt x="0" y="81"/>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61" name="Freeform 469" descr="50%"/>
            <p:cNvSpPr>
              <a:spLocks/>
            </p:cNvSpPr>
            <p:nvPr/>
          </p:nvSpPr>
          <p:spPr bwMode="auto">
            <a:xfrm>
              <a:off x="1645" y="2968"/>
              <a:ext cx="105" cy="65"/>
            </a:xfrm>
            <a:custGeom>
              <a:avLst/>
              <a:gdLst/>
              <a:ahLst/>
              <a:cxnLst>
                <a:cxn ang="0">
                  <a:pos x="15" y="50"/>
                </a:cxn>
                <a:cxn ang="0">
                  <a:pos x="22" y="50"/>
                </a:cxn>
                <a:cxn ang="0">
                  <a:pos x="22" y="64"/>
                </a:cxn>
                <a:cxn ang="0">
                  <a:pos x="37" y="64"/>
                </a:cxn>
                <a:cxn ang="0">
                  <a:pos x="97" y="64"/>
                </a:cxn>
                <a:cxn ang="0">
                  <a:pos x="104" y="14"/>
                </a:cxn>
                <a:cxn ang="0">
                  <a:pos x="82" y="14"/>
                </a:cxn>
                <a:cxn ang="0">
                  <a:pos x="67" y="14"/>
                </a:cxn>
                <a:cxn ang="0">
                  <a:pos x="30" y="0"/>
                </a:cxn>
                <a:cxn ang="0">
                  <a:pos x="37" y="7"/>
                </a:cxn>
                <a:cxn ang="0">
                  <a:pos x="37" y="14"/>
                </a:cxn>
                <a:cxn ang="0">
                  <a:pos x="37" y="21"/>
                </a:cxn>
                <a:cxn ang="0">
                  <a:pos x="30" y="21"/>
                </a:cxn>
                <a:cxn ang="0">
                  <a:pos x="30" y="36"/>
                </a:cxn>
                <a:cxn ang="0">
                  <a:pos x="22" y="28"/>
                </a:cxn>
                <a:cxn ang="0">
                  <a:pos x="30" y="21"/>
                </a:cxn>
                <a:cxn ang="0">
                  <a:pos x="22" y="14"/>
                </a:cxn>
                <a:cxn ang="0">
                  <a:pos x="7" y="14"/>
                </a:cxn>
                <a:cxn ang="0">
                  <a:pos x="7" y="7"/>
                </a:cxn>
                <a:cxn ang="0">
                  <a:pos x="0" y="14"/>
                </a:cxn>
                <a:cxn ang="0">
                  <a:pos x="7" y="21"/>
                </a:cxn>
                <a:cxn ang="0">
                  <a:pos x="7" y="28"/>
                </a:cxn>
                <a:cxn ang="0">
                  <a:pos x="7" y="36"/>
                </a:cxn>
                <a:cxn ang="0">
                  <a:pos x="7" y="43"/>
                </a:cxn>
                <a:cxn ang="0">
                  <a:pos x="7" y="50"/>
                </a:cxn>
                <a:cxn ang="0">
                  <a:pos x="15" y="50"/>
                </a:cxn>
              </a:cxnLst>
              <a:rect l="0" t="0" r="r" b="b"/>
              <a:pathLst>
                <a:path w="105" h="65">
                  <a:moveTo>
                    <a:pt x="15" y="50"/>
                  </a:moveTo>
                  <a:lnTo>
                    <a:pt x="22" y="50"/>
                  </a:lnTo>
                  <a:lnTo>
                    <a:pt x="22" y="64"/>
                  </a:lnTo>
                  <a:lnTo>
                    <a:pt x="37" y="64"/>
                  </a:lnTo>
                  <a:lnTo>
                    <a:pt x="97" y="64"/>
                  </a:lnTo>
                  <a:lnTo>
                    <a:pt x="104" y="14"/>
                  </a:lnTo>
                  <a:lnTo>
                    <a:pt x="82" y="14"/>
                  </a:lnTo>
                  <a:lnTo>
                    <a:pt x="67" y="14"/>
                  </a:lnTo>
                  <a:lnTo>
                    <a:pt x="30" y="0"/>
                  </a:lnTo>
                  <a:lnTo>
                    <a:pt x="37" y="7"/>
                  </a:lnTo>
                  <a:lnTo>
                    <a:pt x="37" y="14"/>
                  </a:lnTo>
                  <a:lnTo>
                    <a:pt x="37" y="21"/>
                  </a:lnTo>
                  <a:lnTo>
                    <a:pt x="30" y="21"/>
                  </a:lnTo>
                  <a:lnTo>
                    <a:pt x="30" y="36"/>
                  </a:lnTo>
                  <a:lnTo>
                    <a:pt x="22" y="28"/>
                  </a:lnTo>
                  <a:lnTo>
                    <a:pt x="30" y="21"/>
                  </a:lnTo>
                  <a:lnTo>
                    <a:pt x="22" y="14"/>
                  </a:lnTo>
                  <a:lnTo>
                    <a:pt x="7" y="14"/>
                  </a:lnTo>
                  <a:lnTo>
                    <a:pt x="7" y="7"/>
                  </a:lnTo>
                  <a:lnTo>
                    <a:pt x="0" y="14"/>
                  </a:lnTo>
                  <a:lnTo>
                    <a:pt x="7" y="21"/>
                  </a:lnTo>
                  <a:lnTo>
                    <a:pt x="7" y="28"/>
                  </a:lnTo>
                  <a:lnTo>
                    <a:pt x="7" y="36"/>
                  </a:lnTo>
                  <a:lnTo>
                    <a:pt x="7" y="43"/>
                  </a:lnTo>
                  <a:lnTo>
                    <a:pt x="7" y="50"/>
                  </a:lnTo>
                  <a:lnTo>
                    <a:pt x="15" y="5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62" name="Freeform 470" descr="50%"/>
            <p:cNvSpPr>
              <a:spLocks/>
            </p:cNvSpPr>
            <p:nvPr/>
          </p:nvSpPr>
          <p:spPr bwMode="auto">
            <a:xfrm>
              <a:off x="1621" y="3112"/>
              <a:ext cx="129" cy="193"/>
            </a:xfrm>
            <a:custGeom>
              <a:avLst/>
              <a:gdLst/>
              <a:ahLst/>
              <a:cxnLst>
                <a:cxn ang="0">
                  <a:pos x="8" y="0"/>
                </a:cxn>
                <a:cxn ang="0">
                  <a:pos x="60" y="8"/>
                </a:cxn>
                <a:cxn ang="0">
                  <a:pos x="53" y="69"/>
                </a:cxn>
                <a:cxn ang="0">
                  <a:pos x="120" y="154"/>
                </a:cxn>
                <a:cxn ang="0">
                  <a:pos x="120" y="161"/>
                </a:cxn>
                <a:cxn ang="0">
                  <a:pos x="128" y="161"/>
                </a:cxn>
                <a:cxn ang="0">
                  <a:pos x="128" y="169"/>
                </a:cxn>
                <a:cxn ang="0">
                  <a:pos x="120" y="177"/>
                </a:cxn>
                <a:cxn ang="0">
                  <a:pos x="120" y="184"/>
                </a:cxn>
                <a:cxn ang="0">
                  <a:pos x="120" y="192"/>
                </a:cxn>
                <a:cxn ang="0">
                  <a:pos x="75" y="192"/>
                </a:cxn>
                <a:cxn ang="0">
                  <a:pos x="75" y="184"/>
                </a:cxn>
                <a:cxn ang="0">
                  <a:pos x="68" y="177"/>
                </a:cxn>
                <a:cxn ang="0">
                  <a:pos x="68" y="169"/>
                </a:cxn>
                <a:cxn ang="0">
                  <a:pos x="60" y="161"/>
                </a:cxn>
                <a:cxn ang="0">
                  <a:pos x="53" y="154"/>
                </a:cxn>
                <a:cxn ang="0">
                  <a:pos x="45" y="146"/>
                </a:cxn>
                <a:cxn ang="0">
                  <a:pos x="38" y="146"/>
                </a:cxn>
                <a:cxn ang="0">
                  <a:pos x="30" y="138"/>
                </a:cxn>
                <a:cxn ang="0">
                  <a:pos x="30" y="131"/>
                </a:cxn>
                <a:cxn ang="0">
                  <a:pos x="23" y="123"/>
                </a:cxn>
                <a:cxn ang="0">
                  <a:pos x="23" y="115"/>
                </a:cxn>
                <a:cxn ang="0">
                  <a:pos x="23" y="108"/>
                </a:cxn>
                <a:cxn ang="0">
                  <a:pos x="23" y="100"/>
                </a:cxn>
                <a:cxn ang="0">
                  <a:pos x="23" y="92"/>
                </a:cxn>
                <a:cxn ang="0">
                  <a:pos x="8" y="84"/>
                </a:cxn>
                <a:cxn ang="0">
                  <a:pos x="8" y="77"/>
                </a:cxn>
                <a:cxn ang="0">
                  <a:pos x="15" y="77"/>
                </a:cxn>
                <a:cxn ang="0">
                  <a:pos x="15" y="84"/>
                </a:cxn>
                <a:cxn ang="0">
                  <a:pos x="23" y="84"/>
                </a:cxn>
                <a:cxn ang="0">
                  <a:pos x="23" y="77"/>
                </a:cxn>
                <a:cxn ang="0">
                  <a:pos x="23" y="69"/>
                </a:cxn>
                <a:cxn ang="0">
                  <a:pos x="23" y="61"/>
                </a:cxn>
                <a:cxn ang="0">
                  <a:pos x="15" y="61"/>
                </a:cxn>
                <a:cxn ang="0">
                  <a:pos x="15" y="69"/>
                </a:cxn>
                <a:cxn ang="0">
                  <a:pos x="8" y="69"/>
                </a:cxn>
                <a:cxn ang="0">
                  <a:pos x="8" y="61"/>
                </a:cxn>
                <a:cxn ang="0">
                  <a:pos x="8" y="54"/>
                </a:cxn>
                <a:cxn ang="0">
                  <a:pos x="0" y="46"/>
                </a:cxn>
                <a:cxn ang="0">
                  <a:pos x="0" y="31"/>
                </a:cxn>
                <a:cxn ang="0">
                  <a:pos x="0" y="15"/>
                </a:cxn>
                <a:cxn ang="0">
                  <a:pos x="8" y="15"/>
                </a:cxn>
                <a:cxn ang="0">
                  <a:pos x="8" y="8"/>
                </a:cxn>
                <a:cxn ang="0">
                  <a:pos x="8" y="0"/>
                </a:cxn>
              </a:cxnLst>
              <a:rect l="0" t="0" r="r" b="b"/>
              <a:pathLst>
                <a:path w="129" h="193">
                  <a:moveTo>
                    <a:pt x="8" y="0"/>
                  </a:moveTo>
                  <a:lnTo>
                    <a:pt x="60" y="8"/>
                  </a:lnTo>
                  <a:lnTo>
                    <a:pt x="53" y="69"/>
                  </a:lnTo>
                  <a:lnTo>
                    <a:pt x="120" y="154"/>
                  </a:lnTo>
                  <a:lnTo>
                    <a:pt x="120" y="161"/>
                  </a:lnTo>
                  <a:lnTo>
                    <a:pt x="128" y="161"/>
                  </a:lnTo>
                  <a:lnTo>
                    <a:pt x="128" y="169"/>
                  </a:lnTo>
                  <a:lnTo>
                    <a:pt x="120" y="177"/>
                  </a:lnTo>
                  <a:lnTo>
                    <a:pt x="120" y="184"/>
                  </a:lnTo>
                  <a:lnTo>
                    <a:pt x="120" y="192"/>
                  </a:lnTo>
                  <a:lnTo>
                    <a:pt x="75" y="192"/>
                  </a:lnTo>
                  <a:lnTo>
                    <a:pt x="75" y="184"/>
                  </a:lnTo>
                  <a:lnTo>
                    <a:pt x="68" y="177"/>
                  </a:lnTo>
                  <a:lnTo>
                    <a:pt x="68" y="169"/>
                  </a:lnTo>
                  <a:lnTo>
                    <a:pt x="60" y="161"/>
                  </a:lnTo>
                  <a:lnTo>
                    <a:pt x="53" y="154"/>
                  </a:lnTo>
                  <a:lnTo>
                    <a:pt x="45" y="146"/>
                  </a:lnTo>
                  <a:lnTo>
                    <a:pt x="38" y="146"/>
                  </a:lnTo>
                  <a:lnTo>
                    <a:pt x="30" y="138"/>
                  </a:lnTo>
                  <a:lnTo>
                    <a:pt x="30" y="131"/>
                  </a:lnTo>
                  <a:lnTo>
                    <a:pt x="23" y="123"/>
                  </a:lnTo>
                  <a:lnTo>
                    <a:pt x="23" y="115"/>
                  </a:lnTo>
                  <a:lnTo>
                    <a:pt x="23" y="108"/>
                  </a:lnTo>
                  <a:lnTo>
                    <a:pt x="23" y="100"/>
                  </a:lnTo>
                  <a:lnTo>
                    <a:pt x="23" y="92"/>
                  </a:lnTo>
                  <a:lnTo>
                    <a:pt x="8" y="84"/>
                  </a:lnTo>
                  <a:lnTo>
                    <a:pt x="8" y="77"/>
                  </a:lnTo>
                  <a:lnTo>
                    <a:pt x="15" y="77"/>
                  </a:lnTo>
                  <a:lnTo>
                    <a:pt x="15" y="84"/>
                  </a:lnTo>
                  <a:lnTo>
                    <a:pt x="23" y="84"/>
                  </a:lnTo>
                  <a:lnTo>
                    <a:pt x="23" y="77"/>
                  </a:lnTo>
                  <a:lnTo>
                    <a:pt x="23" y="69"/>
                  </a:lnTo>
                  <a:lnTo>
                    <a:pt x="23" y="61"/>
                  </a:lnTo>
                  <a:lnTo>
                    <a:pt x="15" y="61"/>
                  </a:lnTo>
                  <a:lnTo>
                    <a:pt x="15" y="69"/>
                  </a:lnTo>
                  <a:lnTo>
                    <a:pt x="8" y="69"/>
                  </a:lnTo>
                  <a:lnTo>
                    <a:pt x="8" y="61"/>
                  </a:lnTo>
                  <a:lnTo>
                    <a:pt x="8" y="54"/>
                  </a:lnTo>
                  <a:lnTo>
                    <a:pt x="0" y="46"/>
                  </a:lnTo>
                  <a:lnTo>
                    <a:pt x="0" y="31"/>
                  </a:lnTo>
                  <a:lnTo>
                    <a:pt x="0" y="15"/>
                  </a:lnTo>
                  <a:lnTo>
                    <a:pt x="8" y="15"/>
                  </a:lnTo>
                  <a:lnTo>
                    <a:pt x="8" y="8"/>
                  </a:lnTo>
                  <a:lnTo>
                    <a:pt x="8" y="0"/>
                  </a:lnTo>
                </a:path>
              </a:pathLst>
            </a:custGeom>
            <a:pattFill prst="pct50">
              <a:fgClr>
                <a:srgbClr val="000000"/>
              </a:fgClr>
              <a:bgClr>
                <a:srgbClr val="FFFFFF"/>
              </a:bgClr>
            </a:pattFill>
            <a:ln w="1270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63" name="Freeform 471" descr="50%"/>
            <p:cNvSpPr>
              <a:spLocks/>
            </p:cNvSpPr>
            <p:nvPr/>
          </p:nvSpPr>
          <p:spPr bwMode="auto">
            <a:xfrm>
              <a:off x="1869" y="3256"/>
              <a:ext cx="209" cy="201"/>
            </a:xfrm>
            <a:custGeom>
              <a:avLst/>
              <a:gdLst/>
              <a:ahLst/>
              <a:cxnLst>
                <a:cxn ang="0">
                  <a:pos x="0" y="77"/>
                </a:cxn>
                <a:cxn ang="0">
                  <a:pos x="62" y="77"/>
                </a:cxn>
                <a:cxn ang="0">
                  <a:pos x="62" y="0"/>
                </a:cxn>
                <a:cxn ang="0">
                  <a:pos x="108" y="0"/>
                </a:cxn>
                <a:cxn ang="0">
                  <a:pos x="108" y="38"/>
                </a:cxn>
                <a:cxn ang="0">
                  <a:pos x="139" y="46"/>
                </a:cxn>
                <a:cxn ang="0">
                  <a:pos x="154" y="54"/>
                </a:cxn>
                <a:cxn ang="0">
                  <a:pos x="154" y="46"/>
                </a:cxn>
                <a:cxn ang="0">
                  <a:pos x="162" y="54"/>
                </a:cxn>
                <a:cxn ang="0">
                  <a:pos x="177" y="46"/>
                </a:cxn>
                <a:cxn ang="0">
                  <a:pos x="200" y="46"/>
                </a:cxn>
                <a:cxn ang="0">
                  <a:pos x="200" y="77"/>
                </a:cxn>
                <a:cxn ang="0">
                  <a:pos x="208" y="100"/>
                </a:cxn>
                <a:cxn ang="0">
                  <a:pos x="208" y="108"/>
                </a:cxn>
                <a:cxn ang="0">
                  <a:pos x="208" y="123"/>
                </a:cxn>
                <a:cxn ang="0">
                  <a:pos x="193" y="131"/>
                </a:cxn>
                <a:cxn ang="0">
                  <a:pos x="185" y="123"/>
                </a:cxn>
                <a:cxn ang="0">
                  <a:pos x="185" y="131"/>
                </a:cxn>
                <a:cxn ang="0">
                  <a:pos x="177" y="146"/>
                </a:cxn>
                <a:cxn ang="0">
                  <a:pos x="169" y="154"/>
                </a:cxn>
                <a:cxn ang="0">
                  <a:pos x="162" y="154"/>
                </a:cxn>
                <a:cxn ang="0">
                  <a:pos x="154" y="162"/>
                </a:cxn>
                <a:cxn ang="0">
                  <a:pos x="154" y="169"/>
                </a:cxn>
                <a:cxn ang="0">
                  <a:pos x="154" y="185"/>
                </a:cxn>
                <a:cxn ang="0">
                  <a:pos x="154" y="192"/>
                </a:cxn>
                <a:cxn ang="0">
                  <a:pos x="154" y="200"/>
                </a:cxn>
                <a:cxn ang="0">
                  <a:pos x="131" y="192"/>
                </a:cxn>
                <a:cxn ang="0">
                  <a:pos x="123" y="177"/>
                </a:cxn>
                <a:cxn ang="0">
                  <a:pos x="123" y="169"/>
                </a:cxn>
                <a:cxn ang="0">
                  <a:pos x="116" y="169"/>
                </a:cxn>
                <a:cxn ang="0">
                  <a:pos x="108" y="162"/>
                </a:cxn>
                <a:cxn ang="0">
                  <a:pos x="108" y="154"/>
                </a:cxn>
                <a:cxn ang="0">
                  <a:pos x="100" y="138"/>
                </a:cxn>
                <a:cxn ang="0">
                  <a:pos x="92" y="131"/>
                </a:cxn>
                <a:cxn ang="0">
                  <a:pos x="85" y="123"/>
                </a:cxn>
                <a:cxn ang="0">
                  <a:pos x="77" y="123"/>
                </a:cxn>
                <a:cxn ang="0">
                  <a:pos x="69" y="123"/>
                </a:cxn>
                <a:cxn ang="0">
                  <a:pos x="62" y="131"/>
                </a:cxn>
                <a:cxn ang="0">
                  <a:pos x="54" y="138"/>
                </a:cxn>
                <a:cxn ang="0">
                  <a:pos x="46" y="138"/>
                </a:cxn>
                <a:cxn ang="0">
                  <a:pos x="39" y="138"/>
                </a:cxn>
                <a:cxn ang="0">
                  <a:pos x="31" y="123"/>
                </a:cxn>
                <a:cxn ang="0">
                  <a:pos x="31" y="108"/>
                </a:cxn>
                <a:cxn ang="0">
                  <a:pos x="23" y="100"/>
                </a:cxn>
                <a:cxn ang="0">
                  <a:pos x="15" y="100"/>
                </a:cxn>
                <a:cxn ang="0">
                  <a:pos x="0" y="77"/>
                </a:cxn>
              </a:cxnLst>
              <a:rect l="0" t="0" r="r" b="b"/>
              <a:pathLst>
                <a:path w="209" h="201">
                  <a:moveTo>
                    <a:pt x="0" y="77"/>
                  </a:moveTo>
                  <a:lnTo>
                    <a:pt x="62" y="77"/>
                  </a:lnTo>
                  <a:lnTo>
                    <a:pt x="62" y="0"/>
                  </a:lnTo>
                  <a:lnTo>
                    <a:pt x="108" y="0"/>
                  </a:lnTo>
                  <a:lnTo>
                    <a:pt x="108" y="38"/>
                  </a:lnTo>
                  <a:lnTo>
                    <a:pt x="139" y="46"/>
                  </a:lnTo>
                  <a:lnTo>
                    <a:pt x="154" y="54"/>
                  </a:lnTo>
                  <a:lnTo>
                    <a:pt x="154" y="46"/>
                  </a:lnTo>
                  <a:lnTo>
                    <a:pt x="162" y="54"/>
                  </a:lnTo>
                  <a:lnTo>
                    <a:pt x="177" y="46"/>
                  </a:lnTo>
                  <a:lnTo>
                    <a:pt x="200" y="46"/>
                  </a:lnTo>
                  <a:lnTo>
                    <a:pt x="200" y="77"/>
                  </a:lnTo>
                  <a:lnTo>
                    <a:pt x="208" y="100"/>
                  </a:lnTo>
                  <a:lnTo>
                    <a:pt x="208" y="108"/>
                  </a:lnTo>
                  <a:lnTo>
                    <a:pt x="208" y="123"/>
                  </a:lnTo>
                  <a:lnTo>
                    <a:pt x="193" y="131"/>
                  </a:lnTo>
                  <a:lnTo>
                    <a:pt x="185" y="123"/>
                  </a:lnTo>
                  <a:lnTo>
                    <a:pt x="185" y="131"/>
                  </a:lnTo>
                  <a:lnTo>
                    <a:pt x="177" y="146"/>
                  </a:lnTo>
                  <a:lnTo>
                    <a:pt x="169" y="154"/>
                  </a:lnTo>
                  <a:lnTo>
                    <a:pt x="162" y="154"/>
                  </a:lnTo>
                  <a:lnTo>
                    <a:pt x="154" y="162"/>
                  </a:lnTo>
                  <a:lnTo>
                    <a:pt x="154" y="169"/>
                  </a:lnTo>
                  <a:lnTo>
                    <a:pt x="154" y="185"/>
                  </a:lnTo>
                  <a:lnTo>
                    <a:pt x="154" y="192"/>
                  </a:lnTo>
                  <a:lnTo>
                    <a:pt x="154" y="200"/>
                  </a:lnTo>
                  <a:lnTo>
                    <a:pt x="131" y="192"/>
                  </a:lnTo>
                  <a:lnTo>
                    <a:pt x="123" y="177"/>
                  </a:lnTo>
                  <a:lnTo>
                    <a:pt x="123" y="169"/>
                  </a:lnTo>
                  <a:lnTo>
                    <a:pt x="116" y="169"/>
                  </a:lnTo>
                  <a:lnTo>
                    <a:pt x="108" y="162"/>
                  </a:lnTo>
                  <a:lnTo>
                    <a:pt x="108" y="154"/>
                  </a:lnTo>
                  <a:lnTo>
                    <a:pt x="100" y="138"/>
                  </a:lnTo>
                  <a:lnTo>
                    <a:pt x="92" y="131"/>
                  </a:lnTo>
                  <a:lnTo>
                    <a:pt x="85" y="123"/>
                  </a:lnTo>
                  <a:lnTo>
                    <a:pt x="77" y="123"/>
                  </a:lnTo>
                  <a:lnTo>
                    <a:pt x="69" y="123"/>
                  </a:lnTo>
                  <a:lnTo>
                    <a:pt x="62" y="131"/>
                  </a:lnTo>
                  <a:lnTo>
                    <a:pt x="54" y="138"/>
                  </a:lnTo>
                  <a:lnTo>
                    <a:pt x="46" y="138"/>
                  </a:lnTo>
                  <a:lnTo>
                    <a:pt x="39" y="138"/>
                  </a:lnTo>
                  <a:lnTo>
                    <a:pt x="31" y="123"/>
                  </a:lnTo>
                  <a:lnTo>
                    <a:pt x="31" y="108"/>
                  </a:lnTo>
                  <a:lnTo>
                    <a:pt x="23" y="100"/>
                  </a:lnTo>
                  <a:lnTo>
                    <a:pt x="15" y="100"/>
                  </a:lnTo>
                  <a:lnTo>
                    <a:pt x="0" y="77"/>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64" name="Freeform 472" descr="50%"/>
            <p:cNvSpPr>
              <a:spLocks/>
            </p:cNvSpPr>
            <p:nvPr/>
          </p:nvSpPr>
          <p:spPr bwMode="auto">
            <a:xfrm>
              <a:off x="2045" y="3160"/>
              <a:ext cx="97" cy="81"/>
            </a:xfrm>
            <a:custGeom>
              <a:avLst/>
              <a:gdLst/>
              <a:ahLst/>
              <a:cxnLst>
                <a:cxn ang="0">
                  <a:pos x="52" y="0"/>
                </a:cxn>
                <a:cxn ang="0">
                  <a:pos x="0" y="0"/>
                </a:cxn>
                <a:cxn ang="0">
                  <a:pos x="0" y="7"/>
                </a:cxn>
                <a:cxn ang="0">
                  <a:pos x="7" y="22"/>
                </a:cxn>
                <a:cxn ang="0">
                  <a:pos x="15" y="29"/>
                </a:cxn>
                <a:cxn ang="0">
                  <a:pos x="15" y="36"/>
                </a:cxn>
                <a:cxn ang="0">
                  <a:pos x="15" y="80"/>
                </a:cxn>
                <a:cxn ang="0">
                  <a:pos x="59" y="80"/>
                </a:cxn>
                <a:cxn ang="0">
                  <a:pos x="81" y="73"/>
                </a:cxn>
                <a:cxn ang="0">
                  <a:pos x="81" y="80"/>
                </a:cxn>
                <a:cxn ang="0">
                  <a:pos x="89" y="80"/>
                </a:cxn>
                <a:cxn ang="0">
                  <a:pos x="89" y="65"/>
                </a:cxn>
                <a:cxn ang="0">
                  <a:pos x="96" y="65"/>
                </a:cxn>
                <a:cxn ang="0">
                  <a:pos x="96" y="58"/>
                </a:cxn>
                <a:cxn ang="0">
                  <a:pos x="89" y="51"/>
                </a:cxn>
                <a:cxn ang="0">
                  <a:pos x="74" y="36"/>
                </a:cxn>
                <a:cxn ang="0">
                  <a:pos x="81" y="29"/>
                </a:cxn>
                <a:cxn ang="0">
                  <a:pos x="74" y="22"/>
                </a:cxn>
                <a:cxn ang="0">
                  <a:pos x="66" y="29"/>
                </a:cxn>
                <a:cxn ang="0">
                  <a:pos x="59" y="15"/>
                </a:cxn>
                <a:cxn ang="0">
                  <a:pos x="52" y="7"/>
                </a:cxn>
                <a:cxn ang="0">
                  <a:pos x="59" y="7"/>
                </a:cxn>
                <a:cxn ang="0">
                  <a:pos x="59" y="0"/>
                </a:cxn>
                <a:cxn ang="0">
                  <a:pos x="52" y="0"/>
                </a:cxn>
              </a:cxnLst>
              <a:rect l="0" t="0" r="r" b="b"/>
              <a:pathLst>
                <a:path w="97" h="81">
                  <a:moveTo>
                    <a:pt x="52" y="0"/>
                  </a:moveTo>
                  <a:lnTo>
                    <a:pt x="0" y="0"/>
                  </a:lnTo>
                  <a:lnTo>
                    <a:pt x="0" y="7"/>
                  </a:lnTo>
                  <a:lnTo>
                    <a:pt x="7" y="22"/>
                  </a:lnTo>
                  <a:lnTo>
                    <a:pt x="15" y="29"/>
                  </a:lnTo>
                  <a:lnTo>
                    <a:pt x="15" y="36"/>
                  </a:lnTo>
                  <a:lnTo>
                    <a:pt x="15" y="80"/>
                  </a:lnTo>
                  <a:lnTo>
                    <a:pt x="59" y="80"/>
                  </a:lnTo>
                  <a:lnTo>
                    <a:pt x="81" y="73"/>
                  </a:lnTo>
                  <a:lnTo>
                    <a:pt x="81" y="80"/>
                  </a:lnTo>
                  <a:lnTo>
                    <a:pt x="89" y="80"/>
                  </a:lnTo>
                  <a:lnTo>
                    <a:pt x="89" y="65"/>
                  </a:lnTo>
                  <a:lnTo>
                    <a:pt x="96" y="65"/>
                  </a:lnTo>
                  <a:lnTo>
                    <a:pt x="96" y="58"/>
                  </a:lnTo>
                  <a:lnTo>
                    <a:pt x="89" y="51"/>
                  </a:lnTo>
                  <a:lnTo>
                    <a:pt x="74" y="36"/>
                  </a:lnTo>
                  <a:lnTo>
                    <a:pt x="81" y="29"/>
                  </a:lnTo>
                  <a:lnTo>
                    <a:pt x="74" y="22"/>
                  </a:lnTo>
                  <a:lnTo>
                    <a:pt x="66" y="29"/>
                  </a:lnTo>
                  <a:lnTo>
                    <a:pt x="59" y="15"/>
                  </a:lnTo>
                  <a:lnTo>
                    <a:pt x="52" y="7"/>
                  </a:lnTo>
                  <a:lnTo>
                    <a:pt x="59" y="7"/>
                  </a:lnTo>
                  <a:lnTo>
                    <a:pt x="59" y="0"/>
                  </a:lnTo>
                  <a:lnTo>
                    <a:pt x="52"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65" name="Freeform 473" descr="50%"/>
            <p:cNvSpPr>
              <a:spLocks/>
            </p:cNvSpPr>
            <p:nvPr/>
          </p:nvSpPr>
          <p:spPr bwMode="auto">
            <a:xfrm>
              <a:off x="2101" y="3112"/>
              <a:ext cx="57" cy="105"/>
            </a:xfrm>
            <a:custGeom>
              <a:avLst/>
              <a:gdLst/>
              <a:ahLst/>
              <a:cxnLst>
                <a:cxn ang="0">
                  <a:pos x="42" y="0"/>
                </a:cxn>
                <a:cxn ang="0">
                  <a:pos x="0" y="0"/>
                </a:cxn>
                <a:cxn ang="0">
                  <a:pos x="14" y="15"/>
                </a:cxn>
                <a:cxn ang="0">
                  <a:pos x="14" y="22"/>
                </a:cxn>
                <a:cxn ang="0">
                  <a:pos x="14" y="30"/>
                </a:cxn>
                <a:cxn ang="0">
                  <a:pos x="7" y="30"/>
                </a:cxn>
                <a:cxn ang="0">
                  <a:pos x="7" y="37"/>
                </a:cxn>
                <a:cxn ang="0">
                  <a:pos x="7" y="45"/>
                </a:cxn>
                <a:cxn ang="0">
                  <a:pos x="7" y="52"/>
                </a:cxn>
                <a:cxn ang="0">
                  <a:pos x="0" y="52"/>
                </a:cxn>
                <a:cxn ang="0">
                  <a:pos x="14" y="74"/>
                </a:cxn>
                <a:cxn ang="0">
                  <a:pos x="21" y="67"/>
                </a:cxn>
                <a:cxn ang="0">
                  <a:pos x="28" y="74"/>
                </a:cxn>
                <a:cxn ang="0">
                  <a:pos x="21" y="82"/>
                </a:cxn>
                <a:cxn ang="0">
                  <a:pos x="35" y="97"/>
                </a:cxn>
                <a:cxn ang="0">
                  <a:pos x="42" y="104"/>
                </a:cxn>
                <a:cxn ang="0">
                  <a:pos x="49" y="104"/>
                </a:cxn>
                <a:cxn ang="0">
                  <a:pos x="49" y="97"/>
                </a:cxn>
                <a:cxn ang="0">
                  <a:pos x="56" y="89"/>
                </a:cxn>
                <a:cxn ang="0">
                  <a:pos x="56" y="82"/>
                </a:cxn>
                <a:cxn ang="0">
                  <a:pos x="56" y="59"/>
                </a:cxn>
                <a:cxn ang="0">
                  <a:pos x="56" y="15"/>
                </a:cxn>
                <a:cxn ang="0">
                  <a:pos x="42" y="7"/>
                </a:cxn>
                <a:cxn ang="0">
                  <a:pos x="42" y="0"/>
                </a:cxn>
              </a:cxnLst>
              <a:rect l="0" t="0" r="r" b="b"/>
              <a:pathLst>
                <a:path w="57" h="105">
                  <a:moveTo>
                    <a:pt x="42" y="0"/>
                  </a:moveTo>
                  <a:lnTo>
                    <a:pt x="0" y="0"/>
                  </a:lnTo>
                  <a:lnTo>
                    <a:pt x="14" y="15"/>
                  </a:lnTo>
                  <a:lnTo>
                    <a:pt x="14" y="22"/>
                  </a:lnTo>
                  <a:lnTo>
                    <a:pt x="14" y="30"/>
                  </a:lnTo>
                  <a:lnTo>
                    <a:pt x="7" y="30"/>
                  </a:lnTo>
                  <a:lnTo>
                    <a:pt x="7" y="37"/>
                  </a:lnTo>
                  <a:lnTo>
                    <a:pt x="7" y="45"/>
                  </a:lnTo>
                  <a:lnTo>
                    <a:pt x="7" y="52"/>
                  </a:lnTo>
                  <a:lnTo>
                    <a:pt x="0" y="52"/>
                  </a:lnTo>
                  <a:lnTo>
                    <a:pt x="14" y="74"/>
                  </a:lnTo>
                  <a:lnTo>
                    <a:pt x="21" y="67"/>
                  </a:lnTo>
                  <a:lnTo>
                    <a:pt x="28" y="74"/>
                  </a:lnTo>
                  <a:lnTo>
                    <a:pt x="21" y="82"/>
                  </a:lnTo>
                  <a:lnTo>
                    <a:pt x="35" y="97"/>
                  </a:lnTo>
                  <a:lnTo>
                    <a:pt x="42" y="104"/>
                  </a:lnTo>
                  <a:lnTo>
                    <a:pt x="49" y="104"/>
                  </a:lnTo>
                  <a:lnTo>
                    <a:pt x="49" y="97"/>
                  </a:lnTo>
                  <a:lnTo>
                    <a:pt x="56" y="89"/>
                  </a:lnTo>
                  <a:lnTo>
                    <a:pt x="56" y="82"/>
                  </a:lnTo>
                  <a:lnTo>
                    <a:pt x="56" y="59"/>
                  </a:lnTo>
                  <a:lnTo>
                    <a:pt x="56" y="15"/>
                  </a:lnTo>
                  <a:lnTo>
                    <a:pt x="42" y="7"/>
                  </a:lnTo>
                  <a:lnTo>
                    <a:pt x="42" y="0"/>
                  </a:lnTo>
                </a:path>
              </a:pathLst>
            </a:custGeom>
            <a:pattFill prst="pct50">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grpSp>
      <p:grpSp>
        <p:nvGrpSpPr>
          <p:cNvPr id="5142" name="Group 558"/>
          <p:cNvGrpSpPr>
            <a:grpSpLocks/>
          </p:cNvGrpSpPr>
          <p:nvPr/>
        </p:nvGrpSpPr>
        <p:grpSpPr bwMode="auto">
          <a:xfrm>
            <a:off x="4511268" y="5144920"/>
            <a:ext cx="573087" cy="1550988"/>
            <a:chOff x="1765" y="3320"/>
            <a:chExt cx="361" cy="977"/>
          </a:xfrm>
        </p:grpSpPr>
        <p:sp>
          <p:nvSpPr>
            <p:cNvPr id="8667" name="Freeform 475"/>
            <p:cNvSpPr>
              <a:spLocks/>
            </p:cNvSpPr>
            <p:nvPr/>
          </p:nvSpPr>
          <p:spPr bwMode="auto">
            <a:xfrm>
              <a:off x="1949" y="3808"/>
              <a:ext cx="145" cy="465"/>
            </a:xfrm>
            <a:custGeom>
              <a:avLst/>
              <a:gdLst/>
              <a:ahLst/>
              <a:cxnLst>
                <a:cxn ang="0">
                  <a:pos x="88" y="296"/>
                </a:cxn>
                <a:cxn ang="0">
                  <a:pos x="64" y="392"/>
                </a:cxn>
                <a:cxn ang="0">
                  <a:pos x="88" y="416"/>
                </a:cxn>
                <a:cxn ang="0">
                  <a:pos x="128" y="440"/>
                </a:cxn>
                <a:cxn ang="0">
                  <a:pos x="144" y="464"/>
                </a:cxn>
                <a:cxn ang="0">
                  <a:pos x="112" y="464"/>
                </a:cxn>
                <a:cxn ang="0">
                  <a:pos x="64" y="440"/>
                </a:cxn>
                <a:cxn ang="0">
                  <a:pos x="24" y="424"/>
                </a:cxn>
                <a:cxn ang="0">
                  <a:pos x="16" y="408"/>
                </a:cxn>
                <a:cxn ang="0">
                  <a:pos x="32" y="384"/>
                </a:cxn>
                <a:cxn ang="0">
                  <a:pos x="32" y="344"/>
                </a:cxn>
                <a:cxn ang="0">
                  <a:pos x="16" y="288"/>
                </a:cxn>
                <a:cxn ang="0">
                  <a:pos x="16" y="256"/>
                </a:cxn>
                <a:cxn ang="0">
                  <a:pos x="32" y="192"/>
                </a:cxn>
                <a:cxn ang="0">
                  <a:pos x="24" y="120"/>
                </a:cxn>
                <a:cxn ang="0">
                  <a:pos x="0" y="40"/>
                </a:cxn>
                <a:cxn ang="0">
                  <a:pos x="88" y="0"/>
                </a:cxn>
                <a:cxn ang="0">
                  <a:pos x="136" y="32"/>
                </a:cxn>
                <a:cxn ang="0">
                  <a:pos x="136" y="72"/>
                </a:cxn>
                <a:cxn ang="0">
                  <a:pos x="120" y="128"/>
                </a:cxn>
                <a:cxn ang="0">
                  <a:pos x="104" y="176"/>
                </a:cxn>
                <a:cxn ang="0">
                  <a:pos x="104" y="216"/>
                </a:cxn>
                <a:cxn ang="0">
                  <a:pos x="104" y="240"/>
                </a:cxn>
                <a:cxn ang="0">
                  <a:pos x="88" y="264"/>
                </a:cxn>
                <a:cxn ang="0">
                  <a:pos x="88" y="296"/>
                </a:cxn>
              </a:cxnLst>
              <a:rect l="0" t="0" r="r" b="b"/>
              <a:pathLst>
                <a:path w="145" h="465">
                  <a:moveTo>
                    <a:pt x="88" y="296"/>
                  </a:moveTo>
                  <a:lnTo>
                    <a:pt x="64" y="392"/>
                  </a:lnTo>
                  <a:lnTo>
                    <a:pt x="88" y="416"/>
                  </a:lnTo>
                  <a:lnTo>
                    <a:pt x="128" y="440"/>
                  </a:lnTo>
                  <a:lnTo>
                    <a:pt x="144" y="464"/>
                  </a:lnTo>
                  <a:lnTo>
                    <a:pt x="112" y="464"/>
                  </a:lnTo>
                  <a:lnTo>
                    <a:pt x="64" y="440"/>
                  </a:lnTo>
                  <a:lnTo>
                    <a:pt x="24" y="424"/>
                  </a:lnTo>
                  <a:lnTo>
                    <a:pt x="16" y="408"/>
                  </a:lnTo>
                  <a:lnTo>
                    <a:pt x="32" y="384"/>
                  </a:lnTo>
                  <a:lnTo>
                    <a:pt x="32" y="344"/>
                  </a:lnTo>
                  <a:lnTo>
                    <a:pt x="16" y="288"/>
                  </a:lnTo>
                  <a:lnTo>
                    <a:pt x="16" y="256"/>
                  </a:lnTo>
                  <a:lnTo>
                    <a:pt x="32" y="192"/>
                  </a:lnTo>
                  <a:lnTo>
                    <a:pt x="24" y="120"/>
                  </a:lnTo>
                  <a:lnTo>
                    <a:pt x="0" y="40"/>
                  </a:lnTo>
                  <a:lnTo>
                    <a:pt x="88" y="0"/>
                  </a:lnTo>
                  <a:lnTo>
                    <a:pt x="136" y="32"/>
                  </a:lnTo>
                  <a:lnTo>
                    <a:pt x="136" y="72"/>
                  </a:lnTo>
                  <a:lnTo>
                    <a:pt x="120" y="128"/>
                  </a:lnTo>
                  <a:lnTo>
                    <a:pt x="104" y="176"/>
                  </a:lnTo>
                  <a:lnTo>
                    <a:pt x="104" y="216"/>
                  </a:lnTo>
                  <a:lnTo>
                    <a:pt x="104" y="240"/>
                  </a:lnTo>
                  <a:lnTo>
                    <a:pt x="88" y="264"/>
                  </a:lnTo>
                  <a:lnTo>
                    <a:pt x="88" y="296"/>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68" name="Freeform 476"/>
            <p:cNvSpPr>
              <a:spLocks/>
            </p:cNvSpPr>
            <p:nvPr/>
          </p:nvSpPr>
          <p:spPr bwMode="auto">
            <a:xfrm>
              <a:off x="1949" y="3808"/>
              <a:ext cx="145" cy="465"/>
            </a:xfrm>
            <a:custGeom>
              <a:avLst/>
              <a:gdLst/>
              <a:ahLst/>
              <a:cxnLst>
                <a:cxn ang="0">
                  <a:pos x="88" y="296"/>
                </a:cxn>
                <a:cxn ang="0">
                  <a:pos x="64" y="392"/>
                </a:cxn>
                <a:cxn ang="0">
                  <a:pos x="88" y="416"/>
                </a:cxn>
                <a:cxn ang="0">
                  <a:pos x="128" y="440"/>
                </a:cxn>
                <a:cxn ang="0">
                  <a:pos x="144" y="464"/>
                </a:cxn>
                <a:cxn ang="0">
                  <a:pos x="112" y="464"/>
                </a:cxn>
                <a:cxn ang="0">
                  <a:pos x="64" y="440"/>
                </a:cxn>
                <a:cxn ang="0">
                  <a:pos x="24" y="424"/>
                </a:cxn>
                <a:cxn ang="0">
                  <a:pos x="16" y="408"/>
                </a:cxn>
                <a:cxn ang="0">
                  <a:pos x="32" y="384"/>
                </a:cxn>
                <a:cxn ang="0">
                  <a:pos x="32" y="344"/>
                </a:cxn>
                <a:cxn ang="0">
                  <a:pos x="16" y="288"/>
                </a:cxn>
                <a:cxn ang="0">
                  <a:pos x="16" y="256"/>
                </a:cxn>
                <a:cxn ang="0">
                  <a:pos x="32" y="192"/>
                </a:cxn>
                <a:cxn ang="0">
                  <a:pos x="24" y="120"/>
                </a:cxn>
                <a:cxn ang="0">
                  <a:pos x="0" y="40"/>
                </a:cxn>
                <a:cxn ang="0">
                  <a:pos x="88" y="0"/>
                </a:cxn>
                <a:cxn ang="0">
                  <a:pos x="136" y="32"/>
                </a:cxn>
                <a:cxn ang="0">
                  <a:pos x="136" y="72"/>
                </a:cxn>
                <a:cxn ang="0">
                  <a:pos x="120" y="128"/>
                </a:cxn>
                <a:cxn ang="0">
                  <a:pos x="104" y="176"/>
                </a:cxn>
                <a:cxn ang="0">
                  <a:pos x="104" y="216"/>
                </a:cxn>
                <a:cxn ang="0">
                  <a:pos x="104" y="240"/>
                </a:cxn>
                <a:cxn ang="0">
                  <a:pos x="88" y="264"/>
                </a:cxn>
                <a:cxn ang="0">
                  <a:pos x="88" y="296"/>
                </a:cxn>
              </a:cxnLst>
              <a:rect l="0" t="0" r="r" b="b"/>
              <a:pathLst>
                <a:path w="145" h="465">
                  <a:moveTo>
                    <a:pt x="88" y="296"/>
                  </a:moveTo>
                  <a:lnTo>
                    <a:pt x="64" y="392"/>
                  </a:lnTo>
                  <a:lnTo>
                    <a:pt x="88" y="416"/>
                  </a:lnTo>
                  <a:lnTo>
                    <a:pt x="128" y="440"/>
                  </a:lnTo>
                  <a:lnTo>
                    <a:pt x="144" y="464"/>
                  </a:lnTo>
                  <a:lnTo>
                    <a:pt x="112" y="464"/>
                  </a:lnTo>
                  <a:lnTo>
                    <a:pt x="64" y="440"/>
                  </a:lnTo>
                  <a:lnTo>
                    <a:pt x="24" y="424"/>
                  </a:lnTo>
                  <a:lnTo>
                    <a:pt x="16" y="408"/>
                  </a:lnTo>
                  <a:lnTo>
                    <a:pt x="32" y="384"/>
                  </a:lnTo>
                  <a:lnTo>
                    <a:pt x="32" y="344"/>
                  </a:lnTo>
                  <a:lnTo>
                    <a:pt x="16" y="288"/>
                  </a:lnTo>
                  <a:lnTo>
                    <a:pt x="16" y="256"/>
                  </a:lnTo>
                  <a:lnTo>
                    <a:pt x="32" y="192"/>
                  </a:lnTo>
                  <a:lnTo>
                    <a:pt x="24" y="120"/>
                  </a:lnTo>
                  <a:lnTo>
                    <a:pt x="0" y="40"/>
                  </a:lnTo>
                  <a:lnTo>
                    <a:pt x="88" y="0"/>
                  </a:lnTo>
                  <a:lnTo>
                    <a:pt x="136" y="32"/>
                  </a:lnTo>
                  <a:lnTo>
                    <a:pt x="136" y="72"/>
                  </a:lnTo>
                  <a:lnTo>
                    <a:pt x="120" y="128"/>
                  </a:lnTo>
                  <a:lnTo>
                    <a:pt x="104" y="176"/>
                  </a:lnTo>
                  <a:lnTo>
                    <a:pt x="104" y="216"/>
                  </a:lnTo>
                  <a:lnTo>
                    <a:pt x="104" y="240"/>
                  </a:lnTo>
                  <a:lnTo>
                    <a:pt x="88" y="264"/>
                  </a:lnTo>
                  <a:lnTo>
                    <a:pt x="88" y="296"/>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69" name="Freeform 477"/>
            <p:cNvSpPr>
              <a:spLocks/>
            </p:cNvSpPr>
            <p:nvPr/>
          </p:nvSpPr>
          <p:spPr bwMode="auto">
            <a:xfrm>
              <a:off x="1965" y="4184"/>
              <a:ext cx="145" cy="89"/>
            </a:xfrm>
            <a:custGeom>
              <a:avLst/>
              <a:gdLst/>
              <a:ahLst/>
              <a:cxnLst>
                <a:cxn ang="0">
                  <a:pos x="0" y="0"/>
                </a:cxn>
                <a:cxn ang="0">
                  <a:pos x="56" y="64"/>
                </a:cxn>
                <a:cxn ang="0">
                  <a:pos x="88" y="72"/>
                </a:cxn>
                <a:cxn ang="0">
                  <a:pos x="104" y="64"/>
                </a:cxn>
                <a:cxn ang="0">
                  <a:pos x="88" y="40"/>
                </a:cxn>
                <a:cxn ang="0">
                  <a:pos x="128" y="72"/>
                </a:cxn>
                <a:cxn ang="0">
                  <a:pos x="144" y="88"/>
                </a:cxn>
              </a:cxnLst>
              <a:rect l="0" t="0" r="r" b="b"/>
              <a:pathLst>
                <a:path w="145" h="89">
                  <a:moveTo>
                    <a:pt x="0" y="0"/>
                  </a:moveTo>
                  <a:lnTo>
                    <a:pt x="56" y="64"/>
                  </a:lnTo>
                  <a:lnTo>
                    <a:pt x="88" y="72"/>
                  </a:lnTo>
                  <a:lnTo>
                    <a:pt x="104" y="64"/>
                  </a:lnTo>
                  <a:lnTo>
                    <a:pt x="88" y="40"/>
                  </a:lnTo>
                  <a:lnTo>
                    <a:pt x="128" y="72"/>
                  </a:lnTo>
                  <a:lnTo>
                    <a:pt x="144" y="88"/>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70" name="Freeform 478"/>
            <p:cNvSpPr>
              <a:spLocks/>
            </p:cNvSpPr>
            <p:nvPr/>
          </p:nvSpPr>
          <p:spPr bwMode="auto">
            <a:xfrm>
              <a:off x="1957" y="4184"/>
              <a:ext cx="153" cy="89"/>
            </a:xfrm>
            <a:custGeom>
              <a:avLst/>
              <a:gdLst/>
              <a:ahLst/>
              <a:cxnLst>
                <a:cxn ang="0">
                  <a:pos x="152" y="88"/>
                </a:cxn>
                <a:cxn ang="0">
                  <a:pos x="96" y="88"/>
                </a:cxn>
                <a:cxn ang="0">
                  <a:pos x="64" y="72"/>
                </a:cxn>
                <a:cxn ang="0">
                  <a:pos x="40" y="48"/>
                </a:cxn>
                <a:cxn ang="0">
                  <a:pos x="16" y="56"/>
                </a:cxn>
                <a:cxn ang="0">
                  <a:pos x="0" y="16"/>
                </a:cxn>
                <a:cxn ang="0">
                  <a:pos x="8" y="0"/>
                </a:cxn>
              </a:cxnLst>
              <a:rect l="0" t="0" r="r" b="b"/>
              <a:pathLst>
                <a:path w="153" h="89">
                  <a:moveTo>
                    <a:pt x="152" y="88"/>
                  </a:moveTo>
                  <a:lnTo>
                    <a:pt x="96" y="88"/>
                  </a:lnTo>
                  <a:lnTo>
                    <a:pt x="64" y="72"/>
                  </a:lnTo>
                  <a:lnTo>
                    <a:pt x="40" y="48"/>
                  </a:lnTo>
                  <a:lnTo>
                    <a:pt x="16" y="56"/>
                  </a:lnTo>
                  <a:lnTo>
                    <a:pt x="0" y="16"/>
                  </a:lnTo>
                  <a:lnTo>
                    <a:pt x="8"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71" name="Freeform 479" descr="25%"/>
            <p:cNvSpPr>
              <a:spLocks/>
            </p:cNvSpPr>
            <p:nvPr/>
          </p:nvSpPr>
          <p:spPr bwMode="auto">
            <a:xfrm>
              <a:off x="1957" y="4184"/>
              <a:ext cx="153" cy="89"/>
            </a:xfrm>
            <a:custGeom>
              <a:avLst/>
              <a:gdLst/>
              <a:ahLst/>
              <a:cxnLst>
                <a:cxn ang="0">
                  <a:pos x="8" y="0"/>
                </a:cxn>
                <a:cxn ang="0">
                  <a:pos x="64" y="64"/>
                </a:cxn>
                <a:cxn ang="0">
                  <a:pos x="96" y="72"/>
                </a:cxn>
                <a:cxn ang="0">
                  <a:pos x="112" y="64"/>
                </a:cxn>
                <a:cxn ang="0">
                  <a:pos x="96" y="40"/>
                </a:cxn>
                <a:cxn ang="0">
                  <a:pos x="136" y="72"/>
                </a:cxn>
                <a:cxn ang="0">
                  <a:pos x="152" y="88"/>
                </a:cxn>
                <a:cxn ang="0">
                  <a:pos x="96" y="88"/>
                </a:cxn>
                <a:cxn ang="0">
                  <a:pos x="64" y="72"/>
                </a:cxn>
                <a:cxn ang="0">
                  <a:pos x="40" y="48"/>
                </a:cxn>
                <a:cxn ang="0">
                  <a:pos x="16" y="56"/>
                </a:cxn>
                <a:cxn ang="0">
                  <a:pos x="0" y="16"/>
                </a:cxn>
                <a:cxn ang="0">
                  <a:pos x="8" y="0"/>
                </a:cxn>
              </a:cxnLst>
              <a:rect l="0" t="0" r="r" b="b"/>
              <a:pathLst>
                <a:path w="153" h="89">
                  <a:moveTo>
                    <a:pt x="8" y="0"/>
                  </a:moveTo>
                  <a:lnTo>
                    <a:pt x="64" y="64"/>
                  </a:lnTo>
                  <a:lnTo>
                    <a:pt x="96" y="72"/>
                  </a:lnTo>
                  <a:lnTo>
                    <a:pt x="112" y="64"/>
                  </a:lnTo>
                  <a:lnTo>
                    <a:pt x="96" y="40"/>
                  </a:lnTo>
                  <a:lnTo>
                    <a:pt x="136" y="72"/>
                  </a:lnTo>
                  <a:lnTo>
                    <a:pt x="152" y="88"/>
                  </a:lnTo>
                  <a:lnTo>
                    <a:pt x="96" y="88"/>
                  </a:lnTo>
                  <a:lnTo>
                    <a:pt x="64" y="72"/>
                  </a:lnTo>
                  <a:lnTo>
                    <a:pt x="40" y="48"/>
                  </a:lnTo>
                  <a:lnTo>
                    <a:pt x="16" y="56"/>
                  </a:lnTo>
                  <a:lnTo>
                    <a:pt x="0" y="16"/>
                  </a:lnTo>
                  <a:lnTo>
                    <a:pt x="8" y="0"/>
                  </a:lnTo>
                </a:path>
              </a:pathLst>
            </a:custGeom>
            <a:pattFill prst="pct25">
              <a:fgClr>
                <a:srgbClr val="FFFFFF"/>
              </a:fgClr>
              <a:bgClr>
                <a:srgbClr val="000000"/>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72" name="Freeform 480"/>
            <p:cNvSpPr>
              <a:spLocks/>
            </p:cNvSpPr>
            <p:nvPr/>
          </p:nvSpPr>
          <p:spPr bwMode="auto">
            <a:xfrm>
              <a:off x="1877" y="3352"/>
              <a:ext cx="177" cy="145"/>
            </a:xfrm>
            <a:custGeom>
              <a:avLst/>
              <a:gdLst/>
              <a:ahLst/>
              <a:cxnLst>
                <a:cxn ang="0">
                  <a:pos x="104" y="144"/>
                </a:cxn>
                <a:cxn ang="0">
                  <a:pos x="120" y="128"/>
                </a:cxn>
                <a:cxn ang="0">
                  <a:pos x="136" y="120"/>
                </a:cxn>
                <a:cxn ang="0">
                  <a:pos x="176" y="72"/>
                </a:cxn>
                <a:cxn ang="0">
                  <a:pos x="176" y="40"/>
                </a:cxn>
                <a:cxn ang="0">
                  <a:pos x="152" y="16"/>
                </a:cxn>
                <a:cxn ang="0">
                  <a:pos x="112" y="0"/>
                </a:cxn>
                <a:cxn ang="0">
                  <a:pos x="56" y="0"/>
                </a:cxn>
                <a:cxn ang="0">
                  <a:pos x="8" y="24"/>
                </a:cxn>
                <a:cxn ang="0">
                  <a:pos x="0" y="48"/>
                </a:cxn>
                <a:cxn ang="0">
                  <a:pos x="8" y="72"/>
                </a:cxn>
                <a:cxn ang="0">
                  <a:pos x="16" y="88"/>
                </a:cxn>
                <a:cxn ang="0">
                  <a:pos x="40" y="104"/>
                </a:cxn>
                <a:cxn ang="0">
                  <a:pos x="56" y="120"/>
                </a:cxn>
                <a:cxn ang="0">
                  <a:pos x="56" y="128"/>
                </a:cxn>
                <a:cxn ang="0">
                  <a:pos x="88" y="144"/>
                </a:cxn>
                <a:cxn ang="0">
                  <a:pos x="104" y="144"/>
                </a:cxn>
              </a:cxnLst>
              <a:rect l="0" t="0" r="r" b="b"/>
              <a:pathLst>
                <a:path w="177" h="145">
                  <a:moveTo>
                    <a:pt x="104" y="144"/>
                  </a:moveTo>
                  <a:lnTo>
                    <a:pt x="120" y="128"/>
                  </a:lnTo>
                  <a:lnTo>
                    <a:pt x="136" y="120"/>
                  </a:lnTo>
                  <a:lnTo>
                    <a:pt x="176" y="72"/>
                  </a:lnTo>
                  <a:lnTo>
                    <a:pt x="176" y="40"/>
                  </a:lnTo>
                  <a:lnTo>
                    <a:pt x="152" y="16"/>
                  </a:lnTo>
                  <a:lnTo>
                    <a:pt x="112" y="0"/>
                  </a:lnTo>
                  <a:lnTo>
                    <a:pt x="56" y="0"/>
                  </a:lnTo>
                  <a:lnTo>
                    <a:pt x="8" y="24"/>
                  </a:lnTo>
                  <a:lnTo>
                    <a:pt x="0" y="48"/>
                  </a:lnTo>
                  <a:lnTo>
                    <a:pt x="8" y="72"/>
                  </a:lnTo>
                  <a:lnTo>
                    <a:pt x="16" y="88"/>
                  </a:lnTo>
                  <a:lnTo>
                    <a:pt x="40" y="104"/>
                  </a:lnTo>
                  <a:lnTo>
                    <a:pt x="56" y="120"/>
                  </a:lnTo>
                  <a:lnTo>
                    <a:pt x="56" y="128"/>
                  </a:lnTo>
                  <a:lnTo>
                    <a:pt x="88" y="144"/>
                  </a:lnTo>
                  <a:lnTo>
                    <a:pt x="104" y="144"/>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73" name="Freeform 481"/>
            <p:cNvSpPr>
              <a:spLocks/>
            </p:cNvSpPr>
            <p:nvPr/>
          </p:nvSpPr>
          <p:spPr bwMode="auto">
            <a:xfrm>
              <a:off x="1877" y="3352"/>
              <a:ext cx="177" cy="145"/>
            </a:xfrm>
            <a:custGeom>
              <a:avLst/>
              <a:gdLst/>
              <a:ahLst/>
              <a:cxnLst>
                <a:cxn ang="0">
                  <a:pos x="104" y="144"/>
                </a:cxn>
                <a:cxn ang="0">
                  <a:pos x="120" y="128"/>
                </a:cxn>
                <a:cxn ang="0">
                  <a:pos x="136" y="120"/>
                </a:cxn>
                <a:cxn ang="0">
                  <a:pos x="176" y="72"/>
                </a:cxn>
                <a:cxn ang="0">
                  <a:pos x="176" y="40"/>
                </a:cxn>
                <a:cxn ang="0">
                  <a:pos x="152" y="16"/>
                </a:cxn>
                <a:cxn ang="0">
                  <a:pos x="112" y="0"/>
                </a:cxn>
                <a:cxn ang="0">
                  <a:pos x="56" y="0"/>
                </a:cxn>
                <a:cxn ang="0">
                  <a:pos x="8" y="24"/>
                </a:cxn>
                <a:cxn ang="0">
                  <a:pos x="0" y="48"/>
                </a:cxn>
                <a:cxn ang="0">
                  <a:pos x="8" y="72"/>
                </a:cxn>
                <a:cxn ang="0">
                  <a:pos x="16" y="88"/>
                </a:cxn>
                <a:cxn ang="0">
                  <a:pos x="40" y="104"/>
                </a:cxn>
                <a:cxn ang="0">
                  <a:pos x="56" y="120"/>
                </a:cxn>
                <a:cxn ang="0">
                  <a:pos x="56" y="128"/>
                </a:cxn>
                <a:cxn ang="0">
                  <a:pos x="88" y="144"/>
                </a:cxn>
                <a:cxn ang="0">
                  <a:pos x="104" y="144"/>
                </a:cxn>
              </a:cxnLst>
              <a:rect l="0" t="0" r="r" b="b"/>
              <a:pathLst>
                <a:path w="177" h="145">
                  <a:moveTo>
                    <a:pt x="104" y="144"/>
                  </a:moveTo>
                  <a:lnTo>
                    <a:pt x="120" y="128"/>
                  </a:lnTo>
                  <a:lnTo>
                    <a:pt x="136" y="120"/>
                  </a:lnTo>
                  <a:lnTo>
                    <a:pt x="176" y="72"/>
                  </a:lnTo>
                  <a:lnTo>
                    <a:pt x="176" y="40"/>
                  </a:lnTo>
                  <a:lnTo>
                    <a:pt x="152" y="16"/>
                  </a:lnTo>
                  <a:lnTo>
                    <a:pt x="112" y="0"/>
                  </a:lnTo>
                  <a:lnTo>
                    <a:pt x="56" y="0"/>
                  </a:lnTo>
                  <a:lnTo>
                    <a:pt x="8" y="24"/>
                  </a:lnTo>
                  <a:lnTo>
                    <a:pt x="0" y="48"/>
                  </a:lnTo>
                  <a:lnTo>
                    <a:pt x="8" y="72"/>
                  </a:lnTo>
                  <a:lnTo>
                    <a:pt x="16" y="88"/>
                  </a:lnTo>
                  <a:lnTo>
                    <a:pt x="40" y="104"/>
                  </a:lnTo>
                  <a:lnTo>
                    <a:pt x="56" y="120"/>
                  </a:lnTo>
                  <a:lnTo>
                    <a:pt x="56" y="128"/>
                  </a:lnTo>
                  <a:lnTo>
                    <a:pt x="88" y="144"/>
                  </a:lnTo>
                  <a:lnTo>
                    <a:pt x="104" y="144"/>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74" name="Line 482"/>
            <p:cNvSpPr>
              <a:spLocks noChangeShapeType="1"/>
            </p:cNvSpPr>
            <p:nvPr/>
          </p:nvSpPr>
          <p:spPr bwMode="auto">
            <a:xfrm>
              <a:off x="1977" y="3476"/>
              <a:ext cx="24" cy="8"/>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75" name="Line 483"/>
            <p:cNvSpPr>
              <a:spLocks noChangeShapeType="1"/>
            </p:cNvSpPr>
            <p:nvPr/>
          </p:nvSpPr>
          <p:spPr bwMode="auto">
            <a:xfrm>
              <a:off x="1953" y="3452"/>
              <a:ext cx="24"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76" name="Freeform 484"/>
            <p:cNvSpPr>
              <a:spLocks/>
            </p:cNvSpPr>
            <p:nvPr/>
          </p:nvSpPr>
          <p:spPr bwMode="auto">
            <a:xfrm>
              <a:off x="1901" y="3464"/>
              <a:ext cx="137" cy="193"/>
            </a:xfrm>
            <a:custGeom>
              <a:avLst/>
              <a:gdLst/>
              <a:ahLst/>
              <a:cxnLst>
                <a:cxn ang="0">
                  <a:pos x="32" y="0"/>
                </a:cxn>
                <a:cxn ang="0">
                  <a:pos x="48" y="16"/>
                </a:cxn>
                <a:cxn ang="0">
                  <a:pos x="64" y="24"/>
                </a:cxn>
                <a:cxn ang="0">
                  <a:pos x="72" y="24"/>
                </a:cxn>
                <a:cxn ang="0">
                  <a:pos x="96" y="16"/>
                </a:cxn>
                <a:cxn ang="0">
                  <a:pos x="120" y="48"/>
                </a:cxn>
                <a:cxn ang="0">
                  <a:pos x="136" y="104"/>
                </a:cxn>
                <a:cxn ang="0">
                  <a:pos x="136" y="160"/>
                </a:cxn>
                <a:cxn ang="0">
                  <a:pos x="120" y="192"/>
                </a:cxn>
                <a:cxn ang="0">
                  <a:pos x="56" y="128"/>
                </a:cxn>
                <a:cxn ang="0">
                  <a:pos x="16" y="72"/>
                </a:cxn>
                <a:cxn ang="0">
                  <a:pos x="0" y="48"/>
                </a:cxn>
                <a:cxn ang="0">
                  <a:pos x="32" y="0"/>
                </a:cxn>
              </a:cxnLst>
              <a:rect l="0" t="0" r="r" b="b"/>
              <a:pathLst>
                <a:path w="137" h="193">
                  <a:moveTo>
                    <a:pt x="32" y="0"/>
                  </a:moveTo>
                  <a:lnTo>
                    <a:pt x="48" y="16"/>
                  </a:lnTo>
                  <a:lnTo>
                    <a:pt x="64" y="24"/>
                  </a:lnTo>
                  <a:lnTo>
                    <a:pt x="72" y="24"/>
                  </a:lnTo>
                  <a:lnTo>
                    <a:pt x="96" y="16"/>
                  </a:lnTo>
                  <a:lnTo>
                    <a:pt x="120" y="48"/>
                  </a:lnTo>
                  <a:lnTo>
                    <a:pt x="136" y="104"/>
                  </a:lnTo>
                  <a:lnTo>
                    <a:pt x="136" y="160"/>
                  </a:lnTo>
                  <a:lnTo>
                    <a:pt x="120" y="192"/>
                  </a:lnTo>
                  <a:lnTo>
                    <a:pt x="56" y="128"/>
                  </a:lnTo>
                  <a:lnTo>
                    <a:pt x="16" y="72"/>
                  </a:lnTo>
                  <a:lnTo>
                    <a:pt x="0" y="48"/>
                  </a:lnTo>
                  <a:lnTo>
                    <a:pt x="32"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77" name="Line 485"/>
            <p:cNvSpPr>
              <a:spLocks noChangeShapeType="1"/>
            </p:cNvSpPr>
            <p:nvPr/>
          </p:nvSpPr>
          <p:spPr bwMode="auto">
            <a:xfrm>
              <a:off x="1937" y="3464"/>
              <a:ext cx="0"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78" name="Freeform 486"/>
            <p:cNvSpPr>
              <a:spLocks/>
            </p:cNvSpPr>
            <p:nvPr/>
          </p:nvSpPr>
          <p:spPr bwMode="auto">
            <a:xfrm>
              <a:off x="1901" y="3464"/>
              <a:ext cx="137" cy="193"/>
            </a:xfrm>
            <a:custGeom>
              <a:avLst/>
              <a:gdLst/>
              <a:ahLst/>
              <a:cxnLst>
                <a:cxn ang="0">
                  <a:pos x="32" y="0"/>
                </a:cxn>
                <a:cxn ang="0">
                  <a:pos x="48" y="16"/>
                </a:cxn>
                <a:cxn ang="0">
                  <a:pos x="64" y="24"/>
                </a:cxn>
                <a:cxn ang="0">
                  <a:pos x="72" y="24"/>
                </a:cxn>
                <a:cxn ang="0">
                  <a:pos x="96" y="16"/>
                </a:cxn>
                <a:cxn ang="0">
                  <a:pos x="120" y="48"/>
                </a:cxn>
                <a:cxn ang="0">
                  <a:pos x="136" y="104"/>
                </a:cxn>
                <a:cxn ang="0">
                  <a:pos x="136" y="160"/>
                </a:cxn>
                <a:cxn ang="0">
                  <a:pos x="120" y="192"/>
                </a:cxn>
                <a:cxn ang="0">
                  <a:pos x="56" y="128"/>
                </a:cxn>
                <a:cxn ang="0">
                  <a:pos x="16" y="72"/>
                </a:cxn>
                <a:cxn ang="0">
                  <a:pos x="0" y="48"/>
                </a:cxn>
                <a:cxn ang="0">
                  <a:pos x="32" y="0"/>
                </a:cxn>
              </a:cxnLst>
              <a:rect l="0" t="0" r="r" b="b"/>
              <a:pathLst>
                <a:path w="137" h="193">
                  <a:moveTo>
                    <a:pt x="32" y="0"/>
                  </a:moveTo>
                  <a:lnTo>
                    <a:pt x="48" y="16"/>
                  </a:lnTo>
                  <a:lnTo>
                    <a:pt x="64" y="24"/>
                  </a:lnTo>
                  <a:lnTo>
                    <a:pt x="72" y="24"/>
                  </a:lnTo>
                  <a:lnTo>
                    <a:pt x="96" y="16"/>
                  </a:lnTo>
                  <a:lnTo>
                    <a:pt x="120" y="48"/>
                  </a:lnTo>
                  <a:lnTo>
                    <a:pt x="136" y="104"/>
                  </a:lnTo>
                  <a:lnTo>
                    <a:pt x="136" y="160"/>
                  </a:lnTo>
                  <a:lnTo>
                    <a:pt x="120" y="192"/>
                  </a:lnTo>
                  <a:lnTo>
                    <a:pt x="56" y="128"/>
                  </a:lnTo>
                  <a:lnTo>
                    <a:pt x="16" y="72"/>
                  </a:lnTo>
                  <a:lnTo>
                    <a:pt x="0" y="48"/>
                  </a:lnTo>
                  <a:lnTo>
                    <a:pt x="32"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79" name="Line 487"/>
            <p:cNvSpPr>
              <a:spLocks noChangeShapeType="1"/>
            </p:cNvSpPr>
            <p:nvPr/>
          </p:nvSpPr>
          <p:spPr bwMode="auto">
            <a:xfrm flipH="1">
              <a:off x="1965" y="3540"/>
              <a:ext cx="16" cy="5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80" name="Line 488"/>
            <p:cNvSpPr>
              <a:spLocks noChangeShapeType="1"/>
            </p:cNvSpPr>
            <p:nvPr/>
          </p:nvSpPr>
          <p:spPr bwMode="auto">
            <a:xfrm>
              <a:off x="2045" y="3564"/>
              <a:ext cx="8" cy="48"/>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81" name="Line 489"/>
            <p:cNvSpPr>
              <a:spLocks noChangeShapeType="1"/>
            </p:cNvSpPr>
            <p:nvPr/>
          </p:nvSpPr>
          <p:spPr bwMode="auto">
            <a:xfrm flipH="1">
              <a:off x="1929" y="3492"/>
              <a:ext cx="48" cy="4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82" name="Line 490"/>
            <p:cNvSpPr>
              <a:spLocks noChangeShapeType="1"/>
            </p:cNvSpPr>
            <p:nvPr/>
          </p:nvSpPr>
          <p:spPr bwMode="auto">
            <a:xfrm>
              <a:off x="1945" y="3532"/>
              <a:ext cx="56"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83" name="Line 491"/>
            <p:cNvSpPr>
              <a:spLocks noChangeShapeType="1"/>
            </p:cNvSpPr>
            <p:nvPr/>
          </p:nvSpPr>
          <p:spPr bwMode="auto">
            <a:xfrm flipH="1">
              <a:off x="2009" y="3524"/>
              <a:ext cx="40"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84" name="Line 492"/>
            <p:cNvSpPr>
              <a:spLocks noChangeShapeType="1"/>
            </p:cNvSpPr>
            <p:nvPr/>
          </p:nvSpPr>
          <p:spPr bwMode="auto">
            <a:xfrm>
              <a:off x="1921" y="3500"/>
              <a:ext cx="32"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85" name="Line 493"/>
            <p:cNvSpPr>
              <a:spLocks noChangeShapeType="1"/>
            </p:cNvSpPr>
            <p:nvPr/>
          </p:nvSpPr>
          <p:spPr bwMode="auto">
            <a:xfrm>
              <a:off x="1961" y="3520"/>
              <a:ext cx="32"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86" name="Line 494"/>
            <p:cNvSpPr>
              <a:spLocks noChangeShapeType="1"/>
            </p:cNvSpPr>
            <p:nvPr/>
          </p:nvSpPr>
          <p:spPr bwMode="auto">
            <a:xfrm flipH="1">
              <a:off x="2001" y="3520"/>
              <a:ext cx="40"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87" name="Freeform 495"/>
            <p:cNvSpPr>
              <a:spLocks/>
            </p:cNvSpPr>
            <p:nvPr/>
          </p:nvSpPr>
          <p:spPr bwMode="auto">
            <a:xfrm>
              <a:off x="2093" y="3816"/>
              <a:ext cx="9" cy="33"/>
            </a:xfrm>
            <a:custGeom>
              <a:avLst/>
              <a:gdLst/>
              <a:ahLst/>
              <a:cxnLst>
                <a:cxn ang="0">
                  <a:pos x="0" y="0"/>
                </a:cxn>
                <a:cxn ang="0">
                  <a:pos x="0" y="16"/>
                </a:cxn>
                <a:cxn ang="0">
                  <a:pos x="8" y="32"/>
                </a:cxn>
              </a:cxnLst>
              <a:rect l="0" t="0" r="r" b="b"/>
              <a:pathLst>
                <a:path w="9" h="33">
                  <a:moveTo>
                    <a:pt x="0" y="0"/>
                  </a:moveTo>
                  <a:lnTo>
                    <a:pt x="0" y="16"/>
                  </a:lnTo>
                  <a:lnTo>
                    <a:pt x="8" y="32"/>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88" name="Freeform 496"/>
            <p:cNvSpPr>
              <a:spLocks/>
            </p:cNvSpPr>
            <p:nvPr/>
          </p:nvSpPr>
          <p:spPr bwMode="auto">
            <a:xfrm>
              <a:off x="2093" y="3800"/>
              <a:ext cx="33" cy="49"/>
            </a:xfrm>
            <a:custGeom>
              <a:avLst/>
              <a:gdLst/>
              <a:ahLst/>
              <a:cxnLst>
                <a:cxn ang="0">
                  <a:pos x="8" y="48"/>
                </a:cxn>
                <a:cxn ang="0">
                  <a:pos x="8" y="48"/>
                </a:cxn>
                <a:cxn ang="0">
                  <a:pos x="32" y="32"/>
                </a:cxn>
                <a:cxn ang="0">
                  <a:pos x="24" y="0"/>
                </a:cxn>
                <a:cxn ang="0">
                  <a:pos x="0" y="16"/>
                </a:cxn>
              </a:cxnLst>
              <a:rect l="0" t="0" r="r" b="b"/>
              <a:pathLst>
                <a:path w="33" h="49">
                  <a:moveTo>
                    <a:pt x="8" y="48"/>
                  </a:moveTo>
                  <a:lnTo>
                    <a:pt x="8" y="48"/>
                  </a:lnTo>
                  <a:lnTo>
                    <a:pt x="32" y="32"/>
                  </a:lnTo>
                  <a:lnTo>
                    <a:pt x="24" y="0"/>
                  </a:lnTo>
                  <a:lnTo>
                    <a:pt x="0" y="16"/>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89" name="Freeform 497"/>
            <p:cNvSpPr>
              <a:spLocks/>
            </p:cNvSpPr>
            <p:nvPr/>
          </p:nvSpPr>
          <p:spPr bwMode="auto">
            <a:xfrm>
              <a:off x="2093" y="3800"/>
              <a:ext cx="33" cy="49"/>
            </a:xfrm>
            <a:custGeom>
              <a:avLst/>
              <a:gdLst/>
              <a:ahLst/>
              <a:cxnLst>
                <a:cxn ang="0">
                  <a:pos x="0" y="16"/>
                </a:cxn>
                <a:cxn ang="0">
                  <a:pos x="0" y="32"/>
                </a:cxn>
                <a:cxn ang="0">
                  <a:pos x="8" y="48"/>
                </a:cxn>
                <a:cxn ang="0">
                  <a:pos x="32" y="32"/>
                </a:cxn>
                <a:cxn ang="0">
                  <a:pos x="24" y="0"/>
                </a:cxn>
                <a:cxn ang="0">
                  <a:pos x="0" y="16"/>
                </a:cxn>
              </a:cxnLst>
              <a:rect l="0" t="0" r="r" b="b"/>
              <a:pathLst>
                <a:path w="33" h="49">
                  <a:moveTo>
                    <a:pt x="0" y="16"/>
                  </a:moveTo>
                  <a:lnTo>
                    <a:pt x="0" y="32"/>
                  </a:lnTo>
                  <a:lnTo>
                    <a:pt x="8" y="48"/>
                  </a:lnTo>
                  <a:lnTo>
                    <a:pt x="32" y="32"/>
                  </a:lnTo>
                  <a:lnTo>
                    <a:pt x="24" y="0"/>
                  </a:lnTo>
                  <a:lnTo>
                    <a:pt x="0" y="16"/>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90" name="Freeform 498"/>
            <p:cNvSpPr>
              <a:spLocks/>
            </p:cNvSpPr>
            <p:nvPr/>
          </p:nvSpPr>
          <p:spPr bwMode="auto">
            <a:xfrm>
              <a:off x="1877" y="3824"/>
              <a:ext cx="169" cy="465"/>
            </a:xfrm>
            <a:custGeom>
              <a:avLst/>
              <a:gdLst/>
              <a:ahLst/>
              <a:cxnLst>
                <a:cxn ang="0">
                  <a:pos x="112" y="288"/>
                </a:cxn>
                <a:cxn ang="0">
                  <a:pos x="96" y="376"/>
                </a:cxn>
                <a:cxn ang="0">
                  <a:pos x="120" y="408"/>
                </a:cxn>
                <a:cxn ang="0">
                  <a:pos x="152" y="440"/>
                </a:cxn>
                <a:cxn ang="0">
                  <a:pos x="168" y="464"/>
                </a:cxn>
                <a:cxn ang="0">
                  <a:pos x="120" y="464"/>
                </a:cxn>
                <a:cxn ang="0">
                  <a:pos x="80" y="440"/>
                </a:cxn>
                <a:cxn ang="0">
                  <a:pos x="48" y="424"/>
                </a:cxn>
                <a:cxn ang="0">
                  <a:pos x="40" y="400"/>
                </a:cxn>
                <a:cxn ang="0">
                  <a:pos x="56" y="376"/>
                </a:cxn>
                <a:cxn ang="0">
                  <a:pos x="56" y="344"/>
                </a:cxn>
                <a:cxn ang="0">
                  <a:pos x="40" y="288"/>
                </a:cxn>
                <a:cxn ang="0">
                  <a:pos x="40" y="256"/>
                </a:cxn>
                <a:cxn ang="0">
                  <a:pos x="40" y="184"/>
                </a:cxn>
                <a:cxn ang="0">
                  <a:pos x="16" y="112"/>
                </a:cxn>
                <a:cxn ang="0">
                  <a:pos x="0" y="40"/>
                </a:cxn>
                <a:cxn ang="0">
                  <a:pos x="80" y="0"/>
                </a:cxn>
                <a:cxn ang="0">
                  <a:pos x="136" y="32"/>
                </a:cxn>
                <a:cxn ang="0">
                  <a:pos x="136" y="80"/>
                </a:cxn>
                <a:cxn ang="0">
                  <a:pos x="136" y="120"/>
                </a:cxn>
                <a:cxn ang="0">
                  <a:pos x="128" y="176"/>
                </a:cxn>
                <a:cxn ang="0">
                  <a:pos x="136" y="216"/>
                </a:cxn>
                <a:cxn ang="0">
                  <a:pos x="120" y="232"/>
                </a:cxn>
                <a:cxn ang="0">
                  <a:pos x="120" y="256"/>
                </a:cxn>
                <a:cxn ang="0">
                  <a:pos x="112" y="288"/>
                </a:cxn>
              </a:cxnLst>
              <a:rect l="0" t="0" r="r" b="b"/>
              <a:pathLst>
                <a:path w="169" h="465">
                  <a:moveTo>
                    <a:pt x="112" y="288"/>
                  </a:moveTo>
                  <a:lnTo>
                    <a:pt x="96" y="376"/>
                  </a:lnTo>
                  <a:lnTo>
                    <a:pt x="120" y="408"/>
                  </a:lnTo>
                  <a:lnTo>
                    <a:pt x="152" y="440"/>
                  </a:lnTo>
                  <a:lnTo>
                    <a:pt x="168" y="464"/>
                  </a:lnTo>
                  <a:lnTo>
                    <a:pt x="120" y="464"/>
                  </a:lnTo>
                  <a:lnTo>
                    <a:pt x="80" y="440"/>
                  </a:lnTo>
                  <a:lnTo>
                    <a:pt x="48" y="424"/>
                  </a:lnTo>
                  <a:lnTo>
                    <a:pt x="40" y="400"/>
                  </a:lnTo>
                  <a:lnTo>
                    <a:pt x="56" y="376"/>
                  </a:lnTo>
                  <a:lnTo>
                    <a:pt x="56" y="344"/>
                  </a:lnTo>
                  <a:lnTo>
                    <a:pt x="40" y="288"/>
                  </a:lnTo>
                  <a:lnTo>
                    <a:pt x="40" y="256"/>
                  </a:lnTo>
                  <a:lnTo>
                    <a:pt x="40" y="184"/>
                  </a:lnTo>
                  <a:lnTo>
                    <a:pt x="16" y="112"/>
                  </a:lnTo>
                  <a:lnTo>
                    <a:pt x="0" y="40"/>
                  </a:lnTo>
                  <a:lnTo>
                    <a:pt x="80" y="0"/>
                  </a:lnTo>
                  <a:lnTo>
                    <a:pt x="136" y="32"/>
                  </a:lnTo>
                  <a:lnTo>
                    <a:pt x="136" y="80"/>
                  </a:lnTo>
                  <a:lnTo>
                    <a:pt x="136" y="120"/>
                  </a:lnTo>
                  <a:lnTo>
                    <a:pt x="128" y="176"/>
                  </a:lnTo>
                  <a:lnTo>
                    <a:pt x="136" y="216"/>
                  </a:lnTo>
                  <a:lnTo>
                    <a:pt x="120" y="232"/>
                  </a:lnTo>
                  <a:lnTo>
                    <a:pt x="120" y="256"/>
                  </a:lnTo>
                  <a:lnTo>
                    <a:pt x="112" y="288"/>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91" name="Freeform 499"/>
            <p:cNvSpPr>
              <a:spLocks/>
            </p:cNvSpPr>
            <p:nvPr/>
          </p:nvSpPr>
          <p:spPr bwMode="auto">
            <a:xfrm>
              <a:off x="1877" y="3824"/>
              <a:ext cx="169" cy="465"/>
            </a:xfrm>
            <a:custGeom>
              <a:avLst/>
              <a:gdLst/>
              <a:ahLst/>
              <a:cxnLst>
                <a:cxn ang="0">
                  <a:pos x="112" y="288"/>
                </a:cxn>
                <a:cxn ang="0">
                  <a:pos x="96" y="376"/>
                </a:cxn>
                <a:cxn ang="0">
                  <a:pos x="120" y="408"/>
                </a:cxn>
                <a:cxn ang="0">
                  <a:pos x="152" y="440"/>
                </a:cxn>
                <a:cxn ang="0">
                  <a:pos x="168" y="464"/>
                </a:cxn>
                <a:cxn ang="0">
                  <a:pos x="120" y="464"/>
                </a:cxn>
                <a:cxn ang="0">
                  <a:pos x="80" y="440"/>
                </a:cxn>
                <a:cxn ang="0">
                  <a:pos x="48" y="424"/>
                </a:cxn>
                <a:cxn ang="0">
                  <a:pos x="40" y="400"/>
                </a:cxn>
                <a:cxn ang="0">
                  <a:pos x="56" y="376"/>
                </a:cxn>
                <a:cxn ang="0">
                  <a:pos x="56" y="344"/>
                </a:cxn>
                <a:cxn ang="0">
                  <a:pos x="40" y="288"/>
                </a:cxn>
                <a:cxn ang="0">
                  <a:pos x="40" y="256"/>
                </a:cxn>
                <a:cxn ang="0">
                  <a:pos x="40" y="184"/>
                </a:cxn>
                <a:cxn ang="0">
                  <a:pos x="16" y="112"/>
                </a:cxn>
                <a:cxn ang="0">
                  <a:pos x="0" y="40"/>
                </a:cxn>
                <a:cxn ang="0">
                  <a:pos x="80" y="0"/>
                </a:cxn>
                <a:cxn ang="0">
                  <a:pos x="136" y="32"/>
                </a:cxn>
                <a:cxn ang="0">
                  <a:pos x="136" y="80"/>
                </a:cxn>
                <a:cxn ang="0">
                  <a:pos x="136" y="120"/>
                </a:cxn>
                <a:cxn ang="0">
                  <a:pos x="128" y="176"/>
                </a:cxn>
                <a:cxn ang="0">
                  <a:pos x="136" y="216"/>
                </a:cxn>
                <a:cxn ang="0">
                  <a:pos x="120" y="232"/>
                </a:cxn>
                <a:cxn ang="0">
                  <a:pos x="120" y="256"/>
                </a:cxn>
                <a:cxn ang="0">
                  <a:pos x="112" y="288"/>
                </a:cxn>
              </a:cxnLst>
              <a:rect l="0" t="0" r="r" b="b"/>
              <a:pathLst>
                <a:path w="169" h="465">
                  <a:moveTo>
                    <a:pt x="112" y="288"/>
                  </a:moveTo>
                  <a:lnTo>
                    <a:pt x="96" y="376"/>
                  </a:lnTo>
                  <a:lnTo>
                    <a:pt x="120" y="408"/>
                  </a:lnTo>
                  <a:lnTo>
                    <a:pt x="152" y="440"/>
                  </a:lnTo>
                  <a:lnTo>
                    <a:pt x="168" y="464"/>
                  </a:lnTo>
                  <a:lnTo>
                    <a:pt x="120" y="464"/>
                  </a:lnTo>
                  <a:lnTo>
                    <a:pt x="80" y="440"/>
                  </a:lnTo>
                  <a:lnTo>
                    <a:pt x="48" y="424"/>
                  </a:lnTo>
                  <a:lnTo>
                    <a:pt x="40" y="400"/>
                  </a:lnTo>
                  <a:lnTo>
                    <a:pt x="56" y="376"/>
                  </a:lnTo>
                  <a:lnTo>
                    <a:pt x="56" y="344"/>
                  </a:lnTo>
                  <a:lnTo>
                    <a:pt x="40" y="288"/>
                  </a:lnTo>
                  <a:lnTo>
                    <a:pt x="40" y="256"/>
                  </a:lnTo>
                  <a:lnTo>
                    <a:pt x="40" y="184"/>
                  </a:lnTo>
                  <a:lnTo>
                    <a:pt x="16" y="112"/>
                  </a:lnTo>
                  <a:lnTo>
                    <a:pt x="0" y="40"/>
                  </a:lnTo>
                  <a:lnTo>
                    <a:pt x="80" y="0"/>
                  </a:lnTo>
                  <a:lnTo>
                    <a:pt x="136" y="32"/>
                  </a:lnTo>
                  <a:lnTo>
                    <a:pt x="136" y="80"/>
                  </a:lnTo>
                  <a:lnTo>
                    <a:pt x="136" y="120"/>
                  </a:lnTo>
                  <a:lnTo>
                    <a:pt x="128" y="176"/>
                  </a:lnTo>
                  <a:lnTo>
                    <a:pt x="136" y="216"/>
                  </a:lnTo>
                  <a:lnTo>
                    <a:pt x="120" y="232"/>
                  </a:lnTo>
                  <a:lnTo>
                    <a:pt x="120" y="256"/>
                  </a:lnTo>
                  <a:lnTo>
                    <a:pt x="112" y="288"/>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92" name="Freeform 500"/>
            <p:cNvSpPr>
              <a:spLocks/>
            </p:cNvSpPr>
            <p:nvPr/>
          </p:nvSpPr>
          <p:spPr bwMode="auto">
            <a:xfrm>
              <a:off x="1997" y="3760"/>
              <a:ext cx="105" cy="321"/>
            </a:xfrm>
            <a:custGeom>
              <a:avLst/>
              <a:gdLst/>
              <a:ahLst/>
              <a:cxnLst>
                <a:cxn ang="0">
                  <a:pos x="0" y="16"/>
                </a:cxn>
                <a:cxn ang="0">
                  <a:pos x="56" y="0"/>
                </a:cxn>
                <a:cxn ang="0">
                  <a:pos x="104" y="280"/>
                </a:cxn>
                <a:cxn ang="0">
                  <a:pos x="24" y="320"/>
                </a:cxn>
                <a:cxn ang="0">
                  <a:pos x="0" y="16"/>
                </a:cxn>
              </a:cxnLst>
              <a:rect l="0" t="0" r="r" b="b"/>
              <a:pathLst>
                <a:path w="105" h="321">
                  <a:moveTo>
                    <a:pt x="0" y="16"/>
                  </a:moveTo>
                  <a:lnTo>
                    <a:pt x="56" y="0"/>
                  </a:lnTo>
                  <a:lnTo>
                    <a:pt x="104" y="280"/>
                  </a:lnTo>
                  <a:lnTo>
                    <a:pt x="24" y="320"/>
                  </a:lnTo>
                  <a:lnTo>
                    <a:pt x="0" y="16"/>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93" name="Freeform 501" descr="25%"/>
            <p:cNvSpPr>
              <a:spLocks/>
            </p:cNvSpPr>
            <p:nvPr/>
          </p:nvSpPr>
          <p:spPr bwMode="auto">
            <a:xfrm>
              <a:off x="1997" y="3760"/>
              <a:ext cx="105" cy="321"/>
            </a:xfrm>
            <a:custGeom>
              <a:avLst/>
              <a:gdLst/>
              <a:ahLst/>
              <a:cxnLst>
                <a:cxn ang="0">
                  <a:pos x="0" y="16"/>
                </a:cxn>
                <a:cxn ang="0">
                  <a:pos x="56" y="0"/>
                </a:cxn>
                <a:cxn ang="0">
                  <a:pos x="104" y="280"/>
                </a:cxn>
                <a:cxn ang="0">
                  <a:pos x="24" y="320"/>
                </a:cxn>
                <a:cxn ang="0">
                  <a:pos x="0" y="16"/>
                </a:cxn>
              </a:cxnLst>
              <a:rect l="0" t="0" r="r" b="b"/>
              <a:pathLst>
                <a:path w="105" h="321">
                  <a:moveTo>
                    <a:pt x="0" y="16"/>
                  </a:moveTo>
                  <a:lnTo>
                    <a:pt x="56" y="0"/>
                  </a:lnTo>
                  <a:lnTo>
                    <a:pt x="104" y="280"/>
                  </a:lnTo>
                  <a:lnTo>
                    <a:pt x="24" y="320"/>
                  </a:lnTo>
                  <a:lnTo>
                    <a:pt x="0" y="16"/>
                  </a:lnTo>
                </a:path>
              </a:pathLst>
            </a:custGeom>
            <a:pattFill prst="pct25">
              <a:fgClr>
                <a:srgbClr val="000000"/>
              </a:fgClr>
              <a:bgClr>
                <a:srgbClr val="FFFFFF"/>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94" name="Freeform 502"/>
            <p:cNvSpPr>
              <a:spLocks/>
            </p:cNvSpPr>
            <p:nvPr/>
          </p:nvSpPr>
          <p:spPr bwMode="auto">
            <a:xfrm>
              <a:off x="2037" y="3736"/>
              <a:ext cx="81" cy="169"/>
            </a:xfrm>
            <a:custGeom>
              <a:avLst/>
              <a:gdLst/>
              <a:ahLst/>
              <a:cxnLst>
                <a:cxn ang="0">
                  <a:pos x="24" y="136"/>
                </a:cxn>
                <a:cxn ang="0">
                  <a:pos x="0" y="24"/>
                </a:cxn>
                <a:cxn ang="0">
                  <a:pos x="32" y="0"/>
                </a:cxn>
                <a:cxn ang="0">
                  <a:pos x="56" y="72"/>
                </a:cxn>
                <a:cxn ang="0">
                  <a:pos x="80" y="168"/>
                </a:cxn>
              </a:cxnLst>
              <a:rect l="0" t="0" r="r" b="b"/>
              <a:pathLst>
                <a:path w="81" h="169">
                  <a:moveTo>
                    <a:pt x="24" y="136"/>
                  </a:moveTo>
                  <a:lnTo>
                    <a:pt x="0" y="24"/>
                  </a:lnTo>
                  <a:lnTo>
                    <a:pt x="32" y="0"/>
                  </a:lnTo>
                  <a:lnTo>
                    <a:pt x="56" y="72"/>
                  </a:lnTo>
                  <a:lnTo>
                    <a:pt x="80" y="168"/>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95" name="Freeform 503"/>
            <p:cNvSpPr>
              <a:spLocks/>
            </p:cNvSpPr>
            <p:nvPr/>
          </p:nvSpPr>
          <p:spPr bwMode="auto">
            <a:xfrm>
              <a:off x="2061" y="3872"/>
              <a:ext cx="57" cy="193"/>
            </a:xfrm>
            <a:custGeom>
              <a:avLst/>
              <a:gdLst/>
              <a:ahLst/>
              <a:cxnLst>
                <a:cxn ang="0">
                  <a:pos x="56" y="32"/>
                </a:cxn>
                <a:cxn ang="0">
                  <a:pos x="56" y="32"/>
                </a:cxn>
                <a:cxn ang="0">
                  <a:pos x="56" y="136"/>
                </a:cxn>
                <a:cxn ang="0">
                  <a:pos x="56" y="168"/>
                </a:cxn>
                <a:cxn ang="0">
                  <a:pos x="32" y="192"/>
                </a:cxn>
                <a:cxn ang="0">
                  <a:pos x="0" y="0"/>
                </a:cxn>
              </a:cxnLst>
              <a:rect l="0" t="0" r="r" b="b"/>
              <a:pathLst>
                <a:path w="57" h="193">
                  <a:moveTo>
                    <a:pt x="56" y="32"/>
                  </a:moveTo>
                  <a:lnTo>
                    <a:pt x="56" y="32"/>
                  </a:lnTo>
                  <a:lnTo>
                    <a:pt x="56" y="136"/>
                  </a:lnTo>
                  <a:lnTo>
                    <a:pt x="56" y="168"/>
                  </a:lnTo>
                  <a:lnTo>
                    <a:pt x="32" y="192"/>
                  </a:lnTo>
                  <a:lnTo>
                    <a:pt x="0"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96" name="Freeform 504" descr="25%"/>
            <p:cNvSpPr>
              <a:spLocks/>
            </p:cNvSpPr>
            <p:nvPr/>
          </p:nvSpPr>
          <p:spPr bwMode="auto">
            <a:xfrm>
              <a:off x="2037" y="3736"/>
              <a:ext cx="81" cy="329"/>
            </a:xfrm>
            <a:custGeom>
              <a:avLst/>
              <a:gdLst/>
              <a:ahLst/>
              <a:cxnLst>
                <a:cxn ang="0">
                  <a:pos x="24" y="136"/>
                </a:cxn>
                <a:cxn ang="0">
                  <a:pos x="0" y="24"/>
                </a:cxn>
                <a:cxn ang="0">
                  <a:pos x="32" y="0"/>
                </a:cxn>
                <a:cxn ang="0">
                  <a:pos x="56" y="72"/>
                </a:cxn>
                <a:cxn ang="0">
                  <a:pos x="80" y="168"/>
                </a:cxn>
                <a:cxn ang="0">
                  <a:pos x="80" y="272"/>
                </a:cxn>
                <a:cxn ang="0">
                  <a:pos x="80" y="304"/>
                </a:cxn>
                <a:cxn ang="0">
                  <a:pos x="56" y="328"/>
                </a:cxn>
                <a:cxn ang="0">
                  <a:pos x="24" y="136"/>
                </a:cxn>
              </a:cxnLst>
              <a:rect l="0" t="0" r="r" b="b"/>
              <a:pathLst>
                <a:path w="81" h="329">
                  <a:moveTo>
                    <a:pt x="24" y="136"/>
                  </a:moveTo>
                  <a:lnTo>
                    <a:pt x="0" y="24"/>
                  </a:lnTo>
                  <a:lnTo>
                    <a:pt x="32" y="0"/>
                  </a:lnTo>
                  <a:lnTo>
                    <a:pt x="56" y="72"/>
                  </a:lnTo>
                  <a:lnTo>
                    <a:pt x="80" y="168"/>
                  </a:lnTo>
                  <a:lnTo>
                    <a:pt x="80" y="272"/>
                  </a:lnTo>
                  <a:lnTo>
                    <a:pt x="80" y="304"/>
                  </a:lnTo>
                  <a:lnTo>
                    <a:pt x="56" y="328"/>
                  </a:lnTo>
                  <a:lnTo>
                    <a:pt x="24" y="136"/>
                  </a:lnTo>
                </a:path>
              </a:pathLst>
            </a:custGeom>
            <a:pattFill prst="pct25">
              <a:fgClr>
                <a:srgbClr val="000000"/>
              </a:fgClr>
              <a:bgClr>
                <a:srgbClr val="FFFFFF"/>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97" name="Freeform 505" descr="25%"/>
            <p:cNvSpPr>
              <a:spLocks/>
            </p:cNvSpPr>
            <p:nvPr/>
          </p:nvSpPr>
          <p:spPr bwMode="auto">
            <a:xfrm>
              <a:off x="1813" y="3768"/>
              <a:ext cx="217" cy="313"/>
            </a:xfrm>
            <a:custGeom>
              <a:avLst/>
              <a:gdLst/>
              <a:ahLst/>
              <a:cxnLst>
                <a:cxn ang="0">
                  <a:pos x="216" y="8"/>
                </a:cxn>
                <a:cxn ang="0">
                  <a:pos x="216" y="304"/>
                </a:cxn>
                <a:cxn ang="0">
                  <a:pos x="162" y="312"/>
                </a:cxn>
                <a:cxn ang="0">
                  <a:pos x="108" y="312"/>
                </a:cxn>
                <a:cxn ang="0">
                  <a:pos x="46" y="304"/>
                </a:cxn>
                <a:cxn ang="0">
                  <a:pos x="0" y="289"/>
                </a:cxn>
                <a:cxn ang="0">
                  <a:pos x="0" y="179"/>
                </a:cxn>
                <a:cxn ang="0">
                  <a:pos x="15" y="78"/>
                </a:cxn>
                <a:cxn ang="0">
                  <a:pos x="39" y="0"/>
                </a:cxn>
                <a:cxn ang="0">
                  <a:pos x="216" y="8"/>
                </a:cxn>
              </a:cxnLst>
              <a:rect l="0" t="0" r="r" b="b"/>
              <a:pathLst>
                <a:path w="217" h="313">
                  <a:moveTo>
                    <a:pt x="216" y="8"/>
                  </a:moveTo>
                  <a:lnTo>
                    <a:pt x="216" y="304"/>
                  </a:lnTo>
                  <a:lnTo>
                    <a:pt x="162" y="312"/>
                  </a:lnTo>
                  <a:lnTo>
                    <a:pt x="108" y="312"/>
                  </a:lnTo>
                  <a:lnTo>
                    <a:pt x="46" y="304"/>
                  </a:lnTo>
                  <a:lnTo>
                    <a:pt x="0" y="289"/>
                  </a:lnTo>
                  <a:lnTo>
                    <a:pt x="0" y="179"/>
                  </a:lnTo>
                  <a:lnTo>
                    <a:pt x="15" y="78"/>
                  </a:lnTo>
                  <a:lnTo>
                    <a:pt x="39" y="0"/>
                  </a:lnTo>
                  <a:lnTo>
                    <a:pt x="216" y="8"/>
                  </a:lnTo>
                </a:path>
              </a:pathLst>
            </a:custGeom>
            <a:pattFill prst="pct25">
              <a:fgClr>
                <a:srgbClr val="000000"/>
              </a:fgClr>
              <a:bgClr>
                <a:srgbClr val="FFFFFF"/>
              </a:bgClr>
            </a:patt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698" name="Line 506"/>
            <p:cNvSpPr>
              <a:spLocks noChangeShapeType="1"/>
            </p:cNvSpPr>
            <p:nvPr/>
          </p:nvSpPr>
          <p:spPr bwMode="auto">
            <a:xfrm>
              <a:off x="1865" y="3372"/>
              <a:ext cx="16" cy="4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699" name="Freeform 507"/>
            <p:cNvSpPr>
              <a:spLocks/>
            </p:cNvSpPr>
            <p:nvPr/>
          </p:nvSpPr>
          <p:spPr bwMode="auto">
            <a:xfrm>
              <a:off x="1837" y="3368"/>
              <a:ext cx="89" cy="97"/>
            </a:xfrm>
            <a:custGeom>
              <a:avLst/>
              <a:gdLst/>
              <a:ahLst/>
              <a:cxnLst>
                <a:cxn ang="0">
                  <a:pos x="40" y="40"/>
                </a:cxn>
                <a:cxn ang="0">
                  <a:pos x="88" y="88"/>
                </a:cxn>
                <a:cxn ang="0">
                  <a:pos x="56" y="96"/>
                </a:cxn>
                <a:cxn ang="0">
                  <a:pos x="16" y="80"/>
                </a:cxn>
                <a:cxn ang="0">
                  <a:pos x="0" y="56"/>
                </a:cxn>
                <a:cxn ang="0">
                  <a:pos x="8" y="32"/>
                </a:cxn>
                <a:cxn ang="0">
                  <a:pos x="24" y="0"/>
                </a:cxn>
              </a:cxnLst>
              <a:rect l="0" t="0" r="r" b="b"/>
              <a:pathLst>
                <a:path w="89" h="97">
                  <a:moveTo>
                    <a:pt x="40" y="40"/>
                  </a:moveTo>
                  <a:lnTo>
                    <a:pt x="88" y="88"/>
                  </a:lnTo>
                  <a:lnTo>
                    <a:pt x="56" y="96"/>
                  </a:lnTo>
                  <a:lnTo>
                    <a:pt x="16" y="80"/>
                  </a:lnTo>
                  <a:lnTo>
                    <a:pt x="0" y="56"/>
                  </a:lnTo>
                  <a:lnTo>
                    <a:pt x="8" y="32"/>
                  </a:lnTo>
                  <a:lnTo>
                    <a:pt x="24"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00" name="Freeform 508"/>
            <p:cNvSpPr>
              <a:spLocks/>
            </p:cNvSpPr>
            <p:nvPr/>
          </p:nvSpPr>
          <p:spPr bwMode="auto">
            <a:xfrm>
              <a:off x="1837" y="3368"/>
              <a:ext cx="89" cy="97"/>
            </a:xfrm>
            <a:custGeom>
              <a:avLst/>
              <a:gdLst/>
              <a:ahLst/>
              <a:cxnLst>
                <a:cxn ang="0">
                  <a:pos x="24" y="0"/>
                </a:cxn>
                <a:cxn ang="0">
                  <a:pos x="40" y="40"/>
                </a:cxn>
                <a:cxn ang="0">
                  <a:pos x="88" y="88"/>
                </a:cxn>
                <a:cxn ang="0">
                  <a:pos x="56" y="96"/>
                </a:cxn>
                <a:cxn ang="0">
                  <a:pos x="16" y="80"/>
                </a:cxn>
                <a:cxn ang="0">
                  <a:pos x="0" y="56"/>
                </a:cxn>
                <a:cxn ang="0">
                  <a:pos x="8" y="32"/>
                </a:cxn>
                <a:cxn ang="0">
                  <a:pos x="24" y="0"/>
                </a:cxn>
              </a:cxnLst>
              <a:rect l="0" t="0" r="r" b="b"/>
              <a:pathLst>
                <a:path w="89" h="97">
                  <a:moveTo>
                    <a:pt x="24" y="0"/>
                  </a:moveTo>
                  <a:lnTo>
                    <a:pt x="40" y="40"/>
                  </a:lnTo>
                  <a:lnTo>
                    <a:pt x="88" y="88"/>
                  </a:lnTo>
                  <a:lnTo>
                    <a:pt x="56" y="96"/>
                  </a:lnTo>
                  <a:lnTo>
                    <a:pt x="16" y="80"/>
                  </a:lnTo>
                  <a:lnTo>
                    <a:pt x="0" y="56"/>
                  </a:lnTo>
                  <a:lnTo>
                    <a:pt x="8" y="32"/>
                  </a:lnTo>
                  <a:lnTo>
                    <a:pt x="24"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01" name="Freeform 509"/>
            <p:cNvSpPr>
              <a:spLocks/>
            </p:cNvSpPr>
            <p:nvPr/>
          </p:nvSpPr>
          <p:spPr bwMode="auto">
            <a:xfrm>
              <a:off x="1853" y="3392"/>
              <a:ext cx="65" cy="57"/>
            </a:xfrm>
            <a:custGeom>
              <a:avLst/>
              <a:gdLst/>
              <a:ahLst/>
              <a:cxnLst>
                <a:cxn ang="0">
                  <a:pos x="8" y="0"/>
                </a:cxn>
                <a:cxn ang="0">
                  <a:pos x="0" y="8"/>
                </a:cxn>
                <a:cxn ang="0">
                  <a:pos x="8" y="48"/>
                </a:cxn>
                <a:cxn ang="0">
                  <a:pos x="40" y="56"/>
                </a:cxn>
                <a:cxn ang="0">
                  <a:pos x="64" y="48"/>
                </a:cxn>
                <a:cxn ang="0">
                  <a:pos x="40" y="24"/>
                </a:cxn>
                <a:cxn ang="0">
                  <a:pos x="8" y="0"/>
                </a:cxn>
              </a:cxnLst>
              <a:rect l="0" t="0" r="r" b="b"/>
              <a:pathLst>
                <a:path w="65" h="57">
                  <a:moveTo>
                    <a:pt x="8" y="0"/>
                  </a:moveTo>
                  <a:lnTo>
                    <a:pt x="0" y="8"/>
                  </a:lnTo>
                  <a:lnTo>
                    <a:pt x="8" y="48"/>
                  </a:lnTo>
                  <a:lnTo>
                    <a:pt x="40" y="56"/>
                  </a:lnTo>
                  <a:lnTo>
                    <a:pt x="64" y="48"/>
                  </a:lnTo>
                  <a:lnTo>
                    <a:pt x="40" y="24"/>
                  </a:lnTo>
                  <a:lnTo>
                    <a:pt x="8"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02" name="Freeform 510"/>
            <p:cNvSpPr>
              <a:spLocks/>
            </p:cNvSpPr>
            <p:nvPr/>
          </p:nvSpPr>
          <p:spPr bwMode="auto">
            <a:xfrm>
              <a:off x="1853" y="3392"/>
              <a:ext cx="65" cy="57"/>
            </a:xfrm>
            <a:custGeom>
              <a:avLst/>
              <a:gdLst/>
              <a:ahLst/>
              <a:cxnLst>
                <a:cxn ang="0">
                  <a:pos x="8" y="0"/>
                </a:cxn>
                <a:cxn ang="0">
                  <a:pos x="0" y="8"/>
                </a:cxn>
                <a:cxn ang="0">
                  <a:pos x="8" y="48"/>
                </a:cxn>
                <a:cxn ang="0">
                  <a:pos x="40" y="56"/>
                </a:cxn>
                <a:cxn ang="0">
                  <a:pos x="64" y="48"/>
                </a:cxn>
                <a:cxn ang="0">
                  <a:pos x="40" y="24"/>
                </a:cxn>
                <a:cxn ang="0">
                  <a:pos x="8" y="0"/>
                </a:cxn>
              </a:cxnLst>
              <a:rect l="0" t="0" r="r" b="b"/>
              <a:pathLst>
                <a:path w="65" h="57">
                  <a:moveTo>
                    <a:pt x="8" y="0"/>
                  </a:moveTo>
                  <a:lnTo>
                    <a:pt x="0" y="8"/>
                  </a:lnTo>
                  <a:lnTo>
                    <a:pt x="8" y="48"/>
                  </a:lnTo>
                  <a:lnTo>
                    <a:pt x="40" y="56"/>
                  </a:lnTo>
                  <a:lnTo>
                    <a:pt x="64" y="48"/>
                  </a:lnTo>
                  <a:lnTo>
                    <a:pt x="40" y="24"/>
                  </a:lnTo>
                  <a:lnTo>
                    <a:pt x="8"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03" name="Freeform 511"/>
            <p:cNvSpPr>
              <a:spLocks/>
            </p:cNvSpPr>
            <p:nvPr/>
          </p:nvSpPr>
          <p:spPr bwMode="auto">
            <a:xfrm>
              <a:off x="1861" y="3344"/>
              <a:ext cx="73" cy="81"/>
            </a:xfrm>
            <a:custGeom>
              <a:avLst/>
              <a:gdLst/>
              <a:ahLst/>
              <a:cxnLst>
                <a:cxn ang="0">
                  <a:pos x="32" y="0"/>
                </a:cxn>
                <a:cxn ang="0">
                  <a:pos x="56" y="8"/>
                </a:cxn>
                <a:cxn ang="0">
                  <a:pos x="72" y="40"/>
                </a:cxn>
                <a:cxn ang="0">
                  <a:pos x="56" y="64"/>
                </a:cxn>
                <a:cxn ang="0">
                  <a:pos x="56" y="80"/>
                </a:cxn>
                <a:cxn ang="0">
                  <a:pos x="24" y="72"/>
                </a:cxn>
                <a:cxn ang="0">
                  <a:pos x="0" y="64"/>
                </a:cxn>
                <a:cxn ang="0">
                  <a:pos x="0" y="40"/>
                </a:cxn>
                <a:cxn ang="0">
                  <a:pos x="0" y="16"/>
                </a:cxn>
                <a:cxn ang="0">
                  <a:pos x="32" y="0"/>
                </a:cxn>
              </a:cxnLst>
              <a:rect l="0" t="0" r="r" b="b"/>
              <a:pathLst>
                <a:path w="73" h="81">
                  <a:moveTo>
                    <a:pt x="32" y="0"/>
                  </a:moveTo>
                  <a:lnTo>
                    <a:pt x="56" y="8"/>
                  </a:lnTo>
                  <a:lnTo>
                    <a:pt x="72" y="40"/>
                  </a:lnTo>
                  <a:lnTo>
                    <a:pt x="56" y="64"/>
                  </a:lnTo>
                  <a:lnTo>
                    <a:pt x="56" y="80"/>
                  </a:lnTo>
                  <a:lnTo>
                    <a:pt x="24" y="72"/>
                  </a:lnTo>
                  <a:lnTo>
                    <a:pt x="0" y="64"/>
                  </a:lnTo>
                  <a:lnTo>
                    <a:pt x="0" y="40"/>
                  </a:lnTo>
                  <a:lnTo>
                    <a:pt x="0" y="16"/>
                  </a:lnTo>
                  <a:lnTo>
                    <a:pt x="32"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04" name="Freeform 512"/>
            <p:cNvSpPr>
              <a:spLocks/>
            </p:cNvSpPr>
            <p:nvPr/>
          </p:nvSpPr>
          <p:spPr bwMode="auto">
            <a:xfrm>
              <a:off x="1861" y="3344"/>
              <a:ext cx="73" cy="81"/>
            </a:xfrm>
            <a:custGeom>
              <a:avLst/>
              <a:gdLst/>
              <a:ahLst/>
              <a:cxnLst>
                <a:cxn ang="0">
                  <a:pos x="32" y="0"/>
                </a:cxn>
                <a:cxn ang="0">
                  <a:pos x="56" y="8"/>
                </a:cxn>
                <a:cxn ang="0">
                  <a:pos x="72" y="40"/>
                </a:cxn>
                <a:cxn ang="0">
                  <a:pos x="56" y="64"/>
                </a:cxn>
                <a:cxn ang="0">
                  <a:pos x="56" y="80"/>
                </a:cxn>
                <a:cxn ang="0">
                  <a:pos x="24" y="72"/>
                </a:cxn>
                <a:cxn ang="0">
                  <a:pos x="0" y="64"/>
                </a:cxn>
                <a:cxn ang="0">
                  <a:pos x="0" y="40"/>
                </a:cxn>
                <a:cxn ang="0">
                  <a:pos x="0" y="16"/>
                </a:cxn>
                <a:cxn ang="0">
                  <a:pos x="32" y="0"/>
                </a:cxn>
              </a:cxnLst>
              <a:rect l="0" t="0" r="r" b="b"/>
              <a:pathLst>
                <a:path w="73" h="81">
                  <a:moveTo>
                    <a:pt x="32" y="0"/>
                  </a:moveTo>
                  <a:lnTo>
                    <a:pt x="56" y="8"/>
                  </a:lnTo>
                  <a:lnTo>
                    <a:pt x="72" y="40"/>
                  </a:lnTo>
                  <a:lnTo>
                    <a:pt x="56" y="64"/>
                  </a:lnTo>
                  <a:lnTo>
                    <a:pt x="56" y="80"/>
                  </a:lnTo>
                  <a:lnTo>
                    <a:pt x="24" y="72"/>
                  </a:lnTo>
                  <a:lnTo>
                    <a:pt x="0" y="64"/>
                  </a:lnTo>
                  <a:lnTo>
                    <a:pt x="0" y="40"/>
                  </a:lnTo>
                  <a:lnTo>
                    <a:pt x="0" y="16"/>
                  </a:lnTo>
                  <a:lnTo>
                    <a:pt x="32"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05" name="Freeform 513"/>
            <p:cNvSpPr>
              <a:spLocks/>
            </p:cNvSpPr>
            <p:nvPr/>
          </p:nvSpPr>
          <p:spPr bwMode="auto">
            <a:xfrm>
              <a:off x="1989" y="3344"/>
              <a:ext cx="97" cy="65"/>
            </a:xfrm>
            <a:custGeom>
              <a:avLst/>
              <a:gdLst/>
              <a:ahLst/>
              <a:cxnLst>
                <a:cxn ang="0">
                  <a:pos x="64" y="64"/>
                </a:cxn>
                <a:cxn ang="0">
                  <a:pos x="88" y="48"/>
                </a:cxn>
                <a:cxn ang="0">
                  <a:pos x="96" y="24"/>
                </a:cxn>
                <a:cxn ang="0">
                  <a:pos x="80" y="8"/>
                </a:cxn>
                <a:cxn ang="0">
                  <a:pos x="32" y="0"/>
                </a:cxn>
                <a:cxn ang="0">
                  <a:pos x="0" y="0"/>
                </a:cxn>
                <a:cxn ang="0">
                  <a:pos x="40" y="16"/>
                </a:cxn>
                <a:cxn ang="0">
                  <a:pos x="64" y="32"/>
                </a:cxn>
                <a:cxn ang="0">
                  <a:pos x="64" y="64"/>
                </a:cxn>
              </a:cxnLst>
              <a:rect l="0" t="0" r="r" b="b"/>
              <a:pathLst>
                <a:path w="97" h="65">
                  <a:moveTo>
                    <a:pt x="64" y="64"/>
                  </a:moveTo>
                  <a:lnTo>
                    <a:pt x="88" y="48"/>
                  </a:lnTo>
                  <a:lnTo>
                    <a:pt x="96" y="24"/>
                  </a:lnTo>
                  <a:lnTo>
                    <a:pt x="80" y="8"/>
                  </a:lnTo>
                  <a:lnTo>
                    <a:pt x="32" y="0"/>
                  </a:lnTo>
                  <a:lnTo>
                    <a:pt x="0" y="0"/>
                  </a:lnTo>
                  <a:lnTo>
                    <a:pt x="40" y="16"/>
                  </a:lnTo>
                  <a:lnTo>
                    <a:pt x="64" y="32"/>
                  </a:lnTo>
                  <a:lnTo>
                    <a:pt x="64" y="64"/>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06" name="Freeform 514"/>
            <p:cNvSpPr>
              <a:spLocks/>
            </p:cNvSpPr>
            <p:nvPr/>
          </p:nvSpPr>
          <p:spPr bwMode="auto">
            <a:xfrm>
              <a:off x="1989" y="3344"/>
              <a:ext cx="97" cy="65"/>
            </a:xfrm>
            <a:custGeom>
              <a:avLst/>
              <a:gdLst/>
              <a:ahLst/>
              <a:cxnLst>
                <a:cxn ang="0">
                  <a:pos x="64" y="64"/>
                </a:cxn>
                <a:cxn ang="0">
                  <a:pos x="88" y="48"/>
                </a:cxn>
                <a:cxn ang="0">
                  <a:pos x="96" y="24"/>
                </a:cxn>
                <a:cxn ang="0">
                  <a:pos x="80" y="8"/>
                </a:cxn>
                <a:cxn ang="0">
                  <a:pos x="32" y="0"/>
                </a:cxn>
                <a:cxn ang="0">
                  <a:pos x="0" y="0"/>
                </a:cxn>
                <a:cxn ang="0">
                  <a:pos x="40" y="16"/>
                </a:cxn>
                <a:cxn ang="0">
                  <a:pos x="64" y="32"/>
                </a:cxn>
                <a:cxn ang="0">
                  <a:pos x="64" y="64"/>
                </a:cxn>
              </a:cxnLst>
              <a:rect l="0" t="0" r="r" b="b"/>
              <a:pathLst>
                <a:path w="97" h="65">
                  <a:moveTo>
                    <a:pt x="64" y="64"/>
                  </a:moveTo>
                  <a:lnTo>
                    <a:pt x="88" y="48"/>
                  </a:lnTo>
                  <a:lnTo>
                    <a:pt x="96" y="24"/>
                  </a:lnTo>
                  <a:lnTo>
                    <a:pt x="80" y="8"/>
                  </a:lnTo>
                  <a:lnTo>
                    <a:pt x="32" y="0"/>
                  </a:lnTo>
                  <a:lnTo>
                    <a:pt x="0" y="0"/>
                  </a:lnTo>
                  <a:lnTo>
                    <a:pt x="40" y="16"/>
                  </a:lnTo>
                  <a:lnTo>
                    <a:pt x="64" y="32"/>
                  </a:lnTo>
                  <a:lnTo>
                    <a:pt x="64" y="64"/>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07" name="Freeform 515"/>
            <p:cNvSpPr>
              <a:spLocks/>
            </p:cNvSpPr>
            <p:nvPr/>
          </p:nvSpPr>
          <p:spPr bwMode="auto">
            <a:xfrm>
              <a:off x="1917" y="3384"/>
              <a:ext cx="49" cy="9"/>
            </a:xfrm>
            <a:custGeom>
              <a:avLst/>
              <a:gdLst/>
              <a:ahLst/>
              <a:cxnLst>
                <a:cxn ang="0">
                  <a:pos x="48" y="0"/>
                </a:cxn>
                <a:cxn ang="0">
                  <a:pos x="24" y="8"/>
                </a:cxn>
                <a:cxn ang="0">
                  <a:pos x="0" y="8"/>
                </a:cxn>
              </a:cxnLst>
              <a:rect l="0" t="0" r="r" b="b"/>
              <a:pathLst>
                <a:path w="49" h="9">
                  <a:moveTo>
                    <a:pt x="48" y="0"/>
                  </a:moveTo>
                  <a:lnTo>
                    <a:pt x="24" y="8"/>
                  </a:lnTo>
                  <a:lnTo>
                    <a:pt x="0" y="8"/>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08" name="Freeform 516"/>
            <p:cNvSpPr>
              <a:spLocks/>
            </p:cNvSpPr>
            <p:nvPr/>
          </p:nvSpPr>
          <p:spPr bwMode="auto">
            <a:xfrm>
              <a:off x="1877" y="3328"/>
              <a:ext cx="89" cy="65"/>
            </a:xfrm>
            <a:custGeom>
              <a:avLst/>
              <a:gdLst/>
              <a:ahLst/>
              <a:cxnLst>
                <a:cxn ang="0">
                  <a:pos x="40" y="64"/>
                </a:cxn>
                <a:cxn ang="0">
                  <a:pos x="40" y="64"/>
                </a:cxn>
                <a:cxn ang="0">
                  <a:pos x="0" y="24"/>
                </a:cxn>
                <a:cxn ang="0">
                  <a:pos x="16" y="16"/>
                </a:cxn>
                <a:cxn ang="0">
                  <a:pos x="56" y="0"/>
                </a:cxn>
                <a:cxn ang="0">
                  <a:pos x="88" y="0"/>
                </a:cxn>
                <a:cxn ang="0">
                  <a:pos x="72" y="24"/>
                </a:cxn>
                <a:cxn ang="0">
                  <a:pos x="80" y="40"/>
                </a:cxn>
                <a:cxn ang="0">
                  <a:pos x="88" y="56"/>
                </a:cxn>
              </a:cxnLst>
              <a:rect l="0" t="0" r="r" b="b"/>
              <a:pathLst>
                <a:path w="89" h="65">
                  <a:moveTo>
                    <a:pt x="40" y="64"/>
                  </a:moveTo>
                  <a:lnTo>
                    <a:pt x="40" y="64"/>
                  </a:lnTo>
                  <a:lnTo>
                    <a:pt x="0" y="24"/>
                  </a:lnTo>
                  <a:lnTo>
                    <a:pt x="16" y="16"/>
                  </a:lnTo>
                  <a:lnTo>
                    <a:pt x="56" y="0"/>
                  </a:lnTo>
                  <a:lnTo>
                    <a:pt x="88" y="0"/>
                  </a:lnTo>
                  <a:lnTo>
                    <a:pt x="72" y="24"/>
                  </a:lnTo>
                  <a:lnTo>
                    <a:pt x="80" y="40"/>
                  </a:lnTo>
                  <a:lnTo>
                    <a:pt x="88" y="56"/>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09" name="Freeform 517"/>
            <p:cNvSpPr>
              <a:spLocks/>
            </p:cNvSpPr>
            <p:nvPr/>
          </p:nvSpPr>
          <p:spPr bwMode="auto">
            <a:xfrm>
              <a:off x="1877" y="3328"/>
              <a:ext cx="89" cy="65"/>
            </a:xfrm>
            <a:custGeom>
              <a:avLst/>
              <a:gdLst/>
              <a:ahLst/>
              <a:cxnLst>
                <a:cxn ang="0">
                  <a:pos x="88" y="56"/>
                </a:cxn>
                <a:cxn ang="0">
                  <a:pos x="64" y="64"/>
                </a:cxn>
                <a:cxn ang="0">
                  <a:pos x="40" y="64"/>
                </a:cxn>
                <a:cxn ang="0">
                  <a:pos x="0" y="24"/>
                </a:cxn>
                <a:cxn ang="0">
                  <a:pos x="16" y="16"/>
                </a:cxn>
                <a:cxn ang="0">
                  <a:pos x="56" y="0"/>
                </a:cxn>
                <a:cxn ang="0">
                  <a:pos x="88" y="0"/>
                </a:cxn>
                <a:cxn ang="0">
                  <a:pos x="72" y="24"/>
                </a:cxn>
                <a:cxn ang="0">
                  <a:pos x="80" y="40"/>
                </a:cxn>
                <a:cxn ang="0">
                  <a:pos x="88" y="56"/>
                </a:cxn>
              </a:cxnLst>
              <a:rect l="0" t="0" r="r" b="b"/>
              <a:pathLst>
                <a:path w="89" h="65">
                  <a:moveTo>
                    <a:pt x="88" y="56"/>
                  </a:moveTo>
                  <a:lnTo>
                    <a:pt x="64" y="64"/>
                  </a:lnTo>
                  <a:lnTo>
                    <a:pt x="40" y="64"/>
                  </a:lnTo>
                  <a:lnTo>
                    <a:pt x="0" y="24"/>
                  </a:lnTo>
                  <a:lnTo>
                    <a:pt x="16" y="16"/>
                  </a:lnTo>
                  <a:lnTo>
                    <a:pt x="56" y="0"/>
                  </a:lnTo>
                  <a:lnTo>
                    <a:pt x="88" y="0"/>
                  </a:lnTo>
                  <a:lnTo>
                    <a:pt x="72" y="24"/>
                  </a:lnTo>
                  <a:lnTo>
                    <a:pt x="80" y="40"/>
                  </a:lnTo>
                  <a:lnTo>
                    <a:pt x="88" y="56"/>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10" name="Freeform 518"/>
            <p:cNvSpPr>
              <a:spLocks/>
            </p:cNvSpPr>
            <p:nvPr/>
          </p:nvSpPr>
          <p:spPr bwMode="auto">
            <a:xfrm>
              <a:off x="1933" y="3328"/>
              <a:ext cx="105" cy="65"/>
            </a:xfrm>
            <a:custGeom>
              <a:avLst/>
              <a:gdLst/>
              <a:ahLst/>
              <a:cxnLst>
                <a:cxn ang="0">
                  <a:pos x="104" y="40"/>
                </a:cxn>
                <a:cxn ang="0">
                  <a:pos x="80" y="56"/>
                </a:cxn>
                <a:cxn ang="0">
                  <a:pos x="48" y="64"/>
                </a:cxn>
                <a:cxn ang="0">
                  <a:pos x="16" y="48"/>
                </a:cxn>
                <a:cxn ang="0">
                  <a:pos x="0" y="32"/>
                </a:cxn>
                <a:cxn ang="0">
                  <a:pos x="32" y="0"/>
                </a:cxn>
                <a:cxn ang="0">
                  <a:pos x="24" y="24"/>
                </a:cxn>
                <a:cxn ang="0">
                  <a:pos x="48" y="40"/>
                </a:cxn>
              </a:cxnLst>
              <a:rect l="0" t="0" r="r" b="b"/>
              <a:pathLst>
                <a:path w="105" h="65">
                  <a:moveTo>
                    <a:pt x="104" y="40"/>
                  </a:moveTo>
                  <a:lnTo>
                    <a:pt x="80" y="56"/>
                  </a:lnTo>
                  <a:lnTo>
                    <a:pt x="48" y="64"/>
                  </a:lnTo>
                  <a:lnTo>
                    <a:pt x="16" y="48"/>
                  </a:lnTo>
                  <a:lnTo>
                    <a:pt x="0" y="32"/>
                  </a:lnTo>
                  <a:lnTo>
                    <a:pt x="32" y="0"/>
                  </a:lnTo>
                  <a:lnTo>
                    <a:pt x="24" y="24"/>
                  </a:lnTo>
                  <a:lnTo>
                    <a:pt x="48" y="4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11" name="Freeform 519"/>
            <p:cNvSpPr>
              <a:spLocks/>
            </p:cNvSpPr>
            <p:nvPr/>
          </p:nvSpPr>
          <p:spPr bwMode="auto">
            <a:xfrm>
              <a:off x="1981" y="3368"/>
              <a:ext cx="57" cy="1"/>
            </a:xfrm>
            <a:custGeom>
              <a:avLst/>
              <a:gdLst/>
              <a:ahLst/>
              <a:cxnLst>
                <a:cxn ang="0">
                  <a:pos x="0" y="0"/>
                </a:cxn>
                <a:cxn ang="0">
                  <a:pos x="0" y="0"/>
                </a:cxn>
                <a:cxn ang="0">
                  <a:pos x="32" y="0"/>
                </a:cxn>
                <a:cxn ang="0">
                  <a:pos x="56" y="0"/>
                </a:cxn>
              </a:cxnLst>
              <a:rect l="0" t="0" r="r" b="b"/>
              <a:pathLst>
                <a:path w="57" h="1">
                  <a:moveTo>
                    <a:pt x="0" y="0"/>
                  </a:moveTo>
                  <a:lnTo>
                    <a:pt x="0" y="0"/>
                  </a:lnTo>
                  <a:lnTo>
                    <a:pt x="32" y="0"/>
                  </a:lnTo>
                  <a:lnTo>
                    <a:pt x="56"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12" name="Freeform 520"/>
            <p:cNvSpPr>
              <a:spLocks/>
            </p:cNvSpPr>
            <p:nvPr/>
          </p:nvSpPr>
          <p:spPr bwMode="auto">
            <a:xfrm>
              <a:off x="1933" y="3328"/>
              <a:ext cx="105" cy="65"/>
            </a:xfrm>
            <a:custGeom>
              <a:avLst/>
              <a:gdLst/>
              <a:ahLst/>
              <a:cxnLst>
                <a:cxn ang="0">
                  <a:pos x="104" y="40"/>
                </a:cxn>
                <a:cxn ang="0">
                  <a:pos x="80" y="56"/>
                </a:cxn>
                <a:cxn ang="0">
                  <a:pos x="48" y="64"/>
                </a:cxn>
                <a:cxn ang="0">
                  <a:pos x="16" y="48"/>
                </a:cxn>
                <a:cxn ang="0">
                  <a:pos x="0" y="32"/>
                </a:cxn>
                <a:cxn ang="0">
                  <a:pos x="32" y="0"/>
                </a:cxn>
                <a:cxn ang="0">
                  <a:pos x="24" y="24"/>
                </a:cxn>
                <a:cxn ang="0">
                  <a:pos x="48" y="40"/>
                </a:cxn>
                <a:cxn ang="0">
                  <a:pos x="80" y="40"/>
                </a:cxn>
                <a:cxn ang="0">
                  <a:pos x="104" y="40"/>
                </a:cxn>
              </a:cxnLst>
              <a:rect l="0" t="0" r="r" b="b"/>
              <a:pathLst>
                <a:path w="105" h="65">
                  <a:moveTo>
                    <a:pt x="104" y="40"/>
                  </a:moveTo>
                  <a:lnTo>
                    <a:pt x="80" y="56"/>
                  </a:lnTo>
                  <a:lnTo>
                    <a:pt x="48" y="64"/>
                  </a:lnTo>
                  <a:lnTo>
                    <a:pt x="16" y="48"/>
                  </a:lnTo>
                  <a:lnTo>
                    <a:pt x="0" y="32"/>
                  </a:lnTo>
                  <a:lnTo>
                    <a:pt x="32" y="0"/>
                  </a:lnTo>
                  <a:lnTo>
                    <a:pt x="24" y="24"/>
                  </a:lnTo>
                  <a:lnTo>
                    <a:pt x="48" y="40"/>
                  </a:lnTo>
                  <a:lnTo>
                    <a:pt x="80" y="40"/>
                  </a:lnTo>
                  <a:lnTo>
                    <a:pt x="104" y="40"/>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13" name="Freeform 521"/>
            <p:cNvSpPr>
              <a:spLocks/>
            </p:cNvSpPr>
            <p:nvPr/>
          </p:nvSpPr>
          <p:spPr bwMode="auto">
            <a:xfrm>
              <a:off x="2013" y="3336"/>
              <a:ext cx="57" cy="49"/>
            </a:xfrm>
            <a:custGeom>
              <a:avLst/>
              <a:gdLst/>
              <a:ahLst/>
              <a:cxnLst>
                <a:cxn ang="0">
                  <a:pos x="0" y="48"/>
                </a:cxn>
                <a:cxn ang="0">
                  <a:pos x="40" y="48"/>
                </a:cxn>
                <a:cxn ang="0">
                  <a:pos x="56" y="32"/>
                </a:cxn>
                <a:cxn ang="0">
                  <a:pos x="40" y="8"/>
                </a:cxn>
                <a:cxn ang="0">
                  <a:pos x="0" y="0"/>
                </a:cxn>
                <a:cxn ang="0">
                  <a:pos x="24" y="16"/>
                </a:cxn>
                <a:cxn ang="0">
                  <a:pos x="24" y="32"/>
                </a:cxn>
                <a:cxn ang="0">
                  <a:pos x="0" y="48"/>
                </a:cxn>
              </a:cxnLst>
              <a:rect l="0" t="0" r="r" b="b"/>
              <a:pathLst>
                <a:path w="57" h="49">
                  <a:moveTo>
                    <a:pt x="0" y="48"/>
                  </a:moveTo>
                  <a:lnTo>
                    <a:pt x="40" y="48"/>
                  </a:lnTo>
                  <a:lnTo>
                    <a:pt x="56" y="32"/>
                  </a:lnTo>
                  <a:lnTo>
                    <a:pt x="40" y="8"/>
                  </a:lnTo>
                  <a:lnTo>
                    <a:pt x="0" y="0"/>
                  </a:lnTo>
                  <a:lnTo>
                    <a:pt x="24" y="16"/>
                  </a:lnTo>
                  <a:lnTo>
                    <a:pt x="24" y="32"/>
                  </a:lnTo>
                  <a:lnTo>
                    <a:pt x="0" y="48"/>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14" name="Freeform 522"/>
            <p:cNvSpPr>
              <a:spLocks/>
            </p:cNvSpPr>
            <p:nvPr/>
          </p:nvSpPr>
          <p:spPr bwMode="auto">
            <a:xfrm>
              <a:off x="2013" y="3336"/>
              <a:ext cx="57" cy="49"/>
            </a:xfrm>
            <a:custGeom>
              <a:avLst/>
              <a:gdLst/>
              <a:ahLst/>
              <a:cxnLst>
                <a:cxn ang="0">
                  <a:pos x="0" y="48"/>
                </a:cxn>
                <a:cxn ang="0">
                  <a:pos x="40" y="48"/>
                </a:cxn>
                <a:cxn ang="0">
                  <a:pos x="56" y="32"/>
                </a:cxn>
                <a:cxn ang="0">
                  <a:pos x="40" y="8"/>
                </a:cxn>
                <a:cxn ang="0">
                  <a:pos x="0" y="0"/>
                </a:cxn>
                <a:cxn ang="0">
                  <a:pos x="24" y="16"/>
                </a:cxn>
                <a:cxn ang="0">
                  <a:pos x="24" y="32"/>
                </a:cxn>
                <a:cxn ang="0">
                  <a:pos x="0" y="48"/>
                </a:cxn>
              </a:cxnLst>
              <a:rect l="0" t="0" r="r" b="b"/>
              <a:pathLst>
                <a:path w="57" h="49">
                  <a:moveTo>
                    <a:pt x="0" y="48"/>
                  </a:moveTo>
                  <a:lnTo>
                    <a:pt x="40" y="48"/>
                  </a:lnTo>
                  <a:lnTo>
                    <a:pt x="56" y="32"/>
                  </a:lnTo>
                  <a:lnTo>
                    <a:pt x="40" y="8"/>
                  </a:lnTo>
                  <a:lnTo>
                    <a:pt x="0" y="0"/>
                  </a:lnTo>
                  <a:lnTo>
                    <a:pt x="24" y="16"/>
                  </a:lnTo>
                  <a:lnTo>
                    <a:pt x="24" y="32"/>
                  </a:lnTo>
                  <a:lnTo>
                    <a:pt x="0" y="48"/>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15" name="Freeform 523"/>
            <p:cNvSpPr>
              <a:spLocks/>
            </p:cNvSpPr>
            <p:nvPr/>
          </p:nvSpPr>
          <p:spPr bwMode="auto">
            <a:xfrm>
              <a:off x="1949" y="3320"/>
              <a:ext cx="105" cy="57"/>
            </a:xfrm>
            <a:custGeom>
              <a:avLst/>
              <a:gdLst/>
              <a:ahLst/>
              <a:cxnLst>
                <a:cxn ang="0">
                  <a:pos x="64" y="56"/>
                </a:cxn>
                <a:cxn ang="0">
                  <a:pos x="48" y="56"/>
                </a:cxn>
                <a:cxn ang="0">
                  <a:pos x="16" y="48"/>
                </a:cxn>
                <a:cxn ang="0">
                  <a:pos x="0" y="32"/>
                </a:cxn>
                <a:cxn ang="0">
                  <a:pos x="8" y="8"/>
                </a:cxn>
                <a:cxn ang="0">
                  <a:pos x="32" y="8"/>
                </a:cxn>
                <a:cxn ang="0">
                  <a:pos x="88" y="0"/>
                </a:cxn>
                <a:cxn ang="0">
                  <a:pos x="104" y="24"/>
                </a:cxn>
                <a:cxn ang="0">
                  <a:pos x="96" y="40"/>
                </a:cxn>
                <a:cxn ang="0">
                  <a:pos x="80" y="56"/>
                </a:cxn>
                <a:cxn ang="0">
                  <a:pos x="64" y="56"/>
                </a:cxn>
              </a:cxnLst>
              <a:rect l="0" t="0" r="r" b="b"/>
              <a:pathLst>
                <a:path w="105" h="57">
                  <a:moveTo>
                    <a:pt x="64" y="56"/>
                  </a:moveTo>
                  <a:lnTo>
                    <a:pt x="48" y="56"/>
                  </a:lnTo>
                  <a:lnTo>
                    <a:pt x="16" y="48"/>
                  </a:lnTo>
                  <a:lnTo>
                    <a:pt x="0" y="32"/>
                  </a:lnTo>
                  <a:lnTo>
                    <a:pt x="8" y="8"/>
                  </a:lnTo>
                  <a:lnTo>
                    <a:pt x="32" y="8"/>
                  </a:lnTo>
                  <a:lnTo>
                    <a:pt x="88" y="0"/>
                  </a:lnTo>
                  <a:lnTo>
                    <a:pt x="104" y="24"/>
                  </a:lnTo>
                  <a:lnTo>
                    <a:pt x="96" y="40"/>
                  </a:lnTo>
                  <a:lnTo>
                    <a:pt x="80" y="56"/>
                  </a:lnTo>
                  <a:lnTo>
                    <a:pt x="64" y="56"/>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16" name="Freeform 524"/>
            <p:cNvSpPr>
              <a:spLocks/>
            </p:cNvSpPr>
            <p:nvPr/>
          </p:nvSpPr>
          <p:spPr bwMode="auto">
            <a:xfrm>
              <a:off x="1949" y="3320"/>
              <a:ext cx="105" cy="57"/>
            </a:xfrm>
            <a:custGeom>
              <a:avLst/>
              <a:gdLst/>
              <a:ahLst/>
              <a:cxnLst>
                <a:cxn ang="0">
                  <a:pos x="64" y="56"/>
                </a:cxn>
                <a:cxn ang="0">
                  <a:pos x="48" y="56"/>
                </a:cxn>
                <a:cxn ang="0">
                  <a:pos x="16" y="48"/>
                </a:cxn>
                <a:cxn ang="0">
                  <a:pos x="0" y="32"/>
                </a:cxn>
                <a:cxn ang="0">
                  <a:pos x="8" y="8"/>
                </a:cxn>
                <a:cxn ang="0">
                  <a:pos x="32" y="8"/>
                </a:cxn>
                <a:cxn ang="0">
                  <a:pos x="88" y="0"/>
                </a:cxn>
                <a:cxn ang="0">
                  <a:pos x="104" y="24"/>
                </a:cxn>
                <a:cxn ang="0">
                  <a:pos x="96" y="40"/>
                </a:cxn>
                <a:cxn ang="0">
                  <a:pos x="80" y="56"/>
                </a:cxn>
              </a:cxnLst>
              <a:rect l="0" t="0" r="r" b="b"/>
              <a:pathLst>
                <a:path w="105" h="57">
                  <a:moveTo>
                    <a:pt x="64" y="56"/>
                  </a:moveTo>
                  <a:lnTo>
                    <a:pt x="48" y="56"/>
                  </a:lnTo>
                  <a:lnTo>
                    <a:pt x="16" y="48"/>
                  </a:lnTo>
                  <a:lnTo>
                    <a:pt x="0" y="32"/>
                  </a:lnTo>
                  <a:lnTo>
                    <a:pt x="8" y="8"/>
                  </a:lnTo>
                  <a:lnTo>
                    <a:pt x="32" y="8"/>
                  </a:lnTo>
                  <a:lnTo>
                    <a:pt x="88" y="0"/>
                  </a:lnTo>
                  <a:lnTo>
                    <a:pt x="104" y="24"/>
                  </a:lnTo>
                  <a:lnTo>
                    <a:pt x="96" y="40"/>
                  </a:lnTo>
                  <a:lnTo>
                    <a:pt x="80" y="56"/>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17" name="Freeform 525"/>
            <p:cNvSpPr>
              <a:spLocks/>
            </p:cNvSpPr>
            <p:nvPr/>
          </p:nvSpPr>
          <p:spPr bwMode="auto">
            <a:xfrm>
              <a:off x="1973" y="3328"/>
              <a:ext cx="49" cy="41"/>
            </a:xfrm>
            <a:custGeom>
              <a:avLst/>
              <a:gdLst/>
              <a:ahLst/>
              <a:cxnLst>
                <a:cxn ang="0">
                  <a:pos x="48" y="40"/>
                </a:cxn>
                <a:cxn ang="0">
                  <a:pos x="14" y="40"/>
                </a:cxn>
                <a:cxn ang="0">
                  <a:pos x="0" y="20"/>
                </a:cxn>
                <a:cxn ang="0">
                  <a:pos x="7" y="0"/>
                </a:cxn>
                <a:cxn ang="0">
                  <a:pos x="21" y="20"/>
                </a:cxn>
                <a:cxn ang="0">
                  <a:pos x="48" y="40"/>
                </a:cxn>
              </a:cxnLst>
              <a:rect l="0" t="0" r="r" b="b"/>
              <a:pathLst>
                <a:path w="49" h="41">
                  <a:moveTo>
                    <a:pt x="48" y="40"/>
                  </a:moveTo>
                  <a:lnTo>
                    <a:pt x="14" y="40"/>
                  </a:lnTo>
                  <a:lnTo>
                    <a:pt x="0" y="20"/>
                  </a:lnTo>
                  <a:lnTo>
                    <a:pt x="7" y="0"/>
                  </a:lnTo>
                  <a:lnTo>
                    <a:pt x="21" y="20"/>
                  </a:lnTo>
                  <a:lnTo>
                    <a:pt x="48" y="40"/>
                  </a:lnTo>
                </a:path>
              </a:pathLst>
            </a:custGeom>
            <a:solidFill>
              <a:srgbClr val="FFFFFF"/>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18" name="Oval 526"/>
            <p:cNvSpPr>
              <a:spLocks noChangeArrowheads="1"/>
            </p:cNvSpPr>
            <p:nvPr/>
          </p:nvSpPr>
          <p:spPr bwMode="auto">
            <a:xfrm>
              <a:off x="1921" y="3420"/>
              <a:ext cx="8" cy="16"/>
            </a:xfrm>
            <a:prstGeom prst="ellipse">
              <a:avLst/>
            </a:prstGeom>
            <a:solidFill>
              <a:srgbClr val="000000"/>
            </a:solid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719" name="Freeform 527"/>
            <p:cNvSpPr>
              <a:spLocks/>
            </p:cNvSpPr>
            <p:nvPr/>
          </p:nvSpPr>
          <p:spPr bwMode="auto">
            <a:xfrm>
              <a:off x="1885" y="3840"/>
              <a:ext cx="49" cy="57"/>
            </a:xfrm>
            <a:custGeom>
              <a:avLst/>
              <a:gdLst/>
              <a:ahLst/>
              <a:cxnLst>
                <a:cxn ang="0">
                  <a:pos x="0" y="0"/>
                </a:cxn>
                <a:cxn ang="0">
                  <a:pos x="0" y="32"/>
                </a:cxn>
                <a:cxn ang="0">
                  <a:pos x="32" y="56"/>
                </a:cxn>
                <a:cxn ang="0">
                  <a:pos x="48" y="32"/>
                </a:cxn>
                <a:cxn ang="0">
                  <a:pos x="40" y="0"/>
                </a:cxn>
                <a:cxn ang="0">
                  <a:pos x="0" y="0"/>
                </a:cxn>
              </a:cxnLst>
              <a:rect l="0" t="0" r="r" b="b"/>
              <a:pathLst>
                <a:path w="49" h="57">
                  <a:moveTo>
                    <a:pt x="0" y="0"/>
                  </a:moveTo>
                  <a:lnTo>
                    <a:pt x="0" y="32"/>
                  </a:lnTo>
                  <a:lnTo>
                    <a:pt x="32" y="56"/>
                  </a:lnTo>
                  <a:lnTo>
                    <a:pt x="48" y="32"/>
                  </a:lnTo>
                  <a:lnTo>
                    <a:pt x="40" y="0"/>
                  </a:lnTo>
                  <a:lnTo>
                    <a:pt x="0"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20" name="Freeform 528"/>
            <p:cNvSpPr>
              <a:spLocks/>
            </p:cNvSpPr>
            <p:nvPr/>
          </p:nvSpPr>
          <p:spPr bwMode="auto">
            <a:xfrm>
              <a:off x="1885" y="3840"/>
              <a:ext cx="49" cy="57"/>
            </a:xfrm>
            <a:custGeom>
              <a:avLst/>
              <a:gdLst/>
              <a:ahLst/>
              <a:cxnLst>
                <a:cxn ang="0">
                  <a:pos x="0" y="0"/>
                </a:cxn>
                <a:cxn ang="0">
                  <a:pos x="0" y="32"/>
                </a:cxn>
                <a:cxn ang="0">
                  <a:pos x="32" y="56"/>
                </a:cxn>
                <a:cxn ang="0">
                  <a:pos x="48" y="32"/>
                </a:cxn>
                <a:cxn ang="0">
                  <a:pos x="40" y="0"/>
                </a:cxn>
                <a:cxn ang="0">
                  <a:pos x="0" y="0"/>
                </a:cxn>
              </a:cxnLst>
              <a:rect l="0" t="0" r="r" b="b"/>
              <a:pathLst>
                <a:path w="49" h="57">
                  <a:moveTo>
                    <a:pt x="0" y="0"/>
                  </a:moveTo>
                  <a:lnTo>
                    <a:pt x="0" y="32"/>
                  </a:lnTo>
                  <a:lnTo>
                    <a:pt x="32" y="56"/>
                  </a:lnTo>
                  <a:lnTo>
                    <a:pt x="48" y="32"/>
                  </a:lnTo>
                  <a:lnTo>
                    <a:pt x="40" y="0"/>
                  </a:lnTo>
                  <a:lnTo>
                    <a:pt x="0"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21" name="Freeform 529"/>
            <p:cNvSpPr>
              <a:spLocks/>
            </p:cNvSpPr>
            <p:nvPr/>
          </p:nvSpPr>
          <p:spPr bwMode="auto">
            <a:xfrm>
              <a:off x="1997" y="3472"/>
              <a:ext cx="121" cy="345"/>
            </a:xfrm>
            <a:custGeom>
              <a:avLst/>
              <a:gdLst/>
              <a:ahLst/>
              <a:cxnLst>
                <a:cxn ang="0">
                  <a:pos x="0" y="0"/>
                </a:cxn>
                <a:cxn ang="0">
                  <a:pos x="40" y="24"/>
                </a:cxn>
                <a:cxn ang="0">
                  <a:pos x="56" y="40"/>
                </a:cxn>
                <a:cxn ang="0">
                  <a:pos x="88" y="120"/>
                </a:cxn>
                <a:cxn ang="0">
                  <a:pos x="80" y="184"/>
                </a:cxn>
                <a:cxn ang="0">
                  <a:pos x="120" y="336"/>
                </a:cxn>
                <a:cxn ang="0">
                  <a:pos x="104" y="344"/>
                </a:cxn>
                <a:cxn ang="0">
                  <a:pos x="96" y="320"/>
                </a:cxn>
                <a:cxn ang="0">
                  <a:pos x="64" y="336"/>
                </a:cxn>
                <a:cxn ang="0">
                  <a:pos x="40" y="296"/>
                </a:cxn>
                <a:cxn ang="0">
                  <a:pos x="16" y="264"/>
                </a:cxn>
                <a:cxn ang="0">
                  <a:pos x="16" y="224"/>
                </a:cxn>
                <a:cxn ang="0">
                  <a:pos x="32" y="128"/>
                </a:cxn>
                <a:cxn ang="0">
                  <a:pos x="24" y="64"/>
                </a:cxn>
                <a:cxn ang="0">
                  <a:pos x="16" y="24"/>
                </a:cxn>
                <a:cxn ang="0">
                  <a:pos x="0" y="0"/>
                </a:cxn>
              </a:cxnLst>
              <a:rect l="0" t="0" r="r" b="b"/>
              <a:pathLst>
                <a:path w="121" h="345">
                  <a:moveTo>
                    <a:pt x="0" y="0"/>
                  </a:moveTo>
                  <a:lnTo>
                    <a:pt x="40" y="24"/>
                  </a:lnTo>
                  <a:lnTo>
                    <a:pt x="56" y="40"/>
                  </a:lnTo>
                  <a:lnTo>
                    <a:pt x="88" y="120"/>
                  </a:lnTo>
                  <a:lnTo>
                    <a:pt x="80" y="184"/>
                  </a:lnTo>
                  <a:lnTo>
                    <a:pt x="120" y="336"/>
                  </a:lnTo>
                  <a:lnTo>
                    <a:pt x="104" y="344"/>
                  </a:lnTo>
                  <a:lnTo>
                    <a:pt x="96" y="320"/>
                  </a:lnTo>
                  <a:lnTo>
                    <a:pt x="64" y="336"/>
                  </a:lnTo>
                  <a:lnTo>
                    <a:pt x="40" y="296"/>
                  </a:lnTo>
                  <a:lnTo>
                    <a:pt x="16" y="264"/>
                  </a:lnTo>
                  <a:lnTo>
                    <a:pt x="16" y="224"/>
                  </a:lnTo>
                  <a:lnTo>
                    <a:pt x="32" y="128"/>
                  </a:lnTo>
                  <a:lnTo>
                    <a:pt x="24" y="64"/>
                  </a:lnTo>
                  <a:lnTo>
                    <a:pt x="16" y="24"/>
                  </a:lnTo>
                  <a:lnTo>
                    <a:pt x="0"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22" name="Freeform 530" descr="50%"/>
            <p:cNvSpPr>
              <a:spLocks/>
            </p:cNvSpPr>
            <p:nvPr/>
          </p:nvSpPr>
          <p:spPr bwMode="auto">
            <a:xfrm>
              <a:off x="1997" y="3472"/>
              <a:ext cx="121" cy="345"/>
            </a:xfrm>
            <a:custGeom>
              <a:avLst/>
              <a:gdLst/>
              <a:ahLst/>
              <a:cxnLst>
                <a:cxn ang="0">
                  <a:pos x="0" y="0"/>
                </a:cxn>
                <a:cxn ang="0">
                  <a:pos x="40" y="24"/>
                </a:cxn>
                <a:cxn ang="0">
                  <a:pos x="56" y="40"/>
                </a:cxn>
                <a:cxn ang="0">
                  <a:pos x="88" y="120"/>
                </a:cxn>
                <a:cxn ang="0">
                  <a:pos x="80" y="184"/>
                </a:cxn>
                <a:cxn ang="0">
                  <a:pos x="120" y="336"/>
                </a:cxn>
                <a:cxn ang="0">
                  <a:pos x="104" y="344"/>
                </a:cxn>
                <a:cxn ang="0">
                  <a:pos x="96" y="320"/>
                </a:cxn>
                <a:cxn ang="0">
                  <a:pos x="64" y="336"/>
                </a:cxn>
                <a:cxn ang="0">
                  <a:pos x="40" y="296"/>
                </a:cxn>
                <a:cxn ang="0">
                  <a:pos x="16" y="264"/>
                </a:cxn>
                <a:cxn ang="0">
                  <a:pos x="16" y="224"/>
                </a:cxn>
                <a:cxn ang="0">
                  <a:pos x="32" y="128"/>
                </a:cxn>
                <a:cxn ang="0">
                  <a:pos x="24" y="64"/>
                </a:cxn>
                <a:cxn ang="0">
                  <a:pos x="16" y="24"/>
                </a:cxn>
                <a:cxn ang="0">
                  <a:pos x="0" y="0"/>
                </a:cxn>
              </a:cxnLst>
              <a:rect l="0" t="0" r="r" b="b"/>
              <a:pathLst>
                <a:path w="121" h="345">
                  <a:moveTo>
                    <a:pt x="0" y="0"/>
                  </a:moveTo>
                  <a:lnTo>
                    <a:pt x="40" y="24"/>
                  </a:lnTo>
                  <a:lnTo>
                    <a:pt x="56" y="40"/>
                  </a:lnTo>
                  <a:lnTo>
                    <a:pt x="88" y="120"/>
                  </a:lnTo>
                  <a:lnTo>
                    <a:pt x="80" y="184"/>
                  </a:lnTo>
                  <a:lnTo>
                    <a:pt x="120" y="336"/>
                  </a:lnTo>
                  <a:lnTo>
                    <a:pt x="104" y="344"/>
                  </a:lnTo>
                  <a:lnTo>
                    <a:pt x="96" y="320"/>
                  </a:lnTo>
                  <a:lnTo>
                    <a:pt x="64" y="336"/>
                  </a:lnTo>
                  <a:lnTo>
                    <a:pt x="40" y="296"/>
                  </a:lnTo>
                  <a:lnTo>
                    <a:pt x="16" y="264"/>
                  </a:lnTo>
                  <a:lnTo>
                    <a:pt x="16" y="224"/>
                  </a:lnTo>
                  <a:lnTo>
                    <a:pt x="32" y="128"/>
                  </a:lnTo>
                  <a:lnTo>
                    <a:pt x="24" y="64"/>
                  </a:lnTo>
                  <a:lnTo>
                    <a:pt x="16" y="24"/>
                  </a:lnTo>
                  <a:lnTo>
                    <a:pt x="0" y="0"/>
                  </a:lnTo>
                </a:path>
              </a:pathLst>
            </a:custGeom>
            <a:pattFill prst="pct50">
              <a:fgClr>
                <a:srgbClr val="000000"/>
              </a:fgClr>
              <a:bgClr>
                <a:srgbClr val="FFFFFF"/>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23" name="Line 531"/>
            <p:cNvSpPr>
              <a:spLocks noChangeShapeType="1"/>
            </p:cNvSpPr>
            <p:nvPr/>
          </p:nvSpPr>
          <p:spPr bwMode="auto">
            <a:xfrm>
              <a:off x="2081" y="3652"/>
              <a:ext cx="0" cy="64"/>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24" name="Line 532"/>
            <p:cNvSpPr>
              <a:spLocks noChangeShapeType="1"/>
            </p:cNvSpPr>
            <p:nvPr/>
          </p:nvSpPr>
          <p:spPr bwMode="auto">
            <a:xfrm>
              <a:off x="2085" y="3724"/>
              <a:ext cx="16" cy="5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25" name="Line 533"/>
            <p:cNvSpPr>
              <a:spLocks noChangeShapeType="1"/>
            </p:cNvSpPr>
            <p:nvPr/>
          </p:nvSpPr>
          <p:spPr bwMode="auto">
            <a:xfrm flipH="1">
              <a:off x="2029" y="3596"/>
              <a:ext cx="16" cy="4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26" name="Line 534"/>
            <p:cNvSpPr>
              <a:spLocks noChangeShapeType="1"/>
            </p:cNvSpPr>
            <p:nvPr/>
          </p:nvSpPr>
          <p:spPr bwMode="auto">
            <a:xfrm>
              <a:off x="2045" y="3532"/>
              <a:ext cx="0" cy="64"/>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27" name="Line 535"/>
            <p:cNvSpPr>
              <a:spLocks noChangeShapeType="1"/>
            </p:cNvSpPr>
            <p:nvPr/>
          </p:nvSpPr>
          <p:spPr bwMode="auto">
            <a:xfrm>
              <a:off x="2017" y="3500"/>
              <a:ext cx="24"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28" name="Freeform 536"/>
            <p:cNvSpPr>
              <a:spLocks/>
            </p:cNvSpPr>
            <p:nvPr/>
          </p:nvSpPr>
          <p:spPr bwMode="auto">
            <a:xfrm>
              <a:off x="1805" y="3464"/>
              <a:ext cx="113" cy="65"/>
            </a:xfrm>
            <a:custGeom>
              <a:avLst/>
              <a:gdLst/>
              <a:ahLst/>
              <a:cxnLst>
                <a:cxn ang="0">
                  <a:pos x="112" y="0"/>
                </a:cxn>
                <a:cxn ang="0">
                  <a:pos x="72" y="32"/>
                </a:cxn>
                <a:cxn ang="0">
                  <a:pos x="0" y="64"/>
                </a:cxn>
              </a:cxnLst>
              <a:rect l="0" t="0" r="r" b="b"/>
              <a:pathLst>
                <a:path w="113" h="65">
                  <a:moveTo>
                    <a:pt x="112" y="0"/>
                  </a:moveTo>
                  <a:lnTo>
                    <a:pt x="72" y="32"/>
                  </a:lnTo>
                  <a:lnTo>
                    <a:pt x="0" y="64"/>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29" name="Freeform 537"/>
            <p:cNvSpPr>
              <a:spLocks/>
            </p:cNvSpPr>
            <p:nvPr/>
          </p:nvSpPr>
          <p:spPr bwMode="auto">
            <a:xfrm>
              <a:off x="1765" y="3464"/>
              <a:ext cx="273" cy="401"/>
            </a:xfrm>
            <a:custGeom>
              <a:avLst/>
              <a:gdLst/>
              <a:ahLst/>
              <a:cxnLst>
                <a:cxn ang="0">
                  <a:pos x="40" y="64"/>
                </a:cxn>
                <a:cxn ang="0">
                  <a:pos x="24" y="104"/>
                </a:cxn>
                <a:cxn ang="0">
                  <a:pos x="8" y="136"/>
                </a:cxn>
                <a:cxn ang="0">
                  <a:pos x="8" y="200"/>
                </a:cxn>
                <a:cxn ang="0">
                  <a:pos x="0" y="264"/>
                </a:cxn>
                <a:cxn ang="0">
                  <a:pos x="48" y="320"/>
                </a:cxn>
                <a:cxn ang="0">
                  <a:pos x="32" y="352"/>
                </a:cxn>
                <a:cxn ang="0">
                  <a:pos x="72" y="360"/>
                </a:cxn>
                <a:cxn ang="0">
                  <a:pos x="96" y="392"/>
                </a:cxn>
                <a:cxn ang="0">
                  <a:pos x="128" y="400"/>
                </a:cxn>
                <a:cxn ang="0">
                  <a:pos x="184" y="392"/>
                </a:cxn>
                <a:cxn ang="0">
                  <a:pos x="168" y="368"/>
                </a:cxn>
                <a:cxn ang="0">
                  <a:pos x="200" y="368"/>
                </a:cxn>
                <a:cxn ang="0">
                  <a:pos x="240" y="368"/>
                </a:cxn>
                <a:cxn ang="0">
                  <a:pos x="264" y="328"/>
                </a:cxn>
                <a:cxn ang="0">
                  <a:pos x="272" y="296"/>
                </a:cxn>
                <a:cxn ang="0">
                  <a:pos x="272" y="264"/>
                </a:cxn>
                <a:cxn ang="0">
                  <a:pos x="272" y="232"/>
                </a:cxn>
                <a:cxn ang="0">
                  <a:pos x="264" y="200"/>
                </a:cxn>
                <a:cxn ang="0">
                  <a:pos x="248" y="168"/>
                </a:cxn>
                <a:cxn ang="0">
                  <a:pos x="224" y="128"/>
                </a:cxn>
                <a:cxn ang="0">
                  <a:pos x="192" y="80"/>
                </a:cxn>
                <a:cxn ang="0">
                  <a:pos x="160" y="40"/>
                </a:cxn>
                <a:cxn ang="0">
                  <a:pos x="152" y="0"/>
                </a:cxn>
              </a:cxnLst>
              <a:rect l="0" t="0" r="r" b="b"/>
              <a:pathLst>
                <a:path w="273" h="401">
                  <a:moveTo>
                    <a:pt x="40" y="64"/>
                  </a:moveTo>
                  <a:lnTo>
                    <a:pt x="24" y="104"/>
                  </a:lnTo>
                  <a:lnTo>
                    <a:pt x="8" y="136"/>
                  </a:lnTo>
                  <a:lnTo>
                    <a:pt x="8" y="200"/>
                  </a:lnTo>
                  <a:lnTo>
                    <a:pt x="0" y="264"/>
                  </a:lnTo>
                  <a:lnTo>
                    <a:pt x="48" y="320"/>
                  </a:lnTo>
                  <a:lnTo>
                    <a:pt x="32" y="352"/>
                  </a:lnTo>
                  <a:lnTo>
                    <a:pt x="72" y="360"/>
                  </a:lnTo>
                  <a:lnTo>
                    <a:pt x="96" y="392"/>
                  </a:lnTo>
                  <a:lnTo>
                    <a:pt x="128" y="400"/>
                  </a:lnTo>
                  <a:lnTo>
                    <a:pt x="184" y="392"/>
                  </a:lnTo>
                  <a:lnTo>
                    <a:pt x="168" y="368"/>
                  </a:lnTo>
                  <a:lnTo>
                    <a:pt x="200" y="368"/>
                  </a:lnTo>
                  <a:lnTo>
                    <a:pt x="240" y="368"/>
                  </a:lnTo>
                  <a:lnTo>
                    <a:pt x="264" y="328"/>
                  </a:lnTo>
                  <a:lnTo>
                    <a:pt x="272" y="296"/>
                  </a:lnTo>
                  <a:lnTo>
                    <a:pt x="272" y="264"/>
                  </a:lnTo>
                  <a:lnTo>
                    <a:pt x="272" y="232"/>
                  </a:lnTo>
                  <a:lnTo>
                    <a:pt x="264" y="200"/>
                  </a:lnTo>
                  <a:lnTo>
                    <a:pt x="248" y="168"/>
                  </a:lnTo>
                  <a:lnTo>
                    <a:pt x="224" y="128"/>
                  </a:lnTo>
                  <a:lnTo>
                    <a:pt x="192" y="80"/>
                  </a:lnTo>
                  <a:lnTo>
                    <a:pt x="160" y="40"/>
                  </a:lnTo>
                  <a:lnTo>
                    <a:pt x="152"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30" name="Freeform 538" descr="50%"/>
            <p:cNvSpPr>
              <a:spLocks/>
            </p:cNvSpPr>
            <p:nvPr/>
          </p:nvSpPr>
          <p:spPr bwMode="auto">
            <a:xfrm>
              <a:off x="1765" y="3464"/>
              <a:ext cx="273" cy="401"/>
            </a:xfrm>
            <a:custGeom>
              <a:avLst/>
              <a:gdLst/>
              <a:ahLst/>
              <a:cxnLst>
                <a:cxn ang="0">
                  <a:pos x="152" y="0"/>
                </a:cxn>
                <a:cxn ang="0">
                  <a:pos x="112" y="32"/>
                </a:cxn>
                <a:cxn ang="0">
                  <a:pos x="40" y="64"/>
                </a:cxn>
                <a:cxn ang="0">
                  <a:pos x="24" y="104"/>
                </a:cxn>
                <a:cxn ang="0">
                  <a:pos x="8" y="136"/>
                </a:cxn>
                <a:cxn ang="0">
                  <a:pos x="8" y="200"/>
                </a:cxn>
                <a:cxn ang="0">
                  <a:pos x="0" y="264"/>
                </a:cxn>
                <a:cxn ang="0">
                  <a:pos x="48" y="320"/>
                </a:cxn>
                <a:cxn ang="0">
                  <a:pos x="32" y="352"/>
                </a:cxn>
                <a:cxn ang="0">
                  <a:pos x="72" y="360"/>
                </a:cxn>
                <a:cxn ang="0">
                  <a:pos x="96" y="392"/>
                </a:cxn>
                <a:cxn ang="0">
                  <a:pos x="128" y="400"/>
                </a:cxn>
                <a:cxn ang="0">
                  <a:pos x="184" y="392"/>
                </a:cxn>
                <a:cxn ang="0">
                  <a:pos x="168" y="368"/>
                </a:cxn>
                <a:cxn ang="0">
                  <a:pos x="200" y="368"/>
                </a:cxn>
                <a:cxn ang="0">
                  <a:pos x="240" y="368"/>
                </a:cxn>
                <a:cxn ang="0">
                  <a:pos x="264" y="328"/>
                </a:cxn>
                <a:cxn ang="0">
                  <a:pos x="272" y="296"/>
                </a:cxn>
                <a:cxn ang="0">
                  <a:pos x="272" y="264"/>
                </a:cxn>
                <a:cxn ang="0">
                  <a:pos x="272" y="232"/>
                </a:cxn>
                <a:cxn ang="0">
                  <a:pos x="264" y="200"/>
                </a:cxn>
                <a:cxn ang="0">
                  <a:pos x="248" y="168"/>
                </a:cxn>
                <a:cxn ang="0">
                  <a:pos x="224" y="128"/>
                </a:cxn>
                <a:cxn ang="0">
                  <a:pos x="192" y="80"/>
                </a:cxn>
                <a:cxn ang="0">
                  <a:pos x="160" y="40"/>
                </a:cxn>
                <a:cxn ang="0">
                  <a:pos x="152" y="0"/>
                </a:cxn>
              </a:cxnLst>
              <a:rect l="0" t="0" r="r" b="b"/>
              <a:pathLst>
                <a:path w="273" h="401">
                  <a:moveTo>
                    <a:pt x="152" y="0"/>
                  </a:moveTo>
                  <a:lnTo>
                    <a:pt x="112" y="32"/>
                  </a:lnTo>
                  <a:lnTo>
                    <a:pt x="40" y="64"/>
                  </a:lnTo>
                  <a:lnTo>
                    <a:pt x="24" y="104"/>
                  </a:lnTo>
                  <a:lnTo>
                    <a:pt x="8" y="136"/>
                  </a:lnTo>
                  <a:lnTo>
                    <a:pt x="8" y="200"/>
                  </a:lnTo>
                  <a:lnTo>
                    <a:pt x="0" y="264"/>
                  </a:lnTo>
                  <a:lnTo>
                    <a:pt x="48" y="320"/>
                  </a:lnTo>
                  <a:lnTo>
                    <a:pt x="32" y="352"/>
                  </a:lnTo>
                  <a:lnTo>
                    <a:pt x="72" y="360"/>
                  </a:lnTo>
                  <a:lnTo>
                    <a:pt x="96" y="392"/>
                  </a:lnTo>
                  <a:lnTo>
                    <a:pt x="128" y="400"/>
                  </a:lnTo>
                  <a:lnTo>
                    <a:pt x="184" y="392"/>
                  </a:lnTo>
                  <a:lnTo>
                    <a:pt x="168" y="368"/>
                  </a:lnTo>
                  <a:lnTo>
                    <a:pt x="200" y="368"/>
                  </a:lnTo>
                  <a:lnTo>
                    <a:pt x="240" y="368"/>
                  </a:lnTo>
                  <a:lnTo>
                    <a:pt x="264" y="328"/>
                  </a:lnTo>
                  <a:lnTo>
                    <a:pt x="272" y="296"/>
                  </a:lnTo>
                  <a:lnTo>
                    <a:pt x="272" y="264"/>
                  </a:lnTo>
                  <a:lnTo>
                    <a:pt x="272" y="232"/>
                  </a:lnTo>
                  <a:lnTo>
                    <a:pt x="264" y="200"/>
                  </a:lnTo>
                  <a:lnTo>
                    <a:pt x="248" y="168"/>
                  </a:lnTo>
                  <a:lnTo>
                    <a:pt x="224" y="128"/>
                  </a:lnTo>
                  <a:lnTo>
                    <a:pt x="192" y="80"/>
                  </a:lnTo>
                  <a:lnTo>
                    <a:pt x="160" y="40"/>
                  </a:lnTo>
                  <a:lnTo>
                    <a:pt x="152" y="0"/>
                  </a:lnTo>
                </a:path>
              </a:pathLst>
            </a:custGeom>
            <a:pattFill prst="pct50">
              <a:fgClr>
                <a:srgbClr val="000000"/>
              </a:fgClr>
              <a:bgClr>
                <a:srgbClr val="FFFFFF"/>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31" name="Freeform 539"/>
            <p:cNvSpPr>
              <a:spLocks/>
            </p:cNvSpPr>
            <p:nvPr/>
          </p:nvSpPr>
          <p:spPr bwMode="auto">
            <a:xfrm>
              <a:off x="1885" y="3488"/>
              <a:ext cx="129" cy="177"/>
            </a:xfrm>
            <a:custGeom>
              <a:avLst/>
              <a:gdLst/>
              <a:ahLst/>
              <a:cxnLst>
                <a:cxn ang="0">
                  <a:pos x="8" y="0"/>
                </a:cxn>
                <a:cxn ang="0">
                  <a:pos x="0" y="24"/>
                </a:cxn>
                <a:cxn ang="0">
                  <a:pos x="32" y="88"/>
                </a:cxn>
                <a:cxn ang="0">
                  <a:pos x="128" y="176"/>
                </a:cxn>
              </a:cxnLst>
              <a:rect l="0" t="0" r="r" b="b"/>
              <a:pathLst>
                <a:path w="129" h="177">
                  <a:moveTo>
                    <a:pt x="8" y="0"/>
                  </a:moveTo>
                  <a:lnTo>
                    <a:pt x="0" y="24"/>
                  </a:lnTo>
                  <a:lnTo>
                    <a:pt x="32" y="88"/>
                  </a:lnTo>
                  <a:lnTo>
                    <a:pt x="128" y="176"/>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32" name="Line 540"/>
            <p:cNvSpPr>
              <a:spLocks noChangeShapeType="1"/>
            </p:cNvSpPr>
            <p:nvPr/>
          </p:nvSpPr>
          <p:spPr bwMode="auto">
            <a:xfrm>
              <a:off x="1881" y="3716"/>
              <a:ext cx="56" cy="12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33" name="Line 541"/>
            <p:cNvSpPr>
              <a:spLocks noChangeShapeType="1"/>
            </p:cNvSpPr>
            <p:nvPr/>
          </p:nvSpPr>
          <p:spPr bwMode="auto">
            <a:xfrm>
              <a:off x="1817" y="3796"/>
              <a:ext cx="24"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34" name="Freeform 542"/>
            <p:cNvSpPr>
              <a:spLocks/>
            </p:cNvSpPr>
            <p:nvPr/>
          </p:nvSpPr>
          <p:spPr bwMode="auto">
            <a:xfrm>
              <a:off x="1925" y="4216"/>
              <a:ext cx="145" cy="81"/>
            </a:xfrm>
            <a:custGeom>
              <a:avLst/>
              <a:gdLst/>
              <a:ahLst/>
              <a:cxnLst>
                <a:cxn ang="0">
                  <a:pos x="0" y="0"/>
                </a:cxn>
                <a:cxn ang="0">
                  <a:pos x="56" y="56"/>
                </a:cxn>
                <a:cxn ang="0">
                  <a:pos x="80" y="64"/>
                </a:cxn>
                <a:cxn ang="0">
                  <a:pos x="104" y="56"/>
                </a:cxn>
                <a:cxn ang="0">
                  <a:pos x="80" y="32"/>
                </a:cxn>
                <a:cxn ang="0">
                  <a:pos x="128" y="64"/>
                </a:cxn>
                <a:cxn ang="0">
                  <a:pos x="144" y="80"/>
                </a:cxn>
                <a:cxn ang="0">
                  <a:pos x="88" y="80"/>
                </a:cxn>
                <a:cxn ang="0">
                  <a:pos x="56" y="72"/>
                </a:cxn>
              </a:cxnLst>
              <a:rect l="0" t="0" r="r" b="b"/>
              <a:pathLst>
                <a:path w="145" h="81">
                  <a:moveTo>
                    <a:pt x="0" y="0"/>
                  </a:moveTo>
                  <a:lnTo>
                    <a:pt x="56" y="56"/>
                  </a:lnTo>
                  <a:lnTo>
                    <a:pt x="80" y="64"/>
                  </a:lnTo>
                  <a:lnTo>
                    <a:pt x="104" y="56"/>
                  </a:lnTo>
                  <a:lnTo>
                    <a:pt x="80" y="32"/>
                  </a:lnTo>
                  <a:lnTo>
                    <a:pt x="128" y="64"/>
                  </a:lnTo>
                  <a:lnTo>
                    <a:pt x="144" y="80"/>
                  </a:lnTo>
                  <a:lnTo>
                    <a:pt x="88" y="80"/>
                  </a:lnTo>
                  <a:lnTo>
                    <a:pt x="56" y="72"/>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35" name="Freeform 543"/>
            <p:cNvSpPr>
              <a:spLocks/>
            </p:cNvSpPr>
            <p:nvPr/>
          </p:nvSpPr>
          <p:spPr bwMode="auto">
            <a:xfrm>
              <a:off x="1917" y="4216"/>
              <a:ext cx="65" cy="73"/>
            </a:xfrm>
            <a:custGeom>
              <a:avLst/>
              <a:gdLst/>
              <a:ahLst/>
              <a:cxnLst>
                <a:cxn ang="0">
                  <a:pos x="64" y="72"/>
                </a:cxn>
                <a:cxn ang="0">
                  <a:pos x="32" y="48"/>
                </a:cxn>
                <a:cxn ang="0">
                  <a:pos x="16" y="48"/>
                </a:cxn>
                <a:cxn ang="0">
                  <a:pos x="0" y="16"/>
                </a:cxn>
                <a:cxn ang="0">
                  <a:pos x="8" y="0"/>
                </a:cxn>
              </a:cxnLst>
              <a:rect l="0" t="0" r="r" b="b"/>
              <a:pathLst>
                <a:path w="65" h="73">
                  <a:moveTo>
                    <a:pt x="64" y="72"/>
                  </a:moveTo>
                  <a:lnTo>
                    <a:pt x="32" y="48"/>
                  </a:lnTo>
                  <a:lnTo>
                    <a:pt x="16" y="48"/>
                  </a:lnTo>
                  <a:lnTo>
                    <a:pt x="0" y="16"/>
                  </a:lnTo>
                  <a:lnTo>
                    <a:pt x="8"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36" name="Freeform 544" descr="25%"/>
            <p:cNvSpPr>
              <a:spLocks/>
            </p:cNvSpPr>
            <p:nvPr/>
          </p:nvSpPr>
          <p:spPr bwMode="auto">
            <a:xfrm>
              <a:off x="1917" y="4216"/>
              <a:ext cx="153" cy="81"/>
            </a:xfrm>
            <a:custGeom>
              <a:avLst/>
              <a:gdLst/>
              <a:ahLst/>
              <a:cxnLst>
                <a:cxn ang="0">
                  <a:pos x="8" y="0"/>
                </a:cxn>
                <a:cxn ang="0">
                  <a:pos x="64" y="56"/>
                </a:cxn>
                <a:cxn ang="0">
                  <a:pos x="88" y="64"/>
                </a:cxn>
                <a:cxn ang="0">
                  <a:pos x="112" y="56"/>
                </a:cxn>
                <a:cxn ang="0">
                  <a:pos x="88" y="32"/>
                </a:cxn>
                <a:cxn ang="0">
                  <a:pos x="136" y="64"/>
                </a:cxn>
                <a:cxn ang="0">
                  <a:pos x="152" y="80"/>
                </a:cxn>
                <a:cxn ang="0">
                  <a:pos x="96" y="80"/>
                </a:cxn>
                <a:cxn ang="0">
                  <a:pos x="64" y="72"/>
                </a:cxn>
                <a:cxn ang="0">
                  <a:pos x="32" y="48"/>
                </a:cxn>
                <a:cxn ang="0">
                  <a:pos x="16" y="48"/>
                </a:cxn>
                <a:cxn ang="0">
                  <a:pos x="0" y="16"/>
                </a:cxn>
                <a:cxn ang="0">
                  <a:pos x="8" y="0"/>
                </a:cxn>
              </a:cxnLst>
              <a:rect l="0" t="0" r="r" b="b"/>
              <a:pathLst>
                <a:path w="153" h="81">
                  <a:moveTo>
                    <a:pt x="8" y="0"/>
                  </a:moveTo>
                  <a:lnTo>
                    <a:pt x="64" y="56"/>
                  </a:lnTo>
                  <a:lnTo>
                    <a:pt x="88" y="64"/>
                  </a:lnTo>
                  <a:lnTo>
                    <a:pt x="112" y="56"/>
                  </a:lnTo>
                  <a:lnTo>
                    <a:pt x="88" y="32"/>
                  </a:lnTo>
                  <a:lnTo>
                    <a:pt x="136" y="64"/>
                  </a:lnTo>
                  <a:lnTo>
                    <a:pt x="152" y="80"/>
                  </a:lnTo>
                  <a:lnTo>
                    <a:pt x="96" y="80"/>
                  </a:lnTo>
                  <a:lnTo>
                    <a:pt x="64" y="72"/>
                  </a:lnTo>
                  <a:lnTo>
                    <a:pt x="32" y="48"/>
                  </a:lnTo>
                  <a:lnTo>
                    <a:pt x="16" y="48"/>
                  </a:lnTo>
                  <a:lnTo>
                    <a:pt x="0" y="16"/>
                  </a:lnTo>
                  <a:lnTo>
                    <a:pt x="8" y="0"/>
                  </a:lnTo>
                </a:path>
              </a:pathLst>
            </a:custGeom>
            <a:pattFill prst="pct25">
              <a:fgClr>
                <a:srgbClr val="FFFFFF"/>
              </a:fgClr>
              <a:bgClr>
                <a:srgbClr val="000000"/>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37" name="Line 545"/>
            <p:cNvSpPr>
              <a:spLocks noChangeShapeType="1"/>
            </p:cNvSpPr>
            <p:nvPr/>
          </p:nvSpPr>
          <p:spPr bwMode="auto">
            <a:xfrm>
              <a:off x="1977" y="3420"/>
              <a:ext cx="1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38" name="Arc 546"/>
            <p:cNvSpPr>
              <a:spLocks/>
            </p:cNvSpPr>
            <p:nvPr/>
          </p:nvSpPr>
          <p:spPr bwMode="auto">
            <a:xfrm>
              <a:off x="2025" y="3397"/>
              <a:ext cx="17" cy="8"/>
            </a:xfrm>
            <a:custGeom>
              <a:avLst/>
              <a:gdLst>
                <a:gd name="G0" fmla="+- 1347 0 0"/>
                <a:gd name="G1" fmla="+- 21600 0 0"/>
                <a:gd name="G2" fmla="+- 21600 0 0"/>
                <a:gd name="T0" fmla="*/ 0 w 22947"/>
                <a:gd name="T1" fmla="*/ 42 h 21600"/>
                <a:gd name="T2" fmla="*/ 22947 w 22947"/>
                <a:gd name="T3" fmla="*/ 21600 h 21600"/>
                <a:gd name="T4" fmla="*/ 1347 w 22947"/>
                <a:gd name="T5" fmla="*/ 21600 h 21600"/>
              </a:gdLst>
              <a:ahLst/>
              <a:cxnLst>
                <a:cxn ang="0">
                  <a:pos x="T0" y="T1"/>
                </a:cxn>
                <a:cxn ang="0">
                  <a:pos x="T2" y="T3"/>
                </a:cxn>
                <a:cxn ang="0">
                  <a:pos x="T4" y="T5"/>
                </a:cxn>
              </a:cxnLst>
              <a:rect l="0" t="0" r="r" b="b"/>
              <a:pathLst>
                <a:path w="22947" h="21600" fill="none" extrusionOk="0">
                  <a:moveTo>
                    <a:pt x="0" y="42"/>
                  </a:moveTo>
                  <a:cubicBezTo>
                    <a:pt x="448" y="14"/>
                    <a:pt x="897" y="-1"/>
                    <a:pt x="1347" y="0"/>
                  </a:cubicBezTo>
                  <a:cubicBezTo>
                    <a:pt x="13276" y="0"/>
                    <a:pt x="22947" y="9670"/>
                    <a:pt x="22947" y="21600"/>
                  </a:cubicBezTo>
                </a:path>
                <a:path w="22947" h="21600" stroke="0" extrusionOk="0">
                  <a:moveTo>
                    <a:pt x="0" y="42"/>
                  </a:moveTo>
                  <a:cubicBezTo>
                    <a:pt x="448" y="14"/>
                    <a:pt x="897" y="-1"/>
                    <a:pt x="1347" y="0"/>
                  </a:cubicBezTo>
                  <a:cubicBezTo>
                    <a:pt x="13276" y="0"/>
                    <a:pt x="22947" y="9670"/>
                    <a:pt x="22947" y="21600"/>
                  </a:cubicBezTo>
                  <a:lnTo>
                    <a:pt x="1347" y="21600"/>
                  </a:lnTo>
                  <a:close/>
                </a:path>
              </a:pathLst>
            </a:custGeom>
            <a:noFill/>
            <a:ln w="12700" cap="rnd">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39" name="Line 547"/>
            <p:cNvSpPr>
              <a:spLocks noChangeShapeType="1"/>
            </p:cNvSpPr>
            <p:nvPr/>
          </p:nvSpPr>
          <p:spPr bwMode="auto">
            <a:xfrm>
              <a:off x="2025" y="3420"/>
              <a:ext cx="2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40" name="Line 548"/>
            <p:cNvSpPr>
              <a:spLocks noChangeShapeType="1"/>
            </p:cNvSpPr>
            <p:nvPr/>
          </p:nvSpPr>
          <p:spPr bwMode="auto">
            <a:xfrm>
              <a:off x="2017" y="3420"/>
              <a:ext cx="8" cy="8"/>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41" name="Line 549"/>
            <p:cNvSpPr>
              <a:spLocks noChangeShapeType="1"/>
            </p:cNvSpPr>
            <p:nvPr/>
          </p:nvSpPr>
          <p:spPr bwMode="auto">
            <a:xfrm>
              <a:off x="2025" y="3412"/>
              <a:ext cx="24"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42" name="Line 550"/>
            <p:cNvSpPr>
              <a:spLocks noChangeShapeType="1"/>
            </p:cNvSpPr>
            <p:nvPr/>
          </p:nvSpPr>
          <p:spPr bwMode="auto">
            <a:xfrm>
              <a:off x="2001" y="3452"/>
              <a:ext cx="1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43" name="Line 551"/>
            <p:cNvSpPr>
              <a:spLocks noChangeShapeType="1"/>
            </p:cNvSpPr>
            <p:nvPr/>
          </p:nvSpPr>
          <p:spPr bwMode="auto">
            <a:xfrm>
              <a:off x="2001" y="3452"/>
              <a:ext cx="8"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44" name="Arc 552"/>
            <p:cNvSpPr>
              <a:spLocks/>
            </p:cNvSpPr>
            <p:nvPr/>
          </p:nvSpPr>
          <p:spPr bwMode="auto">
            <a:xfrm>
              <a:off x="1962" y="3397"/>
              <a:ext cx="32" cy="8"/>
            </a:xfrm>
            <a:custGeom>
              <a:avLst/>
              <a:gdLst>
                <a:gd name="G0" fmla="+- 21600 0 0"/>
                <a:gd name="G1" fmla="+- 21589 0 0"/>
                <a:gd name="G2" fmla="+- 21600 0 0"/>
                <a:gd name="T0" fmla="*/ 0 w 21600"/>
                <a:gd name="T1" fmla="*/ 21589 h 21589"/>
                <a:gd name="T2" fmla="*/ 20925 w 21600"/>
                <a:gd name="T3" fmla="*/ 0 h 21589"/>
                <a:gd name="T4" fmla="*/ 21600 w 21600"/>
                <a:gd name="T5" fmla="*/ 21589 h 21589"/>
              </a:gdLst>
              <a:ahLst/>
              <a:cxnLst>
                <a:cxn ang="0">
                  <a:pos x="T0" y="T1"/>
                </a:cxn>
                <a:cxn ang="0">
                  <a:pos x="T2" y="T3"/>
                </a:cxn>
                <a:cxn ang="0">
                  <a:pos x="T4" y="T5"/>
                </a:cxn>
              </a:cxnLst>
              <a:rect l="0" t="0" r="r" b="b"/>
              <a:pathLst>
                <a:path w="21600" h="21589" fill="none" extrusionOk="0">
                  <a:moveTo>
                    <a:pt x="0" y="21589"/>
                  </a:moveTo>
                  <a:cubicBezTo>
                    <a:pt x="0" y="9922"/>
                    <a:pt x="9264" y="364"/>
                    <a:pt x="20924" y="-1"/>
                  </a:cubicBezTo>
                </a:path>
                <a:path w="21600" h="21589" stroke="0" extrusionOk="0">
                  <a:moveTo>
                    <a:pt x="0" y="21589"/>
                  </a:moveTo>
                  <a:cubicBezTo>
                    <a:pt x="0" y="9922"/>
                    <a:pt x="9264" y="364"/>
                    <a:pt x="20924" y="-1"/>
                  </a:cubicBezTo>
                  <a:lnTo>
                    <a:pt x="21600" y="21589"/>
                  </a:lnTo>
                  <a:close/>
                </a:path>
              </a:pathLst>
            </a:custGeom>
            <a:noFill/>
            <a:ln w="12700" cap="rnd">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45" name="Line 553"/>
            <p:cNvSpPr>
              <a:spLocks noChangeShapeType="1"/>
            </p:cNvSpPr>
            <p:nvPr/>
          </p:nvSpPr>
          <p:spPr bwMode="auto">
            <a:xfrm>
              <a:off x="1977" y="3412"/>
              <a:ext cx="16" cy="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46" name="Freeform 554"/>
            <p:cNvSpPr>
              <a:spLocks/>
            </p:cNvSpPr>
            <p:nvPr/>
          </p:nvSpPr>
          <p:spPr bwMode="auto">
            <a:xfrm>
              <a:off x="1861" y="3592"/>
              <a:ext cx="17" cy="121"/>
            </a:xfrm>
            <a:custGeom>
              <a:avLst/>
              <a:gdLst/>
              <a:ahLst/>
              <a:cxnLst>
                <a:cxn ang="0">
                  <a:pos x="8" y="120"/>
                </a:cxn>
                <a:cxn ang="0">
                  <a:pos x="0" y="72"/>
                </a:cxn>
                <a:cxn ang="0">
                  <a:pos x="8" y="32"/>
                </a:cxn>
                <a:cxn ang="0">
                  <a:pos x="16" y="0"/>
                </a:cxn>
              </a:cxnLst>
              <a:rect l="0" t="0" r="r" b="b"/>
              <a:pathLst>
                <a:path w="17" h="121">
                  <a:moveTo>
                    <a:pt x="8" y="120"/>
                  </a:moveTo>
                  <a:lnTo>
                    <a:pt x="0" y="72"/>
                  </a:lnTo>
                  <a:lnTo>
                    <a:pt x="8" y="32"/>
                  </a:lnTo>
                  <a:lnTo>
                    <a:pt x="16"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47" name="Freeform 555"/>
            <p:cNvSpPr>
              <a:spLocks/>
            </p:cNvSpPr>
            <p:nvPr/>
          </p:nvSpPr>
          <p:spPr bwMode="auto">
            <a:xfrm>
              <a:off x="1861" y="3592"/>
              <a:ext cx="17" cy="121"/>
            </a:xfrm>
            <a:custGeom>
              <a:avLst/>
              <a:gdLst/>
              <a:ahLst/>
              <a:cxnLst>
                <a:cxn ang="0">
                  <a:pos x="8" y="120"/>
                </a:cxn>
                <a:cxn ang="0">
                  <a:pos x="0" y="72"/>
                </a:cxn>
                <a:cxn ang="0">
                  <a:pos x="8" y="32"/>
                </a:cxn>
                <a:cxn ang="0">
                  <a:pos x="16" y="0"/>
                </a:cxn>
              </a:cxnLst>
              <a:rect l="0" t="0" r="r" b="b"/>
              <a:pathLst>
                <a:path w="17" h="121">
                  <a:moveTo>
                    <a:pt x="8" y="120"/>
                  </a:moveTo>
                  <a:lnTo>
                    <a:pt x="0" y="72"/>
                  </a:lnTo>
                  <a:lnTo>
                    <a:pt x="8" y="32"/>
                  </a:lnTo>
                  <a:lnTo>
                    <a:pt x="16" y="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48" name="Freeform 556"/>
            <p:cNvSpPr>
              <a:spLocks/>
            </p:cNvSpPr>
            <p:nvPr/>
          </p:nvSpPr>
          <p:spPr bwMode="auto">
            <a:xfrm>
              <a:off x="1901" y="3856"/>
              <a:ext cx="33" cy="41"/>
            </a:xfrm>
            <a:custGeom>
              <a:avLst/>
              <a:gdLst/>
              <a:ahLst/>
              <a:cxnLst>
                <a:cxn ang="0">
                  <a:pos x="32" y="0"/>
                </a:cxn>
                <a:cxn ang="0">
                  <a:pos x="32" y="24"/>
                </a:cxn>
                <a:cxn ang="0">
                  <a:pos x="0" y="40"/>
                </a:cxn>
              </a:cxnLst>
              <a:rect l="0" t="0" r="r" b="b"/>
              <a:pathLst>
                <a:path w="33" h="41">
                  <a:moveTo>
                    <a:pt x="32" y="0"/>
                  </a:moveTo>
                  <a:lnTo>
                    <a:pt x="32" y="24"/>
                  </a:lnTo>
                  <a:lnTo>
                    <a:pt x="0" y="4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49" name="Freeform 557"/>
            <p:cNvSpPr>
              <a:spLocks/>
            </p:cNvSpPr>
            <p:nvPr/>
          </p:nvSpPr>
          <p:spPr bwMode="auto">
            <a:xfrm>
              <a:off x="1901" y="3856"/>
              <a:ext cx="33" cy="41"/>
            </a:xfrm>
            <a:custGeom>
              <a:avLst/>
              <a:gdLst/>
              <a:ahLst/>
              <a:cxnLst>
                <a:cxn ang="0">
                  <a:pos x="32" y="0"/>
                </a:cxn>
                <a:cxn ang="0">
                  <a:pos x="32" y="24"/>
                </a:cxn>
                <a:cxn ang="0">
                  <a:pos x="0" y="40"/>
                </a:cxn>
              </a:cxnLst>
              <a:rect l="0" t="0" r="r" b="b"/>
              <a:pathLst>
                <a:path w="33" h="41">
                  <a:moveTo>
                    <a:pt x="32" y="0"/>
                  </a:moveTo>
                  <a:lnTo>
                    <a:pt x="32" y="24"/>
                  </a:lnTo>
                  <a:lnTo>
                    <a:pt x="0" y="40"/>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grpSp>
      <p:grpSp>
        <p:nvGrpSpPr>
          <p:cNvPr id="5143" name="Group 588"/>
          <p:cNvGrpSpPr>
            <a:grpSpLocks/>
          </p:cNvGrpSpPr>
          <p:nvPr/>
        </p:nvGrpSpPr>
        <p:grpSpPr bwMode="auto">
          <a:xfrm>
            <a:off x="7640640" y="5150167"/>
            <a:ext cx="687387" cy="693737"/>
            <a:chOff x="3853" y="3167"/>
            <a:chExt cx="433" cy="437"/>
          </a:xfrm>
        </p:grpSpPr>
        <p:sp>
          <p:nvSpPr>
            <p:cNvPr id="8751" name="AutoShape 559" descr="25%"/>
            <p:cNvSpPr>
              <a:spLocks noChangeArrowheads="1"/>
            </p:cNvSpPr>
            <p:nvPr/>
          </p:nvSpPr>
          <p:spPr bwMode="auto">
            <a:xfrm>
              <a:off x="4201" y="3556"/>
              <a:ext cx="56" cy="48"/>
            </a:xfrm>
            <a:prstGeom prst="roundRect">
              <a:avLst>
                <a:gd name="adj" fmla="val 49995"/>
              </a:avLst>
            </a:prstGeom>
            <a:pattFill prst="pct25">
              <a:fgClr>
                <a:srgbClr val="FFFFFF"/>
              </a:fgClr>
              <a:bgClr>
                <a:srgbClr val="000000"/>
              </a:bgClr>
            </a:patt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752" name="AutoShape 560" descr="25%"/>
            <p:cNvSpPr>
              <a:spLocks noChangeArrowheads="1"/>
            </p:cNvSpPr>
            <p:nvPr/>
          </p:nvSpPr>
          <p:spPr bwMode="auto">
            <a:xfrm>
              <a:off x="3881" y="3556"/>
              <a:ext cx="56" cy="48"/>
            </a:xfrm>
            <a:prstGeom prst="roundRect">
              <a:avLst>
                <a:gd name="adj" fmla="val 49995"/>
              </a:avLst>
            </a:prstGeom>
            <a:pattFill prst="pct25">
              <a:fgClr>
                <a:srgbClr val="FFFFFF"/>
              </a:fgClr>
              <a:bgClr>
                <a:srgbClr val="000000"/>
              </a:bgClr>
            </a:patt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753" name="Freeform 561"/>
            <p:cNvSpPr>
              <a:spLocks/>
            </p:cNvSpPr>
            <p:nvPr/>
          </p:nvSpPr>
          <p:spPr bwMode="auto">
            <a:xfrm>
              <a:off x="3853" y="3176"/>
              <a:ext cx="433" cy="393"/>
            </a:xfrm>
            <a:custGeom>
              <a:avLst/>
              <a:gdLst/>
              <a:ahLst/>
              <a:cxnLst>
                <a:cxn ang="0">
                  <a:pos x="432" y="368"/>
                </a:cxn>
                <a:cxn ang="0">
                  <a:pos x="432" y="344"/>
                </a:cxn>
                <a:cxn ang="0">
                  <a:pos x="416" y="328"/>
                </a:cxn>
                <a:cxn ang="0">
                  <a:pos x="432" y="256"/>
                </a:cxn>
                <a:cxn ang="0">
                  <a:pos x="408" y="48"/>
                </a:cxn>
                <a:cxn ang="0">
                  <a:pos x="400" y="24"/>
                </a:cxn>
                <a:cxn ang="0">
                  <a:pos x="392" y="16"/>
                </a:cxn>
                <a:cxn ang="0">
                  <a:pos x="376" y="8"/>
                </a:cxn>
                <a:cxn ang="0">
                  <a:pos x="360" y="0"/>
                </a:cxn>
                <a:cxn ang="0">
                  <a:pos x="336" y="0"/>
                </a:cxn>
                <a:cxn ang="0">
                  <a:pos x="96" y="0"/>
                </a:cxn>
                <a:cxn ang="0">
                  <a:pos x="72" y="0"/>
                </a:cxn>
                <a:cxn ang="0">
                  <a:pos x="48" y="8"/>
                </a:cxn>
                <a:cxn ang="0">
                  <a:pos x="24" y="24"/>
                </a:cxn>
                <a:cxn ang="0">
                  <a:pos x="24" y="48"/>
                </a:cxn>
                <a:cxn ang="0">
                  <a:pos x="0" y="248"/>
                </a:cxn>
                <a:cxn ang="0">
                  <a:pos x="16" y="328"/>
                </a:cxn>
                <a:cxn ang="0">
                  <a:pos x="0" y="352"/>
                </a:cxn>
                <a:cxn ang="0">
                  <a:pos x="0" y="392"/>
                </a:cxn>
                <a:cxn ang="0">
                  <a:pos x="32" y="392"/>
                </a:cxn>
                <a:cxn ang="0">
                  <a:pos x="56" y="392"/>
                </a:cxn>
                <a:cxn ang="0">
                  <a:pos x="80" y="392"/>
                </a:cxn>
                <a:cxn ang="0">
                  <a:pos x="96" y="392"/>
                </a:cxn>
                <a:cxn ang="0">
                  <a:pos x="328" y="392"/>
                </a:cxn>
                <a:cxn ang="0">
                  <a:pos x="352" y="392"/>
                </a:cxn>
                <a:cxn ang="0">
                  <a:pos x="384" y="392"/>
                </a:cxn>
                <a:cxn ang="0">
                  <a:pos x="408" y="392"/>
                </a:cxn>
                <a:cxn ang="0">
                  <a:pos x="432" y="392"/>
                </a:cxn>
                <a:cxn ang="0">
                  <a:pos x="432" y="368"/>
                </a:cxn>
              </a:cxnLst>
              <a:rect l="0" t="0" r="r" b="b"/>
              <a:pathLst>
                <a:path w="433" h="393">
                  <a:moveTo>
                    <a:pt x="432" y="368"/>
                  </a:moveTo>
                  <a:lnTo>
                    <a:pt x="432" y="344"/>
                  </a:lnTo>
                  <a:lnTo>
                    <a:pt x="416" y="328"/>
                  </a:lnTo>
                  <a:lnTo>
                    <a:pt x="432" y="256"/>
                  </a:lnTo>
                  <a:lnTo>
                    <a:pt x="408" y="48"/>
                  </a:lnTo>
                  <a:lnTo>
                    <a:pt x="400" y="24"/>
                  </a:lnTo>
                  <a:lnTo>
                    <a:pt x="392" y="16"/>
                  </a:lnTo>
                  <a:lnTo>
                    <a:pt x="376" y="8"/>
                  </a:lnTo>
                  <a:lnTo>
                    <a:pt x="360" y="0"/>
                  </a:lnTo>
                  <a:lnTo>
                    <a:pt x="336" y="0"/>
                  </a:lnTo>
                  <a:lnTo>
                    <a:pt x="96" y="0"/>
                  </a:lnTo>
                  <a:lnTo>
                    <a:pt x="72" y="0"/>
                  </a:lnTo>
                  <a:lnTo>
                    <a:pt x="48" y="8"/>
                  </a:lnTo>
                  <a:lnTo>
                    <a:pt x="24" y="24"/>
                  </a:lnTo>
                  <a:lnTo>
                    <a:pt x="24" y="48"/>
                  </a:lnTo>
                  <a:lnTo>
                    <a:pt x="0" y="248"/>
                  </a:lnTo>
                  <a:lnTo>
                    <a:pt x="16" y="328"/>
                  </a:lnTo>
                  <a:lnTo>
                    <a:pt x="0" y="352"/>
                  </a:lnTo>
                  <a:lnTo>
                    <a:pt x="0" y="392"/>
                  </a:lnTo>
                  <a:lnTo>
                    <a:pt x="32" y="392"/>
                  </a:lnTo>
                  <a:lnTo>
                    <a:pt x="56" y="392"/>
                  </a:lnTo>
                  <a:lnTo>
                    <a:pt x="80" y="392"/>
                  </a:lnTo>
                  <a:lnTo>
                    <a:pt x="96" y="392"/>
                  </a:lnTo>
                  <a:lnTo>
                    <a:pt x="328" y="392"/>
                  </a:lnTo>
                  <a:lnTo>
                    <a:pt x="352" y="392"/>
                  </a:lnTo>
                  <a:lnTo>
                    <a:pt x="384" y="392"/>
                  </a:lnTo>
                  <a:lnTo>
                    <a:pt x="408" y="392"/>
                  </a:lnTo>
                  <a:lnTo>
                    <a:pt x="432" y="392"/>
                  </a:lnTo>
                  <a:lnTo>
                    <a:pt x="432" y="368"/>
                  </a:lnTo>
                </a:path>
              </a:pathLst>
            </a:custGeom>
            <a:no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54" name="Freeform 562" descr="50%"/>
            <p:cNvSpPr>
              <a:spLocks/>
            </p:cNvSpPr>
            <p:nvPr/>
          </p:nvSpPr>
          <p:spPr bwMode="auto">
            <a:xfrm>
              <a:off x="3853" y="3176"/>
              <a:ext cx="433" cy="393"/>
            </a:xfrm>
            <a:custGeom>
              <a:avLst/>
              <a:gdLst/>
              <a:ahLst/>
              <a:cxnLst>
                <a:cxn ang="0">
                  <a:pos x="432" y="368"/>
                </a:cxn>
                <a:cxn ang="0">
                  <a:pos x="432" y="344"/>
                </a:cxn>
                <a:cxn ang="0">
                  <a:pos x="416" y="328"/>
                </a:cxn>
                <a:cxn ang="0">
                  <a:pos x="432" y="256"/>
                </a:cxn>
                <a:cxn ang="0">
                  <a:pos x="408" y="48"/>
                </a:cxn>
                <a:cxn ang="0">
                  <a:pos x="400" y="24"/>
                </a:cxn>
                <a:cxn ang="0">
                  <a:pos x="392" y="16"/>
                </a:cxn>
                <a:cxn ang="0">
                  <a:pos x="376" y="8"/>
                </a:cxn>
                <a:cxn ang="0">
                  <a:pos x="360" y="0"/>
                </a:cxn>
                <a:cxn ang="0">
                  <a:pos x="336" y="0"/>
                </a:cxn>
                <a:cxn ang="0">
                  <a:pos x="96" y="0"/>
                </a:cxn>
                <a:cxn ang="0">
                  <a:pos x="72" y="0"/>
                </a:cxn>
                <a:cxn ang="0">
                  <a:pos x="48" y="8"/>
                </a:cxn>
                <a:cxn ang="0">
                  <a:pos x="24" y="24"/>
                </a:cxn>
                <a:cxn ang="0">
                  <a:pos x="24" y="48"/>
                </a:cxn>
                <a:cxn ang="0">
                  <a:pos x="0" y="248"/>
                </a:cxn>
                <a:cxn ang="0">
                  <a:pos x="16" y="328"/>
                </a:cxn>
                <a:cxn ang="0">
                  <a:pos x="0" y="352"/>
                </a:cxn>
                <a:cxn ang="0">
                  <a:pos x="0" y="392"/>
                </a:cxn>
                <a:cxn ang="0">
                  <a:pos x="32" y="392"/>
                </a:cxn>
                <a:cxn ang="0">
                  <a:pos x="56" y="392"/>
                </a:cxn>
                <a:cxn ang="0">
                  <a:pos x="80" y="392"/>
                </a:cxn>
                <a:cxn ang="0">
                  <a:pos x="96" y="392"/>
                </a:cxn>
                <a:cxn ang="0">
                  <a:pos x="328" y="392"/>
                </a:cxn>
                <a:cxn ang="0">
                  <a:pos x="352" y="392"/>
                </a:cxn>
                <a:cxn ang="0">
                  <a:pos x="384" y="392"/>
                </a:cxn>
                <a:cxn ang="0">
                  <a:pos x="408" y="392"/>
                </a:cxn>
                <a:cxn ang="0">
                  <a:pos x="432" y="392"/>
                </a:cxn>
                <a:cxn ang="0">
                  <a:pos x="432" y="368"/>
                </a:cxn>
              </a:cxnLst>
              <a:rect l="0" t="0" r="r" b="b"/>
              <a:pathLst>
                <a:path w="433" h="393">
                  <a:moveTo>
                    <a:pt x="432" y="368"/>
                  </a:moveTo>
                  <a:lnTo>
                    <a:pt x="432" y="344"/>
                  </a:lnTo>
                  <a:lnTo>
                    <a:pt x="416" y="328"/>
                  </a:lnTo>
                  <a:lnTo>
                    <a:pt x="432" y="256"/>
                  </a:lnTo>
                  <a:lnTo>
                    <a:pt x="408" y="48"/>
                  </a:lnTo>
                  <a:lnTo>
                    <a:pt x="400" y="24"/>
                  </a:lnTo>
                  <a:lnTo>
                    <a:pt x="392" y="16"/>
                  </a:lnTo>
                  <a:lnTo>
                    <a:pt x="376" y="8"/>
                  </a:lnTo>
                  <a:lnTo>
                    <a:pt x="360" y="0"/>
                  </a:lnTo>
                  <a:lnTo>
                    <a:pt x="336" y="0"/>
                  </a:lnTo>
                  <a:lnTo>
                    <a:pt x="96" y="0"/>
                  </a:lnTo>
                  <a:lnTo>
                    <a:pt x="72" y="0"/>
                  </a:lnTo>
                  <a:lnTo>
                    <a:pt x="48" y="8"/>
                  </a:lnTo>
                  <a:lnTo>
                    <a:pt x="24" y="24"/>
                  </a:lnTo>
                  <a:lnTo>
                    <a:pt x="24" y="48"/>
                  </a:lnTo>
                  <a:lnTo>
                    <a:pt x="0" y="248"/>
                  </a:lnTo>
                  <a:lnTo>
                    <a:pt x="16" y="328"/>
                  </a:lnTo>
                  <a:lnTo>
                    <a:pt x="0" y="352"/>
                  </a:lnTo>
                  <a:lnTo>
                    <a:pt x="0" y="392"/>
                  </a:lnTo>
                  <a:lnTo>
                    <a:pt x="32" y="392"/>
                  </a:lnTo>
                  <a:lnTo>
                    <a:pt x="56" y="392"/>
                  </a:lnTo>
                  <a:lnTo>
                    <a:pt x="80" y="392"/>
                  </a:lnTo>
                  <a:lnTo>
                    <a:pt x="96" y="392"/>
                  </a:lnTo>
                  <a:lnTo>
                    <a:pt x="328" y="392"/>
                  </a:lnTo>
                  <a:lnTo>
                    <a:pt x="352" y="392"/>
                  </a:lnTo>
                  <a:lnTo>
                    <a:pt x="384" y="392"/>
                  </a:lnTo>
                  <a:lnTo>
                    <a:pt x="408" y="392"/>
                  </a:lnTo>
                  <a:lnTo>
                    <a:pt x="432" y="392"/>
                  </a:lnTo>
                  <a:lnTo>
                    <a:pt x="432" y="368"/>
                  </a:lnTo>
                </a:path>
              </a:pathLst>
            </a:custGeom>
            <a:pattFill prst="pct50">
              <a:fgClr>
                <a:srgbClr val="000000"/>
              </a:fgClr>
              <a:bgClr>
                <a:srgbClr val="FFFFFF"/>
              </a:bgClr>
            </a:pattFill>
            <a:ln w="12700" cap="rnd" cmpd="sng">
              <a:solidFill>
                <a:srgbClr val="000000"/>
              </a:solid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55" name="AutoShape 563" descr="Light downward diagonal"/>
            <p:cNvSpPr>
              <a:spLocks noChangeArrowheads="1"/>
            </p:cNvSpPr>
            <p:nvPr/>
          </p:nvSpPr>
          <p:spPr bwMode="auto">
            <a:xfrm>
              <a:off x="3969" y="3188"/>
              <a:ext cx="208" cy="40"/>
            </a:xfrm>
            <a:prstGeom prst="roundRect">
              <a:avLst>
                <a:gd name="adj" fmla="val 49995"/>
              </a:avLst>
            </a:prstGeom>
            <a:pattFill prst="ltDnDiag">
              <a:fgClr>
                <a:srgbClr val="000000"/>
              </a:fgClr>
              <a:bgClr>
                <a:srgbClr val="FFFFFF"/>
              </a:bgClr>
            </a:patt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756" name="AutoShape 564" descr="20%"/>
            <p:cNvSpPr>
              <a:spLocks noChangeArrowheads="1"/>
            </p:cNvSpPr>
            <p:nvPr/>
          </p:nvSpPr>
          <p:spPr bwMode="auto">
            <a:xfrm>
              <a:off x="4153" y="3444"/>
              <a:ext cx="104" cy="40"/>
            </a:xfrm>
            <a:prstGeom prst="roundRect">
              <a:avLst>
                <a:gd name="adj" fmla="val 49995"/>
              </a:avLst>
            </a:prstGeom>
            <a:pattFill prst="pct20">
              <a:fgClr>
                <a:srgbClr val="000000"/>
              </a:fgClr>
              <a:bgClr>
                <a:srgbClr val="FFFFFF"/>
              </a:bgClr>
            </a:patt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757" name="Oval 565"/>
            <p:cNvSpPr>
              <a:spLocks noChangeArrowheads="1"/>
            </p:cNvSpPr>
            <p:nvPr/>
          </p:nvSpPr>
          <p:spPr bwMode="auto">
            <a:xfrm>
              <a:off x="4169" y="3444"/>
              <a:ext cx="32" cy="32"/>
            </a:xfrm>
            <a:prstGeom prst="ellipse">
              <a:avLst/>
            </a:prstGeom>
            <a:solidFill>
              <a:srgbClr val="000000"/>
            </a:solid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758" name="Oval 566"/>
            <p:cNvSpPr>
              <a:spLocks noChangeArrowheads="1"/>
            </p:cNvSpPr>
            <p:nvPr/>
          </p:nvSpPr>
          <p:spPr bwMode="auto">
            <a:xfrm>
              <a:off x="4217" y="3444"/>
              <a:ext cx="24" cy="32"/>
            </a:xfrm>
            <a:prstGeom prst="ellipse">
              <a:avLst/>
            </a:prstGeom>
            <a:solidFill>
              <a:srgbClr val="000000"/>
            </a:solid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759" name="AutoShape 567" descr="20%"/>
            <p:cNvSpPr>
              <a:spLocks noChangeArrowheads="1"/>
            </p:cNvSpPr>
            <p:nvPr/>
          </p:nvSpPr>
          <p:spPr bwMode="auto">
            <a:xfrm>
              <a:off x="3881" y="3444"/>
              <a:ext cx="104" cy="40"/>
            </a:xfrm>
            <a:prstGeom prst="roundRect">
              <a:avLst>
                <a:gd name="adj" fmla="val 49995"/>
              </a:avLst>
            </a:prstGeom>
            <a:pattFill prst="pct20">
              <a:fgClr>
                <a:srgbClr val="000000"/>
              </a:fgClr>
              <a:bgClr>
                <a:srgbClr val="FFFFFF"/>
              </a:bgClr>
            </a:patt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760" name="Oval 568"/>
            <p:cNvSpPr>
              <a:spLocks noChangeArrowheads="1"/>
            </p:cNvSpPr>
            <p:nvPr/>
          </p:nvSpPr>
          <p:spPr bwMode="auto">
            <a:xfrm>
              <a:off x="3945" y="3444"/>
              <a:ext cx="24" cy="32"/>
            </a:xfrm>
            <a:prstGeom prst="ellipse">
              <a:avLst/>
            </a:prstGeom>
            <a:solidFill>
              <a:srgbClr val="000000"/>
            </a:solid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761" name="Oval 569"/>
            <p:cNvSpPr>
              <a:spLocks noChangeArrowheads="1"/>
            </p:cNvSpPr>
            <p:nvPr/>
          </p:nvSpPr>
          <p:spPr bwMode="auto">
            <a:xfrm>
              <a:off x="3897" y="3444"/>
              <a:ext cx="32" cy="32"/>
            </a:xfrm>
            <a:prstGeom prst="ellipse">
              <a:avLst/>
            </a:prstGeom>
            <a:solidFill>
              <a:srgbClr val="000000"/>
            </a:solid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762" name="AutoShape 570"/>
            <p:cNvSpPr>
              <a:spLocks noChangeArrowheads="1"/>
            </p:cNvSpPr>
            <p:nvPr/>
          </p:nvSpPr>
          <p:spPr bwMode="auto">
            <a:xfrm>
              <a:off x="3865" y="3516"/>
              <a:ext cx="408" cy="40"/>
            </a:xfrm>
            <a:prstGeom prst="roundRect">
              <a:avLst>
                <a:gd name="adj" fmla="val 49995"/>
              </a:avLst>
            </a:prstGeom>
            <a:solidFill>
              <a:srgbClr val="FFFFFF"/>
            </a:solid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8763" name="Line 571"/>
            <p:cNvSpPr>
              <a:spLocks noChangeShapeType="1"/>
            </p:cNvSpPr>
            <p:nvPr/>
          </p:nvSpPr>
          <p:spPr bwMode="auto">
            <a:xfrm>
              <a:off x="3873" y="3428"/>
              <a:ext cx="400" cy="0"/>
            </a:xfrm>
            <a:prstGeom prst="line">
              <a:avLst/>
            </a:prstGeom>
            <a:noFill/>
            <a:ln w="12700">
              <a:solidFill>
                <a:srgbClr val="FFFFFF"/>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64" name="Line 572"/>
            <p:cNvSpPr>
              <a:spLocks noChangeShapeType="1"/>
            </p:cNvSpPr>
            <p:nvPr/>
          </p:nvSpPr>
          <p:spPr bwMode="auto">
            <a:xfrm>
              <a:off x="3881" y="3508"/>
              <a:ext cx="376" cy="0"/>
            </a:xfrm>
            <a:prstGeom prst="line">
              <a:avLst/>
            </a:prstGeom>
            <a:noFill/>
            <a:ln w="12700">
              <a:solidFill>
                <a:srgbClr val="FFFFFF"/>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65" name="Freeform 573"/>
            <p:cNvSpPr>
              <a:spLocks/>
            </p:cNvSpPr>
            <p:nvPr/>
          </p:nvSpPr>
          <p:spPr bwMode="auto">
            <a:xfrm>
              <a:off x="3877" y="3248"/>
              <a:ext cx="177" cy="113"/>
            </a:xfrm>
            <a:custGeom>
              <a:avLst/>
              <a:gdLst/>
              <a:ahLst/>
              <a:cxnLst>
                <a:cxn ang="0">
                  <a:pos x="0" y="112"/>
                </a:cxn>
                <a:cxn ang="0">
                  <a:pos x="176" y="112"/>
                </a:cxn>
                <a:cxn ang="0">
                  <a:pos x="176" y="0"/>
                </a:cxn>
                <a:cxn ang="0">
                  <a:pos x="8" y="0"/>
                </a:cxn>
                <a:cxn ang="0">
                  <a:pos x="0" y="112"/>
                </a:cxn>
              </a:cxnLst>
              <a:rect l="0" t="0" r="r" b="b"/>
              <a:pathLst>
                <a:path w="177" h="113">
                  <a:moveTo>
                    <a:pt x="0" y="112"/>
                  </a:moveTo>
                  <a:lnTo>
                    <a:pt x="176" y="112"/>
                  </a:lnTo>
                  <a:lnTo>
                    <a:pt x="176" y="0"/>
                  </a:lnTo>
                  <a:lnTo>
                    <a:pt x="8" y="0"/>
                  </a:lnTo>
                  <a:lnTo>
                    <a:pt x="0" y="112"/>
                  </a:lnTo>
                </a:path>
              </a:pathLst>
            </a:custGeom>
            <a:solidFill>
              <a:srgbClr val="FFFFFF"/>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66" name="Freeform 574"/>
            <p:cNvSpPr>
              <a:spLocks/>
            </p:cNvSpPr>
            <p:nvPr/>
          </p:nvSpPr>
          <p:spPr bwMode="auto">
            <a:xfrm>
              <a:off x="4069" y="3248"/>
              <a:ext cx="185" cy="113"/>
            </a:xfrm>
            <a:custGeom>
              <a:avLst/>
              <a:gdLst/>
              <a:ahLst/>
              <a:cxnLst>
                <a:cxn ang="0">
                  <a:pos x="184" y="112"/>
                </a:cxn>
                <a:cxn ang="0">
                  <a:pos x="0" y="112"/>
                </a:cxn>
                <a:cxn ang="0">
                  <a:pos x="0" y="0"/>
                </a:cxn>
                <a:cxn ang="0">
                  <a:pos x="169" y="0"/>
                </a:cxn>
                <a:cxn ang="0">
                  <a:pos x="184" y="112"/>
                </a:cxn>
              </a:cxnLst>
              <a:rect l="0" t="0" r="r" b="b"/>
              <a:pathLst>
                <a:path w="185" h="113">
                  <a:moveTo>
                    <a:pt x="184" y="112"/>
                  </a:moveTo>
                  <a:lnTo>
                    <a:pt x="0" y="112"/>
                  </a:lnTo>
                  <a:lnTo>
                    <a:pt x="0" y="0"/>
                  </a:lnTo>
                  <a:lnTo>
                    <a:pt x="169" y="0"/>
                  </a:lnTo>
                  <a:lnTo>
                    <a:pt x="184" y="112"/>
                  </a:lnTo>
                </a:path>
              </a:pathLst>
            </a:custGeom>
            <a:solidFill>
              <a:srgbClr val="FFFFFF"/>
            </a:solidFill>
            <a:ln w="12700" cap="rnd" cmpd="sng">
              <a:noFill/>
              <a:prstDash val="solid"/>
              <a:round/>
              <a:headEnd type="none" w="med" len="med"/>
              <a:tailEnd type="none" w="med" len="med"/>
            </a:ln>
            <a:effectLst/>
          </p:spPr>
          <p:txBody>
            <a:bodyPr/>
            <a:lstStyle/>
            <a:p>
              <a:pPr>
                <a:defRPr/>
              </a:pPr>
              <a:endParaRPr lang="en-US">
                <a:effectLst>
                  <a:outerShdw blurRad="38100" dist="38100" dir="2700000" algn="tl">
                    <a:srgbClr val="000000">
                      <a:alpha val="43137"/>
                    </a:srgbClr>
                  </a:outerShdw>
                </a:effectLst>
                <a:latin typeface="Cambria"/>
              </a:endParaRPr>
            </a:p>
          </p:txBody>
        </p:sp>
        <p:sp>
          <p:nvSpPr>
            <p:cNvPr id="8767" name="Rectangle 575"/>
            <p:cNvSpPr>
              <a:spLocks noChangeArrowheads="1"/>
            </p:cNvSpPr>
            <p:nvPr/>
          </p:nvSpPr>
          <p:spPr bwMode="auto">
            <a:xfrm>
              <a:off x="4013" y="3192"/>
              <a:ext cx="144" cy="168"/>
            </a:xfrm>
            <a:prstGeom prst="rect">
              <a:avLst/>
            </a:prstGeom>
            <a:solidFill>
              <a:srgbClr val="FFFFFF"/>
            </a:solidFill>
            <a:ln w="12700">
              <a:noFill/>
              <a:miter lim="800000"/>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sp>
          <p:nvSpPr>
            <p:cNvPr id="5163" name="Rectangle 576"/>
            <p:cNvSpPr>
              <a:spLocks noChangeArrowheads="1"/>
            </p:cNvSpPr>
            <p:nvPr/>
          </p:nvSpPr>
          <p:spPr bwMode="auto">
            <a:xfrm>
              <a:off x="3984" y="3167"/>
              <a:ext cx="212"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900" i="0">
                  <a:solidFill>
                    <a:srgbClr val="000000"/>
                  </a:solidFill>
                  <a:latin typeface="Cambria"/>
                </a:rPr>
                <a:t>1st </a:t>
              </a:r>
            </a:p>
          </p:txBody>
        </p:sp>
        <p:sp>
          <p:nvSpPr>
            <p:cNvPr id="5164" name="Rectangle 577"/>
            <p:cNvSpPr>
              <a:spLocks noChangeArrowheads="1"/>
            </p:cNvSpPr>
            <p:nvPr/>
          </p:nvSpPr>
          <p:spPr bwMode="auto">
            <a:xfrm>
              <a:off x="3992" y="3255"/>
              <a:ext cx="19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sz="900" i="0">
                  <a:solidFill>
                    <a:srgbClr val="000000"/>
                  </a:solidFill>
                  <a:latin typeface="Cambria"/>
                </a:rPr>
                <a:t>St.</a:t>
              </a:r>
            </a:p>
          </p:txBody>
        </p:sp>
        <p:sp>
          <p:nvSpPr>
            <p:cNvPr id="8770" name="Line 578"/>
            <p:cNvSpPr>
              <a:spLocks noChangeShapeType="1"/>
            </p:cNvSpPr>
            <p:nvPr/>
          </p:nvSpPr>
          <p:spPr bwMode="auto">
            <a:xfrm>
              <a:off x="3889" y="3348"/>
              <a:ext cx="16" cy="1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71" name="Line 579"/>
            <p:cNvSpPr>
              <a:spLocks noChangeShapeType="1"/>
            </p:cNvSpPr>
            <p:nvPr/>
          </p:nvSpPr>
          <p:spPr bwMode="auto">
            <a:xfrm>
              <a:off x="3897" y="3332"/>
              <a:ext cx="32" cy="32"/>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72" name="Line 580"/>
            <p:cNvSpPr>
              <a:spLocks noChangeShapeType="1"/>
            </p:cNvSpPr>
            <p:nvPr/>
          </p:nvSpPr>
          <p:spPr bwMode="auto">
            <a:xfrm>
              <a:off x="3897" y="3308"/>
              <a:ext cx="56" cy="5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73" name="Line 581"/>
            <p:cNvSpPr>
              <a:spLocks noChangeShapeType="1"/>
            </p:cNvSpPr>
            <p:nvPr/>
          </p:nvSpPr>
          <p:spPr bwMode="auto">
            <a:xfrm flipH="1">
              <a:off x="4225" y="3348"/>
              <a:ext cx="32" cy="24"/>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74" name="Line 582"/>
            <p:cNvSpPr>
              <a:spLocks noChangeShapeType="1"/>
            </p:cNvSpPr>
            <p:nvPr/>
          </p:nvSpPr>
          <p:spPr bwMode="auto">
            <a:xfrm flipH="1">
              <a:off x="4201" y="3332"/>
              <a:ext cx="48" cy="40"/>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75" name="Line 583"/>
            <p:cNvSpPr>
              <a:spLocks noChangeShapeType="1"/>
            </p:cNvSpPr>
            <p:nvPr/>
          </p:nvSpPr>
          <p:spPr bwMode="auto">
            <a:xfrm flipH="1">
              <a:off x="4177" y="3316"/>
              <a:ext cx="72" cy="56"/>
            </a:xfrm>
            <a:prstGeom prst="line">
              <a:avLst/>
            </a:prstGeom>
            <a:noFill/>
            <a:ln w="12700">
              <a:solidFill>
                <a:srgbClr val="000000"/>
              </a:solidFill>
              <a:round/>
              <a:headEnd/>
              <a:tailEnd/>
            </a:ln>
            <a:effectLst/>
          </p:spPr>
          <p:txBody>
            <a:bodyPr wrap="none" anchor="ctr"/>
            <a:lstStyle/>
            <a:p>
              <a:pPr>
                <a:defRPr/>
              </a:pPr>
              <a:endParaRPr lang="en-US">
                <a:effectLst>
                  <a:outerShdw blurRad="38100" dist="38100" dir="2700000" algn="tl">
                    <a:srgbClr val="000000">
                      <a:alpha val="43137"/>
                    </a:srgbClr>
                  </a:outerShdw>
                </a:effectLst>
                <a:latin typeface="Cambria"/>
              </a:endParaRPr>
            </a:p>
          </p:txBody>
        </p:sp>
        <p:sp>
          <p:nvSpPr>
            <p:cNvPr id="8776" name="Rectangle 584"/>
            <p:cNvSpPr>
              <a:spLocks noChangeArrowheads="1"/>
            </p:cNvSpPr>
            <p:nvPr/>
          </p:nvSpPr>
          <p:spPr bwMode="auto">
            <a:xfrm>
              <a:off x="4025" y="3532"/>
              <a:ext cx="88" cy="24"/>
            </a:xfrm>
            <a:prstGeom prst="rect">
              <a:avLst/>
            </a:prstGeom>
            <a:solidFill>
              <a:srgbClr val="000000"/>
            </a:solidFill>
            <a:ln w="12700">
              <a:pattFill prst="pct25">
                <a:fgClr>
                  <a:srgbClr val="FFFFFF"/>
                </a:fgClr>
                <a:bgClr>
                  <a:srgbClr val="000000"/>
                </a:bgClr>
              </a:pattFill>
              <a:miter lim="800000"/>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777" name="AutoShape 585" descr="90%"/>
            <p:cNvSpPr>
              <a:spLocks noChangeArrowheads="1"/>
            </p:cNvSpPr>
            <p:nvPr/>
          </p:nvSpPr>
          <p:spPr bwMode="auto">
            <a:xfrm>
              <a:off x="3881" y="3500"/>
              <a:ext cx="24" cy="1"/>
            </a:xfrm>
            <a:prstGeom prst="roundRect">
              <a:avLst>
                <a:gd name="adj" fmla="val 49995"/>
              </a:avLst>
            </a:prstGeom>
            <a:pattFill prst="pct90">
              <a:fgClr>
                <a:srgbClr val="FFFFFF"/>
              </a:fgClr>
              <a:bgClr>
                <a:srgbClr val="000000"/>
              </a:bgClr>
            </a:patt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778" name="AutoShape 586" descr="90%"/>
            <p:cNvSpPr>
              <a:spLocks noChangeArrowheads="1"/>
            </p:cNvSpPr>
            <p:nvPr/>
          </p:nvSpPr>
          <p:spPr bwMode="auto">
            <a:xfrm>
              <a:off x="4225" y="3500"/>
              <a:ext cx="32" cy="1"/>
            </a:xfrm>
            <a:prstGeom prst="roundRect">
              <a:avLst>
                <a:gd name="adj" fmla="val 49995"/>
              </a:avLst>
            </a:prstGeom>
            <a:pattFill prst="pct90">
              <a:fgClr>
                <a:srgbClr val="FFFFFF"/>
              </a:fgClr>
              <a:bgClr>
                <a:srgbClr val="000000"/>
              </a:bgClr>
            </a:pattFill>
            <a:ln w="12700">
              <a:solidFill>
                <a:srgbClr val="000000"/>
              </a:solidFill>
              <a:round/>
              <a:headEnd/>
              <a:tailEnd/>
            </a:ln>
            <a:effectLst/>
          </p:spPr>
          <p:txBody>
            <a:bodyPr wrap="none" anchor="ctr"/>
            <a:lstStyle/>
            <a:p>
              <a:pPr>
                <a:defRPr/>
              </a:pPr>
              <a:endParaRPr lang="en-US">
                <a:effectLst>
                  <a:outerShdw blurRad="38100" dist="38100" dir="2700000" algn="tl">
                    <a:srgbClr val="000000"/>
                  </a:outerShdw>
                </a:effectLst>
                <a:latin typeface="Cambria"/>
              </a:endParaRPr>
            </a:p>
          </p:txBody>
        </p:sp>
        <p:sp>
          <p:nvSpPr>
            <p:cNvPr id="8779" name="AutoShape 587" descr="Small grid"/>
            <p:cNvSpPr>
              <a:spLocks noChangeArrowheads="1"/>
            </p:cNvSpPr>
            <p:nvPr/>
          </p:nvSpPr>
          <p:spPr bwMode="auto">
            <a:xfrm>
              <a:off x="3953" y="3380"/>
              <a:ext cx="224" cy="8"/>
            </a:xfrm>
            <a:prstGeom prst="roundRect">
              <a:avLst>
                <a:gd name="adj" fmla="val 49995"/>
              </a:avLst>
            </a:prstGeom>
            <a:pattFill prst="smGrid">
              <a:fgClr>
                <a:srgbClr val="000000"/>
              </a:fgClr>
              <a:bgClr>
                <a:srgbClr val="FFFFFF"/>
              </a:bgClr>
            </a:pattFill>
            <a:ln w="12700">
              <a:solidFill>
                <a:srgbClr val="000000"/>
              </a:solidFill>
              <a:round/>
              <a:headEnd/>
              <a:tailEnd/>
            </a:ln>
            <a:effectLst/>
          </p:spPr>
          <p:txBody>
            <a:bodyPr wrap="none" anchor="ctr"/>
            <a:lstStyle/>
            <a:p>
              <a:pPr>
                <a:defRPr/>
              </a:pPr>
              <a:endParaRPr lang="en-US">
                <a:effectLst>
                  <a:outerShdw blurRad="38100" dist="38100" dir="2700000" algn="tl">
                    <a:srgbClr val="C0C0C0"/>
                  </a:outerShdw>
                </a:effectLst>
                <a:latin typeface="Cambria"/>
              </a:endParaRPr>
            </a:p>
          </p:txBody>
        </p:sp>
      </p:grpSp>
      <p:sp>
        <p:nvSpPr>
          <p:cNvPr id="8781" name="Line 589"/>
          <p:cNvSpPr>
            <a:spLocks noChangeShapeType="1"/>
          </p:cNvSpPr>
          <p:nvPr/>
        </p:nvSpPr>
        <p:spPr bwMode="auto">
          <a:xfrm>
            <a:off x="4038601" y="1859276"/>
            <a:ext cx="1108075" cy="0"/>
          </a:xfrm>
          <a:prstGeom prst="line">
            <a:avLst/>
          </a:prstGeom>
          <a:noFill/>
          <a:ln w="76200">
            <a:solidFill>
              <a:schemeClr val="accent1"/>
            </a:solidFill>
            <a:round/>
            <a:headEnd/>
            <a:tailEnd type="triangle" w="med" len="med"/>
          </a:ln>
          <a:effectLst/>
        </p:spPr>
        <p:txBody>
          <a:bodyPr wrap="none" anchor="ctr"/>
          <a:lstStyle/>
          <a:p>
            <a:pPr>
              <a:defRPr/>
            </a:pPr>
            <a:endParaRPr lang="en-US" dirty="0">
              <a:effectLst>
                <a:outerShdw blurRad="38100" dist="38100" dir="2700000" algn="tl">
                  <a:srgbClr val="000000">
                    <a:alpha val="43137"/>
                  </a:srgbClr>
                </a:outerShdw>
              </a:effectLst>
              <a:latin typeface="Cambria"/>
            </a:endParaRPr>
          </a:p>
        </p:txBody>
      </p:sp>
      <p:sp>
        <p:nvSpPr>
          <p:cNvPr id="8782" name="Line 590"/>
          <p:cNvSpPr>
            <a:spLocks noChangeShapeType="1"/>
          </p:cNvSpPr>
          <p:nvPr/>
        </p:nvSpPr>
        <p:spPr bwMode="auto">
          <a:xfrm>
            <a:off x="6835777" y="1884676"/>
            <a:ext cx="1108075" cy="0"/>
          </a:xfrm>
          <a:prstGeom prst="line">
            <a:avLst/>
          </a:prstGeom>
          <a:noFill/>
          <a:ln w="76200">
            <a:solidFill>
              <a:schemeClr val="accent1"/>
            </a:solidFill>
            <a:round/>
            <a:headEnd/>
            <a:tailEnd type="triangle" w="med" len="med"/>
          </a:ln>
          <a:effectLst/>
        </p:spPr>
        <p:txBody>
          <a:bodyPr wrap="none" anchor="ctr"/>
          <a:lstStyle/>
          <a:p>
            <a:pPr>
              <a:defRPr/>
            </a:pPr>
            <a:endParaRPr lang="en-US" dirty="0">
              <a:effectLst>
                <a:outerShdw blurRad="38100" dist="38100" dir="2700000" algn="tl">
                  <a:srgbClr val="000000">
                    <a:alpha val="43137"/>
                  </a:srgbClr>
                </a:outerShdw>
              </a:effectLst>
              <a:latin typeface="Cambria"/>
            </a:endParaRPr>
          </a:p>
        </p:txBody>
      </p:sp>
      <p:sp>
        <p:nvSpPr>
          <p:cNvPr id="12" name="Title 11">
            <a:extLst>
              <a:ext uri="{FF2B5EF4-FFF2-40B4-BE49-F238E27FC236}">
                <a16:creationId xmlns:a16="http://schemas.microsoft.com/office/drawing/2014/main" id="{D7706B10-035A-9D48-AB9C-C4A149D00755}"/>
              </a:ext>
            </a:extLst>
          </p:cNvPr>
          <p:cNvSpPr>
            <a:spLocks noGrp="1"/>
          </p:cNvSpPr>
          <p:nvPr>
            <p:ph type="title"/>
          </p:nvPr>
        </p:nvSpPr>
        <p:spPr>
          <a:xfrm>
            <a:off x="709386" y="-8332"/>
            <a:ext cx="10972800" cy="1527337"/>
          </a:xfrm>
        </p:spPr>
        <p:txBody>
          <a:bodyPr/>
          <a:lstStyle/>
          <a:p>
            <a:pPr algn="ctr">
              <a:defRPr/>
            </a:pPr>
            <a:r>
              <a:rPr lang="en-US" dirty="0">
                <a:latin typeface="Cambria" panose="02040503050406030204" pitchFamily="18" charset="0"/>
              </a:rPr>
              <a:t>The Process of Production</a:t>
            </a:r>
          </a:p>
        </p:txBody>
      </p:sp>
    </p:spTree>
    <p:extLst>
      <p:ext uri="{BB962C8B-B14F-4D97-AF65-F5344CB8AC3E}">
        <p14:creationId xmlns:p14="http://schemas.microsoft.com/office/powerpoint/2010/main" val="2246297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09600" y="0"/>
            <a:ext cx="8229600" cy="1527175"/>
          </a:xfrm>
        </p:spPr>
        <p:txBody>
          <a:bodyPr/>
          <a:lstStyle/>
          <a:p>
            <a:r>
              <a:rPr lang="en-US" altLang="en-US" dirty="0">
                <a:latin typeface="Cambria" panose="02040503050406030204" pitchFamily="18" charset="0"/>
              </a:rPr>
              <a:t>Economic Models</a:t>
            </a:r>
            <a:endParaRPr lang="en-US" altLang="en-US" noProof="0" dirty="0">
              <a:latin typeface="Cambria" panose="02040503050406030204" pitchFamily="18" charset="0"/>
            </a:endParaRPr>
          </a:p>
        </p:txBody>
      </p:sp>
      <p:sp>
        <p:nvSpPr>
          <p:cNvPr id="4" name="Content Placeholder 2">
            <a:extLst>
              <a:ext uri="{FF2B5EF4-FFF2-40B4-BE49-F238E27FC236}">
                <a16:creationId xmlns:a16="http://schemas.microsoft.com/office/drawing/2014/main" id="{C1D92FF3-72F3-B946-9894-C401D4AEF909}"/>
              </a:ext>
            </a:extLst>
          </p:cNvPr>
          <p:cNvSpPr>
            <a:spLocks noGrp="1"/>
          </p:cNvSpPr>
          <p:nvPr>
            <p:ph idx="1"/>
          </p:nvPr>
        </p:nvSpPr>
        <p:spPr>
          <a:xfrm>
            <a:off x="609600" y="1702027"/>
            <a:ext cx="5283200" cy="5029200"/>
          </a:xfrm>
        </p:spPr>
        <p:txBody>
          <a:bodyPr/>
          <a:lstStyle/>
          <a:p>
            <a:pPr eaLnBrk="1" hangingPunct="1"/>
            <a:r>
              <a:rPr lang="en-US" altLang="en-US" sz="3200" noProof="0" dirty="0">
                <a:latin typeface="Cambria" panose="02040503050406030204" pitchFamily="18" charset="0"/>
              </a:rPr>
              <a:t>Economists use models to understand the complex real-world economy.</a:t>
            </a:r>
          </a:p>
          <a:p>
            <a:pPr eaLnBrk="1" hangingPunct="1"/>
            <a:r>
              <a:rPr lang="en-US" altLang="en-US" sz="3200" noProof="0" dirty="0">
                <a:latin typeface="Cambria" panose="02040503050406030204" pitchFamily="18" charset="0"/>
              </a:rPr>
              <a:t>Models</a:t>
            </a:r>
          </a:p>
          <a:p>
            <a:pPr lvl="1" eaLnBrk="1" hangingPunct="1"/>
            <a:r>
              <a:rPr lang="en-US" altLang="en-US" sz="2800" noProof="0" dirty="0">
                <a:latin typeface="Cambria" panose="02040503050406030204" pitchFamily="18" charset="0"/>
              </a:rPr>
              <a:t>Simplified versions of reality</a:t>
            </a:r>
          </a:p>
          <a:p>
            <a:pPr lvl="1" eaLnBrk="1" hangingPunct="1"/>
            <a:r>
              <a:rPr lang="en-US" altLang="en-US" sz="2800" noProof="0" dirty="0">
                <a:latin typeface="Cambria" panose="02040503050406030204" pitchFamily="18" charset="0"/>
              </a:rPr>
              <a:t>Built with some assumptions</a:t>
            </a:r>
          </a:p>
          <a:p>
            <a:pPr lvl="1" eaLnBrk="1" hangingPunct="1"/>
            <a:r>
              <a:rPr lang="en-US" altLang="en-US" sz="2800" noProof="0" dirty="0">
                <a:latin typeface="Cambria" panose="02040503050406030204" pitchFamily="18" charset="0"/>
              </a:rPr>
              <a:t>Are considered good if they predict accurately.</a:t>
            </a:r>
          </a:p>
        </p:txBody>
      </p:sp>
      <p:pic>
        <p:nvPicPr>
          <p:cNvPr id="5" name="Picture 7" descr="I:\DirkTextbookN\Jpegs(All)\VOLUME_1_MICRO_Class-test\04_PRINECO_CH07.jpg">
            <a:extLst>
              <a:ext uri="{FF2B5EF4-FFF2-40B4-BE49-F238E27FC236}">
                <a16:creationId xmlns:a16="http://schemas.microsoft.com/office/drawing/2014/main" id="{C17E633C-0659-DD43-A484-20BCAADEC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2" y="1768478"/>
            <a:ext cx="3159125" cy="2455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6" descr="G:\DirkTextbookN\Jpegs(All)\NewjpgsJuly\iStock_000007699763Small.jpg">
            <a:extLst>
              <a:ext uri="{FF2B5EF4-FFF2-40B4-BE49-F238E27FC236}">
                <a16:creationId xmlns:a16="http://schemas.microsoft.com/office/drawing/2014/main" id="{6C830F68-0109-714E-B7D7-DFBDB271EA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2027" y="4432303"/>
            <a:ext cx="2874963" cy="202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5654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inVertical)">
                                      <p:cBhvr>
                                        <p:cTn id="7" dur="500"/>
                                        <p:tgtEl>
                                          <p:spTgt spid="4">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arn(inVertical)">
                                      <p:cBhvr>
                                        <p:cTn id="10" dur="500"/>
                                        <p:tgtEl>
                                          <p:spTgt spid="4">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barn(inVertical)">
                                      <p:cBhvr>
                                        <p:cTn id="13" dur="500"/>
                                        <p:tgtEl>
                                          <p:spTgt spid="4">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09600" y="0"/>
            <a:ext cx="8229600" cy="1527175"/>
          </a:xfrm>
        </p:spPr>
        <p:txBody>
          <a:bodyPr/>
          <a:lstStyle/>
          <a:p>
            <a:r>
              <a:rPr lang="en-US" altLang="en-US" dirty="0">
                <a:latin typeface="Cambria" panose="02040503050406030204" pitchFamily="18" charset="0"/>
              </a:rPr>
              <a:t>Economic Models</a:t>
            </a:r>
            <a:endParaRPr lang="en-US" altLang="en-US" noProof="0" dirty="0">
              <a:latin typeface="Cambria" panose="02040503050406030204" pitchFamily="18" charset="0"/>
            </a:endParaRPr>
          </a:p>
        </p:txBody>
      </p:sp>
      <p:sp>
        <p:nvSpPr>
          <p:cNvPr id="8" name="Rectangle 3">
            <a:extLst>
              <a:ext uri="{FF2B5EF4-FFF2-40B4-BE49-F238E27FC236}">
                <a16:creationId xmlns:a16="http://schemas.microsoft.com/office/drawing/2014/main" id="{8B15DBCD-0CFF-3740-AD42-6224095B6A73}"/>
              </a:ext>
            </a:extLst>
          </p:cNvPr>
          <p:cNvSpPr txBox="1">
            <a:spLocks noChangeArrowheads="1"/>
          </p:cNvSpPr>
          <p:nvPr/>
        </p:nvSpPr>
        <p:spPr bwMode="auto">
          <a:xfrm>
            <a:off x="609600" y="1584779"/>
            <a:ext cx="9415756" cy="5115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panose="02040503050406030204" pitchFamily="18" charset="0"/>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panose="02040503050406030204" pitchFamily="18" charset="0"/>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t>An economic model is a means of explaining how a sector of the economy functions.</a:t>
            </a:r>
          </a:p>
          <a:p>
            <a:pPr>
              <a:defRPr/>
            </a:pPr>
            <a:r>
              <a:rPr lang="en-US"/>
              <a:t>Models consist of:</a:t>
            </a:r>
          </a:p>
          <a:p>
            <a:pPr lvl="1">
              <a:defRPr/>
            </a:pPr>
            <a:r>
              <a:rPr lang="en-US" sz="2400"/>
              <a:t>1. Economic Variables</a:t>
            </a:r>
          </a:p>
          <a:p>
            <a:pPr lvl="1">
              <a:defRPr/>
            </a:pPr>
            <a:r>
              <a:rPr lang="en-US" sz="2400"/>
              <a:t>2. Assumptions</a:t>
            </a:r>
          </a:p>
          <a:p>
            <a:pPr lvl="1">
              <a:defRPr/>
            </a:pPr>
            <a:r>
              <a:rPr lang="en-US" sz="2400"/>
              <a:t>3. Implications	</a:t>
            </a:r>
            <a:r>
              <a:rPr lang="en-US"/>
              <a:t> </a:t>
            </a:r>
          </a:p>
          <a:p>
            <a:pPr>
              <a:defRPr/>
            </a:pPr>
            <a:r>
              <a:rPr lang="en-US"/>
              <a:t>Economic models are abstractions that use logic to establish cause-and-effect relationships among economic variables	.</a:t>
            </a:r>
            <a:endParaRPr lang="en-US" dirty="0"/>
          </a:p>
        </p:txBody>
      </p:sp>
    </p:spTree>
    <p:extLst>
      <p:ext uri="{BB962C8B-B14F-4D97-AF65-F5344CB8AC3E}">
        <p14:creationId xmlns:p14="http://schemas.microsoft.com/office/powerpoint/2010/main" val="1594841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09600" y="0"/>
            <a:ext cx="8229600" cy="1527175"/>
          </a:xfrm>
        </p:spPr>
        <p:txBody>
          <a:bodyPr/>
          <a:lstStyle/>
          <a:p>
            <a:r>
              <a:rPr lang="en-US" altLang="en-US" dirty="0">
                <a:latin typeface="Cambria" panose="02040503050406030204" pitchFamily="18" charset="0"/>
              </a:rPr>
              <a:t>Economic Models</a:t>
            </a:r>
            <a:endParaRPr lang="en-US" altLang="en-US" noProof="0" dirty="0">
              <a:latin typeface="Cambria" panose="02040503050406030204" pitchFamily="18" charset="0"/>
            </a:endParaRPr>
          </a:p>
        </p:txBody>
      </p:sp>
      <p:sp>
        <p:nvSpPr>
          <p:cNvPr id="4" name="Content Placeholder 2">
            <a:extLst>
              <a:ext uri="{FF2B5EF4-FFF2-40B4-BE49-F238E27FC236}">
                <a16:creationId xmlns:a16="http://schemas.microsoft.com/office/drawing/2014/main" id="{3F2D93B1-194B-284C-A46E-795AA469C41B}"/>
              </a:ext>
            </a:extLst>
          </p:cNvPr>
          <p:cNvSpPr>
            <a:spLocks noGrp="1"/>
          </p:cNvSpPr>
          <p:nvPr>
            <p:ph idx="1"/>
          </p:nvPr>
        </p:nvSpPr>
        <p:spPr>
          <a:xfrm>
            <a:off x="609600" y="1756456"/>
            <a:ext cx="8229600" cy="4895850"/>
          </a:xfrm>
        </p:spPr>
        <p:txBody>
          <a:bodyPr/>
          <a:lstStyle/>
          <a:p>
            <a:pPr eaLnBrk="1" hangingPunct="1"/>
            <a:r>
              <a:rPr lang="en-US" altLang="en-US" i="1" noProof="0" dirty="0"/>
              <a:t>Ceteris paribus</a:t>
            </a:r>
          </a:p>
          <a:p>
            <a:pPr lvl="1" eaLnBrk="1" hangingPunct="1"/>
            <a:r>
              <a:rPr lang="en-US" altLang="en-US" noProof="0" dirty="0"/>
              <a:t>Latin: "</a:t>
            </a:r>
            <a:r>
              <a:rPr lang="en-US" altLang="ja-JP" noProof="0" dirty="0"/>
              <a:t>other things being equal"</a:t>
            </a:r>
          </a:p>
          <a:p>
            <a:pPr lvl="1" eaLnBrk="1" hangingPunct="1"/>
            <a:r>
              <a:rPr lang="en-US" altLang="en-US" noProof="0" dirty="0"/>
              <a:t>Assumption in which we examine a change in one variable, but hold all other variables constant.</a:t>
            </a:r>
          </a:p>
          <a:p>
            <a:pPr lvl="1" eaLnBrk="1" hangingPunct="1"/>
            <a:r>
              <a:rPr lang="en-US" altLang="en-US" noProof="0" dirty="0"/>
              <a:t>Allows us to isolate the effect of a single variable.</a:t>
            </a:r>
          </a:p>
          <a:p>
            <a:pPr eaLnBrk="1" hangingPunct="1"/>
            <a:endParaRPr lang="en-US" altLang="en-US" sz="3200" noProof="0" dirty="0">
              <a:latin typeface="Cambria"/>
            </a:endParaRPr>
          </a:p>
          <a:p>
            <a:pPr eaLnBrk="1" hangingPunct="1">
              <a:buFont typeface="Arial" panose="020B0604020202020204" pitchFamily="34" charset="0"/>
              <a:buNone/>
            </a:pPr>
            <a:endParaRPr lang="en-US" altLang="en-US" sz="2800" noProof="0" dirty="0">
              <a:latin typeface="Cambria"/>
            </a:endParaRPr>
          </a:p>
        </p:txBody>
      </p:sp>
    </p:spTree>
    <p:extLst>
      <p:ext uri="{BB962C8B-B14F-4D97-AF65-F5344CB8AC3E}">
        <p14:creationId xmlns:p14="http://schemas.microsoft.com/office/powerpoint/2010/main" val="305261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arn(inVertical)">
                                      <p:cBhvr>
                                        <p:cTn id="10" dur="500"/>
                                        <p:tgtEl>
                                          <p:spTgt spid="4">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arn(inVertical)">
                                      <p:cBhvr>
                                        <p:cTn id="1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609599" y="0"/>
            <a:ext cx="9271001" cy="1527175"/>
          </a:xfrm>
        </p:spPr>
        <p:txBody>
          <a:bodyPr/>
          <a:lstStyle/>
          <a:p>
            <a:r>
              <a:rPr lang="en-US" altLang="en-US" dirty="0">
                <a:latin typeface="Cambria" panose="02040503050406030204" pitchFamily="18" charset="0"/>
              </a:rPr>
              <a:t>Production Possibilities Frontier</a:t>
            </a:r>
            <a:endParaRPr lang="en-US" altLang="en-US" noProof="0" dirty="0">
              <a:latin typeface="Cambria" panose="02040503050406030204" pitchFamily="18" charset="0"/>
            </a:endParaRPr>
          </a:p>
        </p:txBody>
      </p:sp>
      <p:sp>
        <p:nvSpPr>
          <p:cNvPr id="6" name="Content Placeholder 2">
            <a:extLst>
              <a:ext uri="{FF2B5EF4-FFF2-40B4-BE49-F238E27FC236}">
                <a16:creationId xmlns:a16="http://schemas.microsoft.com/office/drawing/2014/main" id="{C9E39379-120D-5A40-A6DC-8AC1C031C4DC}"/>
              </a:ext>
            </a:extLst>
          </p:cNvPr>
          <p:cNvSpPr txBox="1">
            <a:spLocks/>
          </p:cNvSpPr>
          <p:nvPr/>
        </p:nvSpPr>
        <p:spPr bwMode="auto">
          <a:xfrm>
            <a:off x="609600" y="1702027"/>
            <a:ext cx="8229600"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panose="02040503050406030204" pitchFamily="18" charset="0"/>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panose="02040503050406030204" pitchFamily="18" charset="0"/>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en-US" sz="3200" dirty="0"/>
              <a:t>Production possibilities frontier</a:t>
            </a:r>
          </a:p>
          <a:p>
            <a:pPr lvl="1" eaLnBrk="1" hangingPunct="1"/>
            <a:r>
              <a:rPr lang="en-US" altLang="en-US" sz="2800" dirty="0"/>
              <a:t>Combinations of outputs that a society can produce if all of its resources are being used efficiently.</a:t>
            </a:r>
          </a:p>
          <a:p>
            <a:pPr eaLnBrk="1" hangingPunct="1"/>
            <a:r>
              <a:rPr lang="en-US" altLang="en-US" sz="3200" dirty="0"/>
              <a:t>Assumptions of this model</a:t>
            </a:r>
          </a:p>
          <a:p>
            <a:pPr lvl="1" eaLnBrk="1" hangingPunct="1"/>
            <a:r>
              <a:rPr lang="en-US" altLang="en-US" sz="2800" dirty="0"/>
              <a:t>Technology fixed</a:t>
            </a:r>
          </a:p>
          <a:p>
            <a:pPr lvl="1" eaLnBrk="1" hangingPunct="1"/>
            <a:r>
              <a:rPr lang="en-US" altLang="en-US" sz="2800" dirty="0"/>
              <a:t>Resources fixed</a:t>
            </a:r>
          </a:p>
          <a:p>
            <a:pPr lvl="1" eaLnBrk="1" hangingPunct="1"/>
            <a:r>
              <a:rPr lang="en-US" altLang="en-US" sz="2800" dirty="0"/>
              <a:t>Simplified two-good analysis</a:t>
            </a:r>
          </a:p>
        </p:txBody>
      </p:sp>
      <p:pic>
        <p:nvPicPr>
          <p:cNvPr id="7" name="Picture 6" descr="I:\DirkTextbookN\Jpegs(All)\VOLUME_1_MICRO_Class-test\06_PRINECO_CH12.jpg">
            <a:extLst>
              <a:ext uri="{FF2B5EF4-FFF2-40B4-BE49-F238E27FC236}">
                <a16:creationId xmlns:a16="http://schemas.microsoft.com/office/drawing/2014/main" id="{FC945454-90BD-F14F-BFE9-BAA68B604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1" y="3178175"/>
            <a:ext cx="2451100" cy="191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6" descr="G:\DirkTextbookN\Jpegs(All)\NewjpgsJuly\dreamstimesmall_7698572.jpg">
            <a:extLst>
              <a:ext uri="{FF2B5EF4-FFF2-40B4-BE49-F238E27FC236}">
                <a16:creationId xmlns:a16="http://schemas.microsoft.com/office/drawing/2014/main" id="{E92EC53D-1B9D-2547-97E1-76C6AC2BFD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6027" y="5267325"/>
            <a:ext cx="1889125" cy="1258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5431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arn(inVertical)">
                                      <p:cBhvr>
                                        <p:cTn id="12" dur="500"/>
                                        <p:tgtEl>
                                          <p:spTgt spid="6">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arn(inVertical)">
                                      <p:cBhvr>
                                        <p:cTn id="15" dur="500"/>
                                        <p:tgtEl>
                                          <p:spTgt spid="6">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barn(inVertical)">
                                      <p:cBhvr>
                                        <p:cTn id="18" dur="500"/>
                                        <p:tgtEl>
                                          <p:spTgt spid="6">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par>
                                <p:cTn id="22" presetID="16" presetClass="entr" presetSubtype="21"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408112" y="14524"/>
            <a:ext cx="9271001" cy="1527175"/>
          </a:xfrm>
        </p:spPr>
        <p:txBody>
          <a:bodyPr/>
          <a:lstStyle/>
          <a:p>
            <a:pPr algn="ctr"/>
            <a:r>
              <a:rPr lang="en-US" altLang="en-US" dirty="0">
                <a:latin typeface="Cambria" panose="02040503050406030204" pitchFamily="18" charset="0"/>
              </a:rPr>
              <a:t>Production Possibilities Frontier</a:t>
            </a:r>
            <a:endParaRPr lang="en-US" altLang="en-US" noProof="0" dirty="0">
              <a:latin typeface="Cambria" panose="02040503050406030204" pitchFamily="18" charset="0"/>
            </a:endParaRPr>
          </a:p>
        </p:txBody>
      </p:sp>
      <p:pic>
        <p:nvPicPr>
          <p:cNvPr id="9" name="Picture 6" descr="axes_labels.eps">
            <a:extLst>
              <a:ext uri="{FF2B5EF4-FFF2-40B4-BE49-F238E27FC236}">
                <a16:creationId xmlns:a16="http://schemas.microsoft.com/office/drawing/2014/main" id="{699F0F85-E46E-2441-A6FE-A2AEF5311A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0577" y="1651229"/>
            <a:ext cx="8037513" cy="505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shaded.eps">
            <a:extLst>
              <a:ext uri="{FF2B5EF4-FFF2-40B4-BE49-F238E27FC236}">
                <a16:creationId xmlns:a16="http://schemas.microsoft.com/office/drawing/2014/main" id="{858C3269-C7ED-F542-98D0-73E7DC258A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0938" y="2706919"/>
            <a:ext cx="4705351" cy="3427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ppf.eps">
            <a:extLst>
              <a:ext uri="{FF2B5EF4-FFF2-40B4-BE49-F238E27FC236}">
                <a16:creationId xmlns:a16="http://schemas.microsoft.com/office/drawing/2014/main" id="{24CDD82D-C566-1E4D-BF9E-4368BA14467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90938" y="1756006"/>
            <a:ext cx="6407151" cy="439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cd.eps">
            <a:extLst>
              <a:ext uri="{FF2B5EF4-FFF2-40B4-BE49-F238E27FC236}">
                <a16:creationId xmlns:a16="http://schemas.microsoft.com/office/drawing/2014/main" id="{77B4FB76-39C4-D243-B76A-70109504ECD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63914" y="3467332"/>
            <a:ext cx="2767012" cy="297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e.eps">
            <a:extLst>
              <a:ext uri="{FF2B5EF4-FFF2-40B4-BE49-F238E27FC236}">
                <a16:creationId xmlns:a16="http://schemas.microsoft.com/office/drawing/2014/main" id="{0E533CAB-0DD0-3945-9A09-F1AA2FAC504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292853" y="3254607"/>
            <a:ext cx="30797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f.eps">
            <a:extLst>
              <a:ext uri="{FF2B5EF4-FFF2-40B4-BE49-F238E27FC236}">
                <a16:creationId xmlns:a16="http://schemas.microsoft.com/office/drawing/2014/main" id="{4AAC4E93-9421-A64D-87B9-E87E0895F77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63915" y="4608741"/>
            <a:ext cx="1584325" cy="184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ab.eps">
            <a:extLst>
              <a:ext uri="{FF2B5EF4-FFF2-40B4-BE49-F238E27FC236}">
                <a16:creationId xmlns:a16="http://schemas.microsoft.com/office/drawing/2014/main" id="{63004994-2CDF-E84C-9725-5B139A7930F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71841" y="2565629"/>
            <a:ext cx="5272087" cy="392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3135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768475" y="1"/>
            <a:ext cx="8802688" cy="1527175"/>
          </a:xfrm>
        </p:spPr>
        <p:txBody>
          <a:bodyPr/>
          <a:lstStyle/>
          <a:p>
            <a:r>
              <a:rPr lang="en-US" noProof="0" dirty="0">
                <a:cs typeface="Arial" pitchFamily="-107" charset="0"/>
              </a:rPr>
              <a:t>Purpose of This Course</a:t>
            </a:r>
          </a:p>
        </p:txBody>
      </p:sp>
      <p:sp>
        <p:nvSpPr>
          <p:cNvPr id="7171" name="Content Placeholder 2"/>
          <p:cNvSpPr>
            <a:spLocks noGrp="1"/>
          </p:cNvSpPr>
          <p:nvPr>
            <p:ph idx="1"/>
          </p:nvPr>
        </p:nvSpPr>
        <p:spPr>
          <a:xfrm>
            <a:off x="1768475" y="1626962"/>
            <a:ext cx="8229600" cy="5102225"/>
          </a:xfrm>
        </p:spPr>
        <p:txBody>
          <a:bodyPr/>
          <a:lstStyle/>
          <a:p>
            <a:r>
              <a:rPr lang="en-US" sz="3200" noProof="0" dirty="0">
                <a:latin typeface="Cambria" panose="02040503050406030204" pitchFamily="18" charset="0"/>
                <a:cs typeface="Arial" pitchFamily="-107" charset="0"/>
              </a:rPr>
              <a:t>Provide you with the tools to</a:t>
            </a:r>
          </a:p>
          <a:p>
            <a:pPr lvl="1">
              <a:spcBef>
                <a:spcPts val="1632"/>
              </a:spcBef>
            </a:pPr>
            <a:r>
              <a:rPr lang="en-US" sz="2800" noProof="0" dirty="0">
                <a:latin typeface="Cambria" panose="02040503050406030204" pitchFamily="18" charset="0"/>
                <a:cs typeface="Arial" pitchFamily="-107" charset="0"/>
              </a:rPr>
              <a:t>Discover how the world works</a:t>
            </a:r>
          </a:p>
          <a:p>
            <a:pPr lvl="1">
              <a:spcBef>
                <a:spcPts val="1632"/>
              </a:spcBef>
            </a:pPr>
            <a:r>
              <a:rPr lang="en-US" sz="2800" noProof="0" dirty="0">
                <a:latin typeface="Cambria" panose="02040503050406030204" pitchFamily="18" charset="0"/>
                <a:cs typeface="Arial" pitchFamily="-107" charset="0"/>
              </a:rPr>
              <a:t>Be an informed citizen</a:t>
            </a:r>
          </a:p>
          <a:p>
            <a:pPr lvl="1">
              <a:spcBef>
                <a:spcPts val="1632"/>
              </a:spcBef>
            </a:pPr>
            <a:r>
              <a:rPr lang="en-US" sz="2800" noProof="0" dirty="0">
                <a:latin typeface="Cambria" panose="02040503050406030204" pitchFamily="18" charset="0"/>
                <a:cs typeface="Arial" pitchFamily="-107" charset="0"/>
              </a:rPr>
              <a:t>Live your life to the fullest</a:t>
            </a:r>
          </a:p>
          <a:p>
            <a:pPr lvl="1">
              <a:spcBef>
                <a:spcPts val="1632"/>
              </a:spcBef>
            </a:pPr>
            <a:r>
              <a:rPr lang="en-US" sz="2800" noProof="0" dirty="0">
                <a:latin typeface="Cambria" panose="02040503050406030204" pitchFamily="18" charset="0"/>
                <a:cs typeface="Arial" pitchFamily="-107" charset="0"/>
              </a:rPr>
              <a:t>Understand markets</a:t>
            </a:r>
          </a:p>
          <a:p>
            <a:pPr lvl="1">
              <a:spcBef>
                <a:spcPts val="1632"/>
              </a:spcBef>
            </a:pPr>
            <a:r>
              <a:rPr lang="en-US" sz="2800" noProof="0" dirty="0">
                <a:latin typeface="Cambria" panose="02040503050406030204" pitchFamily="18" charset="0"/>
                <a:cs typeface="Arial" pitchFamily="-107" charset="0"/>
              </a:rPr>
              <a:t>Make better personal decisions</a:t>
            </a:r>
          </a:p>
        </p:txBody>
      </p:sp>
    </p:spTree>
    <p:extLst>
      <p:ext uri="{BB962C8B-B14F-4D97-AF65-F5344CB8AC3E}">
        <p14:creationId xmlns:p14="http://schemas.microsoft.com/office/powerpoint/2010/main" val="3232084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981200" y="0"/>
            <a:ext cx="9271001" cy="1527175"/>
          </a:xfrm>
        </p:spPr>
        <p:txBody>
          <a:bodyPr/>
          <a:lstStyle/>
          <a:p>
            <a:r>
              <a:rPr lang="en-US" altLang="en-US" dirty="0">
                <a:latin typeface="Cambria" panose="02040503050406030204" pitchFamily="18" charset="0"/>
              </a:rPr>
              <a:t>Production Possibilities Frontier</a:t>
            </a:r>
            <a:endParaRPr lang="en-US" altLang="en-US" noProof="0" dirty="0">
              <a:latin typeface="Cambria" panose="02040503050406030204" pitchFamily="18" charset="0"/>
            </a:endParaRPr>
          </a:p>
        </p:txBody>
      </p:sp>
      <p:sp>
        <p:nvSpPr>
          <p:cNvPr id="16" name="Content Placeholder 2">
            <a:extLst>
              <a:ext uri="{FF2B5EF4-FFF2-40B4-BE49-F238E27FC236}">
                <a16:creationId xmlns:a16="http://schemas.microsoft.com/office/drawing/2014/main" id="{B8727229-8409-0442-84AA-25BAE7EC40B5}"/>
              </a:ext>
            </a:extLst>
          </p:cNvPr>
          <p:cNvSpPr>
            <a:spLocks noGrp="1"/>
          </p:cNvSpPr>
          <p:nvPr>
            <p:ph idx="1"/>
          </p:nvPr>
        </p:nvSpPr>
        <p:spPr>
          <a:xfrm>
            <a:off x="1981200" y="1712913"/>
            <a:ext cx="8229600" cy="4895850"/>
          </a:xfrm>
        </p:spPr>
        <p:txBody>
          <a:bodyPr/>
          <a:lstStyle/>
          <a:p>
            <a:pPr eaLnBrk="1" hangingPunct="1"/>
            <a:r>
              <a:rPr lang="en-US" altLang="en-US" sz="2400" noProof="0" dirty="0">
                <a:latin typeface="Cambria" panose="02040503050406030204" pitchFamily="18" charset="0"/>
              </a:rPr>
              <a:t>Why is the PPF downward-sloping?</a:t>
            </a:r>
          </a:p>
          <a:p>
            <a:pPr lvl="1" eaLnBrk="1" hangingPunct="1"/>
            <a:r>
              <a:rPr lang="en-US" altLang="en-US" sz="2000" noProof="0" dirty="0">
                <a:latin typeface="Cambria" panose="02040503050406030204" pitchFamily="18" charset="0"/>
              </a:rPr>
              <a:t>Must give up one good to increase production of another.</a:t>
            </a:r>
          </a:p>
          <a:p>
            <a:pPr eaLnBrk="1" hangingPunct="1"/>
            <a:r>
              <a:rPr lang="en-US" altLang="en-US" sz="2400" noProof="0" dirty="0">
                <a:latin typeface="Cambria" panose="02040503050406030204" pitchFamily="18" charset="0"/>
              </a:rPr>
              <a:t>Why are we unable to produce certain combinations?</a:t>
            </a:r>
          </a:p>
          <a:p>
            <a:pPr lvl="1" eaLnBrk="1" hangingPunct="1"/>
            <a:r>
              <a:rPr lang="en-US" altLang="en-US" sz="2000" noProof="0" dirty="0">
                <a:latin typeface="Cambria" panose="02040503050406030204" pitchFamily="18" charset="0"/>
              </a:rPr>
              <a:t>Scarcity and limited resources</a:t>
            </a:r>
          </a:p>
          <a:p>
            <a:pPr eaLnBrk="1" hangingPunct="1"/>
            <a:r>
              <a:rPr lang="en-US" altLang="en-US" sz="2400" noProof="0" dirty="0">
                <a:latin typeface="Cambria" panose="02040503050406030204" pitchFamily="18" charset="0"/>
              </a:rPr>
              <a:t>Efficient points</a:t>
            </a:r>
          </a:p>
          <a:p>
            <a:pPr lvl="1" eaLnBrk="1" hangingPunct="1"/>
            <a:r>
              <a:rPr lang="en-US" altLang="en-US" sz="2000" noProof="0" dirty="0">
                <a:latin typeface="Cambria" panose="02040503050406030204" pitchFamily="18" charset="0"/>
              </a:rPr>
              <a:t>Points ON the PPF (A, B, C, and D)</a:t>
            </a:r>
          </a:p>
          <a:p>
            <a:pPr eaLnBrk="1" hangingPunct="1"/>
            <a:r>
              <a:rPr lang="en-US" altLang="en-US" sz="2400" noProof="0" dirty="0">
                <a:latin typeface="Cambria" panose="02040503050406030204" pitchFamily="18" charset="0"/>
              </a:rPr>
              <a:t>Inefficient points</a:t>
            </a:r>
          </a:p>
          <a:p>
            <a:pPr lvl="1" eaLnBrk="1" hangingPunct="1"/>
            <a:r>
              <a:rPr lang="en-US" altLang="en-US" sz="2000" noProof="0" dirty="0">
                <a:latin typeface="Cambria" panose="02040503050406030204" pitchFamily="18" charset="0"/>
              </a:rPr>
              <a:t>Points INSIDE the PPF (F)</a:t>
            </a:r>
          </a:p>
          <a:p>
            <a:pPr lvl="1" eaLnBrk="1" hangingPunct="1"/>
            <a:r>
              <a:rPr lang="en-US" altLang="en-US" sz="2000" noProof="0" dirty="0">
                <a:latin typeface="Cambria" panose="02040503050406030204" pitchFamily="18" charset="0"/>
              </a:rPr>
              <a:t>Workers goofing off, unused buildings</a:t>
            </a:r>
          </a:p>
          <a:p>
            <a:pPr eaLnBrk="1" hangingPunct="1"/>
            <a:r>
              <a:rPr lang="en-US" altLang="en-US" sz="2400" noProof="0" dirty="0">
                <a:latin typeface="Cambria" panose="02040503050406030204" pitchFamily="18" charset="0"/>
              </a:rPr>
              <a:t>Unattainable (for now) points</a:t>
            </a:r>
          </a:p>
          <a:p>
            <a:pPr lvl="1" eaLnBrk="1" hangingPunct="1"/>
            <a:r>
              <a:rPr lang="en-US" altLang="en-US" sz="2000" noProof="0" dirty="0">
                <a:latin typeface="Cambria" panose="02040503050406030204" pitchFamily="18" charset="0"/>
              </a:rPr>
              <a:t>Points OUTSIDE the PPF (E)</a:t>
            </a:r>
            <a:endParaRPr lang="en-US" altLang="en-US" sz="2400" noProof="0" dirty="0">
              <a:latin typeface="Cambria" panose="02040503050406030204" pitchFamily="18" charset="0"/>
            </a:endParaRPr>
          </a:p>
        </p:txBody>
      </p:sp>
    </p:spTree>
    <p:extLst>
      <p:ext uri="{BB962C8B-B14F-4D97-AF65-F5344CB8AC3E}">
        <p14:creationId xmlns:p14="http://schemas.microsoft.com/office/powerpoint/2010/main" val="270676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barn(inVertical)">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xEl>
                                              <p:pRg st="3" end="3"/>
                                            </p:txEl>
                                          </p:spTgt>
                                        </p:tgtEl>
                                        <p:attrNameLst>
                                          <p:attrName>style.visibility</p:attrName>
                                        </p:attrNameLst>
                                      </p:cBhvr>
                                      <p:to>
                                        <p:strVal val="visible"/>
                                      </p:to>
                                    </p:set>
                                    <p:animEffect transition="in" filter="barn(inVertical)">
                                      <p:cBhvr>
                                        <p:cTn id="12" dur="500"/>
                                        <p:tgtEl>
                                          <p:spTgt spid="1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animEffect transition="in" filter="barn(inVertical)">
                                      <p:cBhvr>
                                        <p:cTn id="17" dur="500"/>
                                        <p:tgtEl>
                                          <p:spTgt spid="1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
                                            <p:txEl>
                                              <p:pRg st="7" end="7"/>
                                            </p:txEl>
                                          </p:spTgt>
                                        </p:tgtEl>
                                        <p:attrNameLst>
                                          <p:attrName>style.visibility</p:attrName>
                                        </p:attrNameLst>
                                      </p:cBhvr>
                                      <p:to>
                                        <p:strVal val="visible"/>
                                      </p:to>
                                    </p:set>
                                    <p:animEffect transition="in" filter="barn(inVertical)">
                                      <p:cBhvr>
                                        <p:cTn id="22" dur="500"/>
                                        <p:tgtEl>
                                          <p:spTgt spid="16">
                                            <p:txEl>
                                              <p:pRg st="7" end="7"/>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6">
                                            <p:txEl>
                                              <p:pRg st="8" end="8"/>
                                            </p:txEl>
                                          </p:spTgt>
                                        </p:tgtEl>
                                        <p:attrNameLst>
                                          <p:attrName>style.visibility</p:attrName>
                                        </p:attrNameLst>
                                      </p:cBhvr>
                                      <p:to>
                                        <p:strVal val="visible"/>
                                      </p:to>
                                    </p:set>
                                    <p:animEffect transition="in" filter="barn(inVertical)">
                                      <p:cBhvr>
                                        <p:cTn id="25" dur="500"/>
                                        <p:tgtEl>
                                          <p:spTgt spid="16">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6">
                                            <p:txEl>
                                              <p:pRg st="10" end="10"/>
                                            </p:txEl>
                                          </p:spTgt>
                                        </p:tgtEl>
                                        <p:attrNameLst>
                                          <p:attrName>style.visibility</p:attrName>
                                        </p:attrNameLst>
                                      </p:cBhvr>
                                      <p:to>
                                        <p:strVal val="visible"/>
                                      </p:to>
                                    </p:set>
                                    <p:animEffect transition="in" filter="barn(inVertical)">
                                      <p:cBhvr>
                                        <p:cTn id="30" dur="500"/>
                                        <p:tgtEl>
                                          <p:spTgt spid="1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795463" y="0"/>
            <a:ext cx="9271001" cy="1527175"/>
          </a:xfrm>
        </p:spPr>
        <p:txBody>
          <a:bodyPr/>
          <a:lstStyle/>
          <a:p>
            <a:r>
              <a:rPr lang="en-US" altLang="en-US" dirty="0">
                <a:latin typeface="Cambria" panose="02040503050406030204" pitchFamily="18" charset="0"/>
              </a:rPr>
              <a:t>PPF and Opportunity Cost</a:t>
            </a:r>
            <a:endParaRPr lang="en-US" altLang="en-US" noProof="0" dirty="0">
              <a:latin typeface="Cambria" panose="02040503050406030204" pitchFamily="18" charset="0"/>
            </a:endParaRPr>
          </a:p>
        </p:txBody>
      </p:sp>
      <p:sp>
        <p:nvSpPr>
          <p:cNvPr id="6" name="Content Placeholder 2">
            <a:extLst>
              <a:ext uri="{FF2B5EF4-FFF2-40B4-BE49-F238E27FC236}">
                <a16:creationId xmlns:a16="http://schemas.microsoft.com/office/drawing/2014/main" id="{09D040BE-A035-AF4B-92EB-A3706DE5850A}"/>
              </a:ext>
            </a:extLst>
          </p:cNvPr>
          <p:cNvSpPr>
            <a:spLocks noGrp="1"/>
          </p:cNvSpPr>
          <p:nvPr>
            <p:ph idx="1"/>
          </p:nvPr>
        </p:nvSpPr>
        <p:spPr>
          <a:xfrm>
            <a:off x="1795463" y="1741488"/>
            <a:ext cx="8229600" cy="4895850"/>
          </a:xfrm>
        </p:spPr>
        <p:txBody>
          <a:bodyPr/>
          <a:lstStyle/>
          <a:p>
            <a:pPr eaLnBrk="1" hangingPunct="1"/>
            <a:r>
              <a:rPr lang="en-US" altLang="en-US" sz="3200" noProof="0" dirty="0"/>
              <a:t>Recall opportunity cost</a:t>
            </a:r>
          </a:p>
          <a:p>
            <a:pPr lvl="1" eaLnBrk="1" hangingPunct="1"/>
            <a:r>
              <a:rPr lang="en-US" altLang="en-US" sz="2800" noProof="0" dirty="0"/>
              <a:t>Highest-valued alternative</a:t>
            </a:r>
          </a:p>
          <a:p>
            <a:pPr lvl="1" eaLnBrk="1" hangingPunct="1"/>
            <a:r>
              <a:rPr lang="en-US" altLang="en-US" sz="2800" noProof="0" dirty="0"/>
              <a:t>What we give up as a result of an action</a:t>
            </a:r>
          </a:p>
          <a:p>
            <a:pPr eaLnBrk="1" hangingPunct="1"/>
            <a:r>
              <a:rPr lang="en-US" altLang="en-US" sz="3200" noProof="0" dirty="0"/>
              <a:t>Opportunity cost in this case is the slope of the PPF: Opportunity Cost of what?</a:t>
            </a:r>
          </a:p>
          <a:p>
            <a:pPr lvl="1" eaLnBrk="1" hangingPunct="1"/>
            <a:r>
              <a:rPr lang="en-US" altLang="en-US" sz="2800" noProof="0" dirty="0"/>
              <a:t>Opportunity cost of producing wings or pizzas? </a:t>
            </a:r>
          </a:p>
          <a:p>
            <a:pPr eaLnBrk="1" hangingPunct="1"/>
            <a:r>
              <a:rPr lang="en-US" altLang="en-US" sz="3200" noProof="0" dirty="0"/>
              <a:t>How do we calculate slope?</a:t>
            </a:r>
          </a:p>
          <a:p>
            <a:pPr lvl="1" eaLnBrk="1" hangingPunct="1"/>
            <a:r>
              <a:rPr lang="en-US" altLang="en-US" sz="2800" noProof="0" dirty="0"/>
              <a:t>What is the slope in this example? </a:t>
            </a:r>
          </a:p>
          <a:p>
            <a:pPr lvl="1" eaLnBrk="1" hangingPunct="1"/>
            <a:r>
              <a:rPr lang="en-US" altLang="en-US" sz="2800" noProof="0" dirty="0"/>
              <a:t>Is it changing or constant?</a:t>
            </a:r>
            <a:endParaRPr lang="en-US" altLang="en-US" sz="3200" noProof="0" dirty="0"/>
          </a:p>
          <a:p>
            <a:pPr eaLnBrk="1" hangingPunct="1">
              <a:buFont typeface="Arial" panose="020B0604020202020204" pitchFamily="34" charset="0"/>
              <a:buNone/>
            </a:pPr>
            <a:endParaRPr lang="en-US" altLang="en-US" sz="2800" noProof="0" dirty="0">
              <a:latin typeface="Cambria"/>
            </a:endParaRPr>
          </a:p>
        </p:txBody>
      </p:sp>
    </p:spTree>
    <p:extLst>
      <p:ext uri="{BB962C8B-B14F-4D97-AF65-F5344CB8AC3E}">
        <p14:creationId xmlns:p14="http://schemas.microsoft.com/office/powerpoint/2010/main" val="127608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arn(inVertical)">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981200" y="19400"/>
            <a:ext cx="9271001" cy="1527175"/>
          </a:xfrm>
        </p:spPr>
        <p:txBody>
          <a:bodyPr/>
          <a:lstStyle/>
          <a:p>
            <a:r>
              <a:rPr lang="en-US" altLang="en-US" dirty="0">
                <a:latin typeface="Cambria" panose="02040503050406030204" pitchFamily="18" charset="0"/>
              </a:rPr>
              <a:t>PPF and Opportunity Cost</a:t>
            </a:r>
            <a:br>
              <a:rPr lang="en-US" altLang="en-US" dirty="0">
                <a:latin typeface="Cambria" panose="02040503050406030204" pitchFamily="18" charset="0"/>
              </a:rPr>
            </a:br>
            <a:r>
              <a:rPr lang="en-US" altLang="en-US" dirty="0">
                <a:latin typeface="Cambria" panose="02040503050406030204" pitchFamily="18" charset="0"/>
              </a:rPr>
              <a:t>Nonlinear PPFs</a:t>
            </a:r>
            <a:endParaRPr lang="en-US" altLang="en-US" noProof="0" dirty="0">
              <a:latin typeface="Cambria" panose="02040503050406030204" pitchFamily="18" charset="0"/>
            </a:endParaRPr>
          </a:p>
        </p:txBody>
      </p:sp>
      <p:sp>
        <p:nvSpPr>
          <p:cNvPr id="7" name="Content Placeholder 2">
            <a:extLst>
              <a:ext uri="{FF2B5EF4-FFF2-40B4-BE49-F238E27FC236}">
                <a16:creationId xmlns:a16="http://schemas.microsoft.com/office/drawing/2014/main" id="{0AB06665-DEED-2945-A55C-A3F6E5B724C6}"/>
              </a:ext>
            </a:extLst>
          </p:cNvPr>
          <p:cNvSpPr txBox="1">
            <a:spLocks/>
          </p:cNvSpPr>
          <p:nvPr/>
        </p:nvSpPr>
        <p:spPr bwMode="auto">
          <a:xfrm>
            <a:off x="1981200" y="1712913"/>
            <a:ext cx="8229600"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panose="02040503050406030204" pitchFamily="18" charset="0"/>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panose="02040503050406030204" pitchFamily="18" charset="0"/>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en-US" sz="2800" dirty="0"/>
              <a:t>We can draw a more realistic PPF by making it nonlinear and "</a:t>
            </a:r>
            <a:r>
              <a:rPr lang="en-US" altLang="ja-JP" sz="2800" dirty="0"/>
              <a:t>bowed outward."</a:t>
            </a:r>
          </a:p>
          <a:p>
            <a:pPr lvl="1" eaLnBrk="1" hangingPunct="1"/>
            <a:r>
              <a:rPr lang="en-US" altLang="en-US" sz="2400" dirty="0"/>
              <a:t>The PPF will not have a constant slope in this case.</a:t>
            </a:r>
          </a:p>
          <a:p>
            <a:pPr lvl="1" eaLnBrk="1" hangingPunct="1"/>
            <a:r>
              <a:rPr lang="en-US" altLang="en-US" sz="2400" dirty="0"/>
              <a:t>The slope will get steeper as we move from left to right, and opportunity costs will not be constant.</a:t>
            </a:r>
          </a:p>
          <a:p>
            <a:pPr eaLnBrk="1" hangingPunct="1"/>
            <a:r>
              <a:rPr lang="en-US" altLang="en-US" sz="2800" dirty="0"/>
              <a:t>Law of increasing relative cost</a:t>
            </a:r>
          </a:p>
          <a:p>
            <a:pPr lvl="1" eaLnBrk="1" hangingPunct="1"/>
            <a:r>
              <a:rPr lang="en-US" altLang="en-US" sz="2400" dirty="0"/>
              <a:t>Refers to the increasing opportunity cost of production that occurs as you move along the production.</a:t>
            </a:r>
          </a:p>
          <a:p>
            <a:pPr lvl="1" eaLnBrk="1" hangingPunct="1"/>
            <a:r>
              <a:rPr lang="en-US" altLang="en-US" sz="2400" dirty="0"/>
              <a:t>As we produce more of good A, we have to give up increasingly larger amounts of good B.</a:t>
            </a:r>
          </a:p>
          <a:p>
            <a:pPr lvl="1" eaLnBrk="1" hangingPunct="1"/>
            <a:endParaRPr lang="en-US" altLang="en-US" sz="2000" dirty="0">
              <a:latin typeface="Cambria"/>
            </a:endParaRPr>
          </a:p>
          <a:p>
            <a:pPr eaLnBrk="1" hangingPunct="1">
              <a:buFont typeface="Arial" panose="020B0604020202020204" pitchFamily="34" charset="0"/>
              <a:buNone/>
            </a:pPr>
            <a:endParaRPr lang="en-US" altLang="en-US" sz="2000" dirty="0">
              <a:latin typeface="Cambria"/>
            </a:endParaRPr>
          </a:p>
        </p:txBody>
      </p:sp>
    </p:spTree>
    <p:extLst>
      <p:ext uri="{BB962C8B-B14F-4D97-AF65-F5344CB8AC3E}">
        <p14:creationId xmlns:p14="http://schemas.microsoft.com/office/powerpoint/2010/main" val="54977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arn(inVertical)">
                                      <p:cBhvr>
                                        <p:cTn id="10" dur="500"/>
                                        <p:tgtEl>
                                          <p:spTgt spid="7">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arn(inVertical)">
                                      <p:cBhvr>
                                        <p:cTn id="13" dur="500"/>
                                        <p:tgtEl>
                                          <p:spTgt spid="7">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arn(inVertical)">
                                      <p:cBhvr>
                                        <p:cTn id="16" dur="500"/>
                                        <p:tgtEl>
                                          <p:spTgt spid="7">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arn(inVertical)">
                                      <p:cBhvr>
                                        <p:cTn id="19" dur="500"/>
                                        <p:tgtEl>
                                          <p:spTgt spid="7">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arn(inVertical)">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981200" y="19400"/>
            <a:ext cx="9271001" cy="1527175"/>
          </a:xfrm>
        </p:spPr>
        <p:txBody>
          <a:bodyPr/>
          <a:lstStyle/>
          <a:p>
            <a:r>
              <a:rPr lang="en-US" altLang="en-US" dirty="0">
                <a:latin typeface="Cambria" panose="02040503050406030204" pitchFamily="18" charset="0"/>
              </a:rPr>
              <a:t>PPF and Opportunity Cost</a:t>
            </a:r>
            <a:br>
              <a:rPr lang="en-US" altLang="en-US" dirty="0">
                <a:latin typeface="Cambria" panose="02040503050406030204" pitchFamily="18" charset="0"/>
              </a:rPr>
            </a:br>
            <a:r>
              <a:rPr lang="en-US" altLang="en-US" dirty="0">
                <a:latin typeface="Cambria" panose="02040503050406030204" pitchFamily="18" charset="0"/>
              </a:rPr>
              <a:t>Nonlinear PPFs</a:t>
            </a:r>
            <a:endParaRPr lang="en-US" altLang="en-US" noProof="0" dirty="0">
              <a:latin typeface="Cambria" panose="02040503050406030204" pitchFamily="18" charset="0"/>
            </a:endParaRPr>
          </a:p>
        </p:txBody>
      </p:sp>
      <p:sp>
        <p:nvSpPr>
          <p:cNvPr id="4" name="Content Placeholder 2">
            <a:extLst>
              <a:ext uri="{FF2B5EF4-FFF2-40B4-BE49-F238E27FC236}">
                <a16:creationId xmlns:a16="http://schemas.microsoft.com/office/drawing/2014/main" id="{15AA53FF-566A-E144-9ED2-2722F502FB87}"/>
              </a:ext>
            </a:extLst>
          </p:cNvPr>
          <p:cNvSpPr>
            <a:spLocks noGrp="1"/>
          </p:cNvSpPr>
          <p:nvPr>
            <p:ph idx="1"/>
          </p:nvPr>
        </p:nvSpPr>
        <p:spPr>
          <a:xfrm>
            <a:off x="1981200" y="1712913"/>
            <a:ext cx="8229600" cy="4895850"/>
          </a:xfrm>
        </p:spPr>
        <p:txBody>
          <a:bodyPr/>
          <a:lstStyle/>
          <a:p>
            <a:pPr eaLnBrk="1" hangingPunct="1"/>
            <a:r>
              <a:rPr lang="en-US" altLang="en-US" sz="2800" noProof="0" dirty="0"/>
              <a:t>Intuition of nonlinear PFFs</a:t>
            </a:r>
          </a:p>
          <a:p>
            <a:pPr lvl="1" eaLnBrk="1" hangingPunct="1"/>
            <a:r>
              <a:rPr lang="en-US" altLang="en-US" sz="2400" noProof="0" dirty="0"/>
              <a:t>Inputs (resources) are not perfectly homogenous.</a:t>
            </a:r>
          </a:p>
          <a:p>
            <a:pPr lvl="1" eaLnBrk="1" hangingPunct="1"/>
            <a:r>
              <a:rPr lang="en-US" altLang="en-US" sz="2400" noProof="0" dirty="0"/>
              <a:t>Some inputs are better at making pizza than other inputs.</a:t>
            </a:r>
          </a:p>
          <a:p>
            <a:pPr lvl="1" eaLnBrk="1" hangingPunct="1"/>
            <a:r>
              <a:rPr lang="en-US" altLang="en-US" sz="2400" noProof="0" dirty="0"/>
              <a:t>As we expand pizza production, we'</a:t>
            </a:r>
            <a:r>
              <a:rPr lang="en-US" altLang="ja-JP" sz="2400" noProof="0" dirty="0"/>
              <a:t>ll use the inputs that are the best (Italian chef, dough-tossing master).</a:t>
            </a:r>
          </a:p>
          <a:p>
            <a:pPr lvl="1" eaLnBrk="1" hangingPunct="1"/>
            <a:r>
              <a:rPr lang="en-US" altLang="en-US" sz="2400" noProof="0" dirty="0"/>
              <a:t>If we keep expanding production, we'</a:t>
            </a:r>
            <a:r>
              <a:rPr lang="en-US" altLang="ja-JP" sz="2400" noProof="0" dirty="0"/>
              <a:t>ll have to start using inputs that aren't as good at making pizza. They'll still be doing their best, but they won't make as much pizza as other inputs.</a:t>
            </a:r>
          </a:p>
          <a:p>
            <a:pPr lvl="1" eaLnBrk="1" hangingPunct="1"/>
            <a:r>
              <a:rPr lang="en-US" altLang="en-US" sz="2400" noProof="0" dirty="0"/>
              <a:t>Pizza production doesn'</a:t>
            </a:r>
            <a:r>
              <a:rPr lang="en-US" altLang="ja-JP" sz="2400" noProof="0" dirty="0"/>
              <a:t>t expand at a linear rate!</a:t>
            </a:r>
          </a:p>
          <a:p>
            <a:pPr lvl="1" eaLnBrk="1" hangingPunct="1"/>
            <a:endParaRPr lang="en-US" altLang="en-US" sz="2000" noProof="0" dirty="0">
              <a:latin typeface="Cambria"/>
            </a:endParaRPr>
          </a:p>
          <a:p>
            <a:pPr lvl="1" eaLnBrk="1" hangingPunct="1"/>
            <a:endParaRPr lang="en-US" altLang="en-US" sz="2000" noProof="0" dirty="0">
              <a:latin typeface="Cambria"/>
            </a:endParaRPr>
          </a:p>
          <a:p>
            <a:pPr eaLnBrk="1" hangingPunct="1">
              <a:buFont typeface="Arial" panose="020B0604020202020204" pitchFamily="34" charset="0"/>
              <a:buNone/>
            </a:pPr>
            <a:endParaRPr lang="en-US" altLang="en-US" sz="2000" noProof="0" dirty="0">
              <a:latin typeface="Cambria"/>
            </a:endParaRPr>
          </a:p>
        </p:txBody>
      </p:sp>
    </p:spTree>
    <p:extLst>
      <p:ext uri="{BB962C8B-B14F-4D97-AF65-F5344CB8AC3E}">
        <p14:creationId xmlns:p14="http://schemas.microsoft.com/office/powerpoint/2010/main" val="31894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arn(inVertical)">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981200" y="19400"/>
            <a:ext cx="9271001" cy="1527175"/>
          </a:xfrm>
        </p:spPr>
        <p:txBody>
          <a:bodyPr/>
          <a:lstStyle/>
          <a:p>
            <a:r>
              <a:rPr lang="en-US" altLang="en-US" dirty="0">
                <a:latin typeface="Cambria" panose="02040503050406030204" pitchFamily="18" charset="0"/>
              </a:rPr>
              <a:t>PPF and Opportunity Cost</a:t>
            </a:r>
            <a:br>
              <a:rPr lang="en-US" altLang="en-US" dirty="0">
                <a:latin typeface="Cambria" panose="02040503050406030204" pitchFamily="18" charset="0"/>
              </a:rPr>
            </a:br>
            <a:r>
              <a:rPr lang="en-US" altLang="en-US" dirty="0">
                <a:latin typeface="Cambria" panose="02040503050406030204" pitchFamily="18" charset="0"/>
              </a:rPr>
              <a:t>Nonlinear PPFs</a:t>
            </a:r>
            <a:endParaRPr lang="en-US" altLang="en-US" noProof="0" dirty="0">
              <a:latin typeface="Cambria" panose="02040503050406030204" pitchFamily="18" charset="0"/>
            </a:endParaRPr>
          </a:p>
        </p:txBody>
      </p:sp>
      <p:pic>
        <p:nvPicPr>
          <p:cNvPr id="12" name="Picture 1" descr="axes_labels.eps">
            <a:extLst>
              <a:ext uri="{FF2B5EF4-FFF2-40B4-BE49-F238E27FC236}">
                <a16:creationId xmlns:a16="http://schemas.microsoft.com/office/drawing/2014/main" id="{60EF3940-B15B-A64B-8248-103F40D997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524992"/>
            <a:ext cx="8636000" cy="533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ppf.eps">
            <a:extLst>
              <a:ext uri="{FF2B5EF4-FFF2-40B4-BE49-F238E27FC236}">
                <a16:creationId xmlns:a16="http://schemas.microsoft.com/office/drawing/2014/main" id="{238DB167-1536-F248-B25C-568658FB2E7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97241" y="2472729"/>
            <a:ext cx="5635625" cy="3878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abcd.eps">
            <a:extLst>
              <a:ext uri="{FF2B5EF4-FFF2-40B4-BE49-F238E27FC236}">
                <a16:creationId xmlns:a16="http://schemas.microsoft.com/office/drawing/2014/main" id="{9E4A3440-F041-FC4E-B49A-A277FD7E052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11475" y="2410816"/>
            <a:ext cx="5957888" cy="422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2050.eps">
            <a:extLst>
              <a:ext uri="{FF2B5EF4-FFF2-40B4-BE49-F238E27FC236}">
                <a16:creationId xmlns:a16="http://schemas.microsoft.com/office/drawing/2014/main" id="{1D65F5F8-7B3E-9C4A-A657-8BC84943E3B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81789" y="3661766"/>
            <a:ext cx="1220787"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2080.eps">
            <a:extLst>
              <a:ext uri="{FF2B5EF4-FFF2-40B4-BE49-F238E27FC236}">
                <a16:creationId xmlns:a16="http://schemas.microsoft.com/office/drawing/2014/main" id="{1B327F09-3F6E-0241-8A3C-0120F6DCABB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43515" y="2950566"/>
            <a:ext cx="1863725" cy="79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2030.eps">
            <a:extLst>
              <a:ext uri="{FF2B5EF4-FFF2-40B4-BE49-F238E27FC236}">
                <a16:creationId xmlns:a16="http://schemas.microsoft.com/office/drawing/2014/main" id="{06CC5419-F052-0A4D-85FF-AE46247B716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445375" y="4422178"/>
            <a:ext cx="877888" cy="685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0731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Sources</a:t>
            </a:r>
          </a:p>
        </p:txBody>
      </p:sp>
      <p:sp>
        <p:nvSpPr>
          <p:cNvPr id="4" name="Content Placeholder 3"/>
          <p:cNvSpPr>
            <a:spLocks noGrp="1"/>
          </p:cNvSpPr>
          <p:nvPr>
            <p:ph idx="1"/>
          </p:nvPr>
        </p:nvSpPr>
        <p:spPr/>
        <p:txBody>
          <a:bodyPr/>
          <a:lstStyle/>
          <a:p>
            <a:r>
              <a:rPr lang="en-US" noProof="0" dirty="0"/>
              <a:t>"Principles of Economics with </a:t>
            </a:r>
            <a:r>
              <a:rPr lang="en-US" noProof="0" dirty="0" err="1"/>
              <a:t>Smartwork</a:t>
            </a:r>
            <a:r>
              <a:rPr lang="en-US" noProof="0" dirty="0"/>
              <a:t> Access (ISBN: 978-0-26314-5), 1st Edition, 2013" by </a:t>
            </a:r>
            <a:r>
              <a:rPr lang="en-US" noProof="0" dirty="0" err="1"/>
              <a:t>Mateer</a:t>
            </a:r>
            <a:r>
              <a:rPr lang="en-US" noProof="0" dirty="0"/>
              <a:t> and Coppock</a:t>
            </a:r>
          </a:p>
          <a:p>
            <a:r>
              <a:rPr lang="en-US" noProof="0" dirty="0"/>
              <a:t>"Economics: Custom Edition for NCSU (ISBN: 9781937435202" by David Hyman</a:t>
            </a:r>
          </a:p>
        </p:txBody>
      </p:sp>
    </p:spTree>
    <p:extLst>
      <p:ext uri="{BB962C8B-B14F-4D97-AF65-F5344CB8AC3E}">
        <p14:creationId xmlns:p14="http://schemas.microsoft.com/office/powerpoint/2010/main" val="93139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735292" y="1"/>
            <a:ext cx="8229600" cy="1527175"/>
          </a:xfrm>
        </p:spPr>
        <p:txBody>
          <a:bodyPr/>
          <a:lstStyle/>
          <a:p>
            <a:r>
              <a:rPr lang="en-US" noProof="0" dirty="0">
                <a:cs typeface="Arial" pitchFamily="-107" charset="0"/>
              </a:rPr>
              <a:t>Economics in </a:t>
            </a:r>
            <a:r>
              <a:rPr lang="en-US" i="1" noProof="0" dirty="0">
                <a:cs typeface="Arial" pitchFamily="-107" charset="0"/>
              </a:rPr>
              <a:t>Ferris Bueller</a:t>
            </a:r>
          </a:p>
        </p:txBody>
      </p:sp>
      <p:sp>
        <p:nvSpPr>
          <p:cNvPr id="16386" name="Content Placeholder 2"/>
          <p:cNvSpPr>
            <a:spLocks noGrp="1"/>
          </p:cNvSpPr>
          <p:nvPr>
            <p:ph idx="1"/>
          </p:nvPr>
        </p:nvSpPr>
        <p:spPr>
          <a:xfrm>
            <a:off x="735292" y="1712914"/>
            <a:ext cx="11456708" cy="1803284"/>
          </a:xfrm>
        </p:spPr>
        <p:txBody>
          <a:bodyPr/>
          <a:lstStyle/>
          <a:p>
            <a:r>
              <a:rPr lang="en-US" sz="3200" noProof="0" dirty="0">
                <a:latin typeface="Cambria" panose="02040503050406030204" pitchFamily="18" charset="0"/>
                <a:cs typeface="Arial" pitchFamily="-107" charset="0"/>
              </a:rPr>
              <a:t>"Ferris Bueller"</a:t>
            </a:r>
          </a:p>
          <a:p>
            <a:pPr lvl="1"/>
            <a:r>
              <a:rPr lang="en-US" sz="2800" noProof="0" dirty="0">
                <a:latin typeface="Cambria" panose="02040503050406030204" pitchFamily="18" charset="0"/>
                <a:cs typeface="Arial" pitchFamily="-107" charset="0"/>
              </a:rPr>
              <a:t>Here is a stereotypical representation of a "</a:t>
            </a:r>
            <a:r>
              <a:rPr lang="en-US" altLang="ja-JP" sz="2800" noProof="0" dirty="0">
                <a:latin typeface="Cambria" panose="02040503050406030204" pitchFamily="18" charset="0"/>
                <a:cs typeface="Arial" pitchFamily="-107" charset="0"/>
              </a:rPr>
              <a:t>boring" economics class.</a:t>
            </a:r>
          </a:p>
          <a:p>
            <a:pPr lvl="1"/>
            <a:r>
              <a:rPr lang="en-US" altLang="ja-JP" sz="2800" noProof="0" dirty="0">
                <a:latin typeface="Cambria" panose="02040503050406030204" pitchFamily="18" charset="0"/>
                <a:cs typeface="Arial" pitchFamily="-107" charset="0"/>
              </a:rPr>
              <a:t>Hopefully, you'll enjoy this course a little more.</a:t>
            </a:r>
            <a:endParaRPr lang="en-US" sz="2800" noProof="0" dirty="0">
              <a:latin typeface="Cambria" panose="02040503050406030204" pitchFamily="18" charset="0"/>
              <a:cs typeface="Arial" pitchFamily="-107" charset="0"/>
            </a:endParaRPr>
          </a:p>
        </p:txBody>
      </p:sp>
      <p:pic>
        <p:nvPicPr>
          <p:cNvPr id="16388" name="Picture 4" descr="A video clip icon.">
            <a:hlinkClick r:id="rId3"/>
          </p:cNvPr>
          <p:cNvPicPr>
            <a:picLocks noChangeAspect="1"/>
          </p:cNvPicPr>
          <p:nvPr/>
        </p:nvPicPr>
        <p:blipFill>
          <a:blip r:embed="rId4"/>
          <a:srcRect l="20306" t="18303" r="22078" b="25455"/>
          <a:stretch>
            <a:fillRect/>
          </a:stretch>
        </p:blipFill>
        <p:spPr bwMode="auto">
          <a:xfrm>
            <a:off x="5428643" y="3701936"/>
            <a:ext cx="1196975" cy="1136650"/>
          </a:xfrm>
          <a:prstGeom prst="rect">
            <a:avLst/>
          </a:prstGeom>
          <a:noFill/>
          <a:ln w="9525">
            <a:noFill/>
            <a:miter lim="800000"/>
            <a:headEnd/>
            <a:tailEnd/>
          </a:ln>
        </p:spPr>
      </p:pic>
      <p:pic>
        <p:nvPicPr>
          <p:cNvPr id="16387" name="Picture 4" descr="A close up view of a man's face. He is wearing big round glasses and stands in front of a blackboard."/>
          <p:cNvPicPr>
            <a:picLocks noChangeAspect="1" noChangeArrowheads="1"/>
          </p:cNvPicPr>
          <p:nvPr/>
        </p:nvPicPr>
        <p:blipFill>
          <a:blip r:embed="rId5"/>
          <a:srcRect/>
          <a:stretch>
            <a:fillRect/>
          </a:stretch>
        </p:blipFill>
        <p:spPr bwMode="auto">
          <a:xfrm>
            <a:off x="4129460" y="4808357"/>
            <a:ext cx="3795339" cy="1965099"/>
          </a:xfrm>
          <a:prstGeom prst="rect">
            <a:avLst/>
          </a:prstGeom>
          <a:noFill/>
          <a:ln w="9525">
            <a:noFill/>
            <a:miter lim="800000"/>
            <a:headEnd/>
            <a:tailEnd/>
          </a:ln>
        </p:spPr>
      </p:pic>
    </p:spTree>
    <p:extLst>
      <p:ext uri="{BB962C8B-B14F-4D97-AF65-F5344CB8AC3E}">
        <p14:creationId xmlns:p14="http://schemas.microsoft.com/office/powerpoint/2010/main" val="236158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981200" y="3"/>
            <a:ext cx="8229600" cy="1527175"/>
          </a:xfrm>
        </p:spPr>
        <p:txBody>
          <a:bodyPr/>
          <a:lstStyle/>
          <a:p>
            <a:r>
              <a:rPr lang="en-US" altLang="en-US" noProof="0" dirty="0">
                <a:latin typeface="Cambria" panose="02040503050406030204" pitchFamily="18" charset="0"/>
              </a:rPr>
              <a:t>What is Economics?</a:t>
            </a:r>
          </a:p>
        </p:txBody>
      </p:sp>
      <p:sp>
        <p:nvSpPr>
          <p:cNvPr id="9219" name="Content Placeholder 2"/>
          <p:cNvSpPr>
            <a:spLocks noGrp="1"/>
          </p:cNvSpPr>
          <p:nvPr>
            <p:ph idx="1"/>
          </p:nvPr>
        </p:nvSpPr>
        <p:spPr>
          <a:xfrm>
            <a:off x="1981200" y="1712913"/>
            <a:ext cx="8229600" cy="4895850"/>
          </a:xfrm>
        </p:spPr>
        <p:txBody>
          <a:bodyPr/>
          <a:lstStyle/>
          <a:p>
            <a:r>
              <a:rPr lang="en-US" altLang="en-US" sz="3200" noProof="0" dirty="0">
                <a:latin typeface="Cambria" panose="02040503050406030204" pitchFamily="18" charset="0"/>
              </a:rPr>
              <a:t>Scarcity</a:t>
            </a:r>
          </a:p>
          <a:p>
            <a:pPr lvl="1"/>
            <a:r>
              <a:rPr lang="en-US" altLang="en-US" sz="2800" noProof="0" dirty="0">
                <a:latin typeface="Cambria" panose="02040503050406030204" pitchFamily="18" charset="0"/>
              </a:rPr>
              <a:t>The limited nature of society's</a:t>
            </a:r>
            <a:r>
              <a:rPr lang="en-US" altLang="ja-JP" sz="2800" noProof="0" dirty="0">
                <a:latin typeface="Cambria" panose="02040503050406030204" pitchFamily="18" charset="0"/>
              </a:rPr>
              <a:t> resources.</a:t>
            </a:r>
          </a:p>
          <a:p>
            <a:pPr lvl="1"/>
            <a:r>
              <a:rPr lang="en-US" altLang="en-US" sz="2800" noProof="0" dirty="0">
                <a:latin typeface="Cambria" panose="02040503050406030204" pitchFamily="18" charset="0"/>
              </a:rPr>
              <a:t>Nothing is infinite in nature—not even air and water!</a:t>
            </a:r>
          </a:p>
          <a:p>
            <a:r>
              <a:rPr lang="en-US" altLang="en-US" sz="3200" noProof="0" dirty="0">
                <a:latin typeface="Cambria" panose="02040503050406030204" pitchFamily="18" charset="0"/>
              </a:rPr>
              <a:t>Economics</a:t>
            </a:r>
          </a:p>
          <a:p>
            <a:pPr lvl="1"/>
            <a:r>
              <a:rPr lang="en-US" altLang="en-US" sz="2800" noProof="0" dirty="0">
                <a:latin typeface="Cambria" panose="02040503050406030204" pitchFamily="18" charset="0"/>
              </a:rPr>
              <a:t>The study of how people allocate their limited resources to satisfy their nearly unlimited wants.</a:t>
            </a:r>
          </a:p>
          <a:p>
            <a:pPr lvl="1"/>
            <a:r>
              <a:rPr lang="en-US" altLang="en-US" sz="2800" noProof="0" dirty="0">
                <a:latin typeface="Cambria" panose="02040503050406030204" pitchFamily="18" charset="0"/>
              </a:rPr>
              <a:t>The study of how people make decisions.</a:t>
            </a:r>
          </a:p>
          <a:p>
            <a:endParaRPr lang="en-US" altLang="en-US" sz="3200" noProof="0" dirty="0"/>
          </a:p>
        </p:txBody>
      </p:sp>
    </p:spTree>
    <p:extLst>
      <p:ext uri="{BB962C8B-B14F-4D97-AF65-F5344CB8AC3E}">
        <p14:creationId xmlns:p14="http://schemas.microsoft.com/office/powerpoint/2010/main" val="1014790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arn(inVertical)">
                                      <p:cBhvr>
                                        <p:cTn id="7" dur="500"/>
                                        <p:tgtEl>
                                          <p:spTgt spid="921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arn(inVertical)">
                                      <p:cBhvr>
                                        <p:cTn id="10" dur="500"/>
                                        <p:tgtEl>
                                          <p:spTgt spid="921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animEffect transition="in" filter="barn(inVertical)">
                                      <p:cBhvr>
                                        <p:cTn id="15" dur="500"/>
                                        <p:tgtEl>
                                          <p:spTgt spid="921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9219">
                                            <p:txEl>
                                              <p:pRg st="5" end="5"/>
                                            </p:txEl>
                                          </p:spTgt>
                                        </p:tgtEl>
                                        <p:attrNameLst>
                                          <p:attrName>style.visibility</p:attrName>
                                        </p:attrNameLst>
                                      </p:cBhvr>
                                      <p:to>
                                        <p:strVal val="visible"/>
                                      </p:to>
                                    </p:set>
                                    <p:animEffect transition="in" filter="barn(inVertical)">
                                      <p:cBhvr>
                                        <p:cTn id="18"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0"/>
            <a:ext cx="9730015" cy="1527175"/>
          </a:xfrm>
        </p:spPr>
        <p:txBody>
          <a:bodyPr/>
          <a:lstStyle/>
          <a:p>
            <a:r>
              <a:rPr lang="en-US" altLang="en-US" dirty="0">
                <a:latin typeface="Cambria" panose="02040503050406030204" pitchFamily="18" charset="0"/>
              </a:rPr>
              <a:t>Unlimited Wants? Really?</a:t>
            </a:r>
            <a:endParaRPr lang="en-US" altLang="en-US" noProof="0" dirty="0">
              <a:latin typeface="Cambria" panose="02040503050406030204" pitchFamily="18" charset="0"/>
            </a:endParaRPr>
          </a:p>
        </p:txBody>
      </p:sp>
      <p:sp>
        <p:nvSpPr>
          <p:cNvPr id="6" name="Content Placeholder 2">
            <a:extLst>
              <a:ext uri="{FF2B5EF4-FFF2-40B4-BE49-F238E27FC236}">
                <a16:creationId xmlns:a16="http://schemas.microsoft.com/office/drawing/2014/main" id="{37712588-B34E-6E4E-9DE2-4F9A19E0DAD0}"/>
              </a:ext>
            </a:extLst>
          </p:cNvPr>
          <p:cNvSpPr txBox="1">
            <a:spLocks/>
          </p:cNvSpPr>
          <p:nvPr/>
        </p:nvSpPr>
        <p:spPr bwMode="auto">
          <a:xfrm>
            <a:off x="1981200" y="1627188"/>
            <a:ext cx="8229600" cy="505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800" dirty="0">
                <a:latin typeface="Cambria" panose="02040503050406030204" pitchFamily="18" charset="0"/>
              </a:rPr>
              <a:t>Which do you prefer?</a:t>
            </a:r>
          </a:p>
          <a:p>
            <a:pPr lvl="1"/>
            <a:r>
              <a:rPr lang="en-US" altLang="en-US" sz="2400" dirty="0">
                <a:latin typeface="Cambria" panose="02040503050406030204" pitchFamily="18" charset="0"/>
              </a:rPr>
              <a:t>$10 or $20?</a:t>
            </a:r>
          </a:p>
          <a:p>
            <a:pPr lvl="1"/>
            <a:r>
              <a:rPr lang="en-US" altLang="en-US" sz="2400" dirty="0">
                <a:latin typeface="Cambria" panose="02040503050406030204" pitchFamily="18" charset="0"/>
              </a:rPr>
              <a:t>One vehicle or two?</a:t>
            </a:r>
          </a:p>
          <a:p>
            <a:pPr lvl="1"/>
            <a:r>
              <a:rPr lang="en-US" altLang="en-US" sz="2400" dirty="0">
                <a:latin typeface="Cambria" panose="02040503050406030204" pitchFamily="18" charset="0"/>
              </a:rPr>
              <a:t>One meal a day or three?</a:t>
            </a:r>
          </a:p>
          <a:p>
            <a:pPr lvl="1"/>
            <a:r>
              <a:rPr lang="en-US" altLang="en-US" sz="2400" dirty="0">
                <a:latin typeface="Cambria" panose="02040503050406030204" pitchFamily="18" charset="0"/>
              </a:rPr>
              <a:t>200 gigabytes of disk space or 400?</a:t>
            </a:r>
          </a:p>
          <a:p>
            <a:r>
              <a:rPr lang="en-US" altLang="en-US" sz="2800" dirty="0">
                <a:latin typeface="Cambria" panose="02040503050406030204" pitchFamily="18" charset="0"/>
              </a:rPr>
              <a:t>Idea:</a:t>
            </a:r>
          </a:p>
          <a:p>
            <a:pPr lvl="1"/>
            <a:r>
              <a:rPr lang="en-US" altLang="en-US" sz="2400" dirty="0">
                <a:latin typeface="Cambria" panose="02040503050406030204" pitchFamily="18" charset="0"/>
              </a:rPr>
              <a:t>More is preferred to less. This leads to unlimited wants. We will generally never say "</a:t>
            </a:r>
            <a:r>
              <a:rPr lang="en-US" altLang="ja-JP" sz="2400" dirty="0">
                <a:latin typeface="Cambria" panose="02040503050406030204" pitchFamily="18" charset="0"/>
              </a:rPr>
              <a:t>no" to having more. It doesn't mean we are "greedy"</a:t>
            </a:r>
          </a:p>
          <a:p>
            <a:r>
              <a:rPr lang="en-US" altLang="en-US" sz="2800" dirty="0">
                <a:latin typeface="Cambria" panose="02040503050406030204" pitchFamily="18" charset="0"/>
              </a:rPr>
              <a:t>Question:</a:t>
            </a:r>
          </a:p>
          <a:p>
            <a:pPr lvl="1"/>
            <a:r>
              <a:rPr lang="en-US" altLang="en-US" sz="2400" dirty="0">
                <a:latin typeface="Cambria" panose="02040503050406030204" pitchFamily="18" charset="0"/>
              </a:rPr>
              <a:t>How does this relate to scarcity?</a:t>
            </a:r>
          </a:p>
        </p:txBody>
      </p:sp>
      <p:pic>
        <p:nvPicPr>
          <p:cNvPr id="7" name="Picture 4" descr="I:\DirkTextbookN\Jpegs(All)\VOLUME_1_MICRO_Class-test\12_PRINECO_CH04.jpg">
            <a:extLst>
              <a:ext uri="{FF2B5EF4-FFF2-40B4-BE49-F238E27FC236}">
                <a16:creationId xmlns:a16="http://schemas.microsoft.com/office/drawing/2014/main" id="{F51574DE-EC4E-9B4C-823B-EE4EFB728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034" y="1758950"/>
            <a:ext cx="3422651" cy="167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3111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arn(inVertical)">
                                      <p:cBhvr>
                                        <p:cTn id="10" dur="500"/>
                                        <p:tgtEl>
                                          <p:spTgt spid="6">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arn(inVertical)">
                                      <p:cBhvr>
                                        <p:cTn id="13" dur="500"/>
                                        <p:tgtEl>
                                          <p:spTgt spid="6">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arn(inVertical)">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barn(inVertical)">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barn(inVertical)">
                                      <p:cBhvr>
                                        <p:cTn id="26" dur="500"/>
                                        <p:tgtEl>
                                          <p:spTgt spid="6">
                                            <p:txEl>
                                              <p:pRg st="8" end="8"/>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872344" y="3"/>
            <a:ext cx="10014855" cy="1527175"/>
          </a:xfrm>
        </p:spPr>
        <p:txBody>
          <a:bodyPr/>
          <a:lstStyle/>
          <a:p>
            <a:r>
              <a:rPr lang="en-US" altLang="en-US" noProof="0" dirty="0">
                <a:latin typeface="Cambria" panose="02040503050406030204" pitchFamily="18" charset="0"/>
              </a:rPr>
              <a:t>Microeconomics vs. Macroeconomics</a:t>
            </a:r>
          </a:p>
        </p:txBody>
      </p:sp>
      <p:sp>
        <p:nvSpPr>
          <p:cNvPr id="11267" name="Content Placeholder 2"/>
          <p:cNvSpPr>
            <a:spLocks noGrp="1"/>
          </p:cNvSpPr>
          <p:nvPr>
            <p:ph idx="1"/>
          </p:nvPr>
        </p:nvSpPr>
        <p:spPr>
          <a:xfrm>
            <a:off x="1682751" y="1627191"/>
            <a:ext cx="8813800" cy="5102225"/>
          </a:xfrm>
        </p:spPr>
        <p:txBody>
          <a:bodyPr/>
          <a:lstStyle/>
          <a:p>
            <a:r>
              <a:rPr lang="en-US" altLang="en-US" sz="2800" noProof="0" dirty="0">
                <a:latin typeface="Cambria" panose="02040503050406030204" pitchFamily="18" charset="0"/>
              </a:rPr>
              <a:t>Microeconomics</a:t>
            </a:r>
          </a:p>
          <a:p>
            <a:pPr lvl="1"/>
            <a:r>
              <a:rPr lang="en-US" altLang="en-US" sz="2400" noProof="0" dirty="0">
                <a:latin typeface="Cambria" panose="02040503050406030204" pitchFamily="18" charset="0"/>
              </a:rPr>
              <a:t>Concerned with decisions of individuals, households, and businesses.</a:t>
            </a:r>
          </a:p>
          <a:p>
            <a:pPr lvl="1"/>
            <a:r>
              <a:rPr lang="en-US" altLang="en-US" sz="2400" noProof="0" dirty="0">
                <a:latin typeface="Cambria" panose="02040503050406030204" pitchFamily="18" charset="0"/>
              </a:rPr>
              <a:t>What happens to my consumption if I lose my job?</a:t>
            </a:r>
          </a:p>
          <a:p>
            <a:pPr lvl="1"/>
            <a:r>
              <a:rPr lang="en-US" altLang="en-US" sz="2400" noProof="0" dirty="0">
                <a:latin typeface="Cambria" panose="02040503050406030204" pitchFamily="18" charset="0"/>
              </a:rPr>
              <a:t>Jim decides to buy a house while the interest rate is low.</a:t>
            </a:r>
          </a:p>
          <a:p>
            <a:r>
              <a:rPr lang="en-US" altLang="en-US" sz="2800" noProof="0" dirty="0">
                <a:latin typeface="Cambria" panose="02040503050406030204" pitchFamily="18" charset="0"/>
              </a:rPr>
              <a:t>Macroeconomics</a:t>
            </a:r>
          </a:p>
          <a:p>
            <a:pPr lvl="1"/>
            <a:r>
              <a:rPr lang="en-US" altLang="en-US" sz="2400" noProof="0" dirty="0">
                <a:latin typeface="Cambria" panose="02040503050406030204" pitchFamily="18" charset="0"/>
              </a:rPr>
              <a:t>Looks at the broader economy, including inflation, growth, employment, interest rates, and productivity.</a:t>
            </a:r>
          </a:p>
          <a:p>
            <a:pPr lvl="1"/>
            <a:r>
              <a:rPr lang="en-US" altLang="en-US" sz="2400" noProof="0" dirty="0">
                <a:latin typeface="Cambria" panose="02040503050406030204" pitchFamily="18" charset="0"/>
              </a:rPr>
              <a:t>What happens to the economy if there is widespread unemployment?</a:t>
            </a:r>
          </a:p>
          <a:p>
            <a:pPr lvl="1"/>
            <a:r>
              <a:rPr lang="en-US" altLang="en-US" sz="2400" noProof="0" dirty="0">
                <a:latin typeface="Cambria" panose="02040503050406030204" pitchFamily="18" charset="0"/>
              </a:rPr>
              <a:t>The Federal Reserve decreases interest rates to spur spending and kick start the economy</a:t>
            </a:r>
          </a:p>
        </p:txBody>
      </p:sp>
    </p:spTree>
    <p:extLst>
      <p:ext uri="{BB962C8B-B14F-4D97-AF65-F5344CB8AC3E}">
        <p14:creationId xmlns:p14="http://schemas.microsoft.com/office/powerpoint/2010/main" val="55346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arn(inVertical)">
                                      <p:cBhvr>
                                        <p:cTn id="7" dur="500"/>
                                        <p:tgtEl>
                                          <p:spTgt spid="1126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arn(inVertical)">
                                      <p:cBhvr>
                                        <p:cTn id="10" dur="500"/>
                                        <p:tgtEl>
                                          <p:spTgt spid="1126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barn(inVertical)">
                                      <p:cBhvr>
                                        <p:cTn id="13" dur="500"/>
                                        <p:tgtEl>
                                          <p:spTgt spid="1126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1267">
                                            <p:txEl>
                                              <p:pRg st="5" end="5"/>
                                            </p:txEl>
                                          </p:spTgt>
                                        </p:tgtEl>
                                        <p:attrNameLst>
                                          <p:attrName>style.visibility</p:attrName>
                                        </p:attrNameLst>
                                      </p:cBhvr>
                                      <p:to>
                                        <p:strVal val="visible"/>
                                      </p:to>
                                    </p:set>
                                    <p:animEffect transition="in" filter="barn(inVertical)">
                                      <p:cBhvr>
                                        <p:cTn id="18" dur="500"/>
                                        <p:tgtEl>
                                          <p:spTgt spid="11267">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barn(inVertical)">
                                      <p:cBhvr>
                                        <p:cTn id="21" dur="500"/>
                                        <p:tgtEl>
                                          <p:spTgt spid="1126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1267">
                                            <p:txEl>
                                              <p:pRg st="7" end="7"/>
                                            </p:txEl>
                                          </p:spTgt>
                                        </p:tgtEl>
                                        <p:attrNameLst>
                                          <p:attrName>style.visibility</p:attrName>
                                        </p:attrNameLst>
                                      </p:cBhvr>
                                      <p:to>
                                        <p:strVal val="visible"/>
                                      </p:to>
                                    </p:set>
                                    <p:animEffect transition="in" filter="barn(inVertical)">
                                      <p:cBhvr>
                                        <p:cTn id="24"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0"/>
            <a:ext cx="9730015" cy="1527175"/>
          </a:xfrm>
        </p:spPr>
        <p:txBody>
          <a:bodyPr/>
          <a:lstStyle/>
          <a:p>
            <a:r>
              <a:rPr lang="en-US" altLang="en-US" noProof="0" dirty="0">
                <a:latin typeface="Cambria" panose="02040503050406030204" pitchFamily="18" charset="0"/>
              </a:rPr>
              <a:t>Microeconomics vs. Macroeconomics</a:t>
            </a:r>
          </a:p>
        </p:txBody>
      </p:sp>
      <p:sp>
        <p:nvSpPr>
          <p:cNvPr id="14339" name="Content Placeholder 2"/>
          <p:cNvSpPr>
            <a:spLocks noGrp="1"/>
          </p:cNvSpPr>
          <p:nvPr>
            <p:ph idx="1"/>
          </p:nvPr>
        </p:nvSpPr>
        <p:spPr>
          <a:xfrm>
            <a:off x="1981200" y="1712913"/>
            <a:ext cx="8229600" cy="4895850"/>
          </a:xfrm>
        </p:spPr>
        <p:txBody>
          <a:bodyPr/>
          <a:lstStyle/>
          <a:p>
            <a:pPr eaLnBrk="1" hangingPunct="1"/>
            <a:r>
              <a:rPr lang="en-US" altLang="en-US" sz="3200" noProof="0" dirty="0">
                <a:latin typeface="Cambria" panose="02040503050406030204" pitchFamily="18" charset="0"/>
              </a:rPr>
              <a:t>Microeconomics</a:t>
            </a:r>
          </a:p>
          <a:p>
            <a:pPr lvl="1" eaLnBrk="1" hangingPunct="1"/>
            <a:r>
              <a:rPr lang="en-US" altLang="en-US" sz="2800" noProof="0" dirty="0">
                <a:latin typeface="Cambria" panose="02040503050406030204" pitchFamily="18" charset="0"/>
              </a:rPr>
              <a:t>Individual units that comprise the economy.</a:t>
            </a:r>
          </a:p>
          <a:p>
            <a:pPr eaLnBrk="1" hangingPunct="1"/>
            <a:r>
              <a:rPr lang="en-US" altLang="en-US" sz="3200" noProof="0" dirty="0">
                <a:latin typeface="Cambria" panose="02040503050406030204" pitchFamily="18" charset="0"/>
              </a:rPr>
              <a:t>Examples</a:t>
            </a:r>
          </a:p>
          <a:p>
            <a:pPr lvl="1" eaLnBrk="1" hangingPunct="1"/>
            <a:r>
              <a:rPr lang="en-US" altLang="en-US" sz="2800" noProof="0" dirty="0">
                <a:latin typeface="Cambria" panose="02040503050406030204" pitchFamily="18" charset="0"/>
              </a:rPr>
              <a:t>Individual choosing to take a job in Florida or California</a:t>
            </a:r>
          </a:p>
          <a:p>
            <a:pPr lvl="1" eaLnBrk="1" hangingPunct="1"/>
            <a:r>
              <a:rPr lang="en-US" altLang="en-US" sz="2800" noProof="0" dirty="0">
                <a:latin typeface="Cambria" panose="02040503050406030204" pitchFamily="18" charset="0"/>
              </a:rPr>
              <a:t>Couple decides to start a family.</a:t>
            </a:r>
          </a:p>
          <a:p>
            <a:pPr lvl="1" eaLnBrk="1" hangingPunct="1"/>
            <a:r>
              <a:rPr lang="en-US" altLang="en-US" sz="2800" noProof="0" dirty="0">
                <a:latin typeface="Cambria" panose="02040503050406030204" pitchFamily="18" charset="0"/>
              </a:rPr>
              <a:t>Firm choosing to open another factory</a:t>
            </a:r>
          </a:p>
          <a:p>
            <a:pPr lvl="1" eaLnBrk="1" hangingPunct="1"/>
            <a:r>
              <a:rPr lang="en-US" altLang="en-US" sz="2800" noProof="0" dirty="0">
                <a:latin typeface="Cambria" panose="02040503050406030204" pitchFamily="18" charset="0"/>
              </a:rPr>
              <a:t>Effect of government intervention on a single market</a:t>
            </a:r>
          </a:p>
          <a:p>
            <a:pPr eaLnBrk="1" hangingPunct="1">
              <a:buFont typeface="Arial" panose="020B0604020202020204" pitchFamily="34" charset="0"/>
              <a:buNone/>
            </a:pPr>
            <a:endParaRPr lang="en-US" altLang="en-US" sz="2400" noProof="0" dirty="0"/>
          </a:p>
        </p:txBody>
      </p:sp>
    </p:spTree>
    <p:extLst>
      <p:ext uri="{BB962C8B-B14F-4D97-AF65-F5344CB8AC3E}">
        <p14:creationId xmlns:p14="http://schemas.microsoft.com/office/powerpoint/2010/main" val="3460980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arn(inVertical)">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barn(inVertical)">
                                      <p:cBhvr>
                                        <p:cTn id="12" dur="500"/>
                                        <p:tgtEl>
                                          <p:spTgt spid="14339">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animEffect transition="in" filter="barn(inVertical)">
                                      <p:cBhvr>
                                        <p:cTn id="15" dur="500"/>
                                        <p:tgtEl>
                                          <p:spTgt spid="1433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4339">
                                            <p:txEl>
                                              <p:pRg st="5" end="5"/>
                                            </p:txEl>
                                          </p:spTgt>
                                        </p:tgtEl>
                                        <p:attrNameLst>
                                          <p:attrName>style.visibility</p:attrName>
                                        </p:attrNameLst>
                                      </p:cBhvr>
                                      <p:to>
                                        <p:strVal val="visible"/>
                                      </p:to>
                                    </p:set>
                                    <p:animEffect transition="in" filter="barn(inVertical)">
                                      <p:cBhvr>
                                        <p:cTn id="18" dur="500"/>
                                        <p:tgtEl>
                                          <p:spTgt spid="14339">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4339">
                                            <p:txEl>
                                              <p:pRg st="6" end="6"/>
                                            </p:txEl>
                                          </p:spTgt>
                                        </p:tgtEl>
                                        <p:attrNameLst>
                                          <p:attrName>style.visibility</p:attrName>
                                        </p:attrNameLst>
                                      </p:cBhvr>
                                      <p:to>
                                        <p:strVal val="visible"/>
                                      </p:to>
                                    </p:set>
                                    <p:animEffect transition="in" filter="barn(inVertical)">
                                      <p:cBhvr>
                                        <p:cTn id="21"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81199" y="3"/>
            <a:ext cx="9873343" cy="1527175"/>
          </a:xfrm>
        </p:spPr>
        <p:txBody>
          <a:bodyPr/>
          <a:lstStyle/>
          <a:p>
            <a:r>
              <a:rPr lang="en-US" altLang="en-US" noProof="0" dirty="0">
                <a:latin typeface="Cambria" panose="02040503050406030204" pitchFamily="18" charset="0"/>
              </a:rPr>
              <a:t>Microeconomics vs. Macroeconomics</a:t>
            </a:r>
          </a:p>
        </p:txBody>
      </p:sp>
      <p:sp>
        <p:nvSpPr>
          <p:cNvPr id="15363" name="Content Placeholder 2"/>
          <p:cNvSpPr>
            <a:spLocks noGrp="1"/>
          </p:cNvSpPr>
          <p:nvPr>
            <p:ph idx="1"/>
          </p:nvPr>
        </p:nvSpPr>
        <p:spPr>
          <a:xfrm>
            <a:off x="1981200" y="1712913"/>
            <a:ext cx="8229600" cy="4895850"/>
          </a:xfrm>
        </p:spPr>
        <p:txBody>
          <a:bodyPr/>
          <a:lstStyle/>
          <a:p>
            <a:pPr eaLnBrk="1" hangingPunct="1"/>
            <a:r>
              <a:rPr lang="en-US" altLang="en-US" sz="3200" noProof="0" dirty="0">
                <a:latin typeface="Cambria" panose="02040503050406030204" pitchFamily="18" charset="0"/>
              </a:rPr>
              <a:t>Macroeconomics</a:t>
            </a:r>
          </a:p>
          <a:p>
            <a:pPr lvl="1" eaLnBrk="1" hangingPunct="1"/>
            <a:r>
              <a:rPr lang="en-US" altLang="en-US" sz="2800" noProof="0" dirty="0">
                <a:latin typeface="Cambria" panose="02040503050406030204" pitchFamily="18" charset="0"/>
              </a:rPr>
              <a:t>The study of the broader economy</a:t>
            </a:r>
          </a:p>
          <a:p>
            <a:pPr eaLnBrk="1" hangingPunct="1"/>
            <a:r>
              <a:rPr lang="en-US" altLang="en-US" sz="3200" noProof="0" dirty="0">
                <a:latin typeface="Cambria" panose="02040503050406030204" pitchFamily="18" charset="0"/>
              </a:rPr>
              <a:t>Examples</a:t>
            </a:r>
          </a:p>
          <a:p>
            <a:pPr lvl="1" eaLnBrk="1" hangingPunct="1"/>
            <a:r>
              <a:rPr lang="en-US" altLang="en-US" sz="2800" noProof="0" dirty="0">
                <a:latin typeface="Cambria" panose="02040503050406030204" pitchFamily="18" charset="0"/>
              </a:rPr>
              <a:t>Inflation</a:t>
            </a:r>
          </a:p>
          <a:p>
            <a:pPr lvl="1" eaLnBrk="1" hangingPunct="1"/>
            <a:r>
              <a:rPr lang="en-US" altLang="en-US" sz="2800" noProof="0" dirty="0">
                <a:latin typeface="Cambria" panose="02040503050406030204" pitchFamily="18" charset="0"/>
              </a:rPr>
              <a:t>Economic growth and productivity</a:t>
            </a:r>
          </a:p>
          <a:p>
            <a:pPr lvl="1" eaLnBrk="1" hangingPunct="1"/>
            <a:r>
              <a:rPr lang="en-US" altLang="en-US" sz="2800" noProof="0" dirty="0">
                <a:latin typeface="Cambria" panose="02040503050406030204" pitchFamily="18" charset="0"/>
              </a:rPr>
              <a:t>Unemployment</a:t>
            </a:r>
          </a:p>
          <a:p>
            <a:pPr lvl="1" eaLnBrk="1" hangingPunct="1"/>
            <a:r>
              <a:rPr lang="en-US" altLang="en-US" sz="2800" noProof="0" dirty="0">
                <a:latin typeface="Cambria" panose="02040503050406030204" pitchFamily="18" charset="0"/>
              </a:rPr>
              <a:t>Interest rates</a:t>
            </a:r>
          </a:p>
          <a:p>
            <a:pPr lvl="1" eaLnBrk="1" hangingPunct="1"/>
            <a:r>
              <a:rPr lang="en-US" altLang="en-US" sz="2800" noProof="0" dirty="0">
                <a:latin typeface="Cambria" panose="02040503050406030204" pitchFamily="18" charset="0"/>
              </a:rPr>
              <a:t>Aggregate demand and supply</a:t>
            </a:r>
          </a:p>
        </p:txBody>
      </p:sp>
    </p:spTree>
    <p:extLst>
      <p:ext uri="{BB962C8B-B14F-4D97-AF65-F5344CB8AC3E}">
        <p14:creationId xmlns:p14="http://schemas.microsoft.com/office/powerpoint/2010/main" val="1663568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arn(inVertical)">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5363">
                                            <p:txEl>
                                              <p:pRg st="3" end="3"/>
                                            </p:txEl>
                                          </p:spTgt>
                                        </p:tgtEl>
                                        <p:attrNameLst>
                                          <p:attrName>style.visibility</p:attrName>
                                        </p:attrNameLst>
                                      </p:cBhvr>
                                      <p:to>
                                        <p:strVal val="visible"/>
                                      </p:to>
                                    </p:set>
                                    <p:animEffect transition="in" filter="barn(inVertical)">
                                      <p:cBhvr>
                                        <p:cTn id="12" dur="500"/>
                                        <p:tgtEl>
                                          <p:spTgt spid="15363">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animEffect transition="in" filter="barn(inVertical)">
                                      <p:cBhvr>
                                        <p:cTn id="15" dur="500"/>
                                        <p:tgtEl>
                                          <p:spTgt spid="1536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5363">
                                            <p:txEl>
                                              <p:pRg st="5" end="5"/>
                                            </p:txEl>
                                          </p:spTgt>
                                        </p:tgtEl>
                                        <p:attrNameLst>
                                          <p:attrName>style.visibility</p:attrName>
                                        </p:attrNameLst>
                                      </p:cBhvr>
                                      <p:to>
                                        <p:strVal val="visible"/>
                                      </p:to>
                                    </p:set>
                                    <p:animEffect transition="in" filter="barn(inVertical)">
                                      <p:cBhvr>
                                        <p:cTn id="18" dur="500"/>
                                        <p:tgtEl>
                                          <p:spTgt spid="15363">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5363">
                                            <p:txEl>
                                              <p:pRg st="6" end="6"/>
                                            </p:txEl>
                                          </p:spTgt>
                                        </p:tgtEl>
                                        <p:attrNameLst>
                                          <p:attrName>style.visibility</p:attrName>
                                        </p:attrNameLst>
                                      </p:cBhvr>
                                      <p:to>
                                        <p:strVal val="visible"/>
                                      </p:to>
                                    </p:set>
                                    <p:animEffect transition="in" filter="barn(inVertical)">
                                      <p:cBhvr>
                                        <p:cTn id="21" dur="500"/>
                                        <p:tgtEl>
                                          <p:spTgt spid="15363">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5363">
                                            <p:txEl>
                                              <p:pRg st="7" end="7"/>
                                            </p:txEl>
                                          </p:spTgt>
                                        </p:tgtEl>
                                        <p:attrNameLst>
                                          <p:attrName>style.visibility</p:attrName>
                                        </p:attrNameLst>
                                      </p:cBhvr>
                                      <p:to>
                                        <p:strVal val="visible"/>
                                      </p:to>
                                    </p:set>
                                    <p:animEffect transition="in" filter="barn(inVertical)">
                                      <p:cBhvr>
                                        <p:cTn id="24" dur="500"/>
                                        <p:tgtEl>
                                          <p:spTgt spid="15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7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8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1280</TotalTime>
  <Words>4166</Words>
  <Application>Microsoft Macintosh PowerPoint</Application>
  <PresentationFormat>Widescreen</PresentationFormat>
  <Paragraphs>370</Paragraphs>
  <Slides>35</Slides>
  <Notes>35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35</vt:i4>
      </vt:variant>
    </vt:vector>
  </HeadingPairs>
  <TitlesOfParts>
    <vt:vector size="42" baseType="lpstr">
      <vt:lpstr>Arial</vt:lpstr>
      <vt:lpstr>Calibri</vt:lpstr>
      <vt:lpstr>Cambria</vt:lpstr>
      <vt:lpstr>Helvetica Neue</vt:lpstr>
      <vt:lpstr>7_Office Theme</vt:lpstr>
      <vt:lpstr>1_Office Theme</vt:lpstr>
      <vt:lpstr>8_Office Theme</vt:lpstr>
      <vt:lpstr>Economics</vt:lpstr>
      <vt:lpstr>Topics of Week #1</vt:lpstr>
      <vt:lpstr>Purpose of This Course</vt:lpstr>
      <vt:lpstr>Economics in Ferris Bueller</vt:lpstr>
      <vt:lpstr>What is Economics?</vt:lpstr>
      <vt:lpstr>Unlimited Wants? Really?</vt:lpstr>
      <vt:lpstr>Microeconomics vs. Macroeconomics</vt:lpstr>
      <vt:lpstr>Microeconomics vs. Macroeconomics</vt:lpstr>
      <vt:lpstr>Microeconomics vs. Macroeconomics</vt:lpstr>
      <vt:lpstr>The Five Foundations of Economics</vt:lpstr>
      <vt:lpstr>Opportunity Cost</vt:lpstr>
      <vt:lpstr>Opportunity Cost</vt:lpstr>
      <vt:lpstr>Marginal Thinking (Analysis)</vt:lpstr>
      <vt:lpstr>Marginal Thinking Example</vt:lpstr>
      <vt:lpstr>Is Going to College Worth It?</vt:lpstr>
      <vt:lpstr>Is Going to College Worth It?</vt:lpstr>
      <vt:lpstr>Caveat</vt:lpstr>
      <vt:lpstr>Caveat</vt:lpstr>
      <vt:lpstr>Practice What You Know</vt:lpstr>
      <vt:lpstr>Practice What You Know</vt:lpstr>
      <vt:lpstr>Practice What You Know</vt:lpstr>
      <vt:lpstr>Practice What You Know</vt:lpstr>
      <vt:lpstr>The Economy</vt:lpstr>
      <vt:lpstr>The Process of Production</vt:lpstr>
      <vt:lpstr>Economic Models</vt:lpstr>
      <vt:lpstr>Economic Models</vt:lpstr>
      <vt:lpstr>Economic Models</vt:lpstr>
      <vt:lpstr>Production Possibilities Frontier</vt:lpstr>
      <vt:lpstr>Production Possibilities Frontier</vt:lpstr>
      <vt:lpstr>Production Possibilities Frontier</vt:lpstr>
      <vt:lpstr>PPF and Opportunity Cost</vt:lpstr>
      <vt:lpstr>PPF and Opportunity Cost Nonlinear PPFs</vt:lpstr>
      <vt:lpstr>PPF and Opportunity Cost Nonlinear PPFs</vt:lpstr>
      <vt:lpstr>PPF and Opportunity Cost Nonlinear PPFs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Scarcity, Microeconomics vs. Macroeconomics, Opportunity Cost, Marginal Analysis, Production Possibilities, Process of Production  and Law of Increasing Cost. </dc:title>
  <dc:creator>Omer Kara</dc:creator>
  <cp:lastModifiedBy>Omer Kara</cp:lastModifiedBy>
  <cp:revision>151</cp:revision>
  <cp:lastPrinted>2014-08-09T21:36:44Z</cp:lastPrinted>
  <dcterms:created xsi:type="dcterms:W3CDTF">2014-08-08T14:05:28Z</dcterms:created>
  <dcterms:modified xsi:type="dcterms:W3CDTF">2019-12-23T14:34:17Z</dcterms:modified>
</cp:coreProperties>
</file>