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8" r:id="rId3"/>
    <p:sldMasterId id="2147483674" r:id="rId4"/>
    <p:sldMasterId id="2147483680" r:id="rId5"/>
  </p:sldMasterIdLst>
  <p:notesMasterIdLst>
    <p:notesMasterId r:id="rId4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94" r:id="rId22"/>
    <p:sldId id="272" r:id="rId23"/>
    <p:sldId id="273" r:id="rId24"/>
    <p:sldId id="275" r:id="rId25"/>
    <p:sldId id="274" r:id="rId26"/>
    <p:sldId id="280" r:id="rId27"/>
    <p:sldId id="295" r:id="rId28"/>
    <p:sldId id="296" r:id="rId29"/>
    <p:sldId id="278" r:id="rId30"/>
    <p:sldId id="279" r:id="rId31"/>
    <p:sldId id="276" r:id="rId32"/>
    <p:sldId id="277" r:id="rId33"/>
    <p:sldId id="282" r:id="rId34"/>
    <p:sldId id="281" r:id="rId35"/>
    <p:sldId id="293" r:id="rId36"/>
    <p:sldId id="298" r:id="rId37"/>
    <p:sldId id="284" r:id="rId38"/>
    <p:sldId id="285" r:id="rId39"/>
    <p:sldId id="286" r:id="rId40"/>
    <p:sldId id="287" r:id="rId41"/>
    <p:sldId id="288" r:id="rId42"/>
    <p:sldId id="289"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2"/>
    <p:restoredTop sz="81491" autoAdjust="0"/>
  </p:normalViewPr>
  <p:slideViewPr>
    <p:cSldViewPr snapToGrid="0">
      <p:cViewPr>
        <p:scale>
          <a:sx n="138" d="100"/>
          <a:sy n="138" d="100"/>
        </p:scale>
        <p:origin x="55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6F4B0559-8330-4345-AAEE-A821C4D9463C}" type="datetimeFigureOut">
              <a:rPr lang="en-US" smtClean="0"/>
              <a:pPr/>
              <a:t>7/26/20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B416B068-3280-4029-B331-2AAC3262931A}" type="slidenum">
              <a:rPr lang="en-US" smtClean="0"/>
              <a:pPr/>
              <a:t>‹#›</a:t>
            </a:fld>
            <a:endParaRPr lang="en-US" dirty="0"/>
          </a:p>
        </p:txBody>
      </p:sp>
    </p:spTree>
    <p:extLst>
      <p:ext uri="{BB962C8B-B14F-4D97-AF65-F5344CB8AC3E}">
        <p14:creationId xmlns:p14="http://schemas.microsoft.com/office/powerpoint/2010/main" val="404096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6107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38874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We produced more cars. How many bicycles did we have to give up to do this?</a:t>
            </a:r>
          </a:p>
        </p:txBody>
      </p:sp>
    </p:spTree>
    <p:extLst>
      <p:ext uri="{BB962C8B-B14F-4D97-AF65-F5344CB8AC3E}">
        <p14:creationId xmlns:p14="http://schemas.microsoft.com/office/powerpoint/2010/main" val="1136628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37930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curve itself represents what we CAN produce.</a:t>
            </a:r>
          </a:p>
          <a:p>
            <a:endParaRPr lang="en-US" altLang="en-US" dirty="0"/>
          </a:p>
          <a:p>
            <a:r>
              <a:rPr lang="en-US" altLang="en-US" dirty="0"/>
              <a:t>If we are at high levels of unemployment, then we are producing at a point inside the curve. However, the amount that we actually COULD produce doesn</a:t>
            </a:r>
            <a:r>
              <a:rPr lang="en-US" altLang="ja-JP" dirty="0"/>
              <a:t>'t change!</a:t>
            </a:r>
            <a:endParaRPr lang="en-US" altLang="en-US" dirty="0"/>
          </a:p>
        </p:txBody>
      </p:sp>
    </p:spTree>
    <p:extLst>
      <p:ext uri="{BB962C8B-B14F-4D97-AF65-F5344CB8AC3E}">
        <p14:creationId xmlns:p14="http://schemas.microsoft.com/office/powerpoint/2010/main" val="3508991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0258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78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75966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Markets bring trading partners together and help to create order out of chaos. Markets have grown from infrequent gatherings, where exchange was done by trading goods and services for other goods and services, into more sophisticated systems that use cash, credit, and other financial instruments. Markets don</a:t>
            </a:r>
            <a:r>
              <a:rPr lang="en-US" altLang="ja-JP" dirty="0">
                <a:ea typeface="MS PGothic" charset="0"/>
                <a:cs typeface="MS PGothic" charset="0"/>
              </a:rPr>
              <a:t>'t have to be a physical place: think Amazon, eBay, and Craigslist.</a:t>
            </a:r>
          </a:p>
          <a:p>
            <a:endParaRPr lang="en-US" dirty="0">
              <a:ea typeface="MS PGothic" charset="0"/>
              <a:cs typeface="MS PGothic" charset="0"/>
            </a:endParaRPr>
          </a:p>
          <a:p>
            <a:r>
              <a:rPr lang="en-US" b="1" dirty="0">
                <a:ea typeface="MS PGothic" charset="0"/>
                <a:cs typeface="MS PGothic" charset="0"/>
              </a:rPr>
              <a:t>Trade (from the text)</a:t>
            </a:r>
          </a:p>
          <a:p>
            <a:r>
              <a:rPr lang="en-US" dirty="0">
                <a:ea typeface="MS PGothic" charset="0"/>
                <a:cs typeface="MS PGothic" charset="0"/>
              </a:rPr>
              <a:t>Voluntary trade among rational individuals is beneficial to everyone involved. Imagine you are on your way home from class and you want to pick up a gallon of milk. You know that milk will be more expensive at a convenience store than it will be at the grocery store five miles away, but you are in a hurry to study for your economics exam and are willing to pay up to $5 for the convenience of getting it quickly. At the store, you find that the price is $4 and you happily purchase the milk. This ability to buy for less than the price you are willing to pay provides a positive incentive to make the purchase. But what about the seller? If the store owner paid $3 to buy the milk from a supplier, and you are willing to pay the $4 price that he has set in order to make a profit, the store owner has an incentive to sell. This simple voluntary transaction has made both sides better off.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98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52785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Here, Debra and Mike can each make pizza and wings.</a:t>
            </a:r>
          </a:p>
          <a:p>
            <a:pPr marL="0" lvl="1"/>
            <a:endParaRPr lang="en-US" altLang="en-US" dirty="0"/>
          </a:p>
          <a:p>
            <a:pPr marL="0" lvl="1"/>
            <a:r>
              <a:rPr lang="en-US" altLang="en-US" dirty="0"/>
              <a:t>It appears Debra is better than Mike at production of both goods. Can these two people still benefit from trade? Yes; gains from trade depend on comparative advantage, NOT absolute advantage.</a:t>
            </a:r>
          </a:p>
        </p:txBody>
      </p:sp>
    </p:spTree>
    <p:extLst>
      <p:ext uri="{BB962C8B-B14F-4D97-AF65-F5344CB8AC3E}">
        <p14:creationId xmlns:p14="http://schemas.microsoft.com/office/powerpoint/2010/main" val="407482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Since Debra and Mike can produce at any point along their production possibilities frontiers, it is helpful to assume that they initially enjoy both foods equally so they try to produce the same amount of each. When this is the case, Debra produces 40 pizzas and 40 wings while Mike produces 18 pizzas and 18 wings. Since Debra is more productive in general, she produces more of each food. We say that Debra has an </a:t>
            </a:r>
            <a:r>
              <a:rPr lang="en-US" altLang="en-US" b="1" dirty="0"/>
              <a:t>absolute advantage</a:t>
            </a:r>
            <a:r>
              <a:rPr lang="en-US" altLang="en-US" dirty="0"/>
              <a:t>, meaning that she is as good, or better, than Mike at producing both items.</a:t>
            </a:r>
          </a:p>
          <a:p>
            <a:endParaRPr lang="en-US" altLang="en-US" dirty="0"/>
          </a:p>
          <a:p>
            <a:r>
              <a:rPr lang="en-US" altLang="en-US" dirty="0"/>
              <a:t>At first glance, it would appear that Debra should work alone.</a:t>
            </a:r>
          </a:p>
          <a:p>
            <a:endParaRPr lang="en-US" altLang="en-US" dirty="0"/>
          </a:p>
          <a:p>
            <a:r>
              <a:rPr lang="en-US" altLang="en-US" dirty="0"/>
              <a:t>In economics, we generally assume that consumers enjoy variety. This is why Debra and Mike are each producing some of each good.</a:t>
            </a:r>
          </a:p>
        </p:txBody>
      </p:sp>
    </p:spTree>
    <p:extLst>
      <p:ext uri="{BB962C8B-B14F-4D97-AF65-F5344CB8AC3E}">
        <p14:creationId xmlns:p14="http://schemas.microsoft.com/office/powerpoint/2010/main" val="1468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02552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lnSpc>
                <a:spcPct val="90000"/>
              </a:lnSpc>
            </a:pPr>
            <a:r>
              <a:rPr lang="en-US" altLang="en-US" dirty="0"/>
              <a:t>Why a linear PPF for an individual?</a:t>
            </a:r>
          </a:p>
          <a:p>
            <a:pPr marL="0" lvl="1">
              <a:lnSpc>
                <a:spcPct val="90000"/>
              </a:lnSpc>
            </a:pPr>
            <a:endParaRPr lang="en-US" altLang="en-US" dirty="0"/>
          </a:p>
          <a:p>
            <a:pPr marL="0" lvl="1">
              <a:lnSpc>
                <a:spcPct val="90000"/>
              </a:lnSpc>
            </a:pPr>
            <a:r>
              <a:rPr lang="en-US" altLang="en-US" dirty="0"/>
              <a:t>For society, the PPF was curved due to heterogeneity of inputs. This means that different inputs (capital and labor and resources) all have different abilities in production. Here, we are just looking at a single person and his/her ability to produce pizza or wings.</a:t>
            </a:r>
          </a:p>
          <a:p>
            <a:pPr marL="0" lvl="1">
              <a:lnSpc>
                <a:spcPct val="90000"/>
              </a:lnSpc>
            </a:pPr>
            <a:endParaRPr lang="en-US" altLang="en-US" dirty="0"/>
          </a:p>
          <a:p>
            <a:pPr marL="0" lvl="1">
              <a:lnSpc>
                <a:spcPct val="90000"/>
              </a:lnSpc>
            </a:pPr>
            <a:r>
              <a:rPr lang="en-US" altLang="en-US" dirty="0"/>
              <a:t>Debra and Mike each face a constant trade-off between producing pizza and wings. For Debra, this means that her trade-off between producing pizza and wings is fixed at 1:2 (she produces 60 pizzas for every 120 wings). Mike</a:t>
            </a:r>
            <a:r>
              <a:rPr lang="en-US" altLang="ja-JP" dirty="0"/>
              <a:t>'s trade-off between producing pizzas and wings is fixed at 1:3 (he produces 24 pizzas for every 72 wings). Since Debra and Mike can produce at any point along their production possibilities frontiers, it is helpful to assume that they initially enjoy both foods equally so they try to produce the same amount of each. When this is the case, Debra produces 40 pizzas and 40 wings, while Mike produces 18 pizzas and 18 wings. Since Debra is more productive in general, she produces more of each food. We say that Debra has an </a:t>
            </a:r>
            <a:r>
              <a:rPr lang="en-US" altLang="ja-JP" b="1" dirty="0"/>
              <a:t>absolute advantage</a:t>
            </a:r>
            <a:r>
              <a:rPr lang="en-US" altLang="ja-JP" dirty="0"/>
              <a:t>, meaning that she is as good, or better, than Mike at producing both items.</a:t>
            </a:r>
          </a:p>
          <a:p>
            <a:pPr>
              <a:lnSpc>
                <a:spcPct val="90000"/>
              </a:lnSpc>
            </a:pPr>
            <a:endParaRPr lang="en-US" altLang="en-US" dirty="0"/>
          </a:p>
        </p:txBody>
      </p:sp>
    </p:spTree>
    <p:extLst>
      <p:ext uri="{BB962C8B-B14F-4D97-AF65-F5344CB8AC3E}">
        <p14:creationId xmlns:p14="http://schemas.microsoft.com/office/powerpoint/2010/main" val="2501529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dirty="0">
                <a:solidFill>
                  <a:srgbClr val="B5E5B4"/>
                </a:solidFill>
                <a:cs typeface="Cambria"/>
              </a:rPr>
              <a:t>If you ever saw Shaquille O'Neal use his size and strength on the basketball court, you might wonder how someone could have any kind of advantage over him. But when it comes to comparative advantage, opportunity costs tell the tale. Let's take a look at the numbers.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0" dirty="0"/>
          </a:p>
          <a:p>
            <a:r>
              <a:rPr lang="en-US" b="0" dirty="0"/>
              <a:t>REVIEW QUESTIONS</a:t>
            </a:r>
          </a:p>
          <a:p>
            <a:endParaRPr lang="en-US" baseline="0" dirty="0"/>
          </a:p>
          <a:p>
            <a:pPr marL="228600" indent="-228600">
              <a:buAutoNum type="arabicPeriod"/>
            </a:pPr>
            <a:r>
              <a:rPr lang="en-US" dirty="0"/>
              <a:t>If you are better than your roommate at both cooking dinner and cleaning the apartment, does that mean you should be responsible for both tasks? Use comparative advantage to explain..</a:t>
            </a:r>
          </a:p>
          <a:p>
            <a:pPr marL="228600" indent="-228600">
              <a:buAutoNum type="arabicPeriod"/>
            </a:pPr>
            <a:r>
              <a:rPr lang="en-US" dirty="0"/>
              <a:t>If you have a comparative advantage in doing something, do you experience a high or low opportunity cost?</a:t>
            </a:r>
          </a:p>
        </p:txBody>
      </p:sp>
      <p:sp>
        <p:nvSpPr>
          <p:cNvPr id="4" name="Slide Number Placeholder 3"/>
          <p:cNvSpPr>
            <a:spLocks noGrp="1"/>
          </p:cNvSpPr>
          <p:nvPr>
            <p:ph type="sldNum" sz="quarter" idx="10"/>
          </p:nvPr>
        </p:nvSpPr>
        <p:spPr/>
        <p:txBody>
          <a:bodyPr/>
          <a:lstStyle/>
          <a:p>
            <a:fld id="{C10B49A4-A972-1A4E-910F-C97CA42B539C}"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009701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By fostering the exchange of goods, trade helps to create additional growth through specialization. Comparative advantage harnesses the power of specialization. As a result, it is possible to be a physician, teacher, or plumber and not worry about how to do everything yourself. The physician becomes proficient at dispensing medical advice, the teacher at helping students, and the plumber at fixing leaks. The physician and teacher call the plumber when they need work on their plumbing. The teacher and plumber see the doctor when they are sick. The physician and the plumber send their children to school to learn from the teacher. This trading of services increases the welfare of everyone in society. Trade creates gains for everyone involved.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Some countries have highly developed workforces capable of managing and solving complex processes. Other countries have large pools of relatively unskilled labor. As a result, businesses that need skilled labor gravitate to countries where they can easily find the workers they need. Likewise, firms with production processes that rely on unskilled labor, look for employees in less developed countries. By harnessing the power of increased specialization, global companies and economies are able to increase production and growth.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Opportunity cost is what could have been produced instead. When Debra makes pizzas, she COULD HAVE made wings instead. We can use division to find the numerical quantities.</a:t>
            </a:r>
          </a:p>
          <a:p>
            <a:endParaRPr lang="en-US" altLang="en-US" dirty="0"/>
          </a:p>
          <a:p>
            <a:r>
              <a:rPr lang="en-US" altLang="en-US" dirty="0"/>
              <a:t>In this bottom table, it is important to note that we are looking for a number AND a unit.</a:t>
            </a:r>
          </a:p>
          <a:p>
            <a:endParaRPr lang="en-US" altLang="en-US" dirty="0"/>
          </a:p>
          <a:p>
            <a:r>
              <a:rPr lang="en-US" altLang="en-US" dirty="0"/>
              <a:t>When Debra makes a pizza, she gives up wings. Specifically, she gives up 2 wings for each pizza she makes. When she makes a wing, she gives up half a pizza. Note that these numbers (2 and ½) are reciprocals of each other.</a:t>
            </a:r>
          </a:p>
          <a:p>
            <a:endParaRPr lang="en-US" altLang="en-US" dirty="0"/>
          </a:p>
          <a:p>
            <a:r>
              <a:rPr lang="en-US" altLang="en-US" dirty="0"/>
              <a:t>The same analysis can be done for Mike.</a:t>
            </a:r>
          </a:p>
        </p:txBody>
      </p:sp>
    </p:spTree>
    <p:extLst>
      <p:ext uri="{BB962C8B-B14F-4D97-AF65-F5344CB8AC3E}">
        <p14:creationId xmlns:p14="http://schemas.microsoft.com/office/powerpoint/2010/main" val="1350822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2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Note that with a simple two-person two-good model, one person will always have the comparative advantage in one good, and the other person will have the comparative advantage in the other good.</a:t>
            </a:r>
          </a:p>
          <a:p>
            <a:endParaRPr lang="en-US" altLang="en-US" dirty="0"/>
          </a:p>
          <a:p>
            <a:r>
              <a:rPr lang="en-US" altLang="en-US" dirty="0"/>
              <a:t>This is true even if one person has the absolute advantage in both goods. Gains from trade can occur even if one person is absolutely better in production of both goods.</a:t>
            </a:r>
          </a:p>
        </p:txBody>
      </p:sp>
    </p:spTree>
    <p:extLst>
      <p:ext uri="{BB962C8B-B14F-4D97-AF65-F5344CB8AC3E}">
        <p14:creationId xmlns:p14="http://schemas.microsoft.com/office/powerpoint/2010/main" val="147325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When Debra specializes and produces only pizza, her production is 60 units. In this case, her individual pizza output is greater than the combined production of 58 pizzas (Debra</a:t>
            </a:r>
            <a:r>
              <a:rPr lang="en-US" altLang="ja-JP" dirty="0"/>
              <a:t>'s 40 + Mike's 18). Similarly, if Mike specializes in wings, he is able to make 72 units. His individual wing output is greater than their combined output of 58 wings (Debra's 40 + Mike's 18). </a:t>
            </a:r>
            <a:r>
              <a:rPr lang="en-US" altLang="ja-JP" i="1" dirty="0"/>
              <a:t>Specialization has resulted in the creation of two additional pizzas and 14 additional wings.</a:t>
            </a:r>
          </a:p>
          <a:p>
            <a:endParaRPr lang="en-US" altLang="en-US" dirty="0"/>
          </a:p>
          <a:p>
            <a:r>
              <a:rPr lang="en-US" altLang="en-US" dirty="0"/>
              <a:t>But Debra and Mike would like to have both pizzas and wings. So if they specialize and then trade with each other, they will each benefit. If Debra gives Mike 19 pizzas in exchange for 47 wings, they are each better off by one pizza and 7 wings.</a:t>
            </a:r>
          </a:p>
        </p:txBody>
      </p:sp>
    </p:spTree>
    <p:extLst>
      <p:ext uri="{BB962C8B-B14F-4D97-AF65-F5344CB8AC3E}">
        <p14:creationId xmlns:p14="http://schemas.microsoft.com/office/powerpoint/2010/main" val="3576252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On each graph for each person, it is possible to produce (and consume) without trade at points A and B. By themselves with no trade, point B might be better than A since consumers generally prefer variety in consumption. However, with specialization and trade, any person can consume at point C on their graph. Point C is clearly better than point B, since point C has more of BOTH goods for each person. This graph shows the gains from trade.</a:t>
            </a:r>
          </a:p>
          <a:p>
            <a:pPr marL="0" lvl="1"/>
            <a:endParaRPr lang="en-US" altLang="en-US" dirty="0"/>
          </a:p>
          <a:p>
            <a:pPr marL="0" lvl="1"/>
            <a:r>
              <a:rPr lang="en-US" altLang="en-US" dirty="0"/>
              <a:t>With trade, we are able to consume beyond what we would have been able to produce by ourselves.</a:t>
            </a:r>
          </a:p>
          <a:p>
            <a:pPr marL="0" lvl="1"/>
            <a:endParaRPr lang="en-US" altLang="en-US" dirty="0"/>
          </a:p>
          <a:p>
            <a:pPr marL="0" lvl="1"/>
            <a:r>
              <a:rPr lang="en-US" altLang="en-US" dirty="0"/>
              <a:t>The numbers at point C come from the table in the previous slide.</a:t>
            </a:r>
          </a:p>
          <a:p>
            <a:endParaRPr lang="en-US" altLang="en-US" dirty="0"/>
          </a:p>
        </p:txBody>
      </p:sp>
    </p:spTree>
    <p:extLst>
      <p:ext uri="{BB962C8B-B14F-4D97-AF65-F5344CB8AC3E}">
        <p14:creationId xmlns:p14="http://schemas.microsoft.com/office/powerpoint/2010/main" val="3421612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The terms of trade need to be made such that trade benefits both parties. Thus, with production from Mike and Debra, we need to find out how many wings each pizza is worth for both people.</a:t>
            </a:r>
          </a:p>
          <a:p>
            <a:pPr marL="0" lvl="1"/>
            <a:r>
              <a:rPr lang="en-US" altLang="en-US" dirty="0"/>
              <a:t>The terms of trade need to be set somewhere between these two boundaries.</a:t>
            </a:r>
          </a:p>
          <a:p>
            <a:pPr marL="0" lvl="1"/>
            <a:endParaRPr lang="en-US" altLang="en-US" dirty="0"/>
          </a:p>
          <a:p>
            <a:pPr marL="0" lvl="1"/>
            <a:r>
              <a:rPr lang="en-US" altLang="en-US" b="1" i="1" dirty="0"/>
              <a:t>Detail from text:</a:t>
            </a:r>
          </a:p>
          <a:p>
            <a:pPr marL="0" lvl="1"/>
            <a:r>
              <a:rPr lang="en-US" altLang="en-US" dirty="0"/>
              <a:t>If Mike insists on a trading ratio of one wing for one pizza, which would be a good deal for him, Debra will refuse to trade because she will be better off producing both goods on her own. Likewise, if Debra insisted on receiving 4 wings for every pizza she gives to Mike, he would refuse to trade with her because he would be better off producing both goods on his own.</a:t>
            </a:r>
          </a:p>
        </p:txBody>
      </p:sp>
    </p:spTree>
    <p:extLst>
      <p:ext uri="{BB962C8B-B14F-4D97-AF65-F5344CB8AC3E}">
        <p14:creationId xmlns:p14="http://schemas.microsoft.com/office/powerpoint/2010/main" val="3197527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For terms of trade, we further need to ask the following: how are the terms of trade determined so trade can benefit both people?</a:t>
            </a:r>
          </a:p>
        </p:txBody>
      </p:sp>
    </p:spTree>
    <p:extLst>
      <p:ext uri="{BB962C8B-B14F-4D97-AF65-F5344CB8AC3E}">
        <p14:creationId xmlns:p14="http://schemas.microsoft.com/office/powerpoint/2010/main" val="59415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Here, a new technology allows us to produce more pizzas, but our wing production capabilities are not changed.</a:t>
            </a:r>
          </a:p>
          <a:p>
            <a:pPr marL="0" lvl="1"/>
            <a:endParaRPr lang="en-US" altLang="en-US" dirty="0"/>
          </a:p>
          <a:p>
            <a:pPr marL="0" lvl="1"/>
            <a:r>
              <a:rPr lang="en-US" altLang="en-US" dirty="0"/>
              <a:t>With the new technology, it becomes possible to produce 120 pizzas in the same amount of time that it previously took to produce 100 pizzas. However, the ability to produce wings has not changed—it remains the same as before. The result is that the production possibilities frontier expands outward from PPF</a:t>
            </a:r>
            <a:r>
              <a:rPr lang="en-US" altLang="en-US" baseline="-25000" dirty="0"/>
              <a:t>1</a:t>
            </a:r>
            <a:r>
              <a:rPr lang="en-US" altLang="en-US" dirty="0"/>
              <a:t> to PPF</a:t>
            </a:r>
            <a:r>
              <a:rPr lang="en-US" altLang="en-US" baseline="-25000" dirty="0"/>
              <a:t>2</a:t>
            </a:r>
            <a:r>
              <a:rPr lang="en-US" altLang="en-US" dirty="0"/>
              <a:t>. If society had been operating at point A, the new pizza technology makes it possible for society to move to point B. Even though society is not any better at producing wings, the movement from A to B illustrates that society can now choose a new point along PPF</a:t>
            </a:r>
            <a:r>
              <a:rPr lang="en-US" altLang="en-US" baseline="-25000" dirty="0"/>
              <a:t>2</a:t>
            </a:r>
            <a:r>
              <a:rPr lang="en-US" altLang="en-US" dirty="0"/>
              <a:t> where it is capable of producing more of both (80 pizzas and 220 wings). Improvements in technology make point B possible. Since the production of pizzas has become more efficient, society needs fewer resources to produce pizzas. This frees up resources to make more pizzas and also more wings.</a:t>
            </a:r>
          </a:p>
          <a:p>
            <a:pPr marL="24161750" indent="-24161750"/>
            <a:endParaRPr lang="en-US" altLang="en-US" dirty="0"/>
          </a:p>
        </p:txBody>
      </p:sp>
    </p:spTree>
    <p:extLst>
      <p:ext uri="{BB962C8B-B14F-4D97-AF65-F5344CB8AC3E}">
        <p14:creationId xmlns:p14="http://schemas.microsoft.com/office/powerpoint/2010/main" val="316338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Answer: B</a:t>
            </a:r>
          </a:p>
        </p:txBody>
      </p:sp>
      <p:sp>
        <p:nvSpPr>
          <p:cNvPr id="4" name="Slide Number Placeholder 3"/>
          <p:cNvSpPr>
            <a:spLocks noGrp="1"/>
          </p:cNvSpPr>
          <p:nvPr>
            <p:ph type="sldNum" sz="quarter" idx="10"/>
          </p:nvPr>
        </p:nvSpPr>
        <p:spPr/>
        <p:txBody>
          <a:bodyPr/>
          <a:lstStyle/>
          <a:p>
            <a:fld id="{B416B068-3280-4029-B331-2AAC3262931A}" type="slidenum">
              <a:rPr lang="en-US" smtClean="0"/>
              <a:t>31</a:t>
            </a:fld>
            <a:endParaRPr lang="en-US"/>
          </a:p>
        </p:txBody>
      </p:sp>
    </p:spTree>
    <p:extLst>
      <p:ext uri="{BB962C8B-B14F-4D97-AF65-F5344CB8AC3E}">
        <p14:creationId xmlns:p14="http://schemas.microsoft.com/office/powerpoint/2010/main" val="2958744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2859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4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When a society chooses point A in the short-run, very little capital goods are created. Since capital goods are needed to enhance future growth, the long-run PPF expands, but only slightly. </a:t>
            </a:r>
          </a:p>
          <a:p>
            <a:endParaRPr lang="en-US" altLang="en-US" dirty="0"/>
          </a:p>
        </p:txBody>
      </p:sp>
    </p:spTree>
    <p:extLst>
      <p:ext uri="{BB962C8B-B14F-4D97-AF65-F5344CB8AC3E}">
        <p14:creationId xmlns:p14="http://schemas.microsoft.com/office/powerpoint/2010/main" val="2637701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85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When a society chooses point B in the short-run, many capital goods are created. Since capital goods are needed to enhance future growth, the long-run PPF expands significantly.</a:t>
            </a:r>
          </a:p>
          <a:p>
            <a:endParaRPr lang="en-US" altLang="en-US" dirty="0"/>
          </a:p>
          <a:p>
            <a:r>
              <a:rPr lang="en-US" altLang="en-US" dirty="0"/>
              <a:t>Thus, we see the trade-offs: we want to plan for our future to increase our standard of living, but we often do not want to give up today</a:t>
            </a:r>
            <a:r>
              <a:rPr lang="en-US" altLang="ja-JP" dirty="0"/>
              <a:t>'s consumption. In addition, we still must produce at least some consumption goods during each time period. (We'll always need food, housing, and clothing).</a:t>
            </a:r>
          </a:p>
          <a:p>
            <a:endParaRPr lang="en-US" altLang="en-US" dirty="0"/>
          </a:p>
        </p:txBody>
      </p:sp>
    </p:spTree>
    <p:extLst>
      <p:ext uri="{BB962C8B-B14F-4D97-AF65-F5344CB8AC3E}">
        <p14:creationId xmlns:p14="http://schemas.microsoft.com/office/powerpoint/2010/main" val="2320559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Beyond the scope of this course</a:t>
            </a:r>
            <a:r>
              <a:rPr lang="en-US" altLang="en-US" dirty="0"/>
              <a:t>: Higher growth rates in India and China also are explained by the Solow growth model. The farther away from the steady state an economy is, the faster it moves toward that steady state. The model shows that less developed economies grow at a faster rate than developed economies.</a:t>
            </a:r>
          </a:p>
        </p:txBody>
      </p:sp>
    </p:spTree>
    <p:extLst>
      <p:ext uri="{BB962C8B-B14F-4D97-AF65-F5344CB8AC3E}">
        <p14:creationId xmlns:p14="http://schemas.microsoft.com/office/powerpoint/2010/main" val="693584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90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Efficient points are ON the PPF.</a:t>
            </a:r>
          </a:p>
          <a:p>
            <a:r>
              <a:rPr lang="en-US" altLang="en-US" dirty="0"/>
              <a:t>Inefficient points are INSIDE the PPF.</a:t>
            </a:r>
          </a:p>
          <a:p>
            <a:endParaRPr lang="en-US" altLang="en-US" dirty="0"/>
          </a:p>
          <a:p>
            <a:r>
              <a:rPr lang="en-US" altLang="en-US" dirty="0"/>
              <a:t>Points outside of the PPF are currently unattainable.</a:t>
            </a:r>
          </a:p>
          <a:p>
            <a:endParaRPr lang="en-US" altLang="en-US" dirty="0"/>
          </a:p>
        </p:txBody>
      </p:sp>
    </p:spTree>
    <p:extLst>
      <p:ext uri="{BB962C8B-B14F-4D97-AF65-F5344CB8AC3E}">
        <p14:creationId xmlns:p14="http://schemas.microsoft.com/office/powerpoint/2010/main" val="1460055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10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Why is C not correct? The PPF is downward-sloping.</a:t>
            </a:r>
          </a:p>
          <a:p>
            <a:r>
              <a:rPr lang="en-US" altLang="en-US" dirty="0"/>
              <a:t>If we move down and to the right, we gain some </a:t>
            </a:r>
            <a:r>
              <a:rPr lang="en-US" altLang="en-US" i="1" dirty="0"/>
              <a:t>x</a:t>
            </a:r>
            <a:r>
              <a:rPr lang="en-US" altLang="en-US" dirty="0"/>
              <a:t>-axis goods, but at a cost of losing some </a:t>
            </a:r>
            <a:r>
              <a:rPr lang="en-US" altLang="en-US" i="1" dirty="0"/>
              <a:t>y</a:t>
            </a:r>
            <a:r>
              <a:rPr lang="en-US" altLang="en-US" dirty="0"/>
              <a:t>-axis goods.</a:t>
            </a:r>
          </a:p>
          <a:p>
            <a:endParaRPr lang="en-US" altLang="en-US" dirty="0"/>
          </a:p>
          <a:p>
            <a:r>
              <a:rPr lang="en-US" altLang="en-US" dirty="0"/>
              <a:t>Why is A not correct? Because opportunity cost is what we give up, not what we gain.</a:t>
            </a:r>
          </a:p>
          <a:p>
            <a:endParaRPr lang="en-US" altLang="en-US" dirty="0"/>
          </a:p>
        </p:txBody>
      </p:sp>
    </p:spTree>
    <p:extLst>
      <p:ext uri="{BB962C8B-B14F-4D97-AF65-F5344CB8AC3E}">
        <p14:creationId xmlns:p14="http://schemas.microsoft.com/office/powerpoint/2010/main" val="1722819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Here, more resources allow to produce more of all goods. Additional resources could include more people, land, or natural resources.</a:t>
            </a:r>
          </a:p>
          <a:p>
            <a:pPr marL="0" lvl="1"/>
            <a:endParaRPr lang="en-US" altLang="en-US" dirty="0"/>
          </a:p>
          <a:p>
            <a:pPr marL="0" lvl="1"/>
            <a:r>
              <a:rPr lang="en-US" altLang="en-US" dirty="0"/>
              <a:t>Because the additional resources make the production of more pizzas and wings possible at the same time, the curve moves from PPF</a:t>
            </a:r>
            <a:r>
              <a:rPr lang="en-US" altLang="en-US" baseline="-25000" dirty="0"/>
              <a:t>1</a:t>
            </a:r>
            <a:r>
              <a:rPr lang="en-US" altLang="en-US" dirty="0"/>
              <a:t> to PPF</a:t>
            </a:r>
            <a:r>
              <a:rPr lang="en-US" altLang="en-US" baseline="-25000" dirty="0"/>
              <a:t>2,</a:t>
            </a:r>
            <a:r>
              <a:rPr lang="en-US" altLang="en-US" dirty="0"/>
              <a:t> expanding up along the </a:t>
            </a:r>
            <a:r>
              <a:rPr lang="en-US" altLang="en-US" i="1" dirty="0"/>
              <a:t>y</a:t>
            </a:r>
            <a:r>
              <a:rPr lang="en-US" altLang="en-US" dirty="0"/>
              <a:t> axis and out along the </a:t>
            </a:r>
            <a:r>
              <a:rPr lang="en-US" altLang="en-US" i="1" dirty="0"/>
              <a:t>x</a:t>
            </a:r>
            <a:r>
              <a:rPr lang="en-US" altLang="en-US" dirty="0"/>
              <a:t> axis. Like improvements in technology, additional resources expand the frontier and allow society to reach a point—in this case, C—that was not possible before.</a:t>
            </a:r>
          </a:p>
          <a:p>
            <a:pPr marL="24161750" indent="-24161750"/>
            <a:endParaRPr lang="en-US" altLang="en-US" dirty="0"/>
          </a:p>
        </p:txBody>
      </p:sp>
    </p:spTree>
    <p:extLst>
      <p:ext uri="{BB962C8B-B14F-4D97-AF65-F5344CB8AC3E}">
        <p14:creationId xmlns:p14="http://schemas.microsoft.com/office/powerpoint/2010/main" val="1834975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endParaRPr lang="en-US" altLang="en-US" dirty="0"/>
          </a:p>
        </p:txBody>
      </p:sp>
    </p:spTree>
    <p:extLst>
      <p:ext uri="{BB962C8B-B14F-4D97-AF65-F5344CB8AC3E}">
        <p14:creationId xmlns:p14="http://schemas.microsoft.com/office/powerpoint/2010/main" val="402729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81476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1999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2685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38204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74"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4464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44491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524102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dirty="0">
              <a:solidFill>
                <a:prstClr val="white"/>
              </a:solidFill>
            </a:endParaRPr>
          </a:p>
        </p:txBody>
      </p:sp>
      <p:cxnSp>
        <p:nvCxnSpPr>
          <p:cNvPr id="6" name="Straight Connector 5"/>
          <p:cNvCxnSpPr/>
          <p:nvPr userDrawn="1"/>
        </p:nvCxnSpPr>
        <p:spPr>
          <a:xfrm>
            <a:off x="462855" y="1159921"/>
            <a:ext cx="11288889"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3" name="Picture 2" descr="MICRO_ch04_snapshot.png"/>
          <p:cNvPicPr>
            <a:picLocks noChangeAspect="1"/>
          </p:cNvPicPr>
          <p:nvPr userDrawn="1"/>
        </p:nvPicPr>
        <p:blipFill rotWithShape="1">
          <a:blip r:embed="rId2">
            <a:extLst>
              <a:ext uri="{28A0092B-C50C-407E-A947-70E740481C1C}">
                <a14:useLocalDpi xmlns:a14="http://schemas.microsoft.com/office/drawing/2010/main" val="0"/>
              </a:ext>
            </a:extLst>
          </a:blip>
          <a:srcRect l="5280" r="73229" b="90864"/>
          <a:stretch/>
        </p:blipFill>
        <p:spPr>
          <a:xfrm>
            <a:off x="69" y="103"/>
            <a:ext cx="2619023" cy="626533"/>
          </a:xfrm>
          <a:prstGeom prst="rect">
            <a:avLst/>
          </a:prstGeom>
        </p:spPr>
      </p:pic>
    </p:spTree>
    <p:extLst>
      <p:ext uri="{BB962C8B-B14F-4D97-AF65-F5344CB8AC3E}">
        <p14:creationId xmlns:p14="http://schemas.microsoft.com/office/powerpoint/2010/main" val="1162482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dirty="0">
              <a:solidFill>
                <a:prstClr val="white"/>
              </a:solidFill>
            </a:endParaRPr>
          </a:p>
        </p:txBody>
      </p:sp>
      <p:pic>
        <p:nvPicPr>
          <p:cNvPr id="3" name="Picture 2" descr="MICRO_ch04_snapshot.png"/>
          <p:cNvPicPr>
            <a:picLocks noChangeAspect="1"/>
          </p:cNvPicPr>
          <p:nvPr userDrawn="1"/>
        </p:nvPicPr>
        <p:blipFill rotWithShape="1">
          <a:blip r:embed="rId2">
            <a:extLst>
              <a:ext uri="{28A0092B-C50C-407E-A947-70E740481C1C}">
                <a14:useLocalDpi xmlns:a14="http://schemas.microsoft.com/office/drawing/2010/main" val="0"/>
              </a:ext>
            </a:extLst>
          </a:blip>
          <a:srcRect l="5280" r="73229" b="90864"/>
          <a:stretch/>
        </p:blipFill>
        <p:spPr>
          <a:xfrm>
            <a:off x="69" y="103"/>
            <a:ext cx="2619023" cy="626533"/>
          </a:xfrm>
          <a:prstGeom prst="rect">
            <a:avLst/>
          </a:prstGeom>
        </p:spPr>
      </p:pic>
    </p:spTree>
    <p:extLst>
      <p:ext uri="{BB962C8B-B14F-4D97-AF65-F5344CB8AC3E}">
        <p14:creationId xmlns:p14="http://schemas.microsoft.com/office/powerpoint/2010/main" val="496747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dirty="0">
              <a:solidFill>
                <a:prstClr val="white"/>
              </a:solidFill>
            </a:endParaRPr>
          </a:p>
        </p:txBody>
      </p:sp>
      <p:pic>
        <p:nvPicPr>
          <p:cNvPr id="4" name="Picture 3" descr="MICRO_ch04_titlebar.png"/>
          <p:cNvPicPr>
            <a:picLocks noChangeAspect="1"/>
          </p:cNvPicPr>
          <p:nvPr userDrawn="1"/>
        </p:nvPicPr>
        <p:blipFill rotWithShape="1">
          <a:blip r:embed="rId2">
            <a:extLst>
              <a:ext uri="{28A0092B-C50C-407E-A947-70E740481C1C}">
                <a14:useLocalDpi xmlns:a14="http://schemas.microsoft.com/office/drawing/2010/main" val="0"/>
              </a:ext>
            </a:extLst>
          </a:blip>
          <a:srcRect r="2364" b="83704"/>
          <a:stretch/>
        </p:blipFill>
        <p:spPr>
          <a:xfrm>
            <a:off x="0" y="0"/>
            <a:ext cx="11898488" cy="1117600"/>
          </a:xfrm>
          <a:prstGeom prst="rect">
            <a:avLst/>
          </a:prstGeom>
        </p:spPr>
      </p:pic>
      <p:sp>
        <p:nvSpPr>
          <p:cNvPr id="2" name="Title 1"/>
          <p:cNvSpPr>
            <a:spLocks noGrp="1"/>
          </p:cNvSpPr>
          <p:nvPr>
            <p:ph type="title" hasCustomPrompt="1"/>
          </p:nvPr>
        </p:nvSpPr>
        <p:spPr>
          <a:xfrm>
            <a:off x="462855" y="262554"/>
            <a:ext cx="11288889" cy="592673"/>
          </a:xfrm>
        </p:spPr>
        <p:txBody>
          <a:bodyPr/>
          <a:lstStyle>
            <a:lvl1pPr>
              <a:defRPr>
                <a:solidFill>
                  <a:srgbClr val="0A5B74"/>
                </a:solidFill>
              </a:defRPr>
            </a:lvl1pPr>
          </a:lstStyle>
          <a:p>
            <a:r>
              <a:rPr lang="en-US" dirty="0"/>
              <a:t>Click To Edit Master Title Style</a:t>
            </a:r>
          </a:p>
        </p:txBody>
      </p:sp>
    </p:spTree>
    <p:extLst>
      <p:ext uri="{BB962C8B-B14F-4D97-AF65-F5344CB8AC3E}">
        <p14:creationId xmlns:p14="http://schemas.microsoft.com/office/powerpoint/2010/main" val="516033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dirty="0">
              <a:solidFill>
                <a:prstClr val="white"/>
              </a:solidFill>
            </a:endParaRPr>
          </a:p>
        </p:txBody>
      </p:sp>
      <p:sp>
        <p:nvSpPr>
          <p:cNvPr id="6" name="Text Placeholder 5"/>
          <p:cNvSpPr>
            <a:spLocks noGrp="1"/>
          </p:cNvSpPr>
          <p:nvPr>
            <p:ph type="body" sz="quarter" idx="13" hasCustomPrompt="1"/>
          </p:nvPr>
        </p:nvSpPr>
        <p:spPr>
          <a:xfrm>
            <a:off x="373236" y="6048904"/>
            <a:ext cx="11367208" cy="482600"/>
          </a:xfrm>
          <a:prstGeom prst="rect">
            <a:avLst/>
          </a:prstGeom>
        </p:spPr>
        <p:txBody>
          <a:bodyPr vert="horz"/>
          <a:lstStyle>
            <a:lvl1pPr marL="0" indent="0">
              <a:buFontTx/>
              <a:buNone/>
              <a:defRPr sz="2000" b="1" spc="110">
                <a:latin typeface="Cambria"/>
                <a:cs typeface="Cambria"/>
              </a:defRPr>
            </a:lvl1pPr>
            <a:lvl2pPr marL="457200" indent="0">
              <a:buFontTx/>
              <a:buNone/>
              <a:defRPr sz="2000" b="1" spc="110">
                <a:latin typeface="Cambria"/>
                <a:cs typeface="Cambria"/>
              </a:defRPr>
            </a:lvl2pPr>
            <a:lvl3pPr marL="914400" indent="0">
              <a:buFontTx/>
              <a:buNone/>
              <a:defRPr sz="2000" b="1" spc="110">
                <a:latin typeface="Cambria"/>
                <a:cs typeface="Cambria"/>
              </a:defRPr>
            </a:lvl3pPr>
            <a:lvl4pPr marL="1371600" indent="0">
              <a:buFontTx/>
              <a:buNone/>
              <a:defRPr sz="2000" b="1" spc="110">
                <a:latin typeface="Cambria"/>
                <a:cs typeface="Cambria"/>
              </a:defRPr>
            </a:lvl4pPr>
            <a:lvl5pPr marL="1828800" indent="0">
              <a:buFontTx/>
              <a:buNone/>
              <a:defRPr sz="2000" b="1" spc="110">
                <a:latin typeface="Cambria"/>
                <a:cs typeface="Cambr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MICRO_ch04_titlebar.png"/>
          <p:cNvPicPr>
            <a:picLocks noChangeAspect="1"/>
          </p:cNvPicPr>
          <p:nvPr userDrawn="1"/>
        </p:nvPicPr>
        <p:blipFill rotWithShape="1">
          <a:blip r:embed="rId2">
            <a:extLst>
              <a:ext uri="{28A0092B-C50C-407E-A947-70E740481C1C}">
                <a14:useLocalDpi xmlns:a14="http://schemas.microsoft.com/office/drawing/2010/main" val="0"/>
              </a:ext>
            </a:extLst>
          </a:blip>
          <a:srcRect l="34479" r="2364" b="83704"/>
          <a:stretch/>
        </p:blipFill>
        <p:spPr>
          <a:xfrm>
            <a:off x="69" y="2573888"/>
            <a:ext cx="12011377" cy="1744137"/>
          </a:xfrm>
          <a:prstGeom prst="rect">
            <a:avLst/>
          </a:prstGeom>
        </p:spPr>
      </p:pic>
      <p:sp>
        <p:nvSpPr>
          <p:cNvPr id="2" name="Title 1"/>
          <p:cNvSpPr>
            <a:spLocks noGrp="1"/>
          </p:cNvSpPr>
          <p:nvPr>
            <p:ph type="title" hasCustomPrompt="1"/>
          </p:nvPr>
        </p:nvSpPr>
        <p:spPr>
          <a:xfrm>
            <a:off x="463619" y="2921020"/>
            <a:ext cx="10870495" cy="939800"/>
          </a:xfrm>
        </p:spPr>
        <p:txBody>
          <a:bodyPr anchor="ctr" anchorCtr="0"/>
          <a:lstStyle>
            <a:lvl1pPr>
              <a:defRPr sz="4100">
                <a:solidFill>
                  <a:srgbClr val="0A5B74"/>
                </a:solidFill>
              </a:defRPr>
            </a:lvl1pPr>
          </a:lstStyle>
          <a:p>
            <a:r>
              <a:rPr lang="en-US" dirty="0"/>
              <a:t>Click To Edit Master Title Style</a:t>
            </a:r>
          </a:p>
        </p:txBody>
      </p:sp>
    </p:spTree>
    <p:extLst>
      <p:ext uri="{BB962C8B-B14F-4D97-AF65-F5344CB8AC3E}">
        <p14:creationId xmlns:p14="http://schemas.microsoft.com/office/powerpoint/2010/main" val="746922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fld id="{8C223900-0738-5846-973D-3AF914A96077}" type="slidenum">
              <a:rPr lang="en-US">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81749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1" y="1350964"/>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4"/>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6"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3"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765696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4530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3"/>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3"/>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790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69165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Rectangle 2"/>
          <p:cNvSpPr/>
          <p:nvPr userDrawn="1"/>
        </p:nvSpPr>
        <p:spPr>
          <a:xfrm>
            <a:off x="237067" y="169864"/>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791703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72158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84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1269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5719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11980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7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517428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7667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185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5.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01916346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latin typeface="Cambria"/>
            </a:endParaRPr>
          </a:p>
        </p:txBody>
      </p: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5124"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335350421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457200" rtl="0" eaLnBrk="0" fontAlgn="base" hangingPunct="0">
        <a:spcBef>
          <a:spcPct val="0"/>
        </a:spcBef>
        <a:spcAft>
          <a:spcPct val="0"/>
        </a:spcAft>
        <a:defRPr sz="4400" b="1">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31713471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blipFill rotWithShape="1">
            <a:blip r:embed="rId7"/>
            <a:stretch>
              <a:fillRect/>
            </a:stretch>
          </a:blipFill>
          <a:ln w="19050">
            <a:solidFill>
              <a:srgbClr val="0A5B7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latin typeface="Cambria"/>
            </a:endParaRPr>
          </a:p>
        </p:txBody>
      </p:sp>
      <p:sp>
        <p:nvSpPr>
          <p:cNvPr id="2" name="Title Placeholder 1"/>
          <p:cNvSpPr>
            <a:spLocks noGrp="1"/>
          </p:cNvSpPr>
          <p:nvPr>
            <p:ph type="title"/>
          </p:nvPr>
        </p:nvSpPr>
        <p:spPr>
          <a:xfrm>
            <a:off x="462855" y="592656"/>
            <a:ext cx="11288889" cy="592673"/>
          </a:xfrm>
          <a:prstGeom prst="rect">
            <a:avLst/>
          </a:prstGeom>
        </p:spPr>
        <p:txBody>
          <a:bodyPr vert="horz" lIns="0" tIns="0" rIns="0" bIns="0" rtlCol="0" anchor="t" anchorCtr="0">
            <a:noAutofit/>
          </a:bodyPr>
          <a:lstStyle/>
          <a:p>
            <a:r>
              <a:rPr lang="en-US" dirty="0"/>
              <a:t>Click To Edit Master Title Style</a:t>
            </a:r>
          </a:p>
        </p:txBody>
      </p:sp>
      <p:sp>
        <p:nvSpPr>
          <p:cNvPr id="6" name="Slide Number Placeholder 5"/>
          <p:cNvSpPr>
            <a:spLocks noGrp="1"/>
          </p:cNvSpPr>
          <p:nvPr>
            <p:ph type="sldNum" sz="quarter" idx="4"/>
          </p:nvPr>
        </p:nvSpPr>
        <p:spPr>
          <a:xfrm>
            <a:off x="8737668" y="6632148"/>
            <a:ext cx="3160889" cy="225955"/>
          </a:xfrm>
          <a:prstGeom prst="rect">
            <a:avLst/>
          </a:prstGeom>
        </p:spPr>
        <p:txBody>
          <a:bodyPr vert="horz" wrap="square" lIns="91440" tIns="45720" rIns="91440" bIns="45720" numCol="1" anchor="ctr" anchorCtr="0" compatLnSpc="1">
            <a:prstTxWarp prst="textNoShape">
              <a:avLst/>
            </a:prstTxWarp>
          </a:bodyPr>
          <a:lstStyle>
            <a:lvl1pPr algn="r">
              <a:defRPr sz="1000" b="1">
                <a:solidFill>
                  <a:schemeClr val="bg1"/>
                </a:solidFill>
                <a:latin typeface="Cambria"/>
                <a:cs typeface="Cambria"/>
              </a:defRPr>
            </a:lvl1pPr>
          </a:lstStyle>
          <a:p>
            <a:pPr defTabSz="457200" fontAlgn="base">
              <a:spcBef>
                <a:spcPct val="0"/>
              </a:spcBef>
              <a:spcAft>
                <a:spcPct val="0"/>
              </a:spcAft>
            </a:pPr>
            <a:fld id="{C22D4794-4183-DC44-9F89-F8E20243ACC7}" type="slidenum">
              <a:rPr lang="en-US" smtClean="0">
                <a:solidFill>
                  <a:prstClr val="white"/>
                </a:solidFill>
                <a:ea typeface="ＭＳ Ｐゴシック" charset="0"/>
              </a:rPr>
              <a:pPr defTabSz="457200" fontAlgn="base">
                <a:spcBef>
                  <a:spcPct val="0"/>
                </a:spcBef>
                <a:spcAft>
                  <a:spcPct val="0"/>
                </a:spcAft>
              </a:pPr>
              <a:t>‹#›</a:t>
            </a:fld>
            <a:endParaRPr lang="en-US" dirty="0">
              <a:solidFill>
                <a:prstClr val="white"/>
              </a:solidFill>
              <a:ea typeface="ＭＳ Ｐゴシック" charset="0"/>
            </a:endParaRPr>
          </a:p>
        </p:txBody>
      </p:sp>
    </p:spTree>
    <p:extLst>
      <p:ext uri="{BB962C8B-B14F-4D97-AF65-F5344CB8AC3E}">
        <p14:creationId xmlns:p14="http://schemas.microsoft.com/office/powerpoint/2010/main" val="39099238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xStyles>
    <p:titleStyle>
      <a:lvl1pPr algn="l" defTabSz="457200" rtl="0" eaLnBrk="0" fontAlgn="base" hangingPunct="0">
        <a:spcBef>
          <a:spcPct val="0"/>
        </a:spcBef>
        <a:spcAft>
          <a:spcPct val="0"/>
        </a:spcAft>
        <a:defRPr sz="3200" b="0" i="0" kern="1200" spc="130">
          <a:solidFill>
            <a:schemeClr val="bg1"/>
          </a:solidFill>
          <a:latin typeface="Cambria" panose="02040503050406030204" pitchFamily="18" charset="0"/>
          <a:ea typeface="ＭＳ Ｐゴシック" charset="-128"/>
          <a:cs typeface="Cambria" panose="02040503050406030204" pitchFamily="18" charset="0"/>
        </a:defRPr>
      </a:lvl1pPr>
      <a:lvl2pPr algn="l" defTabSz="457200" rtl="0" eaLnBrk="0" fontAlgn="base" hangingPunct="0">
        <a:spcBef>
          <a:spcPct val="0"/>
        </a:spcBef>
        <a:spcAft>
          <a:spcPct val="0"/>
        </a:spcAft>
        <a:defRPr sz="2000">
          <a:solidFill>
            <a:schemeClr val="bg1"/>
          </a:solidFill>
          <a:latin typeface="Arial" charset="0"/>
          <a:ea typeface="ＭＳ Ｐゴシック" charset="-128"/>
        </a:defRPr>
      </a:lvl2pPr>
      <a:lvl3pPr algn="l" defTabSz="457200" rtl="0" eaLnBrk="0" fontAlgn="base" hangingPunct="0">
        <a:spcBef>
          <a:spcPct val="0"/>
        </a:spcBef>
        <a:spcAft>
          <a:spcPct val="0"/>
        </a:spcAft>
        <a:defRPr sz="2000">
          <a:solidFill>
            <a:schemeClr val="bg1"/>
          </a:solidFill>
          <a:latin typeface="Arial" charset="0"/>
          <a:ea typeface="ＭＳ Ｐゴシック" charset="-128"/>
        </a:defRPr>
      </a:lvl3pPr>
      <a:lvl4pPr algn="l" defTabSz="457200" rtl="0" eaLnBrk="0" fontAlgn="base" hangingPunct="0">
        <a:spcBef>
          <a:spcPct val="0"/>
        </a:spcBef>
        <a:spcAft>
          <a:spcPct val="0"/>
        </a:spcAft>
        <a:defRPr sz="2000">
          <a:solidFill>
            <a:schemeClr val="bg1"/>
          </a:solidFill>
          <a:latin typeface="Arial" charset="0"/>
          <a:ea typeface="ＭＳ Ｐゴシック" charset="-128"/>
        </a:defRPr>
      </a:lvl4pPr>
      <a:lvl5pPr algn="l" defTabSz="457200" rtl="0" eaLnBrk="0" fontAlgn="base" hangingPunct="0">
        <a:spcBef>
          <a:spcPct val="0"/>
        </a:spcBef>
        <a:spcAft>
          <a:spcPct val="0"/>
        </a:spcAft>
        <a:defRPr sz="2000">
          <a:solidFill>
            <a:schemeClr val="bg1"/>
          </a:solidFill>
          <a:latin typeface="Arial" charset="0"/>
          <a:ea typeface="ＭＳ Ｐゴシック" charset="-128"/>
        </a:defRPr>
      </a:lvl5pPr>
      <a:lvl6pPr marL="457200" algn="l" defTabSz="457200" rtl="0" fontAlgn="base">
        <a:spcBef>
          <a:spcPct val="0"/>
        </a:spcBef>
        <a:spcAft>
          <a:spcPct val="0"/>
        </a:spcAft>
        <a:defRPr sz="2000">
          <a:solidFill>
            <a:schemeClr val="bg1"/>
          </a:solidFill>
          <a:latin typeface="Arial" charset="0"/>
          <a:ea typeface="ＭＳ Ｐゴシック" charset="-128"/>
        </a:defRPr>
      </a:lvl6pPr>
      <a:lvl7pPr marL="914400" algn="l" defTabSz="457200" rtl="0" fontAlgn="base">
        <a:spcBef>
          <a:spcPct val="0"/>
        </a:spcBef>
        <a:spcAft>
          <a:spcPct val="0"/>
        </a:spcAft>
        <a:defRPr sz="2000">
          <a:solidFill>
            <a:schemeClr val="bg1"/>
          </a:solidFill>
          <a:latin typeface="Arial" charset="0"/>
          <a:ea typeface="ＭＳ Ｐゴシック" charset="-128"/>
        </a:defRPr>
      </a:lvl7pPr>
      <a:lvl8pPr marL="1371600" algn="l" defTabSz="457200" rtl="0" fontAlgn="base">
        <a:spcBef>
          <a:spcPct val="0"/>
        </a:spcBef>
        <a:spcAft>
          <a:spcPct val="0"/>
        </a:spcAft>
        <a:defRPr sz="2000">
          <a:solidFill>
            <a:schemeClr val="bg1"/>
          </a:solidFill>
          <a:latin typeface="Arial" charset="0"/>
          <a:ea typeface="ＭＳ Ｐゴシック" charset="-128"/>
        </a:defRPr>
      </a:lvl8pPr>
      <a:lvl9pPr marL="1828800" algn="l" defTabSz="457200" rtl="0" fontAlgn="base">
        <a:spcBef>
          <a:spcPct val="0"/>
        </a:spcBef>
        <a:spcAft>
          <a:spcPct val="0"/>
        </a:spcAft>
        <a:defRPr sz="2000">
          <a:solidFill>
            <a:schemeClr val="bg1"/>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1600" kern="1200">
          <a:solidFill>
            <a:schemeClr val="bg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400" kern="1200">
          <a:solidFill>
            <a:schemeClr val="bg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200" kern="1200">
          <a:solidFill>
            <a:schemeClr val="bg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100" kern="1200">
          <a:solidFill>
            <a:schemeClr val="bg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100" kern="1200">
          <a:solidFill>
            <a:schemeClr val="bg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1126201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34.emf"/><Relationship Id="rId5" Type="http://schemas.openxmlformats.org/officeDocument/2006/relationships/image" Target="../media/image3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0.png"/><Relationship Id="rId4" Type="http://schemas.openxmlformats.org/officeDocument/2006/relationships/package" Target="../embeddings/Microsoft_Word_Document.docx"/></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qybhVvjsEhE" TargetMode="External"/><Relationship Id="rId2" Type="http://schemas.openxmlformats.org/officeDocument/2006/relationships/notesSlide" Target="../notesSlides/notesSlide31.xml"/><Relationship Id="rId1" Type="http://schemas.openxmlformats.org/officeDocument/2006/relationships/slideLayout" Target="../slideLayouts/slideLayout18.xml"/><Relationship Id="rId5" Type="http://schemas.openxmlformats.org/officeDocument/2006/relationships/image" Target="../media/image42.jpeg"/><Relationship Id="rId4" Type="http://schemas.openxmlformats.org/officeDocument/2006/relationships/image" Target="../media/image41.emf"/></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2.xml"/><Relationship Id="rId1" Type="http://schemas.openxmlformats.org/officeDocument/2006/relationships/slideLayout" Target="../slideLayouts/slideLayout8.xml"/><Relationship Id="rId5" Type="http://schemas.openxmlformats.org/officeDocument/2006/relationships/image" Target="../media/image45.jpeg"/><Relationship Id="rId4" Type="http://schemas.openxmlformats.org/officeDocument/2006/relationships/image" Target="../media/image44.jpeg"/></Relationships>
</file>

<file path=ppt/slides/_rels/slide34.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35.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0" y="1350965"/>
            <a:ext cx="5391101" cy="4179887"/>
          </a:xfrm>
        </p:spPr>
        <p:txBody>
          <a:bodyPr>
            <a:normAutofit/>
          </a:bodyPr>
          <a:lstStyle/>
          <a:p>
            <a:pPr algn="ctr" eaLnBrk="1" hangingPunct="1">
              <a:defRPr/>
            </a:pPr>
            <a:r>
              <a:rPr lang="en-US" sz="6600" cap="none" dirty="0">
                <a:latin typeface="Cambria"/>
                <a:ea typeface="MS PGothic" charset="0"/>
              </a:rPr>
              <a:t>Economics</a:t>
            </a:r>
            <a:endParaRPr lang="en-US" sz="5400" cap="none" dirty="0">
              <a:latin typeface="Cambria"/>
              <a:ea typeface="MS PGothic" charset="0"/>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en-US" altLang="en-US" sz="6600" dirty="0">
                <a:latin typeface="Cambria"/>
                <a:cs typeface="Cambria"/>
              </a:rPr>
              <a:t>Week #2</a:t>
            </a:r>
          </a:p>
        </p:txBody>
      </p:sp>
    </p:spTree>
    <p:extLst>
      <p:ext uri="{BB962C8B-B14F-4D97-AF65-F5344CB8AC3E}">
        <p14:creationId xmlns:p14="http://schemas.microsoft.com/office/powerpoint/2010/main" val="167546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tLang="en-US" dirty="0"/>
              <a:t>Practice What You Know</a:t>
            </a:r>
            <a:br>
              <a:rPr lang="en-US" altLang="en-US" dirty="0"/>
            </a:br>
            <a:r>
              <a:rPr lang="en-US" altLang="en-US" dirty="0"/>
              <a:t>Production Possibilities Frontier</a:t>
            </a:r>
            <a:endParaRPr lang="en-US" altLang="en-US" dirty="0">
              <a:latin typeface="Cambria"/>
            </a:endParaRPr>
          </a:p>
        </p:txBody>
      </p:sp>
      <p:sp>
        <p:nvSpPr>
          <p:cNvPr id="70658"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2"/>
            </a:pPr>
            <a:r>
              <a:rPr lang="en-US" altLang="en-US" sz="3200" dirty="0">
                <a:latin typeface="Cambria"/>
              </a:rPr>
              <a:t>(True/False) As you move from point F to point G, the price of bicycles increases.</a:t>
            </a:r>
          </a:p>
          <a:p>
            <a:pPr marL="514350" indent="-514350" eaLnBrk="1" hangingPunct="1"/>
            <a:endParaRPr lang="en-US" altLang="en-US" sz="3200" dirty="0">
              <a:latin typeface="Cambria"/>
            </a:endParaRPr>
          </a:p>
          <a:p>
            <a:pPr marL="514350" indent="-514350" eaLnBrk="1" hangingPunct="1">
              <a:buNone/>
            </a:pPr>
            <a:endParaRPr lang="en-US" altLang="en-US" sz="2800" dirty="0">
              <a:latin typeface="Cambria"/>
            </a:endParaRPr>
          </a:p>
        </p:txBody>
      </p:sp>
      <p:cxnSp>
        <p:nvCxnSpPr>
          <p:cNvPr id="4" name="Straight Connector 3"/>
          <p:cNvCxnSpPr/>
          <p:nvPr/>
        </p:nvCxnSpPr>
        <p:spPr>
          <a:xfrm rot="5400000">
            <a:off x="6457156" y="4563269"/>
            <a:ext cx="23447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7629594" y="5746750"/>
            <a:ext cx="2365375" cy="206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661" name="TextBox 11"/>
          <p:cNvSpPr txBox="1">
            <a:spLocks noChangeArrowheads="1"/>
          </p:cNvSpPr>
          <p:nvPr/>
        </p:nvSpPr>
        <p:spPr bwMode="auto">
          <a:xfrm>
            <a:off x="7037392" y="293851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Bicycles</a:t>
            </a:r>
          </a:p>
        </p:txBody>
      </p:sp>
      <p:sp>
        <p:nvSpPr>
          <p:cNvPr id="70662" name="TextBox 12"/>
          <p:cNvSpPr txBox="1">
            <a:spLocks noChangeArrowheads="1"/>
          </p:cNvSpPr>
          <p:nvPr/>
        </p:nvSpPr>
        <p:spPr bwMode="auto">
          <a:xfrm>
            <a:off x="9555165" y="5856341"/>
            <a:ext cx="752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Cars</a:t>
            </a:r>
          </a:p>
        </p:txBody>
      </p:sp>
      <p:sp>
        <p:nvSpPr>
          <p:cNvPr id="8" name="Freeform 7"/>
          <p:cNvSpPr/>
          <p:nvPr/>
        </p:nvSpPr>
        <p:spPr>
          <a:xfrm>
            <a:off x="7629594" y="3960916"/>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AC69A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sp>
        <p:nvSpPr>
          <p:cNvPr id="70664" name="TextBox 17"/>
          <p:cNvSpPr txBox="1">
            <a:spLocks noChangeArrowheads="1"/>
          </p:cNvSpPr>
          <p:nvPr/>
        </p:nvSpPr>
        <p:spPr bwMode="auto">
          <a:xfrm>
            <a:off x="8739257" y="4318000"/>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F</a:t>
            </a:r>
          </a:p>
        </p:txBody>
      </p:sp>
      <p:sp>
        <p:nvSpPr>
          <p:cNvPr id="70665" name="TextBox 13"/>
          <p:cNvSpPr txBox="1">
            <a:spLocks noChangeArrowheads="1"/>
          </p:cNvSpPr>
          <p:nvPr/>
        </p:nvSpPr>
        <p:spPr bwMode="auto">
          <a:xfrm>
            <a:off x="8094665" y="3759200"/>
            <a:ext cx="4619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G</a:t>
            </a:r>
          </a:p>
        </p:txBody>
      </p:sp>
      <p:sp>
        <p:nvSpPr>
          <p:cNvPr id="37899" name="TextBox 10"/>
          <p:cNvSpPr txBox="1">
            <a:spLocks noChangeArrowheads="1"/>
          </p:cNvSpPr>
          <p:nvPr/>
        </p:nvSpPr>
        <p:spPr bwMode="auto">
          <a:xfrm>
            <a:off x="2311400" y="3048103"/>
            <a:ext cx="3403600" cy="304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3200" b="1" dirty="0">
                <a:solidFill>
                  <a:srgbClr val="669900"/>
                </a:solidFill>
                <a:latin typeface="Cambria"/>
                <a:cs typeface="Cambria"/>
              </a:rPr>
              <a:t>False.</a:t>
            </a:r>
          </a:p>
          <a:p>
            <a:pPr eaLnBrk="1" hangingPunct="1"/>
            <a:endParaRPr lang="en-US" altLang="en-US" sz="3200" b="1" dirty="0">
              <a:solidFill>
                <a:srgbClr val="669900"/>
              </a:solidFill>
              <a:latin typeface="Cambria"/>
              <a:cs typeface="Cambria"/>
            </a:endParaRPr>
          </a:p>
          <a:p>
            <a:pPr eaLnBrk="1" hangingPunct="1"/>
            <a:r>
              <a:rPr lang="en-US" altLang="en-US" sz="3200" b="1" dirty="0">
                <a:solidFill>
                  <a:srgbClr val="669900"/>
                </a:solidFill>
                <a:latin typeface="Cambria"/>
                <a:cs typeface="Cambria"/>
              </a:rPr>
              <a:t>The number of bicycles produced increases.</a:t>
            </a:r>
          </a:p>
        </p:txBody>
      </p:sp>
    </p:spTree>
    <p:extLst>
      <p:ext uri="{BB962C8B-B14F-4D97-AF65-F5344CB8AC3E}">
        <p14:creationId xmlns:p14="http://schemas.microsoft.com/office/powerpoint/2010/main" val="2581227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7899">
                                            <p:txEl>
                                              <p:pRg st="0" end="0"/>
                                            </p:txEl>
                                          </p:spTgt>
                                        </p:tgtEl>
                                        <p:attrNameLst>
                                          <p:attrName>style.visibility</p:attrName>
                                        </p:attrNameLst>
                                      </p:cBhvr>
                                      <p:to>
                                        <p:strVal val="visible"/>
                                      </p:to>
                                    </p:set>
                                    <p:animEffect transition="in" filter="barn(inVertical)">
                                      <p:cBhvr>
                                        <p:cTn id="7" dur="500"/>
                                        <p:tgtEl>
                                          <p:spTgt spid="3789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7899">
                                            <p:txEl>
                                              <p:pRg st="2" end="2"/>
                                            </p:txEl>
                                          </p:spTgt>
                                        </p:tgtEl>
                                        <p:attrNameLst>
                                          <p:attrName>style.visibility</p:attrName>
                                        </p:attrNameLst>
                                      </p:cBhvr>
                                      <p:to>
                                        <p:strVal val="visible"/>
                                      </p:to>
                                    </p:set>
                                    <p:animEffect transition="in" filter="barn(inVertical)">
                                      <p:cBhvr>
                                        <p:cTn id="10" dur="500"/>
                                        <p:tgtEl>
                                          <p:spTgt spid="37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tLang="en-US" dirty="0"/>
              <a:t>Practice What You Know</a:t>
            </a:r>
            <a:br>
              <a:rPr lang="en-US" altLang="en-US" dirty="0"/>
            </a:br>
            <a:r>
              <a:rPr lang="en-US" altLang="en-US" dirty="0"/>
              <a:t>Production Possibilities Frontier</a:t>
            </a:r>
            <a:endParaRPr lang="en-US" altLang="en-US" dirty="0">
              <a:latin typeface="Cambria"/>
            </a:endParaRPr>
          </a:p>
        </p:txBody>
      </p:sp>
      <p:sp>
        <p:nvSpPr>
          <p:cNvPr id="60418"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3"/>
            </a:pPr>
            <a:r>
              <a:rPr lang="en-US" altLang="en-US" sz="3200" dirty="0">
                <a:latin typeface="Cambria"/>
              </a:rPr>
              <a:t>(True/False) Movement along the curve from point C to point A shows us the opportunity cost of producing more bicycles.</a:t>
            </a:r>
          </a:p>
          <a:p>
            <a:pPr marL="514350" indent="-514350" eaLnBrk="1" hangingPunct="1">
              <a:buNone/>
            </a:pPr>
            <a:endParaRPr lang="en-US" altLang="en-US" sz="2800" dirty="0">
              <a:latin typeface="Cambria"/>
            </a:endParaRPr>
          </a:p>
        </p:txBody>
      </p:sp>
      <p:cxnSp>
        <p:nvCxnSpPr>
          <p:cNvPr id="4" name="Straight Connector 3"/>
          <p:cNvCxnSpPr/>
          <p:nvPr/>
        </p:nvCxnSpPr>
        <p:spPr>
          <a:xfrm rot="5400000">
            <a:off x="4225131" y="4883944"/>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5397516" y="6067425"/>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60421" name="TextBox 11"/>
          <p:cNvSpPr txBox="1">
            <a:spLocks noChangeArrowheads="1"/>
          </p:cNvSpPr>
          <p:nvPr/>
        </p:nvSpPr>
        <p:spPr bwMode="auto">
          <a:xfrm>
            <a:off x="4805364" y="325914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Bicycles</a:t>
            </a:r>
          </a:p>
        </p:txBody>
      </p:sp>
      <p:sp>
        <p:nvSpPr>
          <p:cNvPr id="60422" name="TextBox 12"/>
          <p:cNvSpPr txBox="1">
            <a:spLocks noChangeArrowheads="1"/>
          </p:cNvSpPr>
          <p:nvPr/>
        </p:nvSpPr>
        <p:spPr bwMode="auto">
          <a:xfrm>
            <a:off x="7323141" y="6177016"/>
            <a:ext cx="752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Cars</a:t>
            </a:r>
          </a:p>
        </p:txBody>
      </p:sp>
      <p:sp>
        <p:nvSpPr>
          <p:cNvPr id="60423" name="TextBox 17"/>
          <p:cNvSpPr txBox="1">
            <a:spLocks noChangeArrowheads="1"/>
          </p:cNvSpPr>
          <p:nvPr/>
        </p:nvSpPr>
        <p:spPr bwMode="auto">
          <a:xfrm>
            <a:off x="6507233" y="4638675"/>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A</a:t>
            </a:r>
          </a:p>
        </p:txBody>
      </p:sp>
      <p:sp>
        <p:nvSpPr>
          <p:cNvPr id="60424" name="TextBox 13"/>
          <p:cNvSpPr txBox="1">
            <a:spLocks noChangeArrowheads="1"/>
          </p:cNvSpPr>
          <p:nvPr/>
        </p:nvSpPr>
        <p:spPr bwMode="auto">
          <a:xfrm>
            <a:off x="5862637" y="4079875"/>
            <a:ext cx="4619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t>
            </a:r>
          </a:p>
        </p:txBody>
      </p:sp>
      <p:sp>
        <p:nvSpPr>
          <p:cNvPr id="12" name="Freeform 11"/>
          <p:cNvSpPr/>
          <p:nvPr/>
        </p:nvSpPr>
        <p:spPr>
          <a:xfrm>
            <a:off x="5402333" y="4272066"/>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noFill/>
          <a:ln w="38100">
            <a:solidFill>
              <a:srgbClr val="AC69A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spTree>
    <p:extLst>
      <p:ext uri="{BB962C8B-B14F-4D97-AF65-F5344CB8AC3E}">
        <p14:creationId xmlns:p14="http://schemas.microsoft.com/office/powerpoint/2010/main" val="88947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tLang="en-US" dirty="0"/>
              <a:t>Practice What You Know</a:t>
            </a:r>
            <a:br>
              <a:rPr lang="en-US" altLang="en-US" dirty="0"/>
            </a:br>
            <a:r>
              <a:rPr lang="en-US" altLang="en-US" dirty="0"/>
              <a:t>Production Possibilities Frontier</a:t>
            </a:r>
            <a:endParaRPr lang="en-US" altLang="en-US" dirty="0">
              <a:latin typeface="Cambria"/>
            </a:endParaRPr>
          </a:p>
        </p:txBody>
      </p:sp>
      <p:sp>
        <p:nvSpPr>
          <p:cNvPr id="72706"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3"/>
            </a:pPr>
            <a:r>
              <a:rPr lang="en-US" altLang="en-US" sz="3200" dirty="0">
                <a:latin typeface="Cambria"/>
              </a:rPr>
              <a:t>(True/False) Movement along the curve from point C to point A shows us the opportunity cost of producing more bicycles.</a:t>
            </a:r>
          </a:p>
          <a:p>
            <a:pPr marL="514350" indent="-514350" eaLnBrk="1" hangingPunct="1">
              <a:buNone/>
            </a:pPr>
            <a:endParaRPr lang="en-US" altLang="en-US" sz="2800" dirty="0">
              <a:latin typeface="Cambria"/>
            </a:endParaRPr>
          </a:p>
        </p:txBody>
      </p:sp>
      <p:sp>
        <p:nvSpPr>
          <p:cNvPr id="38916" name="TextBox 10"/>
          <p:cNvSpPr txBox="1">
            <a:spLocks noChangeArrowheads="1"/>
          </p:cNvSpPr>
          <p:nvPr/>
        </p:nvSpPr>
        <p:spPr bwMode="auto">
          <a:xfrm>
            <a:off x="2311400" y="3429053"/>
            <a:ext cx="3403600" cy="304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3200" b="1" dirty="0">
                <a:solidFill>
                  <a:srgbClr val="669900"/>
                </a:solidFill>
                <a:latin typeface="Cambria"/>
                <a:cs typeface="Cambria"/>
              </a:rPr>
              <a:t>False.</a:t>
            </a:r>
          </a:p>
          <a:p>
            <a:pPr eaLnBrk="1" hangingPunct="1"/>
            <a:endParaRPr lang="en-US" altLang="en-US" sz="3200" b="1" dirty="0">
              <a:solidFill>
                <a:srgbClr val="669900"/>
              </a:solidFill>
              <a:latin typeface="Cambria"/>
              <a:cs typeface="Cambria"/>
            </a:endParaRPr>
          </a:p>
          <a:p>
            <a:pPr eaLnBrk="1" hangingPunct="1"/>
            <a:r>
              <a:rPr lang="en-US" altLang="en-US" sz="3200" b="1" dirty="0">
                <a:solidFill>
                  <a:srgbClr val="669900"/>
                </a:solidFill>
                <a:latin typeface="Cambria"/>
                <a:cs typeface="Cambria"/>
              </a:rPr>
              <a:t>It represents the opportunity cost of producing more cars.</a:t>
            </a:r>
          </a:p>
        </p:txBody>
      </p:sp>
      <p:cxnSp>
        <p:nvCxnSpPr>
          <p:cNvPr id="12" name="Straight Connector 11"/>
          <p:cNvCxnSpPr/>
          <p:nvPr/>
        </p:nvCxnSpPr>
        <p:spPr>
          <a:xfrm rot="5400000">
            <a:off x="5977731" y="4775994"/>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7150169" y="5959475"/>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72710" name="TextBox 11"/>
          <p:cNvSpPr txBox="1">
            <a:spLocks noChangeArrowheads="1"/>
          </p:cNvSpPr>
          <p:nvPr/>
        </p:nvSpPr>
        <p:spPr bwMode="auto">
          <a:xfrm>
            <a:off x="6557964" y="3151197"/>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Bicycles</a:t>
            </a:r>
          </a:p>
        </p:txBody>
      </p:sp>
      <p:sp>
        <p:nvSpPr>
          <p:cNvPr id="72711" name="TextBox 12"/>
          <p:cNvSpPr txBox="1">
            <a:spLocks noChangeArrowheads="1"/>
          </p:cNvSpPr>
          <p:nvPr/>
        </p:nvSpPr>
        <p:spPr bwMode="auto">
          <a:xfrm>
            <a:off x="9075741" y="6069066"/>
            <a:ext cx="752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Cars</a:t>
            </a:r>
          </a:p>
        </p:txBody>
      </p:sp>
      <p:sp>
        <p:nvSpPr>
          <p:cNvPr id="16" name="Freeform 15"/>
          <p:cNvSpPr/>
          <p:nvPr/>
        </p:nvSpPr>
        <p:spPr>
          <a:xfrm>
            <a:off x="7150116" y="4173641"/>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AC69A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sp>
        <p:nvSpPr>
          <p:cNvPr id="72713" name="TextBox 17"/>
          <p:cNvSpPr txBox="1">
            <a:spLocks noChangeArrowheads="1"/>
          </p:cNvSpPr>
          <p:nvPr/>
        </p:nvSpPr>
        <p:spPr bwMode="auto">
          <a:xfrm>
            <a:off x="8259833" y="4530725"/>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A</a:t>
            </a:r>
          </a:p>
        </p:txBody>
      </p:sp>
      <p:sp>
        <p:nvSpPr>
          <p:cNvPr id="72714" name="TextBox 13"/>
          <p:cNvSpPr txBox="1">
            <a:spLocks noChangeArrowheads="1"/>
          </p:cNvSpPr>
          <p:nvPr/>
        </p:nvSpPr>
        <p:spPr bwMode="auto">
          <a:xfrm>
            <a:off x="7615237" y="3971925"/>
            <a:ext cx="4619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t>
            </a:r>
          </a:p>
        </p:txBody>
      </p:sp>
      <p:cxnSp>
        <p:nvCxnSpPr>
          <p:cNvPr id="19" name="Straight Arrow Connector 18"/>
          <p:cNvCxnSpPr/>
          <p:nvPr/>
        </p:nvCxnSpPr>
        <p:spPr>
          <a:xfrm>
            <a:off x="7837489" y="5840516"/>
            <a:ext cx="4841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6719094" y="4528395"/>
            <a:ext cx="495300"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7888292" y="5443538"/>
            <a:ext cx="3841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a:t>
            </a:r>
          </a:p>
        </p:txBody>
      </p:sp>
      <p:sp>
        <p:nvSpPr>
          <p:cNvPr id="22" name="TextBox 21"/>
          <p:cNvSpPr txBox="1">
            <a:spLocks noChangeArrowheads="1"/>
          </p:cNvSpPr>
          <p:nvPr/>
        </p:nvSpPr>
        <p:spPr bwMode="auto">
          <a:xfrm>
            <a:off x="6654843" y="4262489"/>
            <a:ext cx="29051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 </a:t>
            </a:r>
          </a:p>
        </p:txBody>
      </p:sp>
    </p:spTree>
    <p:extLst>
      <p:ext uri="{BB962C8B-B14F-4D97-AF65-F5344CB8AC3E}">
        <p14:creationId xmlns:p14="http://schemas.microsoft.com/office/powerpoint/2010/main" val="2802716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Effect transition="in" filter="barn(inVertical)">
                                      <p:cBhvr>
                                        <p:cTn id="7" dur="500"/>
                                        <p:tgtEl>
                                          <p:spTgt spid="3891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8916">
                                            <p:txEl>
                                              <p:pRg st="2" end="2"/>
                                            </p:txEl>
                                          </p:spTgt>
                                        </p:tgtEl>
                                        <p:attrNameLst>
                                          <p:attrName>style.visibility</p:attrName>
                                        </p:attrNameLst>
                                      </p:cBhvr>
                                      <p:to>
                                        <p:strVal val="visible"/>
                                      </p:to>
                                    </p:set>
                                    <p:animEffect transition="in" filter="barn(inVertical)">
                                      <p:cBhvr>
                                        <p:cTn id="10" dur="500"/>
                                        <p:tgtEl>
                                          <p:spTgt spid="3891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dissolv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en-US" dirty="0"/>
              <a:t>Practice What You Know</a:t>
            </a:r>
            <a:br>
              <a:rPr lang="en-US" altLang="en-US" dirty="0"/>
            </a:br>
            <a:r>
              <a:rPr lang="en-US" altLang="en-US" dirty="0"/>
              <a:t>Production Possibilities Frontier</a:t>
            </a:r>
            <a:endParaRPr lang="en-US" altLang="en-US" dirty="0">
              <a:latin typeface="Cambria"/>
            </a:endParaRPr>
          </a:p>
        </p:txBody>
      </p:sp>
      <p:sp>
        <p:nvSpPr>
          <p:cNvPr id="62466"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4"/>
            </a:pPr>
            <a:r>
              <a:rPr lang="en-US" altLang="en-US" sz="3200" dirty="0">
                <a:latin typeface="Cambria"/>
              </a:rPr>
              <a:t>(True/False) If we have high unemployment, then the curve shifts in.</a:t>
            </a:r>
          </a:p>
          <a:p>
            <a:pPr marL="514350" indent="-514350" eaLnBrk="1" hangingPunct="1">
              <a:buNone/>
            </a:pPr>
            <a:endParaRPr lang="en-US" altLang="en-US" sz="2800" dirty="0">
              <a:latin typeface="Cambria"/>
            </a:endParaRPr>
          </a:p>
        </p:txBody>
      </p:sp>
      <p:cxnSp>
        <p:nvCxnSpPr>
          <p:cNvPr id="4" name="Straight Connector 3"/>
          <p:cNvCxnSpPr/>
          <p:nvPr/>
        </p:nvCxnSpPr>
        <p:spPr>
          <a:xfrm rot="5400000">
            <a:off x="4379119" y="4563269"/>
            <a:ext cx="23447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5551557" y="5746750"/>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62469" name="TextBox 11"/>
          <p:cNvSpPr txBox="1">
            <a:spLocks noChangeArrowheads="1"/>
          </p:cNvSpPr>
          <p:nvPr/>
        </p:nvSpPr>
        <p:spPr bwMode="auto">
          <a:xfrm>
            <a:off x="4959352" y="293851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Bicycles</a:t>
            </a:r>
          </a:p>
        </p:txBody>
      </p:sp>
      <p:sp>
        <p:nvSpPr>
          <p:cNvPr id="62470" name="TextBox 12"/>
          <p:cNvSpPr txBox="1">
            <a:spLocks noChangeArrowheads="1"/>
          </p:cNvSpPr>
          <p:nvPr/>
        </p:nvSpPr>
        <p:spPr bwMode="auto">
          <a:xfrm>
            <a:off x="7477126" y="5856341"/>
            <a:ext cx="752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Cars</a:t>
            </a:r>
          </a:p>
        </p:txBody>
      </p:sp>
      <p:sp>
        <p:nvSpPr>
          <p:cNvPr id="62471" name="TextBox 13"/>
          <p:cNvSpPr txBox="1">
            <a:spLocks noChangeArrowheads="1"/>
          </p:cNvSpPr>
          <p:nvPr/>
        </p:nvSpPr>
        <p:spPr bwMode="auto">
          <a:xfrm>
            <a:off x="5994428" y="4683125"/>
            <a:ext cx="4381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a:t>
            </a:r>
          </a:p>
        </p:txBody>
      </p:sp>
      <p:sp>
        <p:nvSpPr>
          <p:cNvPr id="13" name="Freeform 12"/>
          <p:cNvSpPr/>
          <p:nvPr/>
        </p:nvSpPr>
        <p:spPr>
          <a:xfrm>
            <a:off x="5551520" y="3960916"/>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9B549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cxnSp>
        <p:nvCxnSpPr>
          <p:cNvPr id="14" name="Straight Arrow Connector 13"/>
          <p:cNvCxnSpPr/>
          <p:nvPr/>
        </p:nvCxnSpPr>
        <p:spPr>
          <a:xfrm rot="10800000" flipV="1">
            <a:off x="6292853" y="4595813"/>
            <a:ext cx="258763" cy="24765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6434137" y="4851400"/>
            <a:ext cx="258763" cy="24765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6102353" y="4343400"/>
            <a:ext cx="258763" cy="24765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01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tLang="en-US" dirty="0"/>
              <a:t>Practice What You Know</a:t>
            </a:r>
            <a:br>
              <a:rPr lang="en-US" altLang="en-US" dirty="0"/>
            </a:br>
            <a:r>
              <a:rPr lang="en-US" altLang="en-US" dirty="0"/>
              <a:t>Production Possibilities Frontier</a:t>
            </a:r>
            <a:endParaRPr lang="en-US" altLang="en-US" dirty="0">
              <a:latin typeface="Cambria"/>
            </a:endParaRPr>
          </a:p>
        </p:txBody>
      </p:sp>
      <p:sp>
        <p:nvSpPr>
          <p:cNvPr id="74754"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4"/>
            </a:pPr>
            <a:r>
              <a:rPr lang="en-US" altLang="en-US" sz="3200" dirty="0">
                <a:latin typeface="Cambria"/>
              </a:rPr>
              <a:t>(True/False) If we have high unemployment, then the curve shifts in.</a:t>
            </a:r>
          </a:p>
          <a:p>
            <a:pPr marL="514350" indent="-514350" eaLnBrk="1" hangingPunct="1">
              <a:buNone/>
            </a:pPr>
            <a:endParaRPr lang="en-US" altLang="en-US" sz="2800" dirty="0">
              <a:latin typeface="Cambria"/>
            </a:endParaRPr>
          </a:p>
        </p:txBody>
      </p:sp>
      <p:cxnSp>
        <p:nvCxnSpPr>
          <p:cNvPr id="4" name="Straight Connector 3"/>
          <p:cNvCxnSpPr/>
          <p:nvPr/>
        </p:nvCxnSpPr>
        <p:spPr>
          <a:xfrm rot="5400000">
            <a:off x="6574631" y="4487069"/>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7747069" y="5670550"/>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74757" name="TextBox 11"/>
          <p:cNvSpPr txBox="1">
            <a:spLocks noChangeArrowheads="1"/>
          </p:cNvSpPr>
          <p:nvPr/>
        </p:nvSpPr>
        <p:spPr bwMode="auto">
          <a:xfrm>
            <a:off x="7154864" y="286231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Bicycles</a:t>
            </a:r>
          </a:p>
        </p:txBody>
      </p:sp>
      <p:sp>
        <p:nvSpPr>
          <p:cNvPr id="74758" name="TextBox 12"/>
          <p:cNvSpPr txBox="1">
            <a:spLocks noChangeArrowheads="1"/>
          </p:cNvSpPr>
          <p:nvPr/>
        </p:nvSpPr>
        <p:spPr bwMode="auto">
          <a:xfrm>
            <a:off x="9672641" y="5780141"/>
            <a:ext cx="752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Cars</a:t>
            </a:r>
          </a:p>
        </p:txBody>
      </p:sp>
      <p:sp>
        <p:nvSpPr>
          <p:cNvPr id="8" name="Freeform 7"/>
          <p:cNvSpPr/>
          <p:nvPr/>
        </p:nvSpPr>
        <p:spPr>
          <a:xfrm>
            <a:off x="7747069" y="3884716"/>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AC69A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cxnSp>
        <p:nvCxnSpPr>
          <p:cNvPr id="9" name="Straight Arrow Connector 8"/>
          <p:cNvCxnSpPr/>
          <p:nvPr/>
        </p:nvCxnSpPr>
        <p:spPr>
          <a:xfrm rot="10800000" flipV="1">
            <a:off x="8488365" y="4519613"/>
            <a:ext cx="258763" cy="24765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761" name="TextBox 13"/>
          <p:cNvSpPr txBox="1">
            <a:spLocks noChangeArrowheads="1"/>
          </p:cNvSpPr>
          <p:nvPr/>
        </p:nvSpPr>
        <p:spPr bwMode="auto">
          <a:xfrm>
            <a:off x="8189981" y="4606925"/>
            <a:ext cx="4381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a:t>
            </a:r>
          </a:p>
        </p:txBody>
      </p:sp>
      <p:cxnSp>
        <p:nvCxnSpPr>
          <p:cNvPr id="11" name="Straight Arrow Connector 10"/>
          <p:cNvCxnSpPr/>
          <p:nvPr/>
        </p:nvCxnSpPr>
        <p:spPr>
          <a:xfrm rot="10800000" flipV="1">
            <a:off x="8674169" y="4908550"/>
            <a:ext cx="257175" cy="24765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8199437" y="4219575"/>
            <a:ext cx="258763" cy="24765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949" name="TextBox 12"/>
          <p:cNvSpPr txBox="1">
            <a:spLocks noChangeArrowheads="1"/>
          </p:cNvSpPr>
          <p:nvPr/>
        </p:nvSpPr>
        <p:spPr bwMode="auto">
          <a:xfrm>
            <a:off x="1816100" y="2768651"/>
            <a:ext cx="54102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800" b="1" dirty="0">
                <a:solidFill>
                  <a:srgbClr val="669900"/>
                </a:solidFill>
                <a:latin typeface="Cambria"/>
                <a:cs typeface="Cambria"/>
              </a:rPr>
              <a:t>False.</a:t>
            </a:r>
          </a:p>
          <a:p>
            <a:pPr eaLnBrk="1" hangingPunct="1"/>
            <a:endParaRPr lang="en-US" altLang="en-US" sz="2800" b="1" dirty="0">
              <a:solidFill>
                <a:srgbClr val="669900"/>
              </a:solidFill>
              <a:latin typeface="Cambria"/>
              <a:cs typeface="Cambria"/>
            </a:endParaRPr>
          </a:p>
          <a:p>
            <a:pPr eaLnBrk="1" hangingPunct="1"/>
            <a:r>
              <a:rPr lang="en-US" altLang="en-US" sz="2800" b="1" dirty="0">
                <a:solidFill>
                  <a:srgbClr val="669900"/>
                </a:solidFill>
                <a:latin typeface="Cambria"/>
                <a:cs typeface="Cambria"/>
              </a:rPr>
              <a:t>Unemployment means that not everyone is working so production is inside the PPC. The PPC stays put since it represents the maximum output if all resources are being used to the fullest. </a:t>
            </a:r>
          </a:p>
        </p:txBody>
      </p:sp>
    </p:spTree>
    <p:extLst>
      <p:ext uri="{BB962C8B-B14F-4D97-AF65-F5344CB8AC3E}">
        <p14:creationId xmlns:p14="http://schemas.microsoft.com/office/powerpoint/2010/main" val="998728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49">
                                            <p:txEl>
                                              <p:pRg st="0" end="0"/>
                                            </p:txEl>
                                          </p:spTgt>
                                        </p:tgtEl>
                                        <p:attrNameLst>
                                          <p:attrName>style.visibility</p:attrName>
                                        </p:attrNameLst>
                                      </p:cBhvr>
                                      <p:to>
                                        <p:strVal val="visible"/>
                                      </p:to>
                                    </p:set>
                                    <p:animEffect transition="in" filter="barn(inVertical)">
                                      <p:cBhvr>
                                        <p:cTn id="7" dur="500"/>
                                        <p:tgtEl>
                                          <p:spTgt spid="3994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49">
                                            <p:txEl>
                                              <p:pRg st="2" end="2"/>
                                            </p:txEl>
                                          </p:spTgt>
                                        </p:tgtEl>
                                        <p:attrNameLst>
                                          <p:attrName>style.visibility</p:attrName>
                                        </p:attrNameLst>
                                      </p:cBhvr>
                                      <p:to>
                                        <p:strVal val="visible"/>
                                      </p:to>
                                    </p:set>
                                    <p:animEffect transition="in" filter="barn(inVertical)">
                                      <p:cBhvr>
                                        <p:cTn id="10" dur="500"/>
                                        <p:tgtEl>
                                          <p:spTgt spid="399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tLang="en-US" dirty="0"/>
              <a:t>Practice What You Know</a:t>
            </a:r>
            <a:br>
              <a:rPr lang="en-US" altLang="en-US" dirty="0"/>
            </a:br>
            <a:r>
              <a:rPr lang="en-US" altLang="en-US" dirty="0"/>
              <a:t>Production Possibilities Frontier</a:t>
            </a:r>
            <a:endParaRPr lang="en-US" altLang="en-US" dirty="0">
              <a:latin typeface="Cambria"/>
            </a:endParaRPr>
          </a:p>
        </p:txBody>
      </p:sp>
      <p:sp>
        <p:nvSpPr>
          <p:cNvPr id="64514"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5"/>
            </a:pPr>
            <a:r>
              <a:rPr lang="en-US" altLang="en-US" sz="3200" dirty="0">
                <a:latin typeface="Cambria"/>
              </a:rPr>
              <a:t>(True/False) If an improved process for manufacturing cars is introduced, then the entire curve will shift out.</a:t>
            </a:r>
          </a:p>
          <a:p>
            <a:pPr marL="514350" indent="-514350" eaLnBrk="1" hangingPunct="1">
              <a:buNone/>
            </a:pPr>
            <a:endParaRPr lang="en-US" altLang="en-US" sz="2800" dirty="0">
              <a:latin typeface="Cambria"/>
            </a:endParaRPr>
          </a:p>
        </p:txBody>
      </p:sp>
      <p:cxnSp>
        <p:nvCxnSpPr>
          <p:cNvPr id="4" name="Straight Connector 3"/>
          <p:cNvCxnSpPr/>
          <p:nvPr/>
        </p:nvCxnSpPr>
        <p:spPr>
          <a:xfrm rot="5400000">
            <a:off x="3921919" y="4915694"/>
            <a:ext cx="23447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5094296" y="6099175"/>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64517" name="TextBox 11"/>
          <p:cNvSpPr txBox="1">
            <a:spLocks noChangeArrowheads="1"/>
          </p:cNvSpPr>
          <p:nvPr/>
        </p:nvSpPr>
        <p:spPr bwMode="auto">
          <a:xfrm>
            <a:off x="4502152" y="3290897"/>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Bicycles</a:t>
            </a:r>
          </a:p>
        </p:txBody>
      </p:sp>
      <p:sp>
        <p:nvSpPr>
          <p:cNvPr id="64518" name="TextBox 12"/>
          <p:cNvSpPr txBox="1">
            <a:spLocks noChangeArrowheads="1"/>
          </p:cNvSpPr>
          <p:nvPr/>
        </p:nvSpPr>
        <p:spPr bwMode="auto">
          <a:xfrm>
            <a:off x="7019929" y="6208766"/>
            <a:ext cx="752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Cars</a:t>
            </a:r>
          </a:p>
        </p:txBody>
      </p:sp>
      <p:sp>
        <p:nvSpPr>
          <p:cNvPr id="8" name="Freeform 7"/>
          <p:cNvSpPr/>
          <p:nvPr/>
        </p:nvSpPr>
        <p:spPr>
          <a:xfrm>
            <a:off x="5094357" y="4313341"/>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cxnSp>
        <p:nvCxnSpPr>
          <p:cNvPr id="9" name="Straight Arrow Connector 8"/>
          <p:cNvCxnSpPr/>
          <p:nvPr/>
        </p:nvCxnSpPr>
        <p:spPr>
          <a:xfrm flipV="1">
            <a:off x="6191251" y="4495800"/>
            <a:ext cx="484188" cy="376238"/>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521" name="TextBox 13"/>
          <p:cNvSpPr txBox="1">
            <a:spLocks noChangeArrowheads="1"/>
          </p:cNvSpPr>
          <p:nvPr/>
        </p:nvSpPr>
        <p:spPr bwMode="auto">
          <a:xfrm>
            <a:off x="6665982" y="4175125"/>
            <a:ext cx="4397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a:t>
            </a:r>
          </a:p>
        </p:txBody>
      </p:sp>
      <p:cxnSp>
        <p:nvCxnSpPr>
          <p:cNvPr id="11" name="Straight Arrow Connector 10"/>
          <p:cNvCxnSpPr/>
          <p:nvPr/>
        </p:nvCxnSpPr>
        <p:spPr>
          <a:xfrm flipV="1">
            <a:off x="6505576" y="5238750"/>
            <a:ext cx="481013" cy="312738"/>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676969" y="4108553"/>
            <a:ext cx="428625" cy="377825"/>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93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tLang="en-US" dirty="0"/>
              <a:t>Practice What You Know</a:t>
            </a:r>
            <a:br>
              <a:rPr lang="en-US" altLang="en-US" dirty="0"/>
            </a:br>
            <a:r>
              <a:rPr lang="en-US" altLang="en-US" dirty="0"/>
              <a:t>Production Possibilities Frontier</a:t>
            </a:r>
            <a:endParaRPr lang="en-US" altLang="en-US" dirty="0">
              <a:latin typeface="Cambria"/>
            </a:endParaRPr>
          </a:p>
        </p:txBody>
      </p:sp>
      <p:sp>
        <p:nvSpPr>
          <p:cNvPr id="76802"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5"/>
            </a:pPr>
            <a:r>
              <a:rPr lang="en-US" altLang="en-US" sz="3200" dirty="0">
                <a:latin typeface="Cambria"/>
              </a:rPr>
              <a:t>(True/False) If an improved process for manufacturing cars is introduced, then the entire curve will shift out.</a:t>
            </a:r>
          </a:p>
          <a:p>
            <a:pPr marL="514350" indent="-514350" eaLnBrk="1" hangingPunct="1">
              <a:buNone/>
            </a:pPr>
            <a:endParaRPr lang="en-US" altLang="en-US" sz="2800" dirty="0">
              <a:latin typeface="Cambria"/>
            </a:endParaRPr>
          </a:p>
        </p:txBody>
      </p:sp>
      <p:cxnSp>
        <p:nvCxnSpPr>
          <p:cNvPr id="13" name="Straight Connector 12"/>
          <p:cNvCxnSpPr/>
          <p:nvPr/>
        </p:nvCxnSpPr>
        <p:spPr>
          <a:xfrm rot="5400000">
            <a:off x="6468270" y="4906169"/>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7640707" y="6089650"/>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76805" name="TextBox 11"/>
          <p:cNvSpPr txBox="1">
            <a:spLocks noChangeArrowheads="1"/>
          </p:cNvSpPr>
          <p:nvPr/>
        </p:nvSpPr>
        <p:spPr bwMode="auto">
          <a:xfrm>
            <a:off x="7048504" y="3281373"/>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Bicycles</a:t>
            </a:r>
          </a:p>
        </p:txBody>
      </p:sp>
      <p:sp>
        <p:nvSpPr>
          <p:cNvPr id="76806" name="TextBox 12"/>
          <p:cNvSpPr txBox="1">
            <a:spLocks noChangeArrowheads="1"/>
          </p:cNvSpPr>
          <p:nvPr/>
        </p:nvSpPr>
        <p:spPr bwMode="auto">
          <a:xfrm>
            <a:off x="9566277" y="6199241"/>
            <a:ext cx="752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Cars</a:t>
            </a:r>
          </a:p>
        </p:txBody>
      </p:sp>
      <p:sp>
        <p:nvSpPr>
          <p:cNvPr id="17" name="Freeform 16"/>
          <p:cNvSpPr/>
          <p:nvPr/>
        </p:nvSpPr>
        <p:spPr>
          <a:xfrm>
            <a:off x="7640707" y="4303816"/>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C89ABB"/>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cxnSp>
        <p:nvCxnSpPr>
          <p:cNvPr id="18" name="Straight Arrow Connector 17"/>
          <p:cNvCxnSpPr/>
          <p:nvPr/>
        </p:nvCxnSpPr>
        <p:spPr>
          <a:xfrm flipV="1">
            <a:off x="8737603" y="4486275"/>
            <a:ext cx="484188" cy="376238"/>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9212332" y="4165600"/>
            <a:ext cx="4397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a:t>
            </a:r>
          </a:p>
        </p:txBody>
      </p:sp>
      <p:cxnSp>
        <p:nvCxnSpPr>
          <p:cNvPr id="20" name="Straight Arrow Connector 19"/>
          <p:cNvCxnSpPr/>
          <p:nvPr/>
        </p:nvCxnSpPr>
        <p:spPr>
          <a:xfrm flipV="1">
            <a:off x="9051928" y="5229225"/>
            <a:ext cx="481013" cy="312738"/>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223320" y="4099028"/>
            <a:ext cx="428625" cy="377825"/>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7640641" y="4281488"/>
            <a:ext cx="2225675" cy="1839912"/>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9B549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sp>
        <p:nvSpPr>
          <p:cNvPr id="40974" name="TextBox 22"/>
          <p:cNvSpPr txBox="1">
            <a:spLocks noChangeArrowheads="1"/>
          </p:cNvSpPr>
          <p:nvPr/>
        </p:nvSpPr>
        <p:spPr bwMode="auto">
          <a:xfrm>
            <a:off x="1866900" y="3153426"/>
            <a:ext cx="5598866" cy="3539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3200" b="1" dirty="0">
                <a:solidFill>
                  <a:srgbClr val="669900"/>
                </a:solidFill>
                <a:latin typeface="Cambria"/>
                <a:cs typeface="Cambria"/>
              </a:rPr>
              <a:t>False.</a:t>
            </a:r>
          </a:p>
          <a:p>
            <a:pPr eaLnBrk="1" hangingPunct="1"/>
            <a:endParaRPr lang="en-US" altLang="en-US" sz="3200" b="1" dirty="0">
              <a:solidFill>
                <a:srgbClr val="669900"/>
              </a:solidFill>
              <a:latin typeface="Cambria"/>
              <a:cs typeface="Cambria"/>
            </a:endParaRPr>
          </a:p>
          <a:p>
            <a:pPr eaLnBrk="1" hangingPunct="1"/>
            <a:r>
              <a:rPr lang="en-US" altLang="en-US" sz="3200" b="1" dirty="0">
                <a:solidFill>
                  <a:srgbClr val="669900"/>
                </a:solidFill>
                <a:latin typeface="Cambria"/>
                <a:cs typeface="Cambria"/>
              </a:rPr>
              <a:t>The curve only moves out along the car axis. Compared to before, it is not possible to increase maximum bicycle production.</a:t>
            </a:r>
          </a:p>
        </p:txBody>
      </p:sp>
    </p:spTree>
    <p:extLst>
      <p:ext uri="{BB962C8B-B14F-4D97-AF65-F5344CB8AC3E}">
        <p14:creationId xmlns:p14="http://schemas.microsoft.com/office/powerpoint/2010/main" val="1864363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74">
                                            <p:txEl>
                                              <p:pRg st="0" end="0"/>
                                            </p:txEl>
                                          </p:spTgt>
                                        </p:tgtEl>
                                        <p:attrNameLst>
                                          <p:attrName>style.visibility</p:attrName>
                                        </p:attrNameLst>
                                      </p:cBhvr>
                                      <p:to>
                                        <p:strVal val="visible"/>
                                      </p:to>
                                    </p:set>
                                    <p:animEffect transition="in" filter="barn(inVertical)">
                                      <p:cBhvr>
                                        <p:cTn id="7" dur="500"/>
                                        <p:tgtEl>
                                          <p:spTgt spid="4097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74">
                                            <p:txEl>
                                              <p:pRg st="2" end="2"/>
                                            </p:txEl>
                                          </p:spTgt>
                                        </p:tgtEl>
                                        <p:attrNameLst>
                                          <p:attrName>style.visibility</p:attrName>
                                        </p:attrNameLst>
                                      </p:cBhvr>
                                      <p:to>
                                        <p:strVal val="visible"/>
                                      </p:to>
                                    </p:set>
                                    <p:animEffect transition="in" filter="barn(inVertical)">
                                      <p:cBhvr>
                                        <p:cTn id="10" dur="500"/>
                                        <p:tgtEl>
                                          <p:spTgt spid="40974">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nodeType="clickEffect">
                                  <p:stCondLst>
                                    <p:cond delay="0"/>
                                  </p:stCondLst>
                                  <p:childTnLst>
                                    <p:animEffect transition="out" filter="checkerboard(across)">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par>
                                <p:cTn id="19" presetID="5" presetClass="exit" presetSubtype="10" fill="hold" nodeType="withEffect">
                                  <p:stCondLst>
                                    <p:cond delay="0"/>
                                  </p:stCondLst>
                                  <p:childTnLst>
                                    <p:animEffect transition="out" filter="checkerboard(across)">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5" presetClass="exit" presetSubtype="10" fill="hold" grpId="0" nodeType="withEffect">
                                  <p:stCondLst>
                                    <p:cond delay="0"/>
                                  </p:stCondLst>
                                  <p:childTnLst>
                                    <p:animEffect transition="out" filter="checkerboard(across)">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609600" y="15"/>
            <a:ext cx="10972800" cy="1527175"/>
          </a:xfrm>
        </p:spPr>
        <p:txBody>
          <a:bodyPr/>
          <a:lstStyle/>
          <a:p>
            <a:r>
              <a:rPr lang="en-US" dirty="0">
                <a:ea typeface="MS PGothic" charset="0"/>
              </a:rPr>
              <a:t>Trade</a:t>
            </a:r>
          </a:p>
        </p:txBody>
      </p:sp>
      <p:sp>
        <p:nvSpPr>
          <p:cNvPr id="30723" name="Content Placeholder 2"/>
          <p:cNvSpPr>
            <a:spLocks noGrp="1"/>
          </p:cNvSpPr>
          <p:nvPr>
            <p:ph idx="1"/>
          </p:nvPr>
        </p:nvSpPr>
        <p:spPr>
          <a:xfrm>
            <a:off x="609600" y="1712913"/>
            <a:ext cx="10972800" cy="4895850"/>
          </a:xfrm>
        </p:spPr>
        <p:txBody>
          <a:bodyPr/>
          <a:lstStyle/>
          <a:p>
            <a:r>
              <a:rPr lang="en-US" sz="3200" dirty="0">
                <a:ea typeface="MS PGothic" charset="0"/>
              </a:rPr>
              <a:t>Markets</a:t>
            </a:r>
          </a:p>
          <a:p>
            <a:pPr lvl="1"/>
            <a:r>
              <a:rPr lang="en-US" sz="2800" dirty="0">
                <a:ea typeface="MS PGothic" charset="0"/>
              </a:rPr>
              <a:t>Bring buyers and sellers together to exchange goods and services.</a:t>
            </a:r>
          </a:p>
          <a:p>
            <a:r>
              <a:rPr lang="en-US" sz="3200" dirty="0">
                <a:ea typeface="MS PGothic" charset="0"/>
              </a:rPr>
              <a:t>Trade</a:t>
            </a:r>
          </a:p>
          <a:p>
            <a:pPr lvl="1"/>
            <a:r>
              <a:rPr lang="en-US" sz="2800" dirty="0">
                <a:ea typeface="MS PGothic" charset="0"/>
              </a:rPr>
              <a:t>The voluntary exchange of goods and services between two or more parties.</a:t>
            </a:r>
          </a:p>
          <a:p>
            <a:pPr lvl="1"/>
            <a:r>
              <a:rPr lang="en-US" sz="2800" dirty="0">
                <a:ea typeface="MS PGothic" charset="0"/>
              </a:rPr>
              <a:t>Key word = voluntary</a:t>
            </a:r>
          </a:p>
          <a:p>
            <a:pPr lvl="1"/>
            <a:r>
              <a:rPr lang="en-US" sz="2800" dirty="0">
                <a:ea typeface="MS PGothic" charset="0"/>
              </a:rPr>
              <a:t>You don'</a:t>
            </a:r>
            <a:r>
              <a:rPr lang="en-US" altLang="ja-JP" sz="2800" dirty="0">
                <a:ea typeface="MS PGothic" charset="0"/>
              </a:rPr>
              <a:t>t engage in trade if it makes you worse off; therefore, trade only occurs if both parties feel they gain from the trade!</a:t>
            </a:r>
          </a:p>
          <a:p>
            <a:endParaRPr lang="en-US" sz="3200" dirty="0">
              <a:ea typeface="MS PGothic" charset="0"/>
            </a:endParaRPr>
          </a:p>
        </p:txBody>
      </p:sp>
    </p:spTree>
    <p:extLst>
      <p:ext uri="{BB962C8B-B14F-4D97-AF65-F5344CB8AC3E}">
        <p14:creationId xmlns:p14="http://schemas.microsoft.com/office/powerpoint/2010/main" val="3721135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arn(inVertical)">
                                      <p:cBhvr>
                                        <p:cTn id="7" dur="500"/>
                                        <p:tgtEl>
                                          <p:spTgt spid="3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0723">
                                            <p:txEl>
                                              <p:pRg st="3" end="3"/>
                                            </p:txEl>
                                          </p:spTgt>
                                        </p:tgtEl>
                                        <p:attrNameLst>
                                          <p:attrName>style.visibility</p:attrName>
                                        </p:attrNameLst>
                                      </p:cBhvr>
                                      <p:to>
                                        <p:strVal val="visible"/>
                                      </p:to>
                                    </p:set>
                                    <p:animEffect transition="in" filter="barn(inVertical)">
                                      <p:cBhvr>
                                        <p:cTn id="12" dur="500"/>
                                        <p:tgtEl>
                                          <p:spTgt spid="30723">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Effect transition="in" filter="barn(inVertical)">
                                      <p:cBhvr>
                                        <p:cTn id="15" dur="500"/>
                                        <p:tgtEl>
                                          <p:spTgt spid="3072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0723">
                                            <p:txEl>
                                              <p:pRg st="5" end="5"/>
                                            </p:txEl>
                                          </p:spTgt>
                                        </p:tgtEl>
                                        <p:attrNameLst>
                                          <p:attrName>style.visibility</p:attrName>
                                        </p:attrNameLst>
                                      </p:cBhvr>
                                      <p:to>
                                        <p:strVal val="visible"/>
                                      </p:to>
                                    </p:set>
                                    <p:animEffect transition="in" filter="barn(inVertical)">
                                      <p:cBhvr>
                                        <p:cTn id="18"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1981200" y="103"/>
            <a:ext cx="8229600" cy="1527175"/>
          </a:xfrm>
        </p:spPr>
        <p:txBody>
          <a:bodyPr/>
          <a:lstStyle/>
          <a:p>
            <a:r>
              <a:rPr lang="en-US" altLang="en-US" dirty="0"/>
              <a:t>Specialization and Trade</a:t>
            </a:r>
          </a:p>
        </p:txBody>
      </p:sp>
      <p:sp>
        <p:nvSpPr>
          <p:cNvPr id="41987" name="Content Placeholder 2"/>
          <p:cNvSpPr>
            <a:spLocks noGrp="1"/>
          </p:cNvSpPr>
          <p:nvPr>
            <p:ph idx="1"/>
          </p:nvPr>
        </p:nvSpPr>
        <p:spPr>
          <a:xfrm>
            <a:off x="1981200" y="1712913"/>
            <a:ext cx="8229600" cy="4895850"/>
          </a:xfrm>
        </p:spPr>
        <p:txBody>
          <a:bodyPr/>
          <a:lstStyle/>
          <a:p>
            <a:pPr eaLnBrk="1" hangingPunct="1"/>
            <a:r>
              <a:rPr lang="en-US" altLang="en-US" sz="2800" dirty="0"/>
              <a:t>Improvements in technology and more resources can make an economy more productive.</a:t>
            </a:r>
          </a:p>
          <a:p>
            <a:pPr eaLnBrk="1" hangingPunct="1"/>
            <a:r>
              <a:rPr lang="en-US" altLang="en-US" sz="2800" dirty="0"/>
              <a:t>Specialization and trade can also create gains for society.</a:t>
            </a:r>
          </a:p>
          <a:p>
            <a:pPr eaLnBrk="1" hangingPunct="1"/>
            <a:r>
              <a:rPr lang="en-US" altLang="en-US" sz="2800" dirty="0"/>
              <a:t>Assume now</a:t>
            </a:r>
          </a:p>
          <a:p>
            <a:pPr lvl="1" eaLnBrk="1" hangingPunct="1"/>
            <a:r>
              <a:rPr lang="en-US" altLang="en-US" sz="2400" dirty="0"/>
              <a:t>Two goods (pizza and wings)</a:t>
            </a:r>
          </a:p>
          <a:p>
            <a:pPr lvl="1" eaLnBrk="1" hangingPunct="1"/>
            <a:r>
              <a:rPr lang="en-US" altLang="en-US" sz="2400" dirty="0"/>
              <a:t>Two people with different abilities in the production of pizza and wings</a:t>
            </a:r>
          </a:p>
        </p:txBody>
      </p:sp>
      <p:pic>
        <p:nvPicPr>
          <p:cNvPr id="41988" name="Picture 6" descr="I:\DirkTextbookN\Jpegs(All)\VOLUME_1_MICRO_Class-test\06_PRINECO_CH12.jpg"/>
          <p:cNvPicPr>
            <a:picLocks noChangeAspect="1" noChangeArrowheads="1"/>
          </p:cNvPicPr>
          <p:nvPr/>
        </p:nvPicPr>
        <p:blipFill>
          <a:blip r:embed="rId3">
            <a:extLst>
              <a:ext uri="{28A0092B-C50C-407E-A947-70E740481C1C}">
                <a14:useLocalDpi xmlns:a14="http://schemas.microsoft.com/office/drawing/2010/main" val="0"/>
              </a:ext>
            </a:extLst>
          </a:blip>
          <a:srcRect l="10268" t="54237" r="37579" b="12057"/>
          <a:stretch>
            <a:fillRect/>
          </a:stretch>
        </p:blipFill>
        <p:spPr bwMode="auto">
          <a:xfrm>
            <a:off x="6119815" y="5545138"/>
            <a:ext cx="1547812"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989" name="Picture 6" descr="G:\DirkTextbookN\Jpegs(All)\NewjpgsJuly\dreamstimesmall_769857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5694" y="5407025"/>
            <a:ext cx="1611313"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51157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arn(inVertical)">
                                      <p:cBhvr>
                                        <p:cTn id="7" dur="500"/>
                                        <p:tgtEl>
                                          <p:spTgt spid="41988"/>
                                        </p:tgtEl>
                                      </p:cBhvr>
                                    </p:animEffect>
                                  </p:childTnLst>
                                </p:cTn>
                              </p:par>
                              <p:par>
                                <p:cTn id="8" presetID="16" presetClass="entr" presetSubtype="21" fill="hold" nodeType="withEffect">
                                  <p:stCondLst>
                                    <p:cond delay="0"/>
                                  </p:stCondLst>
                                  <p:childTnLst>
                                    <p:set>
                                      <p:cBhvr>
                                        <p:cTn id="9" dur="1" fill="hold">
                                          <p:stCondLst>
                                            <p:cond delay="0"/>
                                          </p:stCondLst>
                                        </p:cTn>
                                        <p:tgtEl>
                                          <p:spTgt spid="41989"/>
                                        </p:tgtEl>
                                        <p:attrNameLst>
                                          <p:attrName>style.visibility</p:attrName>
                                        </p:attrNameLst>
                                      </p:cBhvr>
                                      <p:to>
                                        <p:strVal val="visible"/>
                                      </p:to>
                                    </p:set>
                                    <p:animEffect transition="in" filter="barn(inVertical)">
                                      <p:cBhvr>
                                        <p:cTn id="10" dur="500"/>
                                        <p:tgtEl>
                                          <p:spTgt spid="41989"/>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barn(inVertical)">
                                      <p:cBhvr>
                                        <p:cTn id="13" dur="500"/>
                                        <p:tgtEl>
                                          <p:spTgt spid="41987">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1987">
                                            <p:txEl>
                                              <p:pRg st="4" end="4"/>
                                            </p:txEl>
                                          </p:spTgt>
                                        </p:tgtEl>
                                        <p:attrNameLst>
                                          <p:attrName>style.visibility</p:attrName>
                                        </p:attrNameLst>
                                      </p:cBhvr>
                                      <p:to>
                                        <p:strVal val="visible"/>
                                      </p:to>
                                    </p:set>
                                    <p:animEffect transition="in" filter="barn(inVertical)">
                                      <p:cBhvr>
                                        <p:cTn id="16"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1981200" y="103"/>
            <a:ext cx="8229600" cy="1527175"/>
          </a:xfrm>
        </p:spPr>
        <p:txBody>
          <a:bodyPr/>
          <a:lstStyle/>
          <a:p>
            <a:r>
              <a:rPr lang="en-US" altLang="en-US" dirty="0"/>
              <a:t>Absolute Advantage</a:t>
            </a:r>
          </a:p>
        </p:txBody>
      </p:sp>
      <p:sp>
        <p:nvSpPr>
          <p:cNvPr id="43011" name="Content Placeholder 2"/>
          <p:cNvSpPr>
            <a:spLocks noGrp="1"/>
          </p:cNvSpPr>
          <p:nvPr>
            <p:ph idx="1"/>
          </p:nvPr>
        </p:nvSpPr>
        <p:spPr>
          <a:xfrm>
            <a:off x="1981200" y="4343503"/>
            <a:ext cx="8229600" cy="2265363"/>
          </a:xfrm>
        </p:spPr>
        <p:txBody>
          <a:bodyPr/>
          <a:lstStyle/>
          <a:p>
            <a:pPr eaLnBrk="1" hangingPunct="1"/>
            <a:r>
              <a:rPr lang="en-US" altLang="en-US" sz="3200" dirty="0"/>
              <a:t>Absolute advantage</a:t>
            </a:r>
          </a:p>
          <a:p>
            <a:pPr lvl="1" eaLnBrk="1" hangingPunct="1"/>
            <a:r>
              <a:rPr lang="en-US" altLang="en-US" sz="2800" dirty="0"/>
              <a:t>One person can perform each task more effectively than the other person.</a:t>
            </a:r>
          </a:p>
          <a:p>
            <a:pPr lvl="1" eaLnBrk="1" hangingPunct="1"/>
            <a:r>
              <a:rPr lang="en-US" altLang="en-US" sz="2800" dirty="0"/>
              <a:t>Who has the absolute advantage in pizza? In wings?</a:t>
            </a:r>
          </a:p>
        </p:txBody>
      </p:sp>
      <p:graphicFrame>
        <p:nvGraphicFramePr>
          <p:cNvPr id="4" name="Table 3"/>
          <p:cNvGraphicFramePr>
            <a:graphicFrameLocks noGrp="1"/>
          </p:cNvGraphicFramePr>
          <p:nvPr/>
        </p:nvGraphicFramePr>
        <p:xfrm>
          <a:off x="2209800" y="1892300"/>
          <a:ext cx="7162800" cy="1981200"/>
        </p:xfrm>
        <a:graphic>
          <a:graphicData uri="http://schemas.openxmlformats.org/drawingml/2006/table">
            <a:tbl>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4953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lnTlToBr>
                      <a:noFill/>
                    </a:lnTlToBr>
                    <a:lnBlToTr>
                      <a:noFill/>
                    </a:lnBlToTr>
                    <a:solidFill>
                      <a:srgbClr val="DBE5F1"/>
                    </a:solidFill>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Cambria"/>
                          <a:ea typeface="MS PGothic" charset="0"/>
                          <a:cs typeface="Cambria"/>
                        </a:rPr>
                        <a:t>Daily Production</a:t>
                      </a:r>
                      <a:endParaRPr kumimoji="0" lang="en-US" sz="28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extLst>
                  <a:ext uri="{0D108BD9-81ED-4DB2-BD59-A6C34878D82A}">
                    <a16:rowId xmlns:a16="http://schemas.microsoft.com/office/drawing/2014/main" val="10000"/>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a:ln>
                            <a:noFill/>
                          </a:ln>
                          <a:solidFill>
                            <a:schemeClr val="tx1"/>
                          </a:solidFill>
                          <a:effectLst/>
                          <a:latin typeface="Cambria"/>
                          <a:ea typeface="MS PGothic" charset="0"/>
                          <a:cs typeface="Cambria"/>
                        </a:rPr>
                        <a:t>Person</a:t>
                      </a:r>
                      <a:endParaRPr kumimoji="0" lang="en-US" sz="28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w="285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a:ln>
                            <a:noFill/>
                          </a:ln>
                          <a:solidFill>
                            <a:schemeClr val="tx1"/>
                          </a:solidFill>
                          <a:effectLst/>
                          <a:latin typeface="Cambria"/>
                          <a:ea typeface="MS PGothic" charset="0"/>
                          <a:cs typeface="Cambria"/>
                        </a:rPr>
                        <a:t>Pizzas</a:t>
                      </a:r>
                      <a:endParaRPr kumimoji="0" lang="en-US" sz="28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a:ln>
                            <a:noFill/>
                          </a:ln>
                          <a:solidFill>
                            <a:schemeClr val="tx1"/>
                          </a:solidFill>
                          <a:effectLst/>
                          <a:latin typeface="Cambria"/>
                          <a:ea typeface="MS PGothic" charset="0"/>
                          <a:cs typeface="Cambria"/>
                        </a:rPr>
                        <a:t>Wings</a:t>
                      </a:r>
                      <a:endParaRPr kumimoji="0" lang="en-US" sz="28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DBE5F1"/>
                    </a:solidFill>
                  </a:tcPr>
                </a:tc>
                <a:extLst>
                  <a:ext uri="{0D108BD9-81ED-4DB2-BD59-A6C34878D82A}">
                    <a16:rowId xmlns:a16="http://schemas.microsoft.com/office/drawing/2014/main" val="10001"/>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Debra Winger</a:t>
                      </a:r>
                    </a:p>
                  </a:txBody>
                  <a:tcPr marL="68580" marR="68580" marT="0" marB="0" horzOverflow="overflow">
                    <a:lnL w="28575"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60</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120</a:t>
                      </a:r>
                    </a:p>
                  </a:txBody>
                  <a:tcPr marL="68580" marR="68580" marT="0" marB="0"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Mike Piazza</a:t>
                      </a:r>
                    </a:p>
                  </a:txBody>
                  <a:tcPr marL="68580" marR="68580" marT="0" marB="0" horzOverflow="overflow">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24</a:t>
                      </a:r>
                    </a:p>
                  </a:txBody>
                  <a:tcPr marL="68580" marR="68580" marT="0" marB="0"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72</a:t>
                      </a:r>
                    </a:p>
                  </a:txBody>
                  <a:tcPr marL="68580" marR="68580" marT="0" marB="0"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80915" name="Picture 6" descr="I:\DirkTextbookN\Jpegs(All)\VOLUME_1_MICRO_Class-test\06_PRINECO_CH12.jpg"/>
          <p:cNvPicPr>
            <a:picLocks noChangeAspect="1" noChangeArrowheads="1"/>
          </p:cNvPicPr>
          <p:nvPr/>
        </p:nvPicPr>
        <p:blipFill>
          <a:blip r:embed="rId3">
            <a:extLst>
              <a:ext uri="{28A0092B-C50C-407E-A947-70E740481C1C}">
                <a14:useLocalDpi xmlns:a14="http://schemas.microsoft.com/office/drawing/2010/main" val="0"/>
              </a:ext>
            </a:extLst>
          </a:blip>
          <a:srcRect l="9236" t="55096" r="36546" b="12372"/>
          <a:stretch>
            <a:fillRect/>
          </a:stretch>
        </p:blipFill>
        <p:spPr bwMode="auto">
          <a:xfrm>
            <a:off x="4332293" y="1916113"/>
            <a:ext cx="1120775" cy="525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0916" name="Picture 6" descr="G:\DirkTextbookN\Jpegs(All)\NewjpgsJuly\dreamstimesmall_7698572.jpg"/>
          <p:cNvPicPr>
            <a:picLocks noChangeAspect="1" noChangeArrowheads="1"/>
          </p:cNvPicPr>
          <p:nvPr/>
        </p:nvPicPr>
        <p:blipFill>
          <a:blip r:embed="rId4" cstate="print">
            <a:extLst>
              <a:ext uri="{28A0092B-C50C-407E-A947-70E740481C1C}">
                <a14:useLocalDpi xmlns:a14="http://schemas.microsoft.com/office/drawing/2010/main" val="0"/>
              </a:ext>
            </a:extLst>
          </a:blip>
          <a:srcRect l="15414" t="10223" r="8168" b="10863"/>
          <a:stretch>
            <a:fillRect/>
          </a:stretch>
        </p:blipFill>
        <p:spPr bwMode="auto">
          <a:xfrm>
            <a:off x="8505892" y="1925638"/>
            <a:ext cx="757237"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45894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barn(inVertical)">
                                      <p:cBhvr>
                                        <p:cTn id="7" dur="500"/>
                                        <p:tgtEl>
                                          <p:spTgt spid="43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barn(inVertical)">
                                      <p:cBhvr>
                                        <p:cTn id="12" dur="500"/>
                                        <p:tgtEl>
                                          <p:spTgt spid="43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0" y="103"/>
            <a:ext cx="8229600" cy="1527175"/>
          </a:xfrm>
        </p:spPr>
        <p:txBody>
          <a:bodyPr/>
          <a:lstStyle/>
          <a:p>
            <a:r>
              <a:rPr lang="en-US" altLang="en-US">
                <a:latin typeface="Cambria"/>
              </a:rPr>
              <a:t>Topics of Week #2</a:t>
            </a:r>
            <a:endParaRPr lang="en-US" altLang="en-US" dirty="0">
              <a:latin typeface="Cambria"/>
            </a:endParaRPr>
          </a:p>
        </p:txBody>
      </p:sp>
      <p:sp>
        <p:nvSpPr>
          <p:cNvPr id="12290" name="Content Placeholder 2"/>
          <p:cNvSpPr>
            <a:spLocks noGrp="1"/>
          </p:cNvSpPr>
          <p:nvPr>
            <p:ph idx="1"/>
          </p:nvPr>
        </p:nvSpPr>
        <p:spPr>
          <a:xfrm>
            <a:off x="1981200" y="1712913"/>
            <a:ext cx="8229600" cy="4096216"/>
          </a:xfrm>
        </p:spPr>
        <p:txBody>
          <a:bodyPr/>
          <a:lstStyle/>
          <a:p>
            <a:pPr marL="514350" indent="-514350" eaLnBrk="1" hangingPunct="1">
              <a:buFont typeface="+mj-lt"/>
              <a:buAutoNum type="arabicPeriod"/>
            </a:pPr>
            <a:r>
              <a:rPr lang="en-US" sz="2800" dirty="0">
                <a:ea typeface="MS PGothic" charset="0"/>
              </a:rPr>
              <a:t>Shift in Production Possibilities Curve*</a:t>
            </a:r>
            <a:endParaRPr lang="en-US" sz="2800" cap="none" dirty="0">
              <a:ea typeface="MS PGothic" charset="0"/>
            </a:endParaRPr>
          </a:p>
          <a:p>
            <a:pPr marL="514350" indent="-514350" eaLnBrk="1" hangingPunct="1">
              <a:buFont typeface="+mj-lt"/>
              <a:buAutoNum type="arabicPeriod"/>
            </a:pPr>
            <a:r>
              <a:rPr lang="en-US" sz="2800" dirty="0">
                <a:ea typeface="MS PGothic" charset="0"/>
              </a:rPr>
              <a:t>Comparative Advantage</a:t>
            </a:r>
          </a:p>
          <a:p>
            <a:pPr marL="514350" indent="-514350" eaLnBrk="1" hangingPunct="1">
              <a:buFont typeface="+mj-lt"/>
              <a:buAutoNum type="arabicPeriod"/>
            </a:pPr>
            <a:r>
              <a:rPr lang="en-US" sz="2800" cap="none" dirty="0">
                <a:ea typeface="MS PGothic" charset="0"/>
              </a:rPr>
              <a:t>Absolute Advantage</a:t>
            </a:r>
          </a:p>
          <a:p>
            <a:pPr marL="514350" indent="-514350" eaLnBrk="1" hangingPunct="1">
              <a:buFont typeface="+mj-lt"/>
              <a:buAutoNum type="arabicPeriod"/>
            </a:pPr>
            <a:r>
              <a:rPr lang="en-US" sz="2800" dirty="0">
                <a:ea typeface="MS PGothic" charset="0"/>
              </a:rPr>
              <a:t>Terms of trade</a:t>
            </a:r>
            <a:endParaRPr lang="en-US" sz="2800" cap="none" dirty="0">
              <a:ea typeface="MS PGothic" charset="0"/>
            </a:endParaRPr>
          </a:p>
          <a:p>
            <a:pPr marL="514350" indent="-514350" eaLnBrk="1" hangingPunct="1">
              <a:buFont typeface="+mj-lt"/>
              <a:buAutoNum type="arabicPeriod"/>
            </a:pPr>
            <a:r>
              <a:rPr lang="en-US" sz="2800" dirty="0">
                <a:ea typeface="MS PGothic" charset="0"/>
              </a:rPr>
              <a:t>Investment/Capital Goods and Future Growth*</a:t>
            </a:r>
          </a:p>
          <a:p>
            <a:pPr marL="0" indent="0" eaLnBrk="1" hangingPunct="1">
              <a:buNone/>
            </a:pPr>
            <a:r>
              <a:rPr lang="en-US" altLang="en-US" sz="1800" dirty="0">
                <a:ea typeface="MS PGothic" charset="0"/>
              </a:rPr>
              <a:t>"*" Indicates the most important topics.</a:t>
            </a:r>
          </a:p>
          <a:p>
            <a:pPr marL="0" indent="0" eaLnBrk="1" hangingPunct="1">
              <a:buNone/>
            </a:pPr>
            <a:r>
              <a:rPr lang="en-US" altLang="en-US" sz="1800" dirty="0" err="1">
                <a:ea typeface="MS PGothic" charset="0"/>
              </a:rPr>
              <a:t>Mateer</a:t>
            </a:r>
            <a:r>
              <a:rPr lang="en-US" altLang="en-US" sz="1800" dirty="0">
                <a:ea typeface="MS PGothic" charset="0"/>
              </a:rPr>
              <a:t> and </a:t>
            </a:r>
            <a:r>
              <a:rPr lang="en-US" altLang="en-US" sz="1800" dirty="0" err="1">
                <a:ea typeface="MS PGothic" charset="0"/>
              </a:rPr>
              <a:t>Coppock</a:t>
            </a:r>
            <a:r>
              <a:rPr lang="en-US" altLang="en-US" sz="1800" dirty="0">
                <a:ea typeface="MS PGothic" charset="0"/>
              </a:rPr>
              <a:t>: Chapter #2</a:t>
            </a:r>
          </a:p>
        </p:txBody>
      </p:sp>
    </p:spTree>
    <p:extLst>
      <p:ext uri="{BB962C8B-B14F-4D97-AF65-F5344CB8AC3E}">
        <p14:creationId xmlns:p14="http://schemas.microsoft.com/office/powerpoint/2010/main" val="93918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1981200" y="103"/>
            <a:ext cx="8229600" cy="1527175"/>
          </a:xfrm>
        </p:spPr>
        <p:txBody>
          <a:bodyPr/>
          <a:lstStyle/>
          <a:p>
            <a:r>
              <a:rPr lang="en-US" altLang="en-US" dirty="0"/>
              <a:t>Without Trade Situation</a:t>
            </a:r>
          </a:p>
        </p:txBody>
      </p:sp>
      <p:sp>
        <p:nvSpPr>
          <p:cNvPr id="45059" name="Content Placeholder 2"/>
          <p:cNvSpPr>
            <a:spLocks noGrp="1"/>
          </p:cNvSpPr>
          <p:nvPr>
            <p:ph idx="1"/>
          </p:nvPr>
        </p:nvSpPr>
        <p:spPr>
          <a:xfrm>
            <a:off x="1981200" y="4724503"/>
            <a:ext cx="8229600" cy="1884363"/>
          </a:xfrm>
        </p:spPr>
        <p:txBody>
          <a:bodyPr/>
          <a:lstStyle/>
          <a:p>
            <a:r>
              <a:rPr lang="en-US" altLang="en-US" sz="2800" dirty="0"/>
              <a:t>Without specialization and trade</a:t>
            </a:r>
          </a:p>
          <a:p>
            <a:pPr lvl="1"/>
            <a:r>
              <a:rPr lang="en-US" altLang="en-US" sz="2400" dirty="0"/>
              <a:t>Mike and Debra each have to produce their own wings and pizza.</a:t>
            </a:r>
          </a:p>
          <a:p>
            <a:pPr lvl="1"/>
            <a:r>
              <a:rPr lang="en-US" altLang="en-US" sz="2400" dirty="0"/>
              <a:t>Each person can only consume what they produce.</a:t>
            </a:r>
          </a:p>
        </p:txBody>
      </p:sp>
      <p:graphicFrame>
        <p:nvGraphicFramePr>
          <p:cNvPr id="4" name="Table 3"/>
          <p:cNvGraphicFramePr>
            <a:graphicFrameLocks noGrp="1"/>
          </p:cNvGraphicFramePr>
          <p:nvPr>
            <p:extLst>
              <p:ext uri="{D42A27DB-BD31-4B8C-83A1-F6EECF244321}">
                <p14:modId xmlns:p14="http://schemas.microsoft.com/office/powerpoint/2010/main" val="1472206190"/>
              </p:ext>
            </p:extLst>
          </p:nvPr>
        </p:nvGraphicFramePr>
        <p:xfrm>
          <a:off x="3175017" y="1714500"/>
          <a:ext cx="5410201" cy="2897190"/>
        </p:xfrm>
        <a:graphic>
          <a:graphicData uri="http://schemas.openxmlformats.org/drawingml/2006/table">
            <a:tbl>
              <a:tblPr/>
              <a:tblGrid>
                <a:gridCol w="987425">
                  <a:extLst>
                    <a:ext uri="{9D8B030D-6E8A-4147-A177-3AD203B41FA5}">
                      <a16:colId xmlns:a16="http://schemas.microsoft.com/office/drawing/2014/main" val="20000"/>
                    </a:ext>
                  </a:extLst>
                </a:gridCol>
                <a:gridCol w="1138127">
                  <a:extLst>
                    <a:ext uri="{9D8B030D-6E8A-4147-A177-3AD203B41FA5}">
                      <a16:colId xmlns:a16="http://schemas.microsoft.com/office/drawing/2014/main" val="20001"/>
                    </a:ext>
                  </a:extLst>
                </a:gridCol>
                <a:gridCol w="1584437">
                  <a:extLst>
                    <a:ext uri="{9D8B030D-6E8A-4147-A177-3AD203B41FA5}">
                      <a16:colId xmlns:a16="http://schemas.microsoft.com/office/drawing/2014/main" val="20002"/>
                    </a:ext>
                  </a:extLst>
                </a:gridCol>
                <a:gridCol w="1700212">
                  <a:extLst>
                    <a:ext uri="{9D8B030D-6E8A-4147-A177-3AD203B41FA5}">
                      <a16:colId xmlns:a16="http://schemas.microsoft.com/office/drawing/2014/main" val="20003"/>
                    </a:ext>
                  </a:extLst>
                </a:gridCol>
              </a:tblGrid>
              <a:tr h="6826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mbria"/>
                        <a:ea typeface="Cambria"/>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mbria"/>
                        <a:ea typeface="Cambria"/>
                        <a:cs typeface="Cambria"/>
                      </a:endParaRP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Cambria"/>
                          <a:cs typeface="Cambria"/>
                        </a:rPr>
                        <a:t>Without Trade</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extLst>
                  <a:ext uri="{0D108BD9-81ED-4DB2-BD59-A6C34878D82A}">
                    <a16:rowId xmlns:a16="http://schemas.microsoft.com/office/drawing/2014/main" val="10000"/>
                  </a:ext>
                </a:extLst>
              </a:tr>
              <a:tr h="4429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Cambria"/>
                          <a:cs typeface="Cambria"/>
                        </a:rPr>
                        <a:t>Person</a:t>
                      </a: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Cambria"/>
                          <a:cs typeface="Cambria"/>
                        </a:rPr>
                        <a:t>Good</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Cambria"/>
                          <a:cs typeface="Cambria"/>
                        </a:rPr>
                        <a:t>Production</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Cambria"/>
                          <a:cs typeface="Cambria"/>
                        </a:rPr>
                        <a:t>Consumption</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extLst>
                  <a:ext uri="{0D108BD9-81ED-4DB2-BD59-A6C34878D82A}">
                    <a16:rowId xmlns:a16="http://schemas.microsoft.com/office/drawing/2014/main" val="10001"/>
                  </a:ext>
                </a:extLst>
              </a:tr>
              <a:tr h="4429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Debra</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Pizza</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40</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40</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4429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Cambria"/>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Wings</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40</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40</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Mike</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Pizza</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18</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18</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Cambria"/>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Wings</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18</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Cambria"/>
                          <a:cs typeface="Cambria"/>
                        </a:rPr>
                        <a:t>18</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5735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barn(inVertical)">
                                      <p:cBhvr>
                                        <p:cTn id="7" dur="500"/>
                                        <p:tgtEl>
                                          <p:spTgt spid="4505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5059">
                                            <p:txEl>
                                              <p:pRg st="2" end="2"/>
                                            </p:txEl>
                                          </p:spTgt>
                                        </p:tgtEl>
                                        <p:attrNameLst>
                                          <p:attrName>style.visibility</p:attrName>
                                        </p:attrNameLst>
                                      </p:cBhvr>
                                      <p:to>
                                        <p:strVal val="visible"/>
                                      </p:to>
                                    </p:set>
                                    <p:animEffect transition="in" filter="barn(inVertical)">
                                      <p:cBhvr>
                                        <p:cTn id="10" dur="5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0363" y="1725617"/>
            <a:ext cx="5187380" cy="4924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debra_ppf.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026" y="1920394"/>
            <a:ext cx="3365500" cy="2024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ike_ppf.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4943" y="4503738"/>
            <a:ext cx="3365500" cy="2024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nam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53303" y="3930650"/>
            <a:ext cx="850900" cy="271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949" name="Picture 12"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2389" y="3216289"/>
            <a:ext cx="4436887" cy="1428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950" name="Title 6"/>
          <p:cNvSpPr>
            <a:spLocks noGrp="1"/>
          </p:cNvSpPr>
          <p:nvPr>
            <p:ph type="title"/>
          </p:nvPr>
        </p:nvSpPr>
        <p:spPr>
          <a:xfrm>
            <a:off x="1981200" y="103"/>
            <a:ext cx="8229600" cy="1527175"/>
          </a:xfrm>
        </p:spPr>
        <p:txBody>
          <a:bodyPr/>
          <a:lstStyle/>
          <a:p>
            <a:pPr algn="ctr"/>
            <a:r>
              <a:rPr lang="en-US" altLang="en-US" dirty="0"/>
              <a:t>	Without Trade Situation</a:t>
            </a:r>
          </a:p>
        </p:txBody>
      </p:sp>
      <p:sp>
        <p:nvSpPr>
          <p:cNvPr id="4" name="TextBox 3"/>
          <p:cNvSpPr txBox="1"/>
          <p:nvPr/>
        </p:nvSpPr>
        <p:spPr>
          <a:xfrm>
            <a:off x="6930035" y="3793072"/>
            <a:ext cx="376767" cy="246221"/>
          </a:xfrm>
          <a:prstGeom prst="rect">
            <a:avLst/>
          </a:prstGeom>
          <a:noFill/>
        </p:spPr>
        <p:txBody>
          <a:bodyPr wrap="square" rtlCol="0">
            <a:spAutoFit/>
          </a:bodyPr>
          <a:lstStyle/>
          <a:p>
            <a:r>
              <a:rPr lang="en-US" sz="1000" dirty="0">
                <a:latin typeface="Cambria"/>
              </a:rPr>
              <a:t>40</a:t>
            </a:r>
          </a:p>
        </p:txBody>
      </p:sp>
    </p:spTree>
    <p:extLst>
      <p:ext uri="{BB962C8B-B14F-4D97-AF65-F5344CB8AC3E}">
        <p14:creationId xmlns:p14="http://schemas.microsoft.com/office/powerpoint/2010/main" val="71221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_ch02_shaq.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594" y="-79854"/>
            <a:ext cx="9541935" cy="7159627"/>
          </a:xfrm>
          <a:prstGeom prst="rect">
            <a:avLst/>
          </a:prstGeom>
        </p:spPr>
      </p:pic>
      <p:sp>
        <p:nvSpPr>
          <p:cNvPr id="4" name="Title 3"/>
          <p:cNvSpPr>
            <a:spLocks noGrp="1"/>
          </p:cNvSpPr>
          <p:nvPr>
            <p:ph type="title"/>
          </p:nvPr>
        </p:nvSpPr>
        <p:spPr>
          <a:xfrm>
            <a:off x="1871133" y="592759"/>
            <a:ext cx="2878667" cy="1335157"/>
          </a:xfrm>
        </p:spPr>
        <p:txBody>
          <a:bodyPr/>
          <a:lstStyle/>
          <a:p>
            <a:pPr>
              <a:lnSpc>
                <a:spcPct val="90000"/>
              </a:lnSpc>
            </a:pPr>
            <a:r>
              <a:rPr lang="en-US" dirty="0"/>
              <a:t>Shaq and Comparative Advantage</a:t>
            </a:r>
          </a:p>
        </p:txBody>
      </p:sp>
      <p:sp>
        <p:nvSpPr>
          <p:cNvPr id="29" name="TextBox 28"/>
          <p:cNvSpPr txBox="1"/>
          <p:nvPr/>
        </p:nvSpPr>
        <p:spPr>
          <a:xfrm>
            <a:off x="472708" y="232998"/>
            <a:ext cx="1778001" cy="246221"/>
          </a:xfrm>
          <a:prstGeom prst="rect">
            <a:avLst/>
          </a:prstGeom>
          <a:noFill/>
        </p:spPr>
        <p:txBody>
          <a:bodyPr wrap="square" lIns="0" tIns="0" rIns="0" bIns="0" rtlCol="0">
            <a:spAutoFit/>
          </a:bodyPr>
          <a:lstStyle/>
          <a:p>
            <a:pPr defTabSz="457200" fontAlgn="base">
              <a:spcBef>
                <a:spcPct val="0"/>
              </a:spcBef>
              <a:spcAft>
                <a:spcPct val="0"/>
              </a:spcAft>
            </a:pPr>
            <a:r>
              <a:rPr lang="en-US" sz="1600" b="1" spc="70" dirty="0">
                <a:solidFill>
                  <a:srgbClr val="0A5B74"/>
                </a:solidFill>
                <a:latin typeface="Cambria"/>
                <a:ea typeface="ＭＳ Ｐゴシック" charset="0"/>
                <a:cs typeface="Cambria"/>
              </a:rPr>
              <a:t>SNAPSHOT</a:t>
            </a:r>
          </a:p>
        </p:txBody>
      </p:sp>
      <p:grpSp>
        <p:nvGrpSpPr>
          <p:cNvPr id="45" name="Group 44"/>
          <p:cNvGrpSpPr/>
          <p:nvPr/>
        </p:nvGrpSpPr>
        <p:grpSpPr>
          <a:xfrm>
            <a:off x="8238067" y="1342395"/>
            <a:ext cx="2200656" cy="1708112"/>
            <a:chOff x="2035168" y="4480450"/>
            <a:chExt cx="2173514" cy="1298417"/>
          </a:xfrm>
        </p:grpSpPr>
        <p:sp>
          <p:nvSpPr>
            <p:cNvPr id="46" name="TextBox 45"/>
            <p:cNvSpPr txBox="1"/>
            <p:nvPr/>
          </p:nvSpPr>
          <p:spPr>
            <a:xfrm>
              <a:off x="2087533" y="4515507"/>
              <a:ext cx="2065567" cy="1263360"/>
            </a:xfrm>
            <a:prstGeom prst="rect">
              <a:avLst/>
            </a:prstGeom>
            <a:noFill/>
          </p:spPr>
          <p:txBody>
            <a:bodyPr wrap="square" lIns="0" tIns="0" rIns="0" bIns="0" rtlCol="0">
              <a:spAutoFit/>
            </a:bodyPr>
            <a:lstStyle/>
            <a:p>
              <a:pPr defTabSz="457200" fontAlgn="base">
                <a:spcBef>
                  <a:spcPct val="0"/>
                </a:spcBef>
                <a:spcAft>
                  <a:spcPct val="0"/>
                </a:spcAft>
              </a:pPr>
              <a:r>
                <a:rPr lang="en-US" sz="1200" spc="50" dirty="0">
                  <a:solidFill>
                    <a:prstClr val="white"/>
                  </a:solidFill>
                  <a:latin typeface="Cambria"/>
                  <a:ea typeface="ＭＳ Ｐゴシック" charset="0"/>
                  <a:cs typeface="Cambria"/>
                </a:rPr>
                <a:t>Shaq was a basketball star, </a:t>
              </a:r>
              <a:br>
                <a:rPr lang="en-US" sz="1200" spc="50" dirty="0">
                  <a:solidFill>
                    <a:prstClr val="white"/>
                  </a:solidFill>
                  <a:latin typeface="Cambria"/>
                  <a:ea typeface="ＭＳ Ｐゴシック" charset="0"/>
                  <a:cs typeface="Cambria"/>
                </a:rPr>
              </a:br>
              <a:r>
                <a:rPr lang="en-US" sz="1200" spc="50" dirty="0">
                  <a:solidFill>
                    <a:prstClr val="white"/>
                  </a:solidFill>
                  <a:latin typeface="Cambria"/>
                  <a:ea typeface="ＭＳ Ｐゴシック" charset="0"/>
                  <a:cs typeface="Cambria"/>
                </a:rPr>
                <a:t>but he also would have been</a:t>
              </a:r>
              <a:br>
                <a:rPr lang="en-US" sz="1200" spc="50" dirty="0">
                  <a:solidFill>
                    <a:prstClr val="white"/>
                  </a:solidFill>
                  <a:latin typeface="Cambria"/>
                  <a:ea typeface="ＭＳ Ｐゴシック" charset="0"/>
                  <a:cs typeface="Cambria"/>
                </a:rPr>
              </a:br>
              <a:r>
                <a:rPr lang="en-US" sz="1200" spc="50" dirty="0">
                  <a:solidFill>
                    <a:prstClr val="white"/>
                  </a:solidFill>
                  <a:latin typeface="Cambria"/>
                  <a:ea typeface="ＭＳ Ｐゴシック" charset="0"/>
                  <a:cs typeface="Cambria"/>
                </a:rPr>
                <a:t>a star mover. Experienced movers can earn $20 an hour. With Shaq's strength, he might have been worth $40 an hour. He had an absolute advantage in basketball AND moving. </a:t>
              </a:r>
            </a:p>
          </p:txBody>
        </p:sp>
        <p:sp>
          <p:nvSpPr>
            <p:cNvPr id="47" name="Rounded Rectangle 46"/>
            <p:cNvSpPr/>
            <p:nvPr/>
          </p:nvSpPr>
          <p:spPr>
            <a:xfrm>
              <a:off x="2035168" y="4480450"/>
              <a:ext cx="2173514" cy="1288570"/>
            </a:xfrm>
            <a:prstGeom prst="roundRect">
              <a:avLst>
                <a:gd name="adj" fmla="val 10053"/>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latin typeface="Cambria"/>
              </a:endParaRPr>
            </a:p>
          </p:txBody>
        </p:sp>
      </p:grpSp>
      <p:grpSp>
        <p:nvGrpSpPr>
          <p:cNvPr id="63" name="Group 62"/>
          <p:cNvGrpSpPr/>
          <p:nvPr/>
        </p:nvGrpSpPr>
        <p:grpSpPr>
          <a:xfrm>
            <a:off x="1809552" y="2346246"/>
            <a:ext cx="2872527" cy="1727716"/>
            <a:chOff x="2779605" y="4944022"/>
            <a:chExt cx="1655561" cy="1990886"/>
          </a:xfrm>
        </p:grpSpPr>
        <p:sp>
          <p:nvSpPr>
            <p:cNvPr id="64" name="TextBox 63"/>
            <p:cNvSpPr txBox="1"/>
            <p:nvPr/>
          </p:nvSpPr>
          <p:spPr>
            <a:xfrm>
              <a:off x="2815376" y="4972550"/>
              <a:ext cx="1586339" cy="1915152"/>
            </a:xfrm>
            <a:prstGeom prst="rect">
              <a:avLst/>
            </a:prstGeom>
            <a:noFill/>
          </p:spPr>
          <p:txBody>
            <a:bodyPr wrap="square" lIns="0" tIns="0" rIns="0" bIns="0" rtlCol="0">
              <a:spAutoFit/>
            </a:bodyPr>
            <a:lstStyle/>
            <a:p>
              <a:pPr defTabSz="457200" fontAlgn="base">
                <a:spcBef>
                  <a:spcPct val="0"/>
                </a:spcBef>
                <a:spcAft>
                  <a:spcPct val="0"/>
                </a:spcAft>
              </a:pPr>
              <a:r>
                <a:rPr lang="en-US" sz="1200" spc="50" dirty="0">
                  <a:solidFill>
                    <a:prstClr val="white"/>
                  </a:solidFill>
                  <a:latin typeface="Cambria"/>
                  <a:ea typeface="ＭＳ Ｐゴシック" charset="0"/>
                  <a:cs typeface="Cambria"/>
                </a:rPr>
                <a:t>But Shaq made an average of $15 million a year playing basketball! That's over $40,000 a day. Giving up basketball for moving would have meant a huge opportunity cost. When it comes to moving, the movers had a comparative advantage. It was a no-brainer for Shaq to hire them and devote his time to hoops!</a:t>
              </a:r>
            </a:p>
          </p:txBody>
        </p:sp>
        <p:sp>
          <p:nvSpPr>
            <p:cNvPr id="65" name="Rounded Rectangle 64"/>
            <p:cNvSpPr/>
            <p:nvPr/>
          </p:nvSpPr>
          <p:spPr>
            <a:xfrm>
              <a:off x="2779605" y="4944022"/>
              <a:ext cx="1655561" cy="1990886"/>
            </a:xfrm>
            <a:prstGeom prst="roundRect">
              <a:avLst>
                <a:gd name="adj" fmla="val 10053"/>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latin typeface="Cambria"/>
              </a:endParaRPr>
            </a:p>
          </p:txBody>
        </p:sp>
      </p:grpSp>
      <p:cxnSp>
        <p:nvCxnSpPr>
          <p:cNvPr id="19" name="Elbow Connector 18"/>
          <p:cNvCxnSpPr/>
          <p:nvPr/>
        </p:nvCxnSpPr>
        <p:spPr>
          <a:xfrm rot="5400000" flipH="1" flipV="1">
            <a:off x="3915443" y="2091141"/>
            <a:ext cx="1858856" cy="325607"/>
          </a:xfrm>
          <a:prstGeom prst="bentConnector3">
            <a:avLst>
              <a:gd name="adj1" fmla="val -558"/>
            </a:avLst>
          </a:prstGeom>
          <a:ln w="127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3" name="Elbow Connector 42"/>
          <p:cNvCxnSpPr/>
          <p:nvPr/>
        </p:nvCxnSpPr>
        <p:spPr>
          <a:xfrm rot="10800000">
            <a:off x="8619069" y="714485"/>
            <a:ext cx="798547" cy="609928"/>
          </a:xfrm>
          <a:prstGeom prst="bentConnector3">
            <a:avLst>
              <a:gd name="adj1" fmla="val 1228"/>
            </a:avLst>
          </a:prstGeom>
          <a:ln w="127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871135" y="2041354"/>
            <a:ext cx="2573868"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613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609600" y="9"/>
            <a:ext cx="10972800" cy="1527175"/>
          </a:xfrm>
        </p:spPr>
        <p:txBody>
          <a:bodyPr/>
          <a:lstStyle/>
          <a:p>
            <a:r>
              <a:rPr lang="en-US" dirty="0">
                <a:ea typeface="MS PGothic" charset="0"/>
              </a:rPr>
              <a:t>Comparative Advantage</a:t>
            </a:r>
          </a:p>
        </p:txBody>
      </p:sp>
      <p:sp>
        <p:nvSpPr>
          <p:cNvPr id="31747" name="Content Placeholder 2"/>
          <p:cNvSpPr>
            <a:spLocks noGrp="1"/>
          </p:cNvSpPr>
          <p:nvPr>
            <p:ph idx="1"/>
          </p:nvPr>
        </p:nvSpPr>
        <p:spPr>
          <a:xfrm>
            <a:off x="609601" y="1712913"/>
            <a:ext cx="8942468" cy="4895850"/>
          </a:xfrm>
        </p:spPr>
        <p:txBody>
          <a:bodyPr/>
          <a:lstStyle/>
          <a:p>
            <a:r>
              <a:rPr lang="en-US" sz="2800" dirty="0">
                <a:ea typeface="MS PGothic" charset="0"/>
              </a:rPr>
              <a:t>Without trade, </a:t>
            </a:r>
            <a:r>
              <a:rPr lang="en-US" sz="2800" u="sng" dirty="0">
                <a:ea typeface="MS PGothic" charset="0"/>
              </a:rPr>
              <a:t>you</a:t>
            </a:r>
            <a:r>
              <a:rPr lang="en-US" sz="2800" dirty="0">
                <a:ea typeface="MS PGothic" charset="0"/>
              </a:rPr>
              <a:t> would have to produce everything you consume.</a:t>
            </a:r>
          </a:p>
          <a:p>
            <a:pPr lvl="1"/>
            <a:r>
              <a:rPr lang="en-US" sz="2400" dirty="0">
                <a:ea typeface="MS PGothic" charset="0"/>
              </a:rPr>
              <a:t>You would have to make your own food, clothing, housing, and electronics.</a:t>
            </a:r>
          </a:p>
          <a:p>
            <a:pPr lvl="1"/>
            <a:r>
              <a:rPr lang="en-US" sz="2400" dirty="0">
                <a:ea typeface="MS PGothic" charset="0"/>
              </a:rPr>
              <a:t>You would have to do all your own services as well (hair-cutting, plumbing, dentistry, education)</a:t>
            </a:r>
          </a:p>
          <a:p>
            <a:r>
              <a:rPr lang="en-US" sz="2800" dirty="0">
                <a:ea typeface="MS PGothic" charset="0"/>
              </a:rPr>
              <a:t>Comparative advantage</a:t>
            </a:r>
          </a:p>
          <a:p>
            <a:pPr lvl="1"/>
            <a:r>
              <a:rPr lang="en-US" sz="2400" dirty="0">
                <a:ea typeface="MS PGothic" charset="0"/>
              </a:rPr>
              <a:t>The situation in which an individual, business, or country can produce at a lower opportunity cost than a competitor.</a:t>
            </a:r>
          </a:p>
          <a:p>
            <a:pPr lvl="1"/>
            <a:r>
              <a:rPr lang="en-US" sz="2400" dirty="0">
                <a:ea typeface="MS PGothic" charset="0"/>
              </a:rPr>
              <a:t>Allows gains from trade to occur.</a:t>
            </a:r>
          </a:p>
        </p:txBody>
      </p:sp>
      <p:pic>
        <p:nvPicPr>
          <p:cNvPr id="31748" name="Picture 4" descr="I:\DirkTextbookN\Jpegs(All)\VOLUME_1_MICRO_Class-test\09_PRINECO_CH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9075" y="1606559"/>
            <a:ext cx="2732616" cy="197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49" name="Picture 5" descr="I:\DirkTextbookN\Jpegs(All)\VOLUME_1_MICRO_Class-test\10_PRINECO_CH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2" y="4005263"/>
            <a:ext cx="2353733" cy="145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07340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arn(inVertical)">
                                      <p:cBhvr>
                                        <p:cTn id="7" dur="500"/>
                                        <p:tgtEl>
                                          <p:spTgt spid="3174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barn(inVertical)">
                                      <p:cBhvr>
                                        <p:cTn id="10" dur="500"/>
                                        <p:tgtEl>
                                          <p:spTgt spid="3174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1748"/>
                                        </p:tgtEl>
                                        <p:attrNameLst>
                                          <p:attrName>style.visibility</p:attrName>
                                        </p:attrNameLst>
                                      </p:cBhvr>
                                      <p:to>
                                        <p:strVal val="visible"/>
                                      </p:to>
                                    </p:set>
                                    <p:animEffect transition="in" filter="barn(inVertical)">
                                      <p:cBhvr>
                                        <p:cTn id="13" dur="500"/>
                                        <p:tgtEl>
                                          <p:spTgt spid="31748"/>
                                        </p:tgtEl>
                                      </p:cBhvr>
                                    </p:animEffect>
                                  </p:childTnLst>
                                </p:cTn>
                              </p:par>
                              <p:par>
                                <p:cTn id="14" presetID="16" presetClass="entr" presetSubtype="21" fill="hold" nodeType="withEffect">
                                  <p:stCondLst>
                                    <p:cond delay="0"/>
                                  </p:stCondLst>
                                  <p:childTnLst>
                                    <p:set>
                                      <p:cBhvr>
                                        <p:cTn id="15" dur="1" fill="hold">
                                          <p:stCondLst>
                                            <p:cond delay="0"/>
                                          </p:stCondLst>
                                        </p:cTn>
                                        <p:tgtEl>
                                          <p:spTgt spid="31749"/>
                                        </p:tgtEl>
                                        <p:attrNameLst>
                                          <p:attrName>style.visibility</p:attrName>
                                        </p:attrNameLst>
                                      </p:cBhvr>
                                      <p:to>
                                        <p:strVal val="visible"/>
                                      </p:to>
                                    </p:set>
                                    <p:animEffect transition="in" filter="barn(inVertical)">
                                      <p:cBhvr>
                                        <p:cTn id="16" dur="500"/>
                                        <p:tgtEl>
                                          <p:spTgt spid="317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animEffect transition="in" filter="barn(inVertical)">
                                      <p:cBhvr>
                                        <p:cTn id="21" dur="500"/>
                                        <p:tgtEl>
                                          <p:spTgt spid="31747">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1747">
                                            <p:txEl>
                                              <p:pRg st="5" end="5"/>
                                            </p:txEl>
                                          </p:spTgt>
                                        </p:tgtEl>
                                        <p:attrNameLst>
                                          <p:attrName>style.visibility</p:attrName>
                                        </p:attrNameLst>
                                      </p:cBhvr>
                                      <p:to>
                                        <p:strVal val="visible"/>
                                      </p:to>
                                    </p:set>
                                    <p:animEffect transition="in" filter="barn(inVertical)">
                                      <p:cBhvr>
                                        <p:cTn id="24"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586671" y="0"/>
            <a:ext cx="10972800" cy="1527175"/>
          </a:xfrm>
        </p:spPr>
        <p:txBody>
          <a:bodyPr/>
          <a:lstStyle/>
          <a:p>
            <a:r>
              <a:rPr lang="en-US" altLang="en-US" dirty="0"/>
              <a:t>Specialization and Trade</a:t>
            </a:r>
            <a:endParaRPr lang="en-US" dirty="0">
              <a:ea typeface="MS PGothic" charset="0"/>
            </a:endParaRPr>
          </a:p>
        </p:txBody>
      </p:sp>
      <p:sp>
        <p:nvSpPr>
          <p:cNvPr id="32771" name="Content Placeholder 2"/>
          <p:cNvSpPr>
            <a:spLocks noGrp="1"/>
          </p:cNvSpPr>
          <p:nvPr>
            <p:ph idx="1"/>
          </p:nvPr>
        </p:nvSpPr>
        <p:spPr>
          <a:xfrm>
            <a:off x="586671" y="1828800"/>
            <a:ext cx="11237383" cy="4895850"/>
          </a:xfrm>
        </p:spPr>
        <p:txBody>
          <a:bodyPr/>
          <a:lstStyle/>
          <a:p>
            <a:r>
              <a:rPr lang="en-US" sz="2800" dirty="0">
                <a:ea typeface="MS PGothic" charset="0"/>
              </a:rPr>
              <a:t>Specialization</a:t>
            </a:r>
          </a:p>
          <a:p>
            <a:pPr lvl="1"/>
            <a:r>
              <a:rPr lang="en-US" sz="2400" dirty="0">
                <a:ea typeface="MS PGothic" charset="0"/>
              </a:rPr>
              <a:t>You go to Starbucks to get coffee.</a:t>
            </a:r>
          </a:p>
          <a:p>
            <a:pPr lvl="1"/>
            <a:r>
              <a:rPr lang="en-US" sz="2400" dirty="0">
                <a:ea typeface="MS PGothic" charset="0"/>
              </a:rPr>
              <a:t>You go to the doctor when you'</a:t>
            </a:r>
            <a:r>
              <a:rPr lang="en-US" altLang="ja-JP" sz="2400" dirty="0">
                <a:ea typeface="MS PGothic" charset="0"/>
              </a:rPr>
              <a:t>re sick.</a:t>
            </a:r>
          </a:p>
          <a:p>
            <a:pPr lvl="1"/>
            <a:r>
              <a:rPr lang="en-US" sz="2400" dirty="0">
                <a:ea typeface="MS PGothic" charset="0"/>
              </a:rPr>
              <a:t>You don'</a:t>
            </a:r>
            <a:r>
              <a:rPr lang="en-US" altLang="ja-JP" sz="2400" dirty="0">
                <a:ea typeface="MS PGothic" charset="0"/>
              </a:rPr>
              <a:t>t have to do everything yourself: people specialize in what they're best at (lowest opportunity cost) and you can trade with them.</a:t>
            </a:r>
          </a:p>
          <a:p>
            <a:r>
              <a:rPr lang="en-US" sz="2800" dirty="0">
                <a:ea typeface="MS PGothic" charset="0"/>
              </a:rPr>
              <a:t>Trade controversies</a:t>
            </a:r>
          </a:p>
          <a:p>
            <a:pPr lvl="1"/>
            <a:r>
              <a:rPr lang="en-US" sz="2400" dirty="0">
                <a:ea typeface="MS PGothic" charset="0"/>
              </a:rPr>
              <a:t>India or China may have a comparative advantage (relative to USA) in labor-intensive goods.</a:t>
            </a:r>
          </a:p>
          <a:p>
            <a:pPr lvl="1"/>
            <a:r>
              <a:rPr lang="en-US" sz="2400" dirty="0">
                <a:ea typeface="MS PGothic" charset="0"/>
              </a:rPr>
              <a:t>Result: outsourcing of jobs</a:t>
            </a:r>
          </a:p>
          <a:p>
            <a:pPr lvl="1"/>
            <a:r>
              <a:rPr lang="en-US" sz="2400" dirty="0">
                <a:ea typeface="MS PGothic" charset="0"/>
              </a:rPr>
              <a:t>What if this causes an American worker to lose his job?</a:t>
            </a:r>
          </a:p>
        </p:txBody>
      </p:sp>
      <p:pic>
        <p:nvPicPr>
          <p:cNvPr id="32772" name="Picture 4" descr="I:\DirkTextbookN\Jpegs(All)\VOLUME_1_MICRO_Class-test\12_PRINECO_CH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7217" y="1595438"/>
            <a:ext cx="2726267" cy="168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9302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arn(inVertical)">
                                      <p:cBhvr>
                                        <p:cTn id="7" dur="500"/>
                                        <p:tgtEl>
                                          <p:spTgt spid="3277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barn(inVertical)">
                                      <p:cBhvr>
                                        <p:cTn id="10" dur="500"/>
                                        <p:tgtEl>
                                          <p:spTgt spid="3277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animEffect transition="in" filter="barn(inVertical)">
                                      <p:cBhvr>
                                        <p:cTn id="13" dur="500"/>
                                        <p:tgtEl>
                                          <p:spTgt spid="3277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2772"/>
                                        </p:tgtEl>
                                        <p:attrNameLst>
                                          <p:attrName>style.visibility</p:attrName>
                                        </p:attrNameLst>
                                      </p:cBhvr>
                                      <p:to>
                                        <p:strVal val="visible"/>
                                      </p:to>
                                    </p:set>
                                    <p:animEffect transition="in" filter="barn(inVertical)">
                                      <p:cBhvr>
                                        <p:cTn id="16" dur="500"/>
                                        <p:tgtEl>
                                          <p:spTgt spid="327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animEffect transition="in" filter="barn(inVertical)">
                                      <p:cBhvr>
                                        <p:cTn id="21" dur="500"/>
                                        <p:tgtEl>
                                          <p:spTgt spid="32771">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2771">
                                            <p:txEl>
                                              <p:pRg st="6" end="6"/>
                                            </p:txEl>
                                          </p:spTgt>
                                        </p:tgtEl>
                                        <p:attrNameLst>
                                          <p:attrName>style.visibility</p:attrName>
                                        </p:attrNameLst>
                                      </p:cBhvr>
                                      <p:to>
                                        <p:strVal val="visible"/>
                                      </p:to>
                                    </p:set>
                                    <p:animEffect transition="in" filter="barn(inVertical)">
                                      <p:cBhvr>
                                        <p:cTn id="24" dur="500"/>
                                        <p:tgtEl>
                                          <p:spTgt spid="32771">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animEffect transition="in" filter="barn(inVertical)">
                                      <p:cBhvr>
                                        <p:cTn id="27"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1981200" y="103"/>
            <a:ext cx="8229600" cy="1527175"/>
          </a:xfrm>
        </p:spPr>
        <p:txBody>
          <a:bodyPr/>
          <a:lstStyle/>
          <a:p>
            <a:pPr algn="ctr"/>
            <a:r>
              <a:rPr lang="en-US" altLang="en-US" dirty="0"/>
              <a:t>Opportunity Cost Calculation</a:t>
            </a:r>
          </a:p>
        </p:txBody>
      </p:sp>
      <p:graphicFrame>
        <p:nvGraphicFramePr>
          <p:cNvPr id="5" name="Table 4"/>
          <p:cNvGraphicFramePr>
            <a:graphicFrameLocks noGrp="1"/>
          </p:cNvGraphicFramePr>
          <p:nvPr/>
        </p:nvGraphicFramePr>
        <p:xfrm>
          <a:off x="2438400" y="1689100"/>
          <a:ext cx="7162800" cy="1981200"/>
        </p:xfrm>
        <a:graphic>
          <a:graphicData uri="http://schemas.openxmlformats.org/drawingml/2006/table">
            <a:tbl>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4953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Cambria"/>
                          <a:ea typeface="MS PGothic" charset="0"/>
                          <a:cs typeface="Cambria"/>
                        </a:rPr>
                        <a:t>Daily Production</a:t>
                      </a:r>
                      <a:endParaRPr kumimoji="0" lang="en-US" sz="28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extLst>
                  <a:ext uri="{0D108BD9-81ED-4DB2-BD59-A6C34878D82A}">
                    <a16:rowId xmlns:a16="http://schemas.microsoft.com/office/drawing/2014/main" val="10000"/>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a:ln>
                            <a:noFill/>
                          </a:ln>
                          <a:solidFill>
                            <a:schemeClr val="tx1"/>
                          </a:solidFill>
                          <a:effectLst/>
                          <a:latin typeface="Cambria"/>
                          <a:ea typeface="MS PGothic" charset="0"/>
                          <a:cs typeface="Cambria"/>
                        </a:rPr>
                        <a:t>Person</a:t>
                      </a:r>
                      <a:endParaRPr kumimoji="0" lang="en-US" sz="28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a:ln>
                            <a:noFill/>
                          </a:ln>
                          <a:solidFill>
                            <a:schemeClr val="tx1"/>
                          </a:solidFill>
                          <a:effectLst/>
                          <a:latin typeface="Cambria"/>
                          <a:ea typeface="MS PGothic" charset="0"/>
                          <a:cs typeface="Cambria"/>
                        </a:rPr>
                        <a:t>Pizzas</a:t>
                      </a:r>
                      <a:endParaRPr kumimoji="0" lang="en-US" sz="28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a:ln>
                            <a:noFill/>
                          </a:ln>
                          <a:solidFill>
                            <a:schemeClr val="tx1"/>
                          </a:solidFill>
                          <a:effectLst/>
                          <a:latin typeface="Cambria"/>
                          <a:ea typeface="MS PGothic" charset="0"/>
                          <a:cs typeface="Cambria"/>
                        </a:rPr>
                        <a:t>Wings</a:t>
                      </a:r>
                      <a:endParaRPr kumimoji="0" lang="en-US" sz="28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DBE5F1"/>
                    </a:solidFill>
                  </a:tcPr>
                </a:tc>
                <a:extLst>
                  <a:ext uri="{0D108BD9-81ED-4DB2-BD59-A6C34878D82A}">
                    <a16:rowId xmlns:a16="http://schemas.microsoft.com/office/drawing/2014/main" val="10001"/>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Debra Winger</a:t>
                      </a:r>
                    </a:p>
                  </a:txBody>
                  <a:tcPr marL="68580" marR="6858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60</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120</a:t>
                      </a:r>
                    </a:p>
                  </a:txBody>
                  <a:tcPr marL="68580" marR="6858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Mike Piazza</a:t>
                      </a:r>
                    </a:p>
                  </a:txBody>
                  <a:tcPr marL="68580" marR="68580"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24</a:t>
                      </a: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ambria"/>
                          <a:ea typeface="MS PGothic" charset="0"/>
                          <a:cs typeface="Cambria"/>
                        </a:rPr>
                        <a:t>72</a:t>
                      </a:r>
                    </a:p>
                  </a:txBody>
                  <a:tcPr marL="68580" marR="6858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2438400" y="3810000"/>
          <a:ext cx="7162800" cy="2895600"/>
        </p:xfrm>
        <a:graphic>
          <a:graphicData uri="http://schemas.openxmlformats.org/drawingml/2006/table">
            <a:tbl>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46037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gridSpan="2">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mbria"/>
                          <a:ea typeface="MS PGothic" panose="020B0600070205080204" pitchFamily="34" charset="-128"/>
                          <a:cs typeface="Cambria"/>
                        </a:rPr>
                        <a:t>Opportunity Cost</a:t>
                      </a: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extLst>
                  <a:ext uri="{0D108BD9-81ED-4DB2-BD59-A6C34878D82A}">
                    <a16:rowId xmlns:a16="http://schemas.microsoft.com/office/drawing/2014/main" val="10000"/>
                  </a:ext>
                </a:extLst>
              </a:tr>
              <a:tr h="46037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Cambria"/>
                          <a:ea typeface="MS PGothic" panose="020B0600070205080204" pitchFamily="34" charset="-128"/>
                          <a:cs typeface="Cambria"/>
                        </a:rPr>
                        <a:t>Person</a:t>
                      </a: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Cambria"/>
                          <a:ea typeface="MS PGothic" panose="020B0600070205080204" pitchFamily="34" charset="-128"/>
                          <a:cs typeface="Cambria"/>
                        </a:rPr>
                        <a:t>1 Pizza</a:t>
                      </a: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Cambria"/>
                          <a:ea typeface="MS PGothic" panose="020B0600070205080204" pitchFamily="34" charset="-128"/>
                          <a:cs typeface="Cambria"/>
                        </a:rPr>
                        <a:t>1 Wing</a:t>
                      </a: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extLst>
                  <a:ext uri="{0D108BD9-81ED-4DB2-BD59-A6C34878D82A}">
                    <a16:rowId xmlns:a16="http://schemas.microsoft.com/office/drawing/2014/main" val="10001"/>
                  </a:ext>
                </a:extLst>
              </a:tr>
              <a:tr h="9874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Debra Winger</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2 wings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(120 ÷ 60)</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1/2 pizzas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(60 ÷ 120)</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74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Mike Piazza</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3 wings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(72 ÷ 24)</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1/3 pizzas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(24 ÷ 72)</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3632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1981200" y="103"/>
            <a:ext cx="8229600" cy="1527175"/>
          </a:xfrm>
        </p:spPr>
        <p:txBody>
          <a:bodyPr/>
          <a:lstStyle/>
          <a:p>
            <a:r>
              <a:rPr lang="en-US" altLang="en-US" dirty="0"/>
              <a:t>Opportunity Cost</a:t>
            </a:r>
          </a:p>
        </p:txBody>
      </p:sp>
      <p:sp>
        <p:nvSpPr>
          <p:cNvPr id="49155" name="Content Placeholder 2"/>
          <p:cNvSpPr>
            <a:spLocks noGrp="1"/>
          </p:cNvSpPr>
          <p:nvPr>
            <p:ph idx="1"/>
          </p:nvPr>
        </p:nvSpPr>
        <p:spPr>
          <a:xfrm>
            <a:off x="1981200" y="4407003"/>
            <a:ext cx="8229600" cy="2265363"/>
          </a:xfrm>
        </p:spPr>
        <p:txBody>
          <a:bodyPr/>
          <a:lstStyle/>
          <a:p>
            <a:r>
              <a:rPr lang="en-US" altLang="en-US" sz="2800" dirty="0"/>
              <a:t>Comparative advantage</a:t>
            </a:r>
          </a:p>
          <a:p>
            <a:pPr lvl="1"/>
            <a:r>
              <a:rPr lang="en-US" altLang="en-US" sz="2400" dirty="0"/>
              <a:t>Debra: comparative advantage in </a:t>
            </a:r>
            <a:r>
              <a:rPr lang="en-US" altLang="en-US" sz="2400" u="sng" dirty="0"/>
              <a:t>pizza</a:t>
            </a:r>
            <a:r>
              <a:rPr lang="en-US" altLang="en-US" sz="2400" dirty="0"/>
              <a:t> production </a:t>
            </a:r>
          </a:p>
          <a:p>
            <a:pPr lvl="2"/>
            <a:r>
              <a:rPr lang="en-US" altLang="en-US" sz="2000" dirty="0">
                <a:latin typeface="Cambria"/>
                <a:ea typeface="Cambria"/>
                <a:cs typeface="Cambria"/>
              </a:rPr>
              <a:t>She </a:t>
            </a:r>
            <a:r>
              <a:rPr lang="en-US" altLang="en-US" sz="2000" i="1" dirty="0">
                <a:latin typeface="Cambria"/>
                <a:ea typeface="Cambria"/>
                <a:cs typeface="Cambria"/>
              </a:rPr>
              <a:t>gives up</a:t>
            </a:r>
            <a:r>
              <a:rPr lang="en-US" altLang="en-US" sz="2000" dirty="0">
                <a:latin typeface="Cambria"/>
                <a:ea typeface="Cambria"/>
                <a:cs typeface="Cambria"/>
              </a:rPr>
              <a:t> </a:t>
            </a:r>
            <a:r>
              <a:rPr lang="en-US" altLang="en-US" sz="2000" u="sng" dirty="0">
                <a:latin typeface="Cambria"/>
                <a:ea typeface="Cambria"/>
                <a:cs typeface="Cambria"/>
              </a:rPr>
              <a:t>fewer wings</a:t>
            </a:r>
            <a:r>
              <a:rPr lang="en-US" altLang="en-US" sz="2000" dirty="0">
                <a:latin typeface="Cambria"/>
                <a:ea typeface="Cambria"/>
                <a:cs typeface="Cambria"/>
              </a:rPr>
              <a:t> than Mike.</a:t>
            </a:r>
          </a:p>
          <a:p>
            <a:pPr lvl="1"/>
            <a:r>
              <a:rPr lang="en-US" altLang="en-US" sz="2400" dirty="0"/>
              <a:t>Mike: comparative advantage in </a:t>
            </a:r>
            <a:r>
              <a:rPr lang="en-US" altLang="en-US" sz="2400" u="sng" dirty="0"/>
              <a:t>wing</a:t>
            </a:r>
            <a:r>
              <a:rPr lang="en-US" altLang="en-US" sz="2400" dirty="0"/>
              <a:t> production</a:t>
            </a:r>
          </a:p>
          <a:p>
            <a:pPr lvl="2"/>
            <a:r>
              <a:rPr lang="en-US" altLang="en-US" sz="2000" dirty="0">
                <a:latin typeface="Cambria"/>
                <a:ea typeface="Cambria"/>
                <a:cs typeface="Cambria"/>
              </a:rPr>
              <a:t>He </a:t>
            </a:r>
            <a:r>
              <a:rPr lang="en-US" altLang="en-US" sz="2000" i="1" dirty="0">
                <a:latin typeface="Cambria"/>
                <a:ea typeface="Cambria"/>
                <a:cs typeface="Cambria"/>
              </a:rPr>
              <a:t>gives up</a:t>
            </a:r>
            <a:r>
              <a:rPr lang="en-US" altLang="en-US" sz="2000" dirty="0">
                <a:latin typeface="Cambria"/>
                <a:ea typeface="Cambria"/>
                <a:cs typeface="Cambria"/>
              </a:rPr>
              <a:t> </a:t>
            </a:r>
            <a:r>
              <a:rPr lang="en-US" altLang="en-US" sz="2000" u="sng" dirty="0">
                <a:latin typeface="Cambria"/>
                <a:ea typeface="Cambria"/>
                <a:cs typeface="Cambria"/>
              </a:rPr>
              <a:t>fewer pizzas</a:t>
            </a:r>
            <a:r>
              <a:rPr lang="en-US" altLang="en-US" sz="2000" dirty="0">
                <a:latin typeface="Cambria"/>
                <a:ea typeface="Cambria"/>
                <a:cs typeface="Cambria"/>
              </a:rPr>
              <a:t> than Debra.</a:t>
            </a:r>
          </a:p>
          <a:p>
            <a:pPr eaLnBrk="1" hangingPunct="1"/>
            <a:endParaRPr lang="en-US" altLang="en-US" sz="2400" dirty="0"/>
          </a:p>
          <a:p>
            <a:pPr eaLnBrk="1" hangingPunct="1">
              <a:buFont typeface="Arial" panose="020B0604020202020204" pitchFamily="34" charset="0"/>
              <a:buNone/>
            </a:pPr>
            <a:endParaRPr lang="en-US" altLang="en-US" sz="2000" dirty="0"/>
          </a:p>
        </p:txBody>
      </p:sp>
      <p:graphicFrame>
        <p:nvGraphicFramePr>
          <p:cNvPr id="4" name="Table 3"/>
          <p:cNvGraphicFramePr>
            <a:graphicFrameLocks noGrp="1"/>
          </p:cNvGraphicFramePr>
          <p:nvPr/>
        </p:nvGraphicFramePr>
        <p:xfrm>
          <a:off x="2336800" y="1739900"/>
          <a:ext cx="7162800" cy="2562226"/>
        </p:xfrm>
        <a:graphic>
          <a:graphicData uri="http://schemas.openxmlformats.org/drawingml/2006/table">
            <a:tbl>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42703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gridSpan="2">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mbria"/>
                          <a:ea typeface="MS PGothic" panose="020B0600070205080204" pitchFamily="34" charset="-128"/>
                          <a:cs typeface="Cambria"/>
                        </a:rPr>
                        <a:t>Opportunity Cost</a:t>
                      </a: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extLst>
                  <a:ext uri="{0D108BD9-81ED-4DB2-BD59-A6C34878D82A}">
                    <a16:rowId xmlns:a16="http://schemas.microsoft.com/office/drawing/2014/main" val="10000"/>
                  </a:ext>
                </a:extLst>
              </a:tr>
              <a:tr h="42703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Cambria"/>
                          <a:ea typeface="MS PGothic" panose="020B0600070205080204" pitchFamily="34" charset="-128"/>
                          <a:cs typeface="Cambria"/>
                        </a:rPr>
                        <a:t>Person</a:t>
                      </a: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Cambria"/>
                          <a:ea typeface="MS PGothic" panose="020B0600070205080204" pitchFamily="34" charset="-128"/>
                          <a:cs typeface="Cambria"/>
                        </a:rPr>
                        <a:t>1 Pizza</a:t>
                      </a: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Cambria"/>
                          <a:ea typeface="MS PGothic" panose="020B0600070205080204" pitchFamily="34" charset="-128"/>
                          <a:cs typeface="Cambria"/>
                        </a:rPr>
                        <a:t>1 Wing</a:t>
                      </a: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extLst>
                  <a:ext uri="{0D108BD9-81ED-4DB2-BD59-A6C34878D82A}">
                    <a16:rowId xmlns:a16="http://schemas.microsoft.com/office/drawing/2014/main" val="10001"/>
                  </a:ext>
                </a:extLst>
              </a:tr>
              <a:tr h="85407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Debra Winger</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2 wings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(120 ÷ 60)</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1/2 pizzas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(60 ÷ 120)</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407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Mike Piazza</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3 wings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(72 ÷ 24)</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1/3 pizzas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(24 ÷ 72)</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509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barn(inVertical)">
                                      <p:cBhvr>
                                        <p:cTn id="7" dur="500"/>
                                        <p:tgtEl>
                                          <p:spTgt spid="4915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9155">
                                            <p:txEl>
                                              <p:pRg st="2" end="2"/>
                                            </p:txEl>
                                          </p:spTgt>
                                        </p:tgtEl>
                                        <p:attrNameLst>
                                          <p:attrName>style.visibility</p:attrName>
                                        </p:attrNameLst>
                                      </p:cBhvr>
                                      <p:to>
                                        <p:strVal val="visible"/>
                                      </p:to>
                                    </p:set>
                                    <p:animEffect transition="in" filter="barn(inVertical)">
                                      <p:cBhvr>
                                        <p:cTn id="10" dur="500"/>
                                        <p:tgtEl>
                                          <p:spTgt spid="4915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Effect transition="in" filter="barn(inVertical)">
                                      <p:cBhvr>
                                        <p:cTn id="15" dur="500"/>
                                        <p:tgtEl>
                                          <p:spTgt spid="4915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9155">
                                            <p:txEl>
                                              <p:pRg st="4" end="4"/>
                                            </p:txEl>
                                          </p:spTgt>
                                        </p:tgtEl>
                                        <p:attrNameLst>
                                          <p:attrName>style.visibility</p:attrName>
                                        </p:attrNameLst>
                                      </p:cBhvr>
                                      <p:to>
                                        <p:strVal val="visible"/>
                                      </p:to>
                                    </p:set>
                                    <p:animEffect transition="in" filter="barn(inVertical)">
                                      <p:cBhvr>
                                        <p:cTn id="18"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1981200" y="103"/>
            <a:ext cx="8229600" cy="1527175"/>
          </a:xfrm>
        </p:spPr>
        <p:txBody>
          <a:bodyPr/>
          <a:lstStyle/>
          <a:p>
            <a:r>
              <a:rPr lang="en-US" altLang="en-US" dirty="0"/>
              <a:t>With Specialization and Trade</a:t>
            </a:r>
          </a:p>
        </p:txBody>
      </p:sp>
      <p:sp>
        <p:nvSpPr>
          <p:cNvPr id="46083" name="Content Placeholder 2"/>
          <p:cNvSpPr>
            <a:spLocks noGrp="1"/>
          </p:cNvSpPr>
          <p:nvPr>
            <p:ph idx="1"/>
          </p:nvPr>
        </p:nvSpPr>
        <p:spPr>
          <a:xfrm>
            <a:off x="1981200" y="4838700"/>
            <a:ext cx="8229600" cy="1816100"/>
          </a:xfrm>
        </p:spPr>
        <p:txBody>
          <a:bodyPr/>
          <a:lstStyle/>
          <a:p>
            <a:r>
              <a:rPr lang="en-US" altLang="en-US" sz="2800" dirty="0"/>
              <a:t>With specialization and trade</a:t>
            </a:r>
          </a:p>
          <a:p>
            <a:pPr lvl="1"/>
            <a:r>
              <a:rPr lang="en-US" altLang="en-US" sz="2400" dirty="0"/>
              <a:t>Debra produces pizza and gives 19 pizzas to Mike;</a:t>
            </a:r>
          </a:p>
          <a:p>
            <a:pPr lvl="1"/>
            <a:r>
              <a:rPr lang="en-US" altLang="en-US" sz="2400" dirty="0"/>
              <a:t>Mike produces wings and gives 47 wings to Debra;</a:t>
            </a:r>
          </a:p>
          <a:p>
            <a:pPr lvl="1"/>
            <a:r>
              <a:rPr lang="en-US" altLang="en-US" sz="2400" dirty="0"/>
              <a:t>Each person consumes more with trade.</a:t>
            </a:r>
            <a:endParaRPr lang="en-US" altLang="en-US" dirty="0"/>
          </a:p>
          <a:p>
            <a:pPr eaLnBrk="1" hangingPunct="1">
              <a:buFont typeface="Arial" panose="020B0604020202020204" pitchFamily="34" charset="0"/>
              <a:buNone/>
            </a:pPr>
            <a:endParaRPr lang="en-US" altLang="en-US" sz="2800" dirty="0"/>
          </a:p>
        </p:txBody>
      </p:sp>
      <p:graphicFrame>
        <p:nvGraphicFramePr>
          <p:cNvPr id="4" name="Table 3"/>
          <p:cNvGraphicFramePr>
            <a:graphicFrameLocks noGrp="1"/>
          </p:cNvGraphicFramePr>
          <p:nvPr/>
        </p:nvGraphicFramePr>
        <p:xfrm>
          <a:off x="2044700" y="1676400"/>
          <a:ext cx="7772400" cy="2952750"/>
        </p:xfrm>
        <a:graphic>
          <a:graphicData uri="http://schemas.openxmlformats.org/drawingml/2006/table">
            <a:tbl>
              <a:tblPr/>
              <a:tblGrid>
                <a:gridCol w="1347788">
                  <a:extLst>
                    <a:ext uri="{9D8B030D-6E8A-4147-A177-3AD203B41FA5}">
                      <a16:colId xmlns:a16="http://schemas.microsoft.com/office/drawing/2014/main" val="20000"/>
                    </a:ext>
                  </a:extLst>
                </a:gridCol>
                <a:gridCol w="1243012">
                  <a:extLst>
                    <a:ext uri="{9D8B030D-6E8A-4147-A177-3AD203B41FA5}">
                      <a16:colId xmlns:a16="http://schemas.microsoft.com/office/drawing/2014/main" val="20001"/>
                    </a:ext>
                  </a:extLst>
                </a:gridCol>
                <a:gridCol w="1624013">
                  <a:extLst>
                    <a:ext uri="{9D8B030D-6E8A-4147-A177-3AD203B41FA5}">
                      <a16:colId xmlns:a16="http://schemas.microsoft.com/office/drawing/2014/main" val="20002"/>
                    </a:ext>
                  </a:extLst>
                </a:gridCol>
                <a:gridCol w="1931987">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a:rPr>
                        <a:t>With Trade</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a:rPr>
                        <a:t>Gains from Trade</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extLst>
                  <a:ext uri="{0D108BD9-81ED-4DB2-BD59-A6C34878D82A}">
                    <a16:rowId xmlns:a16="http://schemas.microsoft.com/office/drawing/2014/main" val="10000"/>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a:rPr>
                        <a:t>Person</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a:rPr>
                        <a:t>Good</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a:rPr>
                        <a:t>Production</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a:rPr>
                        <a:t>Consumption</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extLst>
                  <a:ext uri="{0D108BD9-81ED-4DB2-BD59-A6C34878D82A}">
                    <a16:rowId xmlns:a16="http://schemas.microsoft.com/office/drawing/2014/main" val="10001"/>
                  </a:ext>
                </a:extLst>
              </a:tr>
              <a:tr h="4762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Debra</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Pizza</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60</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 41 (keeps)</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+ 1</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4762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Wings</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0</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 47 (from Mike)</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+ 7</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62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Mike</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Pizza</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0</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 19 (from Debra)</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+ 1</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4762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Wings</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72</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 25 (keeps)</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+ 7</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Rectangle 4"/>
          <p:cNvSpPr/>
          <p:nvPr/>
        </p:nvSpPr>
        <p:spPr>
          <a:xfrm>
            <a:off x="4787900" y="2679700"/>
            <a:ext cx="1371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6" name="Rectangle 5"/>
          <p:cNvSpPr/>
          <p:nvPr/>
        </p:nvSpPr>
        <p:spPr>
          <a:xfrm>
            <a:off x="4711700" y="3632200"/>
            <a:ext cx="1371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7" name="Rectangle 6"/>
          <p:cNvSpPr/>
          <p:nvPr/>
        </p:nvSpPr>
        <p:spPr>
          <a:xfrm>
            <a:off x="6464300" y="2717800"/>
            <a:ext cx="1676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8" name="Rectangle 7"/>
          <p:cNvSpPr/>
          <p:nvPr/>
        </p:nvSpPr>
        <p:spPr>
          <a:xfrm>
            <a:off x="8597900" y="2641600"/>
            <a:ext cx="914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9" name="Rectangle 8"/>
          <p:cNvSpPr/>
          <p:nvPr/>
        </p:nvSpPr>
        <p:spPr>
          <a:xfrm>
            <a:off x="6311900" y="3632200"/>
            <a:ext cx="1905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10" name="Rectangle 9"/>
          <p:cNvSpPr/>
          <p:nvPr/>
        </p:nvSpPr>
        <p:spPr>
          <a:xfrm>
            <a:off x="8674100" y="3632200"/>
            <a:ext cx="914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pic>
        <p:nvPicPr>
          <p:cNvPr id="11" name="Picture 2" descr="tab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155" y="1615282"/>
            <a:ext cx="9648719" cy="3046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998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46083">
                                            <p:txEl>
                                              <p:pRg st="1" end="1"/>
                                            </p:txEl>
                                          </p:spTgt>
                                        </p:tgtEl>
                                        <p:attrNameLst>
                                          <p:attrName>style.visibility</p:attrName>
                                        </p:attrNameLst>
                                      </p:cBhvr>
                                      <p:to>
                                        <p:strVal val="visible"/>
                                      </p:to>
                                    </p:set>
                                    <p:animEffect transition="in" filter="barn(inVertical)">
                                      <p:cBhvr>
                                        <p:cTn id="37" dur="500"/>
                                        <p:tgtEl>
                                          <p:spTgt spid="46083">
                                            <p:txEl>
                                              <p:pRg st="1" end="1"/>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6083">
                                            <p:txEl>
                                              <p:pRg st="2" end="2"/>
                                            </p:txEl>
                                          </p:spTgt>
                                        </p:tgtEl>
                                        <p:attrNameLst>
                                          <p:attrName>style.visibility</p:attrName>
                                        </p:attrNameLst>
                                      </p:cBhvr>
                                      <p:to>
                                        <p:strVal val="visible"/>
                                      </p:to>
                                    </p:set>
                                    <p:animEffect transition="in" filter="barn(inVertical)">
                                      <p:cBhvr>
                                        <p:cTn id="40" dur="500"/>
                                        <p:tgtEl>
                                          <p:spTgt spid="46083">
                                            <p:txEl>
                                              <p:pRg st="2" end="2"/>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46083">
                                            <p:txEl>
                                              <p:pRg st="3" end="3"/>
                                            </p:txEl>
                                          </p:spTgt>
                                        </p:tgtEl>
                                        <p:attrNameLst>
                                          <p:attrName>style.visibility</p:attrName>
                                        </p:attrNameLst>
                                      </p:cBhvr>
                                      <p:to>
                                        <p:strVal val="visible"/>
                                      </p:to>
                                    </p:set>
                                    <p:animEffect transition="in" filter="barn(inVertical)">
                                      <p:cBhvr>
                                        <p:cTn id="43"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nam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5489" y="3763963"/>
            <a:ext cx="1031875" cy="281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mike_ppf.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5707" y="3859316"/>
            <a:ext cx="3457575" cy="229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debra_ppf.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65707" y="1198666"/>
            <a:ext cx="3457575" cy="229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092" name="Picture 1" descr="axes_label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62433" y="1171575"/>
            <a:ext cx="4256087" cy="5113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debra_b.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470469" y="2236788"/>
            <a:ext cx="1044575"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debra_c.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65641" y="2109891"/>
            <a:ext cx="1322387" cy="1366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mike_b.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473644" y="5461103"/>
            <a:ext cx="595313" cy="69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mike_c.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473577" y="5332516"/>
            <a:ext cx="769939" cy="814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097" name="Title 9"/>
          <p:cNvSpPr>
            <a:spLocks noGrp="1"/>
          </p:cNvSpPr>
          <p:nvPr>
            <p:ph type="title"/>
          </p:nvPr>
        </p:nvSpPr>
        <p:spPr>
          <a:xfrm>
            <a:off x="2014539" y="-17463"/>
            <a:ext cx="8229600" cy="768351"/>
          </a:xfrm>
        </p:spPr>
        <p:txBody>
          <a:bodyPr/>
          <a:lstStyle/>
          <a:p>
            <a:pPr algn="ctr"/>
            <a:r>
              <a:rPr lang="en-US" altLang="en-US" dirty="0"/>
              <a:t>Gains from Trade</a:t>
            </a:r>
          </a:p>
        </p:txBody>
      </p:sp>
    </p:spTree>
    <p:extLst>
      <p:ext uri="{BB962C8B-B14F-4D97-AF65-F5344CB8AC3E}">
        <p14:creationId xmlns:p14="http://schemas.microsoft.com/office/powerpoint/2010/main" val="2279364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1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10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10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1981200" y="103"/>
            <a:ext cx="8229600" cy="1527175"/>
          </a:xfrm>
        </p:spPr>
        <p:txBody>
          <a:bodyPr/>
          <a:lstStyle/>
          <a:p>
            <a:r>
              <a:rPr lang="en-US" altLang="en-US" dirty="0"/>
              <a:t>Terms of Trade</a:t>
            </a:r>
          </a:p>
        </p:txBody>
      </p:sp>
      <p:sp>
        <p:nvSpPr>
          <p:cNvPr id="51203" name="Content Placeholder 2"/>
          <p:cNvSpPr>
            <a:spLocks noGrp="1"/>
          </p:cNvSpPr>
          <p:nvPr>
            <p:ph idx="1"/>
          </p:nvPr>
        </p:nvSpPr>
        <p:spPr>
          <a:xfrm>
            <a:off x="1981200" y="4711803"/>
            <a:ext cx="8229600" cy="1897063"/>
          </a:xfrm>
        </p:spPr>
        <p:txBody>
          <a:bodyPr/>
          <a:lstStyle/>
          <a:p>
            <a:pPr eaLnBrk="1" hangingPunct="1"/>
            <a:r>
              <a:rPr lang="en-US" altLang="en-US" sz="3200" dirty="0"/>
              <a:t>Terms of Trade</a:t>
            </a:r>
          </a:p>
          <a:p>
            <a:pPr lvl="1" eaLnBrk="1" hangingPunct="1"/>
            <a:r>
              <a:rPr lang="en-US" altLang="en-US" sz="2800" dirty="0"/>
              <a:t>As long as the terms of trade are between the opportunity costs of the trading partners, the trade benefits both sides.</a:t>
            </a:r>
          </a:p>
          <a:p>
            <a:pPr eaLnBrk="1" hangingPunct="1">
              <a:buFont typeface="Arial" panose="020B0604020202020204" pitchFamily="34" charset="0"/>
              <a:buNone/>
            </a:pPr>
            <a:endParaRPr lang="en-US" alt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840226656"/>
              </p:ext>
            </p:extLst>
          </p:nvPr>
        </p:nvGraphicFramePr>
        <p:xfrm>
          <a:off x="2006600" y="1866900"/>
          <a:ext cx="8229600" cy="2438400"/>
        </p:xfrm>
        <a:graphic>
          <a:graphicData uri="http://schemas.openxmlformats.org/drawingml/2006/table">
            <a:tbl>
              <a:tblPr/>
              <a:tblGrid>
                <a:gridCol w="23622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09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Cambria"/>
                          <a:ea typeface="MS PGothic" charset="0"/>
                          <a:cs typeface="Cambria"/>
                        </a:rPr>
                        <a:t>Person</a:t>
                      </a:r>
                      <a:endParaRPr kumimoji="0" lang="en-US" sz="24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Cambria"/>
                          <a:ea typeface="MS PGothic" charset="0"/>
                          <a:cs typeface="Cambria"/>
                        </a:rPr>
                        <a:t>Opportunity Cost</a:t>
                      </a:r>
                      <a:endParaRPr kumimoji="0" lang="en-US" sz="24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Cambria"/>
                          <a:ea typeface="MS PGothic" charset="0"/>
                          <a:cs typeface="Cambria"/>
                        </a:rPr>
                        <a:t>Ratio</a:t>
                      </a:r>
                      <a:endParaRPr kumimoji="0" lang="en-US" sz="2400" b="0" i="0" u="none" strike="noStrike" cap="none" normalizeH="0" baseline="0" dirty="0">
                        <a:ln>
                          <a:noFill/>
                        </a:ln>
                        <a:solidFill>
                          <a:schemeClr val="tx1"/>
                        </a:solidFill>
                        <a:effectLst/>
                        <a:latin typeface="Cambria"/>
                        <a:ea typeface="MS PGothic" charset="0"/>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extLst>
                  <a:ext uri="{0D108BD9-81ED-4DB2-BD59-A6C34878D82A}">
                    <a16:rowId xmlns:a16="http://schemas.microsoft.com/office/drawing/2014/main" val="10000"/>
                  </a:ext>
                </a:extLst>
              </a:tr>
              <a:tr h="609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charset="0"/>
                          <a:cs typeface="Cambria"/>
                        </a:rPr>
                        <a:t>Debra Winger</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charset="0"/>
                          <a:cs typeface="Cambria"/>
                        </a:rPr>
                        <a:t>1 pizza equals 2 wings</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charset="0"/>
                          <a:cs typeface="Cambria"/>
                        </a:rPr>
                        <a:t> 1:2 = 0.50</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charset="0"/>
                          <a:cs typeface="Cambria"/>
                        </a:rPr>
                        <a:t>Terms of trade</a:t>
                      </a: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charset="0"/>
                          <a:cs typeface="Cambria"/>
                        </a:rPr>
                        <a:t>19 pizzas for 47 wings</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charset="0"/>
                          <a:cs typeface="Cambria"/>
                        </a:rPr>
                        <a:t>19:47 = 0.40</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charset="0"/>
                          <a:cs typeface="Cambria"/>
                        </a:rPr>
                        <a:t>Mike Piazza</a:t>
                      </a: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charset="0"/>
                          <a:cs typeface="Cambria"/>
                        </a:rPr>
                        <a:t>1 pizza equals 3 wings</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MS PGothic" charset="0"/>
                          <a:cs typeface="Cambria"/>
                        </a:rPr>
                        <a:t> 1:3 = 0.33 </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4"/>
          <p:cNvSpPr/>
          <p:nvPr/>
        </p:nvSpPr>
        <p:spPr>
          <a:xfrm>
            <a:off x="4368800" y="3009900"/>
            <a:ext cx="5334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pic>
        <p:nvPicPr>
          <p:cNvPr id="6" name="Picture 2" descr="tab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682751"/>
            <a:ext cx="9311828" cy="302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882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arn(inVertical)">
                                      <p:cBhvr>
                                        <p:cTn id="12"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en-US" dirty="0">
                <a:latin typeface="Cambria" panose="02040503050406030204" pitchFamily="18" charset="0"/>
              </a:rPr>
              <a:t>Shift in the PPF</a:t>
            </a:r>
          </a:p>
        </p:txBody>
      </p:sp>
      <p:sp>
        <p:nvSpPr>
          <p:cNvPr id="26627" name="Content Placeholder 2"/>
          <p:cNvSpPr>
            <a:spLocks noGrp="1"/>
          </p:cNvSpPr>
          <p:nvPr>
            <p:ph idx="1"/>
          </p:nvPr>
        </p:nvSpPr>
        <p:spPr/>
        <p:txBody>
          <a:bodyPr/>
          <a:lstStyle/>
          <a:p>
            <a:pPr eaLnBrk="1" hangingPunct="1"/>
            <a:r>
              <a:rPr lang="en-US" altLang="en-US" sz="3200" dirty="0">
                <a:latin typeface="Cambria" panose="02040503050406030204" pitchFamily="18" charset="0"/>
              </a:rPr>
              <a:t>If the PPF were to expand outward, some previously unattainable good combinations would now be possible to produce.</a:t>
            </a:r>
          </a:p>
          <a:p>
            <a:pPr eaLnBrk="1" hangingPunct="1"/>
            <a:r>
              <a:rPr lang="en-US" altLang="en-US" sz="3200" dirty="0">
                <a:latin typeface="Cambria" panose="02040503050406030204" pitchFamily="18" charset="0"/>
              </a:rPr>
              <a:t>The PPF could shift graphically in two ways. </a:t>
            </a:r>
          </a:p>
          <a:p>
            <a:pPr lvl="1" eaLnBrk="1" hangingPunct="1"/>
            <a:r>
              <a:rPr lang="en-US" altLang="en-US" sz="2800" dirty="0">
                <a:latin typeface="Cambria" panose="02040503050406030204" pitchFamily="18" charset="0"/>
              </a:rPr>
              <a:t>New resources or technology could be introduced that either</a:t>
            </a:r>
          </a:p>
          <a:p>
            <a:pPr lvl="2" eaLnBrk="1" hangingPunct="1"/>
            <a:r>
              <a:rPr lang="en-US" altLang="en-US" dirty="0">
                <a:latin typeface="Cambria" panose="02040503050406030204" pitchFamily="18" charset="0"/>
                <a:cs typeface="Cambria"/>
              </a:rPr>
              <a:t>Affect the production of </a:t>
            </a:r>
            <a:r>
              <a:rPr lang="en-US" altLang="en-US" u="sng" dirty="0">
                <a:latin typeface="Cambria" panose="02040503050406030204" pitchFamily="18" charset="0"/>
                <a:cs typeface="Cambria"/>
              </a:rPr>
              <a:t>one</a:t>
            </a:r>
            <a:r>
              <a:rPr lang="en-US" altLang="en-US" dirty="0">
                <a:latin typeface="Cambria" panose="02040503050406030204" pitchFamily="18" charset="0"/>
                <a:cs typeface="Cambria"/>
              </a:rPr>
              <a:t> good, or</a:t>
            </a:r>
          </a:p>
          <a:p>
            <a:pPr lvl="2" eaLnBrk="1" hangingPunct="1"/>
            <a:r>
              <a:rPr lang="en-US" altLang="en-US" dirty="0">
                <a:latin typeface="Cambria" panose="02040503050406030204" pitchFamily="18" charset="0"/>
                <a:cs typeface="Cambria"/>
              </a:rPr>
              <a:t>Affect the production of </a:t>
            </a:r>
            <a:r>
              <a:rPr lang="en-US" altLang="en-US" u="sng" dirty="0">
                <a:latin typeface="Cambria" panose="02040503050406030204" pitchFamily="18" charset="0"/>
                <a:cs typeface="Cambria"/>
              </a:rPr>
              <a:t>both</a:t>
            </a:r>
            <a:r>
              <a:rPr lang="en-US" altLang="en-US" dirty="0">
                <a:latin typeface="Cambria" panose="02040503050406030204" pitchFamily="18" charset="0"/>
                <a:cs typeface="Cambria"/>
              </a:rPr>
              <a:t> goods.</a:t>
            </a:r>
            <a:endParaRPr lang="en-US" altLang="en-US" sz="3200" dirty="0">
              <a:latin typeface="Cambria" panose="02040503050406030204" pitchFamily="18" charset="0"/>
              <a:cs typeface="Cambria"/>
            </a:endParaRPr>
          </a:p>
          <a:p>
            <a:pPr eaLnBrk="1" hangingPunct="1">
              <a:buFont typeface="Arial" panose="020B0604020202020204" pitchFamily="34" charset="0"/>
              <a:buNone/>
            </a:pPr>
            <a:endParaRPr lang="en-US" altLang="en-US" sz="2400" dirty="0">
              <a:latin typeface="Cambria"/>
            </a:endParaRPr>
          </a:p>
        </p:txBody>
      </p:sp>
    </p:spTree>
    <p:extLst>
      <p:ext uri="{BB962C8B-B14F-4D97-AF65-F5344CB8AC3E}">
        <p14:creationId xmlns:p14="http://schemas.microsoft.com/office/powerpoint/2010/main" val="4143755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barn(inVertical)">
                                      <p:cBhvr>
                                        <p:cTn id="7" dur="500"/>
                                        <p:tgtEl>
                                          <p:spTgt spid="26627">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6627">
                                            <p:txEl>
                                              <p:pRg st="3" end="3"/>
                                            </p:txEl>
                                          </p:spTgt>
                                        </p:tgtEl>
                                        <p:attrNameLst>
                                          <p:attrName>style.visibility</p:attrName>
                                        </p:attrNameLst>
                                      </p:cBhvr>
                                      <p:to>
                                        <p:strVal val="visible"/>
                                      </p:to>
                                    </p:set>
                                    <p:animEffect transition="in" filter="barn(inVertical)">
                                      <p:cBhvr>
                                        <p:cTn id="10" dur="500"/>
                                        <p:tgtEl>
                                          <p:spTgt spid="26627">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animEffect transition="in" filter="barn(inVertical)">
                                      <p:cBhvr>
                                        <p:cTn id="13"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1981200" y="103"/>
            <a:ext cx="8229600" cy="1527175"/>
          </a:xfrm>
        </p:spPr>
        <p:txBody>
          <a:bodyPr/>
          <a:lstStyle/>
          <a:p>
            <a:r>
              <a:rPr lang="en-US" altLang="en-US" dirty="0"/>
              <a:t>Gains from Trade</a:t>
            </a:r>
          </a:p>
        </p:txBody>
      </p:sp>
      <p:sp>
        <p:nvSpPr>
          <p:cNvPr id="50179" name="Content Placeholder 2"/>
          <p:cNvSpPr>
            <a:spLocks noGrp="1"/>
          </p:cNvSpPr>
          <p:nvPr>
            <p:ph idx="1"/>
          </p:nvPr>
        </p:nvSpPr>
        <p:spPr>
          <a:xfrm>
            <a:off x="1981199" y="1712913"/>
            <a:ext cx="8923618" cy="4895850"/>
          </a:xfrm>
        </p:spPr>
        <p:txBody>
          <a:bodyPr/>
          <a:lstStyle/>
          <a:p>
            <a:pPr eaLnBrk="1" hangingPunct="1"/>
            <a:r>
              <a:rPr lang="en-US" altLang="en-US" dirty="0"/>
              <a:t>Previously, we noted the gains from trade and specialization.</a:t>
            </a:r>
          </a:p>
          <a:p>
            <a:pPr eaLnBrk="1" hangingPunct="1"/>
            <a:r>
              <a:rPr lang="en-US" altLang="en-US" dirty="0"/>
              <a:t>Terms of trade</a:t>
            </a:r>
          </a:p>
          <a:p>
            <a:pPr lvl="1" eaLnBrk="1" hangingPunct="1"/>
            <a:r>
              <a:rPr lang="en-US" altLang="en-US" dirty="0"/>
              <a:t>The relative prices, or exchange rate of goods.</a:t>
            </a:r>
          </a:p>
          <a:p>
            <a:pPr lvl="1" eaLnBrk="1" hangingPunct="1"/>
            <a:r>
              <a:rPr lang="en-US" altLang="en-US" dirty="0"/>
              <a:t>How many wings per pizza?</a:t>
            </a:r>
          </a:p>
          <a:p>
            <a:pPr eaLnBrk="1" hangingPunct="1">
              <a:buFont typeface="Arial" panose="020B0604020202020204" pitchFamily="34" charset="0"/>
              <a:buNone/>
            </a:pPr>
            <a:endParaRPr lang="en-US" altLang="en-US" sz="2800" dirty="0"/>
          </a:p>
        </p:txBody>
      </p:sp>
    </p:spTree>
    <p:extLst>
      <p:ext uri="{BB962C8B-B14F-4D97-AF65-F5344CB8AC3E}">
        <p14:creationId xmlns:p14="http://schemas.microsoft.com/office/powerpoint/2010/main" val="1979183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Effect transition="in" filter="barn(inVertical)">
                                      <p:cBhvr>
                                        <p:cTn id="7" dur="500"/>
                                        <p:tgtEl>
                                          <p:spTgt spid="5017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0179">
                                            <p:txEl>
                                              <p:pRg st="3" end="3"/>
                                            </p:txEl>
                                          </p:spTgt>
                                        </p:tgtEl>
                                        <p:attrNameLst>
                                          <p:attrName>style.visibility</p:attrName>
                                        </p:attrNameLst>
                                      </p:cBhvr>
                                      <p:to>
                                        <p:strVal val="visible"/>
                                      </p:to>
                                    </p:set>
                                    <p:animEffect transition="in" filter="barn(inVertical)">
                                      <p:cBhvr>
                                        <p:cTn id="10" dur="5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792106229"/>
              </p:ext>
            </p:extLst>
          </p:nvPr>
        </p:nvGraphicFramePr>
        <p:xfrm>
          <a:off x="1112224" y="323558"/>
          <a:ext cx="10012701" cy="6263653"/>
        </p:xfrm>
        <a:graphic>
          <a:graphicData uri="http://schemas.openxmlformats.org/presentationml/2006/ole">
            <mc:AlternateContent xmlns:mc="http://schemas.openxmlformats.org/markup-compatibility/2006">
              <mc:Choice xmlns:v="urn:schemas-microsoft-com:vml" Requires="v">
                <p:oleObj spid="_x0000_s1128" name="Document" r:id="rId4" imgW="5562600" imgH="3479800" progId="Word.Document.12">
                  <p:embed/>
                </p:oleObj>
              </mc:Choice>
              <mc:Fallback>
                <p:oleObj name="Document" r:id="rId4" imgW="5562600" imgH="3479800" progId="Word.Document.12">
                  <p:embed/>
                  <p:pic>
                    <p:nvPicPr>
                      <p:cNvPr id="0" name=""/>
                      <p:cNvPicPr/>
                      <p:nvPr/>
                    </p:nvPicPr>
                    <p:blipFill>
                      <a:blip r:embed="rId5"/>
                      <a:stretch>
                        <a:fillRect/>
                      </a:stretch>
                    </p:blipFill>
                    <p:spPr>
                      <a:xfrm>
                        <a:off x="1112224" y="323558"/>
                        <a:ext cx="10012701" cy="6263653"/>
                      </a:xfrm>
                      <a:prstGeom prst="rect">
                        <a:avLst/>
                      </a:prstGeom>
                    </p:spPr>
                  </p:pic>
                </p:oleObj>
              </mc:Fallback>
            </mc:AlternateContent>
          </a:graphicData>
        </a:graphic>
      </p:graphicFrame>
    </p:spTree>
    <p:extLst>
      <p:ext uri="{BB962C8B-B14F-4D97-AF65-F5344CB8AC3E}">
        <p14:creationId xmlns:p14="http://schemas.microsoft.com/office/powerpoint/2010/main" val="2976873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609600" y="3"/>
            <a:ext cx="10972800" cy="1527175"/>
          </a:xfrm>
        </p:spPr>
        <p:txBody>
          <a:bodyPr/>
          <a:lstStyle/>
          <a:p>
            <a:r>
              <a:rPr lang="en-US" dirty="0">
                <a:ea typeface="MS PGothic" charset="0"/>
              </a:rPr>
              <a:t>Economics in </a:t>
            </a:r>
            <a:r>
              <a:rPr lang="en-US" i="1" dirty="0">
                <a:ea typeface="MS PGothic" charset="0"/>
              </a:rPr>
              <a:t>Cast Away</a:t>
            </a:r>
          </a:p>
        </p:txBody>
      </p:sp>
      <p:sp>
        <p:nvSpPr>
          <p:cNvPr id="101378" name="Content Placeholder 2"/>
          <p:cNvSpPr>
            <a:spLocks noGrp="1"/>
          </p:cNvSpPr>
          <p:nvPr>
            <p:ph idx="1"/>
          </p:nvPr>
        </p:nvSpPr>
        <p:spPr>
          <a:xfrm>
            <a:off x="609600" y="1712916"/>
            <a:ext cx="10972800" cy="2427287"/>
          </a:xfrm>
        </p:spPr>
        <p:txBody>
          <a:bodyPr/>
          <a:lstStyle/>
          <a:p>
            <a:r>
              <a:rPr lang="en-US" sz="3200" i="1" dirty="0">
                <a:ea typeface="MS PGothic" charset="0"/>
              </a:rPr>
              <a:t>"Cast Away </a:t>
            </a:r>
            <a:r>
              <a:rPr lang="en-US" sz="3200" dirty="0">
                <a:ea typeface="MS PGothic" charset="0"/>
              </a:rPr>
              <a:t>(2000)"</a:t>
            </a:r>
          </a:p>
          <a:p>
            <a:pPr lvl="1" eaLnBrk="1" hangingPunct="1"/>
            <a:r>
              <a:rPr lang="en-US" sz="2800" dirty="0">
                <a:ea typeface="MS PGothic" charset="0"/>
              </a:rPr>
              <a:t>Imagine a world in which there was no specialization and trade.</a:t>
            </a:r>
          </a:p>
          <a:p>
            <a:pPr lvl="1" eaLnBrk="1" hangingPunct="1"/>
            <a:r>
              <a:rPr lang="en-US" sz="2800" dirty="0">
                <a:ea typeface="MS PGothic" charset="0"/>
              </a:rPr>
              <a:t>You would have to do everything by yourself.</a:t>
            </a:r>
          </a:p>
          <a:p>
            <a:pPr lvl="1" eaLnBrk="1" hangingPunct="1"/>
            <a:r>
              <a:rPr lang="en-US" sz="2800" dirty="0">
                <a:ea typeface="MS PGothic" charset="0"/>
              </a:rPr>
              <a:t>Your consumption = your production</a:t>
            </a:r>
            <a:endParaRPr lang="en-US" dirty="0">
              <a:ea typeface="MS PGothic" charset="0"/>
            </a:endParaRPr>
          </a:p>
          <a:p>
            <a:pPr eaLnBrk="1" hangingPunct="1">
              <a:buFont typeface="Arial" charset="0"/>
              <a:buNone/>
            </a:pPr>
            <a:endParaRPr lang="en-US" sz="2800" dirty="0">
              <a:ea typeface="MS PGothic" charset="0"/>
            </a:endParaRPr>
          </a:p>
        </p:txBody>
      </p:sp>
      <p:pic>
        <p:nvPicPr>
          <p:cNvPr id="101379"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20306" t="18303" r="22078" b="25455"/>
          <a:stretch>
            <a:fillRect/>
          </a:stretch>
        </p:blipFill>
        <p:spPr bwMode="auto">
          <a:xfrm>
            <a:off x="5063068" y="4718050"/>
            <a:ext cx="2065867"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A shirtless man stands next to a tree with 12 tally marks on it.">
            <a:extLst>
              <a:ext uri="{FF2B5EF4-FFF2-40B4-BE49-F238E27FC236}">
                <a16:creationId xmlns:a16="http://schemas.microsoft.com/office/drawing/2014/main" id="{3FDFAE47-80A5-F446-9CB4-D36141483CB4}"/>
              </a:ext>
            </a:extLst>
          </p:cNvPr>
          <p:cNvPicPr>
            <a:picLocks noChangeAspect="1"/>
          </p:cNvPicPr>
          <p:nvPr/>
        </p:nvPicPr>
        <p:blipFill>
          <a:blip r:embed="rId5"/>
          <a:srcRect b="2964"/>
          <a:stretch>
            <a:fillRect/>
          </a:stretch>
        </p:blipFill>
        <p:spPr>
          <a:xfrm>
            <a:off x="8386462" y="2926559"/>
            <a:ext cx="3318164" cy="2205567"/>
          </a:xfrm>
          <a:prstGeom prst="rect">
            <a:avLst/>
          </a:prstGeom>
        </p:spPr>
      </p:pic>
    </p:spTree>
    <p:extLst>
      <p:ext uri="{BB962C8B-B14F-4D97-AF65-F5344CB8AC3E}">
        <p14:creationId xmlns:p14="http://schemas.microsoft.com/office/powerpoint/2010/main" val="43703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1676401" y="3776"/>
            <a:ext cx="10017211" cy="1527175"/>
          </a:xfrm>
        </p:spPr>
        <p:txBody>
          <a:bodyPr/>
          <a:lstStyle/>
          <a:p>
            <a:r>
              <a:rPr lang="en-US" altLang="en-US" dirty="0"/>
              <a:t>Trade-off Between Present and Future</a:t>
            </a:r>
          </a:p>
        </p:txBody>
      </p:sp>
      <p:sp>
        <p:nvSpPr>
          <p:cNvPr id="56323" name="Content Placeholder 2"/>
          <p:cNvSpPr>
            <a:spLocks noGrp="1"/>
          </p:cNvSpPr>
          <p:nvPr>
            <p:ph idx="1"/>
          </p:nvPr>
        </p:nvSpPr>
        <p:spPr>
          <a:xfrm>
            <a:off x="1676401" y="1658938"/>
            <a:ext cx="6188075" cy="5059362"/>
          </a:xfrm>
        </p:spPr>
        <p:txBody>
          <a:bodyPr/>
          <a:lstStyle/>
          <a:p>
            <a:pPr eaLnBrk="1" hangingPunct="1"/>
            <a:r>
              <a:rPr lang="en-US" altLang="en-US" sz="2800" dirty="0"/>
              <a:t>Consumer goods</a:t>
            </a:r>
          </a:p>
          <a:p>
            <a:pPr lvl="1" eaLnBrk="1" hangingPunct="1"/>
            <a:r>
              <a:rPr lang="en-US" altLang="en-US" sz="2400" dirty="0"/>
              <a:t>Goods produced for current consumption</a:t>
            </a:r>
          </a:p>
          <a:p>
            <a:pPr lvl="1" eaLnBrk="1" hangingPunct="1"/>
            <a:r>
              <a:rPr lang="en-US" altLang="en-US" sz="2400" dirty="0"/>
              <a:t>Food, housing, clothing, entertainment</a:t>
            </a:r>
            <a:endParaRPr lang="en-US" altLang="en-US" sz="2800" dirty="0"/>
          </a:p>
          <a:p>
            <a:pPr eaLnBrk="1" hangingPunct="1"/>
            <a:r>
              <a:rPr lang="en-US" altLang="en-US" sz="2800" dirty="0"/>
              <a:t>Capital goods</a:t>
            </a:r>
          </a:p>
          <a:p>
            <a:pPr lvl="1" eaLnBrk="1" hangingPunct="1"/>
            <a:r>
              <a:rPr lang="en-US" altLang="en-US" sz="2400" dirty="0"/>
              <a:t>Goods that help produce other valuable goods</a:t>
            </a:r>
          </a:p>
          <a:p>
            <a:pPr lvl="1" eaLnBrk="1" hangingPunct="1"/>
            <a:r>
              <a:rPr lang="en-US" altLang="en-US" sz="2400" dirty="0"/>
              <a:t>Buildings, factories, roads, machinery, computers</a:t>
            </a:r>
          </a:p>
          <a:p>
            <a:pPr eaLnBrk="1" hangingPunct="1"/>
            <a:r>
              <a:rPr lang="en-US" altLang="en-US" sz="2800" dirty="0"/>
              <a:t>Investment</a:t>
            </a:r>
          </a:p>
          <a:p>
            <a:pPr lvl="1" eaLnBrk="1" hangingPunct="1"/>
            <a:r>
              <a:rPr lang="en-US" altLang="en-US" sz="2400" dirty="0"/>
              <a:t>Using resources to make new capital</a:t>
            </a:r>
          </a:p>
        </p:txBody>
      </p:sp>
      <p:pic>
        <p:nvPicPr>
          <p:cNvPr id="56324" name="Picture 8" descr="I:\DirkTextbookN\Jpegs(All)\VOLUME_1_MICRO_Class-test\03_PRINECO_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117" y="4267303"/>
            <a:ext cx="2763839" cy="191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5" name="Picture 11" descr="I:\DirkTextbookN\Jpegs(All)\VOLUME_1_MICRO_Class-test\09_PRINECO_CH0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7065" y="1732586"/>
            <a:ext cx="1328739" cy="128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6" name="Picture 12" descr="I:\DirkTextbookN\Jpegs(All)\VOLUME_1_MICRO_Class-test\12_PRINECO_CH0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7919" y="1792769"/>
            <a:ext cx="1803400" cy="1131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72628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arn(inVertical)">
                                      <p:cBhvr>
                                        <p:cTn id="7" dur="500"/>
                                        <p:tgtEl>
                                          <p:spTgt spid="5632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6323">
                                            <p:txEl>
                                              <p:pRg st="2" end="2"/>
                                            </p:txEl>
                                          </p:spTgt>
                                        </p:tgtEl>
                                        <p:attrNameLst>
                                          <p:attrName>style.visibility</p:attrName>
                                        </p:attrNameLst>
                                      </p:cBhvr>
                                      <p:to>
                                        <p:strVal val="visible"/>
                                      </p:to>
                                    </p:set>
                                    <p:animEffect transition="in" filter="barn(inVertical)">
                                      <p:cBhvr>
                                        <p:cTn id="10" dur="500"/>
                                        <p:tgtEl>
                                          <p:spTgt spid="5632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6325"/>
                                        </p:tgtEl>
                                        <p:attrNameLst>
                                          <p:attrName>style.visibility</p:attrName>
                                        </p:attrNameLst>
                                      </p:cBhvr>
                                      <p:to>
                                        <p:strVal val="visible"/>
                                      </p:to>
                                    </p:set>
                                    <p:animEffect transition="in" filter="barn(inVertical)">
                                      <p:cBhvr>
                                        <p:cTn id="13" dur="500"/>
                                        <p:tgtEl>
                                          <p:spTgt spid="56325"/>
                                        </p:tgtEl>
                                      </p:cBhvr>
                                    </p:animEffect>
                                  </p:childTnLst>
                                </p:cTn>
                              </p:par>
                              <p:par>
                                <p:cTn id="14" presetID="16" presetClass="entr" presetSubtype="21" fill="hold" nodeType="withEffect">
                                  <p:stCondLst>
                                    <p:cond delay="0"/>
                                  </p:stCondLst>
                                  <p:childTnLst>
                                    <p:set>
                                      <p:cBhvr>
                                        <p:cTn id="15" dur="1" fill="hold">
                                          <p:stCondLst>
                                            <p:cond delay="0"/>
                                          </p:stCondLst>
                                        </p:cTn>
                                        <p:tgtEl>
                                          <p:spTgt spid="56326"/>
                                        </p:tgtEl>
                                        <p:attrNameLst>
                                          <p:attrName>style.visibility</p:attrName>
                                        </p:attrNameLst>
                                      </p:cBhvr>
                                      <p:to>
                                        <p:strVal val="visible"/>
                                      </p:to>
                                    </p:set>
                                    <p:animEffect transition="in" filter="barn(inVertical)">
                                      <p:cBhvr>
                                        <p:cTn id="16" dur="500"/>
                                        <p:tgtEl>
                                          <p:spTgt spid="563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56323">
                                            <p:txEl>
                                              <p:pRg st="4" end="4"/>
                                            </p:txEl>
                                          </p:spTgt>
                                        </p:tgtEl>
                                        <p:attrNameLst>
                                          <p:attrName>style.visibility</p:attrName>
                                        </p:attrNameLst>
                                      </p:cBhvr>
                                      <p:to>
                                        <p:strVal val="visible"/>
                                      </p:to>
                                    </p:set>
                                    <p:animEffect transition="in" filter="barn(inVertical)">
                                      <p:cBhvr>
                                        <p:cTn id="21" dur="500"/>
                                        <p:tgtEl>
                                          <p:spTgt spid="5632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6323">
                                            <p:txEl>
                                              <p:pRg st="5" end="5"/>
                                            </p:txEl>
                                          </p:spTgt>
                                        </p:tgtEl>
                                        <p:attrNameLst>
                                          <p:attrName>style.visibility</p:attrName>
                                        </p:attrNameLst>
                                      </p:cBhvr>
                                      <p:to>
                                        <p:strVal val="visible"/>
                                      </p:to>
                                    </p:set>
                                    <p:animEffect transition="in" filter="barn(inVertical)">
                                      <p:cBhvr>
                                        <p:cTn id="24" dur="500"/>
                                        <p:tgtEl>
                                          <p:spTgt spid="56323">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6324"/>
                                        </p:tgtEl>
                                        <p:attrNameLst>
                                          <p:attrName>style.visibility</p:attrName>
                                        </p:attrNameLst>
                                      </p:cBhvr>
                                      <p:to>
                                        <p:strVal val="visible"/>
                                      </p:to>
                                    </p:set>
                                    <p:animEffect transition="in" filter="barn(inVertical)">
                                      <p:cBhvr>
                                        <p:cTn id="27" dur="500"/>
                                        <p:tgtEl>
                                          <p:spTgt spid="56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56323">
                                            <p:txEl>
                                              <p:pRg st="7" end="7"/>
                                            </p:txEl>
                                          </p:spTgt>
                                        </p:tgtEl>
                                        <p:attrNameLst>
                                          <p:attrName>style.visibility</p:attrName>
                                        </p:attrNameLst>
                                      </p:cBhvr>
                                      <p:to>
                                        <p:strVal val="visible"/>
                                      </p:to>
                                    </p:set>
                                    <p:animEffect transition="in" filter="barn(inVertical)">
                                      <p:cBhvr>
                                        <p:cTn id="32" dur="500"/>
                                        <p:tgtEl>
                                          <p:spTgt spid="56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1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2545" y="2132014"/>
            <a:ext cx="8105775" cy="279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ppf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77113" y="2670175"/>
            <a:ext cx="2119312" cy="165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ppf_line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79833" y="3025775"/>
            <a:ext cx="56673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arrow.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37633" y="3192566"/>
            <a:ext cx="206375"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ppf.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27557" y="5103916"/>
            <a:ext cx="5235575" cy="187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a.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79832" y="3833813"/>
            <a:ext cx="5799137"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479" name="Title 7"/>
          <p:cNvSpPr>
            <a:spLocks noGrp="1"/>
          </p:cNvSpPr>
          <p:nvPr>
            <p:ph type="title"/>
          </p:nvPr>
        </p:nvSpPr>
        <p:spPr>
          <a:xfrm>
            <a:off x="1635210" y="25739"/>
            <a:ext cx="9310117" cy="1519238"/>
          </a:xfrm>
        </p:spPr>
        <p:txBody>
          <a:bodyPr/>
          <a:lstStyle/>
          <a:p>
            <a:pPr algn="ctr"/>
            <a:r>
              <a:rPr lang="en-US" altLang="en-US" dirty="0"/>
              <a:t>Capital Goods and Future Growth</a:t>
            </a:r>
          </a:p>
        </p:txBody>
      </p:sp>
    </p:spTree>
    <p:extLst>
      <p:ext uri="{BB962C8B-B14F-4D97-AF65-F5344CB8AC3E}">
        <p14:creationId xmlns:p14="http://schemas.microsoft.com/office/powerpoint/2010/main" val="844944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1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1" name="Picture 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6" y="2003431"/>
            <a:ext cx="8239125" cy="314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ppf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24807" y="2459047"/>
            <a:ext cx="2593975" cy="2097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ppf_line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28963" y="3240089"/>
            <a:ext cx="6083300" cy="131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arrow.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29575" y="2789238"/>
            <a:ext cx="381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b.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17905" y="3529016"/>
            <a:ext cx="5568951" cy="1239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ppf.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881439" y="5253038"/>
            <a:ext cx="5321300"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527" name="Title 9"/>
          <p:cNvSpPr>
            <a:spLocks noGrp="1"/>
          </p:cNvSpPr>
          <p:nvPr>
            <p:ph type="title"/>
          </p:nvPr>
        </p:nvSpPr>
        <p:spPr>
          <a:xfrm>
            <a:off x="1661798" y="15095"/>
            <a:ext cx="8868403" cy="1519238"/>
          </a:xfrm>
        </p:spPr>
        <p:txBody>
          <a:bodyPr/>
          <a:lstStyle/>
          <a:p>
            <a:pPr algn="ctr"/>
            <a:r>
              <a:rPr lang="en-US" altLang="en-US" dirty="0"/>
              <a:t>Capital Goods and Future Growth</a:t>
            </a:r>
          </a:p>
        </p:txBody>
      </p:sp>
    </p:spTree>
    <p:extLst>
      <p:ext uri="{BB962C8B-B14F-4D97-AF65-F5344CB8AC3E}">
        <p14:creationId xmlns:p14="http://schemas.microsoft.com/office/powerpoint/2010/main" val="14728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1981200" y="103"/>
            <a:ext cx="8965028" cy="1527175"/>
          </a:xfrm>
        </p:spPr>
        <p:txBody>
          <a:bodyPr/>
          <a:lstStyle/>
          <a:p>
            <a:r>
              <a:rPr lang="en-US" altLang="en-US" dirty="0"/>
              <a:t>Capital Goods and Future Growth</a:t>
            </a:r>
          </a:p>
        </p:txBody>
      </p:sp>
      <p:sp>
        <p:nvSpPr>
          <p:cNvPr id="59395" name="Content Placeholder 2"/>
          <p:cNvSpPr>
            <a:spLocks noGrp="1"/>
          </p:cNvSpPr>
          <p:nvPr>
            <p:ph idx="1"/>
          </p:nvPr>
        </p:nvSpPr>
        <p:spPr>
          <a:xfrm>
            <a:off x="1981200" y="1712913"/>
            <a:ext cx="8229600" cy="4895850"/>
          </a:xfrm>
        </p:spPr>
        <p:txBody>
          <a:bodyPr/>
          <a:lstStyle/>
          <a:p>
            <a:r>
              <a:rPr lang="en-US" altLang="en-US" sz="3200" dirty="0"/>
              <a:t>Over the last 20 years, China and India have invested in more capital compared to the United States and Europe.</a:t>
            </a:r>
          </a:p>
          <a:p>
            <a:r>
              <a:rPr lang="en-US" altLang="en-US" sz="3200" dirty="0"/>
              <a:t>The result?</a:t>
            </a:r>
          </a:p>
          <a:p>
            <a:pPr lvl="1"/>
            <a:r>
              <a:rPr lang="en-US" altLang="en-US" sz="2800" dirty="0"/>
              <a:t>China is sacrificing today'</a:t>
            </a:r>
            <a:r>
              <a:rPr lang="en-US" altLang="ja-JP" sz="2800" dirty="0"/>
              <a:t>s consumption for a better future.</a:t>
            </a:r>
          </a:p>
          <a:p>
            <a:pPr lvl="1"/>
            <a:r>
              <a:rPr lang="en-US" altLang="en-US" sz="2800" dirty="0"/>
              <a:t>China and India have higher growth rates.</a:t>
            </a:r>
          </a:p>
          <a:p>
            <a:pPr lvl="1"/>
            <a:r>
              <a:rPr lang="en-US" altLang="en-US" sz="2800" dirty="0"/>
              <a:t>Another trade-off: Chinese workers have less leisure time than American workers.</a:t>
            </a:r>
            <a:endParaRPr lang="en-US" altLang="en-US" sz="2400" dirty="0"/>
          </a:p>
        </p:txBody>
      </p:sp>
    </p:spTree>
    <p:extLst>
      <p:ext uri="{BB962C8B-B14F-4D97-AF65-F5344CB8AC3E}">
        <p14:creationId xmlns:p14="http://schemas.microsoft.com/office/powerpoint/2010/main" val="1198489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Effect transition="in" filter="barn(inVertical)">
                                      <p:cBhvr>
                                        <p:cTn id="7" dur="500"/>
                                        <p:tgtEl>
                                          <p:spTgt spid="59395">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9395">
                                            <p:txEl>
                                              <p:pRg st="3" end="3"/>
                                            </p:txEl>
                                          </p:spTgt>
                                        </p:tgtEl>
                                        <p:attrNameLst>
                                          <p:attrName>style.visibility</p:attrName>
                                        </p:attrNameLst>
                                      </p:cBhvr>
                                      <p:to>
                                        <p:strVal val="visible"/>
                                      </p:to>
                                    </p:set>
                                    <p:animEffect transition="in" filter="barn(inVertical)">
                                      <p:cBhvr>
                                        <p:cTn id="10" dur="500"/>
                                        <p:tgtEl>
                                          <p:spTgt spid="59395">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animEffect transition="in" filter="barn(inVertical)">
                                      <p:cBhvr>
                                        <p:cTn id="13"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a:xfrm>
            <a:off x="1797052" y="0"/>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en-US" altLang="en-US" dirty="0"/>
              <a:t>With regard to the PPF, an efficient point is a point that is</a:t>
            </a:r>
          </a:p>
          <a:p>
            <a:pPr marL="971550" lvl="1" indent="-514350">
              <a:buFont typeface="Calibri" panose="020F0502020204030204" pitchFamily="34" charset="0"/>
              <a:buAutoNum type="alphaUcPeriod"/>
            </a:pPr>
            <a:r>
              <a:rPr lang="en-US" altLang="en-US" dirty="0"/>
              <a:t>impossible to reach.</a:t>
            </a:r>
          </a:p>
          <a:p>
            <a:pPr marL="971550" lvl="1" indent="-514350">
              <a:buFont typeface="Calibri" panose="020F0502020204030204" pitchFamily="34" charset="0"/>
              <a:buAutoNum type="alphaUcPeriod"/>
            </a:pPr>
            <a:r>
              <a:rPr lang="en-US" altLang="en-US" dirty="0"/>
              <a:t>inside the PPF.</a:t>
            </a:r>
          </a:p>
          <a:p>
            <a:pPr marL="971550" lvl="1" indent="-514350">
              <a:buFont typeface="Calibri" panose="020F0502020204030204" pitchFamily="34" charset="0"/>
              <a:buAutoNum type="alphaUcPeriod"/>
            </a:pPr>
            <a:r>
              <a:rPr lang="en-US" altLang="en-US" dirty="0"/>
              <a:t>outside the PPF.</a:t>
            </a:r>
          </a:p>
          <a:p>
            <a:pPr marL="971550" lvl="1" indent="-514350">
              <a:buFont typeface="Calibri" panose="020F0502020204030204" pitchFamily="34" charset="0"/>
              <a:buAutoNum type="alphaUcPeriod"/>
            </a:pPr>
            <a:r>
              <a:rPr lang="en-US" altLang="en-US" dirty="0"/>
              <a:t>on the PPF.</a:t>
            </a:r>
          </a:p>
        </p:txBody>
      </p:sp>
    </p:spTree>
    <p:extLst>
      <p:ext uri="{BB962C8B-B14F-4D97-AF65-F5344CB8AC3E}">
        <p14:creationId xmlns:p14="http://schemas.microsoft.com/office/powerpoint/2010/main" val="356007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1797052" y="0"/>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en-US" altLang="en-US" dirty="0"/>
              <a:t>If we move down and to the right along a PPF, the opportunity cost of this movement can be measured in terms of</a:t>
            </a:r>
          </a:p>
          <a:p>
            <a:pPr marL="971550" lvl="1" indent="-514350">
              <a:buFont typeface="Calibri" panose="020F0502020204030204" pitchFamily="34" charset="0"/>
              <a:buAutoNum type="alphaUcPeriod"/>
            </a:pPr>
            <a:r>
              <a:rPr lang="en-US" altLang="en-US" dirty="0"/>
              <a:t>how much of the </a:t>
            </a:r>
            <a:r>
              <a:rPr lang="en-US" altLang="en-US" i="1" dirty="0"/>
              <a:t>x</a:t>
            </a:r>
            <a:r>
              <a:rPr lang="en-US" altLang="en-US" dirty="0"/>
              <a:t>-axis good we gain.</a:t>
            </a:r>
          </a:p>
          <a:p>
            <a:pPr marL="971550" lvl="1" indent="-514350">
              <a:buFont typeface="Calibri" panose="020F0502020204030204" pitchFamily="34" charset="0"/>
              <a:buAutoNum type="alphaUcPeriod"/>
            </a:pPr>
            <a:r>
              <a:rPr lang="en-US" altLang="en-US" dirty="0"/>
              <a:t>how much of the </a:t>
            </a:r>
            <a:r>
              <a:rPr lang="en-US" altLang="en-US" i="1" dirty="0"/>
              <a:t>y</a:t>
            </a:r>
            <a:r>
              <a:rPr lang="en-US" altLang="en-US" dirty="0"/>
              <a:t>-axis good we gain.</a:t>
            </a:r>
          </a:p>
          <a:p>
            <a:pPr marL="971550" lvl="1" indent="-514350">
              <a:buFont typeface="Calibri" panose="020F0502020204030204" pitchFamily="34" charset="0"/>
              <a:buAutoNum type="alphaUcPeriod"/>
            </a:pPr>
            <a:r>
              <a:rPr lang="en-US" altLang="en-US" dirty="0"/>
              <a:t>how much of the </a:t>
            </a:r>
            <a:r>
              <a:rPr lang="en-US" altLang="en-US" i="1" dirty="0"/>
              <a:t>x-</a:t>
            </a:r>
            <a:r>
              <a:rPr lang="en-US" altLang="en-US" dirty="0"/>
              <a:t>axis good we give up.</a:t>
            </a:r>
          </a:p>
          <a:p>
            <a:pPr marL="971550" lvl="1" indent="-514350">
              <a:buFont typeface="Calibri" panose="020F0502020204030204" pitchFamily="34" charset="0"/>
              <a:buAutoNum type="alphaUcPeriod"/>
            </a:pPr>
            <a:r>
              <a:rPr lang="en-US" altLang="en-US" dirty="0"/>
              <a:t>How much of the </a:t>
            </a:r>
            <a:r>
              <a:rPr lang="en-US" altLang="en-US" i="1" dirty="0"/>
              <a:t>y-</a:t>
            </a:r>
            <a:r>
              <a:rPr lang="en-US" altLang="en-US" dirty="0"/>
              <a:t>axis good we give up.</a:t>
            </a:r>
          </a:p>
        </p:txBody>
      </p:sp>
    </p:spTree>
    <p:extLst>
      <p:ext uri="{BB962C8B-B14F-4D97-AF65-F5344CB8AC3E}">
        <p14:creationId xmlns:p14="http://schemas.microsoft.com/office/powerpoint/2010/main" val="1612686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Sources</a:t>
            </a:r>
            <a:endParaRPr lang="en-US" dirty="0"/>
          </a:p>
        </p:txBody>
      </p:sp>
      <p:sp>
        <p:nvSpPr>
          <p:cNvPr id="4" name="Content Placeholder 3"/>
          <p:cNvSpPr>
            <a:spLocks noGrp="1"/>
          </p:cNvSpPr>
          <p:nvPr>
            <p:ph idx="1"/>
          </p:nvPr>
        </p:nvSpPr>
        <p:spPr/>
        <p:txBody>
          <a:bodyPr/>
          <a:lstStyle/>
          <a:p>
            <a:r>
              <a:rPr lang="en-US" dirty="0"/>
              <a:t>"Principles of Economics with </a:t>
            </a:r>
            <a:r>
              <a:rPr lang="en-US" dirty="0" err="1"/>
              <a:t>Smartwork</a:t>
            </a:r>
            <a:r>
              <a:rPr lang="en-US" dirty="0"/>
              <a:t> Access (ISBN: 978-0-26314-5), 1st Edition, 2013" by </a:t>
            </a:r>
            <a:r>
              <a:rPr lang="en-US" dirty="0" err="1"/>
              <a:t>Mateer</a:t>
            </a:r>
            <a:r>
              <a:rPr lang="en-US" dirty="0"/>
              <a:t> and Coppock</a:t>
            </a:r>
          </a:p>
          <a:p>
            <a:r>
              <a:rPr lang="en-US" dirty="0"/>
              <a:t>"Economics: Custom Edition for NCSU (ISBN: 9781937435202 " by David Hyman</a:t>
            </a:r>
          </a:p>
        </p:txBody>
      </p:sp>
    </p:spTree>
    <p:extLst>
      <p:ext uri="{BB962C8B-B14F-4D97-AF65-F5344CB8AC3E}">
        <p14:creationId xmlns:p14="http://schemas.microsoft.com/office/powerpoint/2010/main" val="299525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8"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4351" y="1609042"/>
            <a:ext cx="7640637" cy="521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120.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3714" y="2210703"/>
            <a:ext cx="393700" cy="207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100300.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59968" y="2853640"/>
            <a:ext cx="4400551" cy="3729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ppf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45731" y="2701240"/>
            <a:ext cx="3889376" cy="3589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a.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23402" y="3928481"/>
            <a:ext cx="3195638" cy="266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ppf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45731" y="2051957"/>
            <a:ext cx="3889376" cy="423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b.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923469" y="3479218"/>
            <a:ext cx="3635375" cy="310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184" name="Title 16"/>
          <p:cNvSpPr>
            <a:spLocks noGrp="1"/>
          </p:cNvSpPr>
          <p:nvPr>
            <p:ph type="title"/>
          </p:nvPr>
        </p:nvSpPr>
        <p:spPr/>
        <p:txBody>
          <a:bodyPr/>
          <a:lstStyle/>
          <a:p>
            <a:pPr algn="ctr"/>
            <a:r>
              <a:rPr lang="en-US" altLang="en-US" dirty="0">
                <a:latin typeface="Cambria" panose="02040503050406030204" pitchFamily="18" charset="0"/>
              </a:rPr>
              <a:t>Shift in the PPF</a:t>
            </a:r>
          </a:p>
        </p:txBody>
      </p:sp>
    </p:spTree>
    <p:extLst>
      <p:ext uri="{BB962C8B-B14F-4D97-AF65-F5344CB8AC3E}">
        <p14:creationId xmlns:p14="http://schemas.microsoft.com/office/powerpoint/2010/main" val="3306644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10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8"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4019" y="1677988"/>
            <a:ext cx="7318375" cy="498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100300.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90927" y="2903538"/>
            <a:ext cx="4192588" cy="354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120300.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90994" y="2203450"/>
            <a:ext cx="4879975" cy="423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ppf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355" y="2759075"/>
            <a:ext cx="3725863"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a.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54429" y="3835503"/>
            <a:ext cx="3038475" cy="259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ppf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51357" y="2111375"/>
            <a:ext cx="4391025" cy="405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c.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664020" y="3424238"/>
            <a:ext cx="3705225" cy="301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32" name="Title 12"/>
          <p:cNvSpPr>
            <a:spLocks noGrp="1"/>
          </p:cNvSpPr>
          <p:nvPr>
            <p:ph type="title"/>
          </p:nvPr>
        </p:nvSpPr>
        <p:spPr/>
        <p:txBody>
          <a:bodyPr/>
          <a:lstStyle/>
          <a:p>
            <a:pPr algn="ctr"/>
            <a:r>
              <a:rPr lang="en-US" altLang="en-US" dirty="0">
                <a:latin typeface="Cambria" panose="02040503050406030204" pitchFamily="18" charset="0"/>
              </a:rPr>
              <a:t>Shift in the PPF</a:t>
            </a:r>
          </a:p>
        </p:txBody>
      </p:sp>
    </p:spTree>
    <p:extLst>
      <p:ext uri="{BB962C8B-B14F-4D97-AF65-F5344CB8AC3E}">
        <p14:creationId xmlns:p14="http://schemas.microsoft.com/office/powerpoint/2010/main" val="1671102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0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en-US" dirty="0">
                <a:latin typeface="Cambria" panose="02040503050406030204" pitchFamily="18" charset="0"/>
              </a:rPr>
              <a:t>Practice What You Know</a:t>
            </a:r>
            <a:br>
              <a:rPr lang="en-US" altLang="en-US" dirty="0">
                <a:latin typeface="Cambria" panose="02040503050406030204" pitchFamily="18" charset="0"/>
              </a:rPr>
            </a:br>
            <a:r>
              <a:rPr lang="en-US" altLang="en-US" dirty="0">
                <a:latin typeface="Cambria" panose="02040503050406030204" pitchFamily="18" charset="0"/>
              </a:rPr>
              <a:t>Production Possibilities Frontier</a:t>
            </a:r>
          </a:p>
        </p:txBody>
      </p:sp>
      <p:sp>
        <p:nvSpPr>
          <p:cNvPr id="54274" name="Content Placeholder 2"/>
          <p:cNvSpPr>
            <a:spLocks noGrp="1"/>
          </p:cNvSpPr>
          <p:nvPr>
            <p:ph idx="1"/>
          </p:nvPr>
        </p:nvSpPr>
        <p:spPr/>
        <p:txBody>
          <a:bodyPr/>
          <a:lstStyle/>
          <a:p>
            <a:pPr eaLnBrk="1" hangingPunct="1"/>
            <a:r>
              <a:rPr lang="en-US" altLang="en-US" sz="3200" dirty="0">
                <a:latin typeface="Cambria" panose="02040503050406030204" pitchFamily="18" charset="0"/>
              </a:rPr>
              <a:t>You will have 30 seconds each to answer a number of true/false questions.</a:t>
            </a:r>
          </a:p>
          <a:p>
            <a:pPr eaLnBrk="1" hangingPunct="1"/>
            <a:r>
              <a:rPr lang="en-US" altLang="en-US" sz="3200" dirty="0">
                <a:latin typeface="Cambria" panose="02040503050406030204" pitchFamily="18" charset="0"/>
              </a:rPr>
              <a:t>Please join up with a partner.</a:t>
            </a:r>
          </a:p>
          <a:p>
            <a:pPr eaLnBrk="1" hangingPunct="1">
              <a:buFont typeface="Arial" panose="020B0604020202020204" pitchFamily="34" charset="0"/>
              <a:buNone/>
            </a:pPr>
            <a:endParaRPr lang="en-US" altLang="en-US" sz="2800" dirty="0">
              <a:latin typeface="Cambria"/>
            </a:endParaRPr>
          </a:p>
        </p:txBody>
      </p:sp>
    </p:spTree>
    <p:extLst>
      <p:ext uri="{BB962C8B-B14F-4D97-AF65-F5344CB8AC3E}">
        <p14:creationId xmlns:p14="http://schemas.microsoft.com/office/powerpoint/2010/main" val="64208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dirty="0"/>
              <a:t>Practice What You Know</a:t>
            </a:r>
            <a:br>
              <a:rPr lang="en-US" altLang="en-US" dirty="0"/>
            </a:br>
            <a:r>
              <a:rPr lang="en-US" altLang="en-US" dirty="0"/>
              <a:t>Production Possibilities Frontier</a:t>
            </a:r>
            <a:endParaRPr lang="en-US" altLang="en-US" dirty="0">
              <a:latin typeface="Cambria" panose="02040503050406030204" pitchFamily="18" charset="0"/>
            </a:endParaRPr>
          </a:p>
        </p:txBody>
      </p:sp>
      <p:sp>
        <p:nvSpPr>
          <p:cNvPr id="56322"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sz="3200" dirty="0">
                <a:latin typeface="Cambria" panose="02040503050406030204" pitchFamily="18" charset="0"/>
              </a:rPr>
              <a:t>(True/False) Point A represents the amounts of cars and bicycles that will be sold.</a:t>
            </a:r>
          </a:p>
          <a:p>
            <a:pPr marL="514350" indent="-514350" eaLnBrk="1" hangingPunct="1">
              <a:buNone/>
            </a:pPr>
            <a:endParaRPr lang="en-US" altLang="en-US" sz="2800" dirty="0">
              <a:latin typeface="Cambria"/>
            </a:endParaRPr>
          </a:p>
        </p:txBody>
      </p:sp>
      <p:cxnSp>
        <p:nvCxnSpPr>
          <p:cNvPr id="4" name="Straight Connector 3"/>
          <p:cNvCxnSpPr/>
          <p:nvPr/>
        </p:nvCxnSpPr>
        <p:spPr>
          <a:xfrm rot="5400000">
            <a:off x="4139406" y="4563269"/>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5311804" y="5746750"/>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56325" name="TextBox 11"/>
          <p:cNvSpPr txBox="1">
            <a:spLocks noChangeArrowheads="1"/>
          </p:cNvSpPr>
          <p:nvPr/>
        </p:nvSpPr>
        <p:spPr bwMode="auto">
          <a:xfrm>
            <a:off x="4719640" y="293851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Bicycles</a:t>
            </a:r>
          </a:p>
        </p:txBody>
      </p:sp>
      <p:sp>
        <p:nvSpPr>
          <p:cNvPr id="56326" name="TextBox 12"/>
          <p:cNvSpPr txBox="1">
            <a:spLocks noChangeArrowheads="1"/>
          </p:cNvSpPr>
          <p:nvPr/>
        </p:nvSpPr>
        <p:spPr bwMode="auto">
          <a:xfrm>
            <a:off x="7237416" y="5856341"/>
            <a:ext cx="752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Cars</a:t>
            </a:r>
          </a:p>
        </p:txBody>
      </p:sp>
      <p:sp>
        <p:nvSpPr>
          <p:cNvPr id="56327" name="TextBox 17"/>
          <p:cNvSpPr txBox="1">
            <a:spLocks noChangeArrowheads="1"/>
          </p:cNvSpPr>
          <p:nvPr/>
        </p:nvSpPr>
        <p:spPr bwMode="auto">
          <a:xfrm>
            <a:off x="6335716" y="4144963"/>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A</a:t>
            </a:r>
          </a:p>
        </p:txBody>
      </p:sp>
      <p:sp>
        <p:nvSpPr>
          <p:cNvPr id="11" name="Freeform 10"/>
          <p:cNvSpPr/>
          <p:nvPr/>
        </p:nvSpPr>
        <p:spPr>
          <a:xfrm>
            <a:off x="5329307" y="3951391"/>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solidFill>
            <a:srgbClr val="FFFFFF"/>
          </a:solidFill>
          <a:ln w="38100">
            <a:solidFill>
              <a:srgbClr val="9B549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spTree>
    <p:extLst>
      <p:ext uri="{BB962C8B-B14F-4D97-AF65-F5344CB8AC3E}">
        <p14:creationId xmlns:p14="http://schemas.microsoft.com/office/powerpoint/2010/main" val="113871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tLang="en-US" dirty="0"/>
              <a:t>Practice What You Know</a:t>
            </a:r>
            <a:br>
              <a:rPr lang="en-US" altLang="en-US" dirty="0"/>
            </a:br>
            <a:r>
              <a:rPr lang="en-US" altLang="en-US" dirty="0"/>
              <a:t>Production Possibilities Frontier</a:t>
            </a:r>
            <a:endParaRPr lang="en-US" altLang="en-US" dirty="0">
              <a:latin typeface="Cambria" panose="02040503050406030204" pitchFamily="18" charset="0"/>
            </a:endParaRPr>
          </a:p>
        </p:txBody>
      </p:sp>
      <p:sp>
        <p:nvSpPr>
          <p:cNvPr id="68610"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sz="3200" dirty="0">
                <a:latin typeface="Cambria"/>
              </a:rPr>
              <a:t>(True/False) Point A represents the amounts of cars and bicycles that will be sold.</a:t>
            </a:r>
          </a:p>
          <a:p>
            <a:pPr marL="514350" indent="-514350" eaLnBrk="1" hangingPunct="1">
              <a:buNone/>
            </a:pPr>
            <a:endParaRPr lang="en-US" altLang="en-US" sz="2800" dirty="0">
              <a:latin typeface="Cambria"/>
            </a:endParaRPr>
          </a:p>
        </p:txBody>
      </p:sp>
      <p:cxnSp>
        <p:nvCxnSpPr>
          <p:cNvPr id="4" name="Straight Connector 3"/>
          <p:cNvCxnSpPr/>
          <p:nvPr/>
        </p:nvCxnSpPr>
        <p:spPr>
          <a:xfrm rot="5400000">
            <a:off x="5960270" y="4553744"/>
            <a:ext cx="23447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7132640" y="5737225"/>
            <a:ext cx="2365375" cy="206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613" name="TextBox 11"/>
          <p:cNvSpPr txBox="1">
            <a:spLocks noChangeArrowheads="1"/>
          </p:cNvSpPr>
          <p:nvPr/>
        </p:nvSpPr>
        <p:spPr bwMode="auto">
          <a:xfrm>
            <a:off x="6540504" y="2928991"/>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Bicycles</a:t>
            </a:r>
          </a:p>
        </p:txBody>
      </p:sp>
      <p:sp>
        <p:nvSpPr>
          <p:cNvPr id="68614" name="TextBox 12"/>
          <p:cNvSpPr txBox="1">
            <a:spLocks noChangeArrowheads="1"/>
          </p:cNvSpPr>
          <p:nvPr/>
        </p:nvSpPr>
        <p:spPr bwMode="auto">
          <a:xfrm>
            <a:off x="9058277" y="5846816"/>
            <a:ext cx="752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Cars</a:t>
            </a:r>
          </a:p>
        </p:txBody>
      </p:sp>
      <p:sp>
        <p:nvSpPr>
          <p:cNvPr id="8" name="Freeform 7"/>
          <p:cNvSpPr/>
          <p:nvPr/>
        </p:nvSpPr>
        <p:spPr>
          <a:xfrm>
            <a:off x="7132707" y="3951391"/>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AC69A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sp>
        <p:nvSpPr>
          <p:cNvPr id="68616" name="TextBox 17"/>
          <p:cNvSpPr txBox="1">
            <a:spLocks noChangeArrowheads="1"/>
          </p:cNvSpPr>
          <p:nvPr/>
        </p:nvSpPr>
        <p:spPr bwMode="auto">
          <a:xfrm>
            <a:off x="8156596" y="4135438"/>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A</a:t>
            </a:r>
          </a:p>
        </p:txBody>
      </p:sp>
      <p:sp>
        <p:nvSpPr>
          <p:cNvPr id="36874" name="TextBox 1"/>
          <p:cNvSpPr txBox="1">
            <a:spLocks noChangeArrowheads="1"/>
          </p:cNvSpPr>
          <p:nvPr/>
        </p:nvSpPr>
        <p:spPr bwMode="auto">
          <a:xfrm>
            <a:off x="2311400" y="3048053"/>
            <a:ext cx="3403600" cy="304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3200" b="1" dirty="0">
                <a:solidFill>
                  <a:srgbClr val="669900"/>
                </a:solidFill>
                <a:latin typeface="Cambria"/>
                <a:cs typeface="Cambria"/>
              </a:rPr>
              <a:t>False.</a:t>
            </a:r>
          </a:p>
          <a:p>
            <a:pPr eaLnBrk="1" hangingPunct="1"/>
            <a:endParaRPr lang="en-US" altLang="en-US" sz="3200" b="1" dirty="0">
              <a:solidFill>
                <a:srgbClr val="669900"/>
              </a:solidFill>
              <a:latin typeface="Cambria"/>
              <a:cs typeface="Cambria"/>
            </a:endParaRPr>
          </a:p>
          <a:p>
            <a:pPr eaLnBrk="1" hangingPunct="1"/>
            <a:r>
              <a:rPr lang="en-US" altLang="en-US" sz="3200" b="1" dirty="0">
                <a:solidFill>
                  <a:srgbClr val="669900"/>
                </a:solidFill>
                <a:latin typeface="Cambria"/>
                <a:cs typeface="Cambria"/>
              </a:rPr>
              <a:t>It represents how many cars and bicycles are </a:t>
            </a:r>
            <a:r>
              <a:rPr lang="en-US" altLang="en-US" sz="3200" b="1" i="1" dirty="0">
                <a:solidFill>
                  <a:srgbClr val="669900"/>
                </a:solidFill>
                <a:latin typeface="Cambria"/>
                <a:cs typeface="Cambria"/>
              </a:rPr>
              <a:t>produced</a:t>
            </a:r>
            <a:r>
              <a:rPr lang="en-US" altLang="en-US" sz="3200" b="1" dirty="0">
                <a:solidFill>
                  <a:srgbClr val="669900"/>
                </a:solidFill>
                <a:latin typeface="Cambria"/>
                <a:cs typeface="Cambria"/>
              </a:rPr>
              <a:t>!</a:t>
            </a:r>
          </a:p>
        </p:txBody>
      </p:sp>
    </p:spTree>
    <p:extLst>
      <p:ext uri="{BB962C8B-B14F-4D97-AF65-F5344CB8AC3E}">
        <p14:creationId xmlns:p14="http://schemas.microsoft.com/office/powerpoint/2010/main" val="2566667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74">
                                            <p:txEl>
                                              <p:pRg st="0" end="0"/>
                                            </p:txEl>
                                          </p:spTgt>
                                        </p:tgtEl>
                                        <p:attrNameLst>
                                          <p:attrName>style.visibility</p:attrName>
                                        </p:attrNameLst>
                                      </p:cBhvr>
                                      <p:to>
                                        <p:strVal val="visible"/>
                                      </p:to>
                                    </p:set>
                                    <p:animEffect transition="in" filter="barn(inVertical)">
                                      <p:cBhvr>
                                        <p:cTn id="7" dur="500"/>
                                        <p:tgtEl>
                                          <p:spTgt spid="3687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6874">
                                            <p:txEl>
                                              <p:pRg st="2" end="2"/>
                                            </p:txEl>
                                          </p:spTgt>
                                        </p:tgtEl>
                                        <p:attrNameLst>
                                          <p:attrName>style.visibility</p:attrName>
                                        </p:attrNameLst>
                                      </p:cBhvr>
                                      <p:to>
                                        <p:strVal val="visible"/>
                                      </p:to>
                                    </p:set>
                                    <p:animEffect transition="in" filter="barn(inVertical)">
                                      <p:cBhvr>
                                        <p:cTn id="10" dur="500"/>
                                        <p:tgtEl>
                                          <p:spTgt spid="368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tLang="en-US" dirty="0"/>
              <a:t>Practice What You Know</a:t>
            </a:r>
            <a:br>
              <a:rPr lang="en-US" altLang="en-US" dirty="0"/>
            </a:br>
            <a:r>
              <a:rPr lang="en-US" altLang="en-US" dirty="0"/>
              <a:t>Production Possibilities Frontier</a:t>
            </a:r>
            <a:endParaRPr lang="en-US" altLang="en-US" dirty="0">
              <a:latin typeface="Cambria"/>
            </a:endParaRPr>
          </a:p>
        </p:txBody>
      </p:sp>
      <p:sp>
        <p:nvSpPr>
          <p:cNvPr id="58370"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2"/>
            </a:pPr>
            <a:r>
              <a:rPr lang="en-US" altLang="en-US" sz="3200" dirty="0">
                <a:latin typeface="Cambria"/>
              </a:rPr>
              <a:t>(True/False) As you move from point F to point G, the price of bicycles increases.</a:t>
            </a:r>
          </a:p>
          <a:p>
            <a:pPr marL="514350" indent="-514350" eaLnBrk="1" hangingPunct="1"/>
            <a:endParaRPr lang="en-US" altLang="en-US" sz="3200" dirty="0">
              <a:latin typeface="Cambria"/>
            </a:endParaRPr>
          </a:p>
          <a:p>
            <a:pPr marL="514350" indent="-514350" eaLnBrk="1" hangingPunct="1">
              <a:buNone/>
            </a:pPr>
            <a:endParaRPr lang="en-US" altLang="en-US" sz="2800" dirty="0">
              <a:latin typeface="Cambria"/>
            </a:endParaRPr>
          </a:p>
        </p:txBody>
      </p:sp>
      <p:cxnSp>
        <p:nvCxnSpPr>
          <p:cNvPr id="4" name="Straight Connector 3"/>
          <p:cNvCxnSpPr/>
          <p:nvPr/>
        </p:nvCxnSpPr>
        <p:spPr>
          <a:xfrm rot="5400000">
            <a:off x="4139406" y="4563269"/>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5311804" y="5746750"/>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58373" name="TextBox 11"/>
          <p:cNvSpPr txBox="1">
            <a:spLocks noChangeArrowheads="1"/>
          </p:cNvSpPr>
          <p:nvPr/>
        </p:nvSpPr>
        <p:spPr bwMode="auto">
          <a:xfrm>
            <a:off x="4719640" y="293851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Bicycles</a:t>
            </a:r>
          </a:p>
        </p:txBody>
      </p:sp>
      <p:sp>
        <p:nvSpPr>
          <p:cNvPr id="58374" name="TextBox 12"/>
          <p:cNvSpPr txBox="1">
            <a:spLocks noChangeArrowheads="1"/>
          </p:cNvSpPr>
          <p:nvPr/>
        </p:nvSpPr>
        <p:spPr bwMode="auto">
          <a:xfrm>
            <a:off x="7237416" y="5856341"/>
            <a:ext cx="752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Cars</a:t>
            </a:r>
          </a:p>
        </p:txBody>
      </p:sp>
      <p:sp>
        <p:nvSpPr>
          <p:cNvPr id="58375" name="TextBox 17"/>
          <p:cNvSpPr txBox="1">
            <a:spLocks noChangeArrowheads="1"/>
          </p:cNvSpPr>
          <p:nvPr/>
        </p:nvSpPr>
        <p:spPr bwMode="auto">
          <a:xfrm>
            <a:off x="6421472" y="4318000"/>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F</a:t>
            </a:r>
          </a:p>
        </p:txBody>
      </p:sp>
      <p:sp>
        <p:nvSpPr>
          <p:cNvPr id="58376" name="TextBox 13"/>
          <p:cNvSpPr txBox="1">
            <a:spLocks noChangeArrowheads="1"/>
          </p:cNvSpPr>
          <p:nvPr/>
        </p:nvSpPr>
        <p:spPr bwMode="auto">
          <a:xfrm>
            <a:off x="5776913" y="3759200"/>
            <a:ext cx="4619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solidFill>
                  <a:srgbClr val="000000"/>
                </a:solidFill>
                <a:latin typeface="Cambria"/>
                <a:cs typeface="Cambria"/>
              </a:rPr>
              <a:t>G</a:t>
            </a:r>
          </a:p>
        </p:txBody>
      </p:sp>
      <p:sp>
        <p:nvSpPr>
          <p:cNvPr id="11" name="Freeform 10"/>
          <p:cNvSpPr/>
          <p:nvPr/>
        </p:nvSpPr>
        <p:spPr>
          <a:xfrm>
            <a:off x="5329307" y="3951391"/>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solidFill>
            <a:srgbClr val="FFFFFF"/>
          </a:solidFill>
          <a:ln w="38100">
            <a:solidFill>
              <a:srgbClr val="9B549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00"/>
              </a:solidFill>
              <a:latin typeface="Cambria"/>
            </a:endParaRPr>
          </a:p>
        </p:txBody>
      </p:sp>
    </p:spTree>
    <p:extLst>
      <p:ext uri="{BB962C8B-B14F-4D97-AF65-F5344CB8AC3E}">
        <p14:creationId xmlns:p14="http://schemas.microsoft.com/office/powerpoint/2010/main" val="2079472928"/>
      </p:ext>
    </p:extLst>
  </p:cSld>
  <p:clrMapOvr>
    <a:masterClrMapping/>
  </p:clrMapOvr>
</p:sld>
</file>

<file path=ppt/theme/theme1.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8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0E6FF"/>
      </a:hlink>
      <a:folHlink>
        <a:srgbClr val="91EE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3881</Words>
  <Application>Microsoft Macintosh PowerPoint</Application>
  <PresentationFormat>Widescreen</PresentationFormat>
  <Paragraphs>375</Paragraphs>
  <Slides>39</Slides>
  <Notes>37</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39</vt:i4>
      </vt:variant>
    </vt:vector>
  </HeadingPairs>
  <TitlesOfParts>
    <vt:vector size="49" baseType="lpstr">
      <vt:lpstr>Arial</vt:lpstr>
      <vt:lpstr>Calibri</vt:lpstr>
      <vt:lpstr>Cambria</vt:lpstr>
      <vt:lpstr>Helvetica Neue</vt:lpstr>
      <vt:lpstr>2_Office Theme</vt:lpstr>
      <vt:lpstr>8_Office Theme</vt:lpstr>
      <vt:lpstr>5_Office Theme</vt:lpstr>
      <vt:lpstr>4_Office Theme</vt:lpstr>
      <vt:lpstr>1_Office Theme</vt:lpstr>
      <vt:lpstr>Document</vt:lpstr>
      <vt:lpstr>Economics</vt:lpstr>
      <vt:lpstr>Topics of Week #2</vt:lpstr>
      <vt:lpstr>Shift in the PPF</vt:lpstr>
      <vt:lpstr>Shift in the PPF</vt:lpstr>
      <vt:lpstr>Shift in the PPF</vt:lpstr>
      <vt:lpstr>Practice What You Know Production Possibilities Frontier</vt:lpstr>
      <vt:lpstr>Practice What You Know Production Possibilities Frontier</vt:lpstr>
      <vt:lpstr>Practice What You Know Production Possibilities Frontier</vt:lpstr>
      <vt:lpstr>Practice What You Know Production Possibilities Frontier</vt:lpstr>
      <vt:lpstr>Practice What You Know Production Possibilities Frontier</vt:lpstr>
      <vt:lpstr>Practice What You Know Production Possibilities Frontier</vt:lpstr>
      <vt:lpstr>Practice What You Know Production Possibilities Frontier</vt:lpstr>
      <vt:lpstr>Practice What You Know Production Possibilities Frontier</vt:lpstr>
      <vt:lpstr>Practice What You Know Production Possibilities Frontier</vt:lpstr>
      <vt:lpstr>Practice What You Know Production Possibilities Frontier</vt:lpstr>
      <vt:lpstr>Practice What You Know Production Possibilities Frontier</vt:lpstr>
      <vt:lpstr>Trade</vt:lpstr>
      <vt:lpstr>Specialization and Trade</vt:lpstr>
      <vt:lpstr>Absolute Advantage</vt:lpstr>
      <vt:lpstr>Without Trade Situation</vt:lpstr>
      <vt:lpstr> Without Trade Situation</vt:lpstr>
      <vt:lpstr>Shaq and Comparative Advantage</vt:lpstr>
      <vt:lpstr>Comparative Advantage</vt:lpstr>
      <vt:lpstr>Specialization and Trade</vt:lpstr>
      <vt:lpstr>Opportunity Cost Calculation</vt:lpstr>
      <vt:lpstr>Opportunity Cost</vt:lpstr>
      <vt:lpstr>With Specialization and Trade</vt:lpstr>
      <vt:lpstr>Gains from Trade</vt:lpstr>
      <vt:lpstr>Terms of Trade</vt:lpstr>
      <vt:lpstr>Gains from Trade</vt:lpstr>
      <vt:lpstr>PowerPoint Presentation</vt:lpstr>
      <vt:lpstr>Economics in Cast Away</vt:lpstr>
      <vt:lpstr>Trade-off Between Present and Future</vt:lpstr>
      <vt:lpstr>Capital Goods and Future Growth</vt:lpstr>
      <vt:lpstr>Capital Goods and Future Growth</vt:lpstr>
      <vt:lpstr>Capital Goods and Future Growth</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91</cp:revision>
  <dcterms:created xsi:type="dcterms:W3CDTF">2014-08-09T16:04:52Z</dcterms:created>
  <dcterms:modified xsi:type="dcterms:W3CDTF">2020-07-26T00:52:39Z</dcterms:modified>
</cp:coreProperties>
</file>