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71" r:id="rId3"/>
    <p:sldMasterId id="2147483674" r:id="rId4"/>
    <p:sldMasterId id="2147483676" r:id="rId5"/>
    <p:sldMasterId id="2147483682" r:id="rId6"/>
    <p:sldMasterId id="2147483688" r:id="rId7"/>
    <p:sldMasterId id="2147483691" r:id="rId8"/>
    <p:sldMasterId id="2147483712" r:id="rId9"/>
  </p:sldMasterIdLst>
  <p:notesMasterIdLst>
    <p:notesMasterId r:id="rId51"/>
  </p:notesMasterIdLst>
  <p:sldIdLst>
    <p:sldId id="374" r:id="rId10"/>
    <p:sldId id="375" r:id="rId11"/>
    <p:sldId id="376" r:id="rId12"/>
    <p:sldId id="377" r:id="rId13"/>
    <p:sldId id="378" r:id="rId14"/>
    <p:sldId id="379" r:id="rId15"/>
    <p:sldId id="380" r:id="rId16"/>
    <p:sldId id="381" r:id="rId17"/>
    <p:sldId id="382" r:id="rId18"/>
    <p:sldId id="383" r:id="rId19"/>
    <p:sldId id="446" r:id="rId20"/>
    <p:sldId id="384" r:id="rId21"/>
    <p:sldId id="385" r:id="rId22"/>
    <p:sldId id="386" r:id="rId23"/>
    <p:sldId id="387" r:id="rId24"/>
    <p:sldId id="388" r:id="rId25"/>
    <p:sldId id="389" r:id="rId26"/>
    <p:sldId id="390" r:id="rId27"/>
    <p:sldId id="391" r:id="rId28"/>
    <p:sldId id="392" r:id="rId29"/>
    <p:sldId id="393" r:id="rId30"/>
    <p:sldId id="394" r:id="rId31"/>
    <p:sldId id="487" r:id="rId32"/>
    <p:sldId id="488"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 id="37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er Kara" initials="O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17" autoAdjust="0"/>
    <p:restoredTop sz="71505" autoAdjust="0"/>
  </p:normalViewPr>
  <p:slideViewPr>
    <p:cSldViewPr snapToGrid="0">
      <p:cViewPr varScale="1">
        <p:scale>
          <a:sx n="105" d="100"/>
          <a:sy n="105" d="100"/>
        </p:scale>
        <p:origin x="2032" y="200"/>
      </p:cViewPr>
      <p:guideLst>
        <p:guide orient="horz" pos="2160"/>
        <p:guide pos="3840"/>
      </p:guideLst>
    </p:cSldViewPr>
  </p:slideViewPr>
  <p:outlineViewPr>
    <p:cViewPr>
      <p:scale>
        <a:sx n="33" d="100"/>
        <a:sy n="33" d="100"/>
      </p:scale>
      <p:origin x="0" y="23856"/>
    </p:cViewPr>
  </p:outlineViewPr>
  <p:notesTextViewPr>
    <p:cViewPr>
      <p:scale>
        <a:sx n="1" d="1"/>
        <a:sy n="1" d="1"/>
      </p:scale>
      <p:origin x="0" y="0"/>
    </p:cViewPr>
  </p:notesTextViewPr>
  <p:notesViewPr>
    <p:cSldViewPr snapToGrid="0" snapToObjects="1">
      <p:cViewPr varScale="1">
        <p:scale>
          <a:sx n="100" d="100"/>
          <a:sy n="100" d="100"/>
        </p:scale>
        <p:origin x="-5352"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cs typeface="Cambria"/>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cs typeface="Cambria"/>
              </a:defRPr>
            </a:lvl1pPr>
          </a:lstStyle>
          <a:p>
            <a:fld id="{64FFF67F-6AC4-4DB1-8BAB-A05EA3F102AD}" type="datetimeFigureOut">
              <a:rPr lang="en-US" smtClean="0"/>
              <a:pPr/>
              <a:t>5/31/20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cs typeface="Cambria"/>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cs typeface="Cambria"/>
              </a:defRPr>
            </a:lvl1pPr>
          </a:lstStyle>
          <a:p>
            <a:fld id="{5F31DE9F-8A29-4744-97CD-5CF73C7CBC1E}" type="slidenum">
              <a:rPr lang="en-US" smtClean="0"/>
              <a:pPr/>
              <a:t>‹#›</a:t>
            </a:fld>
            <a:endParaRPr lang="en-US"/>
          </a:p>
        </p:txBody>
      </p:sp>
    </p:spTree>
    <p:extLst>
      <p:ext uri="{BB962C8B-B14F-4D97-AF65-F5344CB8AC3E}">
        <p14:creationId xmlns:p14="http://schemas.microsoft.com/office/powerpoint/2010/main" val="38104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Cambria"/>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357945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If intermediate goods are counted too, they</a:t>
            </a:r>
            <a:r>
              <a:rPr lang="en-US" altLang="ja-JP" dirty="0"/>
              <a:t>'d essentially be counted twice, as their value also increases the market value of the final good.</a:t>
            </a:r>
          </a:p>
          <a:p>
            <a:endParaRPr lang="en-US" altLang="en-US" dirty="0"/>
          </a:p>
          <a:p>
            <a:r>
              <a:rPr lang="en-US" altLang="en-US" dirty="0"/>
              <a:t>We don</a:t>
            </a:r>
            <a:r>
              <a:rPr lang="en-US" altLang="ja-JP" dirty="0"/>
              <a:t>'t want to count the good twice. Counting the milk once when it was sold to the coffee shop, and then counting it again as part of the value of the café mocha drink would count the milk twice and overestimate GDP.</a:t>
            </a:r>
          </a:p>
          <a:p>
            <a:endParaRPr lang="en-US" altLang="en-US" dirty="0"/>
          </a:p>
          <a:p>
            <a:r>
              <a:rPr lang="en-US" altLang="en-US" b="1" dirty="0"/>
              <a:t>Picture:</a:t>
            </a:r>
          </a:p>
          <a:p>
            <a:r>
              <a:rPr lang="en-US" altLang="en-US" dirty="0"/>
              <a:t>A microprocessor chip is an intermediate good used in computer and cell phones. The cell phone is the final good.</a:t>
            </a:r>
          </a:p>
        </p:txBody>
      </p:sp>
    </p:spTree>
    <p:extLst>
      <p:ext uri="{BB962C8B-B14F-4D97-AF65-F5344CB8AC3E}">
        <p14:creationId xmlns:p14="http://schemas.microsoft.com/office/powerpoint/2010/main" val="2474358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column on the right is a running total of the numbers on the left.  The final price of the phone is $199. However, if we count all total values of all intermediate steps as GDP, we will overvalue the phone and say that it contributed $398 to GDP.</a:t>
            </a:r>
          </a:p>
          <a:p>
            <a:endParaRPr lang="en-US" altLang="en-US" dirty="0"/>
          </a:p>
          <a:p>
            <a:r>
              <a:rPr lang="en-US" altLang="en-US" b="1" i="1" dirty="0"/>
              <a:t>From Text</a:t>
            </a:r>
            <a:r>
              <a:rPr lang="en-US" altLang="en-US" b="1" dirty="0"/>
              <a:t>:</a:t>
            </a:r>
          </a:p>
          <a:p>
            <a:r>
              <a:rPr lang="en-US" altLang="en-US" dirty="0"/>
              <a:t>It is possible to get an accurate measurement of GDP by taking the sale price of the final good or by taking the value added at each step along the way, </a:t>
            </a:r>
            <a:r>
              <a:rPr lang="en-US" altLang="en-US" u="sng" dirty="0"/>
              <a:t>but not both</a:t>
            </a:r>
            <a:r>
              <a:rPr lang="en-US" altLang="en-US" dirty="0"/>
              <a:t>. That</a:t>
            </a:r>
            <a:r>
              <a:rPr lang="en-US" altLang="ja-JP" dirty="0"/>
              <a:t>'s double counting. So, we focus on final goods when determining GDP. You cannot get an accurate measure of GDP by summing up all of the sales made throughout the economy during the year since many of those sales will reflect the intermediate steps in the production process.</a:t>
            </a:r>
            <a:endParaRPr lang="en-US" altLang="en-US" dirty="0"/>
          </a:p>
        </p:txBody>
      </p:sp>
    </p:spTree>
    <p:extLst>
      <p:ext uri="{BB962C8B-B14F-4D97-AF65-F5344CB8AC3E}">
        <p14:creationId xmlns:p14="http://schemas.microsoft.com/office/powerpoint/2010/main" val="154378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For instance, when a new car is produced, it adds to GDP in the year it is sold. However, used cars that are resold do not count in GDP since the used car was previously counted in GDP the year it was produced and sold for the first time. If we counted the used car when it was resold we would be counting that car as part of GDP twice, even though it was produced only once.</a:t>
            </a:r>
          </a:p>
        </p:txBody>
      </p:sp>
    </p:spTree>
    <p:extLst>
      <p:ext uri="{BB962C8B-B14F-4D97-AF65-F5344CB8AC3E}">
        <p14:creationId xmlns:p14="http://schemas.microsoft.com/office/powerpoint/2010/main" val="387313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559880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table shows the composition of U.S. GDP in 2010. Total GDP was about 14.5 trillion dollars, not a small amount. How much is 14.5 trillion dollars? If you laid 14.5 trillion one-dollar bills side-by-side that would be enough to cover every</a:t>
            </a:r>
            <a:r>
              <a:rPr lang="en-US" altLang="en-US" b="1" dirty="0"/>
              <a:t> </a:t>
            </a:r>
            <a:r>
              <a:rPr lang="en-US" altLang="en-US" dirty="0"/>
              <a:t>U.S. highway, street, and county road more than twice! That is a LOT of money. Keep in mind, U.S. GDP is still almost three times larger than any other nation in the world.</a:t>
            </a:r>
          </a:p>
          <a:p>
            <a:endParaRPr lang="en-US" altLang="en-US" dirty="0"/>
          </a:p>
          <a:p>
            <a:r>
              <a:rPr lang="en-US" altLang="en-US" dirty="0"/>
              <a:t>You can see consumption is by far the largest component in GDP, followed by government spending and investment. </a:t>
            </a:r>
            <a:r>
              <a:rPr lang="en-US" altLang="en-US" u="sng" dirty="0"/>
              <a:t>Note that the value of net exports is negative, this occurs because the United States imports more foreign goods than it exports.</a:t>
            </a:r>
          </a:p>
        </p:txBody>
      </p:sp>
    </p:spTree>
    <p:extLst>
      <p:ext uri="{BB962C8B-B14F-4D97-AF65-F5344CB8AC3E}">
        <p14:creationId xmlns:p14="http://schemas.microsoft.com/office/powerpoint/2010/main" val="297511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Cyclical fluctuations:</a:t>
            </a:r>
          </a:p>
          <a:p>
            <a:r>
              <a:rPr lang="en-US" altLang="en-US" dirty="0"/>
              <a:t>The economy can go through good times and bad times.</a:t>
            </a:r>
          </a:p>
          <a:p>
            <a:r>
              <a:rPr lang="en-US" altLang="en-US" dirty="0"/>
              <a:t>Good times for an individual: employed, certain income</a:t>
            </a:r>
          </a:p>
          <a:p>
            <a:r>
              <a:rPr lang="en-US" altLang="en-US" dirty="0"/>
              <a:t>Bad times for an individual: unemployed, uncertain or low income</a:t>
            </a:r>
          </a:p>
          <a:p>
            <a:endParaRPr lang="en-US" altLang="en-US" dirty="0"/>
          </a:p>
          <a:p>
            <a:r>
              <a:rPr lang="en-US" altLang="en-US" dirty="0"/>
              <a:t>You always have to buy food and perhaps medicine, even if times are bad. You might spend slightly less on food by purchasing lower quality (and lower priced) food items.</a:t>
            </a:r>
          </a:p>
          <a:p>
            <a:endParaRPr lang="en-US" altLang="en-US" dirty="0"/>
          </a:p>
          <a:p>
            <a:r>
              <a:rPr lang="en-US" altLang="en-US" dirty="0"/>
              <a:t>However, when times are bad, you</a:t>
            </a:r>
            <a:r>
              <a:rPr lang="en-US" altLang="ja-JP" dirty="0"/>
              <a:t>'ll put off buying a new refrigerator or new computer. You can probably still use your old one for a couple more months and be just fine.</a:t>
            </a:r>
          </a:p>
          <a:p>
            <a:endParaRPr lang="en-US" altLang="en-US" dirty="0"/>
          </a:p>
          <a:p>
            <a:r>
              <a:rPr lang="en-US" altLang="en-US" b="1" dirty="0"/>
              <a:t>Pictures:</a:t>
            </a:r>
          </a:p>
          <a:p>
            <a:r>
              <a:rPr lang="en-US" altLang="en-US" dirty="0"/>
              <a:t>Refrigerator is the durable good. The groceries you put in it are nondurable goods. You always have to buy groceries. But if you lose your job, you</a:t>
            </a:r>
            <a:r>
              <a:rPr lang="en-US" altLang="ja-JP" dirty="0"/>
              <a:t>'ll probably hold off on buying a new fridge.</a:t>
            </a:r>
            <a:endParaRPr lang="en-US" altLang="en-US" dirty="0"/>
          </a:p>
        </p:txBody>
      </p:sp>
    </p:spTree>
    <p:extLst>
      <p:ext uri="{BB962C8B-B14F-4D97-AF65-F5344CB8AC3E}">
        <p14:creationId xmlns:p14="http://schemas.microsoft.com/office/powerpoint/2010/main" val="2196002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Only when a new piece of equipment is purchased or a structure is built do they count as investments. For example, when Pfizer builds a new factory for manufacturing a new drug, this is an investment. Similarly, when </a:t>
            </a:r>
            <a:r>
              <a:rPr lang="en-US" altLang="en-US" dirty="0" err="1"/>
              <a:t>Walmart</a:t>
            </a:r>
            <a:r>
              <a:rPr lang="en-US" altLang="en-US" dirty="0"/>
              <a:t> builds a new warehouse, that is also an investment.</a:t>
            </a:r>
          </a:p>
          <a:p>
            <a:endParaRPr lang="en-US" altLang="en-US" dirty="0"/>
          </a:p>
          <a:p>
            <a:r>
              <a:rPr lang="en-US" altLang="en-US" b="1" dirty="0"/>
              <a:t>Inventory example:</a:t>
            </a:r>
          </a:p>
          <a:p>
            <a:r>
              <a:rPr lang="en-US" altLang="en-US" dirty="0"/>
              <a:t>A large book printing company is confident that demand for books and magazines will be robust in the months ahead. They increase their supply of paper so they will not be caught short. Paper takes a long time to deliver from factories, and if they don</a:t>
            </a:r>
            <a:r>
              <a:rPr lang="en-US" altLang="ja-JP" dirty="0"/>
              <a:t>'t have the paper on hand when the order comes through, they lose the business as the book or magazine publisher keeps searching for a printer who has the paper on hand. </a:t>
            </a:r>
            <a:endParaRPr lang="en-US" altLang="en-US" dirty="0"/>
          </a:p>
        </p:txBody>
      </p:sp>
    </p:spTree>
    <p:extLst>
      <p:ext uri="{BB962C8B-B14F-4D97-AF65-F5344CB8AC3E}">
        <p14:creationId xmlns:p14="http://schemas.microsoft.com/office/powerpoint/2010/main" val="2848704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Transfer payments: payments that governments make to households.</a:t>
            </a:r>
          </a:p>
          <a:p>
            <a:endParaRPr lang="en-US" altLang="en-US" dirty="0"/>
          </a:p>
          <a:p>
            <a:r>
              <a:rPr lang="en-US" altLang="en-US" dirty="0"/>
              <a:t>Transfer payments act to increase household income since an increase in income does not, by itself, fit the expenditure definition of GDP, which measures how much is spent on goods and services.</a:t>
            </a:r>
          </a:p>
        </p:txBody>
      </p:sp>
    </p:spTree>
    <p:extLst>
      <p:ext uri="{BB962C8B-B14F-4D97-AF65-F5344CB8AC3E}">
        <p14:creationId xmlns:p14="http://schemas.microsoft.com/office/powerpoint/2010/main" val="1958595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reason we subtract imports is because they weren</a:t>
            </a:r>
            <a:r>
              <a:rPr lang="en-US" altLang="ja-JP" dirty="0"/>
              <a:t>'t produced here (even though they are used here).</a:t>
            </a:r>
          </a:p>
          <a:p>
            <a:endParaRPr lang="en-US" altLang="en-US" dirty="0"/>
          </a:p>
          <a:p>
            <a:r>
              <a:rPr lang="en-US" altLang="en-US" dirty="0"/>
              <a:t>We count exports because they are part of our domestic production.</a:t>
            </a:r>
          </a:p>
          <a:p>
            <a:endParaRPr lang="en-US" altLang="en-US" dirty="0"/>
          </a:p>
          <a:p>
            <a:r>
              <a:rPr lang="en-US" altLang="en-US" dirty="0"/>
              <a:t>Imports and Exports will be discussed more in Chapter 32.</a:t>
            </a:r>
          </a:p>
          <a:p>
            <a:endParaRPr lang="en-US" altLang="en-US" dirty="0"/>
          </a:p>
          <a:p>
            <a:r>
              <a:rPr lang="en-US" altLang="en-US" dirty="0"/>
              <a:t>We</a:t>
            </a:r>
            <a:r>
              <a:rPr lang="en-US" altLang="ja-JP" dirty="0"/>
              <a:t>'ll see that a trade deficit isn't necessarily "bad."</a:t>
            </a:r>
            <a:endParaRPr lang="en-US" altLang="en-US" dirty="0"/>
          </a:p>
        </p:txBody>
      </p:sp>
    </p:spTree>
    <p:extLst>
      <p:ext uri="{BB962C8B-B14F-4D97-AF65-F5344CB8AC3E}">
        <p14:creationId xmlns:p14="http://schemas.microsoft.com/office/powerpoint/2010/main" val="2645001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When the nonmarket segment of an economy is large, this can led to a dramatic undercounting of the annual output being produced. This is more prevalent in less-developed countries.</a:t>
            </a:r>
          </a:p>
          <a:p>
            <a:r>
              <a:rPr lang="en-US" altLang="en-US" dirty="0"/>
              <a:t>If transactions are not directly measurable (because the income is not reported), they are not included in official measures of GDP. </a:t>
            </a:r>
          </a:p>
          <a:p>
            <a:endParaRPr lang="en-US" altLang="en-US" dirty="0"/>
          </a:p>
          <a:p>
            <a:r>
              <a:rPr lang="en-US" altLang="en-US" dirty="0"/>
              <a:t>The Organization for Economic Cooperation and Development (OECD) has estimated that for developed countries, it is roughly 15% of GDP, in transitioning economies the percentage rises to between 21 and 30% of GDP, and in developing countries the underground economy can be as much as 45% of GDP.</a:t>
            </a:r>
          </a:p>
          <a:p>
            <a:endParaRPr lang="en-US" altLang="en-US" dirty="0"/>
          </a:p>
          <a:p>
            <a:r>
              <a:rPr lang="en-US" altLang="en-US" dirty="0"/>
              <a:t>The USA is widely believed to have one of the smallest shadow economies in the world with approximately 10 percent of GDP. In the United States, most citizens can earn more by legitimately participating in the economy than by engaging in illegal activities. A strong economy that creates jobs and opportunities for advancement helps to reduce the size of the underground economy.</a:t>
            </a:r>
          </a:p>
          <a:p>
            <a:endParaRPr lang="en-US" altLang="en-US" dirty="0"/>
          </a:p>
          <a:p>
            <a:r>
              <a:rPr lang="en-US" altLang="en-US" dirty="0"/>
              <a:t>Corruption is also less common, so participants in the economy are relatively free to transact with one another without bribes to authorities or organized crime. This is often not the case in many developing countries.</a:t>
            </a:r>
          </a:p>
          <a:p>
            <a:endParaRPr lang="en-US" altLang="en-US" dirty="0"/>
          </a:p>
          <a:p>
            <a:r>
              <a:rPr lang="en-US" altLang="en-US" dirty="0"/>
              <a:t>Since there is more to life than the goods and services we buy, using GDP to infer that both places are equally desirable would be inaccurate.</a:t>
            </a:r>
          </a:p>
          <a:p>
            <a:endParaRPr lang="en-US" altLang="en-US" dirty="0"/>
          </a:p>
          <a:p>
            <a:r>
              <a:rPr lang="en-US" altLang="en-US" b="1" dirty="0"/>
              <a:t>Picture:</a:t>
            </a:r>
          </a:p>
          <a:p>
            <a:r>
              <a:rPr lang="en-US" altLang="en-US" dirty="0"/>
              <a:t>Beautiful scenery, clean air, and clean water are generally things in which people place a positive value, but they are not counted in GDP.</a:t>
            </a:r>
          </a:p>
          <a:p>
            <a:endParaRPr lang="en-US" altLang="en-US" dirty="0"/>
          </a:p>
          <a:p>
            <a:r>
              <a:rPr lang="en-US" altLang="en-US" dirty="0"/>
              <a:t>Country B might use a production method that creates pollution—even though it produces the same as Country A, it won</a:t>
            </a:r>
            <a:r>
              <a:rPr lang="en-US" altLang="ja-JP" dirty="0"/>
              <a:t>'t be as desirable of a place to live.</a:t>
            </a:r>
            <a:endParaRPr lang="en-US" altLang="en-US" dirty="0"/>
          </a:p>
          <a:p>
            <a:endParaRPr lang="en-US" altLang="en-US" dirty="0"/>
          </a:p>
        </p:txBody>
      </p:sp>
    </p:spTree>
    <p:extLst>
      <p:ext uri="{BB962C8B-B14F-4D97-AF65-F5344CB8AC3E}">
        <p14:creationId xmlns:p14="http://schemas.microsoft.com/office/powerpoint/2010/main" val="263035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993D5-9E03-0A47-9BF4-6AC8B2FCE968}" type="slidenum">
              <a:rPr lang="en-US">
                <a:solidFill>
                  <a:prstClr val="black"/>
                </a:solidFill>
              </a:rPr>
              <a:pPr/>
              <a:t>4</a:t>
            </a:fld>
            <a:endParaRPr lang="en-US" dirty="0">
              <a:solidFill>
                <a:prstClr val="black"/>
              </a:solidFill>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9799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1" dirty="0">
                <a:latin typeface="Cambria" panose="02040503050406030204" pitchFamily="18" charset="0"/>
              </a:rPr>
              <a:t>"Economics in the Media" Slide</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i="1" dirty="0">
              <a:latin typeface="Cambria" panose="02040503050406030204" pitchFamily="18"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1" i="1" dirty="0">
                <a:latin typeface="Cambria" panose="02040503050406030204" pitchFamily="18" charset="0"/>
              </a:rPr>
              <a:t>Lecture notes</a:t>
            </a:r>
            <a:r>
              <a:rPr lang="en-US" b="1" i="1" baseline="0" dirty="0">
                <a:latin typeface="Cambria" panose="02040503050406030204" pitchFamily="18" charset="0"/>
              </a:rPr>
              <a: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i="0" kern="1200" dirty="0">
                <a:solidFill>
                  <a:schemeClr val="tx1"/>
                </a:solidFill>
                <a:effectLst/>
                <a:latin typeface="Cambria" panose="02040503050406030204" pitchFamily="18" charset="0"/>
                <a:ea typeface="MS PGothic" pitchFamily="34" charset="-128"/>
                <a:cs typeface="MS PGothic" pitchFamily="34" charset="-128"/>
              </a:rPr>
              <a:t>The clip mentioned on the slide can be found in the Interactive Instructor's Guide. Access the direct link by clicking the icon in the PowerPoint above. (Link to Tip #212)</a:t>
            </a:r>
            <a:endParaRPr lang="en-US" altLang="en-US" i="0" dirty="0">
              <a:latin typeface="Cambria" panose="02040503050406030204" pitchFamily="18" charset="0"/>
            </a:endParaRPr>
          </a:p>
          <a:p>
            <a:pPr marL="171450" indent="-171450">
              <a:buFont typeface="Arial" charset="0"/>
              <a:buChar char="•"/>
            </a:pPr>
            <a:r>
              <a:rPr lang="en-US" sz="1200" b="0" i="0" u="none" strike="noStrike" kern="1200" baseline="0" dirty="0">
                <a:solidFill>
                  <a:schemeClr val="tx1"/>
                </a:solidFill>
                <a:latin typeface="Cambria" panose="02040503050406030204" pitchFamily="18" charset="0"/>
                <a:ea typeface="MS PGothic" pitchFamily="34" charset="-128"/>
                <a:cs typeface="MS PGothic" pitchFamily="34" charset="-128"/>
              </a:rPr>
              <a:t>In this film, the main characters (three high school seniors) are trying to purchase liquor for a high school party in order to impress a girl. One of them, Fogell, participates in the underground economy by purchasing a fake ID. To his friends' chagrin, he chose the fake name "</a:t>
            </a:r>
            <a:r>
              <a:rPr lang="en-US" sz="1200" b="0" i="0" u="none" strike="noStrike" kern="1200" baseline="0" dirty="0" err="1">
                <a:solidFill>
                  <a:schemeClr val="tx1"/>
                </a:solidFill>
                <a:latin typeface="Cambria" panose="02040503050406030204" pitchFamily="18" charset="0"/>
                <a:ea typeface="MS PGothic" pitchFamily="34" charset="-128"/>
                <a:cs typeface="MS PGothic" pitchFamily="34" charset="-128"/>
              </a:rPr>
              <a:t>McLovin</a:t>
            </a:r>
            <a:r>
              <a:rPr lang="en-US" sz="1200" b="0" i="0" u="none" strike="noStrike" kern="1200" baseline="0" dirty="0">
                <a:solidFill>
                  <a:schemeClr val="tx1"/>
                </a:solidFill>
                <a:latin typeface="Cambria" panose="02040503050406030204" pitchFamily="18" charset="0"/>
                <a:ea typeface="MS PGothic" pitchFamily="34" charset="-128"/>
                <a:cs typeface="MS PGothic" pitchFamily="34" charset="-128"/>
              </a:rPr>
              <a:t>" for the ID. </a:t>
            </a:r>
          </a:p>
          <a:p>
            <a:pPr marL="171450" indent="-171450">
              <a:buFont typeface="Arial" charset="0"/>
              <a:buChar char="•"/>
            </a:pPr>
            <a:r>
              <a:rPr lang="en-US" sz="1200" b="0" i="0" u="none" strike="noStrike" kern="1200" baseline="0" dirty="0">
                <a:solidFill>
                  <a:schemeClr val="tx1"/>
                </a:solidFill>
                <a:latin typeface="Cambria" panose="02040503050406030204" pitchFamily="18" charset="0"/>
                <a:ea typeface="MS PGothic" pitchFamily="34" charset="-128"/>
                <a:cs typeface="MS PGothic" pitchFamily="34" charset="-128"/>
              </a:rPr>
              <a:t>You can use this clip to explain to your students that many purchases, such as fake identification cards, do not count toward U.S. GDP. </a:t>
            </a:r>
          </a:p>
          <a:p>
            <a:pPr marL="171450" indent="-171450">
              <a:buFont typeface="Arial" charset="0"/>
              <a:buChar char="•"/>
            </a:pPr>
            <a:r>
              <a:rPr lang="en-US" sz="1200" b="0" i="0" u="none" strike="noStrike" kern="1200" baseline="0" dirty="0">
                <a:solidFill>
                  <a:schemeClr val="tx1"/>
                </a:solidFill>
                <a:latin typeface="Cambria" panose="02040503050406030204" pitchFamily="18" charset="0"/>
                <a:ea typeface="MS PGothic" pitchFamily="34" charset="-128"/>
                <a:cs typeface="MS PGothic" pitchFamily="34" charset="-128"/>
              </a:rPr>
              <a:t>Alternatively, ask students read the article about the bust of a fake-identification ring at the University of Georgia several years ago. Fake IDs are a part of the underground economy that students can relate to. (Joe Johnson, "UGA Students Face Felony Charges Following Fake ID Probe," </a:t>
            </a:r>
            <a:r>
              <a:rPr lang="en-US" sz="1200" b="0" i="1" u="none" strike="noStrike" kern="1200" baseline="0" dirty="0">
                <a:solidFill>
                  <a:schemeClr val="tx1"/>
                </a:solidFill>
                <a:latin typeface="Cambria" panose="02040503050406030204" pitchFamily="18" charset="0"/>
                <a:ea typeface="MS PGothic" pitchFamily="34" charset="-128"/>
                <a:cs typeface="MS PGothic" pitchFamily="34" charset="-128"/>
              </a:rPr>
              <a:t>Online Athens</a:t>
            </a:r>
            <a:r>
              <a:rPr lang="en-US" sz="1200" b="0" i="0" u="none" strike="noStrike" kern="1200" baseline="0" dirty="0">
                <a:solidFill>
                  <a:schemeClr val="tx1"/>
                </a:solidFill>
                <a:latin typeface="Cambria" panose="02040503050406030204" pitchFamily="18" charset="0"/>
                <a:ea typeface="MS PGothic" pitchFamily="34" charset="-128"/>
                <a:cs typeface="MS PGothic" pitchFamily="34" charset="-128"/>
              </a:rPr>
              <a:t>, September 12, 2012, onlineathens.com)</a:t>
            </a:r>
            <a:endParaRPr lang="en-US" altLang="en-US" dirty="0">
              <a:latin typeface="Cambria" panose="02040503050406030204" pitchFamily="18" charset="0"/>
            </a:endParaRPr>
          </a:p>
        </p:txBody>
      </p:sp>
    </p:spTree>
    <p:extLst>
      <p:ext uri="{BB962C8B-B14F-4D97-AF65-F5344CB8AC3E}">
        <p14:creationId xmlns:p14="http://schemas.microsoft.com/office/powerpoint/2010/main" val="3463351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ja-JP" dirty="0"/>
              <a:t>"Real" just means we've accounted for inflation.</a:t>
            </a:r>
            <a:endParaRPr lang="en-US" altLang="en-US" dirty="0"/>
          </a:p>
        </p:txBody>
      </p:sp>
    </p:spTree>
    <p:extLst>
      <p:ext uri="{BB962C8B-B14F-4D97-AF65-F5344CB8AC3E}">
        <p14:creationId xmlns:p14="http://schemas.microsoft.com/office/powerpoint/2010/main" val="1108969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ja-JP" dirty="0"/>
              <a:t>"Real" just means we've accounted for inflation.</a:t>
            </a:r>
            <a:endParaRPr lang="en-US" altLang="en-US" dirty="0"/>
          </a:p>
        </p:txBody>
      </p:sp>
    </p:spTree>
    <p:extLst>
      <p:ext uri="{BB962C8B-B14F-4D97-AF65-F5344CB8AC3E}">
        <p14:creationId xmlns:p14="http://schemas.microsoft.com/office/powerpoint/2010/main" val="2752634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To compute real GDP, we extract the current prices of goods and services and then put in prices from a common year, or </a:t>
            </a:r>
            <a:r>
              <a:rPr lang="en-US" altLang="ja-JP" dirty="0"/>
              <a:t>"base year."</a:t>
            </a:r>
          </a:p>
          <a:p>
            <a:endParaRPr lang="en-US" altLang="en-US" dirty="0"/>
          </a:p>
          <a:p>
            <a:r>
              <a:rPr lang="en-US" altLang="en-US" dirty="0"/>
              <a:t>In this table, the base year is 2005. Thus, we will measure the output in all years, and then find GDP using the price level for the year 2005. This will allow us to find only differences in REAL output, as opposed to GDP differences caused by just price changes.</a:t>
            </a:r>
          </a:p>
        </p:txBody>
      </p:sp>
    </p:spTree>
    <p:extLst>
      <p:ext uri="{BB962C8B-B14F-4D97-AF65-F5344CB8AC3E}">
        <p14:creationId xmlns:p14="http://schemas.microsoft.com/office/powerpoint/2010/main" val="1027101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Note the difference between Real and Nominal GDP. This difference is due to inflation.</a:t>
            </a:r>
          </a:p>
          <a:p>
            <a:endParaRPr lang="en-US" altLang="en-US" dirty="0"/>
          </a:p>
          <a:p>
            <a:r>
              <a:rPr lang="en-US" altLang="en-US" b="1" dirty="0"/>
              <a:t>Example:</a:t>
            </a:r>
          </a:p>
          <a:p>
            <a:r>
              <a:rPr lang="en-US" altLang="en-US" dirty="0"/>
              <a:t>USA produces 10 million apples in 2010. The price is $1 per apple. GDP from apples is $10 million.</a:t>
            </a:r>
          </a:p>
          <a:p>
            <a:r>
              <a:rPr lang="en-US" altLang="en-US" dirty="0"/>
              <a:t>USA produces 11 million apples in 2011. The price is $1.10 per apple, and this price increase is mainly due to inflation. Even though production remained the same, the nominal GDP (using 2011 prices) is $11 million dollars. If we examine 2011 output using 2010 prices, Real GDP in both years would be equal.</a:t>
            </a:r>
          </a:p>
          <a:p>
            <a:endParaRPr lang="en-US" altLang="en-US" dirty="0"/>
          </a:p>
        </p:txBody>
      </p:sp>
    </p:spTree>
    <p:extLst>
      <p:ext uri="{BB962C8B-B14F-4D97-AF65-F5344CB8AC3E}">
        <p14:creationId xmlns:p14="http://schemas.microsoft.com/office/powerpoint/2010/main" val="2006749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Why do we divide by the price level?</a:t>
            </a:r>
          </a:p>
          <a:p>
            <a:r>
              <a:rPr lang="en-US" altLang="en-US" dirty="0"/>
              <a:t>We do this to adjust for inflation. If we want to compare REAL 2010 GDP to 2005 GDP, we must measure only the increase in GDP due to production, and NOT due to price increases (inflation).</a:t>
            </a:r>
          </a:p>
        </p:txBody>
      </p:sp>
    </p:spTree>
    <p:extLst>
      <p:ext uri="{BB962C8B-B14F-4D97-AF65-F5344CB8AC3E}">
        <p14:creationId xmlns:p14="http://schemas.microsoft.com/office/powerpoint/2010/main" val="3646603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Once again, we are finding 2010 Real GDP in terms of 2005 prices. We have adjusted for inflation.</a:t>
            </a:r>
          </a:p>
        </p:txBody>
      </p:sp>
    </p:spTree>
    <p:extLst>
      <p:ext uri="{BB962C8B-B14F-4D97-AF65-F5344CB8AC3E}">
        <p14:creationId xmlns:p14="http://schemas.microsoft.com/office/powerpoint/2010/main" val="1239248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Important note to tell students!!</a:t>
            </a:r>
          </a:p>
          <a:p>
            <a:endParaRPr lang="en-US" altLang="en-US" dirty="0"/>
          </a:p>
          <a:p>
            <a:r>
              <a:rPr lang="en-US" altLang="en-US" dirty="0"/>
              <a:t>The 100 we are multiplying by is NOT the same 100 from before. The 100 here is used to give us a percentage instead of a decimal.</a:t>
            </a:r>
          </a:p>
          <a:p>
            <a:endParaRPr lang="en-US" altLang="en-US" dirty="0"/>
          </a:p>
          <a:p>
            <a:r>
              <a:rPr lang="en-US" altLang="en-US" dirty="0"/>
              <a:t>In other words, 0.54 is 54%. We take 0.54 times 100.</a:t>
            </a:r>
          </a:p>
          <a:p>
            <a:endParaRPr lang="en-US" altLang="en-US" dirty="0"/>
          </a:p>
          <a:p>
            <a:r>
              <a:rPr lang="en-US" altLang="en-US" dirty="0"/>
              <a:t>Percent change formula = </a:t>
            </a:r>
            <a:r>
              <a:rPr lang="en-US" altLang="ja-JP" dirty="0"/>
              <a:t>"new minus old all divided by old". This means we need two values to plug into the equation.</a:t>
            </a:r>
            <a:endParaRPr lang="en-US" altLang="en-US" dirty="0"/>
          </a:p>
        </p:txBody>
      </p:sp>
    </p:spTree>
    <p:extLst>
      <p:ext uri="{BB962C8B-B14F-4D97-AF65-F5344CB8AC3E}">
        <p14:creationId xmlns:p14="http://schemas.microsoft.com/office/powerpoint/2010/main" val="526556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19513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Bottom equation:</a:t>
            </a:r>
          </a:p>
          <a:p>
            <a:endParaRPr lang="en-US" altLang="en-US" dirty="0"/>
          </a:p>
          <a:p>
            <a:r>
              <a:rPr lang="en-US" altLang="en-US" dirty="0"/>
              <a:t>Nominal GDP is the product of the price level and real GDP. When either of these changes, it affects nominal GDP.</a:t>
            </a:r>
          </a:p>
          <a:p>
            <a:endParaRPr lang="en-US" altLang="en-US" dirty="0"/>
          </a:p>
          <a:p>
            <a:r>
              <a:rPr lang="en-US" altLang="en-US" b="1" dirty="0"/>
              <a:t>The growth rate of nominal GDP is the sum of the growth rates of these two pieces.</a:t>
            </a:r>
          </a:p>
          <a:p>
            <a:r>
              <a:rPr lang="en-US" altLang="en-US" dirty="0"/>
              <a:t>This equation is a simple way of dissecting the growth of GDP into its respective parts. For example, since we know nominal GDP grew by 4.2% in 2010, and the price level grew by 1.2%, the remaining nominal GDP growth of 3% is due to growth in real GDP.</a:t>
            </a:r>
          </a:p>
          <a:p>
            <a:endParaRPr lang="en-US" altLang="en-US" dirty="0"/>
          </a:p>
        </p:txBody>
      </p:sp>
    </p:spTree>
    <p:extLst>
      <p:ext uri="{BB962C8B-B14F-4D97-AF65-F5344CB8AC3E}">
        <p14:creationId xmlns:p14="http://schemas.microsoft.com/office/powerpoint/2010/main" val="418352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We note the recurring heated debates about whether the economy is in recession. Look at the financial news right now. Almost certainly, you</a:t>
            </a:r>
            <a:r>
              <a:rPr lang="en-US" altLang="ja-JP" dirty="0"/>
              <a:t>'ll find economists claiming that both positive and negative conditions. So even economists don't seem to agree on whether the economy is headed in a positive direction or a negative direction. Given this, it seems like there is no good way of objectively measuring the performance of the </a:t>
            </a:r>
            <a:r>
              <a:rPr lang="en-US" altLang="ja-JP" dirty="0" err="1"/>
              <a:t>macroeconomy</a:t>
            </a:r>
            <a:r>
              <a:rPr lang="en-US" altLang="ja-JP" dirty="0"/>
              <a:t>.</a:t>
            </a:r>
            <a:endParaRPr lang="en-US" altLang="en-US" dirty="0"/>
          </a:p>
        </p:txBody>
      </p:sp>
    </p:spTree>
    <p:extLst>
      <p:ext uri="{BB962C8B-B14F-4D97-AF65-F5344CB8AC3E}">
        <p14:creationId xmlns:p14="http://schemas.microsoft.com/office/powerpoint/2010/main" val="335794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13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26860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54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C</a:t>
            </a:r>
          </a:p>
          <a:p>
            <a:endParaRPr lang="en-US" altLang="en-US" dirty="0"/>
          </a:p>
          <a:p>
            <a:r>
              <a:rPr lang="en-US" altLang="en-US" dirty="0"/>
              <a:t>Output = GDP = Income</a:t>
            </a:r>
          </a:p>
          <a:p>
            <a:endParaRPr lang="en-US" altLang="en-US" dirty="0"/>
          </a:p>
        </p:txBody>
      </p:sp>
    </p:spTree>
    <p:extLst>
      <p:ext uri="{BB962C8B-B14F-4D97-AF65-F5344CB8AC3E}">
        <p14:creationId xmlns:p14="http://schemas.microsoft.com/office/powerpoint/2010/main" val="1860127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75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C</a:t>
            </a:r>
          </a:p>
          <a:p>
            <a:endParaRPr lang="en-US" altLang="en-US" dirty="0"/>
          </a:p>
          <a:p>
            <a:r>
              <a:rPr lang="en-US" altLang="en-US" dirty="0"/>
              <a:t>If we count intermediate goods, and then count final goods (which are created from intermediate goods), we would be double counting. We don</a:t>
            </a:r>
            <a:r>
              <a:rPr lang="en-US" altLang="ja-JP" dirty="0"/>
              <a:t>'t count the cheese, pepperoni, sauce, and also the pizza. We just count the final pizza.</a:t>
            </a:r>
          </a:p>
          <a:p>
            <a:endParaRPr lang="en-US" altLang="en-US" dirty="0"/>
          </a:p>
        </p:txBody>
      </p:sp>
    </p:spTree>
    <p:extLst>
      <p:ext uri="{BB962C8B-B14F-4D97-AF65-F5344CB8AC3E}">
        <p14:creationId xmlns:p14="http://schemas.microsoft.com/office/powerpoint/2010/main" val="453548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95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A</a:t>
            </a:r>
          </a:p>
          <a:p>
            <a:endParaRPr lang="en-US" altLang="en-US" dirty="0"/>
          </a:p>
          <a:p>
            <a:r>
              <a:rPr lang="en-US" altLang="en-US" dirty="0"/>
              <a:t>Consumption is much bigger than the other components at $10 trillion each year. Net exports is actually negative since we import more than we export.</a:t>
            </a:r>
          </a:p>
          <a:p>
            <a:endParaRPr lang="en-US" altLang="en-US" dirty="0"/>
          </a:p>
        </p:txBody>
      </p:sp>
    </p:spTree>
    <p:extLst>
      <p:ext uri="{BB962C8B-B14F-4D97-AF65-F5344CB8AC3E}">
        <p14:creationId xmlns:p14="http://schemas.microsoft.com/office/powerpoint/2010/main" val="4259249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B</a:t>
            </a:r>
          </a:p>
          <a:p>
            <a:endParaRPr lang="en-US" altLang="en-US" dirty="0"/>
          </a:p>
          <a:p>
            <a:r>
              <a:rPr lang="en-US" altLang="en-US" dirty="0"/>
              <a:t>You could probably imagine that this is a cash transaction. Even if Michael pays the kid with a check, it</a:t>
            </a:r>
            <a:r>
              <a:rPr lang="en-US" altLang="ja-JP" dirty="0"/>
              <a:t>'s not going to be taxed or reported to the government.</a:t>
            </a:r>
            <a:endParaRPr lang="en-US" altLang="en-US" dirty="0"/>
          </a:p>
        </p:txBody>
      </p:sp>
    </p:spTree>
    <p:extLst>
      <p:ext uri="{BB962C8B-B14F-4D97-AF65-F5344CB8AC3E}">
        <p14:creationId xmlns:p14="http://schemas.microsoft.com/office/powerpoint/2010/main" val="3520558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A</a:t>
            </a:r>
          </a:p>
          <a:p>
            <a:endParaRPr lang="en-US" altLang="en-US" dirty="0"/>
          </a:p>
          <a:p>
            <a:r>
              <a:rPr lang="en-US" altLang="ja-JP" dirty="0"/>
              <a:t>"Real" means inflation-adjusted. Real GDP is found by adjusting nominal GDP for inflation.</a:t>
            </a:r>
          </a:p>
          <a:p>
            <a:endParaRPr lang="en-US" altLang="en-US" dirty="0"/>
          </a:p>
        </p:txBody>
      </p:sp>
    </p:spTree>
    <p:extLst>
      <p:ext uri="{BB962C8B-B14F-4D97-AF65-F5344CB8AC3E}">
        <p14:creationId xmlns:p14="http://schemas.microsoft.com/office/powerpoint/2010/main" val="140300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F51B3-0319-5E4F-9FF7-887801EB4A4A}" type="slidenum">
              <a:rPr lang="en-US">
                <a:solidFill>
                  <a:prstClr val="black"/>
                </a:solidFill>
              </a:rPr>
              <a:pPr/>
              <a:t>39</a:t>
            </a:fld>
            <a:endParaRPr lang="en-US" dirty="0">
              <a:solidFill>
                <a:prstClr val="black"/>
              </a:solidFill>
            </a:endParaRPr>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2410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A63F0E-B53D-7741-9411-5F9E0CC54846}" type="slidenum">
              <a:rPr lang="en-US">
                <a:solidFill>
                  <a:prstClr val="black"/>
                </a:solidFill>
              </a:rPr>
              <a:pPr/>
              <a:t>40</a:t>
            </a:fld>
            <a:endParaRPr lang="en-US" dirty="0">
              <a:solidFill>
                <a:prstClr val="black"/>
              </a:solidFill>
            </a:endParaRPr>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563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Barometer for the economy? What does that mean?</a:t>
            </a:r>
          </a:p>
          <a:p>
            <a:endParaRPr lang="en-US" altLang="en-US" dirty="0"/>
          </a:p>
          <a:p>
            <a:r>
              <a:rPr lang="en-US" altLang="en-US" dirty="0"/>
              <a:t>When GDP goes up, it means national output and income are both higher. When GDP falls, this means the economy is producing less than before, and total national income is falling.</a:t>
            </a:r>
          </a:p>
        </p:txBody>
      </p:sp>
    </p:spTree>
    <p:extLst>
      <p:ext uri="{BB962C8B-B14F-4D97-AF65-F5344CB8AC3E}">
        <p14:creationId xmlns:p14="http://schemas.microsoft.com/office/powerpoint/2010/main" val="260963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Let</a:t>
            </a:r>
            <a:r>
              <a:rPr lang="en-US" altLang="ja-JP" dirty="0"/>
              <a:t>'s say you open a coffee shop in your college town. You buy resources for producing coffee, everything from coffee beans and espresso bars to workers and electricity. You use these resources to produce output like cappuccinos, espressos, and draft coffee.  The first day </a:t>
            </a:r>
            <a:r>
              <a:rPr lang="en-US" altLang="ja-JP" b="1" dirty="0"/>
              <a:t>you sell 600 different coffee drinks </a:t>
            </a:r>
            <a:r>
              <a:rPr lang="en-US" altLang="ja-JP" dirty="0"/>
              <a:t>that average </a:t>
            </a:r>
            <a:r>
              <a:rPr lang="en-US" altLang="ja-JP" b="1" dirty="0"/>
              <a:t>$4 each</a:t>
            </a:r>
            <a:r>
              <a:rPr lang="en-US" altLang="ja-JP" dirty="0"/>
              <a:t>, so total output is worth </a:t>
            </a:r>
            <a:r>
              <a:rPr lang="en-US" altLang="ja-JP" b="1" dirty="0"/>
              <a:t>$2,400</a:t>
            </a:r>
            <a:r>
              <a:rPr lang="en-US" altLang="ja-JP" dirty="0"/>
              <a:t>. This is a measure of your firm's production or output on that day. But that </a:t>
            </a:r>
            <a:r>
              <a:rPr lang="en-US" altLang="ja-JP" b="1" dirty="0"/>
              <a:t>$2,400 in sales is also a measure of income</a:t>
            </a:r>
            <a:r>
              <a:rPr lang="en-US" altLang="ja-JP" dirty="0"/>
              <a:t>. The income is used to pay for your resources (the beans, bars, workers, and electricity) and to pay yourself. If you sell even more on the second day, the income generated increases. But if you sell less on the second day, income goes down.</a:t>
            </a:r>
            <a:endParaRPr lang="en-US" altLang="en-US" dirty="0"/>
          </a:p>
        </p:txBody>
      </p:sp>
    </p:spTree>
    <p:extLst>
      <p:ext uri="{BB962C8B-B14F-4D97-AF65-F5344CB8AC3E}">
        <p14:creationId xmlns:p14="http://schemas.microsoft.com/office/powerpoint/2010/main" val="212726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Be sure to emphasize the difference between million and billion on this slide.</a:t>
            </a:r>
          </a:p>
          <a:p>
            <a:endParaRPr lang="en-US" altLang="en-US" dirty="0"/>
          </a:p>
        </p:txBody>
      </p:sp>
    </p:spTree>
    <p:extLst>
      <p:ext uri="{BB962C8B-B14F-4D97-AF65-F5344CB8AC3E}">
        <p14:creationId xmlns:p14="http://schemas.microsoft.com/office/powerpoint/2010/main" val="192842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507819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384055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dirty="0"/>
              <a:t>Image: </a:t>
            </a:r>
            <a:r>
              <a:rPr lang="en-US" altLang="en-US" b="0" i="0" dirty="0"/>
              <a:t>Figure 19.6</a:t>
            </a:r>
          </a:p>
          <a:p>
            <a:endParaRPr lang="en-US" altLang="en-US" b="1" i="1" dirty="0"/>
          </a:p>
          <a:p>
            <a:r>
              <a:rPr lang="en-US" altLang="en-US" b="1" i="1" dirty="0"/>
              <a:t>Lecture notes:</a:t>
            </a:r>
          </a:p>
          <a:p>
            <a:r>
              <a:rPr lang="en-US" altLang="en-US" dirty="0"/>
              <a:t>Over the past 50 years, one big shift has been out of manufacturing (goods) and into services. </a:t>
            </a:r>
          </a:p>
          <a:p>
            <a:pPr marL="171450" indent="-171450">
              <a:buFont typeface="Arial" charset="0"/>
              <a:buChar char="•"/>
            </a:pPr>
            <a:r>
              <a:rPr lang="en-US" altLang="en-US" dirty="0"/>
              <a:t>In the past, the dominant industries in the United States were goods such</a:t>
            </a:r>
            <a:r>
              <a:rPr lang="en-US" altLang="en-US" baseline="0" dirty="0"/>
              <a:t> as</a:t>
            </a:r>
            <a:r>
              <a:rPr lang="en-US" altLang="en-US" dirty="0"/>
              <a:t> automobiles, steel, and household goods. </a:t>
            </a:r>
          </a:p>
          <a:p>
            <a:pPr marL="171450" indent="-171450">
              <a:buFont typeface="Arial" charset="0"/>
              <a:buChar char="•"/>
            </a:pPr>
            <a:r>
              <a:rPr lang="en-US" altLang="en-US" dirty="0"/>
              <a:t>Now, a majority of U.S. GDP is service output such</a:t>
            </a:r>
            <a:r>
              <a:rPr lang="en-US" altLang="en-US" baseline="0" dirty="0"/>
              <a:t> as</a:t>
            </a:r>
            <a:r>
              <a:rPr lang="en-US" altLang="en-US" dirty="0"/>
              <a:t> financial, transportation, retail, and technology services.</a:t>
            </a:r>
            <a:r>
              <a:rPr lang="en-US" altLang="en-US" baseline="0" dirty="0"/>
              <a:t> Figure 19.6 above</a:t>
            </a:r>
            <a:r>
              <a:rPr lang="en-US" altLang="en-US" dirty="0"/>
              <a:t> shows services as a share of U.S. GDP since 1960, which have grown from 50</a:t>
            </a:r>
            <a:r>
              <a:rPr lang="en-US" altLang="en-US" baseline="0" dirty="0"/>
              <a:t> percent</a:t>
            </a:r>
            <a:r>
              <a:rPr lang="en-US" altLang="en-US" dirty="0"/>
              <a:t> in 1960 to about 70</a:t>
            </a:r>
            <a:r>
              <a:rPr lang="en-US" altLang="en-US" baseline="0" dirty="0"/>
              <a:t> percent in 2013.</a:t>
            </a:r>
            <a:endParaRPr lang="en-US" altLang="en-US" dirty="0"/>
          </a:p>
        </p:txBody>
      </p:sp>
    </p:spTree>
    <p:extLst>
      <p:ext uri="{BB962C8B-B14F-4D97-AF65-F5344CB8AC3E}">
        <p14:creationId xmlns:p14="http://schemas.microsoft.com/office/powerpoint/2010/main" val="220225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1" y="1350964"/>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a:solidFill>
                <a:srgbClr val="FF2807"/>
              </a:solidFill>
              <a:latin typeface="Cambria"/>
              <a:cs typeface="Cambria"/>
            </a:endParaRPr>
          </a:p>
        </p:txBody>
      </p:sp>
      <p:cxnSp>
        <p:nvCxnSpPr>
          <p:cNvPr id="5" name="Straight Connector 4"/>
          <p:cNvCxnSpPr/>
          <p:nvPr userDrawn="1"/>
        </p:nvCxnSpPr>
        <p:spPr>
          <a:xfrm>
            <a:off x="4766733" y="1350964"/>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6" y="1350817"/>
            <a:ext cx="6810217" cy="4179455"/>
          </a:xfrm>
        </p:spPr>
        <p:txBody>
          <a:bodyPr>
            <a:normAutofit fontScale="90000"/>
          </a:bodyPr>
          <a:lstStyle>
            <a:lvl1pPr algn="l">
              <a:defRPr cap="all" baseline="0">
                <a:solidFill>
                  <a:srgbClr val="669900"/>
                </a:solidFill>
                <a:latin typeface="Cambria"/>
                <a:cs typeface="Cambria"/>
              </a:defRPr>
            </a:lvl1pPr>
          </a:lstStyle>
          <a:p>
            <a:r>
              <a:rPr lang="en-US" dirty="0"/>
              <a:t>Click to edit Master title style</a:t>
            </a:r>
          </a:p>
        </p:txBody>
      </p:sp>
      <p:sp>
        <p:nvSpPr>
          <p:cNvPr id="12" name="Text Placeholder 11"/>
          <p:cNvSpPr>
            <a:spLocks noGrp="1"/>
          </p:cNvSpPr>
          <p:nvPr>
            <p:ph type="body" sz="quarter" idx="10"/>
          </p:nvPr>
        </p:nvSpPr>
        <p:spPr>
          <a:xfrm>
            <a:off x="431033"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49822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261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022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51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a:latin typeface="Cambria"/>
              </a:defRPr>
            </a:lvl3pPr>
            <a:lvl4pPr>
              <a:defRPr>
                <a:latin typeface="Cambria"/>
              </a:defRPr>
            </a:lvl4pPr>
            <a:lvl5pPr>
              <a:defRPr>
                <a:latin typeface="Cambr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000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8800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102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347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2284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9175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7" y="169864"/>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52507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36190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600477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1" y="1350964"/>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4"/>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6"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3"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1250911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1" y="1350964"/>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4"/>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6"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3"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1384750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0856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16439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1209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6406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7" y="169864"/>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16896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37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937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5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2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a:latin typeface="Cambria"/>
              </a:defRPr>
            </a:lvl3pPr>
            <a:lvl4pPr>
              <a:defRPr>
                <a:latin typeface="Cambria"/>
              </a:defRPr>
            </a:lvl4pPr>
            <a:lvl5pPr>
              <a:defRPr>
                <a:latin typeface="Cambr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54294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theme" Target="../theme/theme9.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876603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4"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333220926"/>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457200" rtl="0" eaLnBrk="0" fontAlgn="base" hangingPunct="0">
        <a:spcBef>
          <a:spcPct val="0"/>
        </a:spcBef>
        <a:spcAft>
          <a:spcPct val="0"/>
        </a:spcAft>
        <a:defRPr sz="4400" b="1">
          <a:solidFill>
            <a:schemeClr val="tx1"/>
          </a:solidFill>
          <a:latin typeface="Cambria"/>
          <a:ea typeface="+mj-ea"/>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4099"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0"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818106467"/>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ctr" defTabSz="457200" rtl="0" eaLnBrk="0" fontAlgn="base" hangingPunct="0">
        <a:spcBef>
          <a:spcPct val="0"/>
        </a:spcBef>
        <a:spcAft>
          <a:spcPct val="0"/>
        </a:spcAft>
        <a:defRPr sz="4400" b="1">
          <a:solidFill>
            <a:schemeClr val="tx1"/>
          </a:solidFill>
          <a:latin typeface="Cambria"/>
          <a:ea typeface="+mj-ea"/>
          <a:cs typeface="Cambria"/>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7" y="169864"/>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a:solidFill>
                <a:srgbClr val="FFFFFF"/>
              </a:solidFill>
              <a:latin typeface="Cambria"/>
              <a:cs typeface="Cambria"/>
            </a:endParaRPr>
          </a:p>
        </p:txBody>
      </p:sp>
      <p:sp>
        <p:nvSpPr>
          <p:cNvPr id="6147"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8"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109375186"/>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457200" rtl="0" eaLnBrk="0" fontAlgn="base" hangingPunct="0">
        <a:spcBef>
          <a:spcPct val="0"/>
        </a:spcBef>
        <a:spcAft>
          <a:spcPct val="0"/>
        </a:spcAft>
        <a:defRPr sz="4400" b="1">
          <a:solidFill>
            <a:schemeClr val="tx1"/>
          </a:solidFill>
          <a:latin typeface="Cambria"/>
          <a:ea typeface="+mj-ea"/>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4"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372302824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l" defTabSz="457200" rtl="0" eaLnBrk="0" fontAlgn="base" hangingPunct="0">
        <a:spcBef>
          <a:spcPct val="0"/>
        </a:spcBef>
        <a:spcAft>
          <a:spcPct val="0"/>
        </a:spcAft>
        <a:defRPr sz="4400" b="1">
          <a:solidFill>
            <a:schemeClr val="tx1"/>
          </a:solidFill>
          <a:latin typeface="Cambria"/>
          <a:ea typeface="+mj-ea"/>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4099"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0"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705857204"/>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ctr" defTabSz="457200" rtl="0" eaLnBrk="0" fontAlgn="base" hangingPunct="0">
        <a:spcBef>
          <a:spcPct val="0"/>
        </a:spcBef>
        <a:spcAft>
          <a:spcPct val="0"/>
        </a:spcAft>
        <a:defRPr sz="4400" b="1">
          <a:solidFill>
            <a:schemeClr val="tx1"/>
          </a:solidFill>
          <a:latin typeface="Cambria"/>
          <a:ea typeface="+mj-ea"/>
          <a:cs typeface="Cambria"/>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4"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237164169"/>
      </p:ext>
    </p:extLst>
  </p:cSld>
  <p:clrMap bg1="lt1" tx1="dk1" bg2="lt2" tx2="dk2" accent1="accent1" accent2="accent2" accent3="accent3" accent4="accent4" accent5="accent5" accent6="accent6" hlink="hlink" folHlink="folHlink"/>
  <p:sldLayoutIdLst>
    <p:sldLayoutId id="2147483689" r:id="rId1"/>
    <p:sldLayoutId id="2147483690" r:id="rId2"/>
  </p:sldLayoutIdLst>
  <p:txStyles>
    <p:titleStyle>
      <a:lvl1pPr algn="l" defTabSz="457200" rtl="0" eaLnBrk="0" fontAlgn="base" hangingPunct="0">
        <a:spcBef>
          <a:spcPct val="0"/>
        </a:spcBef>
        <a:spcAft>
          <a:spcPct val="0"/>
        </a:spcAft>
        <a:defRPr sz="4400" b="1">
          <a:solidFill>
            <a:schemeClr val="tx1"/>
          </a:solidFill>
          <a:latin typeface="Cambria"/>
          <a:ea typeface="+mj-ea"/>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4099"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0"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3874164344"/>
      </p:ext>
    </p:extLst>
  </p:cSld>
  <p:clrMap bg1="lt1" tx1="dk1" bg2="lt2" tx2="dk2" accent1="accent1" accent2="accent2" accent3="accent3" accent4="accent4" accent5="accent5" accent6="accent6" hlink="hlink" folHlink="folHlink"/>
  <p:sldLayoutIdLst>
    <p:sldLayoutId id="2147483692" r:id="rId1"/>
    <p:sldLayoutId id="2147483693" r:id="rId2"/>
  </p:sldLayoutIdLst>
  <p:txStyles>
    <p:titleStyle>
      <a:lvl1pPr algn="ctr" defTabSz="457200" rtl="0" eaLnBrk="0" fontAlgn="base" hangingPunct="0">
        <a:spcBef>
          <a:spcPct val="0"/>
        </a:spcBef>
        <a:spcAft>
          <a:spcPct val="0"/>
        </a:spcAft>
        <a:defRPr sz="4400" b="1">
          <a:solidFill>
            <a:schemeClr val="tx1"/>
          </a:solidFill>
          <a:latin typeface="Cambria"/>
          <a:ea typeface="+mj-ea"/>
          <a:cs typeface="Cambria"/>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61856376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j9RWVEAQeC0"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3.x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5.wmf"/><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8.wmf"/><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7.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8.xml"/><Relationship Id="rId7" Type="http://schemas.openxmlformats.org/officeDocument/2006/relationships/image" Target="../media/image19.wmf"/><Relationship Id="rId2" Type="http://schemas.openxmlformats.org/officeDocument/2006/relationships/slideLayout" Target="../slideLayouts/slideLayout1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8.wmf"/><Relationship Id="rId4" Type="http://schemas.openxmlformats.org/officeDocument/2006/relationships/oleObject" Target="../embeddings/oleObject6.bin"/><Relationship Id="rId9" Type="http://schemas.openxmlformats.org/officeDocument/2006/relationships/image" Target="../media/image17.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29.xml"/><Relationship Id="rId7" Type="http://schemas.openxmlformats.org/officeDocument/2006/relationships/image" Target="../media/image21.wmf"/><Relationship Id="rId2" Type="http://schemas.openxmlformats.org/officeDocument/2006/relationships/slideLayout" Target="../slideLayouts/slideLayout1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20.emf"/><Relationship Id="rId4" Type="http://schemas.openxmlformats.org/officeDocument/2006/relationships/oleObject" Target="../embeddings/oleObject9.bin"/><Relationship Id="rId9" Type="http://schemas.openxmlformats.org/officeDocument/2006/relationships/image" Target="../media/image22.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en-US" sz="6600" cap="none" dirty="0">
                <a:solidFill>
                  <a:schemeClr val="accent6"/>
                </a:solidFill>
                <a:latin typeface="Cambria"/>
                <a:ea typeface="MS PGothic" charset="0"/>
                <a:cs typeface="Cambria"/>
              </a:rPr>
              <a:t>Economics</a:t>
            </a: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en-US" altLang="en-US" sz="6600" dirty="0">
                <a:solidFill>
                  <a:schemeClr val="accent6"/>
                </a:solidFill>
                <a:latin typeface="Cambria"/>
                <a:cs typeface="Cambria"/>
              </a:rPr>
              <a:t>Week #8</a:t>
            </a:r>
          </a:p>
        </p:txBody>
      </p:sp>
    </p:spTree>
    <p:extLst>
      <p:ext uri="{BB962C8B-B14F-4D97-AF65-F5344CB8AC3E}">
        <p14:creationId xmlns:p14="http://schemas.microsoft.com/office/powerpoint/2010/main" val="1922043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453189" y="0"/>
            <a:ext cx="10736179" cy="1527175"/>
          </a:xfrm>
        </p:spPr>
        <p:txBody>
          <a:bodyPr/>
          <a:lstStyle/>
          <a:p>
            <a:r>
              <a:rPr lang="en-US" altLang="en-US" dirty="0">
                <a:latin typeface="Cambria"/>
                <a:cs typeface="Cambria"/>
              </a:rPr>
              <a:t>Looking Closely at How We Measure GDP</a:t>
            </a:r>
          </a:p>
        </p:txBody>
      </p:sp>
      <p:sp>
        <p:nvSpPr>
          <p:cNvPr id="24579" name="Content Placeholder 2"/>
          <p:cNvSpPr>
            <a:spLocks noGrp="1"/>
          </p:cNvSpPr>
          <p:nvPr>
            <p:ph idx="1"/>
          </p:nvPr>
        </p:nvSpPr>
        <p:spPr>
          <a:xfrm>
            <a:off x="453189" y="1712913"/>
            <a:ext cx="8229600" cy="4895850"/>
          </a:xfrm>
        </p:spPr>
        <p:txBody>
          <a:bodyPr/>
          <a:lstStyle/>
          <a:p>
            <a:pPr eaLnBrk="1" hangingPunct="1"/>
            <a:r>
              <a:rPr lang="en-US" altLang="en-US" sz="3200" dirty="0">
                <a:latin typeface="Cambria"/>
                <a:cs typeface="Cambria"/>
              </a:rPr>
              <a:t>Why does GDP include both goods AND services?</a:t>
            </a:r>
          </a:p>
          <a:p>
            <a:pPr lvl="1" eaLnBrk="1" hangingPunct="1"/>
            <a:r>
              <a:rPr lang="en-US" altLang="en-US" sz="2400" dirty="0">
                <a:latin typeface="Cambria"/>
                <a:cs typeface="Cambria"/>
              </a:rPr>
              <a:t>Goods</a:t>
            </a:r>
          </a:p>
          <a:p>
            <a:pPr lvl="2" eaLnBrk="1" hangingPunct="1"/>
            <a:r>
              <a:rPr lang="en-US" altLang="en-US" dirty="0">
                <a:latin typeface="Cambria"/>
                <a:ea typeface="Cambria"/>
                <a:cs typeface="Cambria"/>
              </a:rPr>
              <a:t>Tangibles</a:t>
            </a:r>
          </a:p>
          <a:p>
            <a:pPr lvl="2" eaLnBrk="1" hangingPunct="1"/>
            <a:r>
              <a:rPr lang="en-US" altLang="en-US" dirty="0">
                <a:latin typeface="Cambria"/>
                <a:ea typeface="Cambria"/>
                <a:cs typeface="Cambria"/>
              </a:rPr>
              <a:t>Food, clothing, cars, houses</a:t>
            </a:r>
          </a:p>
          <a:p>
            <a:pPr lvl="1" eaLnBrk="1" hangingPunct="1"/>
            <a:r>
              <a:rPr lang="en-US" altLang="en-US" sz="2400" dirty="0">
                <a:latin typeface="Cambria"/>
                <a:cs typeface="Cambria"/>
              </a:rPr>
              <a:t>Services</a:t>
            </a:r>
          </a:p>
          <a:p>
            <a:pPr lvl="2" eaLnBrk="1" hangingPunct="1"/>
            <a:r>
              <a:rPr lang="en-US" altLang="en-US" dirty="0">
                <a:latin typeface="Cambria"/>
                <a:ea typeface="Cambria"/>
                <a:cs typeface="Cambria"/>
              </a:rPr>
              <a:t>Intangibles</a:t>
            </a:r>
          </a:p>
          <a:p>
            <a:pPr lvl="2" eaLnBrk="1" hangingPunct="1"/>
            <a:r>
              <a:rPr lang="en-US" altLang="en-US" dirty="0">
                <a:latin typeface="Cambria"/>
                <a:ea typeface="Cambria"/>
                <a:cs typeface="Cambria"/>
              </a:rPr>
              <a:t>Health care, entertainment, advice, travel, banking</a:t>
            </a:r>
          </a:p>
          <a:p>
            <a:pPr lvl="1" eaLnBrk="1" hangingPunct="1"/>
            <a:r>
              <a:rPr lang="en-US" altLang="en-US" sz="2400" dirty="0">
                <a:latin typeface="Cambria"/>
                <a:cs typeface="Cambria"/>
              </a:rPr>
              <a:t>The composition of our industries and economy has greatly changed over the last 50 years.</a:t>
            </a:r>
          </a:p>
          <a:p>
            <a:pPr lvl="1" eaLnBrk="1" hangingPunct="1">
              <a:buFont typeface="Arial" panose="020B0604020202020204" pitchFamily="34" charset="0"/>
              <a:buNone/>
            </a:pPr>
            <a:endParaRPr lang="en-US" altLang="en-US" sz="2400" dirty="0">
              <a:latin typeface="Cambria"/>
              <a:cs typeface="Cambria"/>
            </a:endParaRPr>
          </a:p>
        </p:txBody>
      </p:sp>
    </p:spTree>
    <p:extLst>
      <p:ext uri="{BB962C8B-B14F-4D97-AF65-F5344CB8AC3E}">
        <p14:creationId xmlns:p14="http://schemas.microsoft.com/office/powerpoint/2010/main" val="2347515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arn(inVertical)">
                                      <p:cBhvr>
                                        <p:cTn id="7" dur="500"/>
                                        <p:tgtEl>
                                          <p:spTgt spid="2457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4579">
                                            <p:txEl>
                                              <p:pRg st="4" end="4"/>
                                            </p:txEl>
                                          </p:spTgt>
                                        </p:tgtEl>
                                        <p:attrNameLst>
                                          <p:attrName>style.visibility</p:attrName>
                                        </p:attrNameLst>
                                      </p:cBhvr>
                                      <p:to>
                                        <p:strVal val="visible"/>
                                      </p:to>
                                    </p:set>
                                    <p:animEffect transition="in" filter="barn(inVertical)">
                                      <p:cBhvr>
                                        <p:cTn id="10" dur="500"/>
                                        <p:tgtEl>
                                          <p:spTgt spid="24579">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barn(inVertical)">
                                      <p:cBhvr>
                                        <p:cTn id="15" dur="500"/>
                                        <p:tgtEl>
                                          <p:spTgt spid="24579">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barn(inVertical)">
                                      <p:cBhvr>
                                        <p:cTn id="18" dur="500"/>
                                        <p:tgtEl>
                                          <p:spTgt spid="2457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animEffect transition="in" filter="barn(inVertical)">
                                      <p:cBhvr>
                                        <p:cTn id="23" dur="500"/>
                                        <p:tgtEl>
                                          <p:spTgt spid="24579">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4579">
                                            <p:txEl>
                                              <p:pRg st="6" end="6"/>
                                            </p:txEl>
                                          </p:spTgt>
                                        </p:tgtEl>
                                        <p:attrNameLst>
                                          <p:attrName>style.visibility</p:attrName>
                                        </p:attrNameLst>
                                      </p:cBhvr>
                                      <p:to>
                                        <p:strVal val="visible"/>
                                      </p:to>
                                    </p:set>
                                    <p:animEffect transition="in" filter="barn(inVertical)">
                                      <p:cBhvr>
                                        <p:cTn id="26" dur="500"/>
                                        <p:tgtEl>
                                          <p:spTgt spid="24579">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24579">
                                            <p:txEl>
                                              <p:pRg st="7" end="7"/>
                                            </p:txEl>
                                          </p:spTgt>
                                        </p:tgtEl>
                                        <p:attrNameLst>
                                          <p:attrName>style.visibility</p:attrName>
                                        </p:attrNameLst>
                                      </p:cBhvr>
                                      <p:to>
                                        <p:strVal val="visible"/>
                                      </p:to>
                                    </p:set>
                                    <p:animEffect transition="in" filter="barn(inVertical)">
                                      <p:cBhvr>
                                        <p:cTn id="31"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728788" y="1"/>
            <a:ext cx="8939212" cy="1527175"/>
          </a:xfrm>
        </p:spPr>
        <p:txBody>
          <a:bodyPr/>
          <a:lstStyle/>
          <a:p>
            <a:pPr algn="ctr"/>
            <a:r>
              <a:rPr lang="en-US" altLang="en-US" dirty="0">
                <a:latin typeface="Cambria" panose="02040503050406030204" pitchFamily="18" charset="0"/>
                <a:cs typeface="Arial" panose="020B0604020202020204" pitchFamily="34" charset="0"/>
              </a:rPr>
              <a:t>Services as a Share of U.S. GDP</a:t>
            </a:r>
          </a:p>
        </p:txBody>
      </p:sp>
      <p:pic>
        <p:nvPicPr>
          <p:cNvPr id="4" name="Picture 3" descr="A graph titled Services as a share of U.S. GDP from 1950 to 2013 has years on the x axis and percentage of total GDP, from 0.3 to 0.75 percent. The curve begins just above 0.4 percent in 1950 and ends at just above 0.6 percent in 2015. The curve fluctuates with a positive trend and reaches a max before 2010 at 0.69 percent before it slightly decreases 0.04 percent. "/>
          <p:cNvPicPr>
            <a:picLocks noChangeAspect="1"/>
          </p:cNvPicPr>
          <p:nvPr/>
        </p:nvPicPr>
        <p:blipFill>
          <a:blip r:embed="rId3"/>
          <a:srcRect b="4145"/>
          <a:stretch>
            <a:fillRect/>
          </a:stretch>
        </p:blipFill>
        <p:spPr>
          <a:xfrm>
            <a:off x="1828800" y="1895285"/>
            <a:ext cx="8534400" cy="4446778"/>
          </a:xfrm>
          <a:prstGeom prst="rect">
            <a:avLst/>
          </a:prstGeom>
        </p:spPr>
      </p:pic>
    </p:spTree>
    <p:extLst>
      <p:ext uri="{BB962C8B-B14F-4D97-AF65-F5344CB8AC3E}">
        <p14:creationId xmlns:p14="http://schemas.microsoft.com/office/powerpoint/2010/main" val="249672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981200" y="1"/>
            <a:ext cx="9569116" cy="1527175"/>
          </a:xfrm>
        </p:spPr>
        <p:txBody>
          <a:bodyPr/>
          <a:lstStyle/>
          <a:p>
            <a:r>
              <a:rPr lang="en-US" altLang="en-US" dirty="0">
                <a:latin typeface="Cambria"/>
                <a:cs typeface="Cambria"/>
              </a:rPr>
              <a:t>Intermediate vs.</a:t>
            </a:r>
            <a:r>
              <a:rPr lang="en-US" altLang="en-US" dirty="0"/>
              <a:t> </a:t>
            </a:r>
            <a:r>
              <a:rPr lang="en-US" altLang="en-US" dirty="0">
                <a:latin typeface="Cambria"/>
                <a:cs typeface="Cambria"/>
              </a:rPr>
              <a:t>Final Goods</a:t>
            </a:r>
          </a:p>
        </p:txBody>
      </p:sp>
      <p:sp>
        <p:nvSpPr>
          <p:cNvPr id="27651" name="Content Placeholder 2"/>
          <p:cNvSpPr>
            <a:spLocks noGrp="1"/>
          </p:cNvSpPr>
          <p:nvPr>
            <p:ph idx="1"/>
          </p:nvPr>
        </p:nvSpPr>
        <p:spPr>
          <a:xfrm>
            <a:off x="1981200" y="1712913"/>
            <a:ext cx="8229600" cy="4895850"/>
          </a:xfrm>
        </p:spPr>
        <p:txBody>
          <a:bodyPr/>
          <a:lstStyle/>
          <a:p>
            <a:pPr eaLnBrk="1" hangingPunct="1"/>
            <a:r>
              <a:rPr lang="en-US" altLang="en-US" sz="2800" dirty="0">
                <a:latin typeface="Cambria"/>
                <a:cs typeface="Cambria"/>
              </a:rPr>
              <a:t>Final goods</a:t>
            </a:r>
          </a:p>
          <a:p>
            <a:pPr lvl="1" eaLnBrk="1" hangingPunct="1"/>
            <a:r>
              <a:rPr lang="en-US" altLang="en-US" sz="2400" dirty="0">
                <a:latin typeface="Cambria"/>
                <a:cs typeface="Cambria"/>
              </a:rPr>
              <a:t>Goods sold to the final users, or consumers.</a:t>
            </a:r>
          </a:p>
          <a:p>
            <a:pPr eaLnBrk="1" hangingPunct="1"/>
            <a:r>
              <a:rPr lang="en-US" altLang="en-US" sz="2800" dirty="0">
                <a:latin typeface="Cambria"/>
                <a:cs typeface="Cambria"/>
              </a:rPr>
              <a:t>To get an accurate GDP estimate and avoid double counting.</a:t>
            </a:r>
          </a:p>
          <a:p>
            <a:pPr lvl="1" eaLnBrk="1" hangingPunct="1"/>
            <a:r>
              <a:rPr lang="en-US" altLang="en-US" sz="2400" dirty="0">
                <a:latin typeface="Cambria"/>
                <a:cs typeface="Cambria"/>
              </a:rPr>
              <a:t>Finals goods are included in GDP.</a:t>
            </a:r>
          </a:p>
          <a:p>
            <a:pPr lvl="1" eaLnBrk="1" hangingPunct="1"/>
            <a:r>
              <a:rPr lang="en-US" altLang="en-US" sz="2400" dirty="0">
                <a:latin typeface="Cambria"/>
                <a:cs typeface="Cambria"/>
              </a:rPr>
              <a:t>Intermediate goods are not.</a:t>
            </a:r>
          </a:p>
        </p:txBody>
      </p:sp>
      <p:pic>
        <p:nvPicPr>
          <p:cNvPr id="27652" name="Picture 2" descr="I:\DirkTextbookN\Jpegs(All)\Macro Ch19-33\ch06\06_PRINECOMA_CH06.jpg"/>
          <p:cNvPicPr>
            <a:picLocks noChangeAspect="1" noChangeArrowheads="1"/>
          </p:cNvPicPr>
          <p:nvPr/>
        </p:nvPicPr>
        <p:blipFill>
          <a:blip r:embed="rId3" cstate="print">
            <a:extLst>
              <a:ext uri="{28A0092B-C50C-407E-A947-70E740481C1C}">
                <a14:useLocalDpi xmlns:a14="http://schemas.microsoft.com/office/drawing/2010/main" val="0"/>
              </a:ext>
            </a:extLst>
          </a:blip>
          <a:srcRect l="31612" t="21452" r="39818" b="33784"/>
          <a:stretch>
            <a:fillRect/>
          </a:stretch>
        </p:blipFill>
        <p:spPr bwMode="auto">
          <a:xfrm>
            <a:off x="4456113" y="4833938"/>
            <a:ext cx="1363662" cy="137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3" descr="I:\DirkTextbookN\Jpegs(All)\VOLUME_1_MICRO_Class-test\10_PRINECO_CH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400" y="3141663"/>
            <a:ext cx="1841500" cy="338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44208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arn(inVertical)">
                                      <p:cBhvr>
                                        <p:cTn id="7" dur="500"/>
                                        <p:tgtEl>
                                          <p:spTgt spid="27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7651">
                                            <p:txEl>
                                              <p:pRg st="3" end="3"/>
                                            </p:txEl>
                                          </p:spTgt>
                                        </p:tgtEl>
                                        <p:attrNameLst>
                                          <p:attrName>style.visibility</p:attrName>
                                        </p:attrNameLst>
                                      </p:cBhvr>
                                      <p:to>
                                        <p:strVal val="visible"/>
                                      </p:to>
                                    </p:set>
                                    <p:animEffect transition="in" filter="barn(inVertical)">
                                      <p:cBhvr>
                                        <p:cTn id="12" dur="500"/>
                                        <p:tgtEl>
                                          <p:spTgt spid="27651">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animEffect transition="in" filter="barn(inVertical)">
                                      <p:cBhvr>
                                        <p:cTn id="15" dur="500"/>
                                        <p:tgtEl>
                                          <p:spTgt spid="27651">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7652"/>
                                        </p:tgtEl>
                                        <p:attrNameLst>
                                          <p:attrName>style.visibility</p:attrName>
                                        </p:attrNameLst>
                                      </p:cBhvr>
                                      <p:to>
                                        <p:strVal val="visible"/>
                                      </p:to>
                                    </p:set>
                                    <p:animEffect transition="in" filter="barn(inVertical)">
                                      <p:cBhvr>
                                        <p:cTn id="18" dur="500"/>
                                        <p:tgtEl>
                                          <p:spTgt spid="27652"/>
                                        </p:tgtEl>
                                      </p:cBhvr>
                                    </p:animEffect>
                                  </p:childTnLst>
                                </p:cTn>
                              </p:par>
                              <p:par>
                                <p:cTn id="19" presetID="16" presetClass="entr" presetSubtype="21" fill="hold" nodeType="withEffect">
                                  <p:stCondLst>
                                    <p:cond delay="0"/>
                                  </p:stCondLst>
                                  <p:childTnLst>
                                    <p:set>
                                      <p:cBhvr>
                                        <p:cTn id="20" dur="1" fill="hold">
                                          <p:stCondLst>
                                            <p:cond delay="0"/>
                                          </p:stCondLst>
                                        </p:cTn>
                                        <p:tgtEl>
                                          <p:spTgt spid="27653"/>
                                        </p:tgtEl>
                                        <p:attrNameLst>
                                          <p:attrName>style.visibility</p:attrName>
                                        </p:attrNameLst>
                                      </p:cBhvr>
                                      <p:to>
                                        <p:strVal val="visible"/>
                                      </p:to>
                                    </p:set>
                                    <p:animEffect transition="in" filter="barn(inVertical)">
                                      <p:cBhvr>
                                        <p:cTn id="21"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981200" y="1"/>
            <a:ext cx="8229600" cy="1527175"/>
          </a:xfrm>
        </p:spPr>
        <p:txBody>
          <a:bodyPr/>
          <a:lstStyle/>
          <a:p>
            <a:pPr algn="ctr"/>
            <a:r>
              <a:rPr lang="en-US" altLang="en-US" dirty="0">
                <a:latin typeface="Cambria"/>
                <a:cs typeface="Cambria"/>
              </a:rPr>
              <a:t>Intermediate Steps in </a:t>
            </a:r>
            <a:br>
              <a:rPr lang="en-US" altLang="en-US" dirty="0">
                <a:latin typeface="Cambria"/>
                <a:cs typeface="Cambria"/>
              </a:rPr>
            </a:br>
            <a:r>
              <a:rPr lang="en-US" altLang="en-US" dirty="0">
                <a:latin typeface="Cambria"/>
                <a:cs typeface="Cambria"/>
              </a:rPr>
              <a:t>Cell Phone Production</a:t>
            </a:r>
          </a:p>
        </p:txBody>
      </p:sp>
      <p:graphicFrame>
        <p:nvGraphicFramePr>
          <p:cNvPr id="5" name="Table 4"/>
          <p:cNvGraphicFramePr>
            <a:graphicFrameLocks noGrp="1"/>
          </p:cNvGraphicFramePr>
          <p:nvPr>
            <p:extLst>
              <p:ext uri="{D42A27DB-BD31-4B8C-83A1-F6EECF244321}">
                <p14:modId xmlns:p14="http://schemas.microsoft.com/office/powerpoint/2010/main" val="1744623778"/>
              </p:ext>
            </p:extLst>
          </p:nvPr>
        </p:nvGraphicFramePr>
        <p:xfrm>
          <a:off x="1816100" y="1917700"/>
          <a:ext cx="8534400" cy="4023360"/>
        </p:xfrm>
        <a:graphic>
          <a:graphicData uri="http://schemas.openxmlformats.org/drawingml/2006/table">
            <a:tbl>
              <a:tblPr/>
              <a:tblGrid>
                <a:gridCol w="41402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298700">
                  <a:extLst>
                    <a:ext uri="{9D8B030D-6E8A-4147-A177-3AD203B41FA5}">
                      <a16:colId xmlns:a16="http://schemas.microsoft.com/office/drawing/2014/main" val="20002"/>
                    </a:ext>
                  </a:extLst>
                </a:gridCol>
              </a:tblGrid>
              <a:tr h="10971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pitchFamily="34" charset="-128"/>
                          <a:cs typeface="Cambria"/>
                        </a:rPr>
                        <a:t>Steps</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Value added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during step</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pitchFamily="34" charset="-128"/>
                          <a:cs typeface="Cambria"/>
                        </a:rPr>
                        <a:t>Price of completed  steps</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1. Outer case and keyboard</a:t>
                      </a:r>
                    </a:p>
                  </a:txBody>
                  <a:tcPr marL="68580" marR="68580" marT="0" marB="0"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pitchFamily="34" charset="-128"/>
                          <a:cs typeface="Cambria"/>
                        </a:rPr>
                        <a:t>        $  5</a:t>
                      </a:r>
                    </a:p>
                  </a:txBody>
                  <a:tcPr marL="68580" marR="68580" marT="0" marB="0"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pitchFamily="34" charset="-128"/>
                          <a:cs typeface="Cambria"/>
                        </a:rPr>
                        <a:t>         $  5</a:t>
                      </a:r>
                    </a:p>
                  </a:txBody>
                  <a:tcPr marL="68580" marR="68580" marT="0" marB="0"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2. Internal hardware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pitchFamily="34" charset="-128"/>
                          <a:cs typeface="Cambria"/>
                        </a:rPr>
                        <a:t>10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pitchFamily="34" charset="-128"/>
                          <a:cs typeface="Cambria"/>
                        </a:rPr>
                        <a:t>15</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3. Install operating system</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15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30</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4. Connect to network</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49</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79</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pitchFamily="34" charset="-128"/>
                          <a:cs typeface="Cambria"/>
                        </a:rPr>
                        <a:t>5. Retail sale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120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199</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pitchFamily="34" charset="-128"/>
                          <a:cs typeface="Cambria"/>
                        </a:rPr>
                        <a:t>Sum total</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pitchFamily="34" charset="-128"/>
                          <a:cs typeface="Cambria"/>
                        </a:rPr>
                        <a:t>$199</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pitchFamily="34" charset="-128"/>
                          <a:cs typeface="Cambria"/>
                        </a:rPr>
                        <a:t>$398</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2597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393031" y="20635"/>
            <a:ext cx="11073063" cy="1527175"/>
          </a:xfrm>
        </p:spPr>
        <p:txBody>
          <a:bodyPr/>
          <a:lstStyle/>
          <a:p>
            <a:r>
              <a:rPr lang="en-US" altLang="en-US" dirty="0">
                <a:latin typeface="Cambria"/>
                <a:cs typeface="Cambria"/>
              </a:rPr>
              <a:t>Looking Closely at How We Measure GDP</a:t>
            </a:r>
          </a:p>
        </p:txBody>
      </p:sp>
      <p:sp>
        <p:nvSpPr>
          <p:cNvPr id="29699" name="Content Placeholder 2"/>
          <p:cNvSpPr>
            <a:spLocks noGrp="1"/>
          </p:cNvSpPr>
          <p:nvPr>
            <p:ph idx="1"/>
          </p:nvPr>
        </p:nvSpPr>
        <p:spPr>
          <a:xfrm>
            <a:off x="393032" y="1700882"/>
            <a:ext cx="8229600" cy="4895850"/>
          </a:xfrm>
        </p:spPr>
        <p:txBody>
          <a:bodyPr/>
          <a:lstStyle/>
          <a:p>
            <a:pPr eaLnBrk="1" hangingPunct="1"/>
            <a:r>
              <a:rPr lang="en-US" altLang="en-US" sz="3200" dirty="0">
                <a:latin typeface="Cambria"/>
                <a:cs typeface="Cambria"/>
              </a:rPr>
              <a:t>Why does the definition of GDP include the word </a:t>
            </a:r>
            <a:r>
              <a:rPr lang="en-US" altLang="ja-JP" sz="3200" dirty="0">
                <a:latin typeface="Cambria"/>
                <a:cs typeface="Cambria"/>
              </a:rPr>
              <a:t>"produced"?</a:t>
            </a:r>
          </a:p>
          <a:p>
            <a:pPr lvl="1" eaLnBrk="1" hangingPunct="1"/>
            <a:r>
              <a:rPr lang="en-US" altLang="en-US" sz="2800" dirty="0">
                <a:latin typeface="Cambria"/>
                <a:cs typeface="Cambria"/>
              </a:rPr>
              <a:t>Has to do with double-counting again.</a:t>
            </a:r>
          </a:p>
          <a:p>
            <a:pPr lvl="1" eaLnBrk="1" hangingPunct="1"/>
            <a:r>
              <a:rPr lang="en-US" altLang="en-US" sz="2800" dirty="0">
                <a:latin typeface="Cambria"/>
                <a:cs typeface="Cambria"/>
              </a:rPr>
              <a:t>Don</a:t>
            </a:r>
            <a:r>
              <a:rPr lang="en-US" altLang="en-US" sz="2800" dirty="0"/>
              <a:t>'</a:t>
            </a:r>
            <a:r>
              <a:rPr lang="en-US" altLang="ja-JP" sz="2800" dirty="0">
                <a:latin typeface="Cambria"/>
                <a:cs typeface="Cambria"/>
              </a:rPr>
              <a:t>t want to recount a good that was </a:t>
            </a:r>
            <a:r>
              <a:rPr lang="en-US" altLang="ja-JP" sz="2800" dirty="0">
                <a:solidFill>
                  <a:srgbClr val="FF0000"/>
                </a:solidFill>
                <a:latin typeface="Cambria"/>
                <a:cs typeface="Cambria"/>
              </a:rPr>
              <a:t>produced last year</a:t>
            </a:r>
            <a:r>
              <a:rPr lang="en-US" altLang="ja-JP" sz="2800" dirty="0">
                <a:solidFill>
                  <a:srgbClr val="000000"/>
                </a:solidFill>
                <a:latin typeface="Cambria"/>
                <a:cs typeface="Cambria"/>
              </a:rPr>
              <a:t>.</a:t>
            </a:r>
          </a:p>
          <a:p>
            <a:pPr lvl="1" eaLnBrk="1" hangingPunct="1"/>
            <a:r>
              <a:rPr lang="en-US" altLang="en-US" sz="2800" dirty="0">
                <a:latin typeface="Cambria"/>
                <a:cs typeface="Cambria"/>
              </a:rPr>
              <a:t>Examples:</a:t>
            </a:r>
          </a:p>
          <a:p>
            <a:pPr lvl="2" eaLnBrk="1" hangingPunct="1"/>
            <a:r>
              <a:rPr lang="en-US" altLang="en-US" dirty="0">
                <a:latin typeface="Cambria"/>
                <a:ea typeface="Cambria"/>
                <a:cs typeface="Cambria"/>
              </a:rPr>
              <a:t>Don</a:t>
            </a:r>
            <a:r>
              <a:rPr lang="en-US" altLang="en-US" dirty="0">
                <a:latin typeface="Cambria"/>
                <a:ea typeface="MS PGothic" panose="020B0600070205080204" pitchFamily="34" charset="-128"/>
                <a:cs typeface="Cambria"/>
              </a:rPr>
              <a:t>'</a:t>
            </a:r>
            <a:r>
              <a:rPr lang="en-US" altLang="ja-JP" dirty="0">
                <a:latin typeface="Cambria"/>
                <a:ea typeface="Cambria"/>
                <a:cs typeface="Cambria"/>
              </a:rPr>
              <a:t>t count a resold used car.</a:t>
            </a:r>
          </a:p>
          <a:p>
            <a:pPr lvl="2" eaLnBrk="1" hangingPunct="1"/>
            <a:r>
              <a:rPr lang="en-US" altLang="en-US" dirty="0">
                <a:latin typeface="Cambria"/>
                <a:ea typeface="Cambria"/>
                <a:cs typeface="Cambria"/>
              </a:rPr>
              <a:t>Stocks and bonds sold do not count, except for fees that pay for service.</a:t>
            </a:r>
            <a:endParaRPr lang="en-US" altLang="en-US" sz="1800" dirty="0">
              <a:latin typeface="Cambria"/>
              <a:ea typeface="Cambria"/>
              <a:cs typeface="Cambria"/>
            </a:endParaRPr>
          </a:p>
        </p:txBody>
      </p:sp>
    </p:spTree>
    <p:extLst>
      <p:ext uri="{BB962C8B-B14F-4D97-AF65-F5344CB8AC3E}">
        <p14:creationId xmlns:p14="http://schemas.microsoft.com/office/powerpoint/2010/main" val="2809220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Effect transition="in" filter="barn(inVertical)">
                                      <p:cBhvr>
                                        <p:cTn id="13"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cs typeface="Cambria"/>
              </a:rPr>
              <a:t>Included vs. Not Included in GDP</a:t>
            </a:r>
          </a:p>
        </p:txBody>
      </p:sp>
      <p:sp>
        <p:nvSpPr>
          <p:cNvPr id="3" name="Content Placeholder 2"/>
          <p:cNvSpPr>
            <a:spLocks noGrp="1"/>
          </p:cNvSpPr>
          <p:nvPr>
            <p:ph sz="half" idx="1"/>
          </p:nvPr>
        </p:nvSpPr>
        <p:spPr>
          <a:xfrm>
            <a:off x="609600" y="1670553"/>
            <a:ext cx="4072128" cy="5002721"/>
          </a:xfrm>
        </p:spPr>
        <p:txBody>
          <a:bodyPr/>
          <a:lstStyle/>
          <a:p>
            <a:r>
              <a:rPr lang="en-US" sz="2800" dirty="0">
                <a:latin typeface="Cambria"/>
                <a:cs typeface="Cambria"/>
              </a:rPr>
              <a:t>The cars produced in a Japanese-owned Toyota factory located in Kentucky in 2013 </a:t>
            </a:r>
            <a:r>
              <a:rPr lang="en-US" sz="2800" dirty="0">
                <a:latin typeface="Cambria"/>
                <a:cs typeface="Cambria"/>
                <a:sym typeface="Wingdings" panose="05000000000000000000" pitchFamily="2" charset="2"/>
              </a:rPr>
              <a:t> Is it included in US or Japan GDP of 2013?</a:t>
            </a:r>
            <a:endParaRPr lang="en-US" sz="2800" dirty="0">
              <a:latin typeface="Cambria"/>
              <a:cs typeface="Cambria"/>
            </a:endParaRPr>
          </a:p>
        </p:txBody>
      </p:sp>
      <p:sp>
        <p:nvSpPr>
          <p:cNvPr id="4" name="Content Placeholder 3"/>
          <p:cNvSpPr>
            <a:spLocks noGrp="1"/>
          </p:cNvSpPr>
          <p:nvPr>
            <p:ph sz="half" idx="2"/>
          </p:nvPr>
        </p:nvSpPr>
        <p:spPr>
          <a:xfrm>
            <a:off x="4852416" y="1670553"/>
            <a:ext cx="6729984" cy="5002721"/>
          </a:xfrm>
        </p:spPr>
        <p:txBody>
          <a:bodyPr/>
          <a:lstStyle/>
          <a:p>
            <a:pPr marL="0" indent="0">
              <a:buNone/>
            </a:pPr>
            <a:r>
              <a:rPr lang="en-US" sz="2400" b="1" u="sng" dirty="0">
                <a:latin typeface="Cambria"/>
                <a:cs typeface="Cambria"/>
              </a:rPr>
              <a:t>The following items are not included in GDP:</a:t>
            </a:r>
            <a:endParaRPr lang="en-US" sz="2400" dirty="0">
              <a:latin typeface="Cambria"/>
              <a:cs typeface="Cambria"/>
            </a:endParaRPr>
          </a:p>
          <a:p>
            <a:r>
              <a:rPr lang="en-US" sz="2400" dirty="0">
                <a:latin typeface="Cambria"/>
                <a:cs typeface="Cambria"/>
              </a:rPr>
              <a:t>Sales of intermediate products.</a:t>
            </a:r>
            <a:endParaRPr lang="en-US" sz="2000" dirty="0">
              <a:latin typeface="Cambria"/>
              <a:cs typeface="Cambria"/>
            </a:endParaRPr>
          </a:p>
          <a:p>
            <a:r>
              <a:rPr lang="en-US" sz="2400" dirty="0">
                <a:latin typeface="Cambria"/>
                <a:cs typeface="Cambria"/>
              </a:rPr>
              <a:t>Sales of used goods.</a:t>
            </a:r>
            <a:endParaRPr lang="en-US" sz="2000" dirty="0">
              <a:latin typeface="Cambria"/>
              <a:cs typeface="Cambria"/>
            </a:endParaRPr>
          </a:p>
          <a:p>
            <a:r>
              <a:rPr lang="en-US" sz="2400" dirty="0">
                <a:latin typeface="Cambria"/>
                <a:cs typeface="Cambria"/>
              </a:rPr>
              <a:t>Purely financial transactions.</a:t>
            </a:r>
            <a:endParaRPr lang="en-US" sz="2000" dirty="0">
              <a:latin typeface="Cambria"/>
              <a:cs typeface="Cambria"/>
            </a:endParaRPr>
          </a:p>
          <a:p>
            <a:r>
              <a:rPr lang="en-US" sz="2400" dirty="0">
                <a:latin typeface="Cambria"/>
                <a:cs typeface="Cambria"/>
              </a:rPr>
              <a:t>Nonmarket activities.</a:t>
            </a:r>
            <a:endParaRPr lang="en-US" sz="2000" dirty="0">
              <a:latin typeface="Cambria"/>
              <a:cs typeface="Cambria"/>
            </a:endParaRPr>
          </a:p>
          <a:p>
            <a:r>
              <a:rPr lang="en-US" sz="2400" dirty="0">
                <a:latin typeface="Cambria"/>
                <a:cs typeface="Cambria"/>
              </a:rPr>
              <a:t>Imported products and services.</a:t>
            </a:r>
            <a:endParaRPr lang="en-US" sz="2000" dirty="0">
              <a:latin typeface="Cambria"/>
              <a:cs typeface="Cambria"/>
            </a:endParaRPr>
          </a:p>
          <a:p>
            <a:r>
              <a:rPr lang="en-US" sz="2400" dirty="0">
                <a:latin typeface="Cambria"/>
                <a:cs typeface="Cambria"/>
              </a:rPr>
              <a:t>Increases in the value of existing assets.</a:t>
            </a:r>
            <a:endParaRPr lang="en-US" sz="2000" dirty="0">
              <a:latin typeface="Cambria"/>
              <a:cs typeface="Cambria"/>
            </a:endParaRPr>
          </a:p>
          <a:p>
            <a:r>
              <a:rPr lang="en-US" sz="2400" dirty="0">
                <a:latin typeface="Cambria"/>
                <a:cs typeface="Cambria"/>
              </a:rPr>
              <a:t>The underground economy.</a:t>
            </a:r>
            <a:endParaRPr lang="en-US" sz="2000" dirty="0">
              <a:latin typeface="Cambria"/>
              <a:cs typeface="Cambria"/>
            </a:endParaRPr>
          </a:p>
          <a:p>
            <a:endParaRPr lang="en-US" dirty="0">
              <a:latin typeface="Cambria"/>
              <a:cs typeface="Cambria"/>
            </a:endParaRPr>
          </a:p>
        </p:txBody>
      </p:sp>
    </p:spTree>
    <p:extLst>
      <p:ext uri="{BB962C8B-B14F-4D97-AF65-F5344CB8AC3E}">
        <p14:creationId xmlns:p14="http://schemas.microsoft.com/office/powerpoint/2010/main" val="123168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1981199" y="1"/>
            <a:ext cx="8570495" cy="1527175"/>
          </a:xfrm>
        </p:spPr>
        <p:txBody>
          <a:bodyPr/>
          <a:lstStyle/>
          <a:p>
            <a:r>
              <a:rPr lang="en-US" altLang="en-US" dirty="0">
                <a:latin typeface="Cambria"/>
                <a:cs typeface="Cambria"/>
              </a:rPr>
              <a:t>Looking at GDP as </a:t>
            </a:r>
            <a:br>
              <a:rPr lang="en-US" altLang="en-US" dirty="0">
                <a:latin typeface="Cambria"/>
                <a:cs typeface="Cambria"/>
              </a:rPr>
            </a:br>
            <a:r>
              <a:rPr lang="en-US" altLang="en-US" dirty="0">
                <a:latin typeface="Cambria"/>
                <a:cs typeface="Cambria"/>
              </a:rPr>
              <a:t>Different Types of Expenditures</a:t>
            </a:r>
          </a:p>
        </p:txBody>
      </p:sp>
      <p:sp>
        <p:nvSpPr>
          <p:cNvPr id="61442" name="Content Placeholder 2"/>
          <p:cNvSpPr>
            <a:spLocks noGrp="1"/>
          </p:cNvSpPr>
          <p:nvPr>
            <p:ph idx="1"/>
          </p:nvPr>
        </p:nvSpPr>
        <p:spPr>
          <a:xfrm>
            <a:off x="1981200" y="1712913"/>
            <a:ext cx="8229600" cy="4895850"/>
          </a:xfrm>
        </p:spPr>
        <p:txBody>
          <a:bodyPr/>
          <a:lstStyle/>
          <a:p>
            <a:pPr eaLnBrk="1" hangingPunct="1"/>
            <a:r>
              <a:rPr lang="en-US" altLang="en-US" sz="2800" dirty="0">
                <a:latin typeface="Cambria"/>
                <a:cs typeface="Cambria"/>
              </a:rPr>
              <a:t>The Bureau of Economic Analysis (BEA) is the U.S. government agency that tallies GDP data, a task is called national income accounting. </a:t>
            </a:r>
            <a:endParaRPr lang="en-US" altLang="en-US" sz="2400" dirty="0">
              <a:latin typeface="Cambria"/>
              <a:cs typeface="Cambria"/>
            </a:endParaRPr>
          </a:p>
        </p:txBody>
      </p:sp>
      <p:sp>
        <p:nvSpPr>
          <p:cNvPr id="30724" name="TextBox 3"/>
          <p:cNvSpPr txBox="1">
            <a:spLocks noChangeArrowheads="1"/>
          </p:cNvSpPr>
          <p:nvPr/>
        </p:nvSpPr>
        <p:spPr bwMode="auto">
          <a:xfrm>
            <a:off x="2832100" y="3314701"/>
            <a:ext cx="62992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4000" dirty="0">
                <a:solidFill>
                  <a:srgbClr val="669900"/>
                </a:solidFill>
                <a:latin typeface="Cambria"/>
                <a:cs typeface="Cambria"/>
              </a:rPr>
              <a:t>GDP =  C  +  I  +  G  +  NX</a:t>
            </a:r>
          </a:p>
        </p:txBody>
      </p:sp>
      <p:sp>
        <p:nvSpPr>
          <p:cNvPr id="30725" name="TextBox 4"/>
          <p:cNvSpPr txBox="1">
            <a:spLocks noChangeArrowheads="1"/>
          </p:cNvSpPr>
          <p:nvPr/>
        </p:nvSpPr>
        <p:spPr bwMode="auto">
          <a:xfrm>
            <a:off x="2362200" y="4889501"/>
            <a:ext cx="2082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Consumption</a:t>
            </a:r>
          </a:p>
        </p:txBody>
      </p:sp>
      <p:sp>
        <p:nvSpPr>
          <p:cNvPr id="30726" name="TextBox 5"/>
          <p:cNvSpPr txBox="1">
            <a:spLocks noChangeArrowheads="1"/>
          </p:cNvSpPr>
          <p:nvPr/>
        </p:nvSpPr>
        <p:spPr bwMode="auto">
          <a:xfrm>
            <a:off x="4194659" y="5508274"/>
            <a:ext cx="2082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Investment</a:t>
            </a:r>
          </a:p>
        </p:txBody>
      </p:sp>
      <p:sp>
        <p:nvSpPr>
          <p:cNvPr id="30727" name="TextBox 6"/>
          <p:cNvSpPr txBox="1">
            <a:spLocks noChangeArrowheads="1"/>
          </p:cNvSpPr>
          <p:nvPr/>
        </p:nvSpPr>
        <p:spPr bwMode="auto">
          <a:xfrm>
            <a:off x="6061823" y="5708319"/>
            <a:ext cx="2082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Government</a:t>
            </a:r>
          </a:p>
          <a:p>
            <a:pPr defTabSz="457200" eaLnBrk="1" fontAlgn="base" hangingPunct="1">
              <a:spcBef>
                <a:spcPct val="0"/>
              </a:spcBef>
              <a:spcAft>
                <a:spcPct val="0"/>
              </a:spcAft>
            </a:pPr>
            <a:r>
              <a:rPr lang="en-US" altLang="en-US" dirty="0">
                <a:solidFill>
                  <a:prstClr val="black"/>
                </a:solidFill>
                <a:latin typeface="Cambria"/>
                <a:cs typeface="Cambria"/>
              </a:rPr>
              <a:t>Purchases</a:t>
            </a:r>
          </a:p>
        </p:txBody>
      </p:sp>
      <p:sp>
        <p:nvSpPr>
          <p:cNvPr id="30728" name="TextBox 7"/>
          <p:cNvSpPr txBox="1">
            <a:spLocks noChangeArrowheads="1"/>
          </p:cNvSpPr>
          <p:nvPr/>
        </p:nvSpPr>
        <p:spPr bwMode="auto">
          <a:xfrm>
            <a:off x="8592423" y="4630728"/>
            <a:ext cx="15621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Net</a:t>
            </a:r>
          </a:p>
          <a:p>
            <a:pPr defTabSz="457200" eaLnBrk="1" fontAlgn="base" hangingPunct="1">
              <a:spcBef>
                <a:spcPct val="0"/>
              </a:spcBef>
              <a:spcAft>
                <a:spcPct val="0"/>
              </a:spcAft>
            </a:pPr>
            <a:r>
              <a:rPr lang="en-US" altLang="en-US" dirty="0">
                <a:solidFill>
                  <a:prstClr val="black"/>
                </a:solidFill>
                <a:latin typeface="Cambria"/>
                <a:cs typeface="Cambria"/>
              </a:rPr>
              <a:t>Exports</a:t>
            </a:r>
          </a:p>
        </p:txBody>
      </p:sp>
      <p:cxnSp>
        <p:nvCxnSpPr>
          <p:cNvPr id="12" name="Straight Arrow Connector 11"/>
          <p:cNvCxnSpPr/>
          <p:nvPr/>
        </p:nvCxnSpPr>
        <p:spPr>
          <a:xfrm flipV="1">
            <a:off x="5545643" y="4026191"/>
            <a:ext cx="25400" cy="140970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0727" idx="0"/>
          </p:cNvCxnSpPr>
          <p:nvPr/>
        </p:nvCxnSpPr>
        <p:spPr>
          <a:xfrm flipH="1" flipV="1">
            <a:off x="6629233" y="3982363"/>
            <a:ext cx="473990" cy="172595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378464" y="4001455"/>
            <a:ext cx="1155700" cy="78740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8077033" y="3997637"/>
            <a:ext cx="431800" cy="59690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2642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arn(inVertical)">
                                      <p:cBhvr>
                                        <p:cTn id="7" dur="500"/>
                                        <p:tgtEl>
                                          <p:spTgt spid="3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arn(inVertical)">
                                      <p:cBhvr>
                                        <p:cTn id="12" dur="500"/>
                                        <p:tgtEl>
                                          <p:spTgt spid="30725"/>
                                        </p:tgtEl>
                                      </p:cBhvr>
                                    </p:animEffect>
                                  </p:childTnLst>
                                </p:cTn>
                              </p:par>
                              <p:par>
                                <p:cTn id="13" presetID="16" presetClass="entr" presetSubtype="2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0726"/>
                                        </p:tgtEl>
                                        <p:attrNameLst>
                                          <p:attrName>style.visibility</p:attrName>
                                        </p:attrNameLst>
                                      </p:cBhvr>
                                      <p:to>
                                        <p:strVal val="visible"/>
                                      </p:to>
                                    </p:set>
                                    <p:animEffect transition="in" filter="barn(inVertical)">
                                      <p:cBhvr>
                                        <p:cTn id="23" dur="500"/>
                                        <p:tgtEl>
                                          <p:spTgt spid="307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0727"/>
                                        </p:tgtEl>
                                        <p:attrNameLst>
                                          <p:attrName>style.visibility</p:attrName>
                                        </p:attrNameLst>
                                      </p:cBhvr>
                                      <p:to>
                                        <p:strVal val="visible"/>
                                      </p:to>
                                    </p:set>
                                    <p:animEffect transition="in" filter="barn(inVertical)">
                                      <p:cBhvr>
                                        <p:cTn id="28" dur="500"/>
                                        <p:tgtEl>
                                          <p:spTgt spid="30727"/>
                                        </p:tgtEl>
                                      </p:cBhvr>
                                    </p:animEffect>
                                  </p:childTnLst>
                                </p:cTn>
                              </p:par>
                              <p:par>
                                <p:cTn id="29" presetID="16" presetClass="entr" presetSubtype="2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0728"/>
                                        </p:tgtEl>
                                        <p:attrNameLst>
                                          <p:attrName>style.visibility</p:attrName>
                                        </p:attrNameLst>
                                      </p:cBhvr>
                                      <p:to>
                                        <p:strVal val="visible"/>
                                      </p:to>
                                    </p:set>
                                    <p:animEffect transition="in" filter="barn(inVertical)">
                                      <p:cBhvr>
                                        <p:cTn id="36" dur="500"/>
                                        <p:tgtEl>
                                          <p:spTgt spid="30728"/>
                                        </p:tgtEl>
                                      </p:cBhvr>
                                    </p:animEffect>
                                  </p:childTnLst>
                                </p:cTn>
                              </p:par>
                              <p:par>
                                <p:cTn id="37" presetID="16" presetClass="entr" presetSubtype="21"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5" grpId="0"/>
      <p:bldP spid="30726" grpId="0"/>
      <p:bldP spid="30727" grpId="0"/>
      <p:bldP spid="307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981200" y="1"/>
            <a:ext cx="8229600" cy="1527175"/>
          </a:xfrm>
        </p:spPr>
        <p:txBody>
          <a:bodyPr/>
          <a:lstStyle/>
          <a:p>
            <a:pPr algn="ctr"/>
            <a:r>
              <a:rPr lang="en-US" altLang="en-US" dirty="0">
                <a:latin typeface="Cambria"/>
                <a:cs typeface="Cambria"/>
              </a:rPr>
              <a:t>The Pieces of GDP in 2010, Billions of Dollars</a:t>
            </a:r>
          </a:p>
        </p:txBody>
      </p:sp>
      <p:graphicFrame>
        <p:nvGraphicFramePr>
          <p:cNvPr id="5" name="Table 4"/>
          <p:cNvGraphicFramePr>
            <a:graphicFrameLocks noGrp="1"/>
          </p:cNvGraphicFramePr>
          <p:nvPr>
            <p:extLst>
              <p:ext uri="{D42A27DB-BD31-4B8C-83A1-F6EECF244321}">
                <p14:modId xmlns:p14="http://schemas.microsoft.com/office/powerpoint/2010/main" val="3879204504"/>
              </p:ext>
            </p:extLst>
          </p:nvPr>
        </p:nvGraphicFramePr>
        <p:xfrm>
          <a:off x="2501900" y="1684339"/>
          <a:ext cx="6629400" cy="4976803"/>
        </p:xfrm>
        <a:graphic>
          <a:graphicData uri="http://schemas.openxmlformats.org/drawingml/2006/table">
            <a:tbl>
              <a:tblPr/>
              <a:tblGrid>
                <a:gridCol w="3557588">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1201737">
                  <a:extLst>
                    <a:ext uri="{9D8B030D-6E8A-4147-A177-3AD203B41FA5}">
                      <a16:colId xmlns:a16="http://schemas.microsoft.com/office/drawing/2014/main" val="20002"/>
                    </a:ext>
                  </a:extLst>
                </a:gridCol>
                <a:gridCol w="796925">
                  <a:extLst>
                    <a:ext uri="{9D8B030D-6E8A-4147-A177-3AD203B41FA5}">
                      <a16:colId xmlns:a16="http://schemas.microsoft.com/office/drawing/2014/main" val="20003"/>
                    </a:ext>
                  </a:extLst>
                </a:gridCol>
              </a:tblGrid>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mbria"/>
                          <a:ea typeface="MS PGothic" charset="0"/>
                          <a:cs typeface="Cambria"/>
                        </a:rPr>
                        <a:t>Consumption (C)</a:t>
                      </a: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mbria"/>
                          <a:ea typeface="MS PGothic" charset="0"/>
                          <a:cs typeface="Cambria"/>
                        </a:rPr>
                        <a:t>$10,245.5</a:t>
                      </a: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71%</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Durable Goods</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$1,085.5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Nondurable Goods</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2,301.5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Services</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6,858.5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mbria"/>
                          <a:ea typeface="MS PGothic" charset="0"/>
                          <a:cs typeface="Cambria"/>
                        </a:rPr>
                        <a:t>Investment (I)</a:t>
                      </a:r>
                      <a:endParaRPr kumimoji="0" lang="en-US" sz="16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mbria"/>
                          <a:ea typeface="MS PGothic" charset="0"/>
                          <a:cs typeface="Cambria"/>
                        </a:rPr>
                        <a:t>1,795.1</a:t>
                      </a: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12%</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Business Fixed Investment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1,728.2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mbria"/>
                          <a:ea typeface="MS PGothic" charset="0"/>
                          <a:cs typeface="Cambria"/>
                        </a:rPr>
                        <a:t>Residential Construction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338.1</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Change in Business Inventories</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66.9</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mbria"/>
                          <a:ea typeface="MS PGothic" charset="0"/>
                          <a:cs typeface="Cambria"/>
                        </a:rPr>
                        <a:t>Government Purchases (G)</a:t>
                      </a: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mbria"/>
                          <a:ea typeface="MS PGothic" charset="0"/>
                          <a:cs typeface="Cambria"/>
                        </a:rPr>
                        <a:t>3,002.8</a:t>
                      </a: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21%</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Federal</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1,222.8</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State and Local</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1,780.0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mbria"/>
                          <a:ea typeface="MS PGothic" charset="0"/>
                          <a:cs typeface="Cambria"/>
                        </a:rPr>
                        <a:t>Net Exports (NX)</a:t>
                      </a: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mbria"/>
                          <a:ea typeface="MS PGothic" charset="0"/>
                          <a:cs typeface="Cambria"/>
                        </a:rPr>
                        <a:t>-516.9</a:t>
                      </a: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Exports</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1,839.8</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Imports</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ambria"/>
                          <a:ea typeface="MS PGothic" charset="0"/>
                          <a:cs typeface="Cambria"/>
                        </a:rPr>
                        <a:t>2,356.7</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6"/>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7"/>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mbria"/>
                          <a:ea typeface="MS PGothic" charset="0"/>
                          <a:cs typeface="Cambria"/>
                        </a:rPr>
                        <a:t>Total GDP</a:t>
                      </a: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mbria"/>
                          <a:ea typeface="MS PGothic" charset="0"/>
                          <a:cs typeface="Cambria"/>
                        </a:rPr>
                        <a:t>$14,526.5</a:t>
                      </a:r>
                      <a:endParaRPr kumimoji="0" lang="en-US" sz="1600" b="0" i="0" u="none" strike="noStrike" cap="none" normalizeH="0" baseline="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mbria"/>
                          <a:ea typeface="MS PGothic" charset="0"/>
                          <a:cs typeface="Cambria"/>
                        </a:rPr>
                        <a:t>100%</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615175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981200" y="1"/>
            <a:ext cx="8229600" cy="1527175"/>
          </a:xfrm>
        </p:spPr>
        <p:txBody>
          <a:bodyPr/>
          <a:lstStyle/>
          <a:p>
            <a:r>
              <a:rPr lang="en-US" altLang="en-US" dirty="0">
                <a:latin typeface="Cambria"/>
                <a:cs typeface="Cambria"/>
              </a:rPr>
              <a:t>Consumption</a:t>
            </a:r>
          </a:p>
        </p:txBody>
      </p:sp>
      <p:sp>
        <p:nvSpPr>
          <p:cNvPr id="32771" name="Content Placeholder 2"/>
          <p:cNvSpPr>
            <a:spLocks noGrp="1"/>
          </p:cNvSpPr>
          <p:nvPr>
            <p:ph idx="1"/>
          </p:nvPr>
        </p:nvSpPr>
        <p:spPr>
          <a:xfrm>
            <a:off x="1981200" y="1712913"/>
            <a:ext cx="8229600" cy="4895850"/>
          </a:xfrm>
        </p:spPr>
        <p:txBody>
          <a:bodyPr/>
          <a:lstStyle/>
          <a:p>
            <a:pPr eaLnBrk="1" hangingPunct="1"/>
            <a:r>
              <a:rPr lang="en-US" altLang="en-US" sz="2800" dirty="0">
                <a:latin typeface="Cambria"/>
                <a:cs typeface="Cambria"/>
              </a:rPr>
              <a:t>Consumption</a:t>
            </a:r>
          </a:p>
          <a:p>
            <a:pPr lvl="1" eaLnBrk="1" hangingPunct="1"/>
            <a:r>
              <a:rPr lang="en-US" altLang="en-US" sz="2400" dirty="0">
                <a:latin typeface="Cambria"/>
                <a:cs typeface="Cambria"/>
              </a:rPr>
              <a:t>Final purchase of goods and services by households, with the exception of new housing. Generally, consumption is the largest component of GDP.</a:t>
            </a:r>
          </a:p>
          <a:p>
            <a:pPr eaLnBrk="1" hangingPunct="1"/>
            <a:r>
              <a:rPr lang="en-US" altLang="en-US" sz="2800" dirty="0">
                <a:latin typeface="Cambria"/>
                <a:cs typeface="Cambria"/>
              </a:rPr>
              <a:t>Durable goods</a:t>
            </a:r>
          </a:p>
          <a:p>
            <a:pPr lvl="1" eaLnBrk="1" hangingPunct="1"/>
            <a:r>
              <a:rPr lang="en-US" altLang="en-US" sz="2400" dirty="0">
                <a:latin typeface="Cambria"/>
                <a:cs typeface="Cambria"/>
              </a:rPr>
              <a:t>Goods consumed over a long period of time</a:t>
            </a:r>
          </a:p>
          <a:p>
            <a:pPr lvl="1" eaLnBrk="1" hangingPunct="1"/>
            <a:r>
              <a:rPr lang="en-US" altLang="en-US" sz="2400" dirty="0">
                <a:latin typeface="Cambria"/>
                <a:cs typeface="Cambria"/>
              </a:rPr>
              <a:t>Cars, appliances</a:t>
            </a:r>
          </a:p>
          <a:p>
            <a:pPr lvl="1" eaLnBrk="1" hangingPunct="1"/>
            <a:r>
              <a:rPr lang="en-US" altLang="en-US" sz="2400" dirty="0">
                <a:latin typeface="Cambria"/>
                <a:cs typeface="Cambria"/>
              </a:rPr>
              <a:t>Subject to cyclical fluctuations</a:t>
            </a:r>
          </a:p>
          <a:p>
            <a:pPr eaLnBrk="1" hangingPunct="1"/>
            <a:r>
              <a:rPr lang="en-US" altLang="en-US" sz="2800" dirty="0">
                <a:latin typeface="Cambria"/>
                <a:cs typeface="Cambria"/>
              </a:rPr>
              <a:t>Nondurable goods</a:t>
            </a:r>
          </a:p>
        </p:txBody>
      </p:sp>
      <p:pic>
        <p:nvPicPr>
          <p:cNvPr id="32772" name="Picture 5" descr="I:\DirkTextbookN\Jpegs(All)\Macro Ch19-33\ch06\09_PRINECOMA_CH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2912" y="3049588"/>
            <a:ext cx="1755775" cy="275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3" name="Picture 6" descr="I:\DirkTextbookN\Jpegs(All)\Macro Ch19-33\ch06\05_PRINECOMA_CH0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3126" y="177800"/>
            <a:ext cx="2022475" cy="125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99544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arn(inVertical)">
                                      <p:cBhvr>
                                        <p:cTn id="7" dur="500"/>
                                        <p:tgtEl>
                                          <p:spTgt spid="3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barn(inVertical)">
                                      <p:cBhvr>
                                        <p:cTn id="12" dur="500"/>
                                        <p:tgtEl>
                                          <p:spTgt spid="32771">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2771">
                                            <p:txEl>
                                              <p:pRg st="6" end="6"/>
                                            </p:txEl>
                                          </p:spTgt>
                                        </p:tgtEl>
                                        <p:attrNameLst>
                                          <p:attrName>style.visibility</p:attrName>
                                        </p:attrNameLst>
                                      </p:cBhvr>
                                      <p:to>
                                        <p:strVal val="visible"/>
                                      </p:to>
                                    </p:set>
                                    <p:animEffect transition="in" filter="barn(inVertical)">
                                      <p:cBhvr>
                                        <p:cTn id="15" dur="500"/>
                                        <p:tgtEl>
                                          <p:spTgt spid="32771">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32771">
                                            <p:txEl>
                                              <p:pRg st="3" end="3"/>
                                            </p:txEl>
                                          </p:spTgt>
                                        </p:tgtEl>
                                        <p:attrNameLst>
                                          <p:attrName>style.visibility</p:attrName>
                                        </p:attrNameLst>
                                      </p:cBhvr>
                                      <p:to>
                                        <p:strVal val="visible"/>
                                      </p:to>
                                    </p:set>
                                    <p:animEffect transition="in" filter="barn(inVertical)">
                                      <p:cBhvr>
                                        <p:cTn id="20" dur="500"/>
                                        <p:tgtEl>
                                          <p:spTgt spid="32771">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animEffect transition="in" filter="barn(inVertical)">
                                      <p:cBhvr>
                                        <p:cTn id="23" dur="500"/>
                                        <p:tgtEl>
                                          <p:spTgt spid="32771">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2771">
                                            <p:txEl>
                                              <p:pRg st="5" end="5"/>
                                            </p:txEl>
                                          </p:spTgt>
                                        </p:tgtEl>
                                        <p:attrNameLst>
                                          <p:attrName>style.visibility</p:attrName>
                                        </p:attrNameLst>
                                      </p:cBhvr>
                                      <p:to>
                                        <p:strVal val="visible"/>
                                      </p:to>
                                    </p:set>
                                    <p:animEffect transition="in" filter="barn(inVertical)">
                                      <p:cBhvr>
                                        <p:cTn id="26" dur="500"/>
                                        <p:tgtEl>
                                          <p:spTgt spid="32771">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2772"/>
                                        </p:tgtEl>
                                        <p:attrNameLst>
                                          <p:attrName>style.visibility</p:attrName>
                                        </p:attrNameLst>
                                      </p:cBhvr>
                                      <p:to>
                                        <p:strVal val="visible"/>
                                      </p:to>
                                    </p:set>
                                    <p:animEffect transition="in" filter="barn(inVertical)">
                                      <p:cBhvr>
                                        <p:cTn id="29" dur="500"/>
                                        <p:tgtEl>
                                          <p:spTgt spid="32772"/>
                                        </p:tgtEl>
                                      </p:cBhvr>
                                    </p:animEffect>
                                  </p:childTnLst>
                                </p:cTn>
                              </p:par>
                              <p:par>
                                <p:cTn id="30" presetID="16" presetClass="entr" presetSubtype="21" fill="hold" nodeType="withEffect">
                                  <p:stCondLst>
                                    <p:cond delay="0"/>
                                  </p:stCondLst>
                                  <p:childTnLst>
                                    <p:set>
                                      <p:cBhvr>
                                        <p:cTn id="31" dur="1" fill="hold">
                                          <p:stCondLst>
                                            <p:cond delay="0"/>
                                          </p:stCondLst>
                                        </p:cTn>
                                        <p:tgtEl>
                                          <p:spTgt spid="32773"/>
                                        </p:tgtEl>
                                        <p:attrNameLst>
                                          <p:attrName>style.visibility</p:attrName>
                                        </p:attrNameLst>
                                      </p:cBhvr>
                                      <p:to>
                                        <p:strVal val="visible"/>
                                      </p:to>
                                    </p:set>
                                    <p:animEffect transition="in" filter="barn(inVertical)">
                                      <p:cBhvr>
                                        <p:cTn id="32"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981200" y="1"/>
            <a:ext cx="8229600" cy="1527175"/>
          </a:xfrm>
        </p:spPr>
        <p:txBody>
          <a:bodyPr/>
          <a:lstStyle/>
          <a:p>
            <a:r>
              <a:rPr lang="en-US" altLang="en-US" dirty="0">
                <a:latin typeface="Cambria"/>
                <a:cs typeface="Cambria"/>
              </a:rPr>
              <a:t>Investment</a:t>
            </a:r>
          </a:p>
        </p:txBody>
      </p:sp>
      <p:sp>
        <p:nvSpPr>
          <p:cNvPr id="33795" name="Content Placeholder 2"/>
          <p:cNvSpPr>
            <a:spLocks noGrp="1"/>
          </p:cNvSpPr>
          <p:nvPr>
            <p:ph idx="1"/>
          </p:nvPr>
        </p:nvSpPr>
        <p:spPr>
          <a:xfrm>
            <a:off x="1981200" y="1712913"/>
            <a:ext cx="8229600" cy="4895850"/>
          </a:xfrm>
        </p:spPr>
        <p:txBody>
          <a:bodyPr/>
          <a:lstStyle/>
          <a:p>
            <a:pPr eaLnBrk="1" hangingPunct="1"/>
            <a:r>
              <a:rPr lang="en-US" altLang="en-US" sz="2800" dirty="0">
                <a:latin typeface="Cambria"/>
                <a:cs typeface="Cambria"/>
              </a:rPr>
              <a:t>Investment</a:t>
            </a:r>
          </a:p>
          <a:p>
            <a:pPr lvl="1" eaLnBrk="1" hangingPunct="1"/>
            <a:r>
              <a:rPr lang="en-US" altLang="en-US" sz="2400" dirty="0">
                <a:latin typeface="Cambria"/>
                <a:cs typeface="Cambria"/>
              </a:rPr>
              <a:t>Private spending on tools, factories, and equipment used to produce future output.</a:t>
            </a:r>
          </a:p>
          <a:p>
            <a:pPr lvl="1" eaLnBrk="1" hangingPunct="1"/>
            <a:r>
              <a:rPr lang="en-US" altLang="en-US" sz="2400" dirty="0">
                <a:latin typeface="Cambria"/>
                <a:cs typeface="Cambria"/>
              </a:rPr>
              <a:t>Also includes purchases by businesses that add to their inventories.</a:t>
            </a:r>
          </a:p>
          <a:p>
            <a:pPr lvl="2" eaLnBrk="1" hangingPunct="1"/>
            <a:r>
              <a:rPr lang="en-US" altLang="en-US" sz="2000" dirty="0">
                <a:latin typeface="Cambria"/>
                <a:ea typeface="Cambria"/>
                <a:cs typeface="Cambria"/>
              </a:rPr>
              <a:t>Inventories represent a stock of goods that firms can use to produce their product in the future. An increase in inventory allows the firm to make more and is an investment for the future.</a:t>
            </a:r>
          </a:p>
          <a:p>
            <a:pPr lvl="1" eaLnBrk="1" hangingPunct="1"/>
            <a:r>
              <a:rPr lang="en-US" altLang="en-US" sz="2400" dirty="0">
                <a:latin typeface="Cambria"/>
                <a:cs typeface="Cambria"/>
              </a:rPr>
              <a:t>New house purchases by consumers are counted as investment.</a:t>
            </a:r>
          </a:p>
          <a:p>
            <a:pPr lvl="1" eaLnBrk="1" hangingPunct="1"/>
            <a:r>
              <a:rPr lang="en-US" altLang="en-US" sz="2400" dirty="0">
                <a:latin typeface="Cambria"/>
                <a:cs typeface="Cambria"/>
              </a:rPr>
              <a:t>Investment is NOT </a:t>
            </a:r>
            <a:r>
              <a:rPr lang="en-US" altLang="ja-JP" sz="2400" dirty="0">
                <a:latin typeface="Cambria"/>
                <a:cs typeface="Cambria"/>
              </a:rPr>
              <a:t>"investing" in stocks and bonds.</a:t>
            </a:r>
            <a:endParaRPr lang="en-US" altLang="en-US" sz="2800" dirty="0">
              <a:latin typeface="Cambria"/>
              <a:cs typeface="Cambria"/>
            </a:endParaRPr>
          </a:p>
        </p:txBody>
      </p:sp>
    </p:spTree>
    <p:extLst>
      <p:ext uri="{BB962C8B-B14F-4D97-AF65-F5344CB8AC3E}">
        <p14:creationId xmlns:p14="http://schemas.microsoft.com/office/powerpoint/2010/main" val="2658283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barn(inVertical)">
                                      <p:cBhvr>
                                        <p:cTn id="7" dur="500"/>
                                        <p:tgtEl>
                                          <p:spTgt spid="337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3795">
                                            <p:txEl>
                                              <p:pRg st="2" end="2"/>
                                            </p:txEl>
                                          </p:spTgt>
                                        </p:tgtEl>
                                        <p:attrNameLst>
                                          <p:attrName>style.visibility</p:attrName>
                                        </p:attrNameLst>
                                      </p:cBhvr>
                                      <p:to>
                                        <p:strVal val="visible"/>
                                      </p:to>
                                    </p:set>
                                    <p:animEffect transition="in" filter="barn(inVertical)">
                                      <p:cBhvr>
                                        <p:cTn id="10" dur="500"/>
                                        <p:tgtEl>
                                          <p:spTgt spid="3379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animEffect transition="in" filter="barn(inVertical)">
                                      <p:cBhvr>
                                        <p:cTn id="13" dur="500"/>
                                        <p:tgtEl>
                                          <p:spTgt spid="3379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33795">
                                            <p:txEl>
                                              <p:pRg st="4" end="4"/>
                                            </p:txEl>
                                          </p:spTgt>
                                        </p:tgtEl>
                                        <p:attrNameLst>
                                          <p:attrName>style.visibility</p:attrName>
                                        </p:attrNameLst>
                                      </p:cBhvr>
                                      <p:to>
                                        <p:strVal val="visible"/>
                                      </p:to>
                                    </p:set>
                                    <p:animEffect transition="in" filter="barn(inVertical)">
                                      <p:cBhvr>
                                        <p:cTn id="18" dur="500"/>
                                        <p:tgtEl>
                                          <p:spTgt spid="33795">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3795">
                                            <p:txEl>
                                              <p:pRg st="5" end="5"/>
                                            </p:txEl>
                                          </p:spTgt>
                                        </p:tgtEl>
                                        <p:attrNameLst>
                                          <p:attrName>style.visibility</p:attrName>
                                        </p:attrNameLst>
                                      </p:cBhvr>
                                      <p:to>
                                        <p:strVal val="visible"/>
                                      </p:to>
                                    </p:set>
                                    <p:animEffect transition="in" filter="barn(inVertical)">
                                      <p:cBhvr>
                                        <p:cTn id="21" dur="500"/>
                                        <p:tgtEl>
                                          <p:spTgt spid="33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981200" y="1"/>
            <a:ext cx="8229600" cy="1527175"/>
          </a:xfrm>
        </p:spPr>
        <p:txBody>
          <a:bodyPr/>
          <a:lstStyle/>
          <a:p>
            <a:r>
              <a:rPr lang="en-US" altLang="en-US"/>
              <a:t>Topics of Week #8</a:t>
            </a:r>
            <a:endParaRPr lang="en-US" altLang="en-US" dirty="0">
              <a:latin typeface="Cambria"/>
              <a:cs typeface="Cambria"/>
            </a:endParaRPr>
          </a:p>
        </p:txBody>
      </p:sp>
      <p:sp>
        <p:nvSpPr>
          <p:cNvPr id="7171" name="Content Placeholder 2"/>
          <p:cNvSpPr>
            <a:spLocks noGrp="1"/>
          </p:cNvSpPr>
          <p:nvPr>
            <p:ph idx="1"/>
          </p:nvPr>
        </p:nvSpPr>
        <p:spPr>
          <a:xfrm>
            <a:off x="1981200" y="1712913"/>
            <a:ext cx="8229600" cy="4895850"/>
          </a:xfrm>
        </p:spPr>
        <p:txBody>
          <a:bodyPr/>
          <a:lstStyle/>
          <a:p>
            <a:pPr marL="514350" indent="-514350" eaLnBrk="1" hangingPunct="1">
              <a:buFont typeface="+mj-lt"/>
              <a:buAutoNum type="arabicPeriod"/>
            </a:pPr>
            <a:r>
              <a:rPr lang="en-US" sz="2800" dirty="0">
                <a:latin typeface="Cambria"/>
                <a:ea typeface="MS PGothic" charset="0"/>
                <a:cs typeface="Cambria"/>
              </a:rPr>
              <a:t>Composition and Equation of GDP*</a:t>
            </a:r>
          </a:p>
          <a:p>
            <a:pPr marL="514350" indent="-514350" eaLnBrk="1" hangingPunct="1">
              <a:buFont typeface="+mj-lt"/>
              <a:buAutoNum type="arabicPeriod"/>
            </a:pPr>
            <a:r>
              <a:rPr lang="en-US" sz="2800" dirty="0">
                <a:latin typeface="Cambria"/>
                <a:ea typeface="MS PGothic" charset="0"/>
                <a:cs typeface="Cambria"/>
              </a:rPr>
              <a:t>Nominal vs. Real GDP*</a:t>
            </a:r>
          </a:p>
          <a:p>
            <a:pPr marL="514350" indent="-514350" eaLnBrk="1" hangingPunct="1">
              <a:buFont typeface="+mj-lt"/>
              <a:buAutoNum type="arabicPeriod"/>
            </a:pPr>
            <a:r>
              <a:rPr lang="en-US" sz="2800" dirty="0">
                <a:latin typeface="Cambria"/>
                <a:ea typeface="MS PGothic" charset="0"/>
                <a:cs typeface="Cambria"/>
              </a:rPr>
              <a:t>Equation of Real GDP*</a:t>
            </a:r>
          </a:p>
          <a:p>
            <a:pPr marL="0" indent="0" eaLnBrk="1" hangingPunct="1">
              <a:buNone/>
            </a:pPr>
            <a:r>
              <a:rPr lang="en-US" altLang="en-US" sz="2000" dirty="0">
                <a:latin typeface="Cambria"/>
                <a:ea typeface="MS PGothic" charset="0"/>
                <a:cs typeface="Cambria"/>
              </a:rPr>
              <a:t>"*" Indicates the most important topics.</a:t>
            </a:r>
          </a:p>
          <a:p>
            <a:pPr marL="0" indent="0" eaLnBrk="1" hangingPunct="1">
              <a:buNone/>
            </a:pPr>
            <a:r>
              <a:rPr lang="en-US" altLang="en-US" sz="2000" dirty="0" err="1">
                <a:latin typeface="Cambria"/>
                <a:ea typeface="MS PGothic" charset="0"/>
                <a:cs typeface="Cambria"/>
              </a:rPr>
              <a:t>Mateer</a:t>
            </a:r>
            <a:r>
              <a:rPr lang="en-US" altLang="en-US" sz="2000" dirty="0">
                <a:latin typeface="Cambria"/>
                <a:ea typeface="MS PGothic" charset="0"/>
                <a:cs typeface="Cambria"/>
              </a:rPr>
              <a:t> and </a:t>
            </a:r>
            <a:r>
              <a:rPr lang="en-US" altLang="en-US" sz="2000" dirty="0" err="1">
                <a:latin typeface="Cambria"/>
                <a:ea typeface="MS PGothic" charset="0"/>
                <a:cs typeface="Cambria"/>
              </a:rPr>
              <a:t>Coppock</a:t>
            </a:r>
            <a:r>
              <a:rPr lang="en-US" altLang="en-US" sz="2000" dirty="0">
                <a:latin typeface="Cambria"/>
                <a:ea typeface="MS PGothic" charset="0"/>
                <a:cs typeface="Cambria"/>
              </a:rPr>
              <a:t>: </a:t>
            </a:r>
            <a:r>
              <a:rPr lang="en-US" altLang="en-US" sz="2000">
                <a:latin typeface="Cambria"/>
                <a:ea typeface="MS PGothic" charset="0"/>
                <a:cs typeface="Cambria"/>
              </a:rPr>
              <a:t>Chapter #19</a:t>
            </a:r>
            <a:endParaRPr lang="en-US" altLang="en-US" sz="2000" dirty="0">
              <a:latin typeface="Cambria"/>
              <a:ea typeface="MS PGothic" charset="0"/>
              <a:cs typeface="Cambria"/>
            </a:endParaRPr>
          </a:p>
        </p:txBody>
      </p:sp>
    </p:spTree>
    <p:extLst>
      <p:ext uri="{BB962C8B-B14F-4D97-AF65-F5344CB8AC3E}">
        <p14:creationId xmlns:p14="http://schemas.microsoft.com/office/powerpoint/2010/main" val="1323388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1981200" y="1"/>
            <a:ext cx="8229600" cy="1527175"/>
          </a:xfrm>
        </p:spPr>
        <p:txBody>
          <a:bodyPr/>
          <a:lstStyle/>
          <a:p>
            <a:r>
              <a:rPr lang="en-US" altLang="en-US" dirty="0">
                <a:latin typeface="Cambria"/>
                <a:cs typeface="Cambria"/>
              </a:rPr>
              <a:t>Government Purchases</a:t>
            </a:r>
          </a:p>
        </p:txBody>
      </p:sp>
      <p:sp>
        <p:nvSpPr>
          <p:cNvPr id="34819" name="Content Placeholder 2"/>
          <p:cNvSpPr>
            <a:spLocks noGrp="1"/>
          </p:cNvSpPr>
          <p:nvPr>
            <p:ph idx="1"/>
          </p:nvPr>
        </p:nvSpPr>
        <p:spPr>
          <a:xfrm>
            <a:off x="1981200" y="1712913"/>
            <a:ext cx="8229600" cy="4895850"/>
          </a:xfrm>
        </p:spPr>
        <p:txBody>
          <a:bodyPr/>
          <a:lstStyle/>
          <a:p>
            <a:pPr eaLnBrk="1" hangingPunct="1"/>
            <a:r>
              <a:rPr lang="en-US" altLang="en-US" sz="3200" dirty="0">
                <a:latin typeface="Cambria"/>
                <a:cs typeface="Cambria"/>
              </a:rPr>
              <a:t>Government Purchases</a:t>
            </a:r>
          </a:p>
          <a:p>
            <a:pPr lvl="1" eaLnBrk="1" hangingPunct="1"/>
            <a:r>
              <a:rPr lang="en-US" altLang="en-US" sz="2400" dirty="0">
                <a:latin typeface="Cambria"/>
                <a:cs typeface="Cambria"/>
              </a:rPr>
              <a:t>Government employee salaries</a:t>
            </a:r>
          </a:p>
          <a:p>
            <a:pPr lvl="1" eaLnBrk="1" hangingPunct="1"/>
            <a:r>
              <a:rPr lang="en-US" altLang="en-US" sz="2400" dirty="0">
                <a:latin typeface="Cambria"/>
                <a:cs typeface="Cambria"/>
              </a:rPr>
              <a:t>Government buildings and equipment produced</a:t>
            </a:r>
          </a:p>
          <a:p>
            <a:pPr lvl="1" eaLnBrk="1" hangingPunct="1"/>
            <a:r>
              <a:rPr lang="en-US" altLang="en-US" sz="2400" dirty="0">
                <a:latin typeface="Cambria"/>
                <a:cs typeface="Cambria"/>
              </a:rPr>
              <a:t>Public works projects, national defense, schools, post offices</a:t>
            </a:r>
          </a:p>
          <a:p>
            <a:pPr eaLnBrk="1" hangingPunct="1"/>
            <a:r>
              <a:rPr lang="en-US" altLang="en-US" sz="3200" dirty="0">
                <a:latin typeface="Cambria"/>
                <a:cs typeface="Cambria"/>
              </a:rPr>
              <a:t>Does NOT count</a:t>
            </a:r>
          </a:p>
          <a:p>
            <a:pPr lvl="1" eaLnBrk="1" hangingPunct="1"/>
            <a:r>
              <a:rPr lang="en-US" altLang="en-US" sz="2400" dirty="0">
                <a:latin typeface="Cambria"/>
                <a:cs typeface="Cambria"/>
              </a:rPr>
              <a:t>Transfer payments, such as welfare or social security</a:t>
            </a:r>
          </a:p>
          <a:p>
            <a:pPr lvl="1" eaLnBrk="1" hangingPunct="1"/>
            <a:r>
              <a:rPr lang="en-US" altLang="en-US" sz="2400" dirty="0">
                <a:latin typeface="Cambria"/>
                <a:cs typeface="Cambria"/>
              </a:rPr>
              <a:t>When households spend this income, it will enter GDP as part of consumption or investment.</a:t>
            </a:r>
          </a:p>
        </p:txBody>
      </p:sp>
      <p:pic>
        <p:nvPicPr>
          <p:cNvPr id="34820" name="Picture 6" descr="I:\DirkTextbookN\Jpegs(All)\JpegsBatch3LateJuly2012\iStock_000019833890Small.jpg"/>
          <p:cNvPicPr>
            <a:picLocks noChangeAspect="1" noChangeArrowheads="1"/>
          </p:cNvPicPr>
          <p:nvPr/>
        </p:nvPicPr>
        <p:blipFill>
          <a:blip r:embed="rId3" cstate="print">
            <a:extLst>
              <a:ext uri="{28A0092B-C50C-407E-A947-70E740481C1C}">
                <a14:useLocalDpi xmlns:a14="http://schemas.microsoft.com/office/drawing/2010/main" val="0"/>
              </a:ext>
            </a:extLst>
          </a:blip>
          <a:srcRect l="13496" t="16788" r="9764" b="15268"/>
          <a:stretch>
            <a:fillRect/>
          </a:stretch>
        </p:blipFill>
        <p:spPr bwMode="auto">
          <a:xfrm>
            <a:off x="9004300" y="152400"/>
            <a:ext cx="1504950" cy="124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01681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arn(inVertical)">
                                      <p:cBhvr>
                                        <p:cTn id="7" dur="500"/>
                                        <p:tgtEl>
                                          <p:spTgt spid="3481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4819">
                                            <p:txEl>
                                              <p:pRg st="2" end="2"/>
                                            </p:txEl>
                                          </p:spTgt>
                                        </p:tgtEl>
                                        <p:attrNameLst>
                                          <p:attrName>style.visibility</p:attrName>
                                        </p:attrNameLst>
                                      </p:cBhvr>
                                      <p:to>
                                        <p:strVal val="visible"/>
                                      </p:to>
                                    </p:set>
                                    <p:animEffect transition="in" filter="barn(inVertical)">
                                      <p:cBhvr>
                                        <p:cTn id="10" dur="500"/>
                                        <p:tgtEl>
                                          <p:spTgt spid="3481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animEffect transition="in" filter="barn(inVertical)">
                                      <p:cBhvr>
                                        <p:cTn id="13" dur="500"/>
                                        <p:tgtEl>
                                          <p:spTgt spid="34819">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4820"/>
                                        </p:tgtEl>
                                        <p:attrNameLst>
                                          <p:attrName>style.visibility</p:attrName>
                                        </p:attrNameLst>
                                      </p:cBhvr>
                                      <p:to>
                                        <p:strVal val="visible"/>
                                      </p:to>
                                    </p:set>
                                    <p:animEffect transition="in" filter="barn(inVertical)">
                                      <p:cBhvr>
                                        <p:cTn id="16" dur="500"/>
                                        <p:tgtEl>
                                          <p:spTgt spid="348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animEffect transition="in" filter="barn(inVertical)">
                                      <p:cBhvr>
                                        <p:cTn id="21" dur="500"/>
                                        <p:tgtEl>
                                          <p:spTgt spid="34819">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4819">
                                            <p:txEl>
                                              <p:pRg st="6" end="6"/>
                                            </p:txEl>
                                          </p:spTgt>
                                        </p:tgtEl>
                                        <p:attrNameLst>
                                          <p:attrName>style.visibility</p:attrName>
                                        </p:attrNameLst>
                                      </p:cBhvr>
                                      <p:to>
                                        <p:strVal val="visible"/>
                                      </p:to>
                                    </p:set>
                                    <p:animEffect transition="in" filter="barn(inVertical)">
                                      <p:cBhvr>
                                        <p:cTn id="24"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1981200" y="1"/>
            <a:ext cx="8229600" cy="1527175"/>
          </a:xfrm>
        </p:spPr>
        <p:txBody>
          <a:bodyPr/>
          <a:lstStyle/>
          <a:p>
            <a:r>
              <a:rPr lang="en-US" altLang="en-US" dirty="0">
                <a:latin typeface="Cambria"/>
                <a:cs typeface="Cambria"/>
              </a:rPr>
              <a:t>Net Exports</a:t>
            </a:r>
          </a:p>
        </p:txBody>
      </p:sp>
      <p:sp>
        <p:nvSpPr>
          <p:cNvPr id="35843" name="Content Placeholder 2"/>
          <p:cNvSpPr>
            <a:spLocks noGrp="1"/>
          </p:cNvSpPr>
          <p:nvPr>
            <p:ph idx="1"/>
          </p:nvPr>
        </p:nvSpPr>
        <p:spPr>
          <a:xfrm>
            <a:off x="1981200" y="1712913"/>
            <a:ext cx="9439072" cy="4895850"/>
          </a:xfrm>
        </p:spPr>
        <p:txBody>
          <a:bodyPr/>
          <a:lstStyle/>
          <a:p>
            <a:pPr eaLnBrk="1" hangingPunct="1"/>
            <a:r>
              <a:rPr lang="en-US" altLang="en-US" dirty="0">
                <a:latin typeface="Cambria"/>
                <a:cs typeface="Cambria"/>
              </a:rPr>
              <a:t>Net Exports (NX)</a:t>
            </a:r>
          </a:p>
          <a:p>
            <a:pPr lvl="1" eaLnBrk="1" hangingPunct="1"/>
            <a:r>
              <a:rPr lang="en-US" altLang="en-US" dirty="0">
                <a:latin typeface="Cambria"/>
                <a:cs typeface="Cambria"/>
              </a:rPr>
              <a:t>Exports subtract imports.</a:t>
            </a:r>
          </a:p>
          <a:p>
            <a:pPr lvl="2" eaLnBrk="1" hangingPunct="1"/>
            <a:r>
              <a:rPr lang="en-US" altLang="en-US" dirty="0">
                <a:latin typeface="Cambria"/>
                <a:cs typeface="Cambria"/>
              </a:rPr>
              <a:t>If imports &gt; exports </a:t>
            </a:r>
            <a:r>
              <a:rPr lang="en-US" altLang="en-US" dirty="0">
                <a:latin typeface="Helvetica Neue" pitchFamily="3" charset="0"/>
                <a:ea typeface="Helvetica Neue" pitchFamily="3" charset="0"/>
                <a:cs typeface="Times New Roman" panose="02020603050405020304" pitchFamily="18" charset="0"/>
              </a:rPr>
              <a:t>→</a:t>
            </a:r>
            <a:r>
              <a:rPr lang="en-US" altLang="en-US" dirty="0">
                <a:latin typeface="Cambria"/>
                <a:cs typeface="Cambria"/>
              </a:rPr>
              <a:t> NX &lt; 0 </a:t>
            </a:r>
            <a:r>
              <a:rPr lang="en-US" altLang="en-US" dirty="0">
                <a:latin typeface="Helvetica Neue" pitchFamily="3" charset="0"/>
                <a:ea typeface="Helvetica Neue" pitchFamily="3" charset="0"/>
                <a:cs typeface="Times New Roman" panose="02020603050405020304" pitchFamily="18" charset="0"/>
              </a:rPr>
              <a:t>→</a:t>
            </a:r>
            <a:r>
              <a:rPr lang="en-US" altLang="en-US" dirty="0">
                <a:latin typeface="Cambria"/>
                <a:cs typeface="Cambria"/>
              </a:rPr>
              <a:t> Trade Deficit</a:t>
            </a:r>
          </a:p>
          <a:p>
            <a:pPr lvl="2" eaLnBrk="1" hangingPunct="1"/>
            <a:r>
              <a:rPr lang="en-US" altLang="en-US" dirty="0">
                <a:latin typeface="Cambria"/>
                <a:cs typeface="Cambria"/>
              </a:rPr>
              <a:t>If exports &gt; imports </a:t>
            </a:r>
            <a:r>
              <a:rPr lang="en-US" altLang="en-US" dirty="0">
                <a:latin typeface="Helvetica Neue" pitchFamily="3" charset="0"/>
                <a:ea typeface="Helvetica Neue" pitchFamily="3" charset="0"/>
                <a:cs typeface="Times New Roman" panose="02020603050405020304" pitchFamily="18" charset="0"/>
              </a:rPr>
              <a:t>→</a:t>
            </a:r>
            <a:r>
              <a:rPr lang="en-US" altLang="en-US" dirty="0">
                <a:latin typeface="Cambria"/>
                <a:cs typeface="Cambria"/>
              </a:rPr>
              <a:t> NX &gt; 0 </a:t>
            </a:r>
            <a:r>
              <a:rPr lang="en-US" altLang="en-US" dirty="0">
                <a:latin typeface="Helvetica Neue" pitchFamily="3" charset="0"/>
                <a:ea typeface="Helvetica Neue" pitchFamily="3" charset="0"/>
                <a:cs typeface="Times New Roman" panose="02020603050405020304" pitchFamily="18" charset="0"/>
              </a:rPr>
              <a:t>→</a:t>
            </a:r>
            <a:r>
              <a:rPr lang="en-US" altLang="en-US" dirty="0">
                <a:latin typeface="Cambria"/>
                <a:cs typeface="Cambria"/>
              </a:rPr>
              <a:t> Trade Surplus</a:t>
            </a:r>
          </a:p>
          <a:p>
            <a:pPr lvl="1" eaLnBrk="1" hangingPunct="1"/>
            <a:r>
              <a:rPr lang="en-US" altLang="en-US" dirty="0">
                <a:latin typeface="Cambria"/>
                <a:cs typeface="Cambria"/>
              </a:rPr>
              <a:t>NX represents a small fraction of total GDP.</a:t>
            </a:r>
          </a:p>
          <a:p>
            <a:pPr eaLnBrk="1" hangingPunct="1"/>
            <a:r>
              <a:rPr lang="en-US" altLang="en-US" dirty="0">
                <a:latin typeface="Cambria" panose="02040503050406030204" pitchFamily="18" charset="0"/>
                <a:cs typeface="Arial" panose="020B0604020202020204" pitchFamily="34" charset="0"/>
              </a:rPr>
              <a:t>Is it bad to be in a trade deficit?</a:t>
            </a:r>
          </a:p>
          <a:p>
            <a:pPr lvl="1" eaLnBrk="1" hangingPunct="1"/>
            <a:r>
              <a:rPr lang="en-US" altLang="en-US" dirty="0">
                <a:latin typeface="Cambria" panose="02040503050406030204" pitchFamily="18" charset="0"/>
                <a:cs typeface="Arial" panose="020B0604020202020204" pitchFamily="34" charset="0"/>
              </a:rPr>
              <a:t>Not necessarily</a:t>
            </a:r>
          </a:p>
          <a:p>
            <a:pPr lvl="1" eaLnBrk="1" hangingPunct="1"/>
            <a:r>
              <a:rPr lang="en-US" altLang="en-US" dirty="0">
                <a:latin typeface="Cambria" panose="02040503050406030204" pitchFamily="18" charset="0"/>
                <a:cs typeface="Arial" panose="020B0604020202020204" pitchFamily="34" charset="0"/>
              </a:rPr>
              <a:t>More imports means more goods and services for people in this country</a:t>
            </a:r>
            <a:endParaRPr lang="en-US" altLang="en-US" sz="2800" dirty="0">
              <a:latin typeface="Cambria" panose="02040503050406030204" pitchFamily="18" charset="0"/>
              <a:cs typeface="Arial" panose="020B0604020202020204" pitchFamily="34" charset="0"/>
            </a:endParaRPr>
          </a:p>
          <a:p>
            <a:pPr eaLnBrk="1" hangingPunct="1"/>
            <a:endParaRPr lang="en-US" altLang="en-US" sz="3200" dirty="0">
              <a:latin typeface="Cambria"/>
              <a:cs typeface="Cambria"/>
            </a:endParaRPr>
          </a:p>
        </p:txBody>
      </p:sp>
    </p:spTree>
    <p:extLst>
      <p:ext uri="{BB962C8B-B14F-4D97-AF65-F5344CB8AC3E}">
        <p14:creationId xmlns:p14="http://schemas.microsoft.com/office/powerpoint/2010/main" val="228346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barn(inVertical)">
                                      <p:cBhvr>
                                        <p:cTn id="7" dur="500"/>
                                        <p:tgtEl>
                                          <p:spTgt spid="3584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animEffect transition="in" filter="barn(inVertical)">
                                      <p:cBhvr>
                                        <p:cTn id="10" dur="500"/>
                                        <p:tgtEl>
                                          <p:spTgt spid="3584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animEffect transition="in" filter="barn(inVertical)">
                                      <p:cBhvr>
                                        <p:cTn id="13" dur="500"/>
                                        <p:tgtEl>
                                          <p:spTgt spid="3584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5843">
                                            <p:txEl>
                                              <p:pRg st="4" end="4"/>
                                            </p:txEl>
                                          </p:spTgt>
                                        </p:tgtEl>
                                        <p:attrNameLst>
                                          <p:attrName>style.visibility</p:attrName>
                                        </p:attrNameLst>
                                      </p:cBhvr>
                                      <p:to>
                                        <p:strVal val="visible"/>
                                      </p:to>
                                    </p:set>
                                    <p:animEffect transition="in" filter="barn(inVertical)">
                                      <p:cBhvr>
                                        <p:cTn id="16" dur="500"/>
                                        <p:tgtEl>
                                          <p:spTgt spid="3584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animEffect transition="in" filter="barn(inVertical)">
                                      <p:cBhvr>
                                        <p:cTn id="19" dur="500"/>
                                        <p:tgtEl>
                                          <p:spTgt spid="3584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5843">
                                            <p:txEl>
                                              <p:pRg st="6" end="6"/>
                                            </p:txEl>
                                          </p:spTgt>
                                        </p:tgtEl>
                                        <p:attrNameLst>
                                          <p:attrName>style.visibility</p:attrName>
                                        </p:attrNameLst>
                                      </p:cBhvr>
                                      <p:to>
                                        <p:strVal val="visible"/>
                                      </p:to>
                                    </p:set>
                                    <p:animEffect transition="in" filter="barn(inVertical)">
                                      <p:cBhvr>
                                        <p:cTn id="22" dur="500"/>
                                        <p:tgtEl>
                                          <p:spTgt spid="35843">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animEffect transition="in" filter="barn(inVertical)">
                                      <p:cBhvr>
                                        <p:cTn id="25" dur="5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1"/>
            <a:ext cx="8229600" cy="1527175"/>
          </a:xfrm>
        </p:spPr>
        <p:txBody>
          <a:bodyPr/>
          <a:lstStyle/>
          <a:p>
            <a:r>
              <a:rPr lang="en-US" altLang="en-US" dirty="0">
                <a:latin typeface="Cambria"/>
                <a:cs typeface="Cambria"/>
              </a:rPr>
              <a:t>Shortcomings of GDP</a:t>
            </a:r>
          </a:p>
        </p:txBody>
      </p:sp>
      <p:sp>
        <p:nvSpPr>
          <p:cNvPr id="45059" name="Content Placeholder 2"/>
          <p:cNvSpPr>
            <a:spLocks noGrp="1"/>
          </p:cNvSpPr>
          <p:nvPr>
            <p:ph idx="1"/>
          </p:nvPr>
        </p:nvSpPr>
        <p:spPr>
          <a:xfrm>
            <a:off x="1981200" y="1712913"/>
            <a:ext cx="8229600" cy="4895850"/>
          </a:xfrm>
        </p:spPr>
        <p:txBody>
          <a:bodyPr/>
          <a:lstStyle/>
          <a:p>
            <a:pPr marL="0" indent="0" eaLnBrk="1" hangingPunct="1">
              <a:buNone/>
            </a:pPr>
            <a:r>
              <a:rPr lang="en-US" altLang="en-US" sz="2800" dirty="0">
                <a:latin typeface="Cambria"/>
                <a:cs typeface="Cambria"/>
              </a:rPr>
              <a:t>The followings are not counted in GDP:</a:t>
            </a:r>
          </a:p>
          <a:p>
            <a:pPr eaLnBrk="1" hangingPunct="1"/>
            <a:r>
              <a:rPr lang="en-US" altLang="en-US" sz="2800" dirty="0">
                <a:latin typeface="Cambria"/>
                <a:cs typeface="Cambria"/>
              </a:rPr>
              <a:t>Nonmarket goods</a:t>
            </a:r>
          </a:p>
          <a:p>
            <a:pPr eaLnBrk="1" hangingPunct="1"/>
            <a:r>
              <a:rPr lang="en-US" altLang="en-US" sz="2800" dirty="0">
                <a:latin typeface="Cambria"/>
                <a:cs typeface="Cambria"/>
              </a:rPr>
              <a:t>Underground economy</a:t>
            </a:r>
          </a:p>
          <a:p>
            <a:pPr eaLnBrk="1" hangingPunct="1"/>
            <a:r>
              <a:rPr lang="en-US" altLang="en-US" sz="2800" dirty="0">
                <a:latin typeface="Cambria"/>
                <a:cs typeface="Cambria"/>
              </a:rPr>
              <a:t>The Quality of the Environment</a:t>
            </a:r>
          </a:p>
          <a:p>
            <a:pPr eaLnBrk="1" hangingPunct="1"/>
            <a:r>
              <a:rPr lang="en-US" altLang="en-US" sz="2800" dirty="0">
                <a:latin typeface="Cambria"/>
                <a:cs typeface="Cambria"/>
              </a:rPr>
              <a:t>Leisure time</a:t>
            </a:r>
          </a:p>
          <a:p>
            <a:pPr eaLnBrk="1" hangingPunct="1"/>
            <a:endParaRPr lang="en-US" altLang="en-US" sz="2800" dirty="0">
              <a:latin typeface="Cambria"/>
              <a:cs typeface="Cambria"/>
            </a:endParaRPr>
          </a:p>
          <a:p>
            <a:pPr eaLnBrk="1" hangingPunct="1"/>
            <a:endParaRPr lang="en-US" altLang="en-US" sz="2800" dirty="0">
              <a:latin typeface="Cambria"/>
              <a:cs typeface="Cambria"/>
            </a:endParaRPr>
          </a:p>
          <a:p>
            <a:pPr eaLnBrk="1" hangingPunct="1"/>
            <a:endParaRPr lang="en-US" altLang="en-US" sz="2800" dirty="0">
              <a:latin typeface="Cambria"/>
              <a:cs typeface="Cambria"/>
            </a:endParaRPr>
          </a:p>
          <a:p>
            <a:pPr eaLnBrk="1" hangingPunct="1"/>
            <a:endParaRPr lang="en-US" altLang="en-US" sz="2800" dirty="0">
              <a:latin typeface="Cambria"/>
              <a:cs typeface="Cambria"/>
            </a:endParaRPr>
          </a:p>
        </p:txBody>
      </p:sp>
      <p:pic>
        <p:nvPicPr>
          <p:cNvPr id="45060" name="Picture 5" descr="I:\DirkTextbookN\Jpegs(All)\Macro Ch19-33\ch06\13_PRINECOMA_CH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62" y="4398962"/>
            <a:ext cx="3571875" cy="238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I:\DirkTextbookN\Jpegs(All)\Macro Ch19-33\ch06\15_PRINECOMA_CH0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8630" y="4384675"/>
            <a:ext cx="3614738" cy="240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I:\DirkTextbookN\Jpegs(All)\Macro Ch19-33\ch06\17_PRINECOMA_CH0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24860" y="4384675"/>
            <a:ext cx="3571875" cy="238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42665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arn(inVertical)">
                                      <p:cBhvr>
                                        <p:cTn id="7" dur="500"/>
                                        <p:tgtEl>
                                          <p:spTgt spid="45060"/>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981200" y="1"/>
            <a:ext cx="8229600" cy="1527175"/>
          </a:xfrm>
        </p:spPr>
        <p:txBody>
          <a:bodyPr/>
          <a:lstStyle/>
          <a:p>
            <a:r>
              <a:rPr lang="en-US" altLang="en-US" dirty="0">
                <a:latin typeface="Cambria" panose="02040503050406030204" pitchFamily="18" charset="0"/>
                <a:cs typeface="Arial" panose="020B0604020202020204" pitchFamily="34" charset="0"/>
              </a:rPr>
              <a:t>Economics in </a:t>
            </a:r>
            <a:r>
              <a:rPr lang="en-US" altLang="en-US" i="1" dirty="0">
                <a:latin typeface="Cambria" panose="02040503050406030204" pitchFamily="18" charset="0"/>
                <a:cs typeface="Arial" panose="020B0604020202020204" pitchFamily="34" charset="0"/>
              </a:rPr>
              <a:t>Superbad</a:t>
            </a:r>
            <a:endParaRPr lang="en-US" altLang="en-US" dirty="0">
              <a:latin typeface="Cambria" panose="02040503050406030204" pitchFamily="18" charset="0"/>
              <a:cs typeface="Arial" panose="020B0604020202020204" pitchFamily="34" charset="0"/>
            </a:endParaRPr>
          </a:p>
        </p:txBody>
      </p:sp>
      <p:sp>
        <p:nvSpPr>
          <p:cNvPr id="5" name="Content Placeholder 4"/>
          <p:cNvSpPr>
            <a:spLocks noGrp="1"/>
          </p:cNvSpPr>
          <p:nvPr>
            <p:ph idx="1"/>
          </p:nvPr>
        </p:nvSpPr>
        <p:spPr>
          <a:xfrm>
            <a:off x="1981200" y="1712914"/>
            <a:ext cx="8229600" cy="1106487"/>
          </a:xfrm>
        </p:spPr>
        <p:txBody>
          <a:bodyPr/>
          <a:lstStyle/>
          <a:p>
            <a:pPr eaLnBrk="1" hangingPunct="1">
              <a:defRPr/>
            </a:pPr>
            <a:r>
              <a:rPr lang="en-US" altLang="en-US" sz="3200" dirty="0">
                <a:latin typeface="Cambria" panose="02040503050406030204" pitchFamily="18" charset="0"/>
              </a:rPr>
              <a:t>"Superbad"</a:t>
            </a:r>
          </a:p>
          <a:p>
            <a:pPr lvl="1" eaLnBrk="1" hangingPunct="1">
              <a:defRPr/>
            </a:pPr>
            <a:r>
              <a:rPr lang="en-US" altLang="en-US" sz="2800" dirty="0">
                <a:latin typeface="Cambria" panose="02040503050406030204" pitchFamily="18" charset="0"/>
              </a:rPr>
              <a:t>Underground economy</a:t>
            </a:r>
            <a:endParaRPr lang="en-US" altLang="en-US" sz="2400" dirty="0">
              <a:latin typeface="Cambria" panose="02040503050406030204" pitchFamily="18" charset="0"/>
            </a:endParaRPr>
          </a:p>
        </p:txBody>
      </p:sp>
      <p:pic>
        <p:nvPicPr>
          <p:cNvPr id="4" name="Picture 4" descr="An icon indicating a video clip is present.">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273675" y="3502819"/>
            <a:ext cx="16446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75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534837" y="1"/>
            <a:ext cx="11369615" cy="1527175"/>
          </a:xfrm>
        </p:spPr>
        <p:txBody>
          <a:bodyPr/>
          <a:lstStyle/>
          <a:p>
            <a:r>
              <a:rPr lang="en-US" altLang="en-US" dirty="0">
                <a:latin typeface="Cambria"/>
                <a:cs typeface="Cambria"/>
              </a:rPr>
              <a:t>Real GDP: Adjusting GDP</a:t>
            </a:r>
            <a:r>
              <a:rPr lang="en-US" altLang="en-US" dirty="0"/>
              <a:t> </a:t>
            </a:r>
            <a:r>
              <a:rPr lang="en-US" altLang="en-US" dirty="0">
                <a:latin typeface="Cambria"/>
                <a:cs typeface="Cambria"/>
              </a:rPr>
              <a:t>for Price Changes</a:t>
            </a:r>
          </a:p>
        </p:txBody>
      </p:sp>
      <p:sp>
        <p:nvSpPr>
          <p:cNvPr id="36867" name="Content Placeholder 2"/>
          <p:cNvSpPr>
            <a:spLocks noGrp="1"/>
          </p:cNvSpPr>
          <p:nvPr>
            <p:ph idx="1"/>
          </p:nvPr>
        </p:nvSpPr>
        <p:spPr>
          <a:xfrm>
            <a:off x="534837" y="1625029"/>
            <a:ext cx="11369615" cy="4895850"/>
          </a:xfrm>
        </p:spPr>
        <p:txBody>
          <a:bodyPr/>
          <a:lstStyle/>
          <a:p>
            <a:pPr eaLnBrk="1" hangingPunct="1"/>
            <a:r>
              <a:rPr lang="en-US" altLang="en-US" sz="2800" dirty="0">
                <a:latin typeface="Cambria"/>
                <a:cs typeface="Cambria"/>
              </a:rPr>
              <a:t>Real GDP</a:t>
            </a:r>
          </a:p>
          <a:p>
            <a:pPr lvl="1" eaLnBrk="1" hangingPunct="1"/>
            <a:r>
              <a:rPr lang="en-US" altLang="en-US" sz="2400" dirty="0">
                <a:latin typeface="Cambria"/>
                <a:cs typeface="Cambria"/>
              </a:rPr>
              <a:t>GDP measured with prices held constant over time.</a:t>
            </a:r>
          </a:p>
          <a:p>
            <a:pPr eaLnBrk="1" hangingPunct="1"/>
            <a:r>
              <a:rPr lang="en-US" altLang="en-US" sz="2800" dirty="0">
                <a:latin typeface="Cambria"/>
                <a:cs typeface="Cambria"/>
              </a:rPr>
              <a:t>Nominal GDP</a:t>
            </a:r>
          </a:p>
          <a:p>
            <a:pPr lvl="1" eaLnBrk="1" hangingPunct="1"/>
            <a:r>
              <a:rPr lang="en-US" altLang="en-US" sz="2400" dirty="0">
                <a:latin typeface="Cambria"/>
                <a:cs typeface="Cambria"/>
              </a:rPr>
              <a:t>GDP measured current prices.</a:t>
            </a:r>
          </a:p>
          <a:p>
            <a:pPr eaLnBrk="1" hangingPunct="1"/>
            <a:r>
              <a:rPr lang="en-US" altLang="en-US" sz="2800" dirty="0">
                <a:latin typeface="Cambria"/>
                <a:cs typeface="Cambria"/>
              </a:rPr>
              <a:t>Price level</a:t>
            </a:r>
          </a:p>
          <a:p>
            <a:pPr lvl="1" eaLnBrk="1" hangingPunct="1"/>
            <a:r>
              <a:rPr lang="en-US" altLang="en-US" sz="2400" dirty="0">
                <a:latin typeface="Cambria"/>
                <a:cs typeface="Cambria"/>
              </a:rPr>
              <a:t>An index to measure prices of goods and services in an economy. </a:t>
            </a:r>
          </a:p>
          <a:p>
            <a:pPr lvl="1" eaLnBrk="1" hangingPunct="1"/>
            <a:r>
              <a:rPr lang="en-US" altLang="en-US" sz="2400" dirty="0">
                <a:latin typeface="Cambria"/>
                <a:cs typeface="Cambria"/>
              </a:rPr>
              <a:t>Consumer Price Index (CPI) and GDP Deflator indicates price level.</a:t>
            </a:r>
          </a:p>
          <a:p>
            <a:pPr lvl="1" eaLnBrk="1" hangingPunct="1"/>
            <a:r>
              <a:rPr lang="en-US" altLang="en-US" sz="2400" dirty="0">
                <a:latin typeface="Cambria"/>
                <a:cs typeface="Cambria"/>
              </a:rPr>
              <a:t>The difference is the composition of goods they consider.</a:t>
            </a:r>
          </a:p>
        </p:txBody>
      </p:sp>
    </p:spTree>
    <p:extLst>
      <p:ext uri="{BB962C8B-B14F-4D97-AF65-F5344CB8AC3E}">
        <p14:creationId xmlns:p14="http://schemas.microsoft.com/office/powerpoint/2010/main" val="687519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arn(inVertical)">
                                      <p:cBhvr>
                                        <p:cTn id="7" dur="500"/>
                                        <p:tgtEl>
                                          <p:spTgt spid="36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6867">
                                            <p:txEl>
                                              <p:pRg st="3" end="3"/>
                                            </p:txEl>
                                          </p:spTgt>
                                        </p:tgtEl>
                                        <p:attrNameLst>
                                          <p:attrName>style.visibility</p:attrName>
                                        </p:attrNameLst>
                                      </p:cBhvr>
                                      <p:to>
                                        <p:strVal val="visible"/>
                                      </p:to>
                                    </p:set>
                                    <p:animEffect transition="in" filter="barn(inVertical)">
                                      <p:cBhvr>
                                        <p:cTn id="12" dur="500"/>
                                        <p:tgtEl>
                                          <p:spTgt spid="368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6867">
                                            <p:txEl>
                                              <p:pRg st="5" end="5"/>
                                            </p:txEl>
                                          </p:spTgt>
                                        </p:tgtEl>
                                        <p:attrNameLst>
                                          <p:attrName>style.visibility</p:attrName>
                                        </p:attrNameLst>
                                      </p:cBhvr>
                                      <p:to>
                                        <p:strVal val="visible"/>
                                      </p:to>
                                    </p:set>
                                    <p:animEffect transition="in" filter="barn(inVertical)">
                                      <p:cBhvr>
                                        <p:cTn id="17" dur="500"/>
                                        <p:tgtEl>
                                          <p:spTgt spid="3686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6867">
                                            <p:txEl>
                                              <p:pRg st="6" end="6"/>
                                            </p:txEl>
                                          </p:spTgt>
                                        </p:tgtEl>
                                        <p:attrNameLst>
                                          <p:attrName>style.visibility</p:attrName>
                                        </p:attrNameLst>
                                      </p:cBhvr>
                                      <p:to>
                                        <p:strVal val="visible"/>
                                      </p:to>
                                    </p:set>
                                    <p:animEffect transition="in" filter="barn(inVertical)">
                                      <p:cBhvr>
                                        <p:cTn id="22" dur="500"/>
                                        <p:tgtEl>
                                          <p:spTgt spid="3686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6867">
                                            <p:txEl>
                                              <p:pRg st="7" end="7"/>
                                            </p:txEl>
                                          </p:spTgt>
                                        </p:tgtEl>
                                        <p:attrNameLst>
                                          <p:attrName>style.visibility</p:attrName>
                                        </p:attrNameLst>
                                      </p:cBhvr>
                                      <p:to>
                                        <p:strVal val="visible"/>
                                      </p:to>
                                    </p:set>
                                    <p:animEffect transition="in" filter="barn(inVertical)">
                                      <p:cBhvr>
                                        <p:cTn id="27" dur="500"/>
                                        <p:tgtEl>
                                          <p:spTgt spid="36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534837" y="1"/>
            <a:ext cx="11369615" cy="1527175"/>
          </a:xfrm>
        </p:spPr>
        <p:txBody>
          <a:bodyPr/>
          <a:lstStyle/>
          <a:p>
            <a:r>
              <a:rPr lang="en-US" altLang="en-US" dirty="0">
                <a:latin typeface="Cambria"/>
                <a:cs typeface="Cambria"/>
              </a:rPr>
              <a:t>Real GDP: Adjusting GDP</a:t>
            </a:r>
            <a:r>
              <a:rPr lang="en-US" altLang="en-US" dirty="0"/>
              <a:t> </a:t>
            </a:r>
            <a:r>
              <a:rPr lang="en-US" altLang="en-US" dirty="0">
                <a:latin typeface="Cambria"/>
                <a:cs typeface="Cambria"/>
              </a:rPr>
              <a:t>for Price Changes</a:t>
            </a:r>
          </a:p>
        </p:txBody>
      </p:sp>
      <p:sp>
        <p:nvSpPr>
          <p:cNvPr id="36867" name="Content Placeholder 2"/>
          <p:cNvSpPr>
            <a:spLocks noGrp="1"/>
          </p:cNvSpPr>
          <p:nvPr>
            <p:ph idx="1"/>
          </p:nvPr>
        </p:nvSpPr>
        <p:spPr>
          <a:xfrm>
            <a:off x="534837" y="1625029"/>
            <a:ext cx="11369615" cy="4895850"/>
          </a:xfrm>
        </p:spPr>
        <p:txBody>
          <a:bodyPr/>
          <a:lstStyle/>
          <a:p>
            <a:pPr eaLnBrk="1" hangingPunct="1"/>
            <a:r>
              <a:rPr lang="en-US" altLang="en-US" sz="2800" dirty="0">
                <a:latin typeface="Cambria"/>
                <a:cs typeface="Cambria"/>
              </a:rPr>
              <a:t>CPI </a:t>
            </a:r>
          </a:p>
          <a:p>
            <a:pPr lvl="1" eaLnBrk="1" hangingPunct="1"/>
            <a:r>
              <a:rPr lang="en-US" altLang="en-US" sz="2400" dirty="0"/>
              <a:t>I</a:t>
            </a:r>
            <a:r>
              <a:rPr lang="en-US" altLang="en-US" sz="2400" dirty="0">
                <a:latin typeface="Cambria"/>
                <a:cs typeface="Cambria"/>
              </a:rPr>
              <a:t>ncludes only</a:t>
            </a:r>
            <a:r>
              <a:rPr lang="en-US" sz="2400" dirty="0">
                <a:latin typeface="Cambria"/>
                <a:cs typeface="Cambria"/>
              </a:rPr>
              <a:t> </a:t>
            </a:r>
            <a:r>
              <a:rPr lang="en-US" sz="2400" dirty="0">
                <a:solidFill>
                  <a:srgbClr val="FF0000"/>
                </a:solidFill>
                <a:latin typeface="Cambria"/>
                <a:cs typeface="Cambria"/>
              </a:rPr>
              <a:t>a standard market basket of goods and services purchased by a typical urban family</a:t>
            </a:r>
            <a:r>
              <a:rPr lang="en-US" sz="2400" dirty="0">
                <a:latin typeface="Cambria"/>
                <a:cs typeface="Cambria"/>
              </a:rPr>
              <a:t>, not all final goods and services.</a:t>
            </a:r>
          </a:p>
          <a:p>
            <a:pPr lvl="1" eaLnBrk="1" hangingPunct="1"/>
            <a:r>
              <a:rPr lang="en-US" sz="2400" dirty="0"/>
              <a:t>For calculation of Inflation, we have to use CPI</a:t>
            </a:r>
            <a:r>
              <a:rPr lang="en-US" sz="2000" dirty="0"/>
              <a:t>.</a:t>
            </a:r>
          </a:p>
          <a:p>
            <a:pPr lvl="1" eaLnBrk="1" hangingPunct="1"/>
            <a:r>
              <a:rPr lang="en-US" altLang="en-US" sz="2400" dirty="0">
                <a:latin typeface="Cambria"/>
                <a:cs typeface="Cambria"/>
              </a:rPr>
              <a:t>We will come back to CPI later. </a:t>
            </a:r>
          </a:p>
          <a:p>
            <a:pPr eaLnBrk="1" hangingPunct="1"/>
            <a:r>
              <a:rPr lang="en-US" altLang="en-US" sz="2800" dirty="0">
                <a:latin typeface="Cambria"/>
                <a:cs typeface="Cambria"/>
              </a:rPr>
              <a:t>GDP deflator</a:t>
            </a:r>
          </a:p>
          <a:p>
            <a:pPr lvl="1" eaLnBrk="1" hangingPunct="1"/>
            <a:r>
              <a:rPr lang="en-US" altLang="en-US" sz="2400" dirty="0">
                <a:latin typeface="Cambria"/>
                <a:cs typeface="Cambria"/>
              </a:rPr>
              <a:t>A measure of the price level that includes </a:t>
            </a:r>
            <a:r>
              <a:rPr lang="en-US" altLang="en-US" sz="2400" dirty="0">
                <a:solidFill>
                  <a:srgbClr val="FF0000"/>
                </a:solidFill>
                <a:latin typeface="Cambria"/>
                <a:cs typeface="Cambria"/>
              </a:rPr>
              <a:t>prices of final goods and services in GDP.</a:t>
            </a:r>
          </a:p>
          <a:p>
            <a:pPr lvl="1" eaLnBrk="1" hangingPunct="1"/>
            <a:r>
              <a:rPr lang="en-US" altLang="en-US" sz="2400" dirty="0">
                <a:latin typeface="Cambria"/>
                <a:cs typeface="Cambria"/>
              </a:rPr>
              <a:t>Used to </a:t>
            </a:r>
            <a:r>
              <a:rPr lang="en-US" altLang="ja-JP" sz="2400" dirty="0">
                <a:latin typeface="Cambria"/>
                <a:cs typeface="Cambria"/>
              </a:rPr>
              <a:t>"deflate" out inflation from nominal GDP.</a:t>
            </a:r>
          </a:p>
          <a:p>
            <a:pPr lvl="1" eaLnBrk="1" hangingPunct="1"/>
            <a:r>
              <a:rPr lang="en-US" altLang="ja-JP" sz="2400" dirty="0">
                <a:latin typeface="Cambria"/>
                <a:cs typeface="Cambria"/>
              </a:rPr>
              <a:t>GDP deflator is a measure of price level used only for Real GDP calculation.</a:t>
            </a:r>
          </a:p>
          <a:p>
            <a:pPr lvl="1" eaLnBrk="1" hangingPunct="1"/>
            <a:r>
              <a:rPr lang="en-US" altLang="ja-JP" sz="2400" dirty="0">
                <a:latin typeface="Cambria"/>
                <a:cs typeface="Cambria"/>
              </a:rPr>
              <a:t>Don't worry about calculating GDP Deflator, it will be given to you. </a:t>
            </a:r>
          </a:p>
          <a:p>
            <a:pPr lvl="1" eaLnBrk="1" hangingPunct="1"/>
            <a:endParaRPr lang="en-US" altLang="en-US" sz="1800" dirty="0">
              <a:latin typeface="Cambria"/>
              <a:cs typeface="Cambria"/>
            </a:endParaRPr>
          </a:p>
        </p:txBody>
      </p:sp>
    </p:spTree>
    <p:extLst>
      <p:ext uri="{BB962C8B-B14F-4D97-AF65-F5344CB8AC3E}">
        <p14:creationId xmlns:p14="http://schemas.microsoft.com/office/powerpoint/2010/main" val="29184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arn(inVertical)">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arn(inVertical)">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arn(inVertical)">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barn(inVertical)">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barn(inVertical)">
                                      <p:cBhvr>
                                        <p:cTn id="27" dur="500"/>
                                        <p:tgtEl>
                                          <p:spTgt spid="36867">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6867">
                                            <p:txEl>
                                              <p:pRg st="6" end="6"/>
                                            </p:txEl>
                                          </p:spTgt>
                                        </p:tgtEl>
                                        <p:attrNameLst>
                                          <p:attrName>style.visibility</p:attrName>
                                        </p:attrNameLst>
                                      </p:cBhvr>
                                      <p:to>
                                        <p:strVal val="visible"/>
                                      </p:to>
                                    </p:set>
                                    <p:animEffect transition="in" filter="barn(inVertical)">
                                      <p:cBhvr>
                                        <p:cTn id="30" dur="500"/>
                                        <p:tgtEl>
                                          <p:spTgt spid="36867">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6867">
                                            <p:txEl>
                                              <p:pRg st="7" end="7"/>
                                            </p:txEl>
                                          </p:spTgt>
                                        </p:tgtEl>
                                        <p:attrNameLst>
                                          <p:attrName>style.visibility</p:attrName>
                                        </p:attrNameLst>
                                      </p:cBhvr>
                                      <p:to>
                                        <p:strVal val="visible"/>
                                      </p:to>
                                    </p:set>
                                    <p:animEffect transition="in" filter="barn(inVertical)">
                                      <p:cBhvr>
                                        <p:cTn id="33" dur="500"/>
                                        <p:tgtEl>
                                          <p:spTgt spid="36867">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6867">
                                            <p:txEl>
                                              <p:pRg st="8" end="8"/>
                                            </p:txEl>
                                          </p:spTgt>
                                        </p:tgtEl>
                                        <p:attrNameLst>
                                          <p:attrName>style.visibility</p:attrName>
                                        </p:attrNameLst>
                                      </p:cBhvr>
                                      <p:to>
                                        <p:strVal val="visible"/>
                                      </p:to>
                                    </p:set>
                                    <p:animEffect transition="in" filter="barn(inVertical)">
                                      <p:cBhvr>
                                        <p:cTn id="36"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1981200" y="1"/>
            <a:ext cx="8229600" cy="1527175"/>
          </a:xfrm>
        </p:spPr>
        <p:txBody>
          <a:bodyPr/>
          <a:lstStyle/>
          <a:p>
            <a:pPr algn="ctr"/>
            <a:r>
              <a:rPr lang="en-US" altLang="en-US" dirty="0">
                <a:latin typeface="Cambria"/>
                <a:cs typeface="Cambria"/>
              </a:rPr>
              <a:t>U.S. Nominal GDP and </a:t>
            </a:r>
            <a:br>
              <a:rPr lang="en-US" altLang="en-US" dirty="0">
                <a:latin typeface="Cambria"/>
                <a:cs typeface="Cambria"/>
              </a:rPr>
            </a:br>
            <a:r>
              <a:rPr lang="en-US" altLang="en-US" dirty="0">
                <a:latin typeface="Cambria"/>
                <a:cs typeface="Cambria"/>
              </a:rPr>
              <a:t>Price Level, 2000–2010</a:t>
            </a:r>
          </a:p>
        </p:txBody>
      </p:sp>
      <p:graphicFrame>
        <p:nvGraphicFramePr>
          <p:cNvPr id="5" name="Table 4"/>
          <p:cNvGraphicFramePr>
            <a:graphicFrameLocks noGrp="1"/>
          </p:cNvGraphicFramePr>
          <p:nvPr>
            <p:extLst>
              <p:ext uri="{D42A27DB-BD31-4B8C-83A1-F6EECF244321}">
                <p14:modId xmlns:p14="http://schemas.microsoft.com/office/powerpoint/2010/main" val="3891118712"/>
              </p:ext>
            </p:extLst>
          </p:nvPr>
        </p:nvGraphicFramePr>
        <p:xfrm>
          <a:off x="2717800" y="1676400"/>
          <a:ext cx="6680200" cy="4876800"/>
        </p:xfrm>
        <a:graphic>
          <a:graphicData uri="http://schemas.openxmlformats.org/drawingml/2006/table">
            <a:tbl>
              <a:tblPr/>
              <a:tblGrid>
                <a:gridCol w="1384300">
                  <a:extLst>
                    <a:ext uri="{9D8B030D-6E8A-4147-A177-3AD203B41FA5}">
                      <a16:colId xmlns:a16="http://schemas.microsoft.com/office/drawing/2014/main" val="20000"/>
                    </a:ext>
                  </a:extLst>
                </a:gridCol>
                <a:gridCol w="3000375">
                  <a:extLst>
                    <a:ext uri="{9D8B030D-6E8A-4147-A177-3AD203B41FA5}">
                      <a16:colId xmlns:a16="http://schemas.microsoft.com/office/drawing/2014/main" val="20001"/>
                    </a:ext>
                  </a:extLst>
                </a:gridCol>
                <a:gridCol w="2295525">
                  <a:extLst>
                    <a:ext uri="{9D8B030D-6E8A-4147-A177-3AD203B41FA5}">
                      <a16:colId xmlns:a16="http://schemas.microsoft.com/office/drawing/2014/main" val="20002"/>
                    </a:ext>
                  </a:extLst>
                </a:gridCol>
              </a:tblGrid>
              <a:tr h="596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65F91"/>
                          </a:solidFill>
                          <a:effectLst/>
                          <a:latin typeface="Cambria"/>
                          <a:ea typeface="MS PGothic" charset="0"/>
                          <a:cs typeface="Cambria"/>
                        </a:rPr>
                        <a:t>Year</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365F91"/>
                          </a:solidFill>
                          <a:effectLst/>
                          <a:latin typeface="Cambria"/>
                          <a:ea typeface="MS PGothic" charset="0"/>
                          <a:cs typeface="Cambria"/>
                        </a:rPr>
                        <a:t>Nominal GDP</a:t>
                      </a:r>
                      <a:endParaRPr kumimoji="0" lang="en-US" sz="2000" b="0" i="0" u="none" strike="noStrike" cap="none" normalizeH="0" baseline="0">
                        <a:ln>
                          <a:noFill/>
                        </a:ln>
                        <a:solidFill>
                          <a:schemeClr val="tx1"/>
                        </a:solidFill>
                        <a:effectLst/>
                        <a:latin typeface="Cambria"/>
                        <a:ea typeface="MS PGothic" charset="0"/>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(billions of dollars)</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Cambria"/>
                          <a:ea typeface="MS PGothic" charset="0"/>
                          <a:cs typeface="Cambria"/>
                        </a:rPr>
                        <a:t>Price Level</a:t>
                      </a:r>
                      <a:endParaRPr kumimoji="0" lang="en-US" sz="2000" b="0" i="0" u="none" strike="noStrike" cap="none" normalizeH="0" baseline="0" dirty="0">
                        <a:ln>
                          <a:noFill/>
                        </a:ln>
                        <a:solidFill>
                          <a:srgbClr val="FF0000"/>
                        </a:solidFill>
                        <a:effectLst/>
                        <a:latin typeface="Cambria"/>
                        <a:ea typeface="MS PGothic" charset="0"/>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Cambria"/>
                          <a:ea typeface="MS PGothic" charset="0"/>
                          <a:cs typeface="Cambria"/>
                        </a:rPr>
                        <a:t>(GDP deflator)</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365F9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365F9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365F9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2000</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$9,951.5</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88.7</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2001</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65F91"/>
                          </a:solidFill>
                          <a:effectLst/>
                          <a:latin typeface="Cambria"/>
                          <a:ea typeface="MS PGothic" charset="0"/>
                          <a:cs typeface="Cambria"/>
                        </a:rPr>
                        <a:t>10,286.2</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90.7</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2002</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10,642.3</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92.2</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2003</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65F91"/>
                          </a:solidFill>
                          <a:effectLst/>
                          <a:latin typeface="Cambria"/>
                          <a:ea typeface="MS PGothic" charset="0"/>
                          <a:cs typeface="Cambria"/>
                        </a:rPr>
                        <a:t>11,142.2</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94.1</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2004</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65F91"/>
                          </a:solidFill>
                          <a:effectLst/>
                          <a:latin typeface="Cambria"/>
                          <a:ea typeface="MS PGothic" charset="0"/>
                          <a:cs typeface="Cambria"/>
                        </a:rPr>
                        <a:t>11,853.3</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96.8</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0000"/>
                          </a:solidFill>
                          <a:effectLst/>
                          <a:latin typeface="Cambria"/>
                          <a:ea typeface="MS PGothic" charset="0"/>
                          <a:cs typeface="Cambria"/>
                        </a:rPr>
                        <a:t>2005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0000"/>
                          </a:solidFill>
                          <a:effectLst/>
                          <a:latin typeface="Cambria"/>
                          <a:ea typeface="MS PGothic" charset="0"/>
                          <a:cs typeface="Cambria"/>
                        </a:rPr>
                        <a:t>12,623.0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0000"/>
                          </a:solidFill>
                          <a:effectLst/>
                          <a:latin typeface="Cambria"/>
                          <a:ea typeface="MS PGothic" charset="0"/>
                          <a:cs typeface="Cambria"/>
                        </a:rPr>
                        <a:t>100.0</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2006</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13,377.2</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103.2</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2007</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14,028.7</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106.2</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2008</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14,291.5</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108.6</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2009</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13,939.0</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109.7</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2010</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14,526.5</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365F91"/>
                          </a:solidFill>
                          <a:effectLst/>
                          <a:latin typeface="Cambria"/>
                          <a:ea typeface="MS PGothic" charset="0"/>
                          <a:cs typeface="Cambria"/>
                        </a:rPr>
                        <a:t>111.0</a:t>
                      </a:r>
                      <a:endParaRPr kumimoji="0" lang="en-US" sz="20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984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365F91"/>
                        </a:solidFill>
                        <a:effectLst/>
                        <a:latin typeface="Cambria"/>
                        <a:ea typeface="MS PGothic" charset="0"/>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365F91"/>
                        </a:solidFill>
                        <a:effectLst/>
                        <a:latin typeface="Cambria"/>
                        <a:ea typeface="MS PGothic" charset="0"/>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365F91"/>
                        </a:solidFill>
                        <a:effectLst/>
                        <a:latin typeface="Cambria"/>
                        <a:ea typeface="MS PGothic" charset="0"/>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8438">
                <a:tc gridSpan="3">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65F91"/>
                          </a:solidFill>
                          <a:effectLst/>
                          <a:latin typeface="Cambria"/>
                          <a:ea typeface="MS PGothic" charset="0"/>
                          <a:cs typeface="Cambria"/>
                        </a:rPr>
                        <a:t>Source: BEA</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2" name="TextBox 1"/>
          <p:cNvSpPr txBox="1"/>
          <p:nvPr/>
        </p:nvSpPr>
        <p:spPr>
          <a:xfrm>
            <a:off x="8759249" y="3986784"/>
            <a:ext cx="307649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solidFill>
                  <a:prstClr val="white"/>
                </a:solidFill>
                <a:latin typeface="Cambria"/>
                <a:cs typeface="Cambria"/>
              </a:rPr>
              <a:t>2005 is the base year, </a:t>
            </a:r>
          </a:p>
          <a:p>
            <a:r>
              <a:rPr lang="en-US" dirty="0">
                <a:solidFill>
                  <a:prstClr val="white"/>
                </a:solidFill>
                <a:latin typeface="Cambria"/>
                <a:cs typeface="Cambria"/>
              </a:rPr>
              <a:t>so Price level for 2005 is 100.</a:t>
            </a:r>
          </a:p>
        </p:txBody>
      </p:sp>
    </p:spTree>
    <p:extLst>
      <p:ext uri="{BB962C8B-B14F-4D97-AF65-F5344CB8AC3E}">
        <p14:creationId xmlns:p14="http://schemas.microsoft.com/office/powerpoint/2010/main" val="1851894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3" descr="graph.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2065338"/>
            <a:ext cx="7964488"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inflation.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10613" y="2722563"/>
            <a:ext cx="781050" cy="100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5779" name="Title 5"/>
          <p:cNvSpPr>
            <a:spLocks noGrp="1"/>
          </p:cNvSpPr>
          <p:nvPr>
            <p:ph type="title"/>
          </p:nvPr>
        </p:nvSpPr>
        <p:spPr>
          <a:xfrm>
            <a:off x="1981200" y="1"/>
            <a:ext cx="8229600" cy="1527175"/>
          </a:xfrm>
        </p:spPr>
        <p:txBody>
          <a:bodyPr/>
          <a:lstStyle/>
          <a:p>
            <a:pPr algn="ctr"/>
            <a:r>
              <a:rPr lang="en-US" altLang="en-US" dirty="0">
                <a:latin typeface="Cambria"/>
                <a:cs typeface="Cambria"/>
              </a:rPr>
              <a:t>U.S. Nominal and Real GDP</a:t>
            </a:r>
          </a:p>
        </p:txBody>
      </p:sp>
      <p:sp>
        <p:nvSpPr>
          <p:cNvPr id="6" name="TextBox 5"/>
          <p:cNvSpPr txBox="1"/>
          <p:nvPr/>
        </p:nvSpPr>
        <p:spPr>
          <a:xfrm>
            <a:off x="200465" y="3725863"/>
            <a:ext cx="2445199"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solidFill>
                  <a:prstClr val="white"/>
                </a:solidFill>
                <a:latin typeface="Cambria"/>
                <a:cs typeface="Cambria"/>
              </a:rPr>
              <a:t>Which year is the base year here?</a:t>
            </a:r>
          </a:p>
          <a:p>
            <a:r>
              <a:rPr lang="en-US" dirty="0">
                <a:solidFill>
                  <a:prstClr val="white"/>
                </a:solidFill>
                <a:latin typeface="Cambria"/>
                <a:cs typeface="Cambria"/>
              </a:rPr>
              <a:t>Can you tell by only looking this plot?</a:t>
            </a:r>
          </a:p>
        </p:txBody>
      </p:sp>
    </p:spTree>
    <p:extLst>
      <p:ext uri="{BB962C8B-B14F-4D97-AF65-F5344CB8AC3E}">
        <p14:creationId xmlns:p14="http://schemas.microsoft.com/office/powerpoint/2010/main" val="1329448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1981200" y="1"/>
            <a:ext cx="8229600" cy="1527175"/>
          </a:xfrm>
        </p:spPr>
        <p:txBody>
          <a:bodyPr/>
          <a:lstStyle/>
          <a:p>
            <a:r>
              <a:rPr lang="en-US" altLang="en-US" dirty="0">
                <a:latin typeface="Cambria"/>
                <a:cs typeface="Cambria"/>
              </a:rPr>
              <a:t>Finding Real GDP</a:t>
            </a:r>
          </a:p>
        </p:txBody>
      </p:sp>
      <p:sp>
        <p:nvSpPr>
          <p:cNvPr id="39939" name="Content Placeholder 2"/>
          <p:cNvSpPr>
            <a:spLocks noGrp="1"/>
          </p:cNvSpPr>
          <p:nvPr>
            <p:ph idx="1"/>
          </p:nvPr>
        </p:nvSpPr>
        <p:spPr>
          <a:xfrm>
            <a:off x="1981200" y="1712913"/>
            <a:ext cx="8229600" cy="4895850"/>
          </a:xfrm>
        </p:spPr>
        <p:txBody>
          <a:bodyPr/>
          <a:lstStyle/>
          <a:p>
            <a:pPr marL="514350" indent="-514350" eaLnBrk="1" hangingPunct="1">
              <a:buFont typeface="Calibri" panose="020F0502020204030204" pitchFamily="34" charset="0"/>
              <a:buAutoNum type="arabicPeriod"/>
            </a:pPr>
            <a:r>
              <a:rPr lang="en-US" altLang="en-US" sz="2800" dirty="0">
                <a:latin typeface="Cambria"/>
                <a:cs typeface="Cambria"/>
              </a:rPr>
              <a:t>Filter out the current prices from the nominal GDP data.</a:t>
            </a:r>
          </a:p>
          <a:p>
            <a:pPr lvl="1" eaLnBrk="1" hangingPunct="1"/>
            <a:r>
              <a:rPr lang="en-US" altLang="en-US" sz="2400" dirty="0">
                <a:latin typeface="Cambria"/>
                <a:cs typeface="Cambria"/>
              </a:rPr>
              <a:t>Divide nominal GDP by the price level for the year the GDP was produced.</a:t>
            </a:r>
          </a:p>
          <a:p>
            <a:pPr marL="514350" indent="-514350" eaLnBrk="1" hangingPunct="1">
              <a:buFont typeface="Calibri" panose="020F0502020204030204" pitchFamily="34" charset="0"/>
              <a:buAutoNum type="arabicPeriod"/>
            </a:pPr>
            <a:r>
              <a:rPr lang="en-US" altLang="en-US" sz="2800" dirty="0">
                <a:latin typeface="Cambria"/>
                <a:cs typeface="Cambria"/>
              </a:rPr>
              <a:t>Put in the constant prices from the base year.</a:t>
            </a:r>
          </a:p>
          <a:p>
            <a:pPr lvl="1" eaLnBrk="1" hangingPunct="1"/>
            <a:r>
              <a:rPr lang="en-US" altLang="en-US" sz="2400" dirty="0">
                <a:latin typeface="Cambria"/>
                <a:cs typeface="Cambria"/>
              </a:rPr>
              <a:t>Multiply by the price level (100) from base year 2005.</a:t>
            </a:r>
            <a:endParaRPr lang="en-US" altLang="en-US" sz="2000" dirty="0">
              <a:latin typeface="Cambria"/>
              <a:cs typeface="Cambria"/>
            </a:endParaRPr>
          </a:p>
        </p:txBody>
      </p:sp>
      <p:graphicFrame>
        <p:nvGraphicFramePr>
          <p:cNvPr id="39940" name="Object 6"/>
          <p:cNvGraphicFramePr>
            <a:graphicFrameLocks noChangeAspect="1"/>
          </p:cNvGraphicFramePr>
          <p:nvPr/>
        </p:nvGraphicFramePr>
        <p:xfrm>
          <a:off x="2590800" y="4800600"/>
          <a:ext cx="6604000" cy="1320800"/>
        </p:xfrm>
        <a:graphic>
          <a:graphicData uri="http://schemas.openxmlformats.org/presentationml/2006/ole">
            <mc:AlternateContent xmlns:mc="http://schemas.openxmlformats.org/markup-compatibility/2006">
              <mc:Choice xmlns:v="urn:schemas-microsoft-com:vml" Requires="v">
                <p:oleObj spid="_x0000_s1085" name="Equation" r:id="rId4" imgW="2095500" imgH="431800" progId="Equation.3">
                  <p:embed/>
                </p:oleObj>
              </mc:Choice>
              <mc:Fallback>
                <p:oleObj name="Equation" r:id="rId4" imgW="20955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4800600"/>
                        <a:ext cx="6604000" cy="1320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639150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arn(inVertical)">
                                      <p:cBhvr>
                                        <p:cTn id="7" dur="500"/>
                                        <p:tgtEl>
                                          <p:spTgt spid="3993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arn(inVertical)">
                                      <p:cBhvr>
                                        <p:cTn id="10" dur="500"/>
                                        <p:tgtEl>
                                          <p:spTgt spid="39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Effect transition="in" filter="barn(inVertical)">
                                      <p:cBhvr>
                                        <p:cTn id="15" dur="500"/>
                                        <p:tgtEl>
                                          <p:spTgt spid="39939">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9939">
                                            <p:txEl>
                                              <p:pRg st="3" end="3"/>
                                            </p:txEl>
                                          </p:spTgt>
                                        </p:tgtEl>
                                        <p:attrNameLst>
                                          <p:attrName>style.visibility</p:attrName>
                                        </p:attrNameLst>
                                      </p:cBhvr>
                                      <p:to>
                                        <p:strVal val="visible"/>
                                      </p:to>
                                    </p:set>
                                    <p:animEffect transition="in" filter="barn(inVertical)">
                                      <p:cBhvr>
                                        <p:cTn id="18" dur="500"/>
                                        <p:tgtEl>
                                          <p:spTgt spid="3993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39940"/>
                                        </p:tgtEl>
                                        <p:attrNameLst>
                                          <p:attrName>style.visibility</p:attrName>
                                        </p:attrNameLst>
                                      </p:cBhvr>
                                      <p:to>
                                        <p:strVal val="visible"/>
                                      </p:to>
                                    </p:set>
                                    <p:animEffect transition="in" filter="barn(inVertical)">
                                      <p:cBhvr>
                                        <p:cTn id="23"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1981200" y="1"/>
            <a:ext cx="8229600" cy="1527175"/>
          </a:xfrm>
        </p:spPr>
        <p:txBody>
          <a:bodyPr/>
          <a:lstStyle/>
          <a:p>
            <a:r>
              <a:rPr lang="en-US" altLang="en-US" dirty="0">
                <a:latin typeface="Cambria"/>
                <a:cs typeface="Cambria"/>
              </a:rPr>
              <a:t>Example</a:t>
            </a:r>
          </a:p>
        </p:txBody>
      </p:sp>
      <p:sp>
        <p:nvSpPr>
          <p:cNvPr id="40963" name="Content Placeholder 2"/>
          <p:cNvSpPr>
            <a:spLocks noGrp="1"/>
          </p:cNvSpPr>
          <p:nvPr>
            <p:ph idx="1"/>
          </p:nvPr>
        </p:nvSpPr>
        <p:spPr>
          <a:xfrm>
            <a:off x="1981200" y="1712913"/>
            <a:ext cx="8229600" cy="4895850"/>
          </a:xfrm>
        </p:spPr>
        <p:txBody>
          <a:bodyPr/>
          <a:lstStyle/>
          <a:p>
            <a:pPr eaLnBrk="1" hangingPunct="1"/>
            <a:r>
              <a:rPr lang="en-US" altLang="en-US" sz="2800" dirty="0">
                <a:latin typeface="Cambria"/>
                <a:cs typeface="Cambria"/>
              </a:rPr>
              <a:t>Find Real GDP for 2010.</a:t>
            </a:r>
          </a:p>
          <a:p>
            <a:pPr lvl="1" eaLnBrk="1" hangingPunct="1"/>
            <a:r>
              <a:rPr lang="en-US" altLang="ja-JP" sz="2400" dirty="0">
                <a:latin typeface="Cambria"/>
                <a:cs typeface="Cambria"/>
              </a:rPr>
              <a:t>"2010 GDP in 2005 prices"</a:t>
            </a:r>
          </a:p>
          <a:p>
            <a:pPr lvl="1" eaLnBrk="1" hangingPunct="1"/>
            <a:r>
              <a:rPr lang="en-US" altLang="en-US" sz="2400" dirty="0">
                <a:latin typeface="Cambria"/>
                <a:cs typeface="Cambria"/>
              </a:rPr>
              <a:t>Fill in equation, use t = 2010 numbers from table.</a:t>
            </a:r>
            <a:endParaRPr lang="en-US" altLang="en-US" sz="2000" dirty="0">
              <a:latin typeface="Cambria"/>
              <a:cs typeface="Cambria"/>
            </a:endParaRPr>
          </a:p>
        </p:txBody>
      </p:sp>
      <p:graphicFrame>
        <p:nvGraphicFramePr>
          <p:cNvPr id="40964" name="Object 7"/>
          <p:cNvGraphicFramePr>
            <a:graphicFrameLocks noChangeAspect="1"/>
          </p:cNvGraphicFramePr>
          <p:nvPr/>
        </p:nvGraphicFramePr>
        <p:xfrm>
          <a:off x="2814638" y="5043489"/>
          <a:ext cx="6507162" cy="835025"/>
        </p:xfrm>
        <a:graphic>
          <a:graphicData uri="http://schemas.openxmlformats.org/presentationml/2006/ole">
            <mc:AlternateContent xmlns:mc="http://schemas.openxmlformats.org/markup-compatibility/2006">
              <mc:Choice xmlns:v="urn:schemas-microsoft-com:vml" Requires="v">
                <p:oleObj spid="_x0000_s25717" name="Equation" r:id="rId4" imgW="3073400" imgH="393700" progId="Equation.3">
                  <p:embed/>
                </p:oleObj>
              </mc:Choice>
              <mc:Fallback>
                <p:oleObj name="Equation" r:id="rId4" imgW="30734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4638" y="5043489"/>
                        <a:ext cx="6507162" cy="835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0965" name="Object 6"/>
          <p:cNvGraphicFramePr>
            <a:graphicFrameLocks noChangeAspect="1"/>
          </p:cNvGraphicFramePr>
          <p:nvPr/>
        </p:nvGraphicFramePr>
        <p:xfrm>
          <a:off x="2844800" y="3543301"/>
          <a:ext cx="4813300" cy="962025"/>
        </p:xfrm>
        <a:graphic>
          <a:graphicData uri="http://schemas.openxmlformats.org/presentationml/2006/ole">
            <mc:AlternateContent xmlns:mc="http://schemas.openxmlformats.org/markup-compatibility/2006">
              <mc:Choice xmlns:v="urn:schemas-microsoft-com:vml" Requires="v">
                <p:oleObj spid="_x0000_s25718" name="Equation" r:id="rId6" imgW="2095500" imgH="431800" progId="Equation.3">
                  <p:embed/>
                </p:oleObj>
              </mc:Choice>
              <mc:Fallback>
                <p:oleObj name="Equation" r:id="rId6" imgW="20955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4800" y="3543301"/>
                        <a:ext cx="4813300" cy="962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11688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arn(inVertical)">
                                      <p:cBhvr>
                                        <p:cTn id="7" dur="500"/>
                                        <p:tgtEl>
                                          <p:spTgt spid="409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barn(inVertical)">
                                      <p:cBhvr>
                                        <p:cTn id="10" dur="500"/>
                                        <p:tgtEl>
                                          <p:spTgt spid="409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0965"/>
                                        </p:tgtEl>
                                        <p:attrNameLst>
                                          <p:attrName>style.visibility</p:attrName>
                                        </p:attrNameLst>
                                      </p:cBhvr>
                                      <p:to>
                                        <p:strVal val="visible"/>
                                      </p:to>
                                    </p:set>
                                    <p:animEffect transition="in" filter="barn(inVertical)">
                                      <p:cBhvr>
                                        <p:cTn id="15" dur="500"/>
                                        <p:tgtEl>
                                          <p:spTgt spid="409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40964"/>
                                        </p:tgtEl>
                                        <p:attrNameLst>
                                          <p:attrName>style.visibility</p:attrName>
                                        </p:attrNameLst>
                                      </p:cBhvr>
                                      <p:to>
                                        <p:strVal val="visible"/>
                                      </p:to>
                                    </p:set>
                                    <p:animEffect transition="in" filter="barn(inVertical)">
                                      <p:cBhvr>
                                        <p:cTn id="20"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527422" y="2523745"/>
            <a:ext cx="9148385" cy="152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a:solidFill>
                  <a:schemeClr val="tx1"/>
                </a:solidFill>
                <a:latin typeface="+mj-lt"/>
                <a:ea typeface="+mj-ea"/>
                <a:cs typeface="+mj-cs"/>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a:lstStyle>
          <a:p>
            <a:r>
              <a:rPr lang="en-US" dirty="0">
                <a:solidFill>
                  <a:prstClr val="black"/>
                </a:solidFill>
                <a:latin typeface="Cambria"/>
                <a:cs typeface="Cambria"/>
              </a:rPr>
              <a:t>Introduction to Macroeconomics</a:t>
            </a:r>
          </a:p>
        </p:txBody>
      </p:sp>
    </p:spTree>
    <p:extLst>
      <p:ext uri="{BB962C8B-B14F-4D97-AF65-F5344CB8AC3E}">
        <p14:creationId xmlns:p14="http://schemas.microsoft.com/office/powerpoint/2010/main" val="2703728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517585" y="0"/>
            <a:ext cx="8229600" cy="1527175"/>
          </a:xfrm>
        </p:spPr>
        <p:txBody>
          <a:bodyPr/>
          <a:lstStyle/>
          <a:p>
            <a:r>
              <a:rPr lang="en-US" altLang="en-US" dirty="0">
                <a:latin typeface="Cambria"/>
                <a:cs typeface="Cambria"/>
              </a:rPr>
              <a:t>Growth Rates</a:t>
            </a:r>
          </a:p>
        </p:txBody>
      </p:sp>
      <p:sp>
        <p:nvSpPr>
          <p:cNvPr id="41987" name="Content Placeholder 2"/>
          <p:cNvSpPr>
            <a:spLocks noGrp="1"/>
          </p:cNvSpPr>
          <p:nvPr>
            <p:ph idx="1"/>
          </p:nvPr>
        </p:nvSpPr>
        <p:spPr>
          <a:xfrm>
            <a:off x="517585" y="1712913"/>
            <a:ext cx="11041811" cy="4895850"/>
          </a:xfrm>
        </p:spPr>
        <p:txBody>
          <a:bodyPr/>
          <a:lstStyle/>
          <a:p>
            <a:pPr eaLnBrk="1" hangingPunct="1"/>
            <a:r>
              <a:rPr lang="en-US" altLang="en-US" sz="2800" dirty="0">
                <a:latin typeface="Cambria"/>
                <a:cs typeface="Cambria"/>
              </a:rPr>
              <a:t>Growth rates</a:t>
            </a:r>
          </a:p>
          <a:p>
            <a:pPr lvl="1" eaLnBrk="1" hangingPunct="1"/>
            <a:r>
              <a:rPr lang="en-US" altLang="en-US" sz="2400" dirty="0">
                <a:latin typeface="Cambria"/>
                <a:cs typeface="Cambria"/>
              </a:rPr>
              <a:t>Tell us how fast our economy is growing.</a:t>
            </a:r>
          </a:p>
          <a:p>
            <a:pPr lvl="1" eaLnBrk="1" hangingPunct="1"/>
            <a:r>
              <a:rPr lang="en-US" altLang="en-US" sz="2400" dirty="0">
                <a:latin typeface="Cambria"/>
                <a:cs typeface="Cambria"/>
              </a:rPr>
              <a:t>Can be calculated using a percent change formula.</a:t>
            </a:r>
          </a:p>
          <a:p>
            <a:pPr lvl="1" eaLnBrk="1" hangingPunct="1"/>
            <a:r>
              <a:rPr lang="en-US" altLang="en-US" sz="2400" dirty="0">
                <a:latin typeface="Cambria"/>
                <a:cs typeface="Cambria"/>
              </a:rPr>
              <a:t>A negative growth rate means the economy is contracting (recession). </a:t>
            </a:r>
          </a:p>
          <a:p>
            <a:pPr lvl="1" eaLnBrk="1" hangingPunct="1"/>
            <a:r>
              <a:rPr lang="en-US" altLang="en-US" sz="2400" dirty="0">
                <a:solidFill>
                  <a:srgbClr val="FF0000"/>
                </a:solidFill>
                <a:latin typeface="Cambria"/>
                <a:cs typeface="Cambria"/>
              </a:rPr>
              <a:t>Caveat: We care only Real GDP Growth Rate since Nominal GDP Growth Rate can be misleading due to increase or decrease in price level.</a:t>
            </a:r>
            <a:r>
              <a:rPr lang="en-US" altLang="en-US" sz="2400" dirty="0">
                <a:latin typeface="Cambria"/>
                <a:cs typeface="Cambria"/>
              </a:rPr>
              <a:t> </a:t>
            </a:r>
            <a:endParaRPr lang="en-US" altLang="en-US" sz="2000" dirty="0">
              <a:latin typeface="Cambria"/>
              <a:cs typeface="Cambria"/>
            </a:endParaRPr>
          </a:p>
        </p:txBody>
      </p:sp>
      <p:graphicFrame>
        <p:nvGraphicFramePr>
          <p:cNvPr id="41988" name="Object 8"/>
          <p:cNvGraphicFramePr>
            <a:graphicFrameLocks noChangeAspect="1"/>
          </p:cNvGraphicFramePr>
          <p:nvPr/>
        </p:nvGraphicFramePr>
        <p:xfrm>
          <a:off x="2105026" y="5321300"/>
          <a:ext cx="7369175" cy="915988"/>
        </p:xfrm>
        <a:graphic>
          <a:graphicData uri="http://schemas.openxmlformats.org/presentationml/2006/ole">
            <mc:AlternateContent xmlns:mc="http://schemas.openxmlformats.org/markup-compatibility/2006">
              <mc:Choice xmlns:v="urn:schemas-microsoft-com:vml" Requires="v">
                <p:oleObj spid="_x0000_s26741" name="Equation" r:id="rId4" imgW="3479800" imgH="431800" progId="Equation.3">
                  <p:embed/>
                </p:oleObj>
              </mc:Choice>
              <mc:Fallback>
                <p:oleObj name="Equation" r:id="rId4" imgW="34798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026" y="5321300"/>
                        <a:ext cx="7369175" cy="915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989" name="Object 4"/>
          <p:cNvGraphicFramePr>
            <a:graphicFrameLocks noChangeAspect="1"/>
          </p:cNvGraphicFramePr>
          <p:nvPr>
            <p:extLst>
              <p:ext uri="{D42A27DB-BD31-4B8C-83A1-F6EECF244321}">
                <p14:modId xmlns:p14="http://schemas.microsoft.com/office/powerpoint/2010/main" val="2723153957"/>
              </p:ext>
            </p:extLst>
          </p:nvPr>
        </p:nvGraphicFramePr>
        <p:xfrm>
          <a:off x="2105026" y="4583114"/>
          <a:ext cx="6643688" cy="430212"/>
        </p:xfrm>
        <a:graphic>
          <a:graphicData uri="http://schemas.openxmlformats.org/presentationml/2006/ole">
            <mc:AlternateContent xmlns:mc="http://schemas.openxmlformats.org/markup-compatibility/2006">
              <mc:Choice xmlns:v="urn:schemas-microsoft-com:vml" Requires="v">
                <p:oleObj spid="_x0000_s26742" name="Equation" r:id="rId6" imgW="3136900" imgH="203200" progId="Equation.3">
                  <p:embed/>
                </p:oleObj>
              </mc:Choice>
              <mc:Fallback>
                <p:oleObj name="Equation" r:id="rId6" imgW="31369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5026" y="4583114"/>
                        <a:ext cx="6643688" cy="430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785241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arn(inVertical)">
                                      <p:cBhvr>
                                        <p:cTn id="7" dur="500"/>
                                        <p:tgtEl>
                                          <p:spTgt spid="419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arn(inVertical)">
                                      <p:cBhvr>
                                        <p:cTn id="10" dur="500"/>
                                        <p:tgtEl>
                                          <p:spTgt spid="419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animEffect transition="in" filter="barn(inVertical)">
                                      <p:cBhvr>
                                        <p:cTn id="16" dur="500"/>
                                        <p:tgtEl>
                                          <p:spTgt spid="4198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41989"/>
                                        </p:tgtEl>
                                        <p:attrNameLst>
                                          <p:attrName>style.visibility</p:attrName>
                                        </p:attrNameLst>
                                      </p:cBhvr>
                                      <p:to>
                                        <p:strVal val="visible"/>
                                      </p:to>
                                    </p:set>
                                    <p:animEffect transition="in" filter="barn(inVertical)">
                                      <p:cBhvr>
                                        <p:cTn id="21" dur="500"/>
                                        <p:tgtEl>
                                          <p:spTgt spid="419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41988"/>
                                        </p:tgtEl>
                                        <p:attrNameLst>
                                          <p:attrName>style.visibility</p:attrName>
                                        </p:attrNameLst>
                                      </p:cBhvr>
                                      <p:to>
                                        <p:strVal val="visible"/>
                                      </p:to>
                                    </p:set>
                                    <p:animEffect transition="in" filter="barn(inVertical)">
                                      <p:cBhvr>
                                        <p:cTn id="26"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1"/>
            <a:ext cx="8229600" cy="1527175"/>
          </a:xfrm>
        </p:spPr>
        <p:txBody>
          <a:bodyPr/>
          <a:lstStyle/>
          <a:p>
            <a:r>
              <a:rPr lang="en-US" altLang="en-US" dirty="0">
                <a:latin typeface="Cambria"/>
                <a:cs typeface="Cambria"/>
              </a:rPr>
              <a:t>Growth Rates</a:t>
            </a:r>
          </a:p>
        </p:txBody>
      </p:sp>
      <p:sp>
        <p:nvSpPr>
          <p:cNvPr id="86018" name="Content Placeholder 2"/>
          <p:cNvSpPr>
            <a:spLocks noGrp="1"/>
          </p:cNvSpPr>
          <p:nvPr>
            <p:ph idx="1"/>
          </p:nvPr>
        </p:nvSpPr>
        <p:spPr>
          <a:xfrm>
            <a:off x="1981200" y="1712913"/>
            <a:ext cx="8229600" cy="4895850"/>
          </a:xfrm>
        </p:spPr>
        <p:txBody>
          <a:bodyPr/>
          <a:lstStyle/>
          <a:p>
            <a:pPr eaLnBrk="1" hangingPunct="1"/>
            <a:r>
              <a:rPr lang="en-US" altLang="en-US" sz="3200" dirty="0">
                <a:latin typeface="Cambria"/>
                <a:cs typeface="Cambria"/>
              </a:rPr>
              <a:t>Using the numbers from the table again.</a:t>
            </a:r>
            <a:endParaRPr lang="en-US" altLang="en-US" sz="2800" dirty="0">
              <a:latin typeface="Cambria"/>
              <a:cs typeface="Cambria"/>
            </a:endParaRPr>
          </a:p>
        </p:txBody>
      </p:sp>
      <p:graphicFrame>
        <p:nvGraphicFramePr>
          <p:cNvPr id="43012" name="Object 4"/>
          <p:cNvGraphicFramePr>
            <a:graphicFrameLocks noChangeAspect="1"/>
          </p:cNvGraphicFramePr>
          <p:nvPr/>
        </p:nvGraphicFramePr>
        <p:xfrm>
          <a:off x="2365375" y="2833688"/>
          <a:ext cx="6643688" cy="430212"/>
        </p:xfrm>
        <a:graphic>
          <a:graphicData uri="http://schemas.openxmlformats.org/presentationml/2006/ole">
            <mc:AlternateContent xmlns:mc="http://schemas.openxmlformats.org/markup-compatibility/2006">
              <mc:Choice xmlns:v="urn:schemas-microsoft-com:vml" Requires="v">
                <p:oleObj spid="_x0000_s27821" name="Equation" r:id="rId4" imgW="3136900" imgH="203200" progId="Equation.3">
                  <p:embed/>
                </p:oleObj>
              </mc:Choice>
              <mc:Fallback>
                <p:oleObj name="Equation" r:id="rId4" imgW="31369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75" y="2833688"/>
                        <a:ext cx="6643688" cy="430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2468563" y="5324476"/>
          <a:ext cx="7073900" cy="860425"/>
        </p:xfrm>
        <a:graphic>
          <a:graphicData uri="http://schemas.openxmlformats.org/presentationml/2006/ole">
            <mc:AlternateContent xmlns:mc="http://schemas.openxmlformats.org/markup-compatibility/2006">
              <mc:Choice xmlns:v="urn:schemas-microsoft-com:vml" Requires="v">
                <p:oleObj spid="_x0000_s27822" name="Equation" r:id="rId6" imgW="3340100" imgH="406400" progId="Equation.3">
                  <p:embed/>
                </p:oleObj>
              </mc:Choice>
              <mc:Fallback>
                <p:oleObj name="Equation" r:id="rId6" imgW="33401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8563" y="5324476"/>
                        <a:ext cx="7073900" cy="860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4" name="Object 8"/>
          <p:cNvGraphicFramePr>
            <a:graphicFrameLocks noChangeAspect="1"/>
          </p:cNvGraphicFramePr>
          <p:nvPr/>
        </p:nvGraphicFramePr>
        <p:xfrm>
          <a:off x="2397126" y="3860800"/>
          <a:ext cx="7369175" cy="915988"/>
        </p:xfrm>
        <a:graphic>
          <a:graphicData uri="http://schemas.openxmlformats.org/presentationml/2006/ole">
            <mc:AlternateContent xmlns:mc="http://schemas.openxmlformats.org/markup-compatibility/2006">
              <mc:Choice xmlns:v="urn:schemas-microsoft-com:vml" Requires="v">
                <p:oleObj spid="_x0000_s27823" name="Equation" r:id="rId8" imgW="3479800" imgH="431800" progId="Equation.3">
                  <p:embed/>
                </p:oleObj>
              </mc:Choice>
              <mc:Fallback>
                <p:oleObj name="Equation" r:id="rId8" imgW="3479800" imgH="431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7126" y="3860800"/>
                        <a:ext cx="7369175" cy="915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932617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arn(inVertical)">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3014"/>
                                        </p:tgtEl>
                                        <p:attrNameLst>
                                          <p:attrName>style.visibility</p:attrName>
                                        </p:attrNameLst>
                                      </p:cBhvr>
                                      <p:to>
                                        <p:strVal val="visible"/>
                                      </p:to>
                                    </p:set>
                                    <p:animEffect transition="in" filter="barn(inVertical)">
                                      <p:cBhvr>
                                        <p:cTn id="12" dur="500"/>
                                        <p:tgtEl>
                                          <p:spTgt spid="430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barn(inVertical)">
                                      <p:cBhvr>
                                        <p:cTn id="17"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981200" y="1"/>
            <a:ext cx="8229600" cy="1527175"/>
          </a:xfrm>
        </p:spPr>
        <p:txBody>
          <a:bodyPr/>
          <a:lstStyle/>
          <a:p>
            <a:r>
              <a:rPr lang="en-US" altLang="en-US" dirty="0">
                <a:latin typeface="Cambria"/>
                <a:cs typeface="Cambria"/>
              </a:rPr>
              <a:t>Growth Rates</a:t>
            </a:r>
          </a:p>
        </p:txBody>
      </p:sp>
      <p:sp>
        <p:nvSpPr>
          <p:cNvPr id="88066" name="Content Placeholder 2"/>
          <p:cNvSpPr>
            <a:spLocks noGrp="1"/>
          </p:cNvSpPr>
          <p:nvPr>
            <p:ph idx="1"/>
          </p:nvPr>
        </p:nvSpPr>
        <p:spPr>
          <a:xfrm>
            <a:off x="1981200" y="1712913"/>
            <a:ext cx="8229600" cy="4895850"/>
          </a:xfrm>
        </p:spPr>
        <p:txBody>
          <a:bodyPr/>
          <a:lstStyle/>
          <a:p>
            <a:pPr eaLnBrk="1" hangingPunct="1"/>
            <a:r>
              <a:rPr lang="en-US" altLang="en-US" sz="2800" dirty="0">
                <a:latin typeface="Cambria"/>
                <a:cs typeface="Cambria"/>
              </a:rPr>
              <a:t>Price level growth rate</a:t>
            </a:r>
          </a:p>
          <a:p>
            <a:pPr lvl="1" eaLnBrk="1" hangingPunct="1"/>
            <a:r>
              <a:rPr lang="en-US" altLang="en-US" sz="2400" dirty="0">
                <a:latin typeface="Cambria"/>
                <a:cs typeface="Cambria"/>
              </a:rPr>
              <a:t>The same as the GDP deflator growth rate.</a:t>
            </a:r>
          </a:p>
        </p:txBody>
      </p:sp>
      <p:graphicFrame>
        <p:nvGraphicFramePr>
          <p:cNvPr id="44036" name="Object 6"/>
          <p:cNvGraphicFramePr>
            <a:graphicFrameLocks noChangeAspect="1"/>
          </p:cNvGraphicFramePr>
          <p:nvPr>
            <p:extLst>
              <p:ext uri="{D42A27DB-BD31-4B8C-83A1-F6EECF244321}">
                <p14:modId xmlns:p14="http://schemas.microsoft.com/office/powerpoint/2010/main" val="42138010"/>
              </p:ext>
            </p:extLst>
          </p:nvPr>
        </p:nvGraphicFramePr>
        <p:xfrm>
          <a:off x="2443163" y="3165475"/>
          <a:ext cx="5649912" cy="376238"/>
        </p:xfrm>
        <a:graphic>
          <a:graphicData uri="http://schemas.openxmlformats.org/presentationml/2006/ole">
            <mc:AlternateContent xmlns:mc="http://schemas.openxmlformats.org/markup-compatibility/2006">
              <mc:Choice xmlns:v="urn:schemas-microsoft-com:vml" Requires="v">
                <p:oleObj spid="_x0000_s28845" name="Equation" r:id="rId4" imgW="2667000" imgH="177800" progId="Equation.3">
                  <p:embed/>
                </p:oleObj>
              </mc:Choice>
              <mc:Fallback>
                <p:oleObj name="Equation" r:id="rId4" imgW="2667000" imgH="177800" progId="Equation.3">
                  <p:embed/>
                  <p:pic>
                    <p:nvPicPr>
                      <p:cNvPr id="0" name=""/>
                      <p:cNvPicPr>
                        <a:picLocks noChangeAspect="1" noChangeArrowheads="1"/>
                      </p:cNvPicPr>
                      <p:nvPr/>
                    </p:nvPicPr>
                    <p:blipFill>
                      <a:blip r:embed="rId5"/>
                      <a:srcRect/>
                      <a:stretch>
                        <a:fillRect/>
                      </a:stretch>
                    </p:blipFill>
                    <p:spPr bwMode="auto">
                      <a:xfrm>
                        <a:off x="2443163" y="3165475"/>
                        <a:ext cx="5649912" cy="3762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4037" name="Object 7"/>
          <p:cNvGraphicFramePr>
            <a:graphicFrameLocks noChangeAspect="1"/>
          </p:cNvGraphicFramePr>
          <p:nvPr/>
        </p:nvGraphicFramePr>
        <p:xfrm>
          <a:off x="2676526" y="3749675"/>
          <a:ext cx="5540375" cy="833438"/>
        </p:xfrm>
        <a:graphic>
          <a:graphicData uri="http://schemas.openxmlformats.org/presentationml/2006/ole">
            <mc:AlternateContent xmlns:mc="http://schemas.openxmlformats.org/markup-compatibility/2006">
              <mc:Choice xmlns:v="urn:schemas-microsoft-com:vml" Requires="v">
                <p:oleObj spid="_x0000_s28846" name="Equation" r:id="rId6" imgW="2616200" imgH="393700" progId="Equation.3">
                  <p:embed/>
                </p:oleObj>
              </mc:Choice>
              <mc:Fallback>
                <p:oleObj name="Equation" r:id="rId6" imgW="26162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6526" y="3749675"/>
                        <a:ext cx="5540375" cy="833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4038" name="Object 8"/>
          <p:cNvGraphicFramePr>
            <a:graphicFrameLocks noChangeAspect="1"/>
          </p:cNvGraphicFramePr>
          <p:nvPr/>
        </p:nvGraphicFramePr>
        <p:xfrm>
          <a:off x="2705100" y="5654675"/>
          <a:ext cx="7632700" cy="376238"/>
        </p:xfrm>
        <a:graphic>
          <a:graphicData uri="http://schemas.openxmlformats.org/presentationml/2006/ole">
            <mc:AlternateContent xmlns:mc="http://schemas.openxmlformats.org/markup-compatibility/2006">
              <mc:Choice xmlns:v="urn:schemas-microsoft-com:vml" Requires="v">
                <p:oleObj spid="_x0000_s28847" name="Equation" r:id="rId8" imgW="3263900" imgH="177800" progId="Equation.3">
                  <p:embed/>
                </p:oleObj>
              </mc:Choice>
              <mc:Fallback>
                <p:oleObj name="Equation" r:id="rId8" imgW="3263900" imgH="177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5100" y="5654675"/>
                        <a:ext cx="7632700" cy="3762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
        <p:nvSpPr>
          <p:cNvPr id="88070" name="Content Placeholder 2"/>
          <p:cNvSpPr txBox="1">
            <a:spLocks/>
          </p:cNvSpPr>
          <p:nvPr/>
        </p:nvSpPr>
        <p:spPr bwMode="auto">
          <a:xfrm>
            <a:off x="1981200" y="4938714"/>
            <a:ext cx="8229600"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20000"/>
              </a:spcBef>
              <a:spcAft>
                <a:spcPct val="0"/>
              </a:spcAft>
              <a:buFont typeface="Arial" panose="020B0604020202020204" pitchFamily="34" charset="0"/>
              <a:buChar char="•"/>
            </a:pPr>
            <a:r>
              <a:rPr lang="en-US" altLang="en-US" sz="2800" dirty="0">
                <a:solidFill>
                  <a:prstClr val="black"/>
                </a:solidFill>
                <a:latin typeface="Cambria"/>
                <a:cs typeface="Cambria"/>
              </a:rPr>
              <a:t>Another useful evaluative formula</a:t>
            </a:r>
            <a:endParaRPr lang="en-US" altLang="en-US" dirty="0">
              <a:solidFill>
                <a:prstClr val="black"/>
              </a:solidFill>
              <a:latin typeface="Cambria"/>
              <a:cs typeface="Cambria"/>
            </a:endParaRPr>
          </a:p>
        </p:txBody>
      </p:sp>
    </p:spTree>
    <p:extLst>
      <p:ext uri="{BB962C8B-B14F-4D97-AF65-F5344CB8AC3E}">
        <p14:creationId xmlns:p14="http://schemas.microsoft.com/office/powerpoint/2010/main" val="4279486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arn(inVertical)">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barn(inVertical)">
                                      <p:cBhvr>
                                        <p:cTn id="12" dur="500"/>
                                        <p:tgtEl>
                                          <p:spTgt spid="44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4038"/>
                                        </p:tgtEl>
                                        <p:attrNameLst>
                                          <p:attrName>style.visibility</p:attrName>
                                        </p:attrNameLst>
                                      </p:cBhvr>
                                      <p:to>
                                        <p:strVal val="visible"/>
                                      </p:to>
                                    </p:set>
                                    <p:animEffect transition="in" filter="barn(inVertical)">
                                      <p:cBhvr>
                                        <p:cTn id="1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1981200" y="1"/>
            <a:ext cx="8229600" cy="1527175"/>
          </a:xfrm>
        </p:spPr>
        <p:txBody>
          <a:bodyPr/>
          <a:lstStyle/>
          <a:p>
            <a:r>
              <a:rPr lang="en-US" altLang="en-US" dirty="0">
                <a:latin typeface="Cambria"/>
                <a:cs typeface="Cambria"/>
              </a:rPr>
              <a:t>Conclusion</a:t>
            </a:r>
          </a:p>
        </p:txBody>
      </p:sp>
      <p:sp>
        <p:nvSpPr>
          <p:cNvPr id="100354" name="Content Placeholder 2"/>
          <p:cNvSpPr>
            <a:spLocks noGrp="1"/>
          </p:cNvSpPr>
          <p:nvPr>
            <p:ph idx="1"/>
          </p:nvPr>
        </p:nvSpPr>
        <p:spPr>
          <a:xfrm>
            <a:off x="1981200" y="1712913"/>
            <a:ext cx="8229600" cy="4895850"/>
          </a:xfrm>
        </p:spPr>
        <p:txBody>
          <a:bodyPr/>
          <a:lstStyle/>
          <a:p>
            <a:pPr eaLnBrk="1" hangingPunct="1"/>
            <a:r>
              <a:rPr lang="en-US" altLang="en-US" sz="3200" dirty="0">
                <a:latin typeface="Cambria"/>
                <a:cs typeface="Cambria"/>
              </a:rPr>
              <a:t>Determining how much output is produced in the economy gives a benchmark from which to examine economic growth and fluctuations in economic activity.</a:t>
            </a:r>
          </a:p>
          <a:p>
            <a:pPr eaLnBrk="1" hangingPunct="1"/>
            <a:r>
              <a:rPr lang="en-US" altLang="en-US" sz="3200" dirty="0">
                <a:latin typeface="Cambria"/>
                <a:cs typeface="Cambria"/>
              </a:rPr>
              <a:t>Measuring GDP allows us to examine economic output across countries.</a:t>
            </a:r>
            <a:endParaRPr lang="en-US" altLang="en-US" sz="2800" dirty="0">
              <a:latin typeface="Cambria"/>
              <a:cs typeface="Cambria"/>
            </a:endParaRPr>
          </a:p>
        </p:txBody>
      </p:sp>
    </p:spTree>
    <p:extLst>
      <p:ext uri="{BB962C8B-B14F-4D97-AF65-F5344CB8AC3E}">
        <p14:creationId xmlns:p14="http://schemas.microsoft.com/office/powerpoint/2010/main" val="2486513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a:xfrm>
            <a:off x="1981200" y="1"/>
            <a:ext cx="8229600" cy="1527175"/>
          </a:xfrm>
        </p:spPr>
        <p:txBody>
          <a:bodyPr/>
          <a:lstStyle/>
          <a:p>
            <a:r>
              <a:rPr lang="en-US" altLang="en-US" dirty="0">
                <a:latin typeface="Cambria"/>
                <a:cs typeface="Cambria"/>
              </a:rPr>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dirty="0">
                <a:latin typeface="Cambria"/>
                <a:cs typeface="Cambria"/>
              </a:rPr>
              <a:t>Gross domestic product (GDP) also measures</a:t>
            </a:r>
          </a:p>
          <a:p>
            <a:pPr marL="971550" lvl="1" indent="-514350">
              <a:buFont typeface="Calibri" panose="020F0502020204030204" pitchFamily="34" charset="0"/>
              <a:buAutoNum type="alphaUcPeriod"/>
            </a:pPr>
            <a:r>
              <a:rPr lang="en-US" altLang="en-US" dirty="0">
                <a:latin typeface="Cambria"/>
                <a:cs typeface="Cambria"/>
              </a:rPr>
              <a:t>A nation</a:t>
            </a:r>
            <a:r>
              <a:rPr lang="tr-TR" altLang="ja-JP" dirty="0">
                <a:latin typeface="Cambria"/>
                <a:cs typeface="Cambria"/>
              </a:rPr>
              <a:t>'</a:t>
            </a:r>
            <a:r>
              <a:rPr lang="en-US" altLang="ja-JP" dirty="0">
                <a:latin typeface="Cambria"/>
                <a:cs typeface="Cambria"/>
              </a:rPr>
              <a:t>s exports.</a:t>
            </a:r>
          </a:p>
          <a:p>
            <a:pPr marL="971550" lvl="1" indent="-514350">
              <a:buFont typeface="Calibri" panose="020F0502020204030204" pitchFamily="34" charset="0"/>
              <a:buAutoNum type="alphaUcPeriod"/>
            </a:pPr>
            <a:r>
              <a:rPr lang="en-US" altLang="en-US" dirty="0">
                <a:latin typeface="Cambria"/>
                <a:cs typeface="Cambria"/>
              </a:rPr>
              <a:t>A nation</a:t>
            </a:r>
            <a:r>
              <a:rPr lang="tr-TR" altLang="ja-JP" dirty="0"/>
              <a:t>'</a:t>
            </a:r>
            <a:r>
              <a:rPr lang="en-US" altLang="ja-JP" dirty="0">
                <a:latin typeface="Cambria"/>
                <a:cs typeface="Cambria"/>
              </a:rPr>
              <a:t>s debt.</a:t>
            </a:r>
          </a:p>
          <a:p>
            <a:pPr marL="971550" lvl="1" indent="-514350">
              <a:buFont typeface="Calibri" panose="020F0502020204030204" pitchFamily="34" charset="0"/>
              <a:buAutoNum type="alphaUcPeriod"/>
            </a:pPr>
            <a:r>
              <a:rPr lang="en-US" altLang="en-US" dirty="0">
                <a:latin typeface="Cambria"/>
                <a:cs typeface="Cambria"/>
              </a:rPr>
              <a:t>A nation</a:t>
            </a:r>
            <a:r>
              <a:rPr lang="tr-TR" altLang="ja-JP" dirty="0"/>
              <a:t>'</a:t>
            </a:r>
            <a:r>
              <a:rPr lang="en-US" altLang="ja-JP" dirty="0">
                <a:latin typeface="Cambria"/>
                <a:cs typeface="Cambria"/>
              </a:rPr>
              <a:t>s income.</a:t>
            </a:r>
          </a:p>
          <a:p>
            <a:pPr marL="971550" lvl="1" indent="-514350">
              <a:buFont typeface="Calibri" panose="020F0502020204030204" pitchFamily="34" charset="0"/>
              <a:buAutoNum type="alphaUcPeriod"/>
            </a:pPr>
            <a:r>
              <a:rPr lang="en-US" altLang="en-US" dirty="0">
                <a:latin typeface="Cambria"/>
                <a:cs typeface="Cambria"/>
              </a:rPr>
              <a:t>A nation</a:t>
            </a:r>
            <a:r>
              <a:rPr lang="tr-TR" altLang="ja-JP" dirty="0"/>
              <a:t>'</a:t>
            </a:r>
            <a:r>
              <a:rPr lang="en-US" altLang="ja-JP" dirty="0">
                <a:latin typeface="Cambria"/>
                <a:cs typeface="Cambria"/>
              </a:rPr>
              <a:t>s consumption.</a:t>
            </a:r>
            <a:endParaRPr lang="en-US" altLang="en-US" dirty="0">
              <a:latin typeface="Cambria"/>
              <a:cs typeface="Cambria"/>
            </a:endParaRPr>
          </a:p>
        </p:txBody>
      </p:sp>
    </p:spTree>
    <p:extLst>
      <p:ext uri="{BB962C8B-B14F-4D97-AF65-F5344CB8AC3E}">
        <p14:creationId xmlns:p14="http://schemas.microsoft.com/office/powerpoint/2010/main" val="1111927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a:xfrm>
            <a:off x="1981200" y="1"/>
            <a:ext cx="8229600" cy="1527175"/>
          </a:xfrm>
        </p:spPr>
        <p:txBody>
          <a:bodyPr/>
          <a:lstStyle/>
          <a:p>
            <a:r>
              <a:rPr lang="en-US" altLang="en-US" dirty="0">
                <a:latin typeface="Cambria"/>
                <a:cs typeface="Cambria"/>
              </a:rPr>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dirty="0">
                <a:latin typeface="Cambria"/>
                <a:cs typeface="Cambria"/>
              </a:rPr>
              <a:t>Why does not</a:t>
            </a:r>
            <a:r>
              <a:rPr lang="en-US" altLang="ja-JP" dirty="0">
                <a:latin typeface="Cambria"/>
                <a:cs typeface="Cambria"/>
              </a:rPr>
              <a:t> GDP count expenditures on intermediate goods?</a:t>
            </a:r>
          </a:p>
          <a:p>
            <a:pPr marL="971550" lvl="1" indent="-514350">
              <a:buFont typeface="Calibri" panose="020F0502020204030204" pitchFamily="34" charset="0"/>
              <a:buAutoNum type="alphaUcPeriod"/>
            </a:pPr>
            <a:r>
              <a:rPr lang="en-US" altLang="en-US" dirty="0">
                <a:latin typeface="Cambria"/>
                <a:cs typeface="Cambria"/>
              </a:rPr>
              <a:t>To make GDP calculations easier</a:t>
            </a:r>
          </a:p>
          <a:p>
            <a:pPr marL="971550" lvl="1" indent="-514350">
              <a:buFont typeface="Calibri" panose="020F0502020204030204" pitchFamily="34" charset="0"/>
              <a:buAutoNum type="alphaUcPeriod"/>
            </a:pPr>
            <a:r>
              <a:rPr lang="en-US" altLang="en-US" dirty="0">
                <a:latin typeface="Cambria"/>
                <a:cs typeface="Cambria"/>
              </a:rPr>
              <a:t>Because intermediate goods are used by firms instead of consumers</a:t>
            </a:r>
          </a:p>
          <a:p>
            <a:pPr marL="971550" lvl="1" indent="-514350">
              <a:buFont typeface="Calibri" panose="020F0502020204030204" pitchFamily="34" charset="0"/>
              <a:buAutoNum type="alphaUcPeriod"/>
            </a:pPr>
            <a:r>
              <a:rPr lang="en-US" altLang="en-US" dirty="0">
                <a:latin typeface="Cambria"/>
                <a:cs typeface="Cambria"/>
              </a:rPr>
              <a:t>To avoid double counting</a:t>
            </a:r>
          </a:p>
          <a:p>
            <a:pPr marL="971550" lvl="1" indent="-514350">
              <a:buFont typeface="Calibri" panose="020F0502020204030204" pitchFamily="34" charset="0"/>
              <a:buAutoNum type="alphaUcPeriod"/>
            </a:pPr>
            <a:r>
              <a:rPr lang="en-US" altLang="en-US" dirty="0">
                <a:latin typeface="Cambria"/>
                <a:cs typeface="Cambria"/>
              </a:rPr>
              <a:t>Intermediate goods have no market value</a:t>
            </a:r>
          </a:p>
        </p:txBody>
      </p:sp>
    </p:spTree>
    <p:extLst>
      <p:ext uri="{BB962C8B-B14F-4D97-AF65-F5344CB8AC3E}">
        <p14:creationId xmlns:p14="http://schemas.microsoft.com/office/powerpoint/2010/main" val="3535712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1981200" y="1"/>
            <a:ext cx="8229600" cy="1527175"/>
          </a:xfrm>
        </p:spPr>
        <p:txBody>
          <a:bodyPr/>
          <a:lstStyle/>
          <a:p>
            <a:r>
              <a:rPr lang="en-US" altLang="en-US" dirty="0">
                <a:latin typeface="Cambria"/>
                <a:cs typeface="Cambria"/>
              </a:rPr>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dirty="0">
                <a:latin typeface="Cambria"/>
                <a:cs typeface="Cambria"/>
              </a:rPr>
              <a:t>What is the biggest component of GDP?</a:t>
            </a:r>
          </a:p>
          <a:p>
            <a:pPr marL="971550" lvl="1" indent="-514350">
              <a:buFont typeface="Calibri" panose="020F0502020204030204" pitchFamily="34" charset="0"/>
              <a:buAutoNum type="alphaUcPeriod"/>
            </a:pPr>
            <a:r>
              <a:rPr lang="en-US" altLang="en-US" dirty="0">
                <a:latin typeface="Cambria"/>
                <a:cs typeface="Cambria"/>
              </a:rPr>
              <a:t>Consumption [C]</a:t>
            </a:r>
          </a:p>
          <a:p>
            <a:pPr marL="971550" lvl="1" indent="-514350">
              <a:buFont typeface="Calibri" panose="020F0502020204030204" pitchFamily="34" charset="0"/>
              <a:buAutoNum type="alphaUcPeriod"/>
            </a:pPr>
            <a:r>
              <a:rPr lang="en-US" altLang="en-US" dirty="0">
                <a:latin typeface="Cambria"/>
                <a:cs typeface="Cambria"/>
              </a:rPr>
              <a:t>Investment [I]</a:t>
            </a:r>
          </a:p>
          <a:p>
            <a:pPr marL="971550" lvl="1" indent="-514350">
              <a:buFont typeface="Calibri" panose="020F0502020204030204" pitchFamily="34" charset="0"/>
              <a:buAutoNum type="alphaUcPeriod"/>
            </a:pPr>
            <a:r>
              <a:rPr lang="en-US" altLang="en-US" dirty="0">
                <a:latin typeface="Cambria"/>
                <a:cs typeface="Cambria"/>
              </a:rPr>
              <a:t>Government Purchases [G]</a:t>
            </a:r>
          </a:p>
          <a:p>
            <a:pPr marL="971550" lvl="1" indent="-514350">
              <a:buFont typeface="Calibri" panose="020F0502020204030204" pitchFamily="34" charset="0"/>
              <a:buAutoNum type="alphaUcPeriod"/>
            </a:pPr>
            <a:r>
              <a:rPr lang="en-US" altLang="en-US" dirty="0">
                <a:latin typeface="Cambria"/>
                <a:cs typeface="Cambria"/>
              </a:rPr>
              <a:t>Net Exports [NX]</a:t>
            </a:r>
          </a:p>
        </p:txBody>
      </p:sp>
    </p:spTree>
    <p:extLst>
      <p:ext uri="{BB962C8B-B14F-4D97-AF65-F5344CB8AC3E}">
        <p14:creationId xmlns:p14="http://schemas.microsoft.com/office/powerpoint/2010/main" val="504291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a:xfrm>
            <a:off x="1981200" y="1"/>
            <a:ext cx="8229600" cy="1527175"/>
          </a:xfrm>
        </p:spPr>
        <p:txBody>
          <a:bodyPr/>
          <a:lstStyle/>
          <a:p>
            <a:r>
              <a:rPr lang="en-US" altLang="en-US" dirty="0">
                <a:latin typeface="Cambria"/>
                <a:cs typeface="Cambria"/>
              </a:rPr>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dirty="0">
                <a:latin typeface="Cambria"/>
                <a:cs typeface="Cambria"/>
              </a:rPr>
              <a:t>Which of the following would not be included in GDP?</a:t>
            </a:r>
          </a:p>
          <a:p>
            <a:pPr marL="971550" lvl="1" indent="-514350">
              <a:buFont typeface="Calibri" panose="020F0502020204030204" pitchFamily="34" charset="0"/>
              <a:buAutoNum type="alphaUcPeriod"/>
            </a:pPr>
            <a:r>
              <a:rPr lang="en-US" altLang="en-US" dirty="0">
                <a:latin typeface="Cambria"/>
                <a:cs typeface="Cambria"/>
              </a:rPr>
              <a:t>Bob hires a construction company to build his home</a:t>
            </a:r>
          </a:p>
          <a:p>
            <a:pPr marL="971550" lvl="1" indent="-514350">
              <a:buFont typeface="Calibri" panose="020F0502020204030204" pitchFamily="34" charset="0"/>
              <a:buAutoNum type="alphaUcPeriod"/>
            </a:pPr>
            <a:r>
              <a:rPr lang="en-US" altLang="en-US" dirty="0">
                <a:latin typeface="Cambria"/>
                <a:cs typeface="Cambria"/>
              </a:rPr>
              <a:t>Michael pays the neighbor kid to mow his yard</a:t>
            </a:r>
          </a:p>
          <a:p>
            <a:pPr marL="971550" lvl="1" indent="-514350">
              <a:buFont typeface="Calibri" panose="020F0502020204030204" pitchFamily="34" charset="0"/>
              <a:buAutoNum type="alphaUcPeriod"/>
            </a:pPr>
            <a:r>
              <a:rPr lang="en-US" altLang="en-US" dirty="0">
                <a:latin typeface="Cambria"/>
                <a:cs typeface="Cambria"/>
              </a:rPr>
              <a:t>Alex buys some cheese and dough to bake a pizza at home</a:t>
            </a:r>
          </a:p>
          <a:p>
            <a:pPr marL="971550" lvl="1" indent="-514350">
              <a:buFont typeface="Calibri" panose="020F0502020204030204" pitchFamily="34" charset="0"/>
              <a:buAutoNum type="alphaUcPeriod"/>
            </a:pPr>
            <a:r>
              <a:rPr lang="en-US" altLang="en-US" dirty="0">
                <a:latin typeface="Cambria"/>
                <a:cs typeface="Cambria"/>
              </a:rPr>
              <a:t>Elyse buys some shoes</a:t>
            </a:r>
          </a:p>
        </p:txBody>
      </p:sp>
    </p:spTree>
    <p:extLst>
      <p:ext uri="{BB962C8B-B14F-4D97-AF65-F5344CB8AC3E}">
        <p14:creationId xmlns:p14="http://schemas.microsoft.com/office/powerpoint/2010/main" val="1202727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1981200" y="-12191"/>
            <a:ext cx="8229600" cy="1527175"/>
          </a:xfrm>
        </p:spPr>
        <p:txBody>
          <a:bodyPr/>
          <a:lstStyle/>
          <a:p>
            <a:r>
              <a:rPr lang="en-US" altLang="en-US" dirty="0">
                <a:latin typeface="Cambria"/>
                <a:cs typeface="Cambria"/>
              </a:rPr>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dirty="0">
                <a:latin typeface="Cambria"/>
                <a:cs typeface="Cambria"/>
              </a:rPr>
              <a:t>How is real GDP different from nominal GDP?</a:t>
            </a:r>
          </a:p>
          <a:p>
            <a:pPr marL="971550" lvl="1" indent="-514350">
              <a:buFont typeface="Calibri" panose="020F0502020204030204" pitchFamily="34" charset="0"/>
              <a:buAutoNum type="alphaUcPeriod"/>
            </a:pPr>
            <a:r>
              <a:rPr lang="en-US" altLang="en-US" sz="3000" dirty="0">
                <a:latin typeface="Cambria"/>
                <a:cs typeface="Cambria"/>
              </a:rPr>
              <a:t>Real GDP is adjusted for inflation, and nominal GDP is just measured in current prices.</a:t>
            </a:r>
          </a:p>
          <a:p>
            <a:pPr marL="971550" lvl="1" indent="-514350">
              <a:buFont typeface="Calibri" panose="020F0502020204030204" pitchFamily="34" charset="0"/>
              <a:buAutoNum type="alphaUcPeriod"/>
            </a:pPr>
            <a:r>
              <a:rPr lang="en-US" altLang="en-US" sz="3000" dirty="0">
                <a:latin typeface="Cambria"/>
                <a:cs typeface="Cambria"/>
              </a:rPr>
              <a:t>Real GDP includes goods and services, and nominal GDP only includes goods.</a:t>
            </a:r>
          </a:p>
          <a:p>
            <a:pPr marL="971550" lvl="1" indent="-514350">
              <a:buFont typeface="Calibri" panose="020F0502020204030204" pitchFamily="34" charset="0"/>
              <a:buAutoNum type="alphaUcPeriod"/>
            </a:pPr>
            <a:r>
              <a:rPr lang="en-US" altLang="en-US" sz="3000" dirty="0">
                <a:latin typeface="Cambria"/>
                <a:cs typeface="Cambria"/>
              </a:rPr>
              <a:t>Real GDP averages income over time, and nominal GDP is just for this year.</a:t>
            </a:r>
          </a:p>
        </p:txBody>
      </p:sp>
    </p:spTree>
    <p:extLst>
      <p:ext uri="{BB962C8B-B14F-4D97-AF65-F5344CB8AC3E}">
        <p14:creationId xmlns:p14="http://schemas.microsoft.com/office/powerpoint/2010/main" val="1624097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descr="20_PRINECOMA_CH06"/>
          <p:cNvPicPr>
            <a:picLocks noChangeAspect="1" noChangeArrowheads="1"/>
          </p:cNvPicPr>
          <p:nvPr/>
        </p:nvPicPr>
        <p:blipFill>
          <a:blip r:embed="rId3"/>
          <a:srcRect/>
          <a:stretch>
            <a:fillRect/>
          </a:stretch>
        </p:blipFill>
        <p:spPr bwMode="auto">
          <a:xfrm>
            <a:off x="2070101" y="1625600"/>
            <a:ext cx="8056563" cy="3608388"/>
          </a:xfrm>
          <a:prstGeom prst="rect">
            <a:avLst/>
          </a:prstGeom>
          <a:noFill/>
          <a:ln w="9525">
            <a:noFill/>
            <a:miter lim="800000"/>
            <a:headEnd/>
            <a:tailEnd/>
          </a:ln>
          <a:effectLst/>
        </p:spPr>
      </p:pic>
      <p:sp>
        <p:nvSpPr>
          <p:cNvPr id="5" name="Content Placeholder 4"/>
          <p:cNvSpPr>
            <a:spLocks noGrp="1"/>
          </p:cNvSpPr>
          <p:nvPr>
            <p:ph idx="1"/>
          </p:nvPr>
        </p:nvSpPr>
        <p:spPr>
          <a:xfrm>
            <a:off x="609600" y="5718048"/>
            <a:ext cx="10972800" cy="891368"/>
          </a:xfrm>
        </p:spPr>
        <p:txBody>
          <a:bodyPr/>
          <a:lstStyle/>
          <a:p>
            <a:r>
              <a:rPr lang="en-US" dirty="0">
                <a:latin typeface="Cambria"/>
                <a:cs typeface="Cambria"/>
              </a:rPr>
              <a:t>Fill the blanks.</a:t>
            </a:r>
          </a:p>
        </p:txBody>
      </p:sp>
      <p:sp>
        <p:nvSpPr>
          <p:cNvPr id="7" name="Title 1"/>
          <p:cNvSpPr>
            <a:spLocks noGrp="1"/>
          </p:cNvSpPr>
          <p:nvPr>
            <p:ph type="title"/>
          </p:nvPr>
        </p:nvSpPr>
        <p:spPr/>
        <p:txBody>
          <a:bodyPr/>
          <a:lstStyle/>
          <a:p>
            <a:pPr algn="ctr"/>
            <a:r>
              <a:rPr lang="en-US" altLang="en-US" dirty="0">
                <a:latin typeface="Cambria"/>
                <a:cs typeface="Cambria"/>
              </a:rPr>
              <a:t>Practice What You Know</a:t>
            </a:r>
          </a:p>
        </p:txBody>
      </p:sp>
    </p:spTree>
    <p:extLst>
      <p:ext uri="{BB962C8B-B14F-4D97-AF65-F5344CB8AC3E}">
        <p14:creationId xmlns:p14="http://schemas.microsoft.com/office/powerpoint/2010/main" val="316481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TAB06"/>
          <p:cNvPicPr>
            <a:picLocks noChangeAspect="1" noChangeArrowheads="1"/>
          </p:cNvPicPr>
          <p:nvPr/>
        </p:nvPicPr>
        <p:blipFill>
          <a:blip r:embed="rId3"/>
          <a:srcRect/>
          <a:stretch>
            <a:fillRect/>
          </a:stretch>
        </p:blipFill>
        <p:spPr bwMode="auto">
          <a:xfrm>
            <a:off x="1828801" y="1117601"/>
            <a:ext cx="8531225" cy="4625975"/>
          </a:xfrm>
          <a:prstGeom prst="rect">
            <a:avLst/>
          </a:prstGeom>
          <a:noFill/>
          <a:ln w="9525">
            <a:noFill/>
            <a:miter lim="800000"/>
            <a:headEnd/>
            <a:tailEnd/>
          </a:ln>
          <a:effectLst/>
        </p:spPr>
      </p:pic>
    </p:spTree>
    <p:extLst>
      <p:ext uri="{BB962C8B-B14F-4D97-AF65-F5344CB8AC3E}">
        <p14:creationId xmlns:p14="http://schemas.microsoft.com/office/powerpoint/2010/main" val="1969332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descr="22_PRINECOMA_CH06"/>
          <p:cNvPicPr>
            <a:picLocks noChangeAspect="1" noChangeArrowheads="1"/>
          </p:cNvPicPr>
          <p:nvPr/>
        </p:nvPicPr>
        <p:blipFill>
          <a:blip r:embed="rId3"/>
          <a:srcRect/>
          <a:stretch>
            <a:fillRect/>
          </a:stretch>
        </p:blipFill>
        <p:spPr bwMode="auto">
          <a:xfrm>
            <a:off x="1733901" y="1689099"/>
            <a:ext cx="8299099" cy="3674359"/>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altLang="en-US" dirty="0">
                <a:latin typeface="Cambria"/>
                <a:cs typeface="Cambria"/>
              </a:rPr>
              <a:t>Practice What You Know</a:t>
            </a:r>
          </a:p>
        </p:txBody>
      </p:sp>
    </p:spTree>
    <p:extLst>
      <p:ext uri="{BB962C8B-B14F-4D97-AF65-F5344CB8AC3E}">
        <p14:creationId xmlns:p14="http://schemas.microsoft.com/office/powerpoint/2010/main" val="1958109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cs typeface="Cambria"/>
              </a:rPr>
              <a:t>Sources</a:t>
            </a:r>
          </a:p>
        </p:txBody>
      </p:sp>
      <p:sp>
        <p:nvSpPr>
          <p:cNvPr id="4" name="Content Placeholder 3"/>
          <p:cNvSpPr>
            <a:spLocks noGrp="1"/>
          </p:cNvSpPr>
          <p:nvPr>
            <p:ph idx="1"/>
          </p:nvPr>
        </p:nvSpPr>
        <p:spPr/>
        <p:txBody>
          <a:bodyPr/>
          <a:lstStyle/>
          <a:p>
            <a:r>
              <a:rPr lang="en-US" dirty="0">
                <a:latin typeface="Cambria"/>
                <a:cs typeface="Cambria"/>
              </a:rPr>
              <a:t>"Principles of Economics with </a:t>
            </a:r>
            <a:r>
              <a:rPr lang="en-US" dirty="0" err="1">
                <a:latin typeface="Cambria"/>
                <a:cs typeface="Cambria"/>
              </a:rPr>
              <a:t>Smartwork</a:t>
            </a:r>
            <a:r>
              <a:rPr lang="en-US" dirty="0">
                <a:latin typeface="Cambria"/>
                <a:cs typeface="Cambria"/>
              </a:rPr>
              <a:t> Access (ISBN: 978-0-26314-5), 1st Edition, 2013" by </a:t>
            </a:r>
            <a:r>
              <a:rPr lang="en-US" dirty="0" err="1">
                <a:latin typeface="Cambria"/>
                <a:cs typeface="Cambria"/>
              </a:rPr>
              <a:t>Mateer</a:t>
            </a:r>
            <a:r>
              <a:rPr lang="en-US" dirty="0">
                <a:latin typeface="Cambria"/>
                <a:cs typeface="Cambria"/>
              </a:rPr>
              <a:t> and Coppock</a:t>
            </a:r>
          </a:p>
          <a:p>
            <a:r>
              <a:rPr lang="en-US" dirty="0">
                <a:latin typeface="Cambria"/>
                <a:cs typeface="Cambria"/>
              </a:rPr>
              <a:t>"Economics: Custom Edition for NCSU (ISBN</a:t>
            </a:r>
            <a:r>
              <a:rPr lang="en-US">
                <a:latin typeface="Cambria"/>
                <a:cs typeface="Cambria"/>
              </a:rPr>
              <a:t>: 9781937435202" </a:t>
            </a:r>
            <a:r>
              <a:rPr lang="en-US" dirty="0">
                <a:latin typeface="Cambria"/>
                <a:cs typeface="Cambria"/>
              </a:rPr>
              <a:t>by David Hyman</a:t>
            </a:r>
          </a:p>
        </p:txBody>
      </p:sp>
    </p:spTree>
    <p:extLst>
      <p:ext uri="{BB962C8B-B14F-4D97-AF65-F5344CB8AC3E}">
        <p14:creationId xmlns:p14="http://schemas.microsoft.com/office/powerpoint/2010/main" val="167731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981200" y="1"/>
            <a:ext cx="8229600" cy="1527175"/>
          </a:xfrm>
        </p:spPr>
        <p:txBody>
          <a:bodyPr/>
          <a:lstStyle/>
          <a:p>
            <a:r>
              <a:rPr lang="en-US" altLang="en-US" dirty="0">
                <a:latin typeface="Cambria"/>
                <a:cs typeface="Cambria"/>
              </a:rPr>
              <a:t>Misconception</a:t>
            </a:r>
          </a:p>
        </p:txBody>
      </p:sp>
      <p:sp>
        <p:nvSpPr>
          <p:cNvPr id="7171" name="Content Placeholder 2"/>
          <p:cNvSpPr>
            <a:spLocks noGrp="1"/>
          </p:cNvSpPr>
          <p:nvPr>
            <p:ph idx="1"/>
          </p:nvPr>
        </p:nvSpPr>
        <p:spPr>
          <a:xfrm>
            <a:off x="1981200" y="1712913"/>
            <a:ext cx="8229600" cy="4895850"/>
          </a:xfrm>
        </p:spPr>
        <p:txBody>
          <a:bodyPr/>
          <a:lstStyle/>
          <a:p>
            <a:pPr eaLnBrk="1" hangingPunct="1"/>
            <a:r>
              <a:rPr lang="en-US" altLang="en-US" sz="2800" dirty="0">
                <a:latin typeface="Cambria"/>
                <a:cs typeface="Cambria"/>
              </a:rPr>
              <a:t>Misconception: There is no reliable way to determine how well an entire economy is performing.</a:t>
            </a:r>
          </a:p>
          <a:p>
            <a:pPr lvl="1" eaLnBrk="1" hangingPunct="1"/>
            <a:r>
              <a:rPr lang="en-US" altLang="en-US" sz="2400" dirty="0">
                <a:latin typeface="Cambria"/>
                <a:cs typeface="Cambria"/>
              </a:rPr>
              <a:t>Economists disagree whether our economy is good or bad, whether it is getting better or worse.</a:t>
            </a:r>
          </a:p>
          <a:p>
            <a:pPr eaLnBrk="1" hangingPunct="1"/>
            <a:endParaRPr lang="en-US" altLang="en-US" sz="2800" dirty="0">
              <a:latin typeface="Cambria"/>
              <a:cs typeface="Cambria"/>
            </a:endParaRPr>
          </a:p>
          <a:p>
            <a:pPr eaLnBrk="1" hangingPunct="1"/>
            <a:r>
              <a:rPr lang="en-US" altLang="en-US" sz="2800" dirty="0">
                <a:latin typeface="Cambria"/>
                <a:cs typeface="Cambria"/>
              </a:rPr>
              <a:t>However, there is an </a:t>
            </a:r>
            <a:r>
              <a:rPr lang="en-US" altLang="en-US" sz="2800" dirty="0">
                <a:solidFill>
                  <a:srgbClr val="FF0000"/>
                </a:solidFill>
                <a:latin typeface="Cambria"/>
                <a:cs typeface="Cambria"/>
              </a:rPr>
              <a:t>objective and reliable measure of macroeconomic performance</a:t>
            </a:r>
            <a:r>
              <a:rPr lang="en-US" altLang="en-US" sz="2800" dirty="0">
                <a:latin typeface="Cambria"/>
                <a:cs typeface="Cambria"/>
              </a:rPr>
              <a:t>—and it is Gross Domestic Product (GDP).</a:t>
            </a:r>
          </a:p>
        </p:txBody>
      </p:sp>
    </p:spTree>
    <p:extLst>
      <p:ext uri="{BB962C8B-B14F-4D97-AF65-F5344CB8AC3E}">
        <p14:creationId xmlns:p14="http://schemas.microsoft.com/office/powerpoint/2010/main" val="239958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arn(inVertical)">
                                      <p:cBhvr>
                                        <p:cTn id="7" dur="500"/>
                                        <p:tgtEl>
                                          <p:spTgt spid="7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Effect transition="in" filter="barn(inVertical)">
                                      <p:cBhvr>
                                        <p:cTn id="1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981200" y="1"/>
            <a:ext cx="8229600" cy="1527175"/>
          </a:xfrm>
        </p:spPr>
        <p:txBody>
          <a:bodyPr/>
          <a:lstStyle/>
          <a:p>
            <a:r>
              <a:rPr lang="en-US" altLang="en-US" dirty="0">
                <a:latin typeface="Cambria"/>
                <a:cs typeface="Cambria"/>
              </a:rPr>
              <a:t>Defining GDP</a:t>
            </a:r>
          </a:p>
        </p:txBody>
      </p:sp>
      <p:sp>
        <p:nvSpPr>
          <p:cNvPr id="13315" name="Content Placeholder 2"/>
          <p:cNvSpPr>
            <a:spLocks noGrp="1"/>
          </p:cNvSpPr>
          <p:nvPr>
            <p:ph idx="1"/>
          </p:nvPr>
        </p:nvSpPr>
        <p:spPr>
          <a:xfrm>
            <a:off x="1981200" y="1712913"/>
            <a:ext cx="8229600" cy="4895850"/>
          </a:xfrm>
        </p:spPr>
        <p:txBody>
          <a:bodyPr/>
          <a:lstStyle/>
          <a:p>
            <a:pPr eaLnBrk="1" hangingPunct="1"/>
            <a:r>
              <a:rPr lang="en-US" altLang="en-US" sz="3200" dirty="0">
                <a:latin typeface="Cambria"/>
                <a:cs typeface="Cambria"/>
              </a:rPr>
              <a:t>Gross Domestic Product</a:t>
            </a:r>
          </a:p>
          <a:p>
            <a:pPr lvl="1" eaLnBrk="1" hangingPunct="1"/>
            <a:r>
              <a:rPr lang="en-US" altLang="en-US" sz="2800" dirty="0">
                <a:latin typeface="Cambria"/>
                <a:cs typeface="Cambria"/>
              </a:rPr>
              <a:t>The </a:t>
            </a:r>
            <a:r>
              <a:rPr lang="en-US" altLang="en-US" sz="2800" dirty="0">
                <a:solidFill>
                  <a:srgbClr val="FF0000"/>
                </a:solidFill>
                <a:latin typeface="Cambria"/>
                <a:cs typeface="Cambria"/>
              </a:rPr>
              <a:t>market value</a:t>
            </a:r>
            <a:r>
              <a:rPr lang="en-US" altLang="en-US" sz="2800" dirty="0">
                <a:latin typeface="Cambria"/>
                <a:cs typeface="Cambria"/>
              </a:rPr>
              <a:t> of all </a:t>
            </a:r>
            <a:r>
              <a:rPr lang="en-US" altLang="en-US" sz="2800" dirty="0">
                <a:solidFill>
                  <a:srgbClr val="FF0000"/>
                </a:solidFill>
                <a:latin typeface="Cambria"/>
                <a:cs typeface="Cambria"/>
              </a:rPr>
              <a:t>final goods and services</a:t>
            </a:r>
            <a:r>
              <a:rPr lang="en-US" altLang="en-US" sz="2800" dirty="0">
                <a:latin typeface="Cambria"/>
                <a:cs typeface="Cambria"/>
              </a:rPr>
              <a:t> </a:t>
            </a:r>
            <a:r>
              <a:rPr lang="en-US" altLang="en-US" sz="2800" b="1" dirty="0">
                <a:solidFill>
                  <a:srgbClr val="FF0000"/>
                </a:solidFill>
                <a:latin typeface="Cambria"/>
                <a:cs typeface="Cambria"/>
              </a:rPr>
              <a:t>produced</a:t>
            </a:r>
            <a:r>
              <a:rPr lang="en-US" altLang="en-US" sz="2800" dirty="0">
                <a:latin typeface="Cambria"/>
                <a:cs typeface="Cambria"/>
              </a:rPr>
              <a:t> in a nation within a </a:t>
            </a:r>
            <a:r>
              <a:rPr lang="en-US" altLang="en-US" sz="2800" dirty="0">
                <a:solidFill>
                  <a:srgbClr val="FF0000"/>
                </a:solidFill>
                <a:latin typeface="Cambria"/>
                <a:cs typeface="Cambria"/>
              </a:rPr>
              <a:t>specific period of time</a:t>
            </a:r>
            <a:r>
              <a:rPr lang="en-US" altLang="en-US" sz="2800" dirty="0">
                <a:latin typeface="Cambria"/>
                <a:cs typeface="Cambria"/>
              </a:rPr>
              <a:t>.</a:t>
            </a:r>
          </a:p>
          <a:p>
            <a:pPr lvl="1" eaLnBrk="1" hangingPunct="1"/>
            <a:r>
              <a:rPr lang="en-US" altLang="en-US" sz="2800" dirty="0">
                <a:latin typeface="Cambria"/>
                <a:cs typeface="Cambria"/>
              </a:rPr>
              <a:t>Functions as a </a:t>
            </a:r>
            <a:r>
              <a:rPr lang="en-US" altLang="ja-JP" sz="2800" dirty="0">
                <a:latin typeface="Cambria"/>
                <a:cs typeface="Cambria"/>
              </a:rPr>
              <a:t>"barometer" for the economy.</a:t>
            </a:r>
          </a:p>
          <a:p>
            <a:pPr lvl="1" eaLnBrk="1" hangingPunct="1"/>
            <a:r>
              <a:rPr lang="en-US" altLang="en-US" sz="2800" dirty="0">
                <a:latin typeface="Cambria"/>
                <a:cs typeface="Cambria"/>
              </a:rPr>
              <a:t>Sum of output from all economic activity.</a:t>
            </a:r>
          </a:p>
          <a:p>
            <a:pPr lvl="1" eaLnBrk="1" hangingPunct="1"/>
            <a:r>
              <a:rPr lang="en-US" altLang="en-US" sz="2800" dirty="0">
                <a:latin typeface="Cambria"/>
                <a:cs typeface="Cambria"/>
              </a:rPr>
              <a:t>Output (sometimes Expenditure) becomes income.</a:t>
            </a:r>
          </a:p>
        </p:txBody>
      </p:sp>
      <p:sp>
        <p:nvSpPr>
          <p:cNvPr id="13316" name="TextBox 3"/>
          <p:cNvSpPr txBox="1">
            <a:spLocks noChangeArrowheads="1"/>
          </p:cNvSpPr>
          <p:nvPr/>
        </p:nvSpPr>
        <p:spPr bwMode="auto">
          <a:xfrm>
            <a:off x="2417064" y="5612384"/>
            <a:ext cx="735787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defTabSz="457200" eaLnBrk="1" fontAlgn="base" hangingPunct="1">
              <a:spcBef>
                <a:spcPct val="0"/>
              </a:spcBef>
              <a:spcAft>
                <a:spcPct val="0"/>
              </a:spcAft>
            </a:pPr>
            <a:r>
              <a:rPr lang="en-US" altLang="en-US" sz="3200" dirty="0">
                <a:solidFill>
                  <a:prstClr val="black"/>
                </a:solidFill>
                <a:latin typeface="Cambria"/>
                <a:cs typeface="Cambria"/>
              </a:rPr>
              <a:t>Output (Expenditure)= GDP = Income</a:t>
            </a:r>
          </a:p>
        </p:txBody>
      </p:sp>
    </p:spTree>
    <p:extLst>
      <p:ext uri="{BB962C8B-B14F-4D97-AF65-F5344CB8AC3E}">
        <p14:creationId xmlns:p14="http://schemas.microsoft.com/office/powerpoint/2010/main" val="1944115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arn(inVertical)">
                                      <p:cBhvr>
                                        <p:cTn id="7" dur="500"/>
                                        <p:tgtEl>
                                          <p:spTgt spid="1331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3315">
                                            <p:txEl>
                                              <p:pRg st="2" end="2"/>
                                            </p:txEl>
                                          </p:spTgt>
                                        </p:tgtEl>
                                        <p:attrNameLst>
                                          <p:attrName>style.visibility</p:attrName>
                                        </p:attrNameLst>
                                      </p:cBhvr>
                                      <p:to>
                                        <p:strVal val="visible"/>
                                      </p:to>
                                    </p:set>
                                    <p:animEffect transition="in" filter="barn(inVertical)">
                                      <p:cBhvr>
                                        <p:cTn id="10" dur="500"/>
                                        <p:tgtEl>
                                          <p:spTgt spid="1331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animEffect transition="in" filter="barn(inVertical)">
                                      <p:cBhvr>
                                        <p:cTn id="13" dur="500"/>
                                        <p:tgtEl>
                                          <p:spTgt spid="13315">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3315">
                                            <p:txEl>
                                              <p:pRg st="4" end="4"/>
                                            </p:txEl>
                                          </p:spTgt>
                                        </p:tgtEl>
                                        <p:attrNameLst>
                                          <p:attrName>style.visibility</p:attrName>
                                        </p:attrNameLst>
                                      </p:cBhvr>
                                      <p:to>
                                        <p:strVal val="visible"/>
                                      </p:to>
                                    </p:set>
                                    <p:animEffect transition="in" filter="barn(inVertical)">
                                      <p:cBhvr>
                                        <p:cTn id="16" dur="500"/>
                                        <p:tgtEl>
                                          <p:spTgt spid="1331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13316">
                                            <p:txEl>
                                              <p:pRg st="0" end="0"/>
                                            </p:txEl>
                                          </p:spTgt>
                                        </p:tgtEl>
                                        <p:attrNameLst>
                                          <p:attrName>style.visibility</p:attrName>
                                        </p:attrNameLst>
                                      </p:cBhvr>
                                      <p:to>
                                        <p:strVal val="visible"/>
                                      </p:to>
                                    </p:set>
                                    <p:animEffect transition="in" filter="barn(inVertical)">
                                      <p:cBhvr>
                                        <p:cTn id="21" dur="500"/>
                                        <p:tgtEl>
                                          <p:spTgt spid="133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1"/>
            <a:ext cx="8229600" cy="1527175"/>
          </a:xfrm>
        </p:spPr>
        <p:txBody>
          <a:bodyPr/>
          <a:lstStyle/>
          <a:p>
            <a:r>
              <a:rPr lang="en-US" altLang="en-US" dirty="0">
                <a:latin typeface="Cambria"/>
                <a:cs typeface="Cambria"/>
              </a:rPr>
              <a:t>Production Equals Income</a:t>
            </a:r>
          </a:p>
        </p:txBody>
      </p:sp>
      <p:sp>
        <p:nvSpPr>
          <p:cNvPr id="12291" name="Content Placeholder 2"/>
          <p:cNvSpPr>
            <a:spLocks noGrp="1"/>
          </p:cNvSpPr>
          <p:nvPr>
            <p:ph idx="1"/>
          </p:nvPr>
        </p:nvSpPr>
        <p:spPr>
          <a:xfrm>
            <a:off x="1981200" y="1712913"/>
            <a:ext cx="8229600" cy="4895850"/>
          </a:xfrm>
        </p:spPr>
        <p:txBody>
          <a:bodyPr/>
          <a:lstStyle/>
          <a:p>
            <a:pPr eaLnBrk="1" hangingPunct="1"/>
            <a:r>
              <a:rPr lang="en-US" altLang="en-US" sz="3200" dirty="0">
                <a:latin typeface="Cambria"/>
                <a:cs typeface="Cambria"/>
              </a:rPr>
              <a:t>Output (sometimes Expenditure) and income are essentially the same.</a:t>
            </a:r>
          </a:p>
          <a:p>
            <a:pPr lvl="1" eaLnBrk="1" hangingPunct="1"/>
            <a:r>
              <a:rPr lang="en-US" altLang="en-US" sz="2800" dirty="0">
                <a:latin typeface="Cambria"/>
                <a:cs typeface="Cambria"/>
              </a:rPr>
              <a:t>Nations that produce a large amount of high-value output are relatively wealthy.</a:t>
            </a:r>
          </a:p>
          <a:p>
            <a:pPr lvl="1" eaLnBrk="1" hangingPunct="1"/>
            <a:r>
              <a:rPr lang="en-US" altLang="en-US" sz="2800" dirty="0">
                <a:latin typeface="Cambria"/>
                <a:cs typeface="Cambria"/>
              </a:rPr>
              <a:t>Nations that don</a:t>
            </a:r>
            <a:r>
              <a:rPr lang="en-US" altLang="en-US" sz="2800" dirty="0"/>
              <a:t>'</a:t>
            </a:r>
            <a:r>
              <a:rPr lang="en-US" altLang="ja-JP" sz="2800" dirty="0">
                <a:latin typeface="Cambria"/>
                <a:cs typeface="Cambria"/>
              </a:rPr>
              <a:t>t produce much high-value output are relatively poor.</a:t>
            </a:r>
          </a:p>
          <a:p>
            <a:pPr lvl="1" eaLnBrk="1" hangingPunct="1"/>
            <a:r>
              <a:rPr lang="en-US" altLang="en-US" sz="2800" dirty="0">
                <a:latin typeface="Cambria"/>
                <a:cs typeface="Cambria"/>
              </a:rPr>
              <a:t>Idea: the output you produce is sold, and you receive income for what you sell.</a:t>
            </a:r>
          </a:p>
        </p:txBody>
      </p:sp>
    </p:spTree>
    <p:extLst>
      <p:ext uri="{BB962C8B-B14F-4D97-AF65-F5344CB8AC3E}">
        <p14:creationId xmlns:p14="http://schemas.microsoft.com/office/powerpoint/2010/main" val="235308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981200" y="1"/>
            <a:ext cx="9178896" cy="1527175"/>
          </a:xfrm>
        </p:spPr>
        <p:txBody>
          <a:bodyPr/>
          <a:lstStyle/>
          <a:p>
            <a:r>
              <a:rPr lang="en-US" altLang="en-US" dirty="0">
                <a:latin typeface="Cambria"/>
                <a:cs typeface="Cambria"/>
              </a:rPr>
              <a:t>Looking Closely at </a:t>
            </a:r>
            <a:br>
              <a:rPr lang="en-US" altLang="en-US" dirty="0">
                <a:latin typeface="Cambria"/>
                <a:cs typeface="Cambria"/>
              </a:rPr>
            </a:br>
            <a:r>
              <a:rPr lang="en-US" altLang="en-US" dirty="0">
                <a:latin typeface="Cambria"/>
                <a:cs typeface="Cambria"/>
              </a:rPr>
              <a:t>How We Measure GDP</a:t>
            </a:r>
          </a:p>
        </p:txBody>
      </p:sp>
      <p:sp>
        <p:nvSpPr>
          <p:cNvPr id="22531" name="Content Placeholder 2"/>
          <p:cNvSpPr>
            <a:spLocks noGrp="1"/>
          </p:cNvSpPr>
          <p:nvPr>
            <p:ph idx="1"/>
          </p:nvPr>
        </p:nvSpPr>
        <p:spPr>
          <a:xfrm>
            <a:off x="1981200" y="1712913"/>
            <a:ext cx="8229600" cy="4895850"/>
          </a:xfrm>
        </p:spPr>
        <p:txBody>
          <a:bodyPr/>
          <a:lstStyle/>
          <a:p>
            <a:pPr eaLnBrk="1" hangingPunct="1"/>
            <a:r>
              <a:rPr lang="en-US" altLang="en-US" sz="3200" dirty="0">
                <a:latin typeface="Cambria"/>
                <a:cs typeface="Cambria"/>
              </a:rPr>
              <a:t>Why does GDP count the </a:t>
            </a:r>
            <a:r>
              <a:rPr lang="en-US" altLang="ja-JP" sz="3200" dirty="0">
                <a:latin typeface="Cambria"/>
                <a:cs typeface="Cambria"/>
              </a:rPr>
              <a:t>"market value"?</a:t>
            </a:r>
          </a:p>
          <a:p>
            <a:pPr lvl="1" eaLnBrk="1" hangingPunct="1"/>
            <a:r>
              <a:rPr lang="en-US" altLang="en-US" sz="2800" dirty="0">
                <a:latin typeface="Cambria"/>
                <a:cs typeface="Cambria"/>
              </a:rPr>
              <a:t>We can</a:t>
            </a:r>
            <a:r>
              <a:rPr lang="en-US" altLang="ja-JP" sz="2800" dirty="0">
                <a:latin typeface="Cambria"/>
                <a:cs typeface="Cambria"/>
              </a:rPr>
              <a:t>'t just count quantities. Look at the year 2010.</a:t>
            </a:r>
          </a:p>
          <a:p>
            <a:pPr lvl="1" eaLnBrk="1" hangingPunct="1"/>
            <a:r>
              <a:rPr lang="en-US" altLang="en-US" sz="2800" dirty="0">
                <a:latin typeface="Cambria"/>
                <a:cs typeface="Cambria"/>
              </a:rPr>
              <a:t>United States produced 12 billion bushels of corn.</a:t>
            </a:r>
          </a:p>
          <a:p>
            <a:pPr lvl="1" eaLnBrk="1" hangingPunct="1"/>
            <a:r>
              <a:rPr lang="en-US" altLang="en-US" sz="2800" dirty="0">
                <a:latin typeface="Cambria"/>
                <a:cs typeface="Cambria"/>
              </a:rPr>
              <a:t>United States produced 8 million cars.</a:t>
            </a:r>
          </a:p>
          <a:p>
            <a:pPr lvl="1" eaLnBrk="1" hangingPunct="1"/>
            <a:r>
              <a:rPr lang="en-US" altLang="en-US" sz="2800" dirty="0">
                <a:latin typeface="Cambria"/>
                <a:cs typeface="Cambria"/>
              </a:rPr>
              <a:t>Just looking at quantity-produced numbers, corn seems more </a:t>
            </a:r>
            <a:r>
              <a:rPr lang="en-US" altLang="ja-JP" sz="2800" dirty="0">
                <a:latin typeface="Cambria"/>
                <a:cs typeface="Cambria"/>
              </a:rPr>
              <a:t>"important" to our GDP relative to cars.</a:t>
            </a:r>
            <a:endParaRPr lang="en-US" altLang="en-US" sz="2400" dirty="0">
              <a:latin typeface="Cambria"/>
              <a:cs typeface="Cambria"/>
            </a:endParaRPr>
          </a:p>
        </p:txBody>
      </p:sp>
      <p:pic>
        <p:nvPicPr>
          <p:cNvPr id="22532" name="Picture 4" descr="I:\DirkTextbookN\Jpegs(All)\Macro Ch19-33\ch06\CO_PRINECOMA_CH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624" y="4992266"/>
            <a:ext cx="107315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98441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arn(inVertical)">
                                      <p:cBhvr>
                                        <p:cTn id="7" dur="500"/>
                                        <p:tgtEl>
                                          <p:spTgt spid="2253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barn(inVertical)">
                                      <p:cBhvr>
                                        <p:cTn id="10" dur="500"/>
                                        <p:tgtEl>
                                          <p:spTgt spid="2253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Effect transition="in" filter="barn(inVertical)">
                                      <p:cBhvr>
                                        <p:cTn id="13" dur="500"/>
                                        <p:tgtEl>
                                          <p:spTgt spid="2253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2531">
                                            <p:txEl>
                                              <p:pRg st="4" end="4"/>
                                            </p:txEl>
                                          </p:spTgt>
                                        </p:tgtEl>
                                        <p:attrNameLst>
                                          <p:attrName>style.visibility</p:attrName>
                                        </p:attrNameLst>
                                      </p:cBhvr>
                                      <p:to>
                                        <p:strVal val="visible"/>
                                      </p:to>
                                    </p:set>
                                    <p:animEffect transition="in" filter="barn(inVertical)">
                                      <p:cBhvr>
                                        <p:cTn id="16" dur="500"/>
                                        <p:tgtEl>
                                          <p:spTgt spid="2253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2532"/>
                                        </p:tgtEl>
                                        <p:attrNameLst>
                                          <p:attrName>style.visibility</p:attrName>
                                        </p:attrNameLst>
                                      </p:cBhvr>
                                      <p:to>
                                        <p:strVal val="visible"/>
                                      </p:to>
                                    </p:set>
                                    <p:animEffect transition="in" filter="barn(inVertical)">
                                      <p:cBhvr>
                                        <p:cTn id="19"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042736" y="0"/>
            <a:ext cx="10868527" cy="1527175"/>
          </a:xfrm>
        </p:spPr>
        <p:txBody>
          <a:bodyPr/>
          <a:lstStyle/>
          <a:p>
            <a:pPr algn="ctr"/>
            <a:r>
              <a:rPr lang="en-US" altLang="en-US" dirty="0">
                <a:latin typeface="Cambria"/>
                <a:cs typeface="Cambria"/>
              </a:rPr>
              <a:t>Looking Closely at How We Measure GDP</a:t>
            </a:r>
          </a:p>
        </p:txBody>
      </p:sp>
      <p:graphicFrame>
        <p:nvGraphicFramePr>
          <p:cNvPr id="5" name="Table 4"/>
          <p:cNvGraphicFramePr>
            <a:graphicFrameLocks noGrp="1"/>
          </p:cNvGraphicFramePr>
          <p:nvPr>
            <p:extLst>
              <p:ext uri="{D42A27DB-BD31-4B8C-83A1-F6EECF244321}">
                <p14:modId xmlns:p14="http://schemas.microsoft.com/office/powerpoint/2010/main" val="1156919861"/>
              </p:ext>
            </p:extLst>
          </p:nvPr>
        </p:nvGraphicFramePr>
        <p:xfrm>
          <a:off x="1981200" y="1989138"/>
          <a:ext cx="8229600" cy="4868862"/>
        </p:xfrm>
        <a:graphic>
          <a:graphicData uri="http://schemas.openxmlformats.org/drawingml/2006/table">
            <a:tbl>
              <a:tblPr/>
              <a:tblGrid>
                <a:gridCol w="1054100">
                  <a:extLst>
                    <a:ext uri="{9D8B030D-6E8A-4147-A177-3AD203B41FA5}">
                      <a16:colId xmlns:a16="http://schemas.microsoft.com/office/drawing/2014/main" val="20000"/>
                    </a:ext>
                  </a:extLst>
                </a:gridCol>
                <a:gridCol w="1979613">
                  <a:extLst>
                    <a:ext uri="{9D8B030D-6E8A-4147-A177-3AD203B41FA5}">
                      <a16:colId xmlns:a16="http://schemas.microsoft.com/office/drawing/2014/main" val="20001"/>
                    </a:ext>
                  </a:extLst>
                </a:gridCol>
                <a:gridCol w="738187">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655638">
                  <a:extLst>
                    <a:ext uri="{9D8B030D-6E8A-4147-A177-3AD203B41FA5}">
                      <a16:colId xmlns:a16="http://schemas.microsoft.com/office/drawing/2014/main" val="20004"/>
                    </a:ext>
                  </a:extLst>
                </a:gridCol>
                <a:gridCol w="2189162">
                  <a:extLst>
                    <a:ext uri="{9D8B030D-6E8A-4147-A177-3AD203B41FA5}">
                      <a16:colId xmlns:a16="http://schemas.microsoft.com/office/drawing/2014/main" val="20005"/>
                    </a:ext>
                  </a:extLst>
                </a:gridCol>
              </a:tblGrid>
              <a:tr h="85407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Quantity</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x</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Price</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Market Value</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85407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Corn</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12 billion bushels</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x</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$60 billion</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85407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Cars</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8 million vehicles</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x</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$30,000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Cambria"/>
                          <a:ea typeface="MS PGothic" charset="0"/>
                          <a:cs typeface="Cambria"/>
                        </a:rPr>
                        <a:t>$240 billion</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6"/>
                  </a:ext>
                </a:extLst>
              </a:tr>
              <a:tr h="59848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Cambria"/>
                          <a:ea typeface="MS PGothic" charset="0"/>
                          <a:cs typeface="Cambria"/>
                        </a:rPr>
                        <a:t>$300 billion</a:t>
                      </a: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045925"/>
      </p:ext>
    </p:extLst>
  </p:cSld>
  <p:clrMapOvr>
    <a:masterClrMapping/>
  </p:clrMapOvr>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3485</TotalTime>
  <Words>4149</Words>
  <Application>Microsoft Macintosh PowerPoint</Application>
  <PresentationFormat>Widescreen</PresentationFormat>
  <Paragraphs>435</Paragraphs>
  <Slides>41</Slides>
  <Notes>37</Notes>
  <HiddenSlides>0</HiddenSlides>
  <MMClips>0</MMClips>
  <ScaleCrop>false</ScaleCrop>
  <HeadingPairs>
    <vt:vector size="8" baseType="variant">
      <vt:variant>
        <vt:lpstr>Fonts Used</vt:lpstr>
      </vt:variant>
      <vt:variant>
        <vt:i4>4</vt:i4>
      </vt:variant>
      <vt:variant>
        <vt:lpstr>Theme</vt:lpstr>
      </vt:variant>
      <vt:variant>
        <vt:i4>9</vt:i4>
      </vt:variant>
      <vt:variant>
        <vt:lpstr>Embedded OLE Servers</vt:lpstr>
      </vt:variant>
      <vt:variant>
        <vt:i4>1</vt:i4>
      </vt:variant>
      <vt:variant>
        <vt:lpstr>Slide Titles</vt:lpstr>
      </vt:variant>
      <vt:variant>
        <vt:i4>41</vt:i4>
      </vt:variant>
    </vt:vector>
  </HeadingPairs>
  <TitlesOfParts>
    <vt:vector size="55" baseType="lpstr">
      <vt:lpstr>Arial</vt:lpstr>
      <vt:lpstr>Calibri</vt:lpstr>
      <vt:lpstr>Cambria</vt:lpstr>
      <vt:lpstr>Helvetica Neue</vt:lpstr>
      <vt:lpstr>3_Office Theme</vt:lpstr>
      <vt:lpstr>5_Office Theme</vt:lpstr>
      <vt:lpstr>4_Office Theme</vt:lpstr>
      <vt:lpstr>7_Office Theme</vt:lpstr>
      <vt:lpstr>6_Office Theme</vt:lpstr>
      <vt:lpstr>8_Office Theme</vt:lpstr>
      <vt:lpstr>9_Office Theme</vt:lpstr>
      <vt:lpstr>10_Office Theme</vt:lpstr>
      <vt:lpstr>2_Office Theme</vt:lpstr>
      <vt:lpstr>Equation</vt:lpstr>
      <vt:lpstr>Economics</vt:lpstr>
      <vt:lpstr>Topics of Week #8</vt:lpstr>
      <vt:lpstr>PowerPoint Presentation</vt:lpstr>
      <vt:lpstr>PowerPoint Presentation</vt:lpstr>
      <vt:lpstr>Misconception</vt:lpstr>
      <vt:lpstr>Defining GDP</vt:lpstr>
      <vt:lpstr>Production Equals Income</vt:lpstr>
      <vt:lpstr>Looking Closely at  How We Measure GDP</vt:lpstr>
      <vt:lpstr>Looking Closely at How We Measure GDP</vt:lpstr>
      <vt:lpstr>Looking Closely at How We Measure GDP</vt:lpstr>
      <vt:lpstr>Services as a Share of U.S. GDP</vt:lpstr>
      <vt:lpstr>Intermediate vs. Final Goods</vt:lpstr>
      <vt:lpstr>Intermediate Steps in  Cell Phone Production</vt:lpstr>
      <vt:lpstr>Looking Closely at How We Measure GDP</vt:lpstr>
      <vt:lpstr>Included vs. Not Included in GDP</vt:lpstr>
      <vt:lpstr>Looking at GDP as  Different Types of Expenditures</vt:lpstr>
      <vt:lpstr>The Pieces of GDP in 2010, Billions of Dollars</vt:lpstr>
      <vt:lpstr>Consumption</vt:lpstr>
      <vt:lpstr>Investment</vt:lpstr>
      <vt:lpstr>Government Purchases</vt:lpstr>
      <vt:lpstr>Net Exports</vt:lpstr>
      <vt:lpstr>Shortcomings of GDP</vt:lpstr>
      <vt:lpstr>Economics in Superbad</vt:lpstr>
      <vt:lpstr>Real GDP: Adjusting GDP for Price Changes</vt:lpstr>
      <vt:lpstr>Real GDP: Adjusting GDP for Price Changes</vt:lpstr>
      <vt:lpstr>U.S. Nominal GDP and  Price Level, 2000–2010</vt:lpstr>
      <vt:lpstr>U.S. Nominal and Real GDP</vt:lpstr>
      <vt:lpstr>Finding Real GDP</vt:lpstr>
      <vt:lpstr>Example</vt:lpstr>
      <vt:lpstr>Growth Rates</vt:lpstr>
      <vt:lpstr>Growth Rates</vt:lpstr>
      <vt:lpstr>Growth Rates</vt:lpstr>
      <vt:lpstr>Conclusion</vt:lpstr>
      <vt:lpstr>Practice What You Know</vt:lpstr>
      <vt:lpstr>Practice What You Know</vt:lpstr>
      <vt:lpstr>Practice What You Know</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140</cp:revision>
  <dcterms:created xsi:type="dcterms:W3CDTF">2014-08-10T22:38:12Z</dcterms:created>
  <dcterms:modified xsi:type="dcterms:W3CDTF">2020-05-31T10:26:45Z</dcterms:modified>
</cp:coreProperties>
</file>