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62"/>
  </p:notesMasterIdLst>
  <p:sldIdLst>
    <p:sldId id="256" r:id="rId3"/>
    <p:sldId id="257" r:id="rId4"/>
    <p:sldId id="269" r:id="rId5"/>
    <p:sldId id="438" r:id="rId6"/>
    <p:sldId id="270" r:id="rId7"/>
    <p:sldId id="464" r:id="rId8"/>
    <p:sldId id="271" r:id="rId9"/>
    <p:sldId id="272" r:id="rId10"/>
    <p:sldId id="273" r:id="rId11"/>
    <p:sldId id="274" r:id="rId12"/>
    <p:sldId id="278" r:id="rId13"/>
    <p:sldId id="275" r:id="rId14"/>
    <p:sldId id="276" r:id="rId15"/>
    <p:sldId id="528" r:id="rId16"/>
    <p:sldId id="281" r:id="rId17"/>
    <p:sldId id="280" r:id="rId18"/>
    <p:sldId id="294" r:id="rId19"/>
    <p:sldId id="295" r:id="rId20"/>
    <p:sldId id="282" r:id="rId21"/>
    <p:sldId id="283" r:id="rId22"/>
    <p:sldId id="284" r:id="rId23"/>
    <p:sldId id="285" r:id="rId24"/>
    <p:sldId id="286" r:id="rId25"/>
    <p:sldId id="287" r:id="rId26"/>
    <p:sldId id="288" r:id="rId27"/>
    <p:sldId id="527" r:id="rId28"/>
    <p:sldId id="289" r:id="rId29"/>
    <p:sldId id="291" r:id="rId30"/>
    <p:sldId id="290" r:id="rId31"/>
    <p:sldId id="293" r:id="rId32"/>
    <p:sldId id="339" r:id="rId33"/>
    <p:sldId id="296" r:id="rId34"/>
    <p:sldId id="297" r:id="rId35"/>
    <p:sldId id="298" r:id="rId36"/>
    <p:sldId id="299" r:id="rId37"/>
    <p:sldId id="300" r:id="rId38"/>
    <p:sldId id="302" r:id="rId39"/>
    <p:sldId id="304" r:id="rId40"/>
    <p:sldId id="305" r:id="rId41"/>
    <p:sldId id="333" r:id="rId42"/>
    <p:sldId id="301" r:id="rId43"/>
    <p:sldId id="306" r:id="rId44"/>
    <p:sldId id="309" r:id="rId45"/>
    <p:sldId id="303" r:id="rId46"/>
    <p:sldId id="307" r:id="rId47"/>
    <p:sldId id="340" r:id="rId48"/>
    <p:sldId id="334" r:id="rId49"/>
    <p:sldId id="335" r:id="rId50"/>
    <p:sldId id="311" r:id="rId51"/>
    <p:sldId id="314" r:id="rId52"/>
    <p:sldId id="312" r:id="rId53"/>
    <p:sldId id="316" r:id="rId54"/>
    <p:sldId id="319" r:id="rId55"/>
    <p:sldId id="324" r:id="rId56"/>
    <p:sldId id="327" r:id="rId57"/>
    <p:sldId id="328" r:id="rId58"/>
    <p:sldId id="329" r:id="rId59"/>
    <p:sldId id="330" r:id="rId60"/>
    <p:sldId id="25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82"/>
    <p:restoredTop sz="61651" autoAdjust="0"/>
  </p:normalViewPr>
  <p:slideViewPr>
    <p:cSldViewPr snapToGrid="0">
      <p:cViewPr varScale="1">
        <p:scale>
          <a:sx n="78" d="100"/>
          <a:sy n="78" d="100"/>
        </p:scale>
        <p:origin x="1728"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76448B16-D3A2-47AC-A708-9DF211E6378E}" type="datetimeFigureOut">
              <a:rPr lang="en-US" smtClean="0"/>
              <a:pPr/>
              <a:t>5/31/20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1B2EEF9F-BAA6-4E98-AE6B-46170029CD68}" type="slidenum">
              <a:rPr lang="en-US" smtClean="0"/>
              <a:pPr/>
              <a:t>‹#›</a:t>
            </a:fld>
            <a:endParaRPr lang="en-US" dirty="0"/>
          </a:p>
        </p:txBody>
      </p:sp>
    </p:spTree>
    <p:extLst>
      <p:ext uri="{BB962C8B-B14F-4D97-AF65-F5344CB8AC3E}">
        <p14:creationId xmlns:p14="http://schemas.microsoft.com/office/powerpoint/2010/main" val="282296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5776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EF9F-BAA6-4E98-AE6B-46170029CD68}" type="slidenum">
              <a:rPr lang="en-US" smtClean="0"/>
              <a:t>11</a:t>
            </a:fld>
            <a:endParaRPr lang="en-US"/>
          </a:p>
        </p:txBody>
      </p:sp>
    </p:spTree>
    <p:extLst>
      <p:ext uri="{BB962C8B-B14F-4D97-AF65-F5344CB8AC3E}">
        <p14:creationId xmlns:p14="http://schemas.microsoft.com/office/powerpoint/2010/main" val="194951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This figure is a plot of actual U.S. real GDP over time, with </a:t>
            </a:r>
            <a:r>
              <a:rPr lang="en-US" altLang="en-US" dirty="0" err="1"/>
              <a:t>contractionary</a:t>
            </a:r>
            <a:r>
              <a:rPr lang="en-US" altLang="en-US" dirty="0"/>
              <a:t> periods shaded. These shaded areas are areas of official recession of the U.S. economy. Notice how real GDP consistently declines in these </a:t>
            </a:r>
            <a:r>
              <a:rPr lang="en-US" altLang="en-US" dirty="0" err="1"/>
              <a:t>contractionary</a:t>
            </a:r>
            <a:r>
              <a:rPr lang="en-US" altLang="en-US" dirty="0"/>
              <a:t> periods. You may recall the recession that began at the end of 2007—this episode shows up clearly in the data.</a:t>
            </a:r>
          </a:p>
        </p:txBody>
      </p:sp>
    </p:spTree>
    <p:extLst>
      <p:ext uri="{BB962C8B-B14F-4D97-AF65-F5344CB8AC3E}">
        <p14:creationId xmlns:p14="http://schemas.microsoft.com/office/powerpoint/2010/main" val="336866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3700" y="692150"/>
            <a:ext cx="6070600" cy="34163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184571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3700" y="692150"/>
            <a:ext cx="6070600" cy="34163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87135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Adjustment lags—it takes time to switch jobs and it takes time to hire workers. </a:t>
            </a:r>
          </a:p>
          <a:p>
            <a:endParaRPr lang="en-US" altLang="en-US" dirty="0"/>
          </a:p>
          <a:p>
            <a:r>
              <a:rPr lang="en-US" altLang="en-US" dirty="0"/>
              <a:t>Some government policies enacted during the recession had unintended consequences and inadvertently extended the duration of unemployment for many workers.</a:t>
            </a:r>
          </a:p>
          <a:p>
            <a:endParaRPr lang="en-US" altLang="en-US" dirty="0"/>
          </a:p>
          <a:p>
            <a:r>
              <a:rPr lang="en-US" altLang="en-US" dirty="0"/>
              <a:t>Unemployment is sometimes a bit inaccurate in the sense that people who are not working </a:t>
            </a:r>
            <a:r>
              <a:rPr lang="en-US" altLang="en-US" u="sng" dirty="0"/>
              <a:t>and not actively searching for work</a:t>
            </a:r>
            <a:r>
              <a:rPr lang="en-US" altLang="en-US" dirty="0"/>
              <a:t> are not considered part of the labor force, and are thus not considered unemployed. This is true even if the person really does want to work. Once that person starts to search for work, they are then once again considered part of the labor force and are unemployed.</a:t>
            </a:r>
          </a:p>
        </p:txBody>
      </p:sp>
    </p:spTree>
    <p:extLst>
      <p:ext uri="{BB962C8B-B14F-4D97-AF65-F5344CB8AC3E}">
        <p14:creationId xmlns:p14="http://schemas.microsoft.com/office/powerpoint/2010/main" val="416496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unemployment rate is an important indicator of the economy</a:t>
            </a:r>
            <a:r>
              <a:rPr lang="ja-JP" altLang="en-US" dirty="0"/>
              <a:t>’</a:t>
            </a:r>
            <a:r>
              <a:rPr lang="en-US" altLang="ja-JP" dirty="0"/>
              <a:t>s health. Since 1960, the average unemployment rate in the United States has been about 6%.</a:t>
            </a:r>
            <a:endParaRPr lang="en-US" altLang="en-US" dirty="0"/>
          </a:p>
        </p:txBody>
      </p:sp>
    </p:spTree>
    <p:extLst>
      <p:ext uri="{BB962C8B-B14F-4D97-AF65-F5344CB8AC3E}">
        <p14:creationId xmlns:p14="http://schemas.microsoft.com/office/powerpoint/2010/main" val="119690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It makes sense to filter out groups that </a:t>
            </a:r>
            <a:r>
              <a:rPr lang="en-US" altLang="en-US" dirty="0" err="1"/>
              <a:t>aren</a:t>
            </a:r>
            <a:r>
              <a:rPr lang="ja-JP" altLang="en-US" dirty="0"/>
              <a:t>’</a:t>
            </a:r>
            <a:r>
              <a:rPr lang="en-US" altLang="ja-JP" dirty="0"/>
              <a:t>t really looking for a job. These groups include retirees, stay-at-home parents, people in jail, military personnel, children, and many full-time students.</a:t>
            </a:r>
            <a:endParaRPr lang="en-US" altLang="en-US" dirty="0"/>
          </a:p>
        </p:txBody>
      </p:sp>
    </p:spTree>
    <p:extLst>
      <p:ext uri="{BB962C8B-B14F-4D97-AF65-F5344CB8AC3E}">
        <p14:creationId xmlns:p14="http://schemas.microsoft.com/office/powerpoint/2010/main" val="64049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To compute the unemployment rate, we divide the relevant adult population between those who are in the labor force and those who are not. To be counted in the labor force, a person must either have a job or be actively seeking work. The unemployment rate is the percentage of the labor force that is unemployed.</a:t>
            </a:r>
          </a:p>
        </p:txBody>
      </p:sp>
    </p:spTree>
    <p:extLst>
      <p:ext uri="{BB962C8B-B14F-4D97-AF65-F5344CB8AC3E}">
        <p14:creationId xmlns:p14="http://schemas.microsoft.com/office/powerpoint/2010/main" val="840044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1857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Structural unemployment can create short-run problems of transition, but usually it is a sign of a healthy, growing economy.</a:t>
            </a:r>
          </a:p>
          <a:p>
            <a:endParaRPr lang="en-US" altLang="en-US" dirty="0"/>
          </a:p>
          <a:p>
            <a:r>
              <a:rPr lang="en-US" altLang="en-US" dirty="0"/>
              <a:t>Steel production has become much more efficient, and advanced engineering has made it possible for firms to replace workers with automated equipment. These changes mean that the steel that is manufactured today is safer than ever before but also that fewer workers are needed to make it. That trade-off is reflected in the employment numbers for the industry.</a:t>
            </a:r>
          </a:p>
          <a:p>
            <a:endParaRPr lang="en-US" altLang="en-US" dirty="0"/>
          </a:p>
          <a:p>
            <a:r>
              <a:rPr lang="en-US" altLang="en-US" dirty="0"/>
              <a:t>We could perhaps </a:t>
            </a:r>
            <a:r>
              <a:rPr lang="en-US" altLang="ja-JP" dirty="0"/>
              <a:t>"protect" jobs that are about to be creatively destroyed, but doing so would be an inefficient use of resources and a drag on our economy. There are even tradeoffs to economic progress, as some "old" jobs are destroyed.</a:t>
            </a:r>
            <a:endParaRPr lang="en-US" altLang="en-US" dirty="0"/>
          </a:p>
        </p:txBody>
      </p:sp>
    </p:spTree>
    <p:extLst>
      <p:ext uri="{BB962C8B-B14F-4D97-AF65-F5344CB8AC3E}">
        <p14:creationId xmlns:p14="http://schemas.microsoft.com/office/powerpoint/2010/main" val="51941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83343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Job turnover is normal in a growing economy. In 2006, real GDP in the U.S. grew by 2.7%, and 2 million new jobs were created. Yet in that year of growth, there were approximately 5 million job separations (quits and layoffs) </a:t>
            </a:r>
            <a:r>
              <a:rPr lang="en-US" altLang="en-US" i="1" dirty="0"/>
              <a:t>every month</a:t>
            </a:r>
            <a:r>
              <a:rPr lang="en-US" altLang="en-US" dirty="0"/>
              <a:t>.</a:t>
            </a:r>
          </a:p>
          <a:p>
            <a:endParaRPr lang="en-US" altLang="en-US" dirty="0"/>
          </a:p>
          <a:p>
            <a:r>
              <a:rPr lang="en-US" altLang="en-US" dirty="0"/>
              <a:t>All of this churning causes temporary job loss. In the short run, many workers</a:t>
            </a:r>
            <a:r>
              <a:rPr lang="ja-JP" altLang="en-US" dirty="0"/>
              <a:t>’</a:t>
            </a:r>
            <a:r>
              <a:rPr lang="en-US" altLang="ja-JP" dirty="0"/>
              <a:t> jobs are rendered obsolete by the churn of creative destruction. This leads to structural unemployment, and this unemployment exists even though there are jobs available and there are workers to fill those jobs. </a:t>
            </a:r>
          </a:p>
          <a:p>
            <a:endParaRPr lang="en-US" altLang="en-US" dirty="0"/>
          </a:p>
        </p:txBody>
      </p:sp>
    </p:spTree>
    <p:extLst>
      <p:ext uri="{BB962C8B-B14F-4D97-AF65-F5344CB8AC3E}">
        <p14:creationId xmlns:p14="http://schemas.microsoft.com/office/powerpoint/2010/main" val="4173066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In the past 200 years the majority of lost jobs were first from agriculture and then manufacturing, as the service sector became the largest employment sector. American workers moved from the fields into factories and then into office buildings, and today they are increasingly working online.</a:t>
            </a:r>
          </a:p>
          <a:p>
            <a:r>
              <a:rPr lang="en-US" altLang="en-US" dirty="0"/>
              <a:t> </a:t>
            </a:r>
          </a:p>
          <a:p>
            <a:r>
              <a:rPr lang="en-US" altLang="en-US" dirty="0"/>
              <a:t>Since 1979, manufacturing employment in the United States. has fallen from almost 20 million to just 11.5 million. Over the same period, employment in service-providing industries has risen from 65 million to about 112 million. </a:t>
            </a:r>
            <a:r>
              <a:rPr lang="en-US" altLang="en-US" b="1" dirty="0"/>
              <a:t>Today, five out of every six U.S. workers works in a service-providing occupation. </a:t>
            </a:r>
          </a:p>
          <a:p>
            <a:endParaRPr lang="en-US" altLang="en-US" dirty="0"/>
          </a:p>
        </p:txBody>
      </p:sp>
    </p:spTree>
    <p:extLst>
      <p:ext uri="{BB962C8B-B14F-4D97-AF65-F5344CB8AC3E}">
        <p14:creationId xmlns:p14="http://schemas.microsoft.com/office/powerpoint/2010/main" val="1846029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When you graduate from college, it will likely take you a while to determine the very best job offer you have. You won</a:t>
            </a:r>
            <a:r>
              <a:rPr lang="ja-JP" altLang="en-US" dirty="0"/>
              <a:t>’</a:t>
            </a:r>
            <a:r>
              <a:rPr lang="en-US" altLang="ja-JP" dirty="0"/>
              <a:t>t be just interested in any job, </a:t>
            </a:r>
            <a:r>
              <a:rPr lang="en-US" altLang="ja-JP" b="1" dirty="0"/>
              <a:t>you want the best job possible</a:t>
            </a:r>
            <a:r>
              <a:rPr lang="en-US" altLang="ja-JP" dirty="0"/>
              <a:t>.</a:t>
            </a:r>
          </a:p>
          <a:p>
            <a:endParaRPr lang="en-US" altLang="en-US" dirty="0"/>
          </a:p>
          <a:p>
            <a:r>
              <a:rPr lang="en-US" altLang="en-US" dirty="0"/>
              <a:t>On the other side of the job market, employers rarely hire the first applicant they see, even though it may be costly to leave the position vacant. These time lags create frictional unemployment.</a:t>
            </a:r>
          </a:p>
          <a:p>
            <a:endParaRPr lang="en-US" altLang="en-US" dirty="0"/>
          </a:p>
          <a:p>
            <a:r>
              <a:rPr lang="en-US" altLang="en-US" dirty="0"/>
              <a:t>Frictional unemployment is considered </a:t>
            </a:r>
            <a:r>
              <a:rPr lang="en-US" altLang="ja-JP" dirty="0"/>
              <a:t>"natural" by economists.</a:t>
            </a:r>
            <a:endParaRPr lang="en-US" altLang="en-US" dirty="0"/>
          </a:p>
        </p:txBody>
      </p:sp>
    </p:spTree>
    <p:extLst>
      <p:ext uri="{BB962C8B-B14F-4D97-AF65-F5344CB8AC3E}">
        <p14:creationId xmlns:p14="http://schemas.microsoft.com/office/powerpoint/2010/main" val="4108458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Frictional unemployment is clearly temporary; it disappears when workers are matched with jobs. Structural employment is also temporary; it disappears when workers take the new jobs created by the structural change. But the duration of cyclical unemployment is open ended. This type of unemployment is due to general macroeconomic downturns, and nobody knows how long these may last. Fortunately, recessions in the United States have been fairly short in recent times.</a:t>
            </a:r>
          </a:p>
          <a:p>
            <a:endParaRPr lang="en-US" altLang="en-US" dirty="0"/>
          </a:p>
          <a:p>
            <a:r>
              <a:rPr lang="en-US" altLang="en-US" dirty="0"/>
              <a:t>The additional notation shown here (u, u* Y, Y*) will be discussed in the upcoming slides and table.</a:t>
            </a:r>
          </a:p>
        </p:txBody>
      </p:sp>
    </p:spTree>
    <p:extLst>
      <p:ext uri="{BB962C8B-B14F-4D97-AF65-F5344CB8AC3E}">
        <p14:creationId xmlns:p14="http://schemas.microsoft.com/office/powerpoint/2010/main" val="345254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During recessions, people may be unemployed for any one of the three reasons. But during normal healthy economic periods, cyclical unemployment falls toward zero. The unemployment that</a:t>
            </a:r>
            <a:r>
              <a:rPr lang="ja-JP" altLang="en-US" dirty="0"/>
              <a:t>’</a:t>
            </a:r>
            <a:r>
              <a:rPr lang="en-US" altLang="ja-JP" dirty="0"/>
              <a:t>s left (structural and cyclical) makes up what we call the natural rate of unemployment.</a:t>
            </a:r>
          </a:p>
          <a:p>
            <a:endParaRPr lang="en-US" altLang="en-US" dirty="0"/>
          </a:p>
          <a:p>
            <a:r>
              <a:rPr lang="en-US" altLang="en-US" dirty="0"/>
              <a:t>The </a:t>
            </a:r>
            <a:r>
              <a:rPr lang="en-US" altLang="en-US" b="1" dirty="0"/>
              <a:t>natural rate of unemployment (u*)</a:t>
            </a:r>
            <a:r>
              <a:rPr lang="en-US" altLang="en-US" dirty="0"/>
              <a:t> is the typical rate of unemployment when the economy is growing normally. The figure shows the relationship between all three types of unemployment and macroeconomic conditions.</a:t>
            </a:r>
          </a:p>
        </p:txBody>
      </p:sp>
    </p:spTree>
    <p:extLst>
      <p:ext uri="{BB962C8B-B14F-4D97-AF65-F5344CB8AC3E}">
        <p14:creationId xmlns:p14="http://schemas.microsoft.com/office/powerpoint/2010/main" val="565327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b="1" i="1" dirty="0"/>
              <a:t>"Economics in the Media" Slide</a:t>
            </a:r>
          </a:p>
          <a:p>
            <a:endParaRPr lang="en-US" altLang="en-US" dirty="0"/>
          </a:p>
          <a:p>
            <a:r>
              <a:rPr lang="en-US" altLang="en-US" b="1" i="1" dirty="0"/>
              <a:t>Lecture tip:</a:t>
            </a:r>
          </a:p>
          <a:p>
            <a:r>
              <a:rPr lang="en-US" altLang="en-US" i="1" dirty="0"/>
              <a:t>The clip mentioned on the slide can be found in the Interactive Instructor’s Guide. Access the direct link by clicking the icon in the PowerPoint above.</a:t>
            </a:r>
          </a:p>
          <a:p>
            <a:endParaRPr lang="en-US" altLang="en-US" i="1" dirty="0"/>
          </a:p>
          <a:p>
            <a:r>
              <a:rPr lang="en-US" altLang="en-US" i="0" dirty="0"/>
              <a:t>The key concepts covered in this clip</a:t>
            </a:r>
            <a:r>
              <a:rPr lang="en-US" altLang="en-US" i="0" baseline="0" dirty="0"/>
              <a:t> are:</a:t>
            </a:r>
          </a:p>
          <a:p>
            <a:pPr marL="171450" indent="-171450">
              <a:buFont typeface="Arial" charset="0"/>
              <a:buChar char="•"/>
            </a:pPr>
            <a:r>
              <a:rPr lang="en-US" altLang="en-US" i="0" baseline="0" dirty="0"/>
              <a:t>Jobs and unemployment</a:t>
            </a:r>
          </a:p>
          <a:p>
            <a:pPr marL="171450" indent="-171450">
              <a:buFont typeface="Arial" charset="0"/>
              <a:buChar char="•"/>
            </a:pPr>
            <a:r>
              <a:rPr lang="en-US" altLang="en-US" i="0" baseline="0" dirty="0"/>
              <a:t>Economic growth</a:t>
            </a:r>
          </a:p>
          <a:p>
            <a:pPr marL="171450" indent="-171450">
              <a:buFont typeface="Arial" charset="0"/>
              <a:buChar char="•"/>
            </a:pPr>
            <a:r>
              <a:rPr lang="en-US" altLang="en-US" i="0" baseline="0" dirty="0"/>
              <a:t>Structural unemployment</a:t>
            </a:r>
            <a:endParaRPr lang="en-US" altLang="en-US" i="0" dirty="0"/>
          </a:p>
        </p:txBody>
      </p:sp>
      <p:sp>
        <p:nvSpPr>
          <p:cNvPr id="4608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52D7ECF-673F-4646-8808-E912DFC1FE73}" type="slidenum">
              <a:rPr lang="en-US" altLang="en-US" sz="1800">
                <a:solidFill>
                  <a:srgbClr val="000000"/>
                </a:solidFill>
                <a:latin typeface="Arial" panose="020B0604020202020204" pitchFamily="34" charset="0"/>
                <a:cs typeface="Arial" panose="020B0604020202020204" pitchFamily="34" charset="0"/>
              </a:rPr>
              <a:pPr eaLnBrk="1" hangingPunct="1"/>
              <a:t>26</a:t>
            </a:fld>
            <a:endParaRPr lang="en-US" altLang="en-US" sz="18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973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Intuition:</a:t>
            </a:r>
          </a:p>
          <a:p>
            <a:r>
              <a:rPr lang="en-US" altLang="en-US" dirty="0"/>
              <a:t>You can think of the asterisk (*) as showing the natural or </a:t>
            </a:r>
            <a:r>
              <a:rPr lang="en-US" altLang="ja-JP" dirty="0"/>
              <a:t>"optimal" levels.</a:t>
            </a:r>
          </a:p>
          <a:p>
            <a:r>
              <a:rPr lang="en-US" altLang="en-US" dirty="0"/>
              <a:t>u* and Y* are the natural rate of unemployment and the rate of output with that rate of unemployment.</a:t>
            </a:r>
          </a:p>
          <a:p>
            <a:r>
              <a:rPr lang="en-US" altLang="en-US" dirty="0"/>
              <a:t>u and Y (no asterisks) are the ACTUAL rates of unemployment and output in the economy.</a:t>
            </a:r>
          </a:p>
          <a:p>
            <a:endParaRPr lang="en-US" altLang="en-US" dirty="0"/>
          </a:p>
          <a:p>
            <a:r>
              <a:rPr lang="en-US" altLang="en-US" b="1" dirty="0"/>
              <a:t>From text:</a:t>
            </a:r>
          </a:p>
          <a:p>
            <a:r>
              <a:rPr lang="en-US" altLang="en-US" dirty="0"/>
              <a:t>For completeness, we note that sometimes the actual unemployment rate is less than the natural rate (u &lt; u*). This happens temporarily when the economy is expanding beyond its long-run capabilities. Think about the conditions that might bring this about. Demand for output might be so high that firms keep their factories open for an extra shift and pay their workers to work overtime. Resources are employed at levels greater than those sustainable for the long run. </a:t>
            </a:r>
          </a:p>
          <a:p>
            <a:r>
              <a:rPr lang="en-US" altLang="en-US" dirty="0"/>
              <a:t> </a:t>
            </a:r>
          </a:p>
          <a:p>
            <a:r>
              <a:rPr lang="en-US" altLang="en-US" dirty="0"/>
              <a:t>Under these circumstances, output is at greater than full employment output (Y &gt; Y*), and the unemployment rate is less than the natural rate (u &lt; u*). Sometimes economists refer to full employment output as potential output or potential GDP. These terms clarify that, without additional changes, the economy cannot sustain an output greater than Y* in the long run. </a:t>
            </a:r>
          </a:p>
        </p:txBody>
      </p:sp>
    </p:spTree>
    <p:extLst>
      <p:ext uri="{BB962C8B-B14F-4D97-AF65-F5344CB8AC3E}">
        <p14:creationId xmlns:p14="http://schemas.microsoft.com/office/powerpoint/2010/main" val="3338848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27693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figure illustrates the business cycle against the long-term trend in Real GDP growth. </a:t>
            </a:r>
          </a:p>
          <a:p>
            <a:endParaRPr lang="en-US" altLang="en-US" dirty="0"/>
          </a:p>
          <a:p>
            <a:r>
              <a:rPr lang="en-US" altLang="en-US" dirty="0"/>
              <a:t>Instead of tracking along the long-run growth line of GDP, the economy experiences fluctuations in output, climbing to short-run peaks when GDP is higher than usual and falling to short-run troughs when output is below the trend. The peaks and troughs, or high and low watermarks, divide the business cycle into two distinct phases, expansions and contractions. </a:t>
            </a:r>
            <a:r>
              <a:rPr lang="en-US" altLang="en-US" b="1" dirty="0"/>
              <a:t>Expansions</a:t>
            </a:r>
            <a:r>
              <a:rPr lang="en-US" altLang="en-US" dirty="0"/>
              <a:t> occur from the bottom of a trough to the next peak. After a period of time, the economy enters a </a:t>
            </a:r>
            <a:r>
              <a:rPr lang="en-US" altLang="en-US" b="1" dirty="0"/>
              <a:t>contraction</a:t>
            </a:r>
            <a:r>
              <a:rPr lang="en-US" altLang="en-US" dirty="0"/>
              <a:t>, or the period from the peak downward to the trough. During this phase, the economy is growing at a slower rate than normal.</a:t>
            </a:r>
          </a:p>
          <a:p>
            <a:endParaRPr lang="en-US" altLang="en-US" dirty="0"/>
          </a:p>
          <a:p>
            <a:endParaRPr lang="en-US" altLang="en-US" dirty="0"/>
          </a:p>
        </p:txBody>
      </p:sp>
    </p:spTree>
    <p:extLst>
      <p:ext uri="{BB962C8B-B14F-4D97-AF65-F5344CB8AC3E}">
        <p14:creationId xmlns:p14="http://schemas.microsoft.com/office/powerpoint/2010/main" val="507474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U.S. unemployment rate consistently spikes during recessions, which are indicated here by the blue-shaded bars. During recessions, cyclical unemployment rises. During non-recessionary periods, the unemployment rate drops toward the natural rate of approximately 5%, and only structural and frictional unemployment remain. </a:t>
            </a:r>
          </a:p>
          <a:p>
            <a:r>
              <a:rPr lang="en-US" dirty="0"/>
              <a:t>Source: U.S. Bureau of Labor Statistics.</a:t>
            </a:r>
          </a:p>
        </p:txBody>
      </p:sp>
      <p:sp>
        <p:nvSpPr>
          <p:cNvPr id="4" name="Slide Number Placeholder 3"/>
          <p:cNvSpPr>
            <a:spLocks noGrp="1"/>
          </p:cNvSpPr>
          <p:nvPr>
            <p:ph type="sldNum" sz="quarter" idx="10"/>
          </p:nvPr>
        </p:nvSpPr>
        <p:spPr/>
        <p:txBody>
          <a:bodyPr/>
          <a:lstStyle/>
          <a:p>
            <a:fld id="{AF9C258A-A5F0-DA4D-B9A0-613DE72D9900}" type="slidenum">
              <a:rPr lang="en-US" smtClean="0"/>
              <a:pPr/>
              <a:t>30</a:t>
            </a:fld>
            <a:endParaRPr lang="en-US"/>
          </a:p>
        </p:txBody>
      </p:sp>
    </p:spTree>
    <p:extLst>
      <p:ext uri="{BB962C8B-B14F-4D97-AF65-F5344CB8AC3E}">
        <p14:creationId xmlns:p14="http://schemas.microsoft.com/office/powerpoint/2010/main" val="399491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dirty="0"/>
              <a:t>Lecture notes</a:t>
            </a:r>
            <a:r>
              <a:rPr lang="en-US" altLang="en-US" b="1" dirty="0"/>
              <a:t>:</a:t>
            </a:r>
          </a:p>
          <a:p>
            <a:r>
              <a:rPr lang="en-US" altLang="en-US" dirty="0"/>
              <a:t>The level of GDP may not be the best measure to compare across countries. The population varies dramatically across countries. These differences are displayed on the map. Failing to account for variation in population size when measuring total production could lead to biased results.</a:t>
            </a:r>
          </a:p>
        </p:txBody>
      </p:sp>
    </p:spTree>
    <p:extLst>
      <p:ext uri="{BB962C8B-B14F-4D97-AF65-F5344CB8AC3E}">
        <p14:creationId xmlns:p14="http://schemas.microsoft.com/office/powerpoint/2010/main" val="3673224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b="1" dirty="0">
                <a:ea typeface="MS PGothic" charset="0"/>
                <a:cs typeface="MS PGothic" charset="0"/>
              </a:rPr>
              <a:t>"Beyond the Book Slide"</a:t>
            </a:r>
            <a:endParaRPr lang="en-US" altLang="ja-JP" dirty="0">
              <a:ea typeface="MS PGothic" charset="0"/>
              <a:cs typeface="MS PGothic" charset="0"/>
            </a:endParaRPr>
          </a:p>
          <a:p>
            <a:endParaRPr lang="en-US"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
        <p:nvSpPr>
          <p:cNvPr id="665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75CB9F1-9414-A940-A60F-A1DBFBD7AF60}" type="slidenum">
              <a:rPr lang="en-US" sz="1800">
                <a:solidFill>
                  <a:srgbClr val="000000"/>
                </a:solidFill>
                <a:latin typeface="Cambria"/>
                <a:cs typeface="Cambria"/>
              </a:rPr>
              <a:pPr eaLnBrk="1" hangingPunct="1"/>
              <a:t>31</a:t>
            </a:fld>
            <a:endParaRPr lang="en-US" sz="1800" dirty="0">
              <a:solidFill>
                <a:srgbClr val="000000"/>
              </a:solidFill>
              <a:latin typeface="Cambria"/>
              <a:cs typeface="Cambri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Many people take issue with the way that unemployment is </a:t>
            </a:r>
            <a:r>
              <a:rPr lang="en-US" altLang="ja-JP" dirty="0"/>
              <a:t>"counted." Sometimes in a severe recession, unemployment is underestimated because people get discouraged and drop out of the labor force. Once they re-enter the labor force and look for a job, unemployment rates actually go up (due to the way unemployment is counted), even though the job situation did not change for the workers. They just decided to start looking for a job again.</a:t>
            </a:r>
            <a:endParaRPr lang="en-US" altLang="en-US" dirty="0"/>
          </a:p>
        </p:txBody>
      </p:sp>
    </p:spTree>
    <p:extLst>
      <p:ext uri="{BB962C8B-B14F-4D97-AF65-F5344CB8AC3E}">
        <p14:creationId xmlns:p14="http://schemas.microsoft.com/office/powerpoint/2010/main" val="3262486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9119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pPr marL="0" lvl="1"/>
            <a:r>
              <a:rPr lang="en-US" altLang="en-US" dirty="0"/>
              <a:t>Structural unemployment is </a:t>
            </a:r>
            <a:r>
              <a:rPr lang="en-US" altLang="en-US" sz="2400" dirty="0"/>
              <a:t>unemployment caused by changes in the industrial makeup (structure) of the economy. We no longer have VCRs, so we don</a:t>
            </a:r>
            <a:r>
              <a:rPr lang="ja-JP" altLang="en-US" sz="2400" dirty="0"/>
              <a:t>’</a:t>
            </a:r>
            <a:r>
              <a:rPr lang="en-US" altLang="ja-JP" sz="2400" dirty="0">
                <a:cs typeface="Cambria"/>
              </a:rPr>
              <a:t>t need VCR repairmen.</a:t>
            </a:r>
            <a:endParaRPr lang="en-US" altLang="ja-JP" dirty="0"/>
          </a:p>
          <a:p>
            <a:endParaRPr lang="en-US" altLang="en-US" dirty="0"/>
          </a:p>
        </p:txBody>
      </p:sp>
    </p:spTree>
    <p:extLst>
      <p:ext uri="{BB962C8B-B14F-4D97-AF65-F5344CB8AC3E}">
        <p14:creationId xmlns:p14="http://schemas.microsoft.com/office/powerpoint/2010/main" val="1814043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C</a:t>
            </a:r>
          </a:p>
          <a:p>
            <a:endParaRPr lang="en-US" altLang="en-US" dirty="0"/>
          </a:p>
          <a:p>
            <a:pPr marL="0" lvl="1"/>
            <a:r>
              <a:rPr lang="en-US" altLang="en-US" dirty="0"/>
              <a:t>This is </a:t>
            </a:r>
            <a:r>
              <a:rPr lang="en-US" altLang="ja-JP" dirty="0"/>
              <a:t>"natural" since Carl won</a:t>
            </a:r>
            <a:r>
              <a:rPr lang="ja-JP" altLang="en-US" dirty="0"/>
              <a:t>’</a:t>
            </a:r>
            <a:r>
              <a:rPr lang="en-US" altLang="ja-JP" dirty="0"/>
              <a:t>t find a job instantly. He may look for a while.</a:t>
            </a:r>
            <a:endParaRPr lang="en-US" altLang="ja-JP" sz="2400" dirty="0">
              <a:cs typeface="Cambria"/>
            </a:endParaRPr>
          </a:p>
          <a:p>
            <a:pPr marL="0" lvl="1"/>
            <a:endParaRPr lang="en-US" altLang="en-US" sz="2400" dirty="0">
              <a:cs typeface="Cambria"/>
            </a:endParaRPr>
          </a:p>
          <a:p>
            <a:pPr marL="0" lvl="1"/>
            <a:r>
              <a:rPr lang="en-US" altLang="en-US" sz="2400" dirty="0">
                <a:cs typeface="Cambria"/>
              </a:rPr>
              <a:t>Answer B could be cyclical unemployment, a sign of a recession.</a:t>
            </a:r>
          </a:p>
          <a:p>
            <a:pPr marL="0" lvl="1"/>
            <a:endParaRPr lang="en-US" altLang="en-US" sz="2400" dirty="0">
              <a:cs typeface="Cambria"/>
            </a:endParaRPr>
          </a:p>
          <a:p>
            <a:endParaRPr lang="en-US" altLang="en-US" dirty="0"/>
          </a:p>
          <a:p>
            <a:endParaRPr lang="en-US" altLang="en-US" dirty="0"/>
          </a:p>
        </p:txBody>
      </p:sp>
    </p:spTree>
    <p:extLst>
      <p:ext uri="{BB962C8B-B14F-4D97-AF65-F5344CB8AC3E}">
        <p14:creationId xmlns:p14="http://schemas.microsoft.com/office/powerpoint/2010/main" val="229050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B</a:t>
            </a:r>
          </a:p>
          <a:p>
            <a:endParaRPr lang="en-US" altLang="en-US" dirty="0"/>
          </a:p>
          <a:p>
            <a:r>
              <a:rPr lang="en-US" altLang="en-US" dirty="0"/>
              <a:t>Full-time students and people who are currently not looking for jobs are not considered in the labor force and are therefore not considered unemployed. If Michael</a:t>
            </a:r>
            <a:r>
              <a:rPr lang="ja-JP" altLang="en-US" dirty="0"/>
              <a:t>’</a:t>
            </a:r>
            <a:r>
              <a:rPr lang="en-US" altLang="ja-JP" dirty="0"/>
              <a:t>s kids go to college and he starts looking for a job, he will then re-enter the labor force.</a:t>
            </a:r>
          </a:p>
          <a:p>
            <a:endParaRPr lang="en-US" altLang="en-US" dirty="0"/>
          </a:p>
        </p:txBody>
      </p:sp>
    </p:spTree>
    <p:extLst>
      <p:ext uri="{BB962C8B-B14F-4D97-AF65-F5344CB8AC3E}">
        <p14:creationId xmlns:p14="http://schemas.microsoft.com/office/powerpoint/2010/main" val="721492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dirty="0"/>
              <a:t>"Weight" on prices means that we must consider the fact that some price changes affect us more than others. For example, if the price of housing goes up 20%, that could be a very bad and harsh adjustment for many families. However, if the price of popcorn goes up 20%, this won</a:t>
            </a:r>
            <a:r>
              <a:rPr lang="ja-JP" altLang="en-US" dirty="0"/>
              <a:t>’</a:t>
            </a:r>
            <a:r>
              <a:rPr lang="en-US" altLang="ja-JP" dirty="0"/>
              <a:t>t be near as bad.</a:t>
            </a:r>
          </a:p>
          <a:p>
            <a:endParaRPr lang="en-US" altLang="en-US" dirty="0"/>
          </a:p>
          <a:p>
            <a:r>
              <a:rPr lang="en-US" altLang="ja-JP" dirty="0"/>
              <a:t>"Typical" consumer—we try to find what the "average" consumer buys. We obviously all do not buy the same things. College students, senior citizens, and young parents may buy different goods.</a:t>
            </a:r>
          </a:p>
          <a:p>
            <a:endParaRPr lang="en-US" altLang="en-US" dirty="0"/>
          </a:p>
          <a:p>
            <a:r>
              <a:rPr lang="en-US" altLang="en-US" dirty="0"/>
              <a:t>GDP and the GDP deflator are measures that are too broad to use here, since they include things that the average consumer will never buy, such as tractors and wind turbines.</a:t>
            </a:r>
          </a:p>
        </p:txBody>
      </p:sp>
    </p:spTree>
    <p:extLst>
      <p:ext uri="{BB962C8B-B14F-4D97-AF65-F5344CB8AC3E}">
        <p14:creationId xmlns:p14="http://schemas.microsoft.com/office/powerpoint/2010/main" val="2709521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Before showing this slide, you could </a:t>
            </a:r>
            <a:r>
              <a:rPr lang="en-US" altLang="en-US" b="1" dirty="0"/>
              <a:t>ask the students </a:t>
            </a:r>
            <a:r>
              <a:rPr lang="en-US" altLang="en-US" dirty="0"/>
              <a:t>what general types of expenditures they make.</a:t>
            </a:r>
          </a:p>
          <a:p>
            <a:endParaRPr lang="en-US" altLang="en-US" dirty="0"/>
          </a:p>
          <a:p>
            <a:r>
              <a:rPr lang="en-US" altLang="en-US" dirty="0"/>
              <a:t>Clearly, housing is the biggest portion of our expenditures. This could include paying rent or mortgages.</a:t>
            </a:r>
          </a:p>
          <a:p>
            <a:endParaRPr lang="en-US" altLang="en-US" dirty="0"/>
          </a:p>
          <a:p>
            <a:r>
              <a:rPr lang="en-US" altLang="en-US" dirty="0"/>
              <a:t>Note that inside these categories, there are very specific prices. For example, </a:t>
            </a:r>
            <a:r>
              <a:rPr lang="en-US" altLang="ja-JP" dirty="0"/>
              <a:t>"Food and beverages" includes prices for everything from potato chips to oranges to flour.</a:t>
            </a:r>
          </a:p>
          <a:p>
            <a:endParaRPr lang="en-US" altLang="en-US" dirty="0"/>
          </a:p>
          <a:p>
            <a:r>
              <a:rPr lang="en-US" altLang="en-US" dirty="0"/>
              <a:t>The weights assigned to the different categories of expenditures are based on the spending patterns of a typical American.</a:t>
            </a:r>
          </a:p>
          <a:p>
            <a:endParaRPr lang="en-US" altLang="en-US" dirty="0"/>
          </a:p>
          <a:p>
            <a:r>
              <a:rPr lang="en-US" altLang="en-US" dirty="0"/>
              <a:t>Example: For a typical American, 17% of their expenditures involve transportation, while 41% of their expenditures involve housing.</a:t>
            </a:r>
          </a:p>
          <a:p>
            <a:endParaRPr lang="en-US" altLang="en-US" dirty="0"/>
          </a:p>
          <a:p>
            <a:endParaRPr lang="en-US" altLang="en-US" dirty="0"/>
          </a:p>
        </p:txBody>
      </p:sp>
    </p:spTree>
    <p:extLst>
      <p:ext uri="{BB962C8B-B14F-4D97-AF65-F5344CB8AC3E}">
        <p14:creationId xmlns:p14="http://schemas.microsoft.com/office/powerpoint/2010/main" val="4010530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Consider the three goods, each given a price and quantity.</a:t>
            </a:r>
          </a:p>
          <a:p>
            <a:endParaRPr lang="en-US" altLang="en-US" dirty="0"/>
          </a:p>
          <a:p>
            <a:r>
              <a:rPr lang="en-US" altLang="ja-JP" dirty="0"/>
              <a:t>"Cost" in this case is the total amount of money you expended on the item. Your total money spend is shown too.</a:t>
            </a:r>
          </a:p>
          <a:p>
            <a:endParaRPr lang="en-US" altLang="en-US" dirty="0"/>
          </a:p>
          <a:p>
            <a:r>
              <a:rPr lang="en-US" altLang="en-US" b="1" dirty="0"/>
              <a:t>Main point of the table</a:t>
            </a:r>
            <a:r>
              <a:rPr lang="en-US" altLang="en-US" dirty="0"/>
              <a:t>: Given a </a:t>
            </a:r>
            <a:r>
              <a:rPr lang="en-US" altLang="ja-JP" dirty="0"/>
              <a:t>"base" year of 2013, we purchased some goods and spent $24. In the next year 2014, we purchased the same goods, but we note that some (but not all) of the prices have changed, and we spend a total of $30 for the same goods.</a:t>
            </a:r>
          </a:p>
          <a:p>
            <a:endParaRPr lang="en-US" altLang="en-US" dirty="0"/>
          </a:p>
          <a:p>
            <a:r>
              <a:rPr lang="en-US" altLang="en-US" dirty="0"/>
              <a:t>To create an index, we use our </a:t>
            </a:r>
            <a:r>
              <a:rPr lang="en-US" altLang="ja-JP" dirty="0"/>
              <a:t>"base" year and give it an index of 100 as a figure to compare other years to. To get the index for the other years, we divide the basket price in the new year divided by the basket price in the base year.</a:t>
            </a:r>
          </a:p>
          <a:p>
            <a:endParaRPr lang="en-US" altLang="en-US" dirty="0"/>
          </a:p>
          <a:p>
            <a:r>
              <a:rPr lang="en-US" altLang="en-US" b="1" dirty="0"/>
              <a:t>With steady inflation, all indices before our base year should be less than 100, and all indices after our base year should be greater than 100.</a:t>
            </a:r>
          </a:p>
          <a:p>
            <a:endParaRPr lang="en-US" altLang="en-US" dirty="0"/>
          </a:p>
        </p:txBody>
      </p:sp>
    </p:spTree>
    <p:extLst>
      <p:ext uri="{BB962C8B-B14F-4D97-AF65-F5344CB8AC3E}">
        <p14:creationId xmlns:p14="http://schemas.microsoft.com/office/powerpoint/2010/main" val="3333321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In our example above, the price index rose from 100 to 125 in a year.</a:t>
            </a:r>
          </a:p>
          <a:p>
            <a:r>
              <a:rPr lang="en-US" altLang="en-US" dirty="0"/>
              <a:t>So the inflation for that year was 25%.</a:t>
            </a:r>
          </a:p>
          <a:p>
            <a:endParaRPr lang="en-US" altLang="en-US" dirty="0"/>
          </a:p>
          <a:p>
            <a:r>
              <a:rPr lang="en-US" altLang="en-US" b="1" i="1" dirty="0"/>
              <a:t>Lecture Tip</a:t>
            </a:r>
            <a:r>
              <a:rPr lang="en-US" altLang="en-US" b="1" dirty="0"/>
              <a:t>:</a:t>
            </a:r>
          </a:p>
          <a:p>
            <a:r>
              <a:rPr lang="en-US" altLang="en-US" dirty="0"/>
              <a:t>You may have to go back to the previous slide to show the numbers again.</a:t>
            </a:r>
          </a:p>
          <a:p>
            <a:endParaRPr lang="en-US" altLang="en-US" dirty="0"/>
          </a:p>
        </p:txBody>
      </p:sp>
    </p:spTree>
    <p:extLst>
      <p:ext uri="{BB962C8B-B14F-4D97-AF65-F5344CB8AC3E}">
        <p14:creationId xmlns:p14="http://schemas.microsoft.com/office/powerpoint/2010/main" val="90474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Example:</a:t>
            </a:r>
          </a:p>
          <a:p>
            <a:r>
              <a:rPr lang="en-US" altLang="en-US" dirty="0"/>
              <a:t>India has a higher total GDP than Australia. However, per capita GDP of Australia is much higher than India</a:t>
            </a:r>
            <a:r>
              <a:rPr lang="ja-JP" altLang="en-US" dirty="0"/>
              <a:t>’</a:t>
            </a:r>
            <a:r>
              <a:rPr lang="en-US" altLang="ja-JP" dirty="0"/>
              <a:t>s, due to the very large population of India.</a:t>
            </a:r>
            <a:endParaRPr lang="en-US" altLang="en-US" dirty="0"/>
          </a:p>
        </p:txBody>
      </p:sp>
    </p:spTree>
    <p:extLst>
      <p:ext uri="{BB962C8B-B14F-4D97-AF65-F5344CB8AC3E}">
        <p14:creationId xmlns:p14="http://schemas.microsoft.com/office/powerpoint/2010/main" val="6889780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Inflation is </a:t>
            </a:r>
            <a:r>
              <a:rPr lang="en-US" altLang="en-US" b="1" dirty="0"/>
              <a:t>not</a:t>
            </a:r>
            <a:r>
              <a:rPr lang="en-US" altLang="en-US" dirty="0"/>
              <a:t> the prices of a certain good going up due to a shift in demand or supply for that good. Inflation is the increase in the price level (the price of all goods). Inflation by itself will decrease the purchasing power of your dollars.</a:t>
            </a:r>
          </a:p>
        </p:txBody>
      </p:sp>
    </p:spTree>
    <p:extLst>
      <p:ext uri="{BB962C8B-B14F-4D97-AF65-F5344CB8AC3E}">
        <p14:creationId xmlns:p14="http://schemas.microsoft.com/office/powerpoint/2010/main" val="1037818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In our example above, the price index rose from 100 to 125 in a year.</a:t>
            </a:r>
          </a:p>
          <a:p>
            <a:r>
              <a:rPr lang="en-US" altLang="en-US" dirty="0"/>
              <a:t>So the inflation for that year was 25%.</a:t>
            </a:r>
          </a:p>
          <a:p>
            <a:endParaRPr lang="en-US" altLang="en-US" dirty="0"/>
          </a:p>
          <a:p>
            <a:r>
              <a:rPr lang="en-US" altLang="en-US" b="1" i="1" dirty="0"/>
              <a:t>Lecture Tip</a:t>
            </a:r>
            <a:r>
              <a:rPr lang="en-US" altLang="en-US" b="1" dirty="0"/>
              <a:t>:</a:t>
            </a:r>
          </a:p>
          <a:p>
            <a:r>
              <a:rPr lang="en-US" altLang="en-US" dirty="0"/>
              <a:t>You may have to go back to the previous slide to show the numbers again.</a:t>
            </a:r>
          </a:p>
          <a:p>
            <a:endParaRPr lang="en-US" altLang="en-US" dirty="0"/>
          </a:p>
        </p:txBody>
      </p:sp>
    </p:spTree>
    <p:extLst>
      <p:ext uri="{BB962C8B-B14F-4D97-AF65-F5344CB8AC3E}">
        <p14:creationId xmlns:p14="http://schemas.microsoft.com/office/powerpoint/2010/main" val="260152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Computers are another example.</a:t>
            </a:r>
          </a:p>
          <a:p>
            <a:endParaRPr lang="en-US" altLang="en-US" dirty="0"/>
          </a:p>
          <a:p>
            <a:r>
              <a:rPr lang="en-US" altLang="en-US" dirty="0"/>
              <a:t>In the </a:t>
            </a:r>
            <a:r>
              <a:rPr lang="ja-JP" altLang="en-US" dirty="0"/>
              <a:t>’</a:t>
            </a:r>
            <a:r>
              <a:rPr lang="en-US" altLang="ja-JP" dirty="0"/>
              <a:t>80s, when we discussed megabytes and megahertz, computers were often in the $3,000-to-$5,000 range, if not more. Today, we talk about terabytes and gigahertz, and the best computers are $2,500.</a:t>
            </a:r>
            <a:endParaRPr lang="en-US" altLang="en-US" dirty="0"/>
          </a:p>
        </p:txBody>
      </p:sp>
    </p:spTree>
    <p:extLst>
      <p:ext uri="{BB962C8B-B14F-4D97-AF65-F5344CB8AC3E}">
        <p14:creationId xmlns:p14="http://schemas.microsoft.com/office/powerpoint/2010/main" val="310479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From 1960 to 2012, inflation rates in the United States averaged 4%. This number is high because of excessive inflation in the 1970s. Inflation peaked at over 14% in 1980. More recently, inflation rates have averaged between 2% and 3%.</a:t>
            </a:r>
          </a:p>
          <a:p>
            <a:endParaRPr lang="en-US" altLang="en-US" dirty="0"/>
          </a:p>
        </p:txBody>
      </p:sp>
    </p:spTree>
    <p:extLst>
      <p:ext uri="{BB962C8B-B14F-4D97-AF65-F5344CB8AC3E}">
        <p14:creationId xmlns:p14="http://schemas.microsoft.com/office/powerpoint/2010/main" val="1075750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CPI:</a:t>
            </a:r>
            <a:br>
              <a:rPr lang="en-US" altLang="en-US" dirty="0"/>
            </a:br>
            <a:r>
              <a:rPr lang="en-US" altLang="en-US" dirty="0"/>
              <a:t>The CPI measures the cost of a typical consumer</a:t>
            </a:r>
            <a:r>
              <a:rPr lang="ja-JP" altLang="en-US" dirty="0"/>
              <a:t>’</a:t>
            </a:r>
            <a:r>
              <a:rPr lang="en-US" altLang="ja-JP" dirty="0"/>
              <a:t>s basket of goods over time. The index was set to 100 in 1982–84. Given the current level of over 220, it shows consumer prices more than doubled on average since 1982–84.</a:t>
            </a:r>
          </a:p>
          <a:p>
            <a:endParaRPr lang="en-US" altLang="en-US" dirty="0"/>
          </a:p>
          <a:p>
            <a:r>
              <a:rPr lang="en-US" altLang="en-US" b="1" dirty="0"/>
              <a:t>Inflation rates</a:t>
            </a:r>
            <a:br>
              <a:rPr lang="en-US" altLang="en-US" dirty="0"/>
            </a:br>
            <a:r>
              <a:rPr lang="en-US" altLang="en-US" dirty="0"/>
              <a:t>Inflation as measured as the percentage change in the CPI. The higher the inflation rate, the greater the rate of CPI increases. </a:t>
            </a:r>
          </a:p>
        </p:txBody>
      </p:sp>
    </p:spTree>
    <p:extLst>
      <p:ext uri="{BB962C8B-B14F-4D97-AF65-F5344CB8AC3E}">
        <p14:creationId xmlns:p14="http://schemas.microsoft.com/office/powerpoint/2010/main" val="41529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Intuition</a:t>
            </a:r>
            <a:r>
              <a:rPr lang="en-US" altLang="en-US" dirty="0"/>
              <a:t>: We take the earlier price and adjust it for the differences in prices levels between the past and present.</a:t>
            </a:r>
          </a:p>
          <a:p>
            <a:endParaRPr lang="en-US" altLang="en-US" dirty="0"/>
          </a:p>
          <a:p>
            <a:r>
              <a:rPr lang="en-US" altLang="en-US" b="1" dirty="0"/>
              <a:t>Spoken</a:t>
            </a:r>
            <a:r>
              <a:rPr lang="en-US" altLang="en-US" dirty="0"/>
              <a:t>: We are adjusting the past price for inflation to see what the price would be today.</a:t>
            </a:r>
          </a:p>
          <a:p>
            <a:endParaRPr lang="en-US" altLang="en-US" dirty="0"/>
          </a:p>
          <a:p>
            <a:r>
              <a:rPr lang="en-US" altLang="en-US" dirty="0"/>
              <a:t>We can then examine the </a:t>
            </a:r>
            <a:r>
              <a:rPr lang="en-US" altLang="ja-JP" dirty="0"/>
              <a:t>"Price Today" that we found to see if the price of the good has generally risen slower or faster than the rate of inflation.</a:t>
            </a:r>
            <a:endParaRPr lang="en-US" altLang="en-US" dirty="0"/>
          </a:p>
        </p:txBody>
      </p:sp>
    </p:spTree>
    <p:extLst>
      <p:ext uri="{BB962C8B-B14F-4D97-AF65-F5344CB8AC3E}">
        <p14:creationId xmlns:p14="http://schemas.microsoft.com/office/powerpoint/2010/main" val="2167873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ltLang="en-US" dirty="0"/>
              <a:t>The price level in 2012 was 230.</a:t>
            </a:r>
          </a:p>
          <a:p>
            <a:r>
              <a:rPr lang="en-US" altLang="en-US" dirty="0"/>
              <a:t>The price level in 1942 was 16.</a:t>
            </a:r>
          </a:p>
          <a:p>
            <a:r>
              <a:rPr lang="en-US" altLang="en-US" dirty="0"/>
              <a:t>The price level in 1921 was 18.</a:t>
            </a:r>
          </a:p>
          <a:p>
            <a:r>
              <a:rPr lang="en-US" altLang="en-US" dirty="0"/>
              <a:t>The price level in 1955 was 27.</a:t>
            </a:r>
          </a:p>
          <a:p>
            <a:r>
              <a:rPr lang="en-US" altLang="en-US" dirty="0"/>
              <a:t>The price level in 1922 was 17.</a:t>
            </a:r>
          </a:p>
          <a:p>
            <a:endParaRPr lang="en-US" altLang="en-US" dirty="0"/>
          </a:p>
          <a:p>
            <a:r>
              <a:rPr lang="en-US" altLang="en-US" dirty="0"/>
              <a:t>From the table, it appears that Coca-Cola and Hershey</a:t>
            </a:r>
            <a:r>
              <a:rPr lang="ja-JP" altLang="en-US" dirty="0"/>
              <a:t>’</a:t>
            </a:r>
            <a:r>
              <a:rPr lang="en-US" altLang="ja-JP" dirty="0"/>
              <a:t>s bars have had price changes on par with inflation.</a:t>
            </a:r>
          </a:p>
          <a:p>
            <a:endParaRPr lang="en-US" altLang="en-US" dirty="0"/>
          </a:p>
          <a:p>
            <a:r>
              <a:rPr lang="en-US" altLang="en-US" dirty="0"/>
              <a:t>McDonald</a:t>
            </a:r>
            <a:r>
              <a:rPr lang="ja-JP" altLang="en-US" dirty="0"/>
              <a:t>’</a:t>
            </a:r>
            <a:r>
              <a:rPr lang="en-US" altLang="ja-JP" dirty="0"/>
              <a:t>s hamburgers and Oreo cookies have gone down in real prices over time.</a:t>
            </a:r>
          </a:p>
          <a:p>
            <a:endParaRPr lang="en-US" altLang="en-US" dirty="0"/>
          </a:p>
          <a:p>
            <a:r>
              <a:rPr lang="en-US" altLang="en-US" b="1" dirty="0"/>
              <a:t>Students might hear the following phrase:</a:t>
            </a:r>
          </a:p>
          <a:p>
            <a:r>
              <a:rPr lang="en-US" altLang="ja-JP" dirty="0"/>
              <a:t>"Back in my day, everything was cheaper."</a:t>
            </a:r>
            <a:r>
              <a:rPr lang="ja-JP" altLang="en-US"/>
              <a:t> </a:t>
            </a:r>
            <a:r>
              <a:rPr lang="en-US" altLang="ja-JP" dirty="0"/>
              <a:t>This is </a:t>
            </a:r>
            <a:r>
              <a:rPr lang="en-US" altLang="ja-JP" u="sng" dirty="0"/>
              <a:t>nominally</a:t>
            </a:r>
            <a:r>
              <a:rPr lang="en-US" altLang="ja-JP" dirty="0"/>
              <a:t> true, but not necessarily true in </a:t>
            </a:r>
            <a:r>
              <a:rPr lang="en-US" altLang="ja-JP" u="sng" dirty="0"/>
              <a:t>real</a:t>
            </a:r>
            <a:r>
              <a:rPr lang="en-US" altLang="ja-JP" dirty="0"/>
              <a:t> terms.</a:t>
            </a:r>
            <a:endParaRPr lang="en-US" altLang="en-US" dirty="0"/>
          </a:p>
          <a:p>
            <a:endParaRPr lang="en-US" b="1" dirty="0"/>
          </a:p>
        </p:txBody>
      </p:sp>
      <p:sp>
        <p:nvSpPr>
          <p:cNvPr id="4" name="Slide Number Placeholder 3"/>
          <p:cNvSpPr>
            <a:spLocks noGrp="1"/>
          </p:cNvSpPr>
          <p:nvPr>
            <p:ph type="sldNum" sz="quarter" idx="10"/>
          </p:nvPr>
        </p:nvSpPr>
        <p:spPr/>
        <p:txBody>
          <a:bodyPr/>
          <a:lstStyle/>
          <a:p>
            <a:fld id="{19D5D653-5BA6-AF41-B1B3-1AE677C4DCEE}" type="slidenum">
              <a:rPr lang="en-US" smtClean="0"/>
              <a:pPr/>
              <a:t>47</a:t>
            </a:fld>
            <a:endParaRPr lang="en-US"/>
          </a:p>
        </p:txBody>
      </p:sp>
    </p:spTree>
    <p:extLst>
      <p:ext uri="{BB962C8B-B14F-4D97-AF65-F5344CB8AC3E}">
        <p14:creationId xmlns:p14="http://schemas.microsoft.com/office/powerpoint/2010/main" val="4051281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19D5D653-5BA6-AF41-B1B3-1AE677C4DCEE}" type="slidenum">
              <a:rPr lang="en-US" smtClean="0"/>
              <a:pPr/>
              <a:t>48</a:t>
            </a:fld>
            <a:endParaRPr lang="en-US"/>
          </a:p>
        </p:txBody>
      </p:sp>
    </p:spTree>
    <p:extLst>
      <p:ext uri="{BB962C8B-B14F-4D97-AF65-F5344CB8AC3E}">
        <p14:creationId xmlns:p14="http://schemas.microsoft.com/office/powerpoint/2010/main" val="15818261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Coffee shop example:</a:t>
            </a:r>
            <a:endParaRPr lang="en-US" altLang="en-US" dirty="0"/>
          </a:p>
          <a:p>
            <a:r>
              <a:rPr lang="en-US" altLang="en-US" dirty="0"/>
              <a:t>Before you can sell a single cup of coffee, you have to spend funds on your resources. You have to buy capital goods like an espresso bar, tables, chairs, and a cash register. You have to hire workers and give them some assurances they</a:t>
            </a:r>
            <a:r>
              <a:rPr lang="ja-JP" altLang="en-US" dirty="0"/>
              <a:t>’</a:t>
            </a:r>
            <a:r>
              <a:rPr lang="en-US" altLang="ja-JP" dirty="0" err="1"/>
              <a:t>ll</a:t>
            </a:r>
            <a:r>
              <a:rPr lang="en-US" altLang="ja-JP" dirty="0"/>
              <a:t> be paid someday. The key for this discussion is this: if you are ever going to produce output (coffee), you have to spend first on resources.</a:t>
            </a:r>
          </a:p>
          <a:p>
            <a:endParaRPr lang="en-US" altLang="en-US" dirty="0"/>
          </a:p>
          <a:p>
            <a:r>
              <a:rPr lang="en-US" altLang="en-US" dirty="0"/>
              <a:t>Lenders are typically banks. A firm may have to borrow money for large capital equipment and pay that loaned money back. Inflation will hurt the lender (the bank) and make the bank less likely to want to make a large or long-term loan.</a:t>
            </a:r>
          </a:p>
        </p:txBody>
      </p:sp>
    </p:spTree>
    <p:extLst>
      <p:ext uri="{BB962C8B-B14F-4D97-AF65-F5344CB8AC3E}">
        <p14:creationId xmlns:p14="http://schemas.microsoft.com/office/powerpoint/2010/main" val="36666800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important point is that in a normal production process, funds must be spent today and then repaid in the future—after the output sells. But for this sequence of events to occur, businesses must make promises to deliver payments in the future: these include payments to workers and lenders. Thus, two types of long-term agreements form the foundation for production: wage and loan contracts. Both of these involve agreements for dollars to be delivered in future periods.</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a:t>
            </a:r>
            <a:r>
              <a:rPr lang="en-US" altLang="ja-JP" dirty="0"/>
              <a:t>"future periods" may have lower values of money if inflation occurs. This could hurt workers and lenders, and makes those parties incur risk when they agree to long-term monetary agreements.</a:t>
            </a:r>
            <a:endParaRPr lang="en-US" altLang="en-US" dirty="0"/>
          </a:p>
          <a:p>
            <a:endParaRPr lang="en-US" altLang="en-US" dirty="0"/>
          </a:p>
        </p:txBody>
      </p:sp>
    </p:spTree>
    <p:extLst>
      <p:ext uri="{BB962C8B-B14F-4D97-AF65-F5344CB8AC3E}">
        <p14:creationId xmlns:p14="http://schemas.microsoft.com/office/powerpoint/2010/main" val="412548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dirty="0"/>
              <a:t>Lecture notes</a:t>
            </a:r>
            <a:r>
              <a:rPr lang="en-US" altLang="en-US" b="1" dirty="0"/>
              <a:t>:</a:t>
            </a:r>
          </a:p>
          <a:p>
            <a:r>
              <a:rPr lang="en-US" altLang="en-US" dirty="0"/>
              <a:t>We start with a look at the nations with the highest GDP in the world. </a:t>
            </a:r>
          </a:p>
          <a:p>
            <a:endParaRPr lang="en-US" altLang="en-US" dirty="0"/>
          </a:p>
          <a:p>
            <a:r>
              <a:rPr lang="en-US" altLang="en-US" dirty="0"/>
              <a:t>The table lists the world</a:t>
            </a:r>
            <a:r>
              <a:rPr lang="ja-JP" altLang="en-US" dirty="0"/>
              <a:t>’</a:t>
            </a:r>
            <a:r>
              <a:rPr lang="en-US" altLang="ja-JP" dirty="0"/>
              <a:t>s largest economies by GDP in 2013. </a:t>
            </a:r>
          </a:p>
          <a:p>
            <a:pPr marL="171450" indent="-171450">
              <a:buFont typeface="Arial" charset="0"/>
              <a:buChar char="•"/>
            </a:pPr>
            <a:r>
              <a:rPr lang="en-US" altLang="ja-JP" dirty="0"/>
              <a:t>The third column shows GDP for the top eleven economies. </a:t>
            </a:r>
          </a:p>
          <a:p>
            <a:pPr marL="628650" lvl="1" indent="-171450">
              <a:buFont typeface="Arial" charset="0"/>
              <a:buChar char="•"/>
            </a:pPr>
            <a:r>
              <a:rPr lang="en-US" altLang="ja-JP" dirty="0"/>
              <a:t>This column gives us a picture of the overall output and income of each of these nations.  </a:t>
            </a:r>
          </a:p>
          <a:p>
            <a:pPr marL="171450" lvl="0" indent="-171450">
              <a:buFont typeface="Arial" charset="0"/>
              <a:buChar char="•"/>
            </a:pPr>
            <a:r>
              <a:rPr lang="en-US" altLang="en-US" dirty="0"/>
              <a:t>Total world GDP in 2013 was $76 trillion, which means that the Unite</a:t>
            </a:r>
            <a:r>
              <a:rPr lang="en-US" altLang="en-US" baseline="0" dirty="0"/>
              <a:t>d States</a:t>
            </a:r>
            <a:r>
              <a:rPr lang="en-US" altLang="en-US" dirty="0"/>
              <a:t> produced over 20</a:t>
            </a:r>
            <a:r>
              <a:rPr lang="en-US" altLang="en-US" baseline="0" dirty="0"/>
              <a:t> percent</a:t>
            </a:r>
            <a:r>
              <a:rPr lang="en-US" altLang="en-US" dirty="0"/>
              <a:t> of all final goods and services in the world. </a:t>
            </a:r>
          </a:p>
          <a:p>
            <a:pPr marL="171450" lvl="0" indent="-171450">
              <a:buFont typeface="Arial" charset="0"/>
              <a:buChar char="•"/>
            </a:pPr>
            <a:r>
              <a:rPr lang="en-US" altLang="en-US" dirty="0"/>
              <a:t>The most significant movement on this list belongs to China, who ranked only seventh in 1999. </a:t>
            </a:r>
          </a:p>
          <a:p>
            <a:pPr marL="628650" lvl="1" indent="-171450">
              <a:buFont typeface="Arial" charset="0"/>
              <a:buChar char="•"/>
            </a:pPr>
            <a:r>
              <a:rPr lang="en-US" altLang="en-US" dirty="0"/>
              <a:t>By 2010, China actually surpassed Japan for second</a:t>
            </a:r>
            <a:r>
              <a:rPr lang="en-US" altLang="en-US" baseline="0" dirty="0"/>
              <a:t> highest</a:t>
            </a:r>
            <a:r>
              <a:rPr lang="en-US" altLang="en-US" dirty="0"/>
              <a:t> GDP in the world and remains above Japan in 2013.</a:t>
            </a:r>
          </a:p>
          <a:p>
            <a:endParaRPr lang="en-US" altLang="en-US" dirty="0"/>
          </a:p>
          <a:p>
            <a:r>
              <a:rPr lang="en-US" altLang="en-US" dirty="0"/>
              <a:t>If we instead consider GDP per capita, the rankings would be different. </a:t>
            </a:r>
          </a:p>
          <a:p>
            <a:pPr marL="171450" indent="-171450">
              <a:buFont typeface="Arial" charset="0"/>
              <a:buChar char="•"/>
            </a:pPr>
            <a:r>
              <a:rPr lang="en-US" altLang="en-US" dirty="0"/>
              <a:t>For example, in 2013, there was about $39,000 worth of GDP or income for every person in Japan and only about $7,000 per person in China.</a:t>
            </a:r>
          </a:p>
          <a:p>
            <a:pPr marL="171450" indent="-171450">
              <a:buFont typeface="Arial" charset="0"/>
              <a:buChar char="•"/>
            </a:pPr>
            <a:r>
              <a:rPr lang="en-US" altLang="en-US" dirty="0"/>
              <a:t>While China produced a larger amount of overall GDP than Japan, the income generated by GDP in China has to be divided over about ten times more than in Japan (the population in China is about 1.4 billion; in Japan, it is about 127 million).</a:t>
            </a:r>
          </a:p>
          <a:p>
            <a:endParaRPr lang="en-US" altLang="en-US" dirty="0"/>
          </a:p>
          <a:p>
            <a:r>
              <a:rPr lang="en-US" altLang="en-US" b="1" i="1" dirty="0"/>
              <a:t>Real-world example: </a:t>
            </a:r>
            <a:r>
              <a:rPr lang="en-US" altLang="en-US" b="0" i="0" dirty="0"/>
              <a:t>Distribution of Worldwide Real</a:t>
            </a:r>
            <a:r>
              <a:rPr lang="en-US" altLang="en-US" b="0" i="0" baseline="0" dirty="0"/>
              <a:t> GDP per Capita</a:t>
            </a:r>
            <a:endParaRPr lang="en-US" altLang="en-US" b="1" i="1" dirty="0"/>
          </a:p>
          <a:p>
            <a:r>
              <a:rPr lang="en-US" altLang="en-US" dirty="0"/>
              <a:t>This would</a:t>
            </a:r>
            <a:r>
              <a:rPr lang="en-US" altLang="en-US" baseline="0" dirty="0"/>
              <a:t> be a good point in the lecture to discuss the real-world example on distribution of worldwide real GDP per capita, from the Interactive Instructor’s Guide (see Tip #208).</a:t>
            </a:r>
            <a:endParaRPr lang="en-US" altLang="en-US" dirty="0"/>
          </a:p>
        </p:txBody>
      </p:sp>
    </p:spTree>
    <p:extLst>
      <p:ext uri="{BB962C8B-B14F-4D97-AF65-F5344CB8AC3E}">
        <p14:creationId xmlns:p14="http://schemas.microsoft.com/office/powerpoint/2010/main" val="8753588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If the price of a movie goes up 10%, but our wage and all other prices go up about the same amount, we ought to conclude that the real terms of trade have stayed more or less the same. But many people conclude, mistakenly, that movies have become </a:t>
            </a:r>
            <a:r>
              <a:rPr lang="en-US" altLang="ja-JP" dirty="0"/>
              <a:t>"more expensive."</a:t>
            </a:r>
            <a:r>
              <a:rPr lang="ja-JP" altLang="en-US"/>
              <a:t> </a:t>
            </a:r>
            <a:r>
              <a:rPr lang="en-US" altLang="ja-JP" dirty="0"/>
              <a:t>They treat this as a change in relative price: they may go see fewer movies or make other decisions based on this new price. Economists call this "money illusion."</a:t>
            </a:r>
          </a:p>
          <a:p>
            <a:endParaRPr lang="en-US" altLang="en-US" dirty="0"/>
          </a:p>
          <a:p>
            <a:r>
              <a:rPr lang="en-US" altLang="en-US" dirty="0"/>
              <a:t>The real wage is more informative, as it gives you what the worker earns in terms of purchasing power.</a:t>
            </a:r>
          </a:p>
          <a:p>
            <a:endParaRPr lang="en-US" altLang="en-US" dirty="0"/>
          </a:p>
          <a:p>
            <a:r>
              <a:rPr lang="en-US" altLang="en-US" dirty="0"/>
              <a:t>Money illusion causes workers to irrationally focus on their nominal wage instead of their real wage. They might then insist on real wages that are too high, given changes in the price level. In particular, when prices fall, any given nominal wage is worth more in real terms.</a:t>
            </a:r>
          </a:p>
          <a:p>
            <a:endParaRPr lang="en-US" altLang="en-US" dirty="0"/>
          </a:p>
        </p:txBody>
      </p:sp>
    </p:spTree>
    <p:extLst>
      <p:ext uri="{BB962C8B-B14F-4D97-AF65-F5344CB8AC3E}">
        <p14:creationId xmlns:p14="http://schemas.microsoft.com/office/powerpoint/2010/main" val="15296806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If inflation unexpectedly rises during those five years, the inflation will devalue your future payment to the bank—as a result, you will be better off, but the bank will be worse off. Thus, surprise inflation redistributes wealth from borrowers to lenders. If both you and the bank fully expect the inflation to occur, the bank will require more in return for the loan, so the inflation will not be a problem. In the United States, inflation has been low and steady since the early 1980s. Therefore, surprises are rare. But nations with higher inflation rates also have a higher variability of inflation, which makes it difficult to predict the future. This is one more reason why high inflation increases the risk of making the loans that are an important source of funding for business ventures. </a:t>
            </a:r>
          </a:p>
          <a:p>
            <a:endParaRPr lang="en-US" altLang="en-US" dirty="0"/>
          </a:p>
        </p:txBody>
      </p:sp>
    </p:spTree>
    <p:extLst>
      <p:ext uri="{BB962C8B-B14F-4D97-AF65-F5344CB8AC3E}">
        <p14:creationId xmlns:p14="http://schemas.microsoft.com/office/powerpoint/2010/main" val="20938628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41068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47963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Increases in technology shift the supply curve rightward (according to standard micro theory).</a:t>
            </a:r>
          </a:p>
          <a:p>
            <a:endParaRPr lang="en-US" altLang="en-US" dirty="0"/>
          </a:p>
        </p:txBody>
      </p:sp>
    </p:spTree>
    <p:extLst>
      <p:ext uri="{BB962C8B-B14F-4D97-AF65-F5344CB8AC3E}">
        <p14:creationId xmlns:p14="http://schemas.microsoft.com/office/powerpoint/2010/main" val="19969625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dirty="0"/>
              <a:t>If prices and wages both change at the same rate, nothing changes in real terms. However, they both went up, so that is a nominal (</a:t>
            </a:r>
            <a:r>
              <a:rPr lang="en-US" altLang="en-US" dirty="0" err="1"/>
              <a:t>nonadjusted</a:t>
            </a:r>
            <a:r>
              <a:rPr lang="en-US" altLang="en-US" dirty="0"/>
              <a:t>) increase.</a:t>
            </a:r>
          </a:p>
          <a:p>
            <a:endParaRPr lang="en-US" altLang="en-US" dirty="0"/>
          </a:p>
        </p:txBody>
      </p:sp>
    </p:spTree>
    <p:extLst>
      <p:ext uri="{BB962C8B-B14F-4D97-AF65-F5344CB8AC3E}">
        <p14:creationId xmlns:p14="http://schemas.microsoft.com/office/powerpoint/2010/main" val="37618544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b="1" dirty="0"/>
              <a:t>Explanation:</a:t>
            </a:r>
          </a:p>
          <a:p>
            <a:endParaRPr lang="en-US" altLang="en-US" dirty="0"/>
          </a:p>
          <a:p>
            <a:r>
              <a:rPr lang="en-US" altLang="en-US" dirty="0"/>
              <a:t>Suppose John borrowed $200,000. He buys a house with that money.</a:t>
            </a:r>
          </a:p>
          <a:p>
            <a:endParaRPr lang="en-US" altLang="en-US" dirty="0"/>
          </a:p>
          <a:p>
            <a:r>
              <a:rPr lang="en-US" altLang="en-US" dirty="0"/>
              <a:t>In the next few years, inflation causes housing prices to rise, and the value of money to fall. John</a:t>
            </a:r>
            <a:r>
              <a:rPr lang="ja-JP" altLang="en-US" dirty="0"/>
              <a:t>’</a:t>
            </a:r>
            <a:r>
              <a:rPr lang="en-US" altLang="ja-JP" dirty="0"/>
              <a:t>s house is now worth $250,000, but he still only owes the bank the original $200,000 that he borrowed (plus some interest).</a:t>
            </a:r>
          </a:p>
          <a:p>
            <a:endParaRPr lang="en-US" altLang="en-US" dirty="0"/>
          </a:p>
          <a:p>
            <a:r>
              <a:rPr lang="en-US" altLang="en-US" dirty="0"/>
              <a:t>The bank is hurt because the money it receives in the future from John (when he pays back the loan) will be worth less than when they loaned it out to him.</a:t>
            </a:r>
          </a:p>
          <a:p>
            <a:endParaRPr lang="en-US" altLang="en-US" dirty="0"/>
          </a:p>
        </p:txBody>
      </p:sp>
    </p:spTree>
    <p:extLst>
      <p:ext uri="{BB962C8B-B14F-4D97-AF65-F5344CB8AC3E}">
        <p14:creationId xmlns:p14="http://schemas.microsoft.com/office/powerpoint/2010/main" val="34342912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C</a:t>
            </a:r>
          </a:p>
          <a:p>
            <a:endParaRPr lang="en-US" altLang="en-US" dirty="0"/>
          </a:p>
          <a:p>
            <a:r>
              <a:rPr lang="en-US" altLang="en-US" dirty="0"/>
              <a:t>Money illusion is where people only consider nominal changes instead of real changes in prices and wages.</a:t>
            </a:r>
          </a:p>
          <a:p>
            <a:endParaRPr lang="en-US" altLang="en-US" dirty="0"/>
          </a:p>
        </p:txBody>
      </p:sp>
    </p:spTree>
    <p:extLst>
      <p:ext uri="{BB962C8B-B14F-4D97-AF65-F5344CB8AC3E}">
        <p14:creationId xmlns:p14="http://schemas.microsoft.com/office/powerpoint/2010/main" val="257308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We also use GDP data to measure economic growth over time, or </a:t>
            </a:r>
            <a:r>
              <a:rPr lang="en-US" altLang="en-US" i="1" dirty="0"/>
              <a:t>changes in average living standards</a:t>
            </a:r>
            <a:r>
              <a:rPr lang="en-US" altLang="en-US" dirty="0"/>
              <a:t>. When economies grow and living standards rise, this shows up in the GDP data.</a:t>
            </a:r>
          </a:p>
          <a:p>
            <a:endParaRPr lang="en-US" altLang="en-US" dirty="0"/>
          </a:p>
          <a:p>
            <a:r>
              <a:rPr lang="en-US" altLang="en-US" dirty="0"/>
              <a:t>This figure shows the change in inflation–adjusted per capita GDP for the United States from 1960 to 2012. This graph helps us see that living standards rose in the United States over the past 50 years, even though growth was not positive in every year.</a:t>
            </a:r>
          </a:p>
        </p:txBody>
      </p:sp>
    </p:spTree>
    <p:extLst>
      <p:ext uri="{BB962C8B-B14F-4D97-AF65-F5344CB8AC3E}">
        <p14:creationId xmlns:p14="http://schemas.microsoft.com/office/powerpoint/2010/main" val="201348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We start with a look at the nations with highest GDP in the world. The table lists the world</a:t>
            </a:r>
            <a:r>
              <a:rPr lang="ja-JP" altLang="en-US" dirty="0"/>
              <a:t>’</a:t>
            </a:r>
            <a:r>
              <a:rPr lang="en-US" altLang="ja-JP" dirty="0"/>
              <a:t>s largest economies by GDP in 2009. The third column shows GDP for the top fifteen economies. This column gives us a picture of the overall output and income of each of these nations. </a:t>
            </a:r>
          </a:p>
          <a:p>
            <a:r>
              <a:rPr lang="en-US" altLang="en-US" dirty="0"/>
              <a:t> </a:t>
            </a:r>
          </a:p>
          <a:p>
            <a:r>
              <a:rPr lang="en-US" altLang="en-US" dirty="0"/>
              <a:t>Total world GDP in 2009 was $58 trillion which means the U.S. produced almost 25% of all final goods and services in the world. The most significant movement on this list belongs to China, who ranked only seventh in 1999. By 2010, China actually surpassed Japan for second-most GDP in the world.</a:t>
            </a:r>
          </a:p>
          <a:p>
            <a:endParaRPr lang="en-US" altLang="en-US" dirty="0"/>
          </a:p>
          <a:p>
            <a:r>
              <a:rPr lang="en-US" altLang="en-US" dirty="0"/>
              <a:t>By using the per capita GDP, the table above reveals that (in 2009) there was about $40,000 worth of GDP or income for every person in Japan, and $4,000 per person in China. In 2009, Japan and China had about the same amount of overall GDP, but the income generated by this GDP in China has to be divided over about ten times as in Japan (the population in China is about 1.3 billion; in Japan, it is about 130 million).</a:t>
            </a:r>
          </a:p>
          <a:p>
            <a:endParaRPr lang="en-US" altLang="en-US" b="1" dirty="0"/>
          </a:p>
          <a:p>
            <a:endParaRPr lang="en-US" altLang="en-US" b="1" dirty="0"/>
          </a:p>
          <a:p>
            <a:endParaRPr lang="en-US" altLang="en-US" b="1" dirty="0"/>
          </a:p>
          <a:p>
            <a:r>
              <a:rPr lang="en-US" altLang="en-US" dirty="0"/>
              <a:t>But you should not presume that economic growth is automatic or even standard. Figure 19.2 shows the experience of six other nations—six distinct experiences.</a:t>
            </a:r>
          </a:p>
        </p:txBody>
      </p:sp>
    </p:spTree>
    <p:extLst>
      <p:ext uri="{BB962C8B-B14F-4D97-AF65-F5344CB8AC3E}">
        <p14:creationId xmlns:p14="http://schemas.microsoft.com/office/powerpoint/2010/main" val="42208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Even if an economy is expanding in the long run, it is normal to go through periodic contractions in growth. Typically economic growth follows a short-run pattern of alternating periods of expansion and contraction, characterized by changes in employment, productivity and interest rates known as the business cycle.</a:t>
            </a:r>
          </a:p>
        </p:txBody>
      </p:sp>
    </p:spTree>
    <p:extLst>
      <p:ext uri="{BB962C8B-B14F-4D97-AF65-F5344CB8AC3E}">
        <p14:creationId xmlns:p14="http://schemas.microsoft.com/office/powerpoint/2010/main" val="51947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figure illustrates the business cycle against the long-term trend in Real GDP growth. </a:t>
            </a:r>
          </a:p>
          <a:p>
            <a:endParaRPr lang="en-US" altLang="en-US" dirty="0"/>
          </a:p>
          <a:p>
            <a:r>
              <a:rPr lang="en-US" altLang="en-US" dirty="0"/>
              <a:t>Instead of tracking along the long-run growth line of GDP, the economy experiences fluctuations in output, climbing to short-run peaks when GDP is higher than usual and falling to short-run troughs when output is below the trend. The peaks and troughs, or high and low watermarks, divide the business cycle into two distinct phases, expansions and contractions. </a:t>
            </a:r>
            <a:r>
              <a:rPr lang="en-US" altLang="en-US" b="1" dirty="0"/>
              <a:t>Expansions</a:t>
            </a:r>
            <a:r>
              <a:rPr lang="en-US" altLang="en-US" dirty="0"/>
              <a:t> occur from the bottom of a trough to the next peak. After a period of time, the economy enters a </a:t>
            </a:r>
            <a:r>
              <a:rPr lang="en-US" altLang="en-US" b="1" dirty="0"/>
              <a:t>contraction</a:t>
            </a:r>
            <a:r>
              <a:rPr lang="en-US" altLang="en-US" dirty="0"/>
              <a:t>, or the period from the peak downward to the trough. During this phase, the economy is growing at a slower rate than normal.</a:t>
            </a:r>
          </a:p>
          <a:p>
            <a:endParaRPr lang="en-US" altLang="en-US" dirty="0"/>
          </a:p>
          <a:p>
            <a:endParaRPr lang="en-US" altLang="en-US" dirty="0"/>
          </a:p>
        </p:txBody>
      </p:sp>
    </p:spTree>
    <p:extLst>
      <p:ext uri="{BB962C8B-B14F-4D97-AF65-F5344CB8AC3E}">
        <p14:creationId xmlns:p14="http://schemas.microsoft.com/office/powerpoint/2010/main" val="314250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131330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887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35036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0183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925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82005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8144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8399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19223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02531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92450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722073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489131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69517359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XTLyXamRvk4&amp;feature=youtu.be"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tipstrategies.com/geography-of-jobs/"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1.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0.e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3.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2.e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notesSlide" Target="../notesSlides/notesSlide45.xml"/><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8.emf"/><Relationship Id="rId5" Type="http://schemas.openxmlformats.org/officeDocument/2006/relationships/oleObject" Target="../embeddings/oleObject8.bin"/><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dirty="0">
                <a:solidFill>
                  <a:schemeClr val="accent6"/>
                </a:solidFill>
                <a:latin typeface="Cambria"/>
                <a:ea typeface="MS PGothic" charset="0"/>
              </a:rPr>
              <a:t>Economics</a:t>
            </a:r>
            <a:endParaRPr lang="en-US" sz="5400" cap="none"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solidFill>
                  <a:schemeClr val="accent6"/>
                </a:solidFill>
                <a:latin typeface="Cambria"/>
                <a:cs typeface="Cambria"/>
              </a:rPr>
              <a:t>Week #9</a:t>
            </a:r>
          </a:p>
        </p:txBody>
      </p:sp>
    </p:spTree>
    <p:extLst>
      <p:ext uri="{BB962C8B-B14F-4D97-AF65-F5344CB8AC3E}">
        <p14:creationId xmlns:p14="http://schemas.microsoft.com/office/powerpoint/2010/main" val="293291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en-US" altLang="en-US" dirty="0"/>
              <a:t>The Business Cycle</a:t>
            </a:r>
          </a:p>
        </p:txBody>
      </p:sp>
    </p:spTree>
    <p:extLst>
      <p:ext uri="{BB962C8B-B14F-4D97-AF65-F5344CB8AC3E}">
        <p14:creationId xmlns:p14="http://schemas.microsoft.com/office/powerpoint/2010/main" val="4185325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3757" y="1713168"/>
            <a:ext cx="12302837" cy="4896248"/>
          </a:xfrm>
        </p:spPr>
        <p:txBody>
          <a:bodyPr/>
          <a:lstStyle/>
          <a:p>
            <a:pPr lvl="1"/>
            <a:r>
              <a:rPr lang="en-US" sz="2400" b="1" u="sng" dirty="0"/>
              <a:t>Peak:</a:t>
            </a:r>
            <a:r>
              <a:rPr lang="en-US" sz="2400" dirty="0"/>
              <a:t> is the highest level of real GDP in the cycle. Each peak indicates an economy operating at close to full capacity. </a:t>
            </a:r>
            <a:r>
              <a:rPr lang="en-US" sz="2400" dirty="0">
                <a:sym typeface="Wingdings" panose="05000000000000000000" pitchFamily="2" charset="2"/>
              </a:rPr>
              <a:t></a:t>
            </a:r>
            <a:r>
              <a:rPr lang="en-US" sz="2400" dirty="0"/>
              <a:t> Likely to have a shortage of labor and materials; low unemployment. </a:t>
            </a:r>
          </a:p>
          <a:p>
            <a:pPr lvl="1"/>
            <a:r>
              <a:rPr lang="en-US" sz="2400" b="1" u="sng" dirty="0"/>
              <a:t>Contraction or Recession:</a:t>
            </a:r>
            <a:r>
              <a:rPr lang="en-US" sz="2400" dirty="0"/>
              <a:t> is a period of declining or abnormally low real GDP (when real GDP declines for </a:t>
            </a:r>
            <a:r>
              <a:rPr lang="en-US" sz="2400" dirty="0">
                <a:solidFill>
                  <a:srgbClr val="FF0000"/>
                </a:solidFill>
              </a:rPr>
              <a:t>two consecutive three-month reporting periods</a:t>
            </a:r>
            <a:r>
              <a:rPr lang="en-US" sz="2400" dirty="0"/>
              <a:t>). </a:t>
            </a:r>
            <a:r>
              <a:rPr lang="en-US" sz="2400" dirty="0">
                <a:sym typeface="Wingdings" panose="05000000000000000000" pitchFamily="2" charset="2"/>
              </a:rPr>
              <a:t></a:t>
            </a:r>
            <a:r>
              <a:rPr lang="en-US" sz="2400" dirty="0"/>
              <a:t> Income, business profits, business demand for investment goods decline in recessions. </a:t>
            </a:r>
          </a:p>
          <a:p>
            <a:pPr lvl="1"/>
            <a:r>
              <a:rPr lang="en-US" sz="2400" b="1" u="sng" dirty="0"/>
              <a:t>Trough:</a:t>
            </a:r>
            <a:r>
              <a:rPr lang="en-US" sz="2400" dirty="0"/>
              <a:t> is the lowest level of real GDP observed over the business cycle. </a:t>
            </a:r>
            <a:r>
              <a:rPr lang="en-US" sz="2400" dirty="0">
                <a:sym typeface="Wingdings" panose="05000000000000000000" pitchFamily="2" charset="2"/>
              </a:rPr>
              <a:t></a:t>
            </a:r>
            <a:r>
              <a:rPr lang="en-US" sz="2400" dirty="0"/>
              <a:t>High unemployment, low demand for goods. </a:t>
            </a:r>
          </a:p>
          <a:p>
            <a:pPr lvl="1"/>
            <a:r>
              <a:rPr lang="en-US" sz="2400" b="1" u="sng" dirty="0"/>
              <a:t>Recovery:</a:t>
            </a:r>
            <a:r>
              <a:rPr lang="en-US" sz="2400" dirty="0"/>
              <a:t> is used to describe an expansion in economic activity after a trough if the expansion follows a period of contraction severe enough to be classified as a recession. </a:t>
            </a:r>
            <a:r>
              <a:rPr lang="en-US" sz="2400" dirty="0">
                <a:sym typeface="Wingdings" panose="05000000000000000000" pitchFamily="2" charset="2"/>
              </a:rPr>
              <a:t></a:t>
            </a:r>
            <a:r>
              <a:rPr lang="en-US" sz="2400" dirty="0"/>
              <a:t> Income, business profits, business demand for investment goods increase in recovery.</a:t>
            </a:r>
          </a:p>
          <a:p>
            <a:endParaRPr lang="en-US" dirty="0"/>
          </a:p>
        </p:txBody>
      </p:sp>
      <p:sp>
        <p:nvSpPr>
          <p:cNvPr id="6" name="Title 6"/>
          <p:cNvSpPr>
            <a:spLocks noGrp="1"/>
          </p:cNvSpPr>
          <p:nvPr>
            <p:ph type="title"/>
          </p:nvPr>
        </p:nvSpPr>
        <p:spPr>
          <a:xfrm>
            <a:off x="166688" y="0"/>
            <a:ext cx="10972800" cy="1527337"/>
          </a:xfrm>
        </p:spPr>
        <p:txBody>
          <a:bodyPr/>
          <a:lstStyle/>
          <a:p>
            <a:r>
              <a:rPr lang="en-US" altLang="en-US" dirty="0"/>
              <a:t>The Business Cycle</a:t>
            </a:r>
          </a:p>
        </p:txBody>
      </p:sp>
    </p:spTree>
    <p:extLst>
      <p:ext uri="{BB962C8B-B14F-4D97-AF65-F5344CB8AC3E}">
        <p14:creationId xmlns:p14="http://schemas.microsoft.com/office/powerpoint/2010/main" val="276853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215901" y="6"/>
            <a:ext cx="11760200" cy="1527175"/>
          </a:xfrm>
        </p:spPr>
        <p:txBody>
          <a:bodyPr/>
          <a:lstStyle/>
          <a:p>
            <a:pPr algn="ctr"/>
            <a:r>
              <a:rPr lang="en-US" altLang="en-US" dirty="0"/>
              <a:t>U.S. Real GDP and Recessions, 1960—2012</a:t>
            </a:r>
          </a:p>
        </p:txBody>
      </p:sp>
      <p:pic>
        <p:nvPicPr>
          <p:cNvPr id="43010"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97" y="1955801"/>
            <a:ext cx="9091615" cy="4539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094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04" y="571501"/>
            <a:ext cx="11532197"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val="14926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44B95F48-2C52-2045-8A48-E7FC3357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29" y="1171575"/>
            <a:ext cx="11558575" cy="421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val="305043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199" y="0"/>
            <a:ext cx="4336473" cy="1527175"/>
          </a:xfrm>
        </p:spPr>
        <p:txBody>
          <a:bodyPr/>
          <a:lstStyle/>
          <a:p>
            <a:r>
              <a:rPr lang="en-US" dirty="0"/>
              <a:t>Unemployment</a:t>
            </a:r>
            <a:endParaRPr lang="en-US" altLang="en-US" dirty="0"/>
          </a:p>
        </p:txBody>
      </p:sp>
      <p:sp>
        <p:nvSpPr>
          <p:cNvPr id="8195" name="Content Placeholder 2"/>
          <p:cNvSpPr>
            <a:spLocks noGrp="1"/>
          </p:cNvSpPr>
          <p:nvPr>
            <p:ph idx="1"/>
          </p:nvPr>
        </p:nvSpPr>
        <p:spPr>
          <a:xfrm>
            <a:off x="1981199" y="1712913"/>
            <a:ext cx="9147175" cy="4895850"/>
          </a:xfrm>
        </p:spPr>
        <p:txBody>
          <a:bodyPr/>
          <a:lstStyle/>
          <a:p>
            <a:pPr eaLnBrk="1" hangingPunct="1"/>
            <a:r>
              <a:rPr lang="en-US" altLang="en-US" sz="2800" dirty="0"/>
              <a:t>Why so much unemployment after recession?</a:t>
            </a:r>
          </a:p>
          <a:p>
            <a:pPr eaLnBrk="1" hangingPunct="1"/>
            <a:r>
              <a:rPr lang="en-US" altLang="en-US" sz="2800" dirty="0"/>
              <a:t>Certain industries hit hard</a:t>
            </a:r>
          </a:p>
          <a:p>
            <a:pPr lvl="1" eaLnBrk="1" hangingPunct="1"/>
            <a:r>
              <a:rPr lang="en-US" altLang="en-US" sz="2400" dirty="0"/>
              <a:t>Housing</a:t>
            </a:r>
          </a:p>
          <a:p>
            <a:pPr eaLnBrk="1" hangingPunct="1"/>
            <a:r>
              <a:rPr lang="en-US" altLang="en-US" sz="2800" dirty="0"/>
              <a:t>Adjustment lags</a:t>
            </a:r>
          </a:p>
          <a:p>
            <a:pPr lvl="1" eaLnBrk="1" hangingPunct="1"/>
            <a:r>
              <a:rPr lang="en-US" altLang="en-US" sz="2400" dirty="0"/>
              <a:t>Corrections take time, not instant</a:t>
            </a:r>
          </a:p>
          <a:p>
            <a:pPr eaLnBrk="1" hangingPunct="1"/>
            <a:r>
              <a:rPr lang="en-US" altLang="en-US" sz="2800" dirty="0"/>
              <a:t>Government policy</a:t>
            </a:r>
          </a:p>
          <a:p>
            <a:pPr lvl="1" eaLnBrk="1" hangingPunct="1"/>
            <a:r>
              <a:rPr lang="en-US" altLang="en-US" sz="2400" dirty="0"/>
              <a:t>Unintended consequences lengthened unemployment</a:t>
            </a:r>
          </a:p>
          <a:p>
            <a:pPr eaLnBrk="1" hangingPunct="1"/>
            <a:r>
              <a:rPr lang="en-US" altLang="en-US" sz="2800" dirty="0">
                <a:solidFill>
                  <a:srgbClr val="FF0000"/>
                </a:solidFill>
              </a:rPr>
              <a:t>How unemployment is measured?</a:t>
            </a:r>
          </a:p>
          <a:p>
            <a:pPr lvl="1" eaLnBrk="1" hangingPunct="1"/>
            <a:r>
              <a:rPr lang="en-US" altLang="en-US" sz="2400" dirty="0"/>
              <a:t>If you</a:t>
            </a:r>
            <a:r>
              <a:rPr lang="en-US" altLang="ja-JP" sz="2400" dirty="0"/>
              <a:t>’re not looking for a job, you’re not counted as unemployed. If you start looking again, you’re unemployed.</a:t>
            </a:r>
          </a:p>
          <a:p>
            <a:pPr eaLnBrk="1" hangingPunct="1"/>
            <a:endParaRPr lang="en-US" altLang="en-US" sz="2800" dirty="0"/>
          </a:p>
        </p:txBody>
      </p:sp>
    </p:spTree>
    <p:extLst>
      <p:ext uri="{BB962C8B-B14F-4D97-AF65-F5344CB8AC3E}">
        <p14:creationId xmlns:p14="http://schemas.microsoft.com/office/powerpoint/2010/main" val="377225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arn(inVertical)">
                                      <p:cBhvr>
                                        <p:cTn id="15" dur="500"/>
                                        <p:tgtEl>
                                          <p:spTgt spid="819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arn(inVertical)">
                                      <p:cBhvr>
                                        <p:cTn id="18" dur="500"/>
                                        <p:tgtEl>
                                          <p:spTgt spid="81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arn(inVertical)">
                                      <p:cBhvr>
                                        <p:cTn id="23" dur="500"/>
                                        <p:tgtEl>
                                          <p:spTgt spid="819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195">
                                            <p:txEl>
                                              <p:pRg st="6" end="6"/>
                                            </p:txEl>
                                          </p:spTgt>
                                        </p:tgtEl>
                                        <p:attrNameLst>
                                          <p:attrName>style.visibility</p:attrName>
                                        </p:attrNameLst>
                                      </p:cBhvr>
                                      <p:to>
                                        <p:strVal val="visible"/>
                                      </p:to>
                                    </p:set>
                                    <p:animEffect transition="in" filter="barn(inVertical)">
                                      <p:cBhvr>
                                        <p:cTn id="26" dur="500"/>
                                        <p:tgtEl>
                                          <p:spTgt spid="819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animEffect transition="in" filter="barn(inVertical)">
                                      <p:cBhvr>
                                        <p:cTn id="31" dur="500"/>
                                        <p:tgtEl>
                                          <p:spTgt spid="8195">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8195">
                                            <p:txEl>
                                              <p:pRg st="8" end="8"/>
                                            </p:txEl>
                                          </p:spTgt>
                                        </p:tgtEl>
                                        <p:attrNameLst>
                                          <p:attrName>style.visibility</p:attrName>
                                        </p:attrNameLst>
                                      </p:cBhvr>
                                      <p:to>
                                        <p:strVal val="visible"/>
                                      </p:to>
                                    </p:set>
                                    <p:animEffect transition="in" filter="barn(inVertical)">
                                      <p:cBhvr>
                                        <p:cTn id="34"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176339" y="-12700"/>
            <a:ext cx="9791700" cy="1527175"/>
          </a:xfrm>
        </p:spPr>
        <p:txBody>
          <a:bodyPr/>
          <a:lstStyle/>
          <a:p>
            <a:pPr algn="ctr"/>
            <a:r>
              <a:rPr lang="en-US" altLang="en-US" dirty="0"/>
              <a:t>U.S. Unemployment Rate 1960–2012</a:t>
            </a:r>
          </a:p>
        </p:txBody>
      </p:sp>
      <p:pic>
        <p:nvPicPr>
          <p:cNvPr id="1843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t="6303"/>
          <a:stretch>
            <a:fillRect/>
          </a:stretch>
        </p:blipFill>
        <p:spPr bwMode="auto">
          <a:xfrm>
            <a:off x="1806580" y="1868495"/>
            <a:ext cx="8531225" cy="422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470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en-US" altLang="en-US" dirty="0"/>
              <a:t>Looking at the Data</a:t>
            </a:r>
          </a:p>
        </p:txBody>
      </p:sp>
      <p:sp>
        <p:nvSpPr>
          <p:cNvPr id="23555" name="Content Placeholder 2"/>
          <p:cNvSpPr>
            <a:spLocks noGrp="1"/>
          </p:cNvSpPr>
          <p:nvPr>
            <p:ph idx="1"/>
          </p:nvPr>
        </p:nvSpPr>
        <p:spPr>
          <a:xfrm>
            <a:off x="1981200" y="1712913"/>
            <a:ext cx="7607300" cy="4895850"/>
          </a:xfrm>
        </p:spPr>
        <p:txBody>
          <a:bodyPr/>
          <a:lstStyle/>
          <a:p>
            <a:pPr eaLnBrk="1" hangingPunct="1"/>
            <a:r>
              <a:rPr lang="en-US" altLang="en-US" sz="2800" dirty="0"/>
              <a:t>Labor force</a:t>
            </a:r>
          </a:p>
          <a:p>
            <a:pPr lvl="1" eaLnBrk="1" hangingPunct="1"/>
            <a:r>
              <a:rPr lang="en-US" altLang="en-US" sz="2400" dirty="0"/>
              <a:t>People who are employed or actively seeking work.</a:t>
            </a:r>
          </a:p>
          <a:p>
            <a:pPr eaLnBrk="1" hangingPunct="1"/>
            <a:r>
              <a:rPr lang="en-US" altLang="en-US" sz="2800" dirty="0"/>
              <a:t>Who is not in the labor force?</a:t>
            </a:r>
          </a:p>
          <a:p>
            <a:pPr lvl="1" eaLnBrk="1" hangingPunct="1"/>
            <a:r>
              <a:rPr lang="en-US" altLang="en-US" sz="2400" dirty="0"/>
              <a:t>Jobless people not actively seeking employment (no efforts made in four weeks)</a:t>
            </a:r>
          </a:p>
          <a:p>
            <a:pPr lvl="1" eaLnBrk="1" hangingPunct="1"/>
            <a:r>
              <a:rPr lang="en-US" altLang="en-US" sz="2400" dirty="0"/>
              <a:t>Retirees</a:t>
            </a:r>
          </a:p>
          <a:p>
            <a:pPr lvl="1" eaLnBrk="1" hangingPunct="1"/>
            <a:r>
              <a:rPr lang="en-US" altLang="en-US" sz="2400" dirty="0"/>
              <a:t>Students</a:t>
            </a:r>
          </a:p>
          <a:p>
            <a:pPr lvl="1" eaLnBrk="1" hangingPunct="1"/>
            <a:r>
              <a:rPr lang="en-US" altLang="en-US" sz="2400" dirty="0"/>
              <a:t>Institutionalized</a:t>
            </a:r>
          </a:p>
        </p:txBody>
      </p:sp>
      <p:graphicFrame>
        <p:nvGraphicFramePr>
          <p:cNvPr id="23556" name="Object 5"/>
          <p:cNvGraphicFramePr>
            <a:graphicFrameLocks noChangeAspect="1"/>
          </p:cNvGraphicFramePr>
          <p:nvPr>
            <p:extLst>
              <p:ext uri="{D42A27DB-BD31-4B8C-83A1-F6EECF244321}">
                <p14:modId xmlns:p14="http://schemas.microsoft.com/office/powerpoint/2010/main" val="3208123025"/>
              </p:ext>
            </p:extLst>
          </p:nvPr>
        </p:nvGraphicFramePr>
        <p:xfrm>
          <a:off x="5414963" y="5689600"/>
          <a:ext cx="4503737" cy="919163"/>
        </p:xfrm>
        <a:graphic>
          <a:graphicData uri="http://schemas.openxmlformats.org/presentationml/2006/ole">
            <mc:AlternateContent xmlns:mc="http://schemas.openxmlformats.org/markup-compatibility/2006">
              <mc:Choice xmlns:v="urn:schemas-microsoft-com:vml" Requires="v">
                <p:oleObj spid="_x0000_s1208" name="Equation" r:id="rId4" imgW="1714500" imgH="393700" progId="Equation.DSMT4">
                  <p:embed/>
                </p:oleObj>
              </mc:Choice>
              <mc:Fallback>
                <p:oleObj name="Equation" r:id="rId4" imgW="1714500" imgH="393700" progId="Equation.DSMT4">
                  <p:embed/>
                  <p:pic>
                    <p:nvPicPr>
                      <p:cNvPr id="0" name=""/>
                      <p:cNvPicPr>
                        <a:picLocks noChangeAspect="1" noChangeArrowheads="1"/>
                      </p:cNvPicPr>
                      <p:nvPr/>
                    </p:nvPicPr>
                    <p:blipFill>
                      <a:blip r:embed="rId5"/>
                      <a:srcRect/>
                      <a:stretch>
                        <a:fillRect/>
                      </a:stretch>
                    </p:blipFill>
                    <p:spPr bwMode="auto">
                      <a:xfrm>
                        <a:off x="5414963" y="5689600"/>
                        <a:ext cx="4503737" cy="919163"/>
                      </a:xfrm>
                      <a:prstGeom prst="rect">
                        <a:avLst/>
                      </a:prstGeom>
                      <a:noFill/>
                      <a:ln>
                        <a:noFill/>
                      </a:ln>
                      <a:effectLst/>
                    </p:spPr>
                  </p:pic>
                </p:oleObj>
              </mc:Fallback>
            </mc:AlternateContent>
          </a:graphicData>
        </a:graphic>
      </p:graphicFrame>
      <p:pic>
        <p:nvPicPr>
          <p:cNvPr id="23557" name="Picture 6" descr="I:\DirkTextbookN\Jpegs(All)\Macro Ch19-33\ch06\18_PRINECOMA_CH0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0162" y="3687770"/>
            <a:ext cx="2468563" cy="2084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2507356" y="5918355"/>
            <a:ext cx="3119063" cy="461665"/>
          </a:xfrm>
          <a:prstGeom prst="rect">
            <a:avLst/>
          </a:prstGeom>
          <a:noFill/>
        </p:spPr>
        <p:txBody>
          <a:bodyPr wrap="none" rtlCol="0">
            <a:spAutoFit/>
          </a:bodyPr>
          <a:lstStyle/>
          <a:p>
            <a:r>
              <a:rPr lang="en-US" sz="2400" dirty="0">
                <a:latin typeface="Cambria"/>
                <a:cs typeface="Cambria"/>
              </a:rPr>
              <a:t>Unemployment Rate = </a:t>
            </a:r>
          </a:p>
        </p:txBody>
      </p:sp>
    </p:spTree>
    <p:extLst>
      <p:ext uri="{BB962C8B-B14F-4D97-AF65-F5344CB8AC3E}">
        <p14:creationId xmlns:p14="http://schemas.microsoft.com/office/powerpoint/2010/main" val="65275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arn(inVertical)">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barn(inVertical)">
                                      <p:cBhvr>
                                        <p:cTn id="12" dur="500"/>
                                        <p:tgtEl>
                                          <p:spTgt spid="2355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arn(inVertical)">
                                      <p:cBhvr>
                                        <p:cTn id="18" dur="500"/>
                                        <p:tgtEl>
                                          <p:spTgt spid="2355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arn(inVertical)">
                                      <p:cBhvr>
                                        <p:cTn id="21" dur="500"/>
                                        <p:tgtEl>
                                          <p:spTgt spid="2355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3557"/>
                                        </p:tgtEl>
                                        <p:attrNameLst>
                                          <p:attrName>style.visibility</p:attrName>
                                        </p:attrNameLst>
                                      </p:cBhvr>
                                      <p:to>
                                        <p:strVal val="visible"/>
                                      </p:to>
                                    </p:set>
                                    <p:animEffect transition="in" filter="barn(inVertical)">
                                      <p:cBhvr>
                                        <p:cTn id="2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7"/>
            <a:ext cx="8229600" cy="1527175"/>
          </a:xfrm>
        </p:spPr>
        <p:txBody>
          <a:bodyPr/>
          <a:lstStyle/>
          <a:p>
            <a:pPr algn="ctr"/>
            <a:r>
              <a:rPr lang="en-US" altLang="en-US" dirty="0"/>
              <a:t>Measuring Unemployment in the United States, April 2012</a:t>
            </a:r>
          </a:p>
        </p:txBody>
      </p:sp>
      <p:sp>
        <p:nvSpPr>
          <p:cNvPr id="49154" name="Rectangle 17"/>
          <p:cNvSpPr>
            <a:spLocks noChangeArrowheads="1"/>
          </p:cNvSpPr>
          <p:nvPr/>
        </p:nvSpPr>
        <p:spPr bwMode="auto">
          <a:xfrm>
            <a:off x="1524002" y="-184666"/>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en-US" altLang="en-US" sz="1800" dirty="0">
              <a:latin typeface="Cambria"/>
              <a:cs typeface="Cambria"/>
            </a:endParaRPr>
          </a:p>
        </p:txBody>
      </p:sp>
      <p:grpSp>
        <p:nvGrpSpPr>
          <p:cNvPr id="49155" name="Group 4"/>
          <p:cNvGrpSpPr>
            <a:grpSpLocks noChangeAspect="1"/>
          </p:cNvGrpSpPr>
          <p:nvPr/>
        </p:nvGrpSpPr>
        <p:grpSpPr bwMode="auto">
          <a:xfrm>
            <a:off x="2425703" y="1736732"/>
            <a:ext cx="7251700" cy="5121275"/>
            <a:chOff x="2709" y="7607"/>
            <a:chExt cx="7454" cy="5412"/>
          </a:xfrm>
        </p:grpSpPr>
        <p:sp>
          <p:nvSpPr>
            <p:cNvPr id="49156" name="AutoShape 16"/>
            <p:cNvSpPr>
              <a:spLocks noChangeAspect="1" noChangeArrowheads="1" noTextEdit="1"/>
            </p:cNvSpPr>
            <p:nvPr/>
          </p:nvSpPr>
          <p:spPr bwMode="auto">
            <a:xfrm>
              <a:off x="2827" y="7607"/>
              <a:ext cx="7288" cy="5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mbria"/>
              </a:endParaRPr>
            </a:p>
          </p:txBody>
        </p:sp>
        <p:grpSp>
          <p:nvGrpSpPr>
            <p:cNvPr id="49157" name="Group 5"/>
            <p:cNvGrpSpPr>
              <a:grpSpLocks/>
            </p:cNvGrpSpPr>
            <p:nvPr/>
          </p:nvGrpSpPr>
          <p:grpSpPr bwMode="auto">
            <a:xfrm>
              <a:off x="2709" y="7855"/>
              <a:ext cx="7454" cy="4502"/>
              <a:chOff x="3402" y="7659"/>
              <a:chExt cx="5972" cy="3085"/>
            </a:xfrm>
          </p:grpSpPr>
          <p:sp>
            <p:nvSpPr>
              <p:cNvPr id="49158" name="Text Box 14"/>
              <p:cNvSpPr txBox="1">
                <a:spLocks noChangeArrowheads="1"/>
              </p:cNvSpPr>
              <p:nvPr/>
            </p:nvSpPr>
            <p:spPr bwMode="auto">
              <a:xfrm>
                <a:off x="5077" y="7659"/>
                <a:ext cx="2666" cy="771"/>
              </a:xfrm>
              <a:prstGeom prst="rect">
                <a:avLst/>
              </a:prstGeom>
              <a:solidFill>
                <a:srgbClr val="FFFFFF"/>
              </a:solidFill>
              <a:ln w="9525">
                <a:solidFill>
                  <a:srgbClr val="4F81BD"/>
                </a:solidFill>
                <a:miter lim="800000"/>
                <a:headEnd/>
                <a:tailEnd/>
              </a:ln>
            </p:spPr>
            <p:txBody>
              <a:bodyPr r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Relevant Population: </a:t>
                </a:r>
                <a:r>
                  <a:rPr lang="en-US" altLang="en-US" sz="1600" dirty="0">
                    <a:solidFill>
                      <a:srgbClr val="C0504D"/>
                    </a:solidFill>
                    <a:latin typeface="Cambria"/>
                    <a:cs typeface="Cambria"/>
                  </a:rPr>
                  <a:t>243 million</a:t>
                </a:r>
                <a:endParaRPr lang="en-US" altLang="en-US" sz="1600" dirty="0">
                  <a:latin typeface="Cambria"/>
                  <a:cs typeface="Cambria"/>
                </a:endParaRPr>
              </a:p>
              <a:p>
                <a:r>
                  <a:rPr lang="en-US" altLang="en-US" sz="1600" dirty="0">
                    <a:latin typeface="Cambria"/>
                    <a:cs typeface="Cambria"/>
                  </a:rPr>
                  <a:t> - </a:t>
                </a:r>
                <a:r>
                  <a:rPr lang="en-US" altLang="en-US" sz="1600" dirty="0" err="1">
                    <a:latin typeface="Cambria"/>
                    <a:cs typeface="Cambria"/>
                  </a:rPr>
                  <a:t>Noninstitutionalized</a:t>
                </a:r>
                <a:endParaRPr lang="en-US" altLang="en-US" sz="1600" dirty="0">
                  <a:latin typeface="Cambria"/>
                  <a:cs typeface="Cambria"/>
                </a:endParaRPr>
              </a:p>
              <a:p>
                <a:r>
                  <a:rPr lang="en-US" altLang="en-US" sz="1600" dirty="0">
                    <a:latin typeface="Cambria"/>
                    <a:cs typeface="Cambria"/>
                  </a:rPr>
                  <a:t> - Civilian</a:t>
                </a:r>
              </a:p>
              <a:p>
                <a:r>
                  <a:rPr lang="en-US" altLang="en-US" sz="1600" dirty="0">
                    <a:latin typeface="Cambria"/>
                    <a:cs typeface="Cambria"/>
                  </a:rPr>
                  <a:t> - Aged 16+</a:t>
                </a:r>
              </a:p>
              <a:p>
                <a:endParaRPr lang="en-US" altLang="en-US" sz="1600" dirty="0">
                  <a:latin typeface="Cambria"/>
                  <a:cs typeface="Cambria"/>
                </a:endParaRPr>
              </a:p>
            </p:txBody>
          </p:sp>
          <p:sp>
            <p:nvSpPr>
              <p:cNvPr id="49159" name="Text Box 13"/>
              <p:cNvSpPr txBox="1">
                <a:spLocks noChangeArrowheads="1"/>
              </p:cNvSpPr>
              <p:nvPr/>
            </p:nvSpPr>
            <p:spPr bwMode="auto">
              <a:xfrm>
                <a:off x="3402" y="8893"/>
                <a:ext cx="2425" cy="926"/>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Not in Labor Force: </a:t>
                </a:r>
                <a:r>
                  <a:rPr lang="en-US" altLang="en-US" sz="1600" dirty="0">
                    <a:solidFill>
                      <a:srgbClr val="C0504D"/>
                    </a:solidFill>
                    <a:latin typeface="Cambria"/>
                    <a:cs typeface="Cambria"/>
                  </a:rPr>
                  <a:t>89 million</a:t>
                </a:r>
                <a:endParaRPr lang="en-US" altLang="en-US" sz="1600" dirty="0">
                  <a:latin typeface="Cambria"/>
                  <a:cs typeface="Cambria"/>
                </a:endParaRPr>
              </a:p>
              <a:p>
                <a:r>
                  <a:rPr lang="en-US" altLang="en-US" sz="1600" dirty="0">
                    <a:latin typeface="Cambria"/>
                    <a:cs typeface="Cambria"/>
                  </a:rPr>
                  <a:t> - Students</a:t>
                </a:r>
              </a:p>
              <a:p>
                <a:r>
                  <a:rPr lang="en-US" altLang="en-US" sz="1600" dirty="0">
                    <a:latin typeface="Cambria"/>
                    <a:cs typeface="Cambria"/>
                  </a:rPr>
                  <a:t> - Homemakers</a:t>
                </a:r>
              </a:p>
              <a:p>
                <a:r>
                  <a:rPr lang="en-US" altLang="en-US" sz="1600" dirty="0">
                    <a:latin typeface="Cambria"/>
                    <a:cs typeface="Cambria"/>
                  </a:rPr>
                  <a:t> -Retirees</a:t>
                </a:r>
              </a:p>
              <a:p>
                <a:r>
                  <a:rPr lang="en-US" altLang="en-US" sz="1600" dirty="0">
                    <a:latin typeface="Cambria"/>
                    <a:cs typeface="Cambria"/>
                  </a:rPr>
                  <a:t> - Others</a:t>
                </a:r>
              </a:p>
              <a:p>
                <a:endParaRPr lang="en-US" altLang="en-US" sz="1600" dirty="0">
                  <a:latin typeface="Cambria"/>
                  <a:cs typeface="Cambria"/>
                </a:endParaRPr>
              </a:p>
            </p:txBody>
          </p:sp>
          <p:sp>
            <p:nvSpPr>
              <p:cNvPr id="49160" name="Text Box 12"/>
              <p:cNvSpPr txBox="1">
                <a:spLocks noChangeArrowheads="1"/>
              </p:cNvSpPr>
              <p:nvPr/>
            </p:nvSpPr>
            <p:spPr bwMode="auto">
              <a:xfrm>
                <a:off x="6127" y="8893"/>
                <a:ext cx="2086" cy="308"/>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Labor Force: </a:t>
                </a:r>
                <a:r>
                  <a:rPr lang="en-US" altLang="en-US" sz="1600" dirty="0">
                    <a:solidFill>
                      <a:srgbClr val="C0504D"/>
                    </a:solidFill>
                    <a:latin typeface="Cambria"/>
                    <a:cs typeface="Cambria"/>
                  </a:rPr>
                  <a:t>154</a:t>
                </a:r>
                <a:r>
                  <a:rPr lang="en-US" altLang="en-US" sz="1600" dirty="0">
                    <a:latin typeface="Cambria"/>
                    <a:cs typeface="Cambria"/>
                  </a:rPr>
                  <a:t> </a:t>
                </a:r>
                <a:r>
                  <a:rPr lang="en-US" altLang="en-US" sz="1600" dirty="0">
                    <a:solidFill>
                      <a:srgbClr val="C0504D"/>
                    </a:solidFill>
                    <a:latin typeface="Cambria"/>
                    <a:cs typeface="Cambria"/>
                  </a:rPr>
                  <a:t>million</a:t>
                </a:r>
                <a:endParaRPr lang="en-US" altLang="en-US" sz="1600" dirty="0">
                  <a:latin typeface="Cambria"/>
                  <a:cs typeface="Cambria"/>
                </a:endParaRPr>
              </a:p>
              <a:p>
                <a:r>
                  <a:rPr lang="en-US" altLang="en-US" sz="1600" dirty="0">
                    <a:latin typeface="Cambria"/>
                    <a:cs typeface="Cambria"/>
                  </a:rPr>
                  <a:t> </a:t>
                </a:r>
              </a:p>
            </p:txBody>
          </p:sp>
          <p:cxnSp>
            <p:nvCxnSpPr>
              <p:cNvPr id="49161" name="AutoShape 11"/>
              <p:cNvCxnSpPr>
                <a:cxnSpLocks noChangeShapeType="1"/>
              </p:cNvCxnSpPr>
              <p:nvPr/>
            </p:nvCxnSpPr>
            <p:spPr bwMode="auto">
              <a:xfrm flipV="1">
                <a:off x="4852" y="8430"/>
                <a:ext cx="1200" cy="463"/>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cxnSp>
            <p:nvCxnSpPr>
              <p:cNvPr id="49162" name="AutoShape 10"/>
              <p:cNvCxnSpPr>
                <a:cxnSpLocks noChangeShapeType="1"/>
              </p:cNvCxnSpPr>
              <p:nvPr/>
            </p:nvCxnSpPr>
            <p:spPr bwMode="auto">
              <a:xfrm flipH="1" flipV="1">
                <a:off x="6052" y="8430"/>
                <a:ext cx="900" cy="463"/>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sp>
            <p:nvSpPr>
              <p:cNvPr id="49163" name="Text Box 9"/>
              <p:cNvSpPr txBox="1">
                <a:spLocks noChangeArrowheads="1"/>
              </p:cNvSpPr>
              <p:nvPr/>
            </p:nvSpPr>
            <p:spPr bwMode="auto">
              <a:xfrm>
                <a:off x="4793" y="10127"/>
                <a:ext cx="1934"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Employed: </a:t>
                </a:r>
                <a:r>
                  <a:rPr lang="en-US" altLang="en-US" sz="1600" dirty="0">
                    <a:solidFill>
                      <a:srgbClr val="C0504D"/>
                    </a:solidFill>
                    <a:latin typeface="Cambria"/>
                    <a:cs typeface="Cambria"/>
                  </a:rPr>
                  <a:t>142</a:t>
                </a:r>
                <a:r>
                  <a:rPr lang="en-US" altLang="en-US" sz="1600" dirty="0">
                    <a:solidFill>
                      <a:srgbClr val="FF6600"/>
                    </a:solidFill>
                    <a:latin typeface="Cambria"/>
                    <a:cs typeface="Cambria"/>
                  </a:rPr>
                  <a:t> </a:t>
                </a:r>
                <a:r>
                  <a:rPr lang="en-US" altLang="en-US" sz="1600" dirty="0">
                    <a:solidFill>
                      <a:srgbClr val="C0504D"/>
                    </a:solidFill>
                    <a:latin typeface="Cambria"/>
                    <a:cs typeface="Cambria"/>
                  </a:rPr>
                  <a:t>million</a:t>
                </a:r>
                <a:endParaRPr lang="en-US" altLang="en-US" sz="1600" dirty="0">
                  <a:latin typeface="Cambria"/>
                  <a:cs typeface="Cambria"/>
                </a:endParaRPr>
              </a:p>
              <a:p>
                <a:r>
                  <a:rPr lang="en-US" altLang="en-US" sz="1600" dirty="0">
                    <a:solidFill>
                      <a:srgbClr val="C0504D"/>
                    </a:solidFill>
                    <a:latin typeface="Cambria"/>
                    <a:cs typeface="Cambria"/>
                  </a:rPr>
                  <a:t>91.9%</a:t>
                </a:r>
                <a:r>
                  <a:rPr lang="en-US" altLang="en-US" sz="1600" dirty="0">
                    <a:latin typeface="Cambria"/>
                    <a:cs typeface="Cambria"/>
                  </a:rPr>
                  <a:t> of labor force</a:t>
                </a:r>
              </a:p>
            </p:txBody>
          </p:sp>
          <p:sp>
            <p:nvSpPr>
              <p:cNvPr id="49164" name="Text Box 8"/>
              <p:cNvSpPr txBox="1">
                <a:spLocks noChangeArrowheads="1"/>
              </p:cNvSpPr>
              <p:nvPr/>
            </p:nvSpPr>
            <p:spPr bwMode="auto">
              <a:xfrm>
                <a:off x="7177" y="10127"/>
                <a:ext cx="2197"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Unemployed: </a:t>
                </a:r>
                <a:r>
                  <a:rPr lang="en-US" altLang="en-US" sz="1600" dirty="0">
                    <a:solidFill>
                      <a:srgbClr val="C0504D"/>
                    </a:solidFill>
                    <a:latin typeface="Cambria"/>
                    <a:cs typeface="Cambria"/>
                  </a:rPr>
                  <a:t>12</a:t>
                </a:r>
                <a:r>
                  <a:rPr lang="en-US" altLang="en-US" sz="1600" dirty="0">
                    <a:solidFill>
                      <a:srgbClr val="FF6600"/>
                    </a:solidFill>
                    <a:latin typeface="Cambria"/>
                    <a:cs typeface="Cambria"/>
                  </a:rPr>
                  <a:t> </a:t>
                </a:r>
                <a:r>
                  <a:rPr lang="en-US" altLang="en-US" sz="1600" dirty="0">
                    <a:solidFill>
                      <a:srgbClr val="C0504D"/>
                    </a:solidFill>
                    <a:latin typeface="Cambria"/>
                    <a:cs typeface="Cambria"/>
                  </a:rPr>
                  <a:t>million</a:t>
                </a:r>
                <a:endParaRPr lang="en-US" altLang="en-US" sz="1600" dirty="0">
                  <a:latin typeface="Cambria"/>
                  <a:cs typeface="Cambria"/>
                </a:endParaRPr>
              </a:p>
              <a:p>
                <a:r>
                  <a:rPr lang="en-US" altLang="en-US" sz="1600" dirty="0">
                    <a:solidFill>
                      <a:srgbClr val="C0504D"/>
                    </a:solidFill>
                    <a:latin typeface="Cambria"/>
                    <a:cs typeface="Cambria"/>
                  </a:rPr>
                  <a:t>8.1%</a:t>
                </a:r>
                <a:r>
                  <a:rPr lang="en-US" altLang="en-US" sz="1600" dirty="0">
                    <a:latin typeface="Cambria"/>
                    <a:cs typeface="Cambria"/>
                  </a:rPr>
                  <a:t> of labor force</a:t>
                </a:r>
              </a:p>
              <a:p>
                <a:r>
                  <a:rPr lang="en-US" altLang="en-US" sz="1600" dirty="0">
                    <a:latin typeface="Cambria"/>
                    <a:cs typeface="Cambria"/>
                  </a:rPr>
                  <a:t> </a:t>
                </a:r>
              </a:p>
            </p:txBody>
          </p:sp>
          <p:cxnSp>
            <p:nvCxnSpPr>
              <p:cNvPr id="49165" name="AutoShape 7"/>
              <p:cNvCxnSpPr>
                <a:cxnSpLocks noChangeShapeType="1"/>
              </p:cNvCxnSpPr>
              <p:nvPr/>
            </p:nvCxnSpPr>
            <p:spPr bwMode="auto">
              <a:xfrm flipH="1">
                <a:off x="5977" y="9201"/>
                <a:ext cx="975" cy="926"/>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cxnSp>
            <p:nvCxnSpPr>
              <p:cNvPr id="49166" name="AutoShape 6"/>
              <p:cNvCxnSpPr>
                <a:cxnSpLocks noChangeShapeType="1"/>
              </p:cNvCxnSpPr>
              <p:nvPr/>
            </p:nvCxnSpPr>
            <p:spPr bwMode="auto">
              <a:xfrm>
                <a:off x="6952" y="9201"/>
                <a:ext cx="1045" cy="926"/>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grpSp>
      </p:grpSp>
    </p:spTree>
    <p:extLst>
      <p:ext uri="{BB962C8B-B14F-4D97-AF65-F5344CB8AC3E}">
        <p14:creationId xmlns:p14="http://schemas.microsoft.com/office/powerpoint/2010/main" val="262001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0"/>
            <a:ext cx="8940800" cy="1527175"/>
          </a:xfrm>
        </p:spPr>
        <p:txBody>
          <a:bodyPr/>
          <a:lstStyle/>
          <a:p>
            <a:r>
              <a:rPr lang="en-US" altLang="en-US" dirty="0"/>
              <a:t>Three Types of Unemployment</a:t>
            </a:r>
          </a:p>
        </p:txBody>
      </p:sp>
      <p:sp>
        <p:nvSpPr>
          <p:cNvPr id="10243" name="Content Placeholder 2"/>
          <p:cNvSpPr>
            <a:spLocks noGrp="1"/>
          </p:cNvSpPr>
          <p:nvPr>
            <p:ph idx="1"/>
          </p:nvPr>
        </p:nvSpPr>
        <p:spPr>
          <a:xfrm>
            <a:off x="1981200" y="1712913"/>
            <a:ext cx="8229600" cy="4895850"/>
          </a:xfrm>
        </p:spPr>
        <p:txBody>
          <a:bodyPr/>
          <a:lstStyle/>
          <a:p>
            <a:pPr eaLnBrk="1" hangingPunct="1"/>
            <a:r>
              <a:rPr lang="en-US" altLang="en-US" sz="2800" dirty="0"/>
              <a:t>Is it practical to have zero unemployment?</a:t>
            </a:r>
          </a:p>
          <a:p>
            <a:pPr lvl="1" eaLnBrk="1" hangingPunct="1"/>
            <a:r>
              <a:rPr lang="en-US" altLang="en-US" sz="2400" dirty="0"/>
              <a:t>Generally, unemployment is a drain on society and very difficult for certain individual households.</a:t>
            </a:r>
          </a:p>
          <a:p>
            <a:pPr lvl="1" eaLnBrk="1" hangingPunct="1"/>
            <a:r>
              <a:rPr lang="en-US" altLang="en-US" sz="2400" dirty="0"/>
              <a:t>However, as our economy changes and progresses, certain jobs are destroyed.</a:t>
            </a:r>
          </a:p>
          <a:p>
            <a:pPr lvl="1" eaLnBrk="1" hangingPunct="1"/>
            <a:r>
              <a:rPr lang="en-US" altLang="en-US" sz="2400" dirty="0">
                <a:solidFill>
                  <a:srgbClr val="FF0000"/>
                </a:solidFill>
              </a:rPr>
              <a:t>We can never eliminate unemployment entirely. </a:t>
            </a:r>
          </a:p>
          <a:p>
            <a:pPr eaLnBrk="1" hangingPunct="1"/>
            <a:r>
              <a:rPr lang="en-US" altLang="en-US" sz="2800" dirty="0"/>
              <a:t>Three types of unemployment</a:t>
            </a:r>
          </a:p>
          <a:p>
            <a:pPr lvl="1" eaLnBrk="1" hangingPunct="1"/>
            <a:r>
              <a:rPr lang="en-US" altLang="en-US" sz="2400" dirty="0"/>
              <a:t>Structural</a:t>
            </a:r>
          </a:p>
          <a:p>
            <a:pPr lvl="1" eaLnBrk="1" hangingPunct="1"/>
            <a:r>
              <a:rPr lang="en-US" altLang="en-US" sz="2400" dirty="0"/>
              <a:t>Frictional</a:t>
            </a:r>
          </a:p>
          <a:p>
            <a:pPr lvl="1" eaLnBrk="1" hangingPunct="1"/>
            <a:r>
              <a:rPr lang="en-US" altLang="en-US" sz="2400" dirty="0"/>
              <a:t>Cyclical</a:t>
            </a:r>
          </a:p>
        </p:txBody>
      </p:sp>
    </p:spTree>
    <p:extLst>
      <p:ext uri="{BB962C8B-B14F-4D97-AF65-F5344CB8AC3E}">
        <p14:creationId xmlns:p14="http://schemas.microsoft.com/office/powerpoint/2010/main" val="11963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arn(inVertical)">
                                      <p:cBhvr>
                                        <p:cTn id="7" dur="500"/>
                                        <p:tgtEl>
                                          <p:spTgt spid="102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arn(inVertical)">
                                      <p:cBhvr>
                                        <p:cTn id="10" dur="500"/>
                                        <p:tgtEl>
                                          <p:spTgt spid="1024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arn(inVertic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barn(inVertical)">
                                      <p:cBhvr>
                                        <p:cTn id="18" dur="500"/>
                                        <p:tgtEl>
                                          <p:spTgt spid="1024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barn(inVertical)">
                                      <p:cBhvr>
                                        <p:cTn id="21" dur="500"/>
                                        <p:tgtEl>
                                          <p:spTgt spid="1024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barn(inVertical)">
                                      <p:cBhvr>
                                        <p:cTn id="24"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1" y="6"/>
            <a:ext cx="5489959" cy="1527337"/>
          </a:xfrm>
        </p:spPr>
        <p:txBody>
          <a:bodyPr/>
          <a:lstStyle/>
          <a:p>
            <a:r>
              <a:rPr lang="en-US" altLang="en-US"/>
              <a:t>Topics of Week #9</a:t>
            </a:r>
            <a:endParaRPr lang="en-US" altLang="en-US"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en-US" sz="2400" dirty="0">
                <a:ea typeface="MS PGothic" charset="0"/>
              </a:rPr>
              <a:t>Uses of GDP Data</a:t>
            </a:r>
          </a:p>
          <a:p>
            <a:pPr marL="514350" indent="-514350" eaLnBrk="1" hangingPunct="1">
              <a:buFont typeface="+mj-lt"/>
              <a:buAutoNum type="arabicPeriod"/>
            </a:pPr>
            <a:r>
              <a:rPr lang="en-US" sz="2400" dirty="0">
                <a:ea typeface="MS PGothic" charset="0"/>
              </a:rPr>
              <a:t>Business Cycle*</a:t>
            </a:r>
          </a:p>
          <a:p>
            <a:pPr marL="514350" indent="-514350" eaLnBrk="1" hangingPunct="1">
              <a:buFont typeface="+mj-lt"/>
              <a:buAutoNum type="arabicPeriod"/>
            </a:pPr>
            <a:r>
              <a:rPr lang="en-US" sz="2400" dirty="0">
                <a:ea typeface="MS PGothic" charset="0"/>
              </a:rPr>
              <a:t>Unemployment</a:t>
            </a:r>
          </a:p>
          <a:p>
            <a:pPr marL="514350" indent="-514350" eaLnBrk="1" hangingPunct="1">
              <a:buFont typeface="+mj-lt"/>
              <a:buAutoNum type="arabicPeriod"/>
            </a:pPr>
            <a:r>
              <a:rPr lang="en-US" sz="2400" dirty="0">
                <a:ea typeface="MS PGothic" charset="0"/>
              </a:rPr>
              <a:t>Types of Unemployment*</a:t>
            </a:r>
          </a:p>
          <a:p>
            <a:pPr marL="514350" indent="-514350" eaLnBrk="1" hangingPunct="1">
              <a:buFont typeface="+mj-lt"/>
              <a:buAutoNum type="arabicPeriod"/>
            </a:pPr>
            <a:r>
              <a:rPr lang="en-US" sz="2400" dirty="0"/>
              <a:t>Full Employment Output (Potential Real GDP)*</a:t>
            </a:r>
          </a:p>
          <a:p>
            <a:pPr marL="514350" indent="-514350" eaLnBrk="1" hangingPunct="1">
              <a:buFont typeface="+mj-lt"/>
              <a:buAutoNum type="arabicPeriod"/>
            </a:pPr>
            <a:r>
              <a:rPr lang="en-US" sz="2400" dirty="0"/>
              <a:t>Consumer Price Index</a:t>
            </a:r>
          </a:p>
          <a:p>
            <a:pPr marL="514350" indent="-514350" eaLnBrk="1" hangingPunct="1">
              <a:buFont typeface="+mj-lt"/>
              <a:buAutoNum type="arabicPeriod"/>
            </a:pPr>
            <a:r>
              <a:rPr lang="en-US" sz="2400" dirty="0"/>
              <a:t>Comparing Dollar Values Across Time*</a:t>
            </a:r>
          </a:p>
          <a:p>
            <a:pPr marL="514350" indent="-514350" eaLnBrk="1" hangingPunct="1">
              <a:buFont typeface="+mj-lt"/>
              <a:buAutoNum type="arabicPeriod"/>
            </a:pPr>
            <a:r>
              <a:rPr lang="en-US" sz="2400" dirty="0"/>
              <a:t>Inflation*</a:t>
            </a:r>
          </a:p>
          <a:p>
            <a:pPr marL="514350" indent="-514350" eaLnBrk="1" hangingPunct="1">
              <a:buFont typeface="+mj-lt"/>
              <a:buAutoNum type="arabicPeriod"/>
            </a:pPr>
            <a:r>
              <a:rPr lang="en-US" sz="2400" dirty="0"/>
              <a:t>Cost of Inflation*</a:t>
            </a:r>
          </a:p>
          <a:p>
            <a:pPr marL="0" indent="0" eaLnBrk="1" hangingPunct="1">
              <a:buNone/>
            </a:pPr>
            <a:r>
              <a:rPr lang="en-US" altLang="en-US" sz="1800" dirty="0">
                <a:ea typeface="MS PGothic" charset="0"/>
              </a:rPr>
              <a:t>"*" Indicates the most important topics.</a:t>
            </a:r>
          </a:p>
          <a:p>
            <a:pPr marL="0" indent="0" eaLnBrk="1" hangingPunct="1">
              <a:buNone/>
            </a:pPr>
            <a:r>
              <a:rPr lang="en-US" altLang="en-US" sz="1800" dirty="0" err="1">
                <a:ea typeface="MS PGothic" charset="0"/>
              </a:rPr>
              <a:t>Mateer</a:t>
            </a:r>
            <a:r>
              <a:rPr lang="en-US" altLang="en-US" sz="1800" dirty="0">
                <a:ea typeface="MS PGothic" charset="0"/>
              </a:rPr>
              <a:t> and </a:t>
            </a:r>
            <a:r>
              <a:rPr lang="en-US" altLang="en-US" sz="1800" dirty="0" err="1">
                <a:ea typeface="MS PGothic" charset="0"/>
              </a:rPr>
              <a:t>Coppock</a:t>
            </a:r>
            <a:r>
              <a:rPr lang="en-US" altLang="en-US" sz="1800" dirty="0">
                <a:ea typeface="MS PGothic" charset="0"/>
              </a:rPr>
              <a:t>: Chapter #19, #20 and #21</a:t>
            </a:r>
          </a:p>
          <a:p>
            <a:pPr marL="0" indent="0" eaLnBrk="1" hangingPunct="1">
              <a:buNone/>
            </a:pPr>
            <a:endParaRPr lang="en-US" altLang="en-US" sz="1800" dirty="0">
              <a:ea typeface="MS PGothic" charset="0"/>
            </a:endParaRPr>
          </a:p>
          <a:p>
            <a:pPr marL="0" indent="0" eaLnBrk="1" hangingPunct="1">
              <a:buNone/>
            </a:pPr>
            <a:endParaRPr lang="en-US" sz="2800" cap="none" dirty="0">
              <a:ea typeface="MS PGothic" charset="0"/>
            </a:endParaRPr>
          </a:p>
          <a:p>
            <a:pPr marL="0" indent="0" eaLnBrk="1" hangingPunct="1">
              <a:buNone/>
            </a:pPr>
            <a:endParaRPr lang="en-US" altLang="en-US" sz="1800" dirty="0">
              <a:ea typeface="MS PGothic" charset="0"/>
            </a:endParaRPr>
          </a:p>
        </p:txBody>
      </p:sp>
    </p:spTree>
    <p:extLst>
      <p:ext uri="{BB962C8B-B14F-4D97-AF65-F5344CB8AC3E}">
        <p14:creationId xmlns:p14="http://schemas.microsoft.com/office/powerpoint/2010/main" val="263050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81200" y="7"/>
            <a:ext cx="8229600" cy="1527175"/>
          </a:xfrm>
        </p:spPr>
        <p:txBody>
          <a:bodyPr/>
          <a:lstStyle/>
          <a:p>
            <a:r>
              <a:rPr lang="en-US" altLang="en-US" dirty="0"/>
              <a:t>Structural Unemployment</a:t>
            </a:r>
          </a:p>
        </p:txBody>
      </p:sp>
      <p:sp>
        <p:nvSpPr>
          <p:cNvPr id="11267" name="Content Placeholder 2"/>
          <p:cNvSpPr>
            <a:spLocks noGrp="1"/>
          </p:cNvSpPr>
          <p:nvPr>
            <p:ph idx="1"/>
          </p:nvPr>
        </p:nvSpPr>
        <p:spPr>
          <a:xfrm>
            <a:off x="1981200" y="1712913"/>
            <a:ext cx="8229600" cy="4895850"/>
          </a:xfrm>
        </p:spPr>
        <p:txBody>
          <a:bodyPr/>
          <a:lstStyle/>
          <a:p>
            <a:pPr eaLnBrk="1" hangingPunct="1"/>
            <a:r>
              <a:rPr lang="en-US" altLang="en-US" sz="2800" dirty="0"/>
              <a:t>Structural unemployment</a:t>
            </a:r>
          </a:p>
          <a:p>
            <a:pPr lvl="1" eaLnBrk="1" hangingPunct="1"/>
            <a:r>
              <a:rPr lang="en-US" altLang="en-US" sz="2200" dirty="0"/>
              <a:t>Unemployment caused by changes in the industrial makeup (structure) of the economy.</a:t>
            </a:r>
          </a:p>
          <a:p>
            <a:pPr lvl="1" eaLnBrk="1" hangingPunct="1"/>
            <a:r>
              <a:rPr lang="en-US" altLang="en-US" sz="2200" dirty="0"/>
              <a:t>Joseph Schumpeter: "</a:t>
            </a:r>
            <a:r>
              <a:rPr lang="en-US" altLang="ja-JP" sz="2200" dirty="0"/>
              <a:t>creative destruction."</a:t>
            </a:r>
          </a:p>
          <a:p>
            <a:pPr lvl="1" eaLnBrk="1" hangingPunct="1"/>
            <a:r>
              <a:rPr lang="en-US" altLang="en-US" sz="2200" dirty="0"/>
              <a:t>New industries are created, and old ones are destroyed.</a:t>
            </a:r>
          </a:p>
          <a:p>
            <a:pPr eaLnBrk="1" hangingPunct="1"/>
            <a:r>
              <a:rPr lang="en-US" altLang="en-US" sz="2800" dirty="0"/>
              <a:t>Examples:</a:t>
            </a:r>
          </a:p>
          <a:p>
            <a:pPr lvl="1" eaLnBrk="1" hangingPunct="1"/>
            <a:r>
              <a:rPr lang="en-US" altLang="en-US" sz="2200" dirty="0"/>
              <a:t>Borders (bookstore) bankrupt in 2011. </a:t>
            </a:r>
            <a:br>
              <a:rPr lang="en-US" altLang="en-US" sz="2200" dirty="0"/>
            </a:br>
            <a:r>
              <a:rPr lang="en-US" altLang="en-US" sz="2200" dirty="0"/>
              <a:t>Job losses in the book industry. Why?</a:t>
            </a:r>
          </a:p>
          <a:p>
            <a:pPr lvl="1" eaLnBrk="1" hangingPunct="1"/>
            <a:r>
              <a:rPr lang="en-US" altLang="en-US" sz="2200" dirty="0"/>
              <a:t>U.S. steel industry:</a:t>
            </a:r>
          </a:p>
          <a:p>
            <a:pPr lvl="2" eaLnBrk="1" hangingPunct="1"/>
            <a:r>
              <a:rPr lang="en-US" altLang="en-US" sz="2000" dirty="0">
                <a:latin typeface="Cambria"/>
                <a:ea typeface="Cambria"/>
                <a:cs typeface="Cambria"/>
              </a:rPr>
              <a:t>1980: 500,000 laborers</a:t>
            </a:r>
          </a:p>
          <a:p>
            <a:pPr lvl="2" eaLnBrk="1" hangingPunct="1"/>
            <a:r>
              <a:rPr lang="en-US" altLang="en-US" sz="2000" dirty="0">
                <a:latin typeface="Cambria"/>
                <a:ea typeface="Cambria"/>
                <a:cs typeface="Cambria"/>
              </a:rPr>
              <a:t>2010: 150,000 laborers</a:t>
            </a:r>
          </a:p>
          <a:p>
            <a:pPr lvl="2" eaLnBrk="1" hangingPunct="1"/>
            <a:r>
              <a:rPr lang="en-US" altLang="en-US" sz="2000" dirty="0">
                <a:latin typeface="Cambria"/>
                <a:ea typeface="Cambria"/>
                <a:cs typeface="Cambria"/>
              </a:rPr>
              <a:t>More automated equipment, safer and more efficient.</a:t>
            </a:r>
          </a:p>
          <a:p>
            <a:pPr eaLnBrk="1" hangingPunct="1"/>
            <a:endParaRPr lang="en-US" altLang="en-US" sz="2800" dirty="0"/>
          </a:p>
        </p:txBody>
      </p:sp>
      <p:pic>
        <p:nvPicPr>
          <p:cNvPr id="11268" name="Picture 5" descr="I:\DirkTextbookN\Jpegs(All)\Macro Ch19-33\ch07\02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692" y="3962400"/>
            <a:ext cx="2662237" cy="197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67812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arn(inVertical)">
                                      <p:cBhvr>
                                        <p:cTn id="7" dur="500"/>
                                        <p:tgtEl>
                                          <p:spTgt spid="112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arn(inVertical)">
                                      <p:cBhvr>
                                        <p:cTn id="10" dur="500"/>
                                        <p:tgtEl>
                                          <p:spTgt spid="112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arn(inVertical)">
                                      <p:cBhvr>
                                        <p:cTn id="13" dur="500"/>
                                        <p:tgtEl>
                                          <p:spTgt spid="1126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arn(inVertical)">
                                      <p:cBhvr>
                                        <p:cTn id="18" dur="500"/>
                                        <p:tgtEl>
                                          <p:spTgt spid="1126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arn(inVertical)">
                                      <p:cBhvr>
                                        <p:cTn id="21" dur="500"/>
                                        <p:tgtEl>
                                          <p:spTgt spid="1126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barn(inVertical)">
                                      <p:cBhvr>
                                        <p:cTn id="24" dur="500"/>
                                        <p:tgtEl>
                                          <p:spTgt spid="1126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barn(inVertical)">
                                      <p:cBhvr>
                                        <p:cTn id="27" dur="500"/>
                                        <p:tgtEl>
                                          <p:spTgt spid="11267">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barn(inVertical)">
                                      <p:cBhvr>
                                        <p:cTn id="30" dur="500"/>
                                        <p:tgtEl>
                                          <p:spTgt spid="11267">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1268"/>
                                        </p:tgtEl>
                                        <p:attrNameLst>
                                          <p:attrName>style.visibility</p:attrName>
                                        </p:attrNameLst>
                                      </p:cBhvr>
                                      <p:to>
                                        <p:strVal val="visible"/>
                                      </p:to>
                                    </p:set>
                                    <p:animEffect transition="in" filter="barn(inVertical)">
                                      <p:cBhvr>
                                        <p:cTn id="33"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7"/>
            <a:ext cx="8229600" cy="1527175"/>
          </a:xfrm>
        </p:spPr>
        <p:txBody>
          <a:bodyPr/>
          <a:lstStyle/>
          <a:p>
            <a:r>
              <a:rPr lang="en-US" altLang="en-US" dirty="0"/>
              <a:t>Structural Unemployment</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2800" dirty="0"/>
              <a:t>Changes in American economy over time</a:t>
            </a:r>
          </a:p>
          <a:p>
            <a:pPr lvl="1" eaLnBrk="1" hangingPunct="1"/>
            <a:r>
              <a:rPr lang="en-US" altLang="en-US" sz="2400" dirty="0"/>
              <a:t>Agricultural (working in fields)</a:t>
            </a:r>
          </a:p>
          <a:p>
            <a:pPr lvl="1" eaLnBrk="1" hangingPunct="1"/>
            <a:r>
              <a:rPr lang="en-US" altLang="en-US" sz="2400" dirty="0"/>
              <a:t>Manufacturing (working in factories)</a:t>
            </a:r>
          </a:p>
          <a:p>
            <a:pPr lvl="1" eaLnBrk="1" hangingPunct="1"/>
            <a:r>
              <a:rPr lang="en-US" altLang="en-US" sz="2400" dirty="0"/>
              <a:t>Service (working in offices, online)</a:t>
            </a:r>
          </a:p>
          <a:p>
            <a:pPr lvl="1" eaLnBrk="1" hangingPunct="1"/>
            <a:r>
              <a:rPr lang="en-US" altLang="en-US" sz="2400" dirty="0"/>
              <a:t>Today: United States = "</a:t>
            </a:r>
            <a:r>
              <a:rPr lang="en-US" altLang="ja-JP" sz="2400" dirty="0"/>
              <a:t>service economy"</a:t>
            </a:r>
            <a:endParaRPr lang="en-US" altLang="en-US" sz="2400" dirty="0"/>
          </a:p>
        </p:txBody>
      </p:sp>
      <p:pic>
        <p:nvPicPr>
          <p:cNvPr id="12292" name="Picture 5" descr="I:\DirkTextbookN\Jpegs(All)\Macro Ch19-33\ch07\03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4" y="4127500"/>
            <a:ext cx="4173539" cy="245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3" name="Picture 6" descr="I:\DirkTextbookN\Jpegs(All)\Macro Ch19-33\ch07\08_PRINECOMA_CH0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49" y="4229100"/>
            <a:ext cx="4057651" cy="240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04930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2"/>
                                        </p:tgtEl>
                                        <p:attrNameLst>
                                          <p:attrName>style.visibility</p:attrName>
                                        </p:attrNameLst>
                                      </p:cBhvr>
                                      <p:to>
                                        <p:strVal val="visible"/>
                                      </p:to>
                                    </p:set>
                                    <p:animEffect transition="in" filter="barn(inVertical)">
                                      <p:cBhvr>
                                        <p:cTn id="19" dur="500"/>
                                        <p:tgtEl>
                                          <p:spTgt spid="12292"/>
                                        </p:tgtEl>
                                      </p:cBhvr>
                                    </p:animEffect>
                                  </p:childTnLst>
                                </p:cTn>
                              </p:par>
                              <p:par>
                                <p:cTn id="20" presetID="16" presetClass="entr" presetSubtype="21" fill="hold" nodeType="with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arn(inVertical)">
                                      <p:cBhvr>
                                        <p:cTn id="22"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319213" y="6"/>
            <a:ext cx="9499600" cy="1527175"/>
          </a:xfrm>
        </p:spPr>
        <p:txBody>
          <a:bodyPr/>
          <a:lstStyle/>
          <a:p>
            <a:pPr algn="ctr"/>
            <a:r>
              <a:rPr lang="en-US" altLang="en-US" dirty="0"/>
              <a:t>Growing and Changing Economies</a:t>
            </a:r>
          </a:p>
        </p:txBody>
      </p:sp>
      <p:pic>
        <p:nvPicPr>
          <p:cNvPr id="2867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613" y="1828801"/>
            <a:ext cx="9481203" cy="405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9219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200" y="7"/>
            <a:ext cx="8229600" cy="1527175"/>
          </a:xfrm>
        </p:spPr>
        <p:txBody>
          <a:bodyPr/>
          <a:lstStyle/>
          <a:p>
            <a:r>
              <a:rPr lang="en-US" altLang="en-US" dirty="0"/>
              <a:t>Frictional Unemployment</a:t>
            </a:r>
          </a:p>
        </p:txBody>
      </p:sp>
      <p:sp>
        <p:nvSpPr>
          <p:cNvPr id="16387" name="Content Placeholder 2"/>
          <p:cNvSpPr>
            <a:spLocks noGrp="1"/>
          </p:cNvSpPr>
          <p:nvPr>
            <p:ph idx="1"/>
          </p:nvPr>
        </p:nvSpPr>
        <p:spPr>
          <a:xfrm>
            <a:off x="1981200" y="1712913"/>
            <a:ext cx="8229600" cy="4895850"/>
          </a:xfrm>
        </p:spPr>
        <p:txBody>
          <a:bodyPr/>
          <a:lstStyle/>
          <a:p>
            <a:pPr eaLnBrk="1" hangingPunct="1"/>
            <a:r>
              <a:rPr lang="en-US" altLang="en-US" sz="2800" dirty="0"/>
              <a:t>Frictional unemployment</a:t>
            </a:r>
          </a:p>
          <a:p>
            <a:pPr lvl="1" eaLnBrk="1" hangingPunct="1"/>
            <a:r>
              <a:rPr lang="en-US" altLang="en-US" sz="2400" dirty="0"/>
              <a:t>Unemployment caused by time delays in matching available jobs and workers.</a:t>
            </a:r>
          </a:p>
          <a:p>
            <a:pPr lvl="1" eaLnBrk="1" hangingPunct="1"/>
            <a:r>
              <a:rPr lang="en-US" altLang="en-US" sz="2400" dirty="0"/>
              <a:t>People don’</a:t>
            </a:r>
            <a:r>
              <a:rPr lang="en-US" altLang="ja-JP" sz="2400" dirty="0"/>
              <a:t>t instantly take a new job, and they might not want to take the first available job.</a:t>
            </a:r>
          </a:p>
          <a:p>
            <a:pPr lvl="1" eaLnBrk="1" hangingPunct="1"/>
            <a:r>
              <a:rPr lang="en-US" altLang="en-US" sz="2400" dirty="0"/>
              <a:t>Firms don’</a:t>
            </a:r>
            <a:r>
              <a:rPr lang="en-US" altLang="ja-JP" sz="2400" dirty="0"/>
              <a:t>t always hire the first applicant.</a:t>
            </a:r>
          </a:p>
          <a:p>
            <a:pPr eaLnBrk="1" hangingPunct="1"/>
            <a:r>
              <a:rPr lang="en-US" altLang="en-US" sz="2800" dirty="0"/>
              <a:t>Example:</a:t>
            </a:r>
          </a:p>
          <a:p>
            <a:pPr lvl="1" eaLnBrk="1" hangingPunct="1"/>
            <a:r>
              <a:rPr lang="en-US" altLang="en-US" sz="2400" dirty="0"/>
              <a:t>Recent college grads</a:t>
            </a:r>
          </a:p>
          <a:p>
            <a:pPr lvl="1" eaLnBrk="1" hangingPunct="1"/>
            <a:r>
              <a:rPr lang="en-US" altLang="en-US" sz="2400" dirty="0"/>
              <a:t>Spouse of a person who</a:t>
            </a:r>
            <a:br>
              <a:rPr lang="en-US" altLang="en-US" sz="2400" dirty="0"/>
            </a:br>
            <a:r>
              <a:rPr lang="en-US" altLang="en-US" sz="2400" dirty="0"/>
              <a:t>moves for a new job</a:t>
            </a:r>
          </a:p>
        </p:txBody>
      </p:sp>
      <p:pic>
        <p:nvPicPr>
          <p:cNvPr id="16388" name="Picture 5" descr="I:\DirkTextbookN\Jpegs(All)\Macro Ch19-33\ch07\11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30664" t="21428" r="8133"/>
          <a:stretch>
            <a:fillRect/>
          </a:stretch>
        </p:blipFill>
        <p:spPr bwMode="auto">
          <a:xfrm>
            <a:off x="8524881" y="3671895"/>
            <a:ext cx="1795463" cy="2598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38517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arn(inVertical)">
                                      <p:cBhvr>
                                        <p:cTn id="7" dur="500"/>
                                        <p:tgtEl>
                                          <p:spTgt spid="163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barn(inVertical)">
                                      <p:cBhvr>
                                        <p:cTn id="10" dur="500"/>
                                        <p:tgtEl>
                                          <p:spTgt spid="163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barn(inVertical)">
                                      <p:cBhvr>
                                        <p:cTn id="13" dur="500"/>
                                        <p:tgtEl>
                                          <p:spTgt spid="163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Effect transition="in" filter="barn(inVertical)">
                                      <p:cBhvr>
                                        <p:cTn id="18" dur="500"/>
                                        <p:tgtEl>
                                          <p:spTgt spid="1638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animEffect transition="in" filter="barn(inVertical)">
                                      <p:cBhvr>
                                        <p:cTn id="21" dur="500"/>
                                        <p:tgtEl>
                                          <p:spTgt spid="1638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6388"/>
                                        </p:tgtEl>
                                        <p:attrNameLst>
                                          <p:attrName>style.visibility</p:attrName>
                                        </p:attrNameLst>
                                      </p:cBhvr>
                                      <p:to>
                                        <p:strVal val="visible"/>
                                      </p:to>
                                    </p:set>
                                    <p:animEffect transition="in" filter="barn(inVertical)">
                                      <p:cBhvr>
                                        <p:cTn id="24"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en-US" altLang="en-US" dirty="0"/>
              <a:t>Cyclical Unemployment</a:t>
            </a:r>
          </a:p>
        </p:txBody>
      </p:sp>
      <p:sp>
        <p:nvSpPr>
          <p:cNvPr id="19459" name="Content Placeholder 2"/>
          <p:cNvSpPr>
            <a:spLocks noGrp="1"/>
          </p:cNvSpPr>
          <p:nvPr>
            <p:ph idx="1"/>
          </p:nvPr>
        </p:nvSpPr>
        <p:spPr>
          <a:xfrm>
            <a:off x="1981200" y="1712913"/>
            <a:ext cx="9290050" cy="5033962"/>
          </a:xfrm>
        </p:spPr>
        <p:txBody>
          <a:bodyPr/>
          <a:lstStyle/>
          <a:p>
            <a:pPr eaLnBrk="1" hangingPunct="1"/>
            <a:r>
              <a:rPr lang="en-US" altLang="en-US" sz="2800" dirty="0"/>
              <a:t>Cyclical Unemployment</a:t>
            </a:r>
          </a:p>
          <a:p>
            <a:pPr lvl="1" eaLnBrk="1" hangingPunct="1"/>
            <a:r>
              <a:rPr lang="en-US" altLang="en-US" sz="2200" dirty="0"/>
              <a:t>Caused by economic downturns.</a:t>
            </a:r>
          </a:p>
          <a:p>
            <a:pPr lvl="1" eaLnBrk="1" hangingPunct="1"/>
            <a:r>
              <a:rPr lang="en-US" altLang="en-US" sz="2200" dirty="0"/>
              <a:t>The "</a:t>
            </a:r>
            <a:r>
              <a:rPr lang="en-US" altLang="ja-JP" sz="2200" dirty="0"/>
              <a:t>worst" kind of unemployment.</a:t>
            </a:r>
          </a:p>
          <a:p>
            <a:pPr lvl="1" eaLnBrk="1" hangingPunct="1"/>
            <a:r>
              <a:rPr lang="en-US" altLang="en-US" sz="2200" dirty="0"/>
              <a:t>Occurs for an unknown length of time.</a:t>
            </a:r>
          </a:p>
          <a:p>
            <a:pPr lvl="1" eaLnBrk="1" hangingPunct="1"/>
            <a:r>
              <a:rPr lang="en-US" altLang="en-US" sz="2200" dirty="0"/>
              <a:t>2008: 18 months, 10% unemployed.</a:t>
            </a:r>
          </a:p>
          <a:p>
            <a:pPr eaLnBrk="1" hangingPunct="1"/>
            <a:r>
              <a:rPr lang="en-US" altLang="en-US" sz="2800" dirty="0"/>
              <a:t>Natural Rate of Unemployment (u*)</a:t>
            </a:r>
          </a:p>
          <a:p>
            <a:pPr lvl="1" eaLnBrk="1" hangingPunct="1"/>
            <a:r>
              <a:rPr lang="en-US" altLang="en-US" sz="2200" dirty="0"/>
              <a:t>Typical rate of unemployment in a healthy economy.</a:t>
            </a:r>
          </a:p>
          <a:p>
            <a:pPr lvl="1" eaLnBrk="1" hangingPunct="1"/>
            <a:r>
              <a:rPr lang="en-US" altLang="en-US" sz="2200" dirty="0"/>
              <a:t>Actual rate of unemployment denoted by (u).</a:t>
            </a:r>
          </a:p>
          <a:p>
            <a:pPr eaLnBrk="1" hangingPunct="1"/>
            <a:r>
              <a:rPr lang="en-US" altLang="en-US" sz="2800" dirty="0"/>
              <a:t>Full Employment Output (Y*)</a:t>
            </a:r>
          </a:p>
          <a:p>
            <a:pPr lvl="1" eaLnBrk="1" hangingPunct="1"/>
            <a:r>
              <a:rPr lang="en-US" altLang="en-US" sz="2200" dirty="0"/>
              <a:t>Output by an economy with no cyclical unemployment.</a:t>
            </a:r>
          </a:p>
          <a:p>
            <a:pPr lvl="2" eaLnBrk="1" hangingPunct="1"/>
            <a:r>
              <a:rPr lang="en-US" altLang="en-US" sz="1400" dirty="0">
                <a:solidFill>
                  <a:srgbClr val="FF0000"/>
                </a:solidFill>
                <a:latin typeface="Cambria"/>
                <a:ea typeface="Cambria"/>
                <a:cs typeface="Cambria"/>
              </a:rPr>
              <a:t>In some books, Full Employment Output = Potential Real GDP = Natural Rate of Output.</a:t>
            </a:r>
          </a:p>
          <a:p>
            <a:pPr lvl="1" eaLnBrk="1" hangingPunct="1"/>
            <a:r>
              <a:rPr lang="en-US" altLang="en-US" sz="2200" dirty="0"/>
              <a:t>Actual Output denoted by (Y).</a:t>
            </a:r>
          </a:p>
        </p:txBody>
      </p:sp>
      <p:pic>
        <p:nvPicPr>
          <p:cNvPr id="19460" name="Picture 5" descr="I:\DirkTextbookN\Jpegs(All)\Macro Ch19-33\ch07\06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051" y="1944688"/>
            <a:ext cx="2717800"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637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barn(inVertical)">
                                      <p:cBhvr>
                                        <p:cTn id="13" dur="500"/>
                                        <p:tgtEl>
                                          <p:spTgt spid="1945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barn(inVertical)">
                                      <p:cBhvr>
                                        <p:cTn id="16" dur="500"/>
                                        <p:tgtEl>
                                          <p:spTgt spid="19459">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460"/>
                                        </p:tgtEl>
                                        <p:attrNameLst>
                                          <p:attrName>style.visibility</p:attrName>
                                        </p:attrNameLst>
                                      </p:cBhvr>
                                      <p:to>
                                        <p:strVal val="visible"/>
                                      </p:to>
                                    </p:set>
                                    <p:animEffect transition="in" filter="barn(inVertical)">
                                      <p:cBhvr>
                                        <p:cTn id="19" dur="500"/>
                                        <p:tgtEl>
                                          <p:spTgt spid="19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barn(inVertical)">
                                      <p:cBhvr>
                                        <p:cTn id="24" dur="500"/>
                                        <p:tgtEl>
                                          <p:spTgt spid="1945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Effect transition="in" filter="barn(inVertical)">
                                      <p:cBhvr>
                                        <p:cTn id="27" dur="500"/>
                                        <p:tgtEl>
                                          <p:spTgt spid="19459">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9459">
                                            <p:txEl>
                                              <p:pRg st="7" end="7"/>
                                            </p:txEl>
                                          </p:spTgt>
                                        </p:tgtEl>
                                        <p:attrNameLst>
                                          <p:attrName>style.visibility</p:attrName>
                                        </p:attrNameLst>
                                      </p:cBhvr>
                                      <p:to>
                                        <p:strVal val="visible"/>
                                      </p:to>
                                    </p:set>
                                    <p:animEffect transition="in" filter="barn(inVertical)">
                                      <p:cBhvr>
                                        <p:cTn id="30" dur="500"/>
                                        <p:tgtEl>
                                          <p:spTgt spid="1945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animEffect transition="in" filter="barn(inVertical)">
                                      <p:cBhvr>
                                        <p:cTn id="35" dur="500"/>
                                        <p:tgtEl>
                                          <p:spTgt spid="19459">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9459">
                                            <p:txEl>
                                              <p:pRg st="9" end="9"/>
                                            </p:txEl>
                                          </p:spTgt>
                                        </p:tgtEl>
                                        <p:attrNameLst>
                                          <p:attrName>style.visibility</p:attrName>
                                        </p:attrNameLst>
                                      </p:cBhvr>
                                      <p:to>
                                        <p:strVal val="visible"/>
                                      </p:to>
                                    </p:set>
                                    <p:animEffect transition="in" filter="barn(inVertical)">
                                      <p:cBhvr>
                                        <p:cTn id="38" dur="500"/>
                                        <p:tgtEl>
                                          <p:spTgt spid="19459">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9459">
                                            <p:txEl>
                                              <p:pRg st="10" end="10"/>
                                            </p:txEl>
                                          </p:spTgt>
                                        </p:tgtEl>
                                        <p:attrNameLst>
                                          <p:attrName>style.visibility</p:attrName>
                                        </p:attrNameLst>
                                      </p:cBhvr>
                                      <p:to>
                                        <p:strVal val="visible"/>
                                      </p:to>
                                    </p:set>
                                    <p:animEffect transition="in" filter="barn(inVertical)">
                                      <p:cBhvr>
                                        <p:cTn id="41" dur="500"/>
                                        <p:tgtEl>
                                          <p:spTgt spid="19459">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19459">
                                            <p:txEl>
                                              <p:pRg st="11" end="11"/>
                                            </p:txEl>
                                          </p:spTgt>
                                        </p:tgtEl>
                                        <p:attrNameLst>
                                          <p:attrName>style.visibility</p:attrName>
                                        </p:attrNameLst>
                                      </p:cBhvr>
                                      <p:to>
                                        <p:strVal val="visible"/>
                                      </p:to>
                                    </p:set>
                                    <p:animEffect transition="in" filter="barn(inVertical)">
                                      <p:cBhvr>
                                        <p:cTn id="44" dur="500"/>
                                        <p:tgtEl>
                                          <p:spTgt spid="19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429955" y="-85375"/>
            <a:ext cx="8394700" cy="1527175"/>
          </a:xfrm>
        </p:spPr>
        <p:txBody>
          <a:bodyPr/>
          <a:lstStyle/>
          <a:p>
            <a:pPr algn="ctr"/>
            <a:r>
              <a:rPr lang="en-US" altLang="en-US" dirty="0"/>
              <a:t>Three Types of Unemployment</a:t>
            </a:r>
          </a:p>
        </p:txBody>
      </p:sp>
      <p:sp>
        <p:nvSpPr>
          <p:cNvPr id="40962" name="Rectangle 16"/>
          <p:cNvSpPr>
            <a:spLocks noChangeArrowheads="1"/>
          </p:cNvSpPr>
          <p:nvPr/>
        </p:nvSpPr>
        <p:spPr bwMode="auto">
          <a:xfrm>
            <a:off x="1524002" y="4393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grpSp>
        <p:nvGrpSpPr>
          <p:cNvPr id="40963" name="Group 4"/>
          <p:cNvGrpSpPr>
            <a:grpSpLocks noChangeAspect="1"/>
          </p:cNvGrpSpPr>
          <p:nvPr/>
        </p:nvGrpSpPr>
        <p:grpSpPr bwMode="auto">
          <a:xfrm>
            <a:off x="3467100" y="1752600"/>
            <a:ext cx="6172200" cy="4864100"/>
            <a:chOff x="3065" y="7936"/>
            <a:chExt cx="5432" cy="4685"/>
          </a:xfrm>
        </p:grpSpPr>
        <p:sp>
          <p:nvSpPr>
            <p:cNvPr id="40969" name="Text Box 13"/>
            <p:cNvSpPr txBox="1">
              <a:spLocks noChangeArrowheads="1"/>
            </p:cNvSpPr>
            <p:nvPr/>
          </p:nvSpPr>
          <p:spPr bwMode="auto">
            <a:xfrm>
              <a:off x="5191"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Frictional</a:t>
              </a:r>
              <a:endParaRPr lang="en-US" altLang="en-US" sz="2800" dirty="0">
                <a:latin typeface="Cambria"/>
                <a:cs typeface="Cambria"/>
              </a:endParaRPr>
            </a:p>
          </p:txBody>
        </p:sp>
        <p:sp>
          <p:nvSpPr>
            <p:cNvPr id="40970" name="Text Box 12"/>
            <p:cNvSpPr txBox="1">
              <a:spLocks noChangeArrowheads="1"/>
            </p:cNvSpPr>
            <p:nvPr/>
          </p:nvSpPr>
          <p:spPr bwMode="auto">
            <a:xfrm>
              <a:off x="5191"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Structural</a:t>
              </a:r>
              <a:endParaRPr lang="en-US" altLang="en-US" sz="2800" dirty="0">
                <a:latin typeface="Cambria"/>
                <a:cs typeface="Cambria"/>
              </a:endParaRPr>
            </a:p>
          </p:txBody>
        </p:sp>
        <p:sp>
          <p:nvSpPr>
            <p:cNvPr id="40971" name="Text Box 11"/>
            <p:cNvSpPr txBox="1">
              <a:spLocks noChangeArrowheads="1"/>
            </p:cNvSpPr>
            <p:nvPr/>
          </p:nvSpPr>
          <p:spPr bwMode="auto">
            <a:xfrm>
              <a:off x="3302"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Frictional</a:t>
              </a:r>
              <a:endParaRPr lang="en-US" altLang="en-US" sz="2800" dirty="0">
                <a:latin typeface="Cambria"/>
                <a:cs typeface="Cambria"/>
              </a:endParaRPr>
            </a:p>
          </p:txBody>
        </p:sp>
        <p:sp>
          <p:nvSpPr>
            <p:cNvPr id="40972" name="Text Box 10"/>
            <p:cNvSpPr txBox="1">
              <a:spLocks noChangeArrowheads="1"/>
            </p:cNvSpPr>
            <p:nvPr/>
          </p:nvSpPr>
          <p:spPr bwMode="auto">
            <a:xfrm>
              <a:off x="3302"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Structural</a:t>
              </a:r>
              <a:endParaRPr lang="en-US" altLang="en-US" sz="2800" dirty="0">
                <a:latin typeface="Cambria"/>
                <a:cs typeface="Cambria"/>
              </a:endParaRPr>
            </a:p>
          </p:txBody>
        </p:sp>
        <p:sp>
          <p:nvSpPr>
            <p:cNvPr id="40973" name="Text Box 9"/>
            <p:cNvSpPr txBox="1">
              <a:spLocks noChangeArrowheads="1"/>
            </p:cNvSpPr>
            <p:nvPr/>
          </p:nvSpPr>
          <p:spPr bwMode="auto">
            <a:xfrm>
              <a:off x="3302" y="8726"/>
              <a:ext cx="1313" cy="1979"/>
            </a:xfrm>
            <a:prstGeom prst="rect">
              <a:avLst/>
            </a:prstGeom>
            <a:solidFill>
              <a:srgbClr val="D99594"/>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Cyclical</a:t>
              </a:r>
              <a:endParaRPr lang="en-US" altLang="en-US" sz="2800" dirty="0">
                <a:latin typeface="Cambria"/>
                <a:cs typeface="Cambria"/>
              </a:endParaRPr>
            </a:p>
          </p:txBody>
        </p:sp>
        <p:sp>
          <p:nvSpPr>
            <p:cNvPr id="40974" name="Text Box 8"/>
            <p:cNvSpPr txBox="1">
              <a:spLocks noChangeArrowheads="1"/>
            </p:cNvSpPr>
            <p:nvPr/>
          </p:nvSpPr>
          <p:spPr bwMode="auto">
            <a:xfrm>
              <a:off x="3065" y="7936"/>
              <a:ext cx="1912" cy="6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4F81BD"/>
                  </a:solidFill>
                  <a:latin typeface="Cambria"/>
                  <a:cs typeface="Cambria"/>
                </a:rPr>
                <a:t>Actual Unemployment Rate during Recession</a:t>
              </a:r>
              <a:endParaRPr lang="en-US" altLang="en-US" sz="1800" dirty="0">
                <a:latin typeface="Cambria"/>
                <a:cs typeface="Cambria"/>
              </a:endParaRPr>
            </a:p>
          </p:txBody>
        </p:sp>
        <p:sp>
          <p:nvSpPr>
            <p:cNvPr id="40975" name="Text Box 7"/>
            <p:cNvSpPr txBox="1">
              <a:spLocks noChangeArrowheads="1"/>
            </p:cNvSpPr>
            <p:nvPr/>
          </p:nvSpPr>
          <p:spPr bwMode="auto">
            <a:xfrm>
              <a:off x="4885" y="9481"/>
              <a:ext cx="2047" cy="11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4F81BD"/>
                  </a:solidFill>
                  <a:latin typeface="Cambria"/>
                  <a:cs typeface="Cambria"/>
                </a:rPr>
                <a:t>Actual Unemployment Rate during Normal Macroeconomic Conditions</a:t>
              </a:r>
              <a:endParaRPr lang="en-US" altLang="en-US" sz="1800" dirty="0">
                <a:latin typeface="Cambria"/>
                <a:cs typeface="Cambria"/>
              </a:endParaRPr>
            </a:p>
          </p:txBody>
        </p:sp>
        <p:sp>
          <p:nvSpPr>
            <p:cNvPr id="40976" name="Text Box 6"/>
            <p:cNvSpPr txBox="1">
              <a:spLocks noChangeArrowheads="1"/>
            </p:cNvSpPr>
            <p:nvPr/>
          </p:nvSpPr>
          <p:spPr bwMode="auto">
            <a:xfrm>
              <a:off x="6865" y="11454"/>
              <a:ext cx="1632" cy="7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76923C"/>
                  </a:solidFill>
                  <a:latin typeface="Cambria"/>
                  <a:cs typeface="Cambria"/>
                </a:rPr>
                <a:t>Natural Unemployment</a:t>
              </a:r>
              <a:endParaRPr lang="en-US" altLang="en-US" sz="2800" dirty="0">
                <a:latin typeface="Cambria"/>
                <a:cs typeface="Cambria"/>
              </a:endParaRPr>
            </a:p>
          </p:txBody>
        </p:sp>
        <p:sp>
          <p:nvSpPr>
            <p:cNvPr id="40977" name="AutoShape 5"/>
            <p:cNvSpPr>
              <a:spLocks/>
            </p:cNvSpPr>
            <p:nvPr/>
          </p:nvSpPr>
          <p:spPr bwMode="auto">
            <a:xfrm>
              <a:off x="6681" y="10888"/>
              <a:ext cx="188" cy="1645"/>
            </a:xfrm>
            <a:prstGeom prst="rightBrace">
              <a:avLst>
                <a:gd name="adj1" fmla="val 72917"/>
                <a:gd name="adj2" fmla="val 50000"/>
              </a:avLst>
            </a:prstGeom>
            <a:noFill/>
            <a:ln w="19050">
              <a:solidFill>
                <a:srgbClr val="76923C"/>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en-US" altLang="en-US" sz="2800" dirty="0">
                <a:latin typeface="Cambria"/>
                <a:cs typeface="Cambria"/>
              </a:endParaRPr>
            </a:p>
          </p:txBody>
        </p:sp>
      </p:grpSp>
      <p:sp>
        <p:nvSpPr>
          <p:cNvPr id="40964" name="Rectangle 26"/>
          <p:cNvSpPr>
            <a:spLocks noChangeArrowheads="1"/>
          </p:cNvSpPr>
          <p:nvPr/>
        </p:nvSpPr>
        <p:spPr bwMode="auto">
          <a:xfrm>
            <a:off x="1524002" y="4130159"/>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sp>
        <p:nvSpPr>
          <p:cNvPr id="40965" name="Text Box 8"/>
          <p:cNvSpPr txBox="1">
            <a:spLocks noChangeArrowheads="1"/>
          </p:cNvSpPr>
          <p:nvPr/>
        </p:nvSpPr>
        <p:spPr bwMode="auto">
          <a:xfrm>
            <a:off x="1816103" y="3149600"/>
            <a:ext cx="1079500" cy="2921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2000" dirty="0">
                <a:latin typeface="Cambria"/>
                <a:cs typeface="Cambria"/>
              </a:rPr>
              <a:t>Bad!</a:t>
            </a:r>
          </a:p>
        </p:txBody>
      </p:sp>
      <p:sp>
        <p:nvSpPr>
          <p:cNvPr id="40966" name="Text Box 8"/>
          <p:cNvSpPr txBox="1">
            <a:spLocks noChangeArrowheads="1"/>
          </p:cNvSpPr>
          <p:nvPr/>
        </p:nvSpPr>
        <p:spPr bwMode="auto">
          <a:xfrm>
            <a:off x="8255000" y="3289300"/>
            <a:ext cx="1778000" cy="10414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2000" dirty="0">
                <a:latin typeface="Cambria"/>
                <a:cs typeface="Cambria"/>
              </a:rPr>
              <a:t>Always occurring, denoted as u*</a:t>
            </a:r>
          </a:p>
        </p:txBody>
      </p:sp>
      <p:cxnSp>
        <p:nvCxnSpPr>
          <p:cNvPr id="27" name="Straight Arrow Connector 26"/>
          <p:cNvCxnSpPr/>
          <p:nvPr/>
        </p:nvCxnSpPr>
        <p:spPr>
          <a:xfrm>
            <a:off x="2781300" y="3314700"/>
            <a:ext cx="736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801103" y="4394200"/>
            <a:ext cx="12700" cy="800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784917" y="5954425"/>
            <a:ext cx="440708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cs typeface="Cambria"/>
              </a:rPr>
              <a:t>Natural unemployment is currently </a:t>
            </a:r>
          </a:p>
          <a:p>
            <a:r>
              <a:rPr lang="en-US" dirty="0">
                <a:latin typeface="Cambria"/>
                <a:cs typeface="Cambria"/>
              </a:rPr>
              <a:t>estimated to be around 6%. </a:t>
            </a:r>
          </a:p>
          <a:p>
            <a:endParaRPr lang="en-US" dirty="0">
              <a:latin typeface="Cambria"/>
            </a:endParaRPr>
          </a:p>
        </p:txBody>
      </p:sp>
    </p:spTree>
    <p:extLst>
      <p:ext uri="{BB962C8B-B14F-4D97-AF65-F5344CB8AC3E}">
        <p14:creationId xmlns:p14="http://schemas.microsoft.com/office/powerpoint/2010/main" val="216534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723900" y="0"/>
            <a:ext cx="10210800" cy="1527175"/>
          </a:xfrm>
        </p:spPr>
        <p:txBody>
          <a:bodyPr/>
          <a:lstStyle/>
          <a:p>
            <a:r>
              <a:rPr lang="en-US" altLang="en-US" dirty="0">
                <a:latin typeface="Cambria" panose="02040503050406030204" pitchFamily="18" charset="0"/>
              </a:rPr>
              <a:t>Economics in </a:t>
            </a:r>
            <a:r>
              <a:rPr lang="en-US" altLang="en-US" i="1" dirty="0">
                <a:latin typeface="Cambria" panose="02040503050406030204" pitchFamily="18" charset="0"/>
              </a:rPr>
              <a:t>Bronze Age Orientation</a:t>
            </a:r>
          </a:p>
        </p:txBody>
      </p:sp>
      <p:sp>
        <p:nvSpPr>
          <p:cNvPr id="45058" name="Content Placeholder 2"/>
          <p:cNvSpPr>
            <a:spLocks noGrp="1"/>
          </p:cNvSpPr>
          <p:nvPr>
            <p:ph idx="1"/>
          </p:nvPr>
        </p:nvSpPr>
        <p:spPr>
          <a:xfrm>
            <a:off x="723899" y="1772633"/>
            <a:ext cx="10691813" cy="1864707"/>
          </a:xfrm>
        </p:spPr>
        <p:txBody>
          <a:bodyPr/>
          <a:lstStyle/>
          <a:p>
            <a:r>
              <a:rPr lang="en-US" altLang="en-US" sz="2800" dirty="0">
                <a:latin typeface="Cambria" panose="02040503050406030204" pitchFamily="18" charset="0"/>
              </a:rPr>
              <a:t>"Bronze Age Orientation"</a:t>
            </a:r>
          </a:p>
          <a:p>
            <a:pPr lvl="1"/>
            <a:r>
              <a:rPr lang="en-US" altLang="en-US" sz="2400" dirty="0">
                <a:latin typeface="Cambria" panose="02040503050406030204" pitchFamily="18" charset="0"/>
              </a:rPr>
              <a:t>This clip illustrates two, Mitchell and Webb, cavemen facing possible structural unemployment during the movement from the Stone Age to the Bronze Age</a:t>
            </a:r>
          </a:p>
        </p:txBody>
      </p:sp>
      <p:pic>
        <p:nvPicPr>
          <p:cNvPr id="5" name="Picture 4" descr="An icon indicating a video clip is present.">
            <a:hlinkClick r:id="rId3"/>
          </p:cNvPr>
          <p:cNvPicPr>
            <a:picLocks noChangeAspect="1"/>
          </p:cNvPicPr>
          <p:nvPr/>
        </p:nvPicPr>
        <p:blipFill>
          <a:blip r:embed="rId4"/>
          <a:srcRect l="20306" t="18303" r="22078" b="25455"/>
          <a:stretch>
            <a:fillRect/>
          </a:stretch>
        </p:blipFill>
        <p:spPr bwMode="auto">
          <a:xfrm>
            <a:off x="5321300" y="4143149"/>
            <a:ext cx="1549400" cy="1473200"/>
          </a:xfrm>
          <a:prstGeom prst="rect">
            <a:avLst/>
          </a:prstGeom>
          <a:noFill/>
          <a:ln w="9525">
            <a:noFill/>
            <a:miter lim="800000"/>
            <a:headEnd/>
            <a:tailEnd/>
          </a:ln>
        </p:spPr>
      </p:pic>
    </p:spTree>
    <p:extLst>
      <p:ext uri="{BB962C8B-B14F-4D97-AF65-F5344CB8AC3E}">
        <p14:creationId xmlns:p14="http://schemas.microsoft.com/office/powerpoint/2010/main" val="32965124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304803" y="6"/>
            <a:ext cx="11620500" cy="1527175"/>
          </a:xfrm>
        </p:spPr>
        <p:txBody>
          <a:bodyPr/>
          <a:lstStyle/>
          <a:p>
            <a:pPr algn="ctr"/>
            <a:r>
              <a:rPr lang="en-US" altLang="en-US" dirty="0"/>
              <a:t>Natural Rate of Unemployment and Output</a:t>
            </a:r>
          </a:p>
        </p:txBody>
      </p:sp>
      <p:graphicFrame>
        <p:nvGraphicFramePr>
          <p:cNvPr id="5" name="Table 4"/>
          <p:cNvGraphicFramePr>
            <a:graphicFrameLocks noGrp="1"/>
          </p:cNvGraphicFramePr>
          <p:nvPr>
            <p:extLst>
              <p:ext uri="{D42A27DB-BD31-4B8C-83A1-F6EECF244321}">
                <p14:modId xmlns:p14="http://schemas.microsoft.com/office/powerpoint/2010/main" val="3114791702"/>
              </p:ext>
            </p:extLst>
          </p:nvPr>
        </p:nvGraphicFramePr>
        <p:xfrm>
          <a:off x="1752602" y="1866900"/>
          <a:ext cx="8737601" cy="4754880"/>
        </p:xfrm>
        <a:graphic>
          <a:graphicData uri="http://schemas.openxmlformats.org/drawingml/2006/table">
            <a:tbl>
              <a:tblPr/>
              <a:tblGrid>
                <a:gridCol w="2913063">
                  <a:extLst>
                    <a:ext uri="{9D8B030D-6E8A-4147-A177-3AD203B41FA5}">
                      <a16:colId xmlns:a16="http://schemas.microsoft.com/office/drawing/2014/main" val="20000"/>
                    </a:ext>
                  </a:extLst>
                </a:gridCol>
                <a:gridCol w="2911475">
                  <a:extLst>
                    <a:ext uri="{9D8B030D-6E8A-4147-A177-3AD203B41FA5}">
                      <a16:colId xmlns:a16="http://schemas.microsoft.com/office/drawing/2014/main" val="20001"/>
                    </a:ext>
                  </a:extLst>
                </a:gridCol>
                <a:gridCol w="2913063">
                  <a:extLst>
                    <a:ext uri="{9D8B030D-6E8A-4147-A177-3AD203B41FA5}">
                      <a16:colId xmlns:a16="http://schemas.microsoft.com/office/drawing/2014/main" val="20002"/>
                    </a:ext>
                  </a:extLst>
                </a:gridCol>
              </a:tblGrid>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Healthy Economy</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(Long Run)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Recession</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(Temporary)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Super-Normal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Expansion (Temporary)</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u =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u &gt;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u &lt; u*</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Y =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Y &lt;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Y &gt; Y*</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Cyclical unemployment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is zero</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Cyclical unemployment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is positive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Cyclical unemployment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is negative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TextBox 1"/>
          <p:cNvSpPr txBox="1"/>
          <p:nvPr/>
        </p:nvSpPr>
        <p:spPr>
          <a:xfrm>
            <a:off x="2831694" y="3274142"/>
            <a:ext cx="1124451" cy="369332"/>
          </a:xfrm>
          <a:prstGeom prst="rect">
            <a:avLst/>
          </a:prstGeom>
          <a:noFill/>
        </p:spPr>
        <p:txBody>
          <a:bodyPr wrap="none" rtlCol="0">
            <a:spAutoFit/>
          </a:bodyPr>
          <a:lstStyle/>
          <a:p>
            <a:r>
              <a:rPr lang="en-US" dirty="0">
                <a:latin typeface="Cambria"/>
              </a:rPr>
              <a:t>Long Run</a:t>
            </a:r>
          </a:p>
        </p:txBody>
      </p:sp>
    </p:spTree>
    <p:extLst>
      <p:ext uri="{BB962C8B-B14F-4D97-AF65-F5344CB8AC3E}">
        <p14:creationId xmlns:p14="http://schemas.microsoft.com/office/powerpoint/2010/main" val="3985852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42050" y="19981"/>
            <a:ext cx="11949950" cy="1527337"/>
          </a:xfrm>
        </p:spPr>
        <p:txBody>
          <a:bodyPr/>
          <a:lstStyle/>
          <a:p>
            <a:pPr>
              <a:defRPr/>
            </a:pPr>
            <a:r>
              <a:rPr lang="en-US" dirty="0"/>
              <a:t>Full Employment Output (Potential Real GDP)</a:t>
            </a:r>
          </a:p>
        </p:txBody>
      </p:sp>
      <p:sp>
        <p:nvSpPr>
          <p:cNvPr id="9219" name="Rectangle 3"/>
          <p:cNvSpPr>
            <a:spLocks noGrp="1" noChangeArrowheads="1"/>
          </p:cNvSpPr>
          <p:nvPr>
            <p:ph type="body" idx="1"/>
          </p:nvPr>
        </p:nvSpPr>
        <p:spPr>
          <a:xfrm>
            <a:off x="242050" y="1699724"/>
            <a:ext cx="10972800" cy="4896248"/>
          </a:xfrm>
        </p:spPr>
        <p:txBody>
          <a:bodyPr/>
          <a:lstStyle/>
          <a:p>
            <a:pPr>
              <a:defRPr/>
            </a:pPr>
            <a:r>
              <a:rPr lang="en-US" sz="2400" dirty="0"/>
              <a:t>Potential real GDP is the "benchmark" against which actual performance of the economy is measured.</a:t>
            </a:r>
          </a:p>
          <a:p>
            <a:pPr>
              <a:defRPr/>
            </a:pPr>
            <a:r>
              <a:rPr lang="en-US" sz="2400" dirty="0"/>
              <a:t>When the economy operates below potential real GDP there will be cyclical unemployment.</a:t>
            </a:r>
          </a:p>
          <a:p>
            <a:pPr>
              <a:defRPr/>
            </a:pPr>
            <a:r>
              <a:rPr lang="en-US" sz="2400" dirty="0"/>
              <a:t>Sometimes the economy operates at levels of production that exceed potential real GDP as the economy "overheats". When the economy is overheated upward pressures on wages and prices occur and real GDP falls.</a:t>
            </a:r>
          </a:p>
          <a:p>
            <a:pPr>
              <a:defRPr/>
            </a:pPr>
            <a:r>
              <a:rPr lang="en-US" sz="2400" dirty="0">
                <a:solidFill>
                  <a:srgbClr val="FF0000"/>
                </a:solidFill>
              </a:rPr>
              <a:t>Potential Real GDP grows over time with growth in resources, and improvement in resource quality and in technology. W</a:t>
            </a:r>
            <a:r>
              <a:rPr lang="en-US" altLang="en-US" sz="2400" dirty="0">
                <a:solidFill>
                  <a:srgbClr val="FF0000"/>
                </a:solidFill>
              </a:rPr>
              <a:t>ithout additional changes, the economy cannot sustain an output greater than Potential Real GDP in the long run. </a:t>
            </a:r>
          </a:p>
          <a:p>
            <a:pPr>
              <a:defRPr/>
            </a:pPr>
            <a:endParaRPr lang="en-US" sz="2800" dirty="0">
              <a:solidFill>
                <a:srgbClr val="FF0000"/>
              </a:solidFill>
            </a:endParaRPr>
          </a:p>
          <a:p>
            <a:pPr>
              <a:defRPr/>
            </a:pPr>
            <a:endParaRPr lang="en-US" sz="2800" dirty="0"/>
          </a:p>
        </p:txBody>
      </p:sp>
    </p:spTree>
    <p:extLst>
      <p:ext uri="{BB962C8B-B14F-4D97-AF65-F5344CB8AC3E}">
        <p14:creationId xmlns:p14="http://schemas.microsoft.com/office/powerpoint/2010/main" val="3521517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en-US" altLang="en-US" dirty="0"/>
              <a:t>The Business Cycle</a:t>
            </a:r>
          </a:p>
        </p:txBody>
      </p:sp>
      <p:cxnSp>
        <p:nvCxnSpPr>
          <p:cNvPr id="4" name="Straight Arrow Connector 3"/>
          <p:cNvCxnSpPr/>
          <p:nvPr/>
        </p:nvCxnSpPr>
        <p:spPr>
          <a:xfrm>
            <a:off x="3104772" y="4224324"/>
            <a:ext cx="1096937" cy="109512"/>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215" y="3291567"/>
            <a:ext cx="2958819"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latin typeface="Cambria"/>
              </a:rPr>
              <a:t>On the Long-run trend of GDP (you can consider it as Full Employment Output-Potential Real GDP trend) cyclical unemployment is zero and natural unemployment is equal to actual unemployment.</a:t>
            </a:r>
          </a:p>
        </p:txBody>
      </p:sp>
      <p:sp>
        <p:nvSpPr>
          <p:cNvPr id="12" name="TextBox 11"/>
          <p:cNvSpPr txBox="1"/>
          <p:nvPr/>
        </p:nvSpPr>
        <p:spPr>
          <a:xfrm>
            <a:off x="3499325" y="1557303"/>
            <a:ext cx="803391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rPr>
              <a:t>If the actual real GDP is above the Long-run trend of GDP (you can consider it as Full Employment Output-Potential Real GDP trend) cyclical unemployment is negative and natural unemployment is higher than actual unemployment.</a:t>
            </a:r>
          </a:p>
        </p:txBody>
      </p:sp>
      <p:cxnSp>
        <p:nvCxnSpPr>
          <p:cNvPr id="11" name="Straight Arrow Connector 10"/>
          <p:cNvCxnSpPr/>
          <p:nvPr/>
        </p:nvCxnSpPr>
        <p:spPr>
          <a:xfrm flipH="1">
            <a:off x="5309419" y="2551471"/>
            <a:ext cx="604684" cy="1209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577785" y="2480636"/>
            <a:ext cx="530943" cy="583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37963" y="5823944"/>
            <a:ext cx="8956636"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latin typeface="Cambria"/>
              </a:rPr>
              <a:t>If the actual real GDP is below the Long-run trend of GDP (you can consider it as Full Employment Output-Potential Real GDP trend) cyclical unemployment is positive and natural unemployment is less than actual unemployment.</a:t>
            </a:r>
          </a:p>
        </p:txBody>
      </p:sp>
      <p:cxnSp>
        <p:nvCxnSpPr>
          <p:cNvPr id="19" name="Straight Arrow Connector 18"/>
          <p:cNvCxnSpPr/>
          <p:nvPr/>
        </p:nvCxnSpPr>
        <p:spPr>
          <a:xfrm flipH="1" flipV="1">
            <a:off x="6450332" y="4139071"/>
            <a:ext cx="492600" cy="164945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63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981200" y="7"/>
            <a:ext cx="8229600" cy="1527175"/>
          </a:xfrm>
        </p:spPr>
        <p:txBody>
          <a:bodyPr/>
          <a:lstStyle/>
          <a:p>
            <a:r>
              <a:rPr lang="en-US" altLang="en-US" dirty="0"/>
              <a:t>Three Uses of GDP Data</a:t>
            </a:r>
          </a:p>
        </p:txBody>
      </p:sp>
      <p:sp>
        <p:nvSpPr>
          <p:cNvPr id="14339" name="Content Placeholder 2"/>
          <p:cNvSpPr>
            <a:spLocks noGrp="1"/>
          </p:cNvSpPr>
          <p:nvPr>
            <p:ph idx="1"/>
          </p:nvPr>
        </p:nvSpPr>
        <p:spPr>
          <a:xfrm>
            <a:off x="1981200" y="1712913"/>
            <a:ext cx="8229600" cy="4895850"/>
          </a:xfrm>
        </p:spPr>
        <p:txBody>
          <a:bodyPr/>
          <a:lstStyle/>
          <a:p>
            <a:pPr eaLnBrk="1" hangingPunct="1"/>
            <a:r>
              <a:rPr lang="en-US" altLang="en-US" sz="3200" dirty="0"/>
              <a:t>Why is GDP useful to examine?</a:t>
            </a:r>
          </a:p>
          <a:p>
            <a:pPr marL="971550" lvl="1" indent="-514350" eaLnBrk="1" hangingPunct="1">
              <a:buFont typeface="Calibri" panose="020F0502020204030204" pitchFamily="34" charset="0"/>
              <a:buAutoNum type="arabicPeriod"/>
            </a:pPr>
            <a:r>
              <a:rPr lang="en-US" altLang="en-US" sz="2800" dirty="0"/>
              <a:t>Estimate living standards across time and nations.</a:t>
            </a:r>
          </a:p>
          <a:p>
            <a:pPr marL="971550" lvl="1" indent="-514350" eaLnBrk="1" hangingPunct="1">
              <a:buFont typeface="Calibri" panose="020F0502020204030204" pitchFamily="34" charset="0"/>
              <a:buAutoNum type="arabicPeriod"/>
            </a:pPr>
            <a:r>
              <a:rPr lang="en-US" altLang="en-US" sz="2800" dirty="0"/>
              <a:t>Measure economic growth.</a:t>
            </a:r>
          </a:p>
          <a:p>
            <a:pPr marL="971550" lvl="1" indent="-514350" eaLnBrk="1" hangingPunct="1">
              <a:buFont typeface="Calibri" panose="020F0502020204030204" pitchFamily="34" charset="0"/>
              <a:buAutoNum type="arabicPeriod"/>
            </a:pPr>
            <a:r>
              <a:rPr lang="en-US" altLang="en-US" sz="2800" dirty="0"/>
              <a:t>Determine whether an economy is experiencing a short-run expansion or recession.</a:t>
            </a:r>
          </a:p>
        </p:txBody>
      </p:sp>
    </p:spTree>
    <p:extLst>
      <p:ext uri="{BB962C8B-B14F-4D97-AF65-F5344CB8AC3E}">
        <p14:creationId xmlns:p14="http://schemas.microsoft.com/office/powerpoint/2010/main" val="272332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arn(inVertic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arn(inVertical)">
                                      <p:cBhvr>
                                        <p:cTn id="17"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FIG07"/>
          <p:cNvPicPr>
            <a:picLocks noChangeAspect="1" noChangeArrowheads="1"/>
          </p:cNvPicPr>
          <p:nvPr/>
        </p:nvPicPr>
        <p:blipFill>
          <a:blip r:embed="rId3"/>
          <a:srcRect/>
          <a:stretch>
            <a:fillRect/>
          </a:stretch>
        </p:blipFill>
        <p:spPr bwMode="auto">
          <a:xfrm>
            <a:off x="1156328" y="685801"/>
            <a:ext cx="9686301" cy="4899026"/>
          </a:xfrm>
          <a:prstGeom prst="rect">
            <a:avLst/>
          </a:prstGeom>
          <a:noFill/>
          <a:ln w="9525">
            <a:noFill/>
            <a:miter lim="800000"/>
            <a:headEnd/>
            <a:tailEnd/>
          </a:ln>
          <a:effectLst/>
        </p:spPr>
      </p:pic>
    </p:spTree>
    <p:extLst>
      <p:ext uri="{BB962C8B-B14F-4D97-AF65-F5344CB8AC3E}">
        <p14:creationId xmlns:p14="http://schemas.microsoft.com/office/powerpoint/2010/main" val="368660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a:ea typeface="MS PGothic" charset="0"/>
              </a:rPr>
              <a:t>Economics in </a:t>
            </a:r>
            <a:r>
              <a:rPr lang="en-US" i="1" dirty="0">
                <a:ea typeface="MS PGothic" charset="0"/>
              </a:rPr>
              <a:t>Geography of Jobs</a:t>
            </a:r>
          </a:p>
        </p:txBody>
      </p:sp>
      <p:sp>
        <p:nvSpPr>
          <p:cNvPr id="65538" name="Content Placeholder 2"/>
          <p:cNvSpPr>
            <a:spLocks noGrp="1"/>
          </p:cNvSpPr>
          <p:nvPr>
            <p:ph idx="1"/>
          </p:nvPr>
        </p:nvSpPr>
        <p:spPr/>
        <p:txBody>
          <a:bodyPr/>
          <a:lstStyle/>
          <a:p>
            <a:r>
              <a:rPr lang="en-US" altLang="ja-JP" sz="3200" dirty="0">
                <a:ea typeface="MS PGothic" charset="0"/>
              </a:rPr>
              <a:t>"Geography of Jobs"</a:t>
            </a:r>
          </a:p>
          <a:p>
            <a:pPr lvl="1"/>
            <a:r>
              <a:rPr lang="en-US" sz="2800" dirty="0">
                <a:ea typeface="MS PGothic" charset="0"/>
              </a:rPr>
              <a:t>An interactive map which shows unemployment rates changing across America during the Great Recession which began in December 2007</a:t>
            </a:r>
          </a:p>
        </p:txBody>
      </p:sp>
      <p:pic>
        <p:nvPicPr>
          <p:cNvPr id="6553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12140" t="10822" r="12962" b="16451"/>
          <a:stretch>
            <a:fillRect/>
          </a:stretch>
        </p:blipFill>
        <p:spPr bwMode="auto">
          <a:xfrm>
            <a:off x="4921251" y="4224338"/>
            <a:ext cx="1828800" cy="134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00778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482600" y="6"/>
            <a:ext cx="11201400" cy="1527175"/>
          </a:xfrm>
        </p:spPr>
        <p:txBody>
          <a:bodyPr/>
          <a:lstStyle/>
          <a:p>
            <a:r>
              <a:rPr lang="en-US" altLang="en-US" dirty="0"/>
              <a:t>Shortcomings of the Unemployment Rate</a:t>
            </a:r>
          </a:p>
        </p:txBody>
      </p:sp>
      <p:sp>
        <p:nvSpPr>
          <p:cNvPr id="29699" name="Content Placeholder 2"/>
          <p:cNvSpPr>
            <a:spLocks noGrp="1"/>
          </p:cNvSpPr>
          <p:nvPr>
            <p:ph idx="1"/>
          </p:nvPr>
        </p:nvSpPr>
        <p:spPr>
          <a:xfrm>
            <a:off x="482600" y="1593057"/>
            <a:ext cx="6400800" cy="5173662"/>
          </a:xfrm>
        </p:spPr>
        <p:txBody>
          <a:bodyPr/>
          <a:lstStyle/>
          <a:p>
            <a:pPr eaLnBrk="1" hangingPunct="1"/>
            <a:r>
              <a:rPr lang="en-US" altLang="en-US" sz="2800" dirty="0"/>
              <a:t>Unemployment timeline</a:t>
            </a:r>
          </a:p>
          <a:p>
            <a:pPr lvl="1" eaLnBrk="1" hangingPunct="1"/>
            <a:r>
              <a:rPr lang="en-US" altLang="en-US" sz="2200" dirty="0"/>
              <a:t>Unemployment rate lags behind economic activity.</a:t>
            </a:r>
          </a:p>
          <a:p>
            <a:pPr lvl="1" eaLnBrk="1" hangingPunct="1"/>
            <a:r>
              <a:rPr lang="en-US" altLang="en-US" sz="2200" dirty="0"/>
              <a:t>Recovery happens, people re-enter the labor force, and the unemployment rate can actually increase!</a:t>
            </a:r>
          </a:p>
          <a:p>
            <a:pPr eaLnBrk="1" hangingPunct="1"/>
            <a:r>
              <a:rPr lang="en-US" altLang="en-US" sz="2800" dirty="0"/>
              <a:t>Who is unemployed?</a:t>
            </a:r>
          </a:p>
          <a:p>
            <a:pPr lvl="1" eaLnBrk="1" hangingPunct="1"/>
            <a:r>
              <a:rPr lang="en-US" altLang="en-US" sz="2200" dirty="0"/>
              <a:t>Do not know who is unemployed.</a:t>
            </a:r>
          </a:p>
          <a:p>
            <a:pPr lvl="1" eaLnBrk="1" hangingPunct="1"/>
            <a:r>
              <a:rPr lang="en-US" altLang="en-US" sz="2200" dirty="0"/>
              <a:t>Do not know how long they have been out of work.</a:t>
            </a:r>
          </a:p>
          <a:p>
            <a:pPr lvl="1" eaLnBrk="1" hangingPunct="1"/>
            <a:r>
              <a:rPr lang="en-US" altLang="en-US" sz="2200" dirty="0"/>
              <a:t>Short-run unemployment may not be a big concern, but long-term unemployment is a big concern.</a:t>
            </a:r>
          </a:p>
          <a:p>
            <a:pPr lvl="1" eaLnBrk="1" hangingPunct="1"/>
            <a:endParaRPr lang="en-US" altLang="en-US" sz="2400" dirty="0"/>
          </a:p>
          <a:p>
            <a:pPr lvl="1" eaLnBrk="1" hangingPunct="1"/>
            <a:endParaRPr lang="en-US" altLang="en-US" sz="2400" dirty="0"/>
          </a:p>
          <a:p>
            <a:pPr eaLnBrk="1" hangingPunct="1"/>
            <a:endParaRPr lang="en-US" altLang="en-US" sz="2800" dirty="0"/>
          </a:p>
        </p:txBody>
      </p:sp>
      <p:pic>
        <p:nvPicPr>
          <p:cNvPr id="29700" name="Picture 4" descr="I:\DirkTextbookN\Jpegs(All)\Macro Ch19-33\ch07\CO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16086" r="6311"/>
          <a:stretch>
            <a:fillRect/>
          </a:stretch>
        </p:blipFill>
        <p:spPr bwMode="auto">
          <a:xfrm>
            <a:off x="7166537" y="2466975"/>
            <a:ext cx="2251075" cy="342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3919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barn(inVertical)">
                                      <p:cBhvr>
                                        <p:cTn id="15" dur="500"/>
                                        <p:tgtEl>
                                          <p:spTgt spid="2969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9699">
                                            <p:txEl>
                                              <p:pRg st="5" end="5"/>
                                            </p:txEl>
                                          </p:spTgt>
                                        </p:tgtEl>
                                        <p:attrNameLst>
                                          <p:attrName>style.visibility</p:attrName>
                                        </p:attrNameLst>
                                      </p:cBhvr>
                                      <p:to>
                                        <p:strVal val="visible"/>
                                      </p:to>
                                    </p:set>
                                    <p:animEffect transition="in" filter="barn(inVertical)">
                                      <p:cBhvr>
                                        <p:cTn id="18" dur="500"/>
                                        <p:tgtEl>
                                          <p:spTgt spid="2969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animEffect transition="in" filter="barn(inVertical)">
                                      <p:cBhvr>
                                        <p:cTn id="21" dur="500"/>
                                        <p:tgtEl>
                                          <p:spTgt spid="29699">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9700"/>
                                        </p:tgtEl>
                                        <p:attrNameLst>
                                          <p:attrName>style.visibility</p:attrName>
                                        </p:attrNameLst>
                                      </p:cBhvr>
                                      <p:to>
                                        <p:strVal val="visible"/>
                                      </p:to>
                                    </p:set>
                                    <p:animEffect transition="in" filter="barn(inVertical)">
                                      <p:cBhvr>
                                        <p:cTn id="24"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en-US" altLang="en-US" dirty="0"/>
              <a:t>Summary</a:t>
            </a:r>
          </a:p>
        </p:txBody>
      </p:sp>
      <p:sp>
        <p:nvSpPr>
          <p:cNvPr id="86018" name="Content Placeholder 2"/>
          <p:cNvSpPr>
            <a:spLocks noGrp="1"/>
          </p:cNvSpPr>
          <p:nvPr>
            <p:ph idx="1"/>
          </p:nvPr>
        </p:nvSpPr>
        <p:spPr>
          <a:xfrm>
            <a:off x="1981200" y="1712913"/>
            <a:ext cx="8229600" cy="4895850"/>
          </a:xfrm>
        </p:spPr>
        <p:txBody>
          <a:bodyPr/>
          <a:lstStyle/>
          <a:p>
            <a:r>
              <a:rPr lang="en-US" altLang="en-US" sz="2800" dirty="0"/>
              <a:t>Frictional and structural unemployment explain why unemployment is naturally greater than zero.</a:t>
            </a:r>
          </a:p>
          <a:p>
            <a:r>
              <a:rPr lang="en-US" altLang="en-US" sz="2800" dirty="0"/>
              <a:t>Cyclical unemployment explains changes in the rate across the business cycle.</a:t>
            </a:r>
          </a:p>
          <a:p>
            <a:r>
              <a:rPr lang="en-US" altLang="en-US" sz="2800" dirty="0"/>
              <a:t>The unemployment rate is the percentage of the labor force that would like to work who are unemployed.</a:t>
            </a:r>
          </a:p>
        </p:txBody>
      </p:sp>
    </p:spTree>
    <p:extLst>
      <p:ext uri="{BB962C8B-B14F-4D97-AF65-F5344CB8AC3E}">
        <p14:creationId xmlns:p14="http://schemas.microsoft.com/office/powerpoint/2010/main" val="376547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649413"/>
            <a:ext cx="9131300" cy="4895850"/>
          </a:xfrm>
        </p:spPr>
        <p:txBody>
          <a:bodyPr/>
          <a:lstStyle/>
          <a:p>
            <a:pPr marL="0" indent="0">
              <a:buNone/>
            </a:pPr>
            <a:r>
              <a:rPr lang="en-US" altLang="en-US" sz="3200" dirty="0"/>
              <a:t>Which of the following is an example of structural unemployment?</a:t>
            </a:r>
          </a:p>
          <a:p>
            <a:pPr marL="971550" lvl="1" indent="-514350">
              <a:buFont typeface="Calibri" panose="020F0502020204030204" pitchFamily="34" charset="0"/>
              <a:buAutoNum type="alphaUcPeriod"/>
            </a:pPr>
            <a:r>
              <a:rPr lang="en-US" altLang="en-US" sz="2800" dirty="0"/>
              <a:t>Alfred the VCR repairman is unemployed because there are very few people that still own VCRs.</a:t>
            </a:r>
          </a:p>
          <a:p>
            <a:pPr marL="971550" lvl="1" indent="-514350">
              <a:buFont typeface="Calibri" panose="020F0502020204030204" pitchFamily="34" charset="0"/>
              <a:buAutoNum type="alphaUcPeriod"/>
            </a:pPr>
            <a:r>
              <a:rPr lang="en-US" altLang="en-US" sz="2800" dirty="0"/>
              <a:t>Bernie the construction worker is unemployed because no one is building houses right now.</a:t>
            </a:r>
          </a:p>
          <a:p>
            <a:pPr marL="971550" lvl="1" indent="-514350">
              <a:buFont typeface="Calibri" panose="020F0502020204030204" pitchFamily="34" charset="0"/>
              <a:buAutoNum type="alphaUcPeriod"/>
            </a:pPr>
            <a:r>
              <a:rPr lang="en-US" altLang="en-US" sz="2800" dirty="0"/>
              <a:t>Carl the restaurant chef is unemployed because he and his wife recently moved to a new city.</a:t>
            </a:r>
          </a:p>
        </p:txBody>
      </p:sp>
    </p:spTree>
    <p:extLst>
      <p:ext uri="{BB962C8B-B14F-4D97-AF65-F5344CB8AC3E}">
        <p14:creationId xmlns:p14="http://schemas.microsoft.com/office/powerpoint/2010/main" val="231746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49450"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49450" y="1649413"/>
            <a:ext cx="9766299" cy="4895850"/>
          </a:xfrm>
        </p:spPr>
        <p:txBody>
          <a:bodyPr/>
          <a:lstStyle/>
          <a:p>
            <a:pPr marL="0" indent="0">
              <a:buNone/>
            </a:pPr>
            <a:r>
              <a:rPr lang="en-US" altLang="en-US" sz="3200" dirty="0"/>
              <a:t>Which of the following is an example of frictional unemployment?</a:t>
            </a:r>
          </a:p>
          <a:p>
            <a:pPr marL="971550" lvl="1" indent="-514350">
              <a:buFont typeface="Calibri" panose="020F0502020204030204" pitchFamily="34" charset="0"/>
              <a:buAutoNum type="alphaUcPeriod"/>
            </a:pPr>
            <a:r>
              <a:rPr lang="en-US" altLang="en-US" sz="2800" dirty="0"/>
              <a:t>Alfred the VCR repairman is unemployed because there are very few people that still own VCRs.</a:t>
            </a:r>
          </a:p>
          <a:p>
            <a:pPr marL="971550" lvl="1" indent="-514350">
              <a:buFont typeface="Calibri" panose="020F0502020204030204" pitchFamily="34" charset="0"/>
              <a:buAutoNum type="alphaUcPeriod"/>
            </a:pPr>
            <a:r>
              <a:rPr lang="en-US" altLang="en-US" sz="2800" dirty="0"/>
              <a:t>Bernie the construction worker is unemployed because no one is building houses right now.</a:t>
            </a:r>
          </a:p>
          <a:p>
            <a:pPr marL="971550" lvl="1" indent="-514350">
              <a:buFont typeface="Calibri" panose="020F0502020204030204" pitchFamily="34" charset="0"/>
              <a:buAutoNum type="alphaUcPeriod"/>
            </a:pPr>
            <a:r>
              <a:rPr lang="en-US" altLang="en-US" sz="2800" dirty="0"/>
              <a:t>Carl the restaurant chef is unemployed because he and his wife recently moved to a new city.</a:t>
            </a:r>
          </a:p>
        </p:txBody>
      </p:sp>
    </p:spTree>
    <p:extLst>
      <p:ext uri="{BB962C8B-B14F-4D97-AF65-F5344CB8AC3E}">
        <p14:creationId xmlns:p14="http://schemas.microsoft.com/office/powerpoint/2010/main" val="3127200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dirty="0"/>
              <a:t>Who is considered unemployed?</a:t>
            </a:r>
          </a:p>
          <a:p>
            <a:pPr marL="971550" lvl="1" indent="-514350">
              <a:buFont typeface="Calibri" panose="020F0502020204030204" pitchFamily="34" charset="0"/>
              <a:buAutoNum type="alphaUcPeriod"/>
            </a:pPr>
            <a:r>
              <a:rPr lang="en-US" altLang="en-US" sz="2800" dirty="0"/>
              <a:t>Jean, a college student who is currently not working.</a:t>
            </a:r>
          </a:p>
          <a:p>
            <a:pPr marL="971550" lvl="1" indent="-514350">
              <a:buFont typeface="Calibri" panose="020F0502020204030204" pitchFamily="34" charset="0"/>
              <a:buAutoNum type="alphaUcPeriod"/>
            </a:pPr>
            <a:r>
              <a:rPr lang="en-US" altLang="en-US" sz="2800" dirty="0"/>
              <a:t>Zoe, a recent college graduate who sent out job application, but has yet to hear back from the businesses.</a:t>
            </a:r>
          </a:p>
          <a:p>
            <a:pPr marL="971550" lvl="1" indent="-514350">
              <a:buFont typeface="Calibri" panose="020F0502020204030204" pitchFamily="34" charset="0"/>
              <a:buAutoNum type="alphaUcPeriod"/>
            </a:pPr>
            <a:r>
              <a:rPr lang="en-US" altLang="en-US" sz="2800" dirty="0"/>
              <a:t>Michael, a stay-at-home dad.</a:t>
            </a:r>
          </a:p>
          <a:p>
            <a:pPr marL="971550" lvl="1" indent="-514350">
              <a:buFont typeface="Calibri" panose="020F0502020204030204" pitchFamily="34" charset="0"/>
              <a:buAutoNum type="alphaUcPeriod"/>
            </a:pPr>
            <a:r>
              <a:rPr lang="en-US" altLang="en-US" sz="2800" dirty="0"/>
              <a:t>All of the above.</a:t>
            </a:r>
          </a:p>
        </p:txBody>
      </p:sp>
    </p:spTree>
    <p:extLst>
      <p:ext uri="{BB962C8B-B14F-4D97-AF65-F5344CB8AC3E}">
        <p14:creationId xmlns:p14="http://schemas.microsoft.com/office/powerpoint/2010/main" val="377283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7"/>
            <a:ext cx="8229600" cy="1527175"/>
          </a:xfrm>
        </p:spPr>
        <p:txBody>
          <a:bodyPr/>
          <a:lstStyle/>
          <a:p>
            <a:r>
              <a:rPr lang="en-US" altLang="en-US" dirty="0"/>
              <a:t>Consumer Price Index</a:t>
            </a:r>
          </a:p>
        </p:txBody>
      </p:sp>
      <p:sp>
        <p:nvSpPr>
          <p:cNvPr id="9219" name="Content Placeholder 2"/>
          <p:cNvSpPr>
            <a:spLocks noGrp="1"/>
          </p:cNvSpPr>
          <p:nvPr>
            <p:ph idx="1"/>
          </p:nvPr>
        </p:nvSpPr>
        <p:spPr>
          <a:xfrm>
            <a:off x="1981200" y="1712913"/>
            <a:ext cx="8229600" cy="4895850"/>
          </a:xfrm>
        </p:spPr>
        <p:txBody>
          <a:bodyPr/>
          <a:lstStyle/>
          <a:p>
            <a:pPr eaLnBrk="1" hangingPunct="1"/>
            <a:r>
              <a:rPr lang="en-US" altLang="en-US" sz="2800" dirty="0"/>
              <a:t>Consumer Price Index (CPI)</a:t>
            </a:r>
          </a:p>
          <a:p>
            <a:pPr lvl="1" eaLnBrk="1" hangingPunct="1"/>
            <a:r>
              <a:rPr lang="en-US" altLang="en-US" sz="2400" dirty="0"/>
              <a:t>A measure of the price level based on the consumption pattern of a typical consumer.</a:t>
            </a:r>
          </a:p>
          <a:p>
            <a:pPr lvl="1" eaLnBrk="1" hangingPunct="1"/>
            <a:r>
              <a:rPr lang="en-US" altLang="en-US" sz="2400" dirty="0"/>
              <a:t>Goal: include everything purchased by a typical consumer to get a measure of the cost of living.</a:t>
            </a:r>
          </a:p>
          <a:p>
            <a:pPr eaLnBrk="1" hangingPunct="1"/>
            <a:r>
              <a:rPr lang="en-US" altLang="en-US" sz="2800" dirty="0"/>
              <a:t>Bureau of Labor statistics</a:t>
            </a:r>
          </a:p>
          <a:p>
            <a:pPr lvl="1" eaLnBrk="1" hangingPunct="1"/>
            <a:r>
              <a:rPr lang="en-US" altLang="en-US" sz="2400" dirty="0"/>
              <a:t>The government agency that reports inflation and unemployment data.</a:t>
            </a:r>
          </a:p>
          <a:p>
            <a:pPr lvl="1" eaLnBrk="1" hangingPunct="1"/>
            <a:r>
              <a:rPr lang="en-US" altLang="en-US" sz="2400" dirty="0"/>
              <a:t>Determines how much "</a:t>
            </a:r>
            <a:r>
              <a:rPr lang="en-US" altLang="ja-JP" sz="2400" dirty="0"/>
              <a:t>weight" to put on certain consumer prices.</a:t>
            </a:r>
            <a:endParaRPr lang="en-US" altLang="ja-JP" sz="2000" dirty="0"/>
          </a:p>
          <a:p>
            <a:pPr eaLnBrk="1" hangingPunct="1"/>
            <a:endParaRPr lang="en-US" altLang="en-US" sz="2800" dirty="0"/>
          </a:p>
        </p:txBody>
      </p:sp>
      <p:pic>
        <p:nvPicPr>
          <p:cNvPr id="9220" name="Picture 4" descr="I:\DirkTextbookN\Jpegs(All)\Macro Ch19-33\ch08\01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9103" y="4991100"/>
            <a:ext cx="1358900" cy="186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07288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arn(inVertical)">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barn(inVertical)">
                                      <p:cBhvr>
                                        <p:cTn id="18" dur="500"/>
                                        <p:tgtEl>
                                          <p:spTgt spid="9219">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Effect transition="in" filter="barn(inVertical)">
                                      <p:cBhvr>
                                        <p:cTn id="21"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23927" y="63506"/>
            <a:ext cx="9982200" cy="1527175"/>
          </a:xfrm>
        </p:spPr>
        <p:txBody>
          <a:bodyPr/>
          <a:lstStyle/>
          <a:p>
            <a:pPr algn="ctr"/>
            <a:r>
              <a:rPr lang="en-US" altLang="en-US" dirty="0"/>
              <a:t>What Prices Are Included in the CPI?</a:t>
            </a:r>
          </a:p>
        </p:txBody>
      </p:sp>
      <p:pic>
        <p:nvPicPr>
          <p:cNvPr id="24578"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1712920"/>
            <a:ext cx="7045325" cy="49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04566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468271" y="6"/>
            <a:ext cx="9176084" cy="1527175"/>
          </a:xfrm>
        </p:spPr>
        <p:txBody>
          <a:bodyPr/>
          <a:lstStyle/>
          <a:p>
            <a:pPr algn="ctr"/>
            <a:r>
              <a:rPr lang="en-US" altLang="en-US" dirty="0"/>
              <a:t>Calculating a Simple Price Index</a:t>
            </a:r>
          </a:p>
        </p:txBody>
      </p:sp>
      <p:graphicFrame>
        <p:nvGraphicFramePr>
          <p:cNvPr id="5" name="Table 4"/>
          <p:cNvGraphicFramePr>
            <a:graphicFrameLocks noGrp="1"/>
          </p:cNvGraphicFramePr>
          <p:nvPr>
            <p:extLst>
              <p:ext uri="{D42A27DB-BD31-4B8C-83A1-F6EECF244321}">
                <p14:modId xmlns:p14="http://schemas.microsoft.com/office/powerpoint/2010/main" val="3521404725"/>
              </p:ext>
            </p:extLst>
          </p:nvPr>
        </p:nvGraphicFramePr>
        <p:xfrm>
          <a:off x="1765303" y="1803403"/>
          <a:ext cx="8166100" cy="3579813"/>
        </p:xfrm>
        <a:graphic>
          <a:graphicData uri="http://schemas.openxmlformats.org/drawingml/2006/table">
            <a:tbl>
              <a:tblPr/>
              <a:tblGrid>
                <a:gridCol w="1905000">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8887">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52425">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2013</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2014</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0"/>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Good</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Quantity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Price</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Cost</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Price</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Cost</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1"/>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2"/>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Popcorn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$6</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$12</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3"/>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Limeade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4"/>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Movie ticket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F2DBDB"/>
                    </a:solidFill>
                  </a:tcPr>
                </a:tc>
                <a:extLst>
                  <a:ext uri="{0D108BD9-81ED-4DB2-BD59-A6C34878D82A}">
                    <a16:rowId xmlns:a16="http://schemas.microsoft.com/office/drawing/2014/main" val="10005"/>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extLst>
                  <a:ext uri="{0D108BD9-81ED-4DB2-BD59-A6C34878D82A}">
                    <a16:rowId xmlns:a16="http://schemas.microsoft.com/office/drawing/2014/main" val="10006"/>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Consumer Price</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$24</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$30</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7"/>
                  </a:ext>
                </a:extLst>
              </a:tr>
              <a:tr h="604838">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Index (CPI)</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4391" name="Object 1"/>
          <p:cNvGraphicFramePr>
            <a:graphicFrameLocks noChangeAspect="1"/>
          </p:cNvGraphicFramePr>
          <p:nvPr/>
        </p:nvGraphicFramePr>
        <p:xfrm>
          <a:off x="5003805" y="5676900"/>
          <a:ext cx="2105025" cy="863600"/>
        </p:xfrm>
        <a:graphic>
          <a:graphicData uri="http://schemas.openxmlformats.org/presentationml/2006/ole">
            <mc:AlternateContent xmlns:mc="http://schemas.openxmlformats.org/markup-compatibility/2006">
              <mc:Choice xmlns:v="urn:schemas-microsoft-com:vml" Requires="v">
                <p:oleObj spid="_x0000_s2394" name="Equation" r:id="rId4" imgW="990170" imgH="406224" progId="Equation.3">
                  <p:embed/>
                </p:oleObj>
              </mc:Choice>
              <mc:Fallback>
                <p:oleObj name="Equation" r:id="rId4" imgW="990170"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5" y="5676900"/>
                        <a:ext cx="2105025"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4392" name="Object 2"/>
          <p:cNvGraphicFramePr>
            <a:graphicFrameLocks noChangeAspect="1"/>
          </p:cNvGraphicFramePr>
          <p:nvPr/>
        </p:nvGraphicFramePr>
        <p:xfrm>
          <a:off x="7785101" y="5638800"/>
          <a:ext cx="2073275" cy="850900"/>
        </p:xfrm>
        <a:graphic>
          <a:graphicData uri="http://schemas.openxmlformats.org/presentationml/2006/ole">
            <mc:AlternateContent xmlns:mc="http://schemas.openxmlformats.org/markup-compatibility/2006">
              <mc:Choice xmlns:v="urn:schemas-microsoft-com:vml" Requires="v">
                <p:oleObj spid="_x0000_s2395" name="Equation" r:id="rId6" imgW="990170" imgH="406224" progId="Equation.3">
                  <p:embed/>
                </p:oleObj>
              </mc:Choice>
              <mc:Fallback>
                <p:oleObj name="Equation" r:id="rId6" imgW="990170"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1" y="5638800"/>
                        <a:ext cx="2073275"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58581" y="5676903"/>
            <a:ext cx="44070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cs typeface="Cambria"/>
              </a:rPr>
              <a:t>Which year is the base year here?</a:t>
            </a:r>
          </a:p>
          <a:p>
            <a:endParaRPr lang="en-US" dirty="0">
              <a:latin typeface="Cambria"/>
            </a:endParaRPr>
          </a:p>
        </p:txBody>
      </p:sp>
    </p:spTree>
    <p:extLst>
      <p:ext uri="{BB962C8B-B14F-4D97-AF65-F5344CB8AC3E}">
        <p14:creationId xmlns:p14="http://schemas.microsoft.com/office/powerpoint/2010/main" val="53927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91"/>
                                        </p:tgtEl>
                                        <p:attrNameLst>
                                          <p:attrName>style.visibility</p:attrName>
                                        </p:attrNameLst>
                                      </p:cBhvr>
                                      <p:to>
                                        <p:strVal val="visible"/>
                                      </p:to>
                                    </p:set>
                                    <p:animEffect transition="in" filter="barn(inVertical)">
                                      <p:cBhvr>
                                        <p:cTn id="7" dur="500"/>
                                        <p:tgtEl>
                                          <p:spTgt spid="14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92"/>
                                        </p:tgtEl>
                                        <p:attrNameLst>
                                          <p:attrName>style.visibility</p:attrName>
                                        </p:attrNameLst>
                                      </p:cBhvr>
                                      <p:to>
                                        <p:strVal val="visible"/>
                                      </p:to>
                                    </p:set>
                                    <p:animEffect transition="in" filter="barn(inVertical)">
                                      <p:cBhvr>
                                        <p:cTn id="12" dur="500"/>
                                        <p:tgtEl>
                                          <p:spTgt spid="1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981200" y="1"/>
            <a:ext cx="8686800" cy="1527175"/>
          </a:xfrm>
        </p:spPr>
        <p:txBody>
          <a:bodyPr/>
          <a:lstStyle/>
          <a:p>
            <a:r>
              <a:rPr lang="en-US" altLang="en-US" sz="4200" dirty="0">
                <a:latin typeface="Cambria" panose="02040503050406030204" pitchFamily="18" charset="0"/>
                <a:ea typeface="Helvetica Neue" charset="0"/>
                <a:cs typeface="Helvetica Neue" charset="0"/>
              </a:rPr>
              <a:t>Measuring Living Standards</a:t>
            </a:r>
          </a:p>
        </p:txBody>
      </p:sp>
      <p:sp>
        <p:nvSpPr>
          <p:cNvPr id="26628" name="Content Placeholder 2"/>
          <p:cNvSpPr>
            <a:spLocks noGrp="1"/>
          </p:cNvSpPr>
          <p:nvPr>
            <p:ph idx="1"/>
          </p:nvPr>
        </p:nvSpPr>
        <p:spPr>
          <a:xfrm>
            <a:off x="1981200" y="1712914"/>
            <a:ext cx="8686800" cy="1629001"/>
          </a:xfrm>
        </p:spPr>
        <p:txBody>
          <a:bodyPr/>
          <a:lstStyle/>
          <a:p>
            <a:pPr eaLnBrk="1" hangingPunct="1"/>
            <a:r>
              <a:rPr lang="en-US" altLang="en-US" sz="3200" dirty="0">
                <a:latin typeface="Cambria" panose="02040503050406030204" pitchFamily="18" charset="0"/>
                <a:cs typeface="Arial" panose="020B0604020202020204" pitchFamily="34" charset="0"/>
              </a:rPr>
              <a:t>Total GDP:</a:t>
            </a:r>
          </a:p>
          <a:p>
            <a:pPr lvl="1" eaLnBrk="1" hangingPunct="1"/>
            <a:r>
              <a:rPr lang="en-US" altLang="en-US" sz="2800" dirty="0">
                <a:latin typeface="Cambria" panose="02040503050406030204" pitchFamily="18" charset="0"/>
                <a:cs typeface="Arial" panose="020B0604020202020204" pitchFamily="34" charset="0"/>
              </a:rPr>
              <a:t>Not as accurate for cross-country comparisons</a:t>
            </a:r>
          </a:p>
          <a:p>
            <a:pPr lvl="1" eaLnBrk="1" hangingPunct="1"/>
            <a:r>
              <a:rPr lang="en-US" altLang="en-US" sz="2800" dirty="0">
                <a:latin typeface="Cambria" panose="02040503050406030204" pitchFamily="18" charset="0"/>
                <a:cs typeface="Arial" panose="020B0604020202020204" pitchFamily="34" charset="0"/>
              </a:rPr>
              <a:t>Does no</a:t>
            </a:r>
            <a:r>
              <a:rPr lang="en-US" altLang="ja-JP" sz="2800" dirty="0">
                <a:latin typeface="Cambria" panose="02040503050406030204" pitchFamily="18" charset="0"/>
                <a:cs typeface="Arial" panose="020B0604020202020204" pitchFamily="34" charset="0"/>
              </a:rPr>
              <a:t>t adjust for population size of country</a:t>
            </a:r>
          </a:p>
        </p:txBody>
      </p:sp>
      <p:pic>
        <p:nvPicPr>
          <p:cNvPr id="26626" name="Picture 1" descr="A world map of the concentration of total GDP, in millions. The index has five classifications: less than 19.90 million, 19.90 to 54.96 million, 54.96 to 100.70 million, 100.70 to 207.85 million, and greater than 207.85 million.  The countries that are greater than 207.85 million are the United States, Brazil, China, India, and Indonesia. The countries that are 100.70 to 207.85 are Mexico, Russia, Pakistan, and western European countries. The countries that are 54.96 to 100.70 are eastern European countries, Southeast Asian countries, Canada, and South American countries. The countries that are 19.90 to 54.96 are several African and Middle Eastern countries. The countries that fit into the less than 19.90 million classifications are several African countries. "/>
          <p:cNvPicPr>
            <a:picLocks noChangeAspect="1"/>
          </p:cNvPicPr>
          <p:nvPr/>
        </p:nvPicPr>
        <p:blipFill rotWithShape="1">
          <a:blip r:embed="rId3">
            <a:extLst>
              <a:ext uri="{28A0092B-C50C-407E-A947-70E740481C1C}">
                <a14:useLocalDpi xmlns:a14="http://schemas.microsoft.com/office/drawing/2010/main" val="0"/>
              </a:ext>
            </a:extLst>
          </a:blip>
          <a:srcRect t="10232"/>
          <a:stretch/>
        </p:blipFill>
        <p:spPr bwMode="auto">
          <a:xfrm>
            <a:off x="3166269" y="3453205"/>
            <a:ext cx="5859462" cy="33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305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041403" y="1712913"/>
            <a:ext cx="9531351" cy="4895850"/>
          </a:xfrm>
        </p:spPr>
        <p:txBody>
          <a:bodyPr/>
          <a:lstStyle/>
          <a:p>
            <a:pPr eaLnBrk="1" hangingPunct="1"/>
            <a:r>
              <a:rPr lang="en-US" altLang="en-US" sz="2400" dirty="0"/>
              <a:t>Finding the price index</a:t>
            </a:r>
          </a:p>
          <a:p>
            <a:pPr eaLnBrk="1" hangingPunct="1"/>
            <a:endParaRPr lang="en-US" altLang="en-US" sz="2800" dirty="0"/>
          </a:p>
          <a:p>
            <a:pPr eaLnBrk="1" hangingPunct="1"/>
            <a:endParaRPr lang="en-US" altLang="en-US" sz="2800" dirty="0"/>
          </a:p>
          <a:p>
            <a:pPr eaLnBrk="1" hangingPunct="1">
              <a:buFont typeface="Arial" panose="020B0604020202020204" pitchFamily="34" charset="0"/>
              <a:buNone/>
            </a:pPr>
            <a:r>
              <a:rPr lang="en-US" altLang="en-US" sz="2800" dirty="0"/>
              <a:t>								 OR</a:t>
            </a:r>
          </a:p>
          <a:p>
            <a:pPr eaLnBrk="1" hangingPunct="1">
              <a:buFont typeface="Arial" panose="020B0604020202020204" pitchFamily="34" charset="0"/>
              <a:buNone/>
            </a:pPr>
            <a:endParaRPr lang="en-US" altLang="en-US" sz="2800" dirty="0"/>
          </a:p>
          <a:p>
            <a:pPr eaLnBrk="1" hangingPunct="1">
              <a:buFont typeface="Arial" panose="020B0604020202020204" pitchFamily="34" charset="0"/>
              <a:buNone/>
            </a:pPr>
            <a:endParaRPr lang="en-US" altLang="en-US" sz="2800" dirty="0"/>
          </a:p>
          <a:p>
            <a:pPr marL="342900" lvl="2" indent="-342900" eaLnBrk="1" hangingPunct="1"/>
            <a:r>
              <a:rPr lang="en-US" dirty="0">
                <a:latin typeface="Cambria"/>
                <a:ea typeface="Cambria"/>
                <a:cs typeface="Cambria"/>
              </a:rPr>
              <a:t>The CPI is computed monthly and since 1988 an average of prices for the period 1982-1984 has been used as the base.</a:t>
            </a:r>
          </a:p>
          <a:p>
            <a:pPr marL="342900" lvl="2" indent="-342900" eaLnBrk="1" hangingPunct="1"/>
            <a:r>
              <a:rPr lang="en-US" dirty="0">
                <a:latin typeface="Cambria"/>
                <a:ea typeface="Cambria"/>
                <a:cs typeface="Cambria"/>
              </a:rPr>
              <a:t>Ex: CPI as of August 2013 is 233.9, which means that prices for the CPI market basket in 2013 were 133.9% higher than they were in 1983.</a:t>
            </a:r>
          </a:p>
          <a:p>
            <a:pPr marL="342900" lvl="2" indent="-342900" eaLnBrk="1" hangingPunct="1"/>
            <a:endParaRPr lang="en-US" dirty="0">
              <a:latin typeface="Cambria"/>
              <a:ea typeface="Cambria"/>
              <a:cs typeface="Cambria"/>
            </a:endParaRPr>
          </a:p>
          <a:p>
            <a:pPr eaLnBrk="1" hangingPunct="1"/>
            <a:endParaRPr lang="en-US" altLang="en-US" sz="2800" dirty="0"/>
          </a:p>
        </p:txBody>
      </p:sp>
      <p:graphicFrame>
        <p:nvGraphicFramePr>
          <p:cNvPr id="15364" name="Object 1"/>
          <p:cNvGraphicFramePr>
            <a:graphicFrameLocks noChangeAspect="1"/>
          </p:cNvGraphicFramePr>
          <p:nvPr>
            <p:extLst>
              <p:ext uri="{D42A27DB-BD31-4B8C-83A1-F6EECF244321}">
                <p14:modId xmlns:p14="http://schemas.microsoft.com/office/powerpoint/2010/main" val="621194078"/>
              </p:ext>
            </p:extLst>
          </p:nvPr>
        </p:nvGraphicFramePr>
        <p:xfrm>
          <a:off x="3109913" y="2203450"/>
          <a:ext cx="5707062" cy="819150"/>
        </p:xfrm>
        <a:graphic>
          <a:graphicData uri="http://schemas.openxmlformats.org/presentationml/2006/ole">
            <mc:AlternateContent xmlns:mc="http://schemas.openxmlformats.org/markup-compatibility/2006">
              <mc:Choice xmlns:v="urn:schemas-microsoft-com:vml" Requires="v">
                <p:oleObj spid="_x0000_s6442" name="Equation" r:id="rId4" imgW="2832100" imgH="406400" progId="Equation.DSMT4">
                  <p:embed/>
                </p:oleObj>
              </mc:Choice>
              <mc:Fallback>
                <p:oleObj name="Equation" r:id="rId4" imgW="2832100" imgH="406400" progId="Equation.DSMT4">
                  <p:embed/>
                  <p:pic>
                    <p:nvPicPr>
                      <p:cNvPr id="0" name=""/>
                      <p:cNvPicPr>
                        <a:picLocks noChangeAspect="1" noChangeArrowheads="1"/>
                      </p:cNvPicPr>
                      <p:nvPr/>
                    </p:nvPicPr>
                    <p:blipFill>
                      <a:blip r:embed="rId5"/>
                      <a:srcRect/>
                      <a:stretch>
                        <a:fillRect/>
                      </a:stretch>
                    </p:blipFill>
                    <p:spPr bwMode="auto">
                      <a:xfrm>
                        <a:off x="3109913" y="2203450"/>
                        <a:ext cx="5707062"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itle 1"/>
          <p:cNvSpPr>
            <a:spLocks noGrp="1"/>
          </p:cNvSpPr>
          <p:nvPr>
            <p:ph type="title"/>
          </p:nvPr>
        </p:nvSpPr>
        <p:spPr>
          <a:xfrm>
            <a:off x="1041403" y="24840"/>
            <a:ext cx="8953500" cy="1527175"/>
          </a:xfrm>
        </p:spPr>
        <p:txBody>
          <a:bodyPr/>
          <a:lstStyle/>
          <a:p>
            <a:r>
              <a:rPr lang="en-US" altLang="en-US" dirty="0"/>
              <a:t>Calculating a Simple Price Index</a:t>
            </a:r>
          </a:p>
        </p:txBody>
      </p:sp>
      <p:graphicFrame>
        <p:nvGraphicFramePr>
          <p:cNvPr id="6" name="Object 1"/>
          <p:cNvGraphicFramePr>
            <a:graphicFrameLocks noChangeAspect="1"/>
          </p:cNvGraphicFramePr>
          <p:nvPr>
            <p:extLst>
              <p:ext uri="{D42A27DB-BD31-4B8C-83A1-F6EECF244321}">
                <p14:modId xmlns:p14="http://schemas.microsoft.com/office/powerpoint/2010/main" val="1544246355"/>
              </p:ext>
            </p:extLst>
          </p:nvPr>
        </p:nvGraphicFramePr>
        <p:xfrm>
          <a:off x="2057400" y="3721100"/>
          <a:ext cx="7448550" cy="819150"/>
        </p:xfrm>
        <a:graphic>
          <a:graphicData uri="http://schemas.openxmlformats.org/presentationml/2006/ole">
            <mc:AlternateContent xmlns:mc="http://schemas.openxmlformats.org/markup-compatibility/2006">
              <mc:Choice xmlns:v="urn:schemas-microsoft-com:vml" Requires="v">
                <p:oleObj spid="_x0000_s6443" name="Equation" r:id="rId6" imgW="3695700" imgH="406400" progId="Equation.DSMT4">
                  <p:embed/>
                </p:oleObj>
              </mc:Choice>
              <mc:Fallback>
                <p:oleObj name="Equation" r:id="rId6" imgW="3695700" imgH="406400" progId="Equation.DSMT4">
                  <p:embed/>
                  <p:pic>
                    <p:nvPicPr>
                      <p:cNvPr id="0" name=""/>
                      <p:cNvPicPr>
                        <a:picLocks noChangeAspect="1" noChangeArrowheads="1"/>
                      </p:cNvPicPr>
                      <p:nvPr/>
                    </p:nvPicPr>
                    <p:blipFill>
                      <a:blip r:embed="rId7"/>
                      <a:srcRect/>
                      <a:stretch>
                        <a:fillRect/>
                      </a:stretch>
                    </p:blipFill>
                    <p:spPr bwMode="auto">
                      <a:xfrm>
                        <a:off x="2057400" y="3721100"/>
                        <a:ext cx="7448550"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946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arn(inVertic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7"/>
            <a:ext cx="8229600" cy="1527175"/>
          </a:xfrm>
        </p:spPr>
        <p:txBody>
          <a:bodyPr/>
          <a:lstStyle/>
          <a:p>
            <a:r>
              <a:rPr lang="en-US" altLang="en-US" dirty="0"/>
              <a:t>Inflation</a:t>
            </a:r>
          </a:p>
        </p:txBody>
      </p:sp>
      <p:sp>
        <p:nvSpPr>
          <p:cNvPr id="16386" name="Content Placeholder 2"/>
          <p:cNvSpPr>
            <a:spLocks noGrp="1"/>
          </p:cNvSpPr>
          <p:nvPr>
            <p:ph idx="1"/>
          </p:nvPr>
        </p:nvSpPr>
        <p:spPr>
          <a:xfrm>
            <a:off x="1981200" y="1712913"/>
            <a:ext cx="8229600" cy="4895850"/>
          </a:xfrm>
        </p:spPr>
        <p:txBody>
          <a:bodyPr/>
          <a:lstStyle/>
          <a:p>
            <a:pPr eaLnBrk="1" hangingPunct="1"/>
            <a:r>
              <a:rPr lang="en-US" altLang="en-US" sz="2400" dirty="0"/>
              <a:t>Inflation</a:t>
            </a:r>
          </a:p>
          <a:p>
            <a:pPr lvl="1" eaLnBrk="1" hangingPunct="1"/>
            <a:r>
              <a:rPr lang="en-US" altLang="en-US" sz="2000" dirty="0"/>
              <a:t>Continuing rise in the general price level.</a:t>
            </a:r>
          </a:p>
          <a:p>
            <a:pPr lvl="1" eaLnBrk="1" hangingPunct="1"/>
            <a:r>
              <a:rPr lang="en-US" altLang="en-US" sz="2000" dirty="0"/>
              <a:t>Measured as a growth rate (percentage change) in the average level of prices. For example, %4 for 2010.</a:t>
            </a:r>
          </a:p>
          <a:p>
            <a:pPr lvl="1" eaLnBrk="1" hangingPunct="1"/>
            <a:r>
              <a:rPr lang="en-US" altLang="en-US" sz="2000" dirty="0"/>
              <a:t>Deflation: opposite of inflation . . . price level falls. For example, %-4 for 2008.</a:t>
            </a:r>
          </a:p>
          <a:p>
            <a:pPr lvl="1" eaLnBrk="1" hangingPunct="1"/>
            <a:r>
              <a:rPr lang="en-US" altLang="en-US" sz="2000" dirty="0"/>
              <a:t>Disinflation: price level increases but with a decreasing rate. For example, %6 for 1950, %4 for 1951 and %3 for 1952.</a:t>
            </a:r>
          </a:p>
          <a:p>
            <a:pPr eaLnBrk="1" hangingPunct="1"/>
            <a:r>
              <a:rPr lang="en-US" altLang="en-US" sz="2400" dirty="0"/>
              <a:t>Biggest problem of inflation?</a:t>
            </a:r>
          </a:p>
          <a:p>
            <a:pPr lvl="1" eaLnBrk="1" hangingPunct="1"/>
            <a:r>
              <a:rPr lang="en-US" altLang="en-US" sz="2000" u="sng" dirty="0">
                <a:solidFill>
                  <a:srgbClr val="FF0000"/>
                </a:solidFill>
              </a:rPr>
              <a:t>Uncertainty</a:t>
            </a:r>
            <a:r>
              <a:rPr lang="en-US" altLang="en-US" sz="2000" dirty="0"/>
              <a:t> about price changes creates problems for firms and workers.</a:t>
            </a:r>
          </a:p>
          <a:p>
            <a:pPr lvl="1" eaLnBrk="1" hangingPunct="1"/>
            <a:r>
              <a:rPr lang="en-US" altLang="en-US" sz="2000" dirty="0"/>
              <a:t>Long-term wages difficult to agree upon.</a:t>
            </a:r>
          </a:p>
          <a:p>
            <a:pPr lvl="1" eaLnBrk="1" hangingPunct="1"/>
            <a:r>
              <a:rPr lang="en-US" altLang="en-US" sz="2000" dirty="0"/>
              <a:t>Consumers may change buying patterns due to uncertainty.</a:t>
            </a:r>
          </a:p>
        </p:txBody>
      </p:sp>
    </p:spTree>
    <p:extLst>
      <p:ext uri="{BB962C8B-B14F-4D97-AF65-F5344CB8AC3E}">
        <p14:creationId xmlns:p14="http://schemas.microsoft.com/office/powerpoint/2010/main" val="297239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33252" y="32966"/>
            <a:ext cx="8229600" cy="1527175"/>
          </a:xfrm>
        </p:spPr>
        <p:txBody>
          <a:bodyPr/>
          <a:lstStyle/>
          <a:p>
            <a:r>
              <a:rPr lang="en-US" altLang="en-US" dirty="0"/>
              <a:t>Inflation</a:t>
            </a:r>
          </a:p>
        </p:txBody>
      </p:sp>
      <p:sp>
        <p:nvSpPr>
          <p:cNvPr id="14339" name="Content Placeholder 2"/>
          <p:cNvSpPr>
            <a:spLocks noGrp="1"/>
          </p:cNvSpPr>
          <p:nvPr>
            <p:ph idx="1"/>
          </p:nvPr>
        </p:nvSpPr>
        <p:spPr>
          <a:xfrm>
            <a:off x="1633252" y="1712913"/>
            <a:ext cx="8737600" cy="4895850"/>
          </a:xfrm>
        </p:spPr>
        <p:txBody>
          <a:bodyPr/>
          <a:lstStyle/>
          <a:p>
            <a:pPr eaLnBrk="1" hangingPunct="1"/>
            <a:r>
              <a:rPr lang="en-US" altLang="en-US" sz="2800" dirty="0"/>
              <a:t>Having found the price levels, we can find inflation by using a percentage change formula</a:t>
            </a:r>
          </a:p>
          <a:p>
            <a:pPr lvl="1" eaLnBrk="1" hangingPunct="1"/>
            <a:r>
              <a:rPr lang="en-US" altLang="en-US" sz="2400" dirty="0"/>
              <a:t>Inflation rates are measured over the course of a year</a:t>
            </a:r>
          </a:p>
          <a:p>
            <a:pPr lvl="1" eaLnBrk="1" hangingPunct="1"/>
            <a:r>
              <a:rPr lang="en-US" altLang="en-US" sz="2400" dirty="0"/>
              <a:t>The general formula is</a:t>
            </a:r>
          </a:p>
          <a:p>
            <a:pPr lvl="1" eaLnBrk="1" hangingPunct="1"/>
            <a:endParaRPr lang="en-US" altLang="en-US" sz="2400" dirty="0"/>
          </a:p>
          <a:p>
            <a:pPr marL="0" indent="0" eaLnBrk="1" hangingPunct="1">
              <a:buNone/>
            </a:pPr>
            <a:endParaRPr lang="en-US" altLang="en-US" sz="2800" dirty="0"/>
          </a:p>
          <a:p>
            <a:pPr marL="0" indent="0" eaLnBrk="1" hangingPunct="1">
              <a:buNone/>
            </a:pPr>
            <a:endParaRPr lang="en-US" altLang="en-US" sz="2800" dirty="0"/>
          </a:p>
          <a:p>
            <a:pPr eaLnBrk="1" hangingPunct="1"/>
            <a:r>
              <a:rPr lang="en-US" altLang="en-US" sz="2800" dirty="0"/>
              <a:t>In the previous example (slide 37), inflation is 25%</a:t>
            </a:r>
          </a:p>
          <a:p>
            <a:pPr marL="0" indent="0" eaLnBrk="1" hangingPunct="1">
              <a:buNone/>
            </a:pPr>
            <a:endParaRPr lang="en-US" altLang="en-US" sz="2800" dirty="0"/>
          </a:p>
        </p:txBody>
      </p:sp>
      <p:graphicFrame>
        <p:nvGraphicFramePr>
          <p:cNvPr id="15365" name="Object 2"/>
          <p:cNvGraphicFramePr>
            <a:graphicFrameLocks noChangeAspect="1"/>
          </p:cNvGraphicFramePr>
          <p:nvPr>
            <p:extLst>
              <p:ext uri="{D42A27DB-BD31-4B8C-83A1-F6EECF244321}">
                <p14:modId xmlns:p14="http://schemas.microsoft.com/office/powerpoint/2010/main" val="770913378"/>
              </p:ext>
            </p:extLst>
          </p:nvPr>
        </p:nvGraphicFramePr>
        <p:xfrm>
          <a:off x="3084513" y="5802313"/>
          <a:ext cx="5837237" cy="819150"/>
        </p:xfrm>
        <a:graphic>
          <a:graphicData uri="http://schemas.openxmlformats.org/presentationml/2006/ole">
            <mc:AlternateContent xmlns:mc="http://schemas.openxmlformats.org/markup-compatibility/2006">
              <mc:Choice xmlns:v="urn:schemas-microsoft-com:vml" Requires="v">
                <p:oleObj spid="_x0000_s3416" name="Equation" r:id="rId4" imgW="2895600" imgH="406400" progId="Equation.DSMT4">
                  <p:embed/>
                </p:oleObj>
              </mc:Choice>
              <mc:Fallback>
                <p:oleObj name="Equation" r:id="rId4" imgW="2895600" imgH="406400" progId="Equation.DSMT4">
                  <p:embed/>
                  <p:pic>
                    <p:nvPicPr>
                      <p:cNvPr id="0" name=""/>
                      <p:cNvPicPr>
                        <a:picLocks noChangeAspect="1" noChangeArrowheads="1"/>
                      </p:cNvPicPr>
                      <p:nvPr/>
                    </p:nvPicPr>
                    <p:blipFill>
                      <a:blip r:embed="rId5"/>
                      <a:srcRect/>
                      <a:stretch>
                        <a:fillRect/>
                      </a:stretch>
                    </p:blipFill>
                    <p:spPr bwMode="auto">
                      <a:xfrm>
                        <a:off x="3084513" y="5802313"/>
                        <a:ext cx="5837237"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84867716"/>
              </p:ext>
            </p:extLst>
          </p:nvPr>
        </p:nvGraphicFramePr>
        <p:xfrm>
          <a:off x="1982788" y="3633788"/>
          <a:ext cx="8040687" cy="750887"/>
        </p:xfrm>
        <a:graphic>
          <a:graphicData uri="http://schemas.openxmlformats.org/presentationml/2006/ole">
            <mc:AlternateContent xmlns:mc="http://schemas.openxmlformats.org/markup-compatibility/2006">
              <mc:Choice xmlns:v="urn:schemas-microsoft-com:vml" Requires="v">
                <p:oleObj spid="_x0000_s3417" name="Equation" r:id="rId6" imgW="4749800" imgH="444500" progId="Equation.3">
                  <p:embed/>
                </p:oleObj>
              </mc:Choice>
              <mc:Fallback>
                <p:oleObj name="Equation" r:id="rId6" imgW="4749800" imgH="444500" progId="Equation.3">
                  <p:embed/>
                  <p:pic>
                    <p:nvPicPr>
                      <p:cNvPr id="0" name=""/>
                      <p:cNvPicPr/>
                      <p:nvPr/>
                    </p:nvPicPr>
                    <p:blipFill>
                      <a:blip r:embed="rId7"/>
                      <a:stretch>
                        <a:fillRect/>
                      </a:stretch>
                    </p:blipFill>
                    <p:spPr>
                      <a:xfrm>
                        <a:off x="1982788" y="3633788"/>
                        <a:ext cx="8040687" cy="750887"/>
                      </a:xfrm>
                      <a:prstGeom prst="rect">
                        <a:avLst/>
                      </a:prstGeom>
                    </p:spPr>
                  </p:pic>
                </p:oleObj>
              </mc:Fallback>
            </mc:AlternateContent>
          </a:graphicData>
        </a:graphic>
      </p:graphicFrame>
    </p:spTree>
    <p:extLst>
      <p:ext uri="{BB962C8B-B14F-4D97-AF65-F5344CB8AC3E}">
        <p14:creationId xmlns:p14="http://schemas.microsoft.com/office/powerpoint/2010/main" val="272992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arn(inVertical)">
                                      <p:cBhvr>
                                        <p:cTn id="10" dur="500"/>
                                        <p:tgtEl>
                                          <p:spTgt spid="1433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barn(inVertical)">
                                      <p:cBhvr>
                                        <p:cTn id="13" dur="500"/>
                                        <p:tgtEl>
                                          <p:spTgt spid="1433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339">
                                            <p:txEl>
                                              <p:pRg st="6" end="6"/>
                                            </p:txEl>
                                          </p:spTgt>
                                        </p:tgtEl>
                                        <p:attrNameLst>
                                          <p:attrName>style.visibility</p:attrName>
                                        </p:attrNameLst>
                                      </p:cBhvr>
                                      <p:to>
                                        <p:strVal val="visible"/>
                                      </p:to>
                                    </p:set>
                                    <p:animEffect transition="in" filter="barn(inVertical)">
                                      <p:cBhvr>
                                        <p:cTn id="16" dur="500"/>
                                        <p:tgtEl>
                                          <p:spTgt spid="14339">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barn(inVertical)">
                                      <p:cBhvr>
                                        <p:cTn id="21"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7143"/>
            <a:ext cx="8851900" cy="1527175"/>
          </a:xfrm>
        </p:spPr>
        <p:txBody>
          <a:bodyPr/>
          <a:lstStyle/>
          <a:p>
            <a:r>
              <a:rPr lang="en-US" altLang="en-US" dirty="0"/>
              <a:t>Prices Don’</a:t>
            </a:r>
            <a:r>
              <a:rPr lang="en-US" altLang="ja-JP" dirty="0"/>
              <a:t>t All Move Together</a:t>
            </a:r>
            <a:endParaRPr lang="en-US" altLang="en-US" dirty="0"/>
          </a:p>
        </p:txBody>
      </p:sp>
      <p:sp>
        <p:nvSpPr>
          <p:cNvPr id="18435" name="Content Placeholder 2"/>
          <p:cNvSpPr>
            <a:spLocks noGrp="1"/>
          </p:cNvSpPr>
          <p:nvPr>
            <p:ph idx="1"/>
          </p:nvPr>
        </p:nvSpPr>
        <p:spPr>
          <a:xfrm>
            <a:off x="1981200" y="1712913"/>
            <a:ext cx="8229600" cy="4895850"/>
          </a:xfrm>
        </p:spPr>
        <p:txBody>
          <a:bodyPr/>
          <a:lstStyle/>
          <a:p>
            <a:pPr eaLnBrk="1" hangingPunct="1"/>
            <a:r>
              <a:rPr lang="en-US" altLang="en-US" sz="2800" dirty="0"/>
              <a:t>Clearly, most prices rise over time.</a:t>
            </a:r>
          </a:p>
          <a:p>
            <a:pPr lvl="1" eaLnBrk="1" hangingPunct="1"/>
            <a:r>
              <a:rPr lang="en-US" altLang="en-US" sz="2400" dirty="0"/>
              <a:t>Travel</a:t>
            </a:r>
          </a:p>
          <a:p>
            <a:pPr lvl="1" eaLnBrk="1" hangingPunct="1"/>
            <a:r>
              <a:rPr lang="en-US" altLang="en-US" sz="2400" dirty="0"/>
              <a:t>Education</a:t>
            </a:r>
          </a:p>
          <a:p>
            <a:pPr lvl="1" eaLnBrk="1" hangingPunct="1"/>
            <a:r>
              <a:rPr lang="en-US" altLang="en-US" sz="2400" dirty="0"/>
              <a:t>Health care</a:t>
            </a:r>
          </a:p>
          <a:p>
            <a:pPr eaLnBrk="1" hangingPunct="1"/>
            <a:r>
              <a:rPr lang="en-US" altLang="en-US" sz="2800" dirty="0"/>
              <a:t>However, some prices fall over time.</a:t>
            </a:r>
          </a:p>
          <a:p>
            <a:pPr lvl="1" eaLnBrk="1" hangingPunct="1"/>
            <a:r>
              <a:rPr lang="en-US" altLang="en-US" sz="2400" dirty="0"/>
              <a:t>Consumer electronics</a:t>
            </a:r>
          </a:p>
          <a:p>
            <a:pPr lvl="1" eaLnBrk="1" hangingPunct="1"/>
            <a:r>
              <a:rPr lang="en-US" altLang="en-US" sz="2400" dirty="0"/>
              <a:t>Usually due to a result of great</a:t>
            </a:r>
            <a:br>
              <a:rPr lang="en-US" altLang="en-US" sz="2400" dirty="0"/>
            </a:br>
            <a:r>
              <a:rPr lang="en-US" altLang="en-US" sz="2400" dirty="0"/>
              <a:t>technological advancements</a:t>
            </a:r>
          </a:p>
          <a:p>
            <a:pPr lvl="1" eaLnBrk="1" hangingPunct="1"/>
            <a:r>
              <a:rPr lang="en-US" altLang="en-US" sz="2400" dirty="0"/>
              <a:t>Flat panel TV, 1997: $7,000</a:t>
            </a:r>
          </a:p>
          <a:p>
            <a:pPr lvl="1" eaLnBrk="1" hangingPunct="1"/>
            <a:r>
              <a:rPr lang="en-US" altLang="en-US" sz="2400" dirty="0"/>
              <a:t>Flat panel TV 2012: $500</a:t>
            </a:r>
            <a:endParaRPr lang="en-US" altLang="en-US" sz="2000" dirty="0"/>
          </a:p>
        </p:txBody>
      </p:sp>
      <p:pic>
        <p:nvPicPr>
          <p:cNvPr id="18436" name="Picture 4" descr="I:\DirkTextbookN\Jpegs(All)\Macro Ch19-33\ch08\03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5788" y="2209800"/>
            <a:ext cx="2043112"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7" name="Picture 5" descr="I:\DirkTextbookN\Jpegs(All)\Macro Ch19-33\ch08\04_PRINECOMA_CH0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2364" y="4775200"/>
            <a:ext cx="2193925"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0356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arn(inVertical)">
                                      <p:cBhvr>
                                        <p:cTn id="7" dur="500"/>
                                        <p:tgtEl>
                                          <p:spTgt spid="184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arn(inVertical)">
                                      <p:cBhvr>
                                        <p:cTn id="10" dur="500"/>
                                        <p:tgtEl>
                                          <p:spTgt spid="184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arn(inVertical)">
                                      <p:cBhvr>
                                        <p:cTn id="13" dur="500"/>
                                        <p:tgtEl>
                                          <p:spTgt spid="1843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8435">
                                            <p:txEl>
                                              <p:pRg st="5" end="5"/>
                                            </p:txEl>
                                          </p:spTgt>
                                        </p:tgtEl>
                                        <p:attrNameLst>
                                          <p:attrName>style.visibility</p:attrName>
                                        </p:attrNameLst>
                                      </p:cBhvr>
                                      <p:to>
                                        <p:strVal val="visible"/>
                                      </p:to>
                                    </p:set>
                                    <p:animEffect transition="in" filter="barn(inVertical)">
                                      <p:cBhvr>
                                        <p:cTn id="18" dur="500"/>
                                        <p:tgtEl>
                                          <p:spTgt spid="1843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animEffect transition="in" filter="barn(inVertical)">
                                      <p:cBhvr>
                                        <p:cTn id="21" dur="500"/>
                                        <p:tgtEl>
                                          <p:spTgt spid="1843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8435">
                                            <p:txEl>
                                              <p:pRg st="7" end="7"/>
                                            </p:txEl>
                                          </p:spTgt>
                                        </p:tgtEl>
                                        <p:attrNameLst>
                                          <p:attrName>style.visibility</p:attrName>
                                        </p:attrNameLst>
                                      </p:cBhvr>
                                      <p:to>
                                        <p:strVal val="visible"/>
                                      </p:to>
                                    </p:set>
                                    <p:animEffect transition="in" filter="barn(inVertical)">
                                      <p:cBhvr>
                                        <p:cTn id="24" dur="500"/>
                                        <p:tgtEl>
                                          <p:spTgt spid="18435">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animEffect transition="in" filter="barn(inVertical)">
                                      <p:cBhvr>
                                        <p:cTn id="27" dur="500"/>
                                        <p:tgtEl>
                                          <p:spTgt spid="18435">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8436"/>
                                        </p:tgtEl>
                                        <p:attrNameLst>
                                          <p:attrName>style.visibility</p:attrName>
                                        </p:attrNameLst>
                                      </p:cBhvr>
                                      <p:to>
                                        <p:strVal val="visible"/>
                                      </p:to>
                                    </p:set>
                                    <p:animEffect transition="in" filter="barn(inVertical)">
                                      <p:cBhvr>
                                        <p:cTn id="30" dur="500"/>
                                        <p:tgtEl>
                                          <p:spTgt spid="18436"/>
                                        </p:tgtEl>
                                      </p:cBhvr>
                                    </p:animEffect>
                                  </p:childTnLst>
                                </p:cTn>
                              </p:par>
                              <p:par>
                                <p:cTn id="31" presetID="16" presetClass="entr" presetSubtype="21" fill="hold" nodeType="withEffect">
                                  <p:stCondLst>
                                    <p:cond delay="0"/>
                                  </p:stCondLst>
                                  <p:childTnLst>
                                    <p:set>
                                      <p:cBhvr>
                                        <p:cTn id="32" dur="1" fill="hold">
                                          <p:stCondLst>
                                            <p:cond delay="0"/>
                                          </p:stCondLst>
                                        </p:cTn>
                                        <p:tgtEl>
                                          <p:spTgt spid="18437"/>
                                        </p:tgtEl>
                                        <p:attrNameLst>
                                          <p:attrName>style.visibility</p:attrName>
                                        </p:attrNameLst>
                                      </p:cBhvr>
                                      <p:to>
                                        <p:strVal val="visible"/>
                                      </p:to>
                                    </p:set>
                                    <p:animEffect transition="in" filter="barn(inVertical)">
                                      <p:cBhvr>
                                        <p:cTn id="33"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7"/>
            <a:ext cx="8229600" cy="1527175"/>
          </a:xfrm>
        </p:spPr>
        <p:txBody>
          <a:bodyPr/>
          <a:lstStyle/>
          <a:p>
            <a:pPr algn="ctr"/>
            <a:r>
              <a:rPr lang="en-US" altLang="en-US" dirty="0"/>
              <a:t>Inflation in the United States</a:t>
            </a:r>
          </a:p>
        </p:txBody>
      </p:sp>
      <p:pic>
        <p:nvPicPr>
          <p:cNvPr id="20482"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5090"/>
          <a:stretch>
            <a:fillRect/>
          </a:stretch>
        </p:blipFill>
        <p:spPr bwMode="auto">
          <a:xfrm>
            <a:off x="1828805" y="1879600"/>
            <a:ext cx="8531225"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18100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199" y="7"/>
            <a:ext cx="9718675" cy="1527175"/>
          </a:xfrm>
        </p:spPr>
        <p:txBody>
          <a:bodyPr/>
          <a:lstStyle/>
          <a:p>
            <a:pPr algn="ctr"/>
            <a:r>
              <a:rPr lang="en-US" altLang="en-US" dirty="0"/>
              <a:t>CPI and Inflation over the Long Run</a:t>
            </a:r>
          </a:p>
        </p:txBody>
      </p:sp>
      <p:pic>
        <p:nvPicPr>
          <p:cNvPr id="32770"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4228"/>
          <a:stretch>
            <a:fillRect/>
          </a:stretch>
        </p:blipFill>
        <p:spPr bwMode="auto">
          <a:xfrm>
            <a:off x="3255962" y="1739153"/>
            <a:ext cx="5680075" cy="498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70135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981200" y="7"/>
            <a:ext cx="8229600" cy="1527175"/>
          </a:xfrm>
        </p:spPr>
        <p:txBody>
          <a:bodyPr/>
          <a:lstStyle/>
          <a:p>
            <a:r>
              <a:rPr lang="en-US" altLang="en-US" dirty="0"/>
              <a:t>Using the CPI to Compare Dollar Values across Time</a:t>
            </a:r>
          </a:p>
        </p:txBody>
      </p:sp>
      <p:sp>
        <p:nvSpPr>
          <p:cNvPr id="36867" name="Content Placeholder 2"/>
          <p:cNvSpPr>
            <a:spLocks noGrp="1"/>
          </p:cNvSpPr>
          <p:nvPr>
            <p:ph idx="1"/>
          </p:nvPr>
        </p:nvSpPr>
        <p:spPr>
          <a:xfrm>
            <a:off x="1981199" y="1712913"/>
            <a:ext cx="9623426" cy="4895850"/>
          </a:xfrm>
        </p:spPr>
        <p:txBody>
          <a:bodyPr/>
          <a:lstStyle/>
          <a:p>
            <a:pPr eaLnBrk="1" hangingPunct="1"/>
            <a:r>
              <a:rPr lang="en-US" altLang="en-US" sz="2800" dirty="0"/>
              <a:t>Prices from different time periods can be confusing.</a:t>
            </a:r>
          </a:p>
          <a:p>
            <a:pPr lvl="1" eaLnBrk="1" hangingPunct="1"/>
            <a:r>
              <a:rPr lang="en-US" altLang="en-US" sz="2400" dirty="0"/>
              <a:t>In 1921, you could buy a fully constructed house for $2000.</a:t>
            </a:r>
          </a:p>
          <a:p>
            <a:pPr lvl="1" eaLnBrk="1" hangingPunct="1"/>
            <a:r>
              <a:rPr lang="en-US" altLang="en-US" sz="2400" dirty="0"/>
              <a:t>To compare, we can transform this into a </a:t>
            </a:r>
            <a:r>
              <a:rPr lang="en-US" altLang="ja-JP" sz="2400" dirty="0"/>
              <a:t>"price in today’s dollars" (In the analysis we will use 2012 as today).</a:t>
            </a:r>
          </a:p>
          <a:p>
            <a:pPr lvl="1" eaLnBrk="1" hangingPunct="1"/>
            <a:r>
              <a:rPr lang="en-US" altLang="en-US" sz="2400" dirty="0"/>
              <a:t>The house with the value of $2000 in 1921 is $25555.55 today.</a:t>
            </a:r>
            <a:endParaRPr lang="en-US" altLang="en-US" sz="2000" dirty="0"/>
          </a:p>
        </p:txBody>
      </p:sp>
      <mc:AlternateContent xmlns:mc="http://schemas.openxmlformats.org/markup-compatibility/2006" xmlns:a14="http://schemas.microsoft.com/office/drawing/2010/main">
        <mc:Choice Requires="a14">
          <p:sp>
            <p:nvSpPr>
              <p:cNvPr id="2" name="Rectangle 1"/>
              <p:cNvSpPr/>
              <p:nvPr/>
            </p:nvSpPr>
            <p:spPr>
              <a:xfrm>
                <a:off x="2719608" y="4697435"/>
                <a:ext cx="6539921" cy="369332"/>
              </a:xfrm>
              <a:prstGeom prst="rect">
                <a:avLst/>
              </a:prstGeom>
            </p:spPr>
            <p:txBody>
              <a:bodyPr wrap="none">
                <a:spAutoFit/>
              </a:bodyPr>
              <a:lstStyle/>
              <a:p>
                <a:endParaRPr lang="en-US" dirty="0">
                  <a:latin typeface="Cambria"/>
                </a:endParaRPr>
              </a:p>
            </p:txBody>
          </p:sp>
        </mc:Choice>
        <mc:Fallback xmlns="">
          <p:sp>
            <p:nvSpPr>
              <p:cNvPr id="2" name="Rectangle 1"/>
              <p:cNvSpPr>
                <a:spLocks noRot="1" noChangeAspect="1" noMove="1" noResize="1" noEditPoints="1" noAdjustHandles="1" noChangeArrowheads="1" noChangeShapeType="1" noTextEdit="1"/>
              </p:cNvSpPr>
              <p:nvPr/>
            </p:nvSpPr>
            <p:spPr>
              <a:xfrm>
                <a:off x="2719608" y="4697435"/>
                <a:ext cx="6539921" cy="369332"/>
              </a:xfrm>
              <a:prstGeom prst="rect">
                <a:avLst/>
              </a:prstGeom>
              <a:blipFill rotWithShape="1">
                <a:blip r:embed="rId4"/>
                <a:stretch>
                  <a:fillRect/>
                </a:stretch>
              </a:blipFill>
            </p:spPr>
            <p:txBody>
              <a:bodyPr/>
              <a:lstStyle/>
              <a:p>
                <a:r>
                  <a:rPr lang="tr-TR">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65394810"/>
              </p:ext>
            </p:extLst>
          </p:nvPr>
        </p:nvGraphicFramePr>
        <p:xfrm>
          <a:off x="1830388" y="4302125"/>
          <a:ext cx="9480550" cy="1041400"/>
        </p:xfrm>
        <a:graphic>
          <a:graphicData uri="http://schemas.openxmlformats.org/presentationml/2006/ole">
            <mc:AlternateContent xmlns:mc="http://schemas.openxmlformats.org/markup-compatibility/2006">
              <mc:Choice xmlns:v="urn:schemas-microsoft-com:vml" Requires="v">
                <p:oleObj spid="_x0000_s8382" name="Equation" r:id="rId5" imgW="3695700" imgH="406400" progId="Equation.DSMT4">
                  <p:embed/>
                </p:oleObj>
              </mc:Choice>
              <mc:Fallback>
                <p:oleObj name="Equation" r:id="rId5" imgW="3695700" imgH="406400" progId="Equation.DSMT4">
                  <p:embed/>
                  <p:pic>
                    <p:nvPicPr>
                      <p:cNvPr id="0" name=""/>
                      <p:cNvPicPr/>
                      <p:nvPr/>
                    </p:nvPicPr>
                    <p:blipFill>
                      <a:blip r:embed="rId6"/>
                      <a:stretch>
                        <a:fillRect/>
                      </a:stretch>
                    </p:blipFill>
                    <p:spPr>
                      <a:xfrm>
                        <a:off x="1830388" y="4302125"/>
                        <a:ext cx="9480550" cy="1041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69971644"/>
              </p:ext>
            </p:extLst>
          </p:nvPr>
        </p:nvGraphicFramePr>
        <p:xfrm>
          <a:off x="4583335" y="5555830"/>
          <a:ext cx="3766915" cy="979037"/>
        </p:xfrm>
        <a:graphic>
          <a:graphicData uri="http://schemas.openxmlformats.org/presentationml/2006/ole">
            <mc:AlternateContent xmlns:mc="http://schemas.openxmlformats.org/markup-compatibility/2006">
              <mc:Choice xmlns:v="urn:schemas-microsoft-com:vml" Requires="v">
                <p:oleObj spid="_x0000_s8383" name="Equation" r:id="rId7" imgW="1562100" imgH="406400" progId="Equation.DSMT4">
                  <p:embed/>
                </p:oleObj>
              </mc:Choice>
              <mc:Fallback>
                <p:oleObj name="Equation" r:id="rId7" imgW="1562100" imgH="406400" progId="Equation.DSMT4">
                  <p:embed/>
                  <p:pic>
                    <p:nvPicPr>
                      <p:cNvPr id="0" name=""/>
                      <p:cNvPicPr/>
                      <p:nvPr/>
                    </p:nvPicPr>
                    <p:blipFill>
                      <a:blip r:embed="rId8"/>
                      <a:stretch>
                        <a:fillRect/>
                      </a:stretch>
                    </p:blipFill>
                    <p:spPr>
                      <a:xfrm>
                        <a:off x="4583335" y="5555830"/>
                        <a:ext cx="3766915" cy="979037"/>
                      </a:xfrm>
                      <a:prstGeom prst="rect">
                        <a:avLst/>
                      </a:prstGeom>
                    </p:spPr>
                  </p:pic>
                </p:oleObj>
              </mc:Fallback>
            </mc:AlternateContent>
          </a:graphicData>
        </a:graphic>
      </p:graphicFrame>
    </p:spTree>
    <p:extLst>
      <p:ext uri="{BB962C8B-B14F-4D97-AF65-F5344CB8AC3E}">
        <p14:creationId xmlns:p14="http://schemas.microsoft.com/office/powerpoint/2010/main" val="1943696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67">
                                            <p:txEl>
                                              <p:pRg st="2" end="2"/>
                                            </p:txEl>
                                          </p:spTgt>
                                        </p:tgtEl>
                                        <p:attrNameLst>
                                          <p:attrName>style.visibility</p:attrName>
                                        </p:attrNameLst>
                                      </p:cBhvr>
                                      <p:to>
                                        <p:strVal val="visible"/>
                                      </p:to>
                                    </p:set>
                                    <p:animEffect transition="in" filter="barn(inVertical)">
                                      <p:cBhvr>
                                        <p:cTn id="10" dur="500"/>
                                        <p:tgtEl>
                                          <p:spTgt spid="368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Effect transition="in" filter="barn(inVertical)">
                                      <p:cBhvr>
                                        <p:cTn id="13"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TAB08"/>
          <p:cNvPicPr>
            <a:picLocks noChangeAspect="1" noChangeArrowheads="1"/>
          </p:cNvPicPr>
          <p:nvPr/>
        </p:nvPicPr>
        <p:blipFill>
          <a:blip r:embed="rId3"/>
          <a:srcRect/>
          <a:stretch>
            <a:fillRect/>
          </a:stretch>
        </p:blipFill>
        <p:spPr bwMode="auto">
          <a:xfrm>
            <a:off x="594848" y="977906"/>
            <a:ext cx="11000077" cy="4533899"/>
          </a:xfrm>
          <a:prstGeom prst="rect">
            <a:avLst/>
          </a:prstGeom>
          <a:noFill/>
          <a:ln w="9525">
            <a:noFill/>
            <a:miter lim="800000"/>
            <a:headEnd/>
            <a:tailEnd/>
          </a:ln>
          <a:effectLst/>
        </p:spPr>
      </p:pic>
      <p:sp>
        <p:nvSpPr>
          <p:cNvPr id="3" name="Rectangle 2"/>
          <p:cNvSpPr/>
          <p:nvPr/>
        </p:nvSpPr>
        <p:spPr>
          <a:xfrm>
            <a:off x="10318058" y="142870"/>
            <a:ext cx="1802863" cy="1477328"/>
          </a:xfrm>
          <a:prstGeom prst="rect">
            <a:avLst/>
          </a:prstGeom>
        </p:spPr>
        <p:txBody>
          <a:bodyPr wrap="square">
            <a:spAutoFit/>
          </a:bodyPr>
          <a:lstStyle/>
          <a:p>
            <a:r>
              <a:rPr lang="en-US" altLang="en-US" b="1" dirty="0">
                <a:solidFill>
                  <a:srgbClr val="FF0000"/>
                </a:solidFill>
                <a:latin typeface="Cambria"/>
              </a:rPr>
              <a:t>CPI 2012: 230</a:t>
            </a:r>
          </a:p>
          <a:p>
            <a:pPr>
              <a:defRPr/>
            </a:pPr>
            <a:r>
              <a:rPr lang="en-US" altLang="en-US" b="1" dirty="0">
                <a:solidFill>
                  <a:srgbClr val="FF0000"/>
                </a:solidFill>
                <a:latin typeface="Cambria"/>
              </a:rPr>
              <a:t>CPI 1942: 16</a:t>
            </a:r>
          </a:p>
          <a:p>
            <a:r>
              <a:rPr lang="en-US" altLang="en-US" b="1" dirty="0">
                <a:solidFill>
                  <a:srgbClr val="FF0000"/>
                </a:solidFill>
                <a:latin typeface="Cambria"/>
              </a:rPr>
              <a:t>CPI 1921: 18</a:t>
            </a:r>
          </a:p>
          <a:p>
            <a:r>
              <a:rPr lang="en-US" altLang="en-US" b="1" dirty="0">
                <a:solidFill>
                  <a:srgbClr val="FF0000"/>
                </a:solidFill>
                <a:latin typeface="Cambria"/>
              </a:rPr>
              <a:t>CPI 1955: 27</a:t>
            </a:r>
          </a:p>
          <a:p>
            <a:r>
              <a:rPr lang="en-US" altLang="en-US" b="1" dirty="0">
                <a:solidFill>
                  <a:srgbClr val="FF0000"/>
                </a:solidFill>
                <a:latin typeface="Cambria"/>
              </a:rPr>
              <a:t>CPI 1922: 17</a:t>
            </a:r>
          </a:p>
        </p:txBody>
      </p:sp>
      <p:sp>
        <p:nvSpPr>
          <p:cNvPr id="2" name="TextBox 1">
            <a:extLst>
              <a:ext uri="{FF2B5EF4-FFF2-40B4-BE49-F238E27FC236}">
                <a16:creationId xmlns:a16="http://schemas.microsoft.com/office/drawing/2014/main" id="{B6A68A6A-E1D3-294E-934C-BA8D7BA4DFDB}"/>
              </a:ext>
            </a:extLst>
          </p:cNvPr>
          <p:cNvSpPr txBox="1"/>
          <p:nvPr/>
        </p:nvSpPr>
        <p:spPr>
          <a:xfrm>
            <a:off x="13425714" y="23803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9341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TAB08"/>
          <p:cNvPicPr>
            <a:picLocks noChangeAspect="1" noChangeArrowheads="1"/>
          </p:cNvPicPr>
          <p:nvPr/>
        </p:nvPicPr>
        <p:blipFill>
          <a:blip r:embed="rId3"/>
          <a:srcRect/>
          <a:stretch>
            <a:fillRect/>
          </a:stretch>
        </p:blipFill>
        <p:spPr bwMode="auto">
          <a:xfrm>
            <a:off x="3457237" y="311728"/>
            <a:ext cx="5136720" cy="6234545"/>
          </a:xfrm>
          <a:prstGeom prst="rect">
            <a:avLst/>
          </a:prstGeom>
          <a:noFill/>
          <a:ln w="9525">
            <a:noFill/>
            <a:miter lim="800000"/>
            <a:headEnd/>
            <a:tailEnd/>
          </a:ln>
          <a:effectLst/>
        </p:spPr>
      </p:pic>
    </p:spTree>
    <p:extLst>
      <p:ext uri="{BB962C8B-B14F-4D97-AF65-F5344CB8AC3E}">
        <p14:creationId xmlns:p14="http://schemas.microsoft.com/office/powerpoint/2010/main" val="1356138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en-US" altLang="en-US" dirty="0"/>
              <a:t>The Costs of Inflation</a:t>
            </a:r>
          </a:p>
        </p:txBody>
      </p:sp>
      <p:sp>
        <p:nvSpPr>
          <p:cNvPr id="23555" name="Content Placeholder 2"/>
          <p:cNvSpPr>
            <a:spLocks noGrp="1"/>
          </p:cNvSpPr>
          <p:nvPr>
            <p:ph idx="1"/>
          </p:nvPr>
        </p:nvSpPr>
        <p:spPr>
          <a:xfrm>
            <a:off x="1981200" y="1712913"/>
            <a:ext cx="8229600" cy="4895850"/>
          </a:xfrm>
        </p:spPr>
        <p:txBody>
          <a:bodyPr/>
          <a:lstStyle/>
          <a:p>
            <a:pPr marL="514350" indent="-514350" eaLnBrk="1" hangingPunct="1">
              <a:buFont typeface="+mj-lt"/>
              <a:buAutoNum type="arabicPeriod"/>
            </a:pPr>
            <a:r>
              <a:rPr lang="en-US" altLang="en-US" sz="2800" dirty="0"/>
              <a:t>Future price level uncertainty</a:t>
            </a:r>
          </a:p>
          <a:p>
            <a:pPr lvl="1" eaLnBrk="1" hangingPunct="1"/>
            <a:r>
              <a:rPr lang="en-US" altLang="en-US" sz="2400" dirty="0"/>
              <a:t>Firms often make long-term agreements that involve paying salaries to workers and paying loans on capital goods.</a:t>
            </a:r>
          </a:p>
          <a:p>
            <a:pPr lvl="1" eaLnBrk="1" hangingPunct="1"/>
            <a:r>
              <a:rPr lang="en-US" altLang="en-US" sz="2400" dirty="0"/>
              <a:t>Uncertain inflation makes long-term contracts riskier.</a:t>
            </a:r>
          </a:p>
          <a:p>
            <a:pPr lvl="1" eaLnBrk="1" hangingPunct="1"/>
            <a:r>
              <a:rPr lang="en-US" altLang="en-US" sz="2400" dirty="0"/>
              <a:t>Workers: fear of getting underpaid next year.</a:t>
            </a:r>
          </a:p>
          <a:p>
            <a:pPr lvl="1" eaLnBrk="1" hangingPunct="1"/>
            <a:r>
              <a:rPr lang="en-US" altLang="en-US" sz="2400" dirty="0"/>
              <a:t>Lenders: fear of lending out money today and getting paid back in less-valuable dollars next year.</a:t>
            </a:r>
          </a:p>
          <a:p>
            <a:pPr lvl="1" eaLnBrk="1" hangingPunct="1"/>
            <a:r>
              <a:rPr lang="en-US" altLang="en-US" sz="2400" dirty="0"/>
              <a:t>If long-term contracts don’</a:t>
            </a:r>
            <a:r>
              <a:rPr lang="en-US" altLang="ja-JP" sz="2400" dirty="0"/>
              <a:t>t transpire, GDP growth is slowed.</a:t>
            </a:r>
            <a:endParaRPr lang="en-US" altLang="en-US" sz="2400" dirty="0"/>
          </a:p>
        </p:txBody>
      </p:sp>
    </p:spTree>
    <p:extLst>
      <p:ext uri="{BB962C8B-B14F-4D97-AF65-F5344CB8AC3E}">
        <p14:creationId xmlns:p14="http://schemas.microsoft.com/office/powerpoint/2010/main" val="82760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arn(inVertical)">
                                      <p:cBhvr>
                                        <p:cTn id="7" dur="500"/>
                                        <p:tgtEl>
                                          <p:spTgt spid="235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arn(inVertical)">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barn(inVertical)">
                                      <p:cBhvr>
                                        <p:cTn id="15" dur="500"/>
                                        <p:tgtEl>
                                          <p:spTgt spid="2355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barn(inVertical)">
                                      <p:cBhvr>
                                        <p:cTn id="18" dur="500"/>
                                        <p:tgtEl>
                                          <p:spTgt spid="2355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animEffect transition="in" filter="barn(inVertical)">
                                      <p:cBhvr>
                                        <p:cTn id="21"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
            <a:ext cx="8229600" cy="1527175"/>
          </a:xfrm>
        </p:spPr>
        <p:txBody>
          <a:bodyPr/>
          <a:lstStyle/>
          <a:p>
            <a:r>
              <a:rPr lang="en-US" altLang="en-US" dirty="0"/>
              <a:t>Measuring Living Standards</a:t>
            </a:r>
          </a:p>
        </p:txBody>
      </p:sp>
      <p:sp>
        <p:nvSpPr>
          <p:cNvPr id="15363" name="Content Placeholder 2"/>
          <p:cNvSpPr>
            <a:spLocks noGrp="1"/>
          </p:cNvSpPr>
          <p:nvPr>
            <p:ph idx="1"/>
          </p:nvPr>
        </p:nvSpPr>
        <p:spPr>
          <a:xfrm>
            <a:off x="1981200" y="1712913"/>
            <a:ext cx="8229600" cy="4895850"/>
          </a:xfrm>
        </p:spPr>
        <p:txBody>
          <a:bodyPr/>
          <a:lstStyle/>
          <a:p>
            <a:pPr eaLnBrk="1" hangingPunct="1"/>
            <a:r>
              <a:rPr lang="en-US" altLang="en-US" sz="3200" dirty="0"/>
              <a:t>Per capita GDP</a:t>
            </a:r>
          </a:p>
          <a:p>
            <a:pPr lvl="1" eaLnBrk="1" hangingPunct="1"/>
            <a:r>
              <a:rPr lang="en-US" altLang="en-US" sz="2800" dirty="0"/>
              <a:t>GDP per person (GDP divided by population).</a:t>
            </a:r>
          </a:p>
          <a:p>
            <a:pPr lvl="1" eaLnBrk="1" hangingPunct="1"/>
            <a:r>
              <a:rPr lang="en-US" altLang="en-US" sz="2800" i="1" dirty="0"/>
              <a:t>Average</a:t>
            </a:r>
            <a:r>
              <a:rPr lang="en-US" altLang="en-US" sz="2800" dirty="0"/>
              <a:t> living standards in a nation.</a:t>
            </a:r>
          </a:p>
          <a:p>
            <a:pPr lvl="1" eaLnBrk="1" hangingPunct="1"/>
            <a:r>
              <a:rPr lang="en-US" altLang="en-US" sz="2800" dirty="0"/>
              <a:t>Remember to use Real GDP instead of Nominal GDP.</a:t>
            </a:r>
          </a:p>
        </p:txBody>
      </p:sp>
    </p:spTree>
    <p:extLst>
      <p:ext uri="{BB962C8B-B14F-4D97-AF65-F5344CB8AC3E}">
        <p14:creationId xmlns:p14="http://schemas.microsoft.com/office/powerpoint/2010/main" val="2640803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arn(inVertical)">
                                      <p:cBhvr>
                                        <p:cTn id="7" dur="500"/>
                                        <p:tgtEl>
                                          <p:spTgt spid="153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arn(inVertical)">
                                      <p:cBhvr>
                                        <p:cTn id="10" dur="500"/>
                                        <p:tgtEl>
                                          <p:spTgt spid="153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barn(inVertical)">
                                      <p:cBhvr>
                                        <p:cTn id="13"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981200" y="7"/>
            <a:ext cx="8229600" cy="1527175"/>
          </a:xfrm>
        </p:spPr>
        <p:txBody>
          <a:bodyPr/>
          <a:lstStyle/>
          <a:p>
            <a:r>
              <a:rPr lang="en-US" altLang="en-US" dirty="0"/>
              <a:t>The Costs of Inflation</a:t>
            </a:r>
          </a:p>
        </p:txBody>
      </p:sp>
      <p:sp>
        <p:nvSpPr>
          <p:cNvPr id="29699" name="Content Placeholder 2"/>
          <p:cNvSpPr>
            <a:spLocks noGrp="1"/>
          </p:cNvSpPr>
          <p:nvPr>
            <p:ph idx="1"/>
          </p:nvPr>
        </p:nvSpPr>
        <p:spPr>
          <a:xfrm>
            <a:off x="1981200" y="1712913"/>
            <a:ext cx="8229600" cy="4895850"/>
          </a:xfrm>
        </p:spPr>
        <p:txBody>
          <a:bodyPr/>
          <a:lstStyle/>
          <a:p>
            <a:pPr eaLnBrk="1" hangingPunct="1"/>
            <a:r>
              <a:rPr lang="en-US" altLang="en-US" sz="2800" dirty="0"/>
              <a:t>Uncertainty about future price levels</a:t>
            </a:r>
          </a:p>
          <a:p>
            <a:pPr lvl="1" eaLnBrk="1" hangingPunct="1"/>
            <a:r>
              <a:rPr lang="en-US" altLang="en-US" sz="2400" dirty="0"/>
              <a:t>Wage and other input contracts often have a long-term commitment. Firms may have to borrow today and pay back the money later.</a:t>
            </a:r>
          </a:p>
          <a:p>
            <a:pPr lvl="1" eaLnBrk="1" hangingPunct="1"/>
            <a:r>
              <a:rPr lang="en-US" altLang="en-US" sz="2400" dirty="0"/>
              <a:t>Uncertainty about prices may make lending riskier.</a:t>
            </a:r>
          </a:p>
        </p:txBody>
      </p:sp>
      <p:grpSp>
        <p:nvGrpSpPr>
          <p:cNvPr id="4" name="Group 5"/>
          <p:cNvGrpSpPr>
            <a:grpSpLocks noChangeAspect="1"/>
          </p:cNvGrpSpPr>
          <p:nvPr/>
        </p:nvGrpSpPr>
        <p:grpSpPr bwMode="auto">
          <a:xfrm>
            <a:off x="1790700" y="3797300"/>
            <a:ext cx="8864600" cy="2641600"/>
            <a:chOff x="2840" y="7310"/>
            <a:chExt cx="9404" cy="2882"/>
          </a:xfrm>
        </p:grpSpPr>
        <p:sp>
          <p:nvSpPr>
            <p:cNvPr id="5"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mbria"/>
              </a:endParaRPr>
            </a:p>
          </p:txBody>
        </p:sp>
        <p:sp>
          <p:nvSpPr>
            <p:cNvPr id="6"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7"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8"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Today</a:t>
              </a:r>
            </a:p>
          </p:txBody>
        </p:sp>
        <p:sp>
          <p:nvSpPr>
            <p:cNvPr id="9"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10"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11"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12"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Future Periods</a:t>
              </a:r>
            </a:p>
          </p:txBody>
        </p:sp>
        <p:sp>
          <p:nvSpPr>
            <p:cNvPr id="13" name="Text Box 16"/>
            <p:cNvSpPr txBox="1">
              <a:spLocks noChangeArrowheads="1"/>
            </p:cNvSpPr>
            <p:nvPr/>
          </p:nvSpPr>
          <p:spPr bwMode="auto">
            <a:xfrm>
              <a:off x="9833" y="9762"/>
              <a:ext cx="690" cy="3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Time</a:t>
              </a:r>
            </a:p>
          </p:txBody>
        </p:sp>
        <p:sp>
          <p:nvSpPr>
            <p:cNvPr id="14"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Borrow </a:t>
              </a:r>
              <a:r>
                <a:rPr lang="en-US" altLang="en-US" sz="1800" dirty="0">
                  <a:solidFill>
                    <a:srgbClr val="9BBB59"/>
                  </a:solidFill>
                  <a:latin typeface="Cambria"/>
                  <a:cs typeface="Cambria"/>
                </a:rPr>
                <a:t>$$</a:t>
              </a:r>
              <a:endParaRPr lang="en-US" altLang="en-US" sz="1800" dirty="0">
                <a:solidFill>
                  <a:srgbClr val="000000"/>
                </a:solidFill>
                <a:latin typeface="Cambria"/>
                <a:cs typeface="Cambria"/>
              </a:endParaRPr>
            </a:p>
            <a:p>
              <a:r>
                <a:rPr lang="en-US" altLang="en-US" sz="1800" dirty="0">
                  <a:solidFill>
                    <a:srgbClr val="C0504D"/>
                  </a:solidFill>
                  <a:latin typeface="Cambria"/>
                  <a:cs typeface="Cambria"/>
                </a:rPr>
                <a:t>Build Capital Goods</a:t>
              </a:r>
              <a:endParaRPr lang="en-US" altLang="en-US" sz="1800" dirty="0">
                <a:solidFill>
                  <a:srgbClr val="000000"/>
                </a:solidFill>
                <a:latin typeface="Cambria"/>
                <a:cs typeface="Cambria"/>
              </a:endParaRPr>
            </a:p>
            <a:p>
              <a:r>
                <a:rPr lang="en-US" altLang="en-US" sz="1800" dirty="0">
                  <a:solidFill>
                    <a:srgbClr val="C0504D"/>
                  </a:solidFill>
                  <a:latin typeface="Cambria"/>
                  <a:cs typeface="Cambria"/>
                </a:rPr>
                <a:t>Hire Workers</a:t>
              </a:r>
              <a:endParaRPr lang="en-US" altLang="en-US" sz="1800" dirty="0">
                <a:solidFill>
                  <a:srgbClr val="000000"/>
                </a:solidFill>
                <a:latin typeface="Cambria"/>
                <a:cs typeface="Cambria"/>
              </a:endParaRPr>
            </a:p>
          </p:txBody>
        </p:sp>
        <p:sp>
          <p:nvSpPr>
            <p:cNvPr id="15"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Produce</a:t>
              </a:r>
              <a:endParaRPr lang="en-US" altLang="en-US" sz="1800" dirty="0">
                <a:solidFill>
                  <a:srgbClr val="000000"/>
                </a:solidFill>
                <a:latin typeface="Cambria"/>
                <a:cs typeface="Cambria"/>
              </a:endParaRPr>
            </a:p>
          </p:txBody>
        </p:sp>
        <p:sp>
          <p:nvSpPr>
            <p:cNvPr id="16"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Sell Output </a:t>
              </a:r>
              <a:endParaRPr lang="en-US" altLang="en-US" sz="1800" dirty="0">
                <a:solidFill>
                  <a:srgbClr val="000000"/>
                </a:solidFill>
                <a:latin typeface="Cambria"/>
                <a:cs typeface="Cambria"/>
              </a:endParaRPr>
            </a:p>
          </p:txBody>
        </p:sp>
        <p:sp>
          <p:nvSpPr>
            <p:cNvPr id="17"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Prepare to Produce</a:t>
              </a:r>
              <a:endParaRPr lang="en-US" altLang="en-US" sz="1800" dirty="0">
                <a:solidFill>
                  <a:srgbClr val="000000"/>
                </a:solidFill>
                <a:latin typeface="Cambria"/>
                <a:cs typeface="Cambria"/>
              </a:endParaRPr>
            </a:p>
          </p:txBody>
        </p:sp>
        <p:sp>
          <p:nvSpPr>
            <p:cNvPr id="18"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Repay Loans </a:t>
              </a:r>
              <a:r>
                <a:rPr lang="en-US" altLang="en-US" sz="1800" dirty="0">
                  <a:solidFill>
                    <a:srgbClr val="9BBB59"/>
                  </a:solidFill>
                  <a:latin typeface="Cambria"/>
                  <a:cs typeface="Cambria"/>
                </a:rPr>
                <a:t>$$</a:t>
              </a:r>
              <a:endParaRPr lang="en-US" altLang="en-US" sz="1800" dirty="0">
                <a:solidFill>
                  <a:srgbClr val="000000"/>
                </a:solidFill>
                <a:latin typeface="Cambria"/>
                <a:cs typeface="Cambria"/>
              </a:endParaRPr>
            </a:p>
            <a:p>
              <a:r>
                <a:rPr lang="en-US" altLang="en-US" sz="1800" dirty="0">
                  <a:solidFill>
                    <a:srgbClr val="C0504D"/>
                  </a:solidFill>
                  <a:latin typeface="Cambria"/>
                  <a:cs typeface="Cambria"/>
                </a:rPr>
                <a:t>Pay Workers </a:t>
              </a:r>
              <a:r>
                <a:rPr lang="en-US" altLang="en-US" sz="1800" dirty="0">
                  <a:solidFill>
                    <a:srgbClr val="9BBB59"/>
                  </a:solidFill>
                  <a:latin typeface="Cambria"/>
                  <a:cs typeface="Cambria"/>
                </a:rPr>
                <a:t>$$</a:t>
              </a:r>
              <a:endParaRPr lang="en-US" altLang="en-US" sz="1800" dirty="0">
                <a:solidFill>
                  <a:srgbClr val="000000"/>
                </a:solidFill>
                <a:latin typeface="Cambria"/>
                <a:cs typeface="Cambria"/>
              </a:endParaRPr>
            </a:p>
          </p:txBody>
        </p:sp>
        <p:cxnSp>
          <p:nvCxnSpPr>
            <p:cNvPr id="19"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0"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sp>
          <p:nvSpPr>
            <p:cNvPr id="21" name="Text Box 7"/>
            <p:cNvSpPr txBox="1">
              <a:spLocks noChangeArrowheads="1"/>
            </p:cNvSpPr>
            <p:nvPr/>
          </p:nvSpPr>
          <p:spPr bwMode="auto">
            <a:xfrm>
              <a:off x="10523" y="7367"/>
              <a:ext cx="1708" cy="1620"/>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The real value of these future dollars depends on inflation.</a:t>
              </a:r>
            </a:p>
          </p:txBody>
        </p:sp>
        <p:cxnSp>
          <p:nvCxnSpPr>
            <p:cNvPr id="22" name="AutoShape 6"/>
            <p:cNvCxnSpPr>
              <a:cxnSpLocks noChangeShapeType="1"/>
            </p:cNvCxnSpPr>
            <p:nvPr/>
          </p:nvCxnSpPr>
          <p:spPr bwMode="auto">
            <a:xfrm flipH="1">
              <a:off x="9513" y="8402"/>
              <a:ext cx="1010" cy="5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5699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95302" y="24374"/>
            <a:ext cx="8229600" cy="1527175"/>
          </a:xfrm>
        </p:spPr>
        <p:txBody>
          <a:bodyPr/>
          <a:lstStyle/>
          <a:p>
            <a:r>
              <a:rPr lang="en-US" altLang="en-US" dirty="0"/>
              <a:t>The Costs of Inflation</a:t>
            </a:r>
          </a:p>
        </p:txBody>
      </p:sp>
      <p:sp>
        <p:nvSpPr>
          <p:cNvPr id="27651" name="Content Placeholder 2"/>
          <p:cNvSpPr>
            <a:spLocks noGrp="1"/>
          </p:cNvSpPr>
          <p:nvPr>
            <p:ph idx="1"/>
          </p:nvPr>
        </p:nvSpPr>
        <p:spPr>
          <a:xfrm>
            <a:off x="495302" y="1712913"/>
            <a:ext cx="11468100" cy="4895850"/>
          </a:xfrm>
        </p:spPr>
        <p:txBody>
          <a:bodyPr/>
          <a:lstStyle/>
          <a:p>
            <a:pPr marL="457200" indent="-457200" eaLnBrk="1" hangingPunct="1">
              <a:buFont typeface="+mj-lt"/>
              <a:buAutoNum type="arabicPeriod" startAt="2"/>
            </a:pPr>
            <a:r>
              <a:rPr lang="en-US" altLang="en-US" sz="2400" dirty="0"/>
              <a:t>Money Illusion</a:t>
            </a:r>
          </a:p>
          <a:p>
            <a:pPr lvl="1" eaLnBrk="1" hangingPunct="1"/>
            <a:r>
              <a:rPr lang="en-US" altLang="en-US" sz="2000" dirty="0"/>
              <a:t>People interpreting </a:t>
            </a:r>
            <a:r>
              <a:rPr lang="en-US" altLang="en-US" sz="2000" u="sng" dirty="0"/>
              <a:t>nominal</a:t>
            </a:r>
            <a:r>
              <a:rPr lang="en-US" altLang="en-US" sz="2000" dirty="0"/>
              <a:t> wage or price changes as </a:t>
            </a:r>
            <a:r>
              <a:rPr lang="en-US" altLang="en-US" sz="2000" u="sng" dirty="0"/>
              <a:t>real</a:t>
            </a:r>
            <a:r>
              <a:rPr lang="en-US" altLang="en-US" sz="2000" dirty="0"/>
              <a:t> changes.</a:t>
            </a:r>
          </a:p>
          <a:p>
            <a:pPr lvl="1" eaLnBrk="1" hangingPunct="1"/>
            <a:r>
              <a:rPr lang="en-US" altLang="en-US" sz="2000" dirty="0"/>
              <a:t>If prices </a:t>
            </a:r>
            <a:r>
              <a:rPr lang="en-US" altLang="en-US" sz="2000" u="sng" dirty="0"/>
              <a:t>and</a:t>
            </a:r>
            <a:r>
              <a:rPr lang="en-US" altLang="en-US" sz="2000" dirty="0"/>
              <a:t> wages all go up by 2%, there is no </a:t>
            </a:r>
            <a:r>
              <a:rPr lang="en-US" altLang="en-US" sz="2000" u="sng" dirty="0"/>
              <a:t>real</a:t>
            </a:r>
            <a:r>
              <a:rPr lang="en-US" altLang="en-US" sz="2000" dirty="0"/>
              <a:t> change in your purchasing power. People with money illusion think they are richer in this case.</a:t>
            </a:r>
          </a:p>
          <a:p>
            <a:pPr eaLnBrk="1" hangingPunct="1"/>
            <a:r>
              <a:rPr lang="en-US" altLang="en-US" sz="2400" dirty="0"/>
              <a:t>Nominal wage</a:t>
            </a:r>
          </a:p>
          <a:p>
            <a:pPr lvl="1" eaLnBrk="1" hangingPunct="1"/>
            <a:r>
              <a:rPr lang="en-US" altLang="en-US" sz="2000" dirty="0"/>
              <a:t>The wage in current dollars, analogous to nominal GDP</a:t>
            </a:r>
          </a:p>
          <a:p>
            <a:pPr eaLnBrk="1" hangingPunct="1"/>
            <a:r>
              <a:rPr lang="en-US" altLang="en-US" sz="2400" dirty="0"/>
              <a:t>Real wage</a:t>
            </a:r>
          </a:p>
          <a:p>
            <a:pPr lvl="1" eaLnBrk="1" hangingPunct="1"/>
            <a:r>
              <a:rPr lang="en-US" altLang="en-US" sz="2000" dirty="0"/>
              <a:t>Nominal wage adjusted for inflation (changes in the price level)</a:t>
            </a:r>
          </a:p>
          <a:p>
            <a:pPr eaLnBrk="1" hangingPunct="1"/>
            <a:r>
              <a:rPr lang="en-US" altLang="en-US" sz="2400" dirty="0"/>
              <a:t>Another money illusion example:</a:t>
            </a:r>
          </a:p>
          <a:p>
            <a:pPr lvl="1" eaLnBrk="1" hangingPunct="1"/>
            <a:r>
              <a:rPr lang="en-US" altLang="en-US" sz="2000" dirty="0"/>
              <a:t>If nominal wages go up by 3%, but prices go up by 5%, money </a:t>
            </a:r>
          </a:p>
          <a:p>
            <a:pPr marL="457200" lvl="1" indent="0" eaLnBrk="1" hangingPunct="1">
              <a:buNone/>
            </a:pPr>
            <a:r>
              <a:rPr lang="en-US" altLang="en-US" sz="2000" dirty="0"/>
              <a:t>illusion may cause you to think of yourself as wealthier, </a:t>
            </a:r>
          </a:p>
          <a:p>
            <a:pPr marL="457200" lvl="1" indent="0" eaLnBrk="1" hangingPunct="1">
              <a:buNone/>
            </a:pPr>
            <a:r>
              <a:rPr lang="en-US" altLang="en-US" sz="2000" dirty="0"/>
              <a:t>but your real wages have actually decreased!</a:t>
            </a:r>
          </a:p>
          <a:p>
            <a:pPr lvl="1" eaLnBrk="1" hangingPunct="1"/>
            <a:endParaRPr lang="en-US" altLang="en-US" sz="2200" dirty="0"/>
          </a:p>
        </p:txBody>
      </p:sp>
      <p:pic>
        <p:nvPicPr>
          <p:cNvPr id="4" name="Picture 4" descr="I:\DirkTextbookN\Jpegs(All)\Macro Ch19-33\ch08\09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8999" y="3033071"/>
            <a:ext cx="2428875" cy="3446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69988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arn(inVertical)">
                                      <p:cBhvr>
                                        <p:cTn id="10" dur="500"/>
                                        <p:tgtEl>
                                          <p:spTgt spid="2765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arn(inVertical)">
                                      <p:cBhvr>
                                        <p:cTn id="13" dur="500"/>
                                        <p:tgtEl>
                                          <p:spTgt spid="2765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arn(inVertical)">
                                      <p:cBhvr>
                                        <p:cTn id="16" dur="500"/>
                                        <p:tgtEl>
                                          <p:spTgt spid="2765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arn(inVertical)">
                                      <p:cBhvr>
                                        <p:cTn id="19" dur="500"/>
                                        <p:tgtEl>
                                          <p:spTgt spid="2765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barn(inVertical)">
                                      <p:cBhvr>
                                        <p:cTn id="22" dur="500"/>
                                        <p:tgtEl>
                                          <p:spTgt spid="27651">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animEffect transition="in" filter="barn(inVertical)">
                                      <p:cBhvr>
                                        <p:cTn id="25" dur="500"/>
                                        <p:tgtEl>
                                          <p:spTgt spid="27651">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7651">
                                            <p:txEl>
                                              <p:pRg st="8" end="8"/>
                                            </p:txEl>
                                          </p:spTgt>
                                        </p:tgtEl>
                                        <p:attrNameLst>
                                          <p:attrName>style.visibility</p:attrName>
                                        </p:attrNameLst>
                                      </p:cBhvr>
                                      <p:to>
                                        <p:strVal val="visible"/>
                                      </p:to>
                                    </p:set>
                                    <p:animEffect transition="in" filter="barn(inVertical)">
                                      <p:cBhvr>
                                        <p:cTn id="28" dur="500"/>
                                        <p:tgtEl>
                                          <p:spTgt spid="27651">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animEffect transition="in" filter="barn(inVertical)">
                                      <p:cBhvr>
                                        <p:cTn id="31" dur="500"/>
                                        <p:tgtEl>
                                          <p:spTgt spid="27651">
                                            <p:txEl>
                                              <p:pRg st="9" end="9"/>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7651">
                                            <p:txEl>
                                              <p:pRg st="10" end="10"/>
                                            </p:txEl>
                                          </p:spTgt>
                                        </p:tgtEl>
                                        <p:attrNameLst>
                                          <p:attrName>style.visibility</p:attrName>
                                        </p:attrNameLst>
                                      </p:cBhvr>
                                      <p:to>
                                        <p:strVal val="visible"/>
                                      </p:to>
                                    </p:set>
                                    <p:animEffect transition="in" filter="barn(inVertical)">
                                      <p:cBhvr>
                                        <p:cTn id="34" dur="500"/>
                                        <p:tgtEl>
                                          <p:spTgt spid="27651">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714500" y="0"/>
            <a:ext cx="8229600" cy="1527175"/>
          </a:xfrm>
        </p:spPr>
        <p:txBody>
          <a:bodyPr/>
          <a:lstStyle/>
          <a:p>
            <a:r>
              <a:rPr lang="en-US" altLang="en-US" dirty="0"/>
              <a:t>The Costs of Inflation</a:t>
            </a:r>
          </a:p>
        </p:txBody>
      </p:sp>
      <p:sp>
        <p:nvSpPr>
          <p:cNvPr id="31747" name="Content Placeholder 2"/>
          <p:cNvSpPr>
            <a:spLocks noGrp="1"/>
          </p:cNvSpPr>
          <p:nvPr>
            <p:ph idx="1"/>
          </p:nvPr>
        </p:nvSpPr>
        <p:spPr>
          <a:xfrm>
            <a:off x="1714500" y="1649413"/>
            <a:ext cx="8763000" cy="4895850"/>
          </a:xfrm>
        </p:spPr>
        <p:txBody>
          <a:bodyPr/>
          <a:lstStyle/>
          <a:p>
            <a:pPr marL="514350" indent="-514350" eaLnBrk="1" hangingPunct="1">
              <a:buFont typeface="+mj-lt"/>
              <a:buAutoNum type="arabicPeriod" startAt="3"/>
            </a:pPr>
            <a:r>
              <a:rPr lang="en-US" altLang="en-US" sz="2800" dirty="0"/>
              <a:t>Wealth redistribution</a:t>
            </a:r>
          </a:p>
          <a:p>
            <a:pPr lvl="1" eaLnBrk="1" hangingPunct="1"/>
            <a:r>
              <a:rPr lang="en-US" altLang="en-US" sz="2400" dirty="0"/>
              <a:t>Wealth can be redistributed between borrowers and lenders.</a:t>
            </a:r>
          </a:p>
          <a:p>
            <a:pPr eaLnBrk="1" hangingPunct="1"/>
            <a:r>
              <a:rPr lang="en-US" altLang="en-US" sz="2800" dirty="0"/>
              <a:t>Example:</a:t>
            </a:r>
          </a:p>
          <a:p>
            <a:pPr lvl="1" eaLnBrk="1" hangingPunct="1"/>
            <a:r>
              <a:rPr lang="en-US" altLang="en-US" sz="2400" dirty="0"/>
              <a:t>You borrow $50,000, and expect to pay back $60,000 in five years.</a:t>
            </a:r>
          </a:p>
          <a:p>
            <a:pPr eaLnBrk="1" hangingPunct="1"/>
            <a:r>
              <a:rPr lang="en-US" altLang="en-US" sz="2800" dirty="0"/>
              <a:t>If unexpected inflation occurs</a:t>
            </a:r>
          </a:p>
          <a:p>
            <a:pPr lvl="1" eaLnBrk="1" hangingPunct="1"/>
            <a:r>
              <a:rPr lang="en-US" altLang="en-US" sz="2400" dirty="0"/>
              <a:t>You are better off, bank is worse off.</a:t>
            </a:r>
          </a:p>
          <a:p>
            <a:pPr eaLnBrk="1" hangingPunct="1"/>
            <a:r>
              <a:rPr lang="en-US" altLang="en-US" sz="2800" dirty="0"/>
              <a:t>If the inflation was expected</a:t>
            </a:r>
          </a:p>
          <a:p>
            <a:pPr lvl="1" eaLnBrk="1" hangingPunct="1"/>
            <a:r>
              <a:rPr lang="en-US" altLang="en-US" sz="2400" dirty="0"/>
              <a:t>The bank would have required more in return for the loan (you’</a:t>
            </a:r>
            <a:r>
              <a:rPr lang="en-US" altLang="ja-JP" sz="2400" dirty="0"/>
              <a:t>d have to repay $75,000 in five years for example).</a:t>
            </a:r>
            <a:endParaRPr lang="en-US" altLang="en-US" sz="2400" dirty="0"/>
          </a:p>
        </p:txBody>
      </p:sp>
      <p:sp>
        <p:nvSpPr>
          <p:cNvPr id="3" name="TextBox 2"/>
          <p:cNvSpPr txBox="1"/>
          <p:nvPr/>
        </p:nvSpPr>
        <p:spPr>
          <a:xfrm>
            <a:off x="4143376" y="2644775"/>
            <a:ext cx="7874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latin typeface="Cambria"/>
              </a:rPr>
              <a:t>Real Interest Rate = Nominal Interest Rate – Inflation Rate</a:t>
            </a:r>
          </a:p>
        </p:txBody>
      </p:sp>
    </p:spTree>
    <p:extLst>
      <p:ext uri="{BB962C8B-B14F-4D97-AF65-F5344CB8AC3E}">
        <p14:creationId xmlns:p14="http://schemas.microsoft.com/office/powerpoint/2010/main" val="3910625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barn(inVertical)">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7">
                                            <p:txEl>
                                              <p:pRg st="7" end="7"/>
                                            </p:txEl>
                                          </p:spTgt>
                                        </p:tgtEl>
                                        <p:attrNameLst>
                                          <p:attrName>style.visibility</p:attrName>
                                        </p:attrNameLst>
                                      </p:cBhvr>
                                      <p:to>
                                        <p:strVal val="visible"/>
                                      </p:to>
                                    </p:set>
                                    <p:animEffect transition="in" filter="barn(inVertical)">
                                      <p:cBhvr>
                                        <p:cTn id="12"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981200" y="7"/>
            <a:ext cx="8229600" cy="1527175"/>
          </a:xfrm>
        </p:spPr>
        <p:txBody>
          <a:bodyPr/>
          <a:lstStyle/>
          <a:p>
            <a:pPr algn="ctr"/>
            <a:r>
              <a:rPr lang="en-US" altLang="en-US" dirty="0"/>
              <a:t>The Costs of Inflation</a:t>
            </a:r>
          </a:p>
        </p:txBody>
      </p:sp>
      <p:pic>
        <p:nvPicPr>
          <p:cNvPr id="69634" name="Picture 2" descr="TAB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5" y="1651000"/>
            <a:ext cx="8531225" cy="5030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Straight Arrow Connector 2"/>
          <p:cNvCxnSpPr/>
          <p:nvPr/>
        </p:nvCxnSpPr>
        <p:spPr>
          <a:xfrm>
            <a:off x="1663703" y="3479800"/>
            <a:ext cx="317500" cy="12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663703" y="4546600"/>
            <a:ext cx="317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663703" y="5054600"/>
            <a:ext cx="317500" cy="12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79400" y="3666117"/>
            <a:ext cx="1295400"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rPr>
              <a:t>These 3 are enough to know for this class. </a:t>
            </a:r>
          </a:p>
        </p:txBody>
      </p:sp>
    </p:spTree>
    <p:extLst>
      <p:ext uri="{BB962C8B-B14F-4D97-AF65-F5344CB8AC3E}">
        <p14:creationId xmlns:p14="http://schemas.microsoft.com/office/powerpoint/2010/main" val="92353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952500" y="0"/>
            <a:ext cx="8229600" cy="1527175"/>
          </a:xfrm>
        </p:spPr>
        <p:txBody>
          <a:bodyPr/>
          <a:lstStyle/>
          <a:p>
            <a:r>
              <a:rPr lang="en-US" altLang="en-US" dirty="0"/>
              <a:t>Summary</a:t>
            </a:r>
          </a:p>
        </p:txBody>
      </p:sp>
      <p:sp>
        <p:nvSpPr>
          <p:cNvPr id="79874" name="Content Placeholder 2"/>
          <p:cNvSpPr>
            <a:spLocks noGrp="1"/>
          </p:cNvSpPr>
          <p:nvPr>
            <p:ph idx="1"/>
          </p:nvPr>
        </p:nvSpPr>
        <p:spPr>
          <a:xfrm>
            <a:off x="952500" y="1738313"/>
            <a:ext cx="10287000" cy="4895850"/>
          </a:xfrm>
        </p:spPr>
        <p:txBody>
          <a:bodyPr/>
          <a:lstStyle/>
          <a:p>
            <a:r>
              <a:rPr lang="en-US" altLang="en-US" sz="2400" dirty="0"/>
              <a:t>The CPI is the primary measure of the general price level in the United States.</a:t>
            </a:r>
          </a:p>
          <a:p>
            <a:pPr lvl="1"/>
            <a:r>
              <a:rPr lang="en-US" altLang="en-US" sz="2400" dirty="0"/>
              <a:t>Computed using prices from a basket of goods formed by the spending habits of the typical consumer .</a:t>
            </a:r>
          </a:p>
          <a:p>
            <a:r>
              <a:rPr lang="en-US" altLang="en-US" sz="2400" dirty="0"/>
              <a:t>Measuring inflation is straightforward once the CPI is calculated. The inflation rate is the growth rate of the CPI, expressed in percentage terms.</a:t>
            </a:r>
          </a:p>
          <a:p>
            <a:r>
              <a:rPr lang="en-US" altLang="en-US" sz="2400" dirty="0"/>
              <a:t>The CPI is also useful for equating monetary values (or prices) over time.</a:t>
            </a:r>
          </a:p>
          <a:p>
            <a:r>
              <a:rPr lang="en-US" altLang="en-US" sz="2400" dirty="0"/>
              <a:t>There are several macroeconomic costs from inflation, including future price level uncertainty and money illusion.</a:t>
            </a:r>
          </a:p>
          <a:p>
            <a:endParaRPr lang="en-US" altLang="en-US" sz="2800" dirty="0"/>
          </a:p>
          <a:p>
            <a:endParaRPr lang="en-US" altLang="en-US" sz="2600" dirty="0"/>
          </a:p>
          <a:p>
            <a:pPr eaLnBrk="1" hangingPunct="1"/>
            <a:endParaRPr lang="en-US" altLang="en-US" sz="2400" dirty="0"/>
          </a:p>
          <a:p>
            <a:pPr eaLnBrk="1" hangingPunct="1"/>
            <a:endParaRPr lang="en-US" altLang="en-US" sz="2800" dirty="0"/>
          </a:p>
        </p:txBody>
      </p:sp>
    </p:spTree>
    <p:extLst>
      <p:ext uri="{BB962C8B-B14F-4D97-AF65-F5344CB8AC3E}">
        <p14:creationId xmlns:p14="http://schemas.microsoft.com/office/powerpoint/2010/main" val="2625817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dirty="0"/>
              <a:t>If inflation is a general rise in the price level, why have consumer electronic prices fell over time?</a:t>
            </a:r>
          </a:p>
          <a:p>
            <a:pPr marL="971550" lvl="1" indent="-514350">
              <a:buFont typeface="Calibri" panose="020F0502020204030204" pitchFamily="34" charset="0"/>
              <a:buAutoNum type="alphaUcPeriod"/>
            </a:pPr>
            <a:r>
              <a:rPr lang="en-US" altLang="en-US" sz="2400" dirty="0"/>
              <a:t>The demand for electronics has decreased.</a:t>
            </a:r>
          </a:p>
          <a:p>
            <a:pPr marL="971550" lvl="1" indent="-514350">
              <a:buFont typeface="Calibri" panose="020F0502020204030204" pitchFamily="34" charset="0"/>
              <a:buAutoNum type="alphaUcPeriod"/>
            </a:pPr>
            <a:r>
              <a:rPr lang="en-US" altLang="en-US" sz="2400" dirty="0"/>
              <a:t>Electronics are not counted in the CPI.</a:t>
            </a:r>
          </a:p>
          <a:p>
            <a:pPr marL="971550" lvl="1" indent="-514350">
              <a:buFont typeface="Calibri" panose="020F0502020204030204" pitchFamily="34" charset="0"/>
              <a:buAutoNum type="alphaUcPeriod"/>
            </a:pPr>
            <a:r>
              <a:rPr lang="en-US" altLang="en-US" sz="2400" dirty="0"/>
              <a:t>Electronics are getting smaller in size so the price is falling as well.</a:t>
            </a:r>
          </a:p>
          <a:p>
            <a:pPr marL="971550" lvl="1" indent="-514350">
              <a:buFont typeface="Calibri" panose="020F0502020204030204" pitchFamily="34" charset="0"/>
              <a:buAutoNum type="alphaUcPeriod"/>
            </a:pPr>
            <a:r>
              <a:rPr lang="en-US" altLang="en-US" sz="2400" dirty="0"/>
              <a:t>Increases in technology have greatly reduced production costs for these goods.</a:t>
            </a:r>
          </a:p>
        </p:txBody>
      </p:sp>
    </p:spTree>
    <p:extLst>
      <p:ext uri="{BB962C8B-B14F-4D97-AF65-F5344CB8AC3E}">
        <p14:creationId xmlns:p14="http://schemas.microsoft.com/office/powerpoint/2010/main" val="138458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dirty="0"/>
              <a:t>Suppose that prices and wages both double next year. What is true about next year compared to this year?</a:t>
            </a:r>
          </a:p>
          <a:p>
            <a:pPr marL="971550" lvl="1" indent="-514350">
              <a:buFont typeface="Calibri" panose="020F0502020204030204" pitchFamily="34" charset="0"/>
              <a:buAutoNum type="alphaUcPeriod"/>
            </a:pPr>
            <a:r>
              <a:rPr lang="en-US" altLang="en-US" sz="2400" dirty="0"/>
              <a:t>Nominal wages are higher and real wages remained constant.</a:t>
            </a:r>
          </a:p>
          <a:p>
            <a:pPr marL="971550" lvl="1" indent="-514350">
              <a:buFont typeface="Calibri" panose="020F0502020204030204" pitchFamily="34" charset="0"/>
              <a:buAutoNum type="alphaUcPeriod"/>
            </a:pPr>
            <a:r>
              <a:rPr lang="en-US" altLang="en-US" sz="2400" dirty="0"/>
              <a:t>Nominal wages and real wages are both higher.</a:t>
            </a:r>
          </a:p>
          <a:p>
            <a:pPr marL="971550" lvl="1" indent="-514350">
              <a:buFont typeface="Calibri" panose="020F0502020204030204" pitchFamily="34" charset="0"/>
              <a:buAutoNum type="alphaUcPeriod"/>
            </a:pPr>
            <a:r>
              <a:rPr lang="en-US" altLang="en-US" sz="2400" dirty="0"/>
              <a:t>Nominal wages are higher and real wages are lower.</a:t>
            </a:r>
          </a:p>
          <a:p>
            <a:pPr marL="971550" lvl="1" indent="-514350">
              <a:buFont typeface="Calibri" panose="020F0502020204030204" pitchFamily="34" charset="0"/>
              <a:buAutoNum type="alphaUcPeriod"/>
            </a:pPr>
            <a:r>
              <a:rPr lang="en-US" altLang="en-US" sz="2400" dirty="0"/>
              <a:t>Nominal wages decreased and real wages increased.</a:t>
            </a:r>
          </a:p>
        </p:txBody>
      </p:sp>
    </p:spTree>
    <p:extLst>
      <p:ext uri="{BB962C8B-B14F-4D97-AF65-F5344CB8AC3E}">
        <p14:creationId xmlns:p14="http://schemas.microsoft.com/office/powerpoint/2010/main" val="349919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2400" dirty="0"/>
              <a:t>In 2012, John takes out a 30-year bank mortgage loan at a fixed interest rate. He buys a house with the loan. In 2014 to 2018, there is a large amount of inflation. Who is hurt and helped by this inflation, </a:t>
            </a:r>
            <a:r>
              <a:rPr lang="en-US" altLang="en-US" sz="2400" i="1" dirty="0"/>
              <a:t>ceteris paribus</a:t>
            </a:r>
            <a:r>
              <a:rPr lang="en-US" altLang="en-US" sz="2400" dirty="0"/>
              <a:t>?</a:t>
            </a:r>
          </a:p>
          <a:p>
            <a:pPr marL="971550" lvl="1" indent="-514350">
              <a:buFont typeface="Calibri" panose="020F0502020204030204" pitchFamily="34" charset="0"/>
              <a:buAutoNum type="alphaUcPeriod"/>
            </a:pPr>
            <a:r>
              <a:rPr lang="en-US" altLang="en-US" sz="2400" dirty="0"/>
              <a:t>John is helped and the bank is hurt.</a:t>
            </a:r>
          </a:p>
          <a:p>
            <a:pPr marL="971550" lvl="1" indent="-514350">
              <a:buFont typeface="Calibri" panose="020F0502020204030204" pitchFamily="34" charset="0"/>
              <a:buAutoNum type="alphaUcPeriod"/>
            </a:pPr>
            <a:r>
              <a:rPr lang="en-US" altLang="en-US" sz="2400" dirty="0"/>
              <a:t>The bank is helped and John is hurt.</a:t>
            </a:r>
          </a:p>
          <a:p>
            <a:pPr marL="971550" lvl="1" indent="-514350">
              <a:buFont typeface="Calibri" panose="020F0502020204030204" pitchFamily="34" charset="0"/>
              <a:buAutoNum type="alphaUcPeriod"/>
            </a:pPr>
            <a:r>
              <a:rPr lang="en-US" altLang="en-US" sz="2400" dirty="0"/>
              <a:t>John and the bank are both hurt.</a:t>
            </a:r>
          </a:p>
          <a:p>
            <a:pPr marL="971550" lvl="1" indent="-514350">
              <a:buFont typeface="Calibri" panose="020F0502020204030204" pitchFamily="34" charset="0"/>
              <a:buAutoNum type="alphaUcPeriod"/>
            </a:pPr>
            <a:r>
              <a:rPr lang="en-US" altLang="en-US" sz="2400" dirty="0"/>
              <a:t>John and the bank are both helped.</a:t>
            </a:r>
          </a:p>
        </p:txBody>
      </p:sp>
    </p:spTree>
    <p:extLst>
      <p:ext uri="{BB962C8B-B14F-4D97-AF65-F5344CB8AC3E}">
        <p14:creationId xmlns:p14="http://schemas.microsoft.com/office/powerpoint/2010/main" val="2609822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2800" dirty="0"/>
              <a:t>Suppose that Felix gets a 1% raise this year, but prices have also risen by 1%. Felix feels richer due to his raise and attempts to change his spending habits. Felix is suffering from</a:t>
            </a:r>
          </a:p>
          <a:p>
            <a:pPr marL="971550" lvl="1" indent="-514350">
              <a:buFont typeface="Calibri" panose="020F0502020204030204" pitchFamily="34" charset="0"/>
              <a:buAutoNum type="alphaUcPeriod"/>
            </a:pPr>
            <a:r>
              <a:rPr lang="en-US" altLang="en-US" sz="2400" dirty="0"/>
              <a:t>irrational exuberance.</a:t>
            </a:r>
          </a:p>
          <a:p>
            <a:pPr marL="971550" lvl="1" indent="-514350">
              <a:buFont typeface="Calibri" panose="020F0502020204030204" pitchFamily="34" charset="0"/>
              <a:buAutoNum type="alphaUcPeriod"/>
            </a:pPr>
            <a:r>
              <a:rPr lang="en-US" altLang="en-US" sz="2400" dirty="0"/>
              <a:t>macroeconomics.</a:t>
            </a:r>
          </a:p>
          <a:p>
            <a:pPr marL="971550" lvl="1" indent="-514350">
              <a:buFont typeface="Calibri" panose="020F0502020204030204" pitchFamily="34" charset="0"/>
              <a:buAutoNum type="alphaUcPeriod"/>
            </a:pPr>
            <a:r>
              <a:rPr lang="en-US" altLang="en-US" sz="2400" dirty="0"/>
              <a:t>money illusion.</a:t>
            </a:r>
          </a:p>
          <a:p>
            <a:pPr marL="971550" lvl="1" indent="-514350">
              <a:buFont typeface="Calibri" panose="020F0502020204030204" pitchFamily="34" charset="0"/>
              <a:buAutoNum type="alphaUcPeriod"/>
            </a:pPr>
            <a:r>
              <a:rPr lang="en-US" altLang="en-US" sz="2400" dirty="0"/>
              <a:t>inflation pricing.</a:t>
            </a:r>
          </a:p>
        </p:txBody>
      </p:sp>
    </p:spTree>
    <p:extLst>
      <p:ext uri="{BB962C8B-B14F-4D97-AF65-F5344CB8AC3E}">
        <p14:creationId xmlns:p14="http://schemas.microsoft.com/office/powerpoint/2010/main" val="157936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4" name="Content Placeholder 3"/>
          <p:cNvSpPr>
            <a:spLocks noGrp="1"/>
          </p:cNvSpPr>
          <p:nvPr>
            <p:ph idx="1"/>
          </p:nvPr>
        </p:nvSpPr>
        <p:spPr/>
        <p:txBody>
          <a:bodyPr/>
          <a:lstStyle/>
          <a:p>
            <a:r>
              <a:rPr lang="en-US" dirty="0"/>
              <a:t>"Principles of Economics with </a:t>
            </a:r>
            <a:r>
              <a:rPr lang="en-US" dirty="0" err="1"/>
              <a:t>Smartwork</a:t>
            </a:r>
            <a:r>
              <a:rPr lang="en-US" dirty="0"/>
              <a:t> Access (ISBN: 978-0-26314-5), 1st Edition, 2013" by </a:t>
            </a:r>
            <a:r>
              <a:rPr lang="en-US" dirty="0" err="1"/>
              <a:t>Mateer</a:t>
            </a:r>
            <a:r>
              <a:rPr lang="en-US" dirty="0"/>
              <a:t> and Coppock</a:t>
            </a:r>
          </a:p>
          <a:p>
            <a:r>
              <a:rPr lang="en-US" dirty="0"/>
              <a:t>"Economics: Custom Edition for NCSU (ISBN: 9781937435202" by David Hyman</a:t>
            </a:r>
          </a:p>
        </p:txBody>
      </p:sp>
    </p:spTree>
    <p:extLst>
      <p:ext uri="{BB962C8B-B14F-4D97-AF65-F5344CB8AC3E}">
        <p14:creationId xmlns:p14="http://schemas.microsoft.com/office/powerpoint/2010/main" val="251406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1"/>
            <a:ext cx="8229600" cy="1527175"/>
          </a:xfrm>
        </p:spPr>
        <p:txBody>
          <a:bodyPr/>
          <a:lstStyle/>
          <a:p>
            <a:pPr algn="ctr"/>
            <a:r>
              <a:rPr lang="en-US" altLang="en-US" sz="4200" dirty="0">
                <a:latin typeface="Cambria" panose="02040503050406030204" pitchFamily="18" charset="0"/>
                <a:cs typeface="Arial" panose="020B0604020202020204" pitchFamily="34" charset="0"/>
              </a:rPr>
              <a:t>Measuring Living Standards</a:t>
            </a:r>
          </a:p>
        </p:txBody>
      </p:sp>
      <p:graphicFrame>
        <p:nvGraphicFramePr>
          <p:cNvPr id="4" name="Table 3"/>
          <p:cNvGraphicFramePr>
            <a:graphicFrameLocks noGrp="1"/>
          </p:cNvGraphicFramePr>
          <p:nvPr/>
        </p:nvGraphicFramePr>
        <p:xfrm>
          <a:off x="3127375" y="2285997"/>
          <a:ext cx="5937250" cy="4358638"/>
        </p:xfrm>
        <a:graphic>
          <a:graphicData uri="http://schemas.openxmlformats.org/drawingml/2006/table">
            <a:tbl>
              <a:tblPr firstRow="1" firstCol="1" bandRow="1"/>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tblGrid>
              <a:tr h="670558">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 Country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 2013 GDP (billions of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 Per capita GDP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states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16,768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53,042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China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9,240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6,807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Japan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4,920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38,634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Germany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3,730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46,269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France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2,806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42,503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Kingdom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2,678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41,787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Brazil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2,246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11,208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Italy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2,149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35,926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Russia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2,097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18,783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India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1,499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Canada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1,827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51,958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2" name="Picture 1" descr="A table with 4 columns and 12 rows. The column headers are: Rank, Country, 2013 GDP in billions of US dollars, and Per capita GDP US dollars. Source: World Bank. All data are in 2013 U.S. dollars."/>
          <p:cNvPicPr>
            <a:picLocks noChangeAspect="1"/>
          </p:cNvPicPr>
          <p:nvPr/>
        </p:nvPicPr>
        <p:blipFill rotWithShape="1">
          <a:blip r:embed="rId3">
            <a:extLst>
              <a:ext uri="{28A0092B-C50C-407E-A947-70E740481C1C}">
                <a14:useLocalDpi xmlns:a14="http://schemas.microsoft.com/office/drawing/2010/main" val="0"/>
              </a:ext>
            </a:extLst>
          </a:blip>
          <a:srcRect r="886" b="3365"/>
          <a:stretch/>
        </p:blipFill>
        <p:spPr>
          <a:xfrm>
            <a:off x="2878528" y="1694878"/>
            <a:ext cx="6434945" cy="5163123"/>
          </a:xfrm>
          <a:prstGeom prst="rect">
            <a:avLst/>
          </a:prstGeom>
        </p:spPr>
      </p:pic>
    </p:spTree>
    <p:extLst>
      <p:ext uri="{BB962C8B-B14F-4D97-AF65-F5344CB8AC3E}">
        <p14:creationId xmlns:p14="http://schemas.microsoft.com/office/powerpoint/2010/main" val="116695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7"/>
            <a:ext cx="8229600" cy="1527175"/>
          </a:xfrm>
        </p:spPr>
        <p:txBody>
          <a:bodyPr/>
          <a:lstStyle/>
          <a:p>
            <a:pPr algn="ctr"/>
            <a:r>
              <a:rPr lang="en-US" altLang="en-US" dirty="0"/>
              <a:t>Measuring Economic Growth</a:t>
            </a:r>
            <a:br>
              <a:rPr lang="en-US" altLang="en-US" dirty="0"/>
            </a:br>
            <a:r>
              <a:rPr lang="en-US" altLang="en-US" dirty="0"/>
              <a:t>U.S. Per Capita Real GDP</a:t>
            </a:r>
          </a:p>
        </p:txBody>
      </p:sp>
      <p:pic>
        <p:nvPicPr>
          <p:cNvPr id="34818"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93" y="1676404"/>
            <a:ext cx="853122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198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150939" y="6"/>
            <a:ext cx="9855200" cy="1527175"/>
          </a:xfrm>
        </p:spPr>
        <p:txBody>
          <a:bodyPr/>
          <a:lstStyle/>
          <a:p>
            <a:pPr algn="ctr"/>
            <a:r>
              <a:rPr lang="en-US" altLang="en-US" dirty="0"/>
              <a:t>Per Capita Real GDP in Six Nations</a:t>
            </a:r>
          </a:p>
        </p:txBody>
      </p:sp>
      <p:pic>
        <p:nvPicPr>
          <p:cNvPr id="36866"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t="5562"/>
          <a:stretch>
            <a:fillRect/>
          </a:stretch>
        </p:blipFill>
        <p:spPr bwMode="auto">
          <a:xfrm>
            <a:off x="1812930" y="2046292"/>
            <a:ext cx="8531225" cy="426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177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en-US" altLang="en-US" dirty="0"/>
              <a:t>Measuring Business Cycles</a:t>
            </a:r>
          </a:p>
        </p:txBody>
      </p:sp>
      <p:sp>
        <p:nvSpPr>
          <p:cNvPr id="19459" name="Content Placeholder 2"/>
          <p:cNvSpPr>
            <a:spLocks noGrp="1"/>
          </p:cNvSpPr>
          <p:nvPr>
            <p:ph idx="1"/>
          </p:nvPr>
        </p:nvSpPr>
        <p:spPr>
          <a:xfrm>
            <a:off x="1981200" y="1712913"/>
            <a:ext cx="8229600" cy="4895850"/>
          </a:xfrm>
        </p:spPr>
        <p:txBody>
          <a:bodyPr/>
          <a:lstStyle/>
          <a:p>
            <a:pPr eaLnBrk="1" hangingPunct="1"/>
            <a:r>
              <a:rPr lang="en-US" altLang="en-US" sz="3200" dirty="0"/>
              <a:t>Business Cycle</a:t>
            </a:r>
          </a:p>
          <a:p>
            <a:pPr lvl="1" eaLnBrk="1" hangingPunct="1"/>
            <a:r>
              <a:rPr lang="en-US" altLang="en-US" sz="2800" dirty="0"/>
              <a:t>Short-run fluctuations in economic activity that can cause output to be above or below the long-run trend.</a:t>
            </a:r>
          </a:p>
          <a:p>
            <a:pPr eaLnBrk="1" hangingPunct="1"/>
            <a:r>
              <a:rPr lang="en-US" altLang="en-US" sz="3200" dirty="0"/>
              <a:t>Parts of a business cycle</a:t>
            </a:r>
          </a:p>
          <a:p>
            <a:pPr lvl="1" eaLnBrk="1" hangingPunct="1"/>
            <a:r>
              <a:rPr lang="en-US" altLang="en-US" sz="2800" dirty="0"/>
              <a:t>Expansion</a:t>
            </a:r>
          </a:p>
          <a:p>
            <a:pPr lvl="1" eaLnBrk="1" hangingPunct="1"/>
            <a:r>
              <a:rPr lang="en-US" altLang="en-US" sz="2800" dirty="0"/>
              <a:t>Contraction</a:t>
            </a:r>
          </a:p>
          <a:p>
            <a:pPr lvl="1" eaLnBrk="1" hangingPunct="1"/>
            <a:r>
              <a:rPr lang="en-US" altLang="en-US" sz="2800" dirty="0"/>
              <a:t>Peak</a:t>
            </a:r>
          </a:p>
          <a:p>
            <a:pPr lvl="1" eaLnBrk="1" hangingPunct="1"/>
            <a:r>
              <a:rPr lang="en-US" altLang="en-US" sz="2800" dirty="0"/>
              <a:t>Trough</a:t>
            </a:r>
          </a:p>
        </p:txBody>
      </p:sp>
    </p:spTree>
    <p:extLst>
      <p:ext uri="{BB962C8B-B14F-4D97-AF65-F5344CB8AC3E}">
        <p14:creationId xmlns:p14="http://schemas.microsoft.com/office/powerpoint/2010/main" val="413018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barn(inVertical)">
                                      <p:cBhvr>
                                        <p:cTn id="12" dur="500"/>
                                        <p:tgtEl>
                                          <p:spTgt spid="19459">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Effect transition="in" filter="barn(inVertical)">
                                      <p:cBhvr>
                                        <p:cTn id="15" dur="500"/>
                                        <p:tgtEl>
                                          <p:spTgt spid="1945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9459">
                                            <p:txEl>
                                              <p:pRg st="5" end="5"/>
                                            </p:txEl>
                                          </p:spTgt>
                                        </p:tgtEl>
                                        <p:attrNameLst>
                                          <p:attrName>style.visibility</p:attrName>
                                        </p:attrNameLst>
                                      </p:cBhvr>
                                      <p:to>
                                        <p:strVal val="visible"/>
                                      </p:to>
                                    </p:set>
                                    <p:animEffect transition="in" filter="barn(inVertical)">
                                      <p:cBhvr>
                                        <p:cTn id="18" dur="500"/>
                                        <p:tgtEl>
                                          <p:spTgt spid="1945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9459">
                                            <p:txEl>
                                              <p:pRg st="6" end="6"/>
                                            </p:txEl>
                                          </p:spTgt>
                                        </p:tgtEl>
                                        <p:attrNameLst>
                                          <p:attrName>style.visibility</p:attrName>
                                        </p:attrNameLst>
                                      </p:cBhvr>
                                      <p:to>
                                        <p:strVal val="visible"/>
                                      </p:to>
                                    </p:set>
                                    <p:animEffect transition="in" filter="barn(inVertical)">
                                      <p:cBhvr>
                                        <p:cTn id="21"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TotalTime>
  <Words>7182</Words>
  <Application>Microsoft Macintosh PowerPoint</Application>
  <PresentationFormat>Widescreen</PresentationFormat>
  <Paragraphs>632</Paragraphs>
  <Slides>59</Slides>
  <Notes>57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59</vt:i4>
      </vt:variant>
    </vt:vector>
  </HeadingPairs>
  <TitlesOfParts>
    <vt:vector size="66" baseType="lpstr">
      <vt:lpstr>Arial</vt:lpstr>
      <vt:lpstr>Calibri</vt:lpstr>
      <vt:lpstr>Cambria</vt:lpstr>
      <vt:lpstr>Helvetica Neue</vt:lpstr>
      <vt:lpstr>3_Office Theme</vt:lpstr>
      <vt:lpstr>2_Office Theme</vt:lpstr>
      <vt:lpstr>Equation</vt:lpstr>
      <vt:lpstr>Economics</vt:lpstr>
      <vt:lpstr>Topics of Week #9</vt:lpstr>
      <vt:lpstr>Three Uses of GDP Data</vt:lpstr>
      <vt:lpstr>Measuring Living Standards</vt:lpstr>
      <vt:lpstr>Measuring Living Standards</vt:lpstr>
      <vt:lpstr>Measuring Living Standards</vt:lpstr>
      <vt:lpstr>Measuring Economic Growth U.S. Per Capita Real GDP</vt:lpstr>
      <vt:lpstr>Per Capita Real GDP in Six Nations</vt:lpstr>
      <vt:lpstr>Measuring Business Cycles</vt:lpstr>
      <vt:lpstr>The Business Cycle</vt:lpstr>
      <vt:lpstr>The Business Cycle</vt:lpstr>
      <vt:lpstr>U.S. Real GDP and Recessions, 1960—2012</vt:lpstr>
      <vt:lpstr>PowerPoint Presentation</vt:lpstr>
      <vt:lpstr>PowerPoint Presentation</vt:lpstr>
      <vt:lpstr>Unemployment</vt:lpstr>
      <vt:lpstr>U.S. Unemployment Rate 1960–2012</vt:lpstr>
      <vt:lpstr>Looking at the Data</vt:lpstr>
      <vt:lpstr>Measuring Unemployment in the United States, April 2012</vt:lpstr>
      <vt:lpstr>Three Types of Unemployment</vt:lpstr>
      <vt:lpstr>Structural Unemployment</vt:lpstr>
      <vt:lpstr>Structural Unemployment</vt:lpstr>
      <vt:lpstr>Growing and Changing Economies</vt:lpstr>
      <vt:lpstr>Frictional Unemployment</vt:lpstr>
      <vt:lpstr>Cyclical Unemployment</vt:lpstr>
      <vt:lpstr>Three Types of Unemployment</vt:lpstr>
      <vt:lpstr>Economics in Bronze Age Orientation</vt:lpstr>
      <vt:lpstr>Natural Rate of Unemployment and Output</vt:lpstr>
      <vt:lpstr>Full Employment Output (Potential Real GDP)</vt:lpstr>
      <vt:lpstr>The Business Cycle</vt:lpstr>
      <vt:lpstr>PowerPoint Presentation</vt:lpstr>
      <vt:lpstr>Economics in Geography of Jobs</vt:lpstr>
      <vt:lpstr>Shortcomings of the Unemployment Rate</vt:lpstr>
      <vt:lpstr>Summary</vt:lpstr>
      <vt:lpstr>Practice What You Know</vt:lpstr>
      <vt:lpstr>Practice What You Know</vt:lpstr>
      <vt:lpstr>Practice What You Know</vt:lpstr>
      <vt:lpstr>Consumer Price Index</vt:lpstr>
      <vt:lpstr>What Prices Are Included in the CPI?</vt:lpstr>
      <vt:lpstr>Calculating a Simple Price Index</vt:lpstr>
      <vt:lpstr>Calculating a Simple Price Index</vt:lpstr>
      <vt:lpstr>Inflation</vt:lpstr>
      <vt:lpstr>Inflation</vt:lpstr>
      <vt:lpstr>Prices Don’t All Move Together</vt:lpstr>
      <vt:lpstr>Inflation in the United States</vt:lpstr>
      <vt:lpstr>CPI and Inflation over the Long Run</vt:lpstr>
      <vt:lpstr>Using the CPI to Compare Dollar Values across Time</vt:lpstr>
      <vt:lpstr>PowerPoint Presentation</vt:lpstr>
      <vt:lpstr>PowerPoint Presentation</vt:lpstr>
      <vt:lpstr>The Costs of Inflation</vt:lpstr>
      <vt:lpstr>The Costs of Inflation</vt:lpstr>
      <vt:lpstr>The Costs of Inflation</vt:lpstr>
      <vt:lpstr>The Costs of Inflation</vt:lpstr>
      <vt:lpstr>The Costs of Inflation</vt:lpstr>
      <vt:lpstr>Summary</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154</cp:revision>
  <dcterms:created xsi:type="dcterms:W3CDTF">2014-08-12T14:07:25Z</dcterms:created>
  <dcterms:modified xsi:type="dcterms:W3CDTF">2020-05-31T10:22:41Z</dcterms:modified>
</cp:coreProperties>
</file>