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28" r:id="rId39"/>
    <p:sldId id="312" r:id="rId40"/>
    <p:sldId id="326" r:id="rId41"/>
    <p:sldId id="314"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61"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377"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5" autoAdjust="0"/>
    <p:restoredTop sz="87778" autoAdjust="0"/>
  </p:normalViewPr>
  <p:slideViewPr>
    <p:cSldViewPr snapToGrid="0">
      <p:cViewPr varScale="1">
        <p:scale>
          <a:sx n="131" d="100"/>
          <a:sy n="131" d="100"/>
        </p:scale>
        <p:origin x="1824" y="184"/>
      </p:cViewPr>
      <p:guideLst>
        <p:guide orient="horz" pos="2160"/>
        <p:guide pos="3840"/>
      </p:guideLst>
    </p:cSldViewPr>
  </p:slideViewPr>
  <p:outlineViewPr>
    <p:cViewPr>
      <p:scale>
        <a:sx n="33" d="100"/>
        <a:sy n="33" d="100"/>
      </p:scale>
      <p:origin x="8" y="3000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6/3/20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B380722D-E3C3-4CE2-8614-2A7F0F21F2AD}" type="slidenum">
              <a:rPr lang="tr-TR" smtClean="0"/>
              <a:pPr/>
              <a:t>1</a:t>
            </a:fld>
            <a:endParaRPr lang="tr-TR" dirty="0"/>
          </a:p>
        </p:txBody>
      </p:sp>
    </p:spTree>
    <p:extLst>
      <p:ext uri="{BB962C8B-B14F-4D97-AF65-F5344CB8AC3E}">
        <p14:creationId xmlns:p14="http://schemas.microsoft.com/office/powerpoint/2010/main" val="426259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tr-TR" dirty="0"/>
          </a:p>
        </p:txBody>
      </p:sp>
      <p:sp>
        <p:nvSpPr>
          <p:cNvPr id="4" name="Slide Number Placeholder 3"/>
          <p:cNvSpPr>
            <a:spLocks noGrp="1"/>
          </p:cNvSpPr>
          <p:nvPr>
            <p:ph type="sldNum" sz="quarter" idx="10"/>
          </p:nvPr>
        </p:nvSpPr>
        <p:spPr/>
        <p:txBody>
          <a:bodyPr/>
          <a:lstStyle/>
          <a:p>
            <a:fld id="{668834E5-3D03-9443-81EF-04544E3DF69B}" type="slidenum">
              <a:rPr lang="tr-TR" smtClean="0"/>
              <a:pPr/>
              <a:t>10</a:t>
            </a:fld>
            <a:endParaRPr lang="tr-TR" dirty="0"/>
          </a:p>
        </p:txBody>
      </p:sp>
    </p:spTree>
    <p:extLst>
      <p:ext uri="{BB962C8B-B14F-4D97-AF65-F5344CB8AC3E}">
        <p14:creationId xmlns:p14="http://schemas.microsoft.com/office/powerpoint/2010/main" val="34474593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B380722D-E3C3-4CE2-8614-2A7F0F21F2AD}" type="slidenum">
              <a:rPr lang="tr-TR" smtClean="0"/>
              <a:pPr/>
              <a:t>12</a:t>
            </a:fld>
            <a:endParaRPr lang="tr-TR" dirty="0"/>
          </a:p>
        </p:txBody>
      </p:sp>
    </p:spTree>
    <p:extLst>
      <p:ext uri="{BB962C8B-B14F-4D97-AF65-F5344CB8AC3E}">
        <p14:creationId xmlns:p14="http://schemas.microsoft.com/office/powerpoint/2010/main" val="293298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a:t>Cevap: D</a:t>
            </a:r>
            <a:endParaRPr lang="tr-TR"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ltLang="en-US"/>
              <a:t>Cevap: D</a:t>
            </a:r>
            <a:endParaRPr lang="tr-TR"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785241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endParaRPr lang="tr-TR"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246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06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pPr>
              <a:defRPr/>
            </a:pPr>
            <a:endParaRPr lang="tr-TR" dirty="0">
              <a:cs typeface="ＭＳ Ｐゴシック"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72707" name="Notes Placeholder 2"/>
          <p:cNvSpPr>
            <a:spLocks noGrp="1"/>
          </p:cNvSpPr>
          <p:nvPr>
            <p:ph type="body" idx="1"/>
          </p:nvPr>
        </p:nvSpPr>
        <p:spPr bwMode="auto"/>
        <p:txBody>
          <a:bodyPr/>
          <a:lstStyle/>
          <a:p>
            <a:endParaRPr lang="tr-TR" dirty="0">
              <a:cs typeface="ＭＳ Ｐゴシック"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dirty="0">
              <a:ea typeface="MS PGothic" charset="0"/>
              <a:cs typeface="MS PGothic"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29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tr-TR"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389454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9728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4236167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116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849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dirty="0">
              <a:ea typeface="MS PGothic" charset="0"/>
              <a:cs typeface="MS PGothic" charset="0"/>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39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ea typeface="MS PGothic" charset="0"/>
                <a:cs typeface="MS PGothic" charset="0"/>
              </a:rPr>
              <a:t>Cevap: d</a:t>
            </a:r>
            <a:endParaRPr lang="tr-TR" dirty="0">
              <a:ea typeface="MS PGothic" charset="0"/>
              <a:cs typeface="MS PGothic"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59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dirty="0">
                <a:ea typeface="MS PGothic" charset="0"/>
                <a:cs typeface="MS PGothic" charset="0"/>
              </a:rPr>
              <a:t>Cevap: b</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280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ea typeface="MS PGothic" charset="0"/>
                <a:cs typeface="MS PGothic" charset="0"/>
              </a:rPr>
              <a:t>Cevap: b</a:t>
            </a:r>
            <a:endParaRPr lang="tr-TR" dirty="0">
              <a:ea typeface="MS PGothic" charset="0"/>
              <a:cs typeface="MS PGothic" charset="0"/>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00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ea typeface="MS PGothic" charset="0"/>
                <a:cs typeface="MS PGothic" charset="0"/>
              </a:rPr>
              <a:t>Cevap: c</a:t>
            </a:r>
            <a:endParaRPr lang="tr-TR" dirty="0">
              <a:ea typeface="MS PGothic" charset="0"/>
              <a:cs typeface="MS PGothic"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2555981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320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tr-TR">
                <a:ea typeface="MS PGothic" charset="0"/>
                <a:cs typeface="MS PGothic" charset="0"/>
              </a:rPr>
              <a:t>Cevap: b</a:t>
            </a:r>
            <a:endParaRPr lang="tr-TR" dirty="0">
              <a:ea typeface="MS PGothic" charset="0"/>
              <a:cs typeface="MS PGothic"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dirty="0"/>
          </a:p>
        </p:txBody>
      </p:sp>
      <p:sp>
        <p:nvSpPr>
          <p:cNvPr id="4" name="Slide Number Placeholder 3"/>
          <p:cNvSpPr>
            <a:spLocks noGrp="1"/>
          </p:cNvSpPr>
          <p:nvPr>
            <p:ph type="sldNum" sz="quarter" idx="5"/>
          </p:nvPr>
        </p:nvSpPr>
        <p:spPr/>
        <p:txBody>
          <a:bodyPr/>
          <a:lstStyle/>
          <a:p>
            <a:fld id="{5F31DE9F-8A29-4744-97CD-5CF73C7CBC1E}" type="slidenum">
              <a:rPr lang="tr-TR" smtClean="0"/>
              <a:pPr/>
              <a:t>71</a:t>
            </a:fld>
            <a:endParaRPr lang="tr-TR" dirty="0"/>
          </a:p>
        </p:txBody>
      </p:sp>
    </p:spTree>
    <p:extLst>
      <p:ext uri="{BB962C8B-B14F-4D97-AF65-F5344CB8AC3E}">
        <p14:creationId xmlns:p14="http://schemas.microsoft.com/office/powerpoint/2010/main" val="18503520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latin typeface="TradeGothicLTStd" charset="0"/>
            </a:endParaRPr>
          </a:p>
        </p:txBody>
      </p:sp>
    </p:spTree>
    <p:extLst>
      <p:ext uri="{BB962C8B-B14F-4D97-AF65-F5344CB8AC3E}">
        <p14:creationId xmlns:p14="http://schemas.microsoft.com/office/powerpoint/2010/main" val="705288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tLang="en-US" dirty="0"/>
          </a:p>
        </p:txBody>
      </p:sp>
    </p:spTree>
    <p:extLst>
      <p:ext uri="{BB962C8B-B14F-4D97-AF65-F5344CB8AC3E}">
        <p14:creationId xmlns:p14="http://schemas.microsoft.com/office/powerpoint/2010/main" val="7163120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21.emf"/><Relationship Id="rId2" Type="http://schemas.openxmlformats.org/officeDocument/2006/relationships/notesSlide" Target="../notesSlides/notesSlide26.xml"/><Relationship Id="rId1" Type="http://schemas.openxmlformats.org/officeDocument/2006/relationships/slideLayout" Target="../slideLayouts/slideLayout8.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33.xml"/><Relationship Id="rId1" Type="http://schemas.openxmlformats.org/officeDocument/2006/relationships/slideLayout" Target="../slideLayouts/slideLayout5.xml"/><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7.emf"/><Relationship Id="rId7" Type="http://schemas.openxmlformats.org/officeDocument/2006/relationships/image" Target="../media/image31.emf"/><Relationship Id="rId2" Type="http://schemas.openxmlformats.org/officeDocument/2006/relationships/notesSlide" Target="../notesSlides/notesSlide38.xml"/><Relationship Id="rId1" Type="http://schemas.openxmlformats.org/officeDocument/2006/relationships/slideLayout" Target="../slideLayouts/slideLayout5.xml"/><Relationship Id="rId6" Type="http://schemas.openxmlformats.org/officeDocument/2006/relationships/image" Target="../media/image30.emf"/><Relationship Id="rId5" Type="http://schemas.openxmlformats.org/officeDocument/2006/relationships/image" Target="../media/image29.emf"/><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40.xml"/><Relationship Id="rId1" Type="http://schemas.openxmlformats.org/officeDocument/2006/relationships/slideLayout" Target="../slideLayouts/slideLayout5.xml"/><Relationship Id="rId5" Type="http://schemas.openxmlformats.org/officeDocument/2006/relationships/image" Target="../media/image34.emf"/><Relationship Id="rId4" Type="http://schemas.openxmlformats.org/officeDocument/2006/relationships/image" Target="../media/image33.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5.xml"/><Relationship Id="rId1" Type="http://schemas.openxmlformats.org/officeDocument/2006/relationships/slideLayout" Target="../slideLayouts/slideLayout5.xml"/><Relationship Id="rId5" Type="http://schemas.openxmlformats.org/officeDocument/2006/relationships/image" Target="../media/image37.jpeg"/><Relationship Id="rId4" Type="http://schemas.openxmlformats.org/officeDocument/2006/relationships/image" Target="../media/image36.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8.emf"/><Relationship Id="rId7" Type="http://schemas.openxmlformats.org/officeDocument/2006/relationships/image" Target="../media/image42.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1.emf"/><Relationship Id="rId5" Type="http://schemas.openxmlformats.org/officeDocument/2006/relationships/image" Target="../media/image40.emf"/><Relationship Id="rId4" Type="http://schemas.openxmlformats.org/officeDocument/2006/relationships/image" Target="../media/image39.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49.xml"/><Relationship Id="rId1" Type="http://schemas.openxmlformats.org/officeDocument/2006/relationships/slideLayout" Target="../slideLayouts/slideLayout5.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2.emf"/><Relationship Id="rId5" Type="http://schemas.openxmlformats.org/officeDocument/2006/relationships/image" Target="../media/image51.emf"/><Relationship Id="rId4" Type="http://schemas.openxmlformats.org/officeDocument/2006/relationships/image" Target="../media/image50.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8.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4" Type="http://schemas.openxmlformats.org/officeDocument/2006/relationships/image" Target="../media/image54.emf"/></Relationships>
</file>

<file path=ppt/slides/_rels/slide55.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slides/_rels/slide56.xml.rels><?xml version="1.0" encoding="UTF-8" standalone="yes"?>
<Relationships xmlns="http://schemas.openxmlformats.org/package/2006/relationships"><Relationship Id="rId8" Type="http://schemas.openxmlformats.org/officeDocument/2006/relationships/image" Target="../media/image48.emf"/><Relationship Id="rId3" Type="http://schemas.openxmlformats.org/officeDocument/2006/relationships/image" Target="../media/image43.emf"/><Relationship Id="rId7" Type="http://schemas.openxmlformats.org/officeDocument/2006/relationships/image" Target="../media/image47.emf"/><Relationship Id="rId2" Type="http://schemas.openxmlformats.org/officeDocument/2006/relationships/notesSlide" Target="../notesSlides/notesSlide56.xml"/><Relationship Id="rId1" Type="http://schemas.openxmlformats.org/officeDocument/2006/relationships/slideLayout" Target="../slideLayouts/slideLayout5.xml"/><Relationship Id="rId6" Type="http://schemas.openxmlformats.org/officeDocument/2006/relationships/image" Target="../media/image46.emf"/><Relationship Id="rId5" Type="http://schemas.openxmlformats.org/officeDocument/2006/relationships/image" Target="../media/image45.emf"/><Relationship Id="rId4" Type="http://schemas.openxmlformats.org/officeDocument/2006/relationships/image" Target="../media/image44.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53.emf"/><Relationship Id="rId7" Type="http://schemas.openxmlformats.org/officeDocument/2006/relationships/image" Target="../media/image57.emf"/><Relationship Id="rId2" Type="http://schemas.openxmlformats.org/officeDocument/2006/relationships/notesSlide" Target="../notesSlides/notesSlide59.xml"/><Relationship Id="rId1" Type="http://schemas.openxmlformats.org/officeDocument/2006/relationships/slideLayout" Target="../slideLayouts/slideLayout5.xml"/><Relationship Id="rId6" Type="http://schemas.openxmlformats.org/officeDocument/2006/relationships/image" Target="../media/image56.emf"/><Relationship Id="rId5" Type="http://schemas.openxmlformats.org/officeDocument/2006/relationships/image" Target="../media/image55.emf"/><Relationship Id="rId10" Type="http://schemas.openxmlformats.org/officeDocument/2006/relationships/image" Target="../media/image66.emf"/><Relationship Id="rId4" Type="http://schemas.openxmlformats.org/officeDocument/2006/relationships/image" Target="../media/image54.emf"/><Relationship Id="rId9" Type="http://schemas.openxmlformats.org/officeDocument/2006/relationships/image" Target="../media/image58.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4.emf"/><Relationship Id="rId3" Type="http://schemas.openxmlformats.org/officeDocument/2006/relationships/image" Target="../media/image59.emf"/><Relationship Id="rId7" Type="http://schemas.openxmlformats.org/officeDocument/2006/relationships/image" Target="../media/image63.emf"/><Relationship Id="rId2" Type="http://schemas.openxmlformats.org/officeDocument/2006/relationships/notesSlide" Target="../notesSlides/notesSlide60.xml"/><Relationship Id="rId1" Type="http://schemas.openxmlformats.org/officeDocument/2006/relationships/slideLayout" Target="../slideLayouts/slideLayout5.xml"/><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 Id="rId9" Type="http://schemas.openxmlformats.org/officeDocument/2006/relationships/image" Target="../media/image67.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8.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tr-TR" sz="6600" cap="none" noProof="0" dirty="0">
                <a:solidFill>
                  <a:schemeClr val="accent6"/>
                </a:solidFill>
                <a:latin typeface="Cambria"/>
                <a:ea typeface="MS PGothic" charset="0"/>
              </a:rPr>
              <a:t>Ekonomi</a:t>
            </a:r>
            <a:endParaRPr lang="tr-TR"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tr-TR" altLang="en-US" sz="6600" noProof="0" dirty="0">
                <a:solidFill>
                  <a:schemeClr val="accent6"/>
                </a:solidFill>
                <a:latin typeface="Cambria"/>
                <a:cs typeface="Cambria"/>
              </a:rPr>
              <a:t>Hafta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
        <p:nvSpPr>
          <p:cNvPr id="3" name="Rectangle 2"/>
          <p:cNvSpPr/>
          <p:nvPr/>
        </p:nvSpPr>
        <p:spPr>
          <a:xfrm>
            <a:off x="1933098" y="1463615"/>
            <a:ext cx="1963176"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Enflasyon Oranı</a:t>
            </a:r>
            <a:endParaRPr lang="tr-TR" sz="2400" b="1" dirty="0">
              <a:effectLst/>
              <a:latin typeface="Cambria"/>
              <a:ea typeface="ＭＳ 明朝"/>
              <a:cs typeface="Cambria"/>
            </a:endParaRPr>
          </a:p>
        </p:txBody>
      </p:sp>
      <p:sp>
        <p:nvSpPr>
          <p:cNvPr id="4" name="Rectangle 3"/>
          <p:cNvSpPr/>
          <p:nvPr/>
        </p:nvSpPr>
        <p:spPr>
          <a:xfrm>
            <a:off x="4302715" y="1460312"/>
            <a:ext cx="2478093"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Reel Faiz Oranı</a:t>
            </a:r>
            <a:endParaRPr lang="tr-TR" sz="2400" b="1" dirty="0">
              <a:effectLst/>
              <a:latin typeface="Cambria"/>
              <a:ea typeface="ＭＳ 明朝"/>
              <a:cs typeface="Cambria"/>
            </a:endParaRPr>
          </a:p>
        </p:txBody>
      </p:sp>
      <p:sp>
        <p:nvSpPr>
          <p:cNvPr id="5" name="Rectangle 4"/>
          <p:cNvSpPr/>
          <p:nvPr/>
        </p:nvSpPr>
        <p:spPr>
          <a:xfrm>
            <a:off x="7210491" y="1477845"/>
            <a:ext cx="3014537"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sz="2000" b="1" dirty="0">
                <a:latin typeface="Cambria"/>
                <a:ea typeface="ＭＳ 明朝"/>
                <a:cs typeface="Cambria"/>
              </a:rPr>
              <a:t>Nominal Faiz Oranı</a:t>
            </a:r>
            <a:endParaRPr lang="tr-TR" sz="2400" b="1" dirty="0">
              <a:effectLst/>
              <a:latin typeface="Cambria"/>
              <a:ea typeface="ＭＳ 明朝"/>
              <a:cs typeface="Cambria"/>
            </a:endParaRPr>
          </a:p>
        </p:txBody>
      </p:sp>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tr-TR" altLang="en-US" noProof="0" dirty="0"/>
              <a:t>Reel ve Nominal Faiz Oranları,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687096" y="1874534"/>
            <a:ext cx="1876249" cy="57195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latin typeface="Cambria"/>
                <a:ea typeface="ＭＳ 明朝"/>
                <a:cs typeface="Cambria"/>
              </a:rPr>
              <a:t>Faiz Oranı</a:t>
            </a:r>
          </a:p>
          <a:p>
            <a:pPr marL="0" marR="0" algn="ctr">
              <a:spcBef>
                <a:spcPts val="0"/>
              </a:spcBef>
              <a:spcAft>
                <a:spcPts val="0"/>
              </a:spcAft>
            </a:pPr>
            <a:r>
              <a:rPr lang="tr-TR" b="1" dirty="0">
                <a:latin typeface="Cambria"/>
                <a:ea typeface="ＭＳ 明朝"/>
                <a:cs typeface="Cambria"/>
              </a:rPr>
              <a:t>(Yıllık)</a:t>
            </a:r>
            <a:endParaRPr lang="tr-TR" sz="2000" b="1" dirty="0">
              <a:effectLst/>
              <a:latin typeface="Cambria"/>
              <a:ea typeface="ＭＳ 明朝"/>
              <a:cs typeface="Cambria"/>
            </a:endParaRPr>
          </a:p>
        </p:txBody>
      </p:sp>
      <p:sp>
        <p:nvSpPr>
          <p:cNvPr id="5" name="Rectangle 4"/>
          <p:cNvSpPr/>
          <p:nvPr/>
        </p:nvSpPr>
        <p:spPr>
          <a:xfrm>
            <a:off x="6939695" y="2660294"/>
            <a:ext cx="2241303" cy="42972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solidFill>
                  <a:schemeClr val="accent1"/>
                </a:solidFill>
                <a:latin typeface="Cambria"/>
                <a:ea typeface="ＭＳ 明朝"/>
                <a:cs typeface="Cambria"/>
              </a:rPr>
              <a:t>Nominal Faiz Oranı</a:t>
            </a:r>
            <a:endParaRPr lang="tr-TR" sz="2000" b="1" dirty="0">
              <a:solidFill>
                <a:schemeClr val="accent1"/>
              </a:solidFill>
              <a:effectLst/>
              <a:latin typeface="Cambria"/>
              <a:ea typeface="ＭＳ 明朝"/>
              <a:cs typeface="Cambria"/>
            </a:endParaRPr>
          </a:p>
        </p:txBody>
      </p:sp>
      <p:sp>
        <p:nvSpPr>
          <p:cNvPr id="6" name="Rectangle 5"/>
          <p:cNvSpPr/>
          <p:nvPr/>
        </p:nvSpPr>
        <p:spPr>
          <a:xfrm>
            <a:off x="6683094" y="5255676"/>
            <a:ext cx="2241303" cy="47269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solidFill>
                  <a:srgbClr val="FF0000"/>
                </a:solidFill>
                <a:latin typeface="Cambria"/>
                <a:ea typeface="ＭＳ 明朝"/>
                <a:cs typeface="Cambria"/>
              </a:rPr>
              <a:t>Reel Faiz Oranı</a:t>
            </a:r>
            <a:endParaRPr lang="tr-TR" sz="2000" b="1" dirty="0">
              <a:solidFill>
                <a:srgbClr val="FF0000"/>
              </a:solidFill>
              <a:effectLst/>
              <a:latin typeface="Cambria"/>
              <a:ea typeface="ＭＳ 明朝"/>
              <a:cs typeface="Cambria"/>
            </a:endParaRPr>
          </a:p>
        </p:txBody>
      </p:sp>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tr-TR" altLang="en-US" noProof="0" dirty="0"/>
              <a:t>Özet</a:t>
            </a:r>
          </a:p>
        </p:txBody>
      </p:sp>
      <p:sp>
        <p:nvSpPr>
          <p:cNvPr id="20483" name="Content Placeholder 2"/>
          <p:cNvSpPr>
            <a:spLocks noGrp="1"/>
          </p:cNvSpPr>
          <p:nvPr>
            <p:ph idx="1"/>
          </p:nvPr>
        </p:nvSpPr>
        <p:spPr>
          <a:xfrm>
            <a:off x="1981200" y="1712913"/>
            <a:ext cx="8229600" cy="4895850"/>
          </a:xfrm>
        </p:spPr>
        <p:txBody>
          <a:bodyPr/>
          <a:lstStyle/>
          <a:p>
            <a:r>
              <a:rPr lang="tr-TR" altLang="en-US" sz="3200" noProof="0" dirty="0"/>
              <a:t>Ödünç verilebilir fonlar arzı</a:t>
            </a:r>
          </a:p>
          <a:p>
            <a:pPr lvl="1"/>
            <a:r>
              <a:rPr lang="tr-TR" altLang="en-US" sz="2800" noProof="0" dirty="0"/>
              <a:t>İnsanların tasarruflarından gelir.</a:t>
            </a:r>
          </a:p>
          <a:p>
            <a:pPr lvl="1"/>
            <a:r>
              <a:rPr lang="tr-TR" altLang="en-US" sz="2800" noProof="0" dirty="0"/>
              <a:t>Faiz oranı tasarrufun mükafatıdır.</a:t>
            </a:r>
          </a:p>
          <a:p>
            <a:r>
              <a:rPr lang="tr-TR" altLang="en-US" sz="3200" noProof="0" dirty="0"/>
              <a:t>Ödünç verilebilir fonlar talebi</a:t>
            </a:r>
          </a:p>
          <a:p>
            <a:pPr lvl="1"/>
            <a:r>
              <a:rPr lang="tr-TR" altLang="en-US" sz="2800" noProof="0" dirty="0"/>
              <a:t>Ödünç almak isteyen insanlardan gelir.</a:t>
            </a:r>
          </a:p>
          <a:p>
            <a:pPr lvl="1"/>
            <a:r>
              <a:rPr lang="tr-TR" altLang="en-US" sz="2800" noProof="0" dirty="0"/>
              <a:t> Faiz oranı ödünç almanın maliyetidir.</a:t>
            </a:r>
          </a:p>
        </p:txBody>
      </p:sp>
      <p:pic>
        <p:nvPicPr>
          <p:cNvPr id="40963" name="Picture 4" descr="I:\DirkTextbookN\Jpegs(All)\Macro Ch19-33\ch09\04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0483">
                                            <p:txEl>
                                              <p:pRg st="5" end="5"/>
                                            </p:txEl>
                                          </p:spTgt>
                                        </p:tgtEl>
                                        <p:attrNameLst>
                                          <p:attrName>style.visibility</p:attrName>
                                        </p:attrNameLst>
                                      </p:cBhvr>
                                      <p:to>
                                        <p:strVal val="visible"/>
                                      </p:to>
                                    </p:set>
                                    <p:animEffect transition="in" filter="barn(inVertical)">
                                      <p:cBhvr>
                                        <p:cTn id="20"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Ödünç verilebilir fonlar piyasasında kredi arzı nereden gelir? </a:t>
            </a:r>
          </a:p>
          <a:p>
            <a:pPr marL="971550" lvl="1" indent="-514350">
              <a:buFont typeface="Calibri" panose="020F0502020204030204" pitchFamily="34" charset="0"/>
              <a:buAutoNum type="alphaUcPeriod"/>
            </a:pPr>
            <a:r>
              <a:rPr lang="tr-TR" altLang="en-US" sz="2800" noProof="0" dirty="0"/>
              <a:t>Bankaların para basmasından.</a:t>
            </a:r>
          </a:p>
          <a:p>
            <a:pPr marL="971550" lvl="1" indent="-514350">
              <a:buFont typeface="Calibri" panose="020F0502020204030204" pitchFamily="34" charset="0"/>
              <a:buAutoNum type="alphaUcPeriod"/>
            </a:pPr>
            <a:r>
              <a:rPr lang="tr-TR" altLang="en-US" sz="2800" noProof="0" dirty="0"/>
              <a:t>Firmaların yatırım için borç almasından.</a:t>
            </a:r>
          </a:p>
          <a:p>
            <a:pPr marL="971550" lvl="1" indent="-514350">
              <a:buFont typeface="Calibri" panose="020F0502020204030204" pitchFamily="34" charset="0"/>
              <a:buAutoNum type="alphaUcPeriod"/>
            </a:pPr>
            <a:r>
              <a:rPr lang="tr-TR" altLang="en-US" sz="2800" noProof="0" dirty="0"/>
              <a:t>Hükümetin vergi gelirlerinden.</a:t>
            </a:r>
          </a:p>
          <a:p>
            <a:pPr marL="971550" lvl="1" indent="-514350">
              <a:buFont typeface="Calibri" panose="020F0502020204030204" pitchFamily="34" charset="0"/>
              <a:buAutoNum type="alphaUcPeriod"/>
            </a:pPr>
            <a:r>
              <a:rPr lang="tr-TR" altLang="en-US" sz="2800" noProof="0" dirty="0"/>
              <a:t>Tüketicilerin bankadaki tasarruflarından.</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tr-TR" altLang="en-US" noProof="0" dirty="0"/>
              <a:t>Örnek Sorular</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tr-TR" altLang="en-US" sz="3200" noProof="0" dirty="0"/>
              <a:t>Faiz oranı aşağıdakilerden hangisi olarak düşünülebilir?</a:t>
            </a:r>
          </a:p>
          <a:p>
            <a:pPr marL="971550" lvl="1" indent="-514350">
              <a:buFont typeface="Calibri" panose="020F0502020204030204" pitchFamily="34" charset="0"/>
              <a:buAutoNum type="alphaUcPeriod"/>
            </a:pPr>
            <a:r>
              <a:rPr lang="tr-TR" altLang="en-US" sz="2800" noProof="0" dirty="0"/>
              <a:t>Bankların verdikleri kredi oranı</a:t>
            </a:r>
          </a:p>
          <a:p>
            <a:pPr marL="971550" lvl="1" indent="-514350">
              <a:buFont typeface="Calibri" panose="020F0502020204030204" pitchFamily="34" charset="0"/>
              <a:buAutoNum type="alphaUcPeriod"/>
            </a:pPr>
            <a:r>
              <a:rPr lang="tr-TR" altLang="en-US" sz="2800" noProof="0" dirty="0"/>
              <a:t>Sermaye yatırımının getirisi</a:t>
            </a:r>
          </a:p>
          <a:p>
            <a:pPr marL="971550" lvl="1" indent="-514350">
              <a:buFont typeface="Calibri" panose="020F0502020204030204" pitchFamily="34" charset="0"/>
              <a:buAutoNum type="alphaUcPeriod"/>
            </a:pPr>
            <a:r>
              <a:rPr lang="tr-TR" altLang="en-US" sz="2800" noProof="0" dirty="0"/>
              <a:t>Reel enflasyon oranı.</a:t>
            </a:r>
          </a:p>
          <a:p>
            <a:pPr marL="971550" lvl="1" indent="-514350">
              <a:buFont typeface="Calibri" panose="020F0502020204030204" pitchFamily="34" charset="0"/>
              <a:buAutoNum type="alphaUcPeriod"/>
            </a:pPr>
            <a:r>
              <a:rPr lang="tr-TR" altLang="en-US" sz="2800" noProof="0" dirty="0"/>
              <a:t>Paranın fiyatı.</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tr-TR" altLang="en-US" noProof="0" dirty="0"/>
              <a:t>Toplam Talep ve </a:t>
            </a:r>
            <a:br>
              <a:rPr lang="tr-TR" altLang="en-US" noProof="0" dirty="0"/>
            </a:br>
            <a:r>
              <a:rPr lang="tr-TR" altLang="en-US" noProof="0" dirty="0"/>
              <a:t>Toplam Arz Modeli</a:t>
            </a:r>
          </a:p>
        </p:txBody>
      </p:sp>
      <p:sp>
        <p:nvSpPr>
          <p:cNvPr id="11267" name="Content Placeholder 2"/>
          <p:cNvSpPr>
            <a:spLocks noGrp="1"/>
          </p:cNvSpPr>
          <p:nvPr>
            <p:ph idx="1"/>
          </p:nvPr>
        </p:nvSpPr>
        <p:spPr>
          <a:xfrm>
            <a:off x="1970091" y="1585913"/>
            <a:ext cx="9593860" cy="4895850"/>
          </a:xfrm>
        </p:spPr>
        <p:txBody>
          <a:bodyPr/>
          <a:lstStyle/>
          <a:p>
            <a:r>
              <a:rPr lang="tr-TR" altLang="en-US" sz="2800" noProof="0" dirty="0"/>
              <a:t>İş döngüsünde çalıştığımız model toplam talep ve toplam arz modelidir.</a:t>
            </a:r>
          </a:p>
          <a:p>
            <a:pPr lvl="1"/>
            <a:r>
              <a:rPr lang="tr-TR" altLang="en-US" sz="2400" noProof="0" dirty="0"/>
              <a:t>Fiyat Seviyesi (</a:t>
            </a:r>
            <a:r>
              <a:rPr lang="tr-TR" altLang="en-US" sz="2400" noProof="0" dirty="0" err="1"/>
              <a:t>Price</a:t>
            </a:r>
            <a:r>
              <a:rPr lang="tr-TR" altLang="en-US" sz="2400" noProof="0" dirty="0"/>
              <a:t> Level: P): Enflasyondan arındırılmamış şimdiki fiyat değişikliklerini yansıtan nominal değişkendir.</a:t>
            </a:r>
          </a:p>
          <a:p>
            <a:pPr lvl="1"/>
            <a:r>
              <a:rPr lang="tr-TR" altLang="en-US" sz="2400" noProof="0" dirty="0"/>
              <a:t>Reel GYSH (Real GDP: Y): Fiyatlardan arındırılmış ekonominin mal ve hizmetler çıktısı</a:t>
            </a:r>
            <a:r>
              <a:rPr lang="tr-TR" altLang="ja-JP" sz="2400" noProof="0" dirty="0"/>
              <a:t>.</a:t>
            </a:r>
            <a:endParaRPr lang="tr-TR" altLang="en-US" sz="2400" noProof="0" dirty="0"/>
          </a:p>
          <a:p>
            <a:r>
              <a:rPr lang="tr-TR" altLang="en-US" sz="2800" noProof="0" dirty="0"/>
              <a:t>Toplam Talep (</a:t>
            </a:r>
            <a:r>
              <a:rPr lang="tr-TR" altLang="en-US" sz="2800" noProof="0" dirty="0" err="1"/>
              <a:t>Aggregate</a:t>
            </a:r>
            <a:r>
              <a:rPr lang="tr-TR" altLang="en-US" sz="2800" noProof="0" dirty="0"/>
              <a:t> </a:t>
            </a:r>
            <a:r>
              <a:rPr lang="tr-TR" altLang="en-US" sz="2800" noProof="0" dirty="0" err="1"/>
              <a:t>Demand</a:t>
            </a:r>
            <a:r>
              <a:rPr lang="tr-TR" altLang="en-US" sz="2800" noProof="0" dirty="0"/>
              <a:t>: AD)</a:t>
            </a:r>
          </a:p>
          <a:p>
            <a:pPr lvl="1"/>
            <a:r>
              <a:rPr lang="tr-TR" altLang="en-US" sz="2400" noProof="0" dirty="0"/>
              <a:t>Ekonomideki nihai mal ve hizmetler için toplam taleptir.</a:t>
            </a:r>
          </a:p>
          <a:p>
            <a:r>
              <a:rPr lang="tr-TR" altLang="en-US" sz="2800" noProof="0" dirty="0"/>
              <a:t>Toplam Arz (</a:t>
            </a:r>
            <a:r>
              <a:rPr lang="tr-TR" altLang="en-US" sz="2800" noProof="0" dirty="0" err="1"/>
              <a:t>Aggregate</a:t>
            </a:r>
            <a:r>
              <a:rPr lang="tr-TR" altLang="en-US" sz="2800" noProof="0" dirty="0"/>
              <a:t> </a:t>
            </a:r>
            <a:r>
              <a:rPr lang="tr-TR" altLang="en-US" sz="2800" noProof="0" dirty="0" err="1"/>
              <a:t>Supply</a:t>
            </a:r>
            <a:r>
              <a:rPr lang="tr-TR" altLang="en-US" sz="2800" noProof="0" dirty="0"/>
              <a:t>: AS)</a:t>
            </a:r>
          </a:p>
          <a:p>
            <a:pPr lvl="1"/>
            <a:r>
              <a:rPr lang="tr-TR" altLang="en-US" sz="2400" noProof="0" dirty="0"/>
              <a:t>Ekonomideki nihai mal ve hizmetler için toplam arzdır.</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4" end="4"/>
                                            </p:txEl>
                                          </p:spTgt>
                                        </p:tgtEl>
                                        <p:attrNameLst>
                                          <p:attrName>style.visibility</p:attrName>
                                        </p:attrNameLst>
                                      </p:cBhvr>
                                      <p:to>
                                        <p:strVal val="visible"/>
                                      </p:to>
                                    </p:set>
                                    <p:animEffect transition="in" filter="barn(inVertical)">
                                      <p:cBhvr>
                                        <p:cTn id="7" dur="500"/>
                                        <p:tgtEl>
                                          <p:spTgt spid="112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tr-TR" altLang="en-US" noProof="0" dirty="0"/>
              <a:t>Talep-Arz vs. </a:t>
            </a:r>
            <a:br>
              <a:rPr lang="tr-TR" altLang="en-US" noProof="0" dirty="0"/>
            </a:br>
            <a:r>
              <a:rPr lang="tr-TR" altLang="en-US" noProof="0" dirty="0"/>
              <a:t>Toplam Talep-Toplam Arz Analizleri</a:t>
            </a:r>
          </a:p>
        </p:txBody>
      </p:sp>
      <p:sp>
        <p:nvSpPr>
          <p:cNvPr id="11267" name="Content Placeholder 2"/>
          <p:cNvSpPr>
            <a:spLocks noGrp="1"/>
          </p:cNvSpPr>
          <p:nvPr>
            <p:ph idx="1"/>
          </p:nvPr>
        </p:nvSpPr>
        <p:spPr>
          <a:xfrm>
            <a:off x="1424199" y="1563633"/>
            <a:ext cx="10529672" cy="4895850"/>
          </a:xfrm>
        </p:spPr>
        <p:txBody>
          <a:bodyPr/>
          <a:lstStyle/>
          <a:p>
            <a:r>
              <a:rPr lang="tr-TR" sz="3200" noProof="0" dirty="0"/>
              <a:t>Talep ve Arz Analizi: </a:t>
            </a:r>
          </a:p>
          <a:p>
            <a:pPr lvl="1"/>
            <a:r>
              <a:rPr lang="tr-TR" sz="2800" noProof="0" dirty="0"/>
              <a:t>Mikroekonomide kullanılır.</a:t>
            </a:r>
          </a:p>
          <a:p>
            <a:pPr lvl="1"/>
            <a:r>
              <a:rPr lang="tr-TR" sz="2800" noProof="0" dirty="0"/>
              <a:t>Tekil piyasalardaki fiyat ve miktarları açıklar.</a:t>
            </a:r>
          </a:p>
          <a:p>
            <a:pPr lvl="2"/>
            <a:r>
              <a:rPr lang="tr-TR" sz="1800" dirty="0">
                <a:latin typeface="Cambria"/>
                <a:ea typeface="Cambria"/>
                <a:cs typeface="Cambria"/>
              </a:rPr>
              <a:t>Belirli bir piyasada, belirli </a:t>
            </a:r>
            <a:r>
              <a:rPr lang="tr-TR" sz="1800" noProof="0" dirty="0">
                <a:latin typeface="Cambria"/>
                <a:ea typeface="Cambria"/>
                <a:cs typeface="Cambria"/>
              </a:rPr>
              <a:t>bir dönemde üretilen tekil bir ürünün denge miktarını açıklar.</a:t>
            </a:r>
          </a:p>
          <a:p>
            <a:pPr lvl="2"/>
            <a:r>
              <a:rPr lang="tr-TR" sz="1800" noProof="0" dirty="0">
                <a:latin typeface="Cambria"/>
                <a:ea typeface="Cambria"/>
                <a:cs typeface="Cambria"/>
              </a:rPr>
              <a:t>Belirli bir piyasada, ürün fiyatının nasıl oluştuğunu açıklar.</a:t>
            </a:r>
          </a:p>
          <a:p>
            <a:r>
              <a:rPr lang="tr-TR" sz="3200" noProof="0" dirty="0"/>
              <a:t>Toplam Talep ve Toplam Arz Analizi:</a:t>
            </a:r>
          </a:p>
          <a:p>
            <a:pPr lvl="1"/>
            <a:r>
              <a:rPr lang="tr-TR" sz="2800" noProof="0" dirty="0"/>
              <a:t>Makroekonomide kullanılır.</a:t>
            </a:r>
          </a:p>
          <a:p>
            <a:pPr lvl="1"/>
            <a:r>
              <a:rPr lang="tr-TR" sz="2800" noProof="0" dirty="0"/>
              <a:t>Toplam üretim (reel GSYH) ve fiyat seviyesindeki dalgalanmaları açıklar.</a:t>
            </a:r>
          </a:p>
          <a:p>
            <a:pPr lvl="2"/>
            <a:r>
              <a:rPr lang="tr-TR" sz="1800" noProof="0" dirty="0">
                <a:latin typeface="Cambria"/>
                <a:ea typeface="Cambria"/>
                <a:cs typeface="Cambria"/>
              </a:rPr>
              <a:t>Toplam üretimi etkileyen güçleri açıklar.</a:t>
            </a:r>
          </a:p>
          <a:p>
            <a:pPr lvl="2"/>
            <a:r>
              <a:rPr lang="tr-TR" sz="1800" noProof="0" dirty="0">
                <a:latin typeface="Cambria"/>
                <a:ea typeface="Cambria"/>
                <a:cs typeface="Cambria"/>
              </a:rPr>
              <a:t>Fiyat endeksi (CPI ya da GSYH Deflatörü) ile ölçülen fiyat seviyesinin oluşumunu açıklar.</a:t>
            </a:r>
          </a:p>
          <a:p>
            <a:pPr marL="914400" lvl="2" indent="0">
              <a:buNone/>
            </a:pPr>
            <a:endParaRPr lang="tr-TR"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a:t>
            </a:r>
          </a:p>
        </p:txBody>
      </p:sp>
      <p:sp>
        <p:nvSpPr>
          <p:cNvPr id="15" name="Content Placeholder 2"/>
          <p:cNvSpPr>
            <a:spLocks noGrp="1"/>
          </p:cNvSpPr>
          <p:nvPr>
            <p:ph idx="1"/>
          </p:nvPr>
        </p:nvSpPr>
        <p:spPr>
          <a:xfrm>
            <a:off x="577512" y="1624247"/>
            <a:ext cx="10529672" cy="4895850"/>
          </a:xfrm>
        </p:spPr>
        <p:txBody>
          <a:bodyPr/>
          <a:lstStyle/>
          <a:p>
            <a:r>
              <a:rPr lang="tr-TR" sz="3200" noProof="0" dirty="0"/>
              <a:t>Toplam Talep (</a:t>
            </a:r>
            <a:r>
              <a:rPr lang="tr-TR" sz="3200" noProof="0" dirty="0" err="1"/>
              <a:t>Aggregate</a:t>
            </a:r>
            <a:r>
              <a:rPr lang="tr-TR" sz="3200" noProof="0" dirty="0"/>
              <a:t> </a:t>
            </a:r>
            <a:r>
              <a:rPr lang="tr-TR" sz="3200" noProof="0" dirty="0" err="1"/>
              <a:t>Demand</a:t>
            </a:r>
            <a:r>
              <a:rPr lang="tr-TR" sz="3200" noProof="0" dirty="0"/>
              <a:t>: AD):</a:t>
            </a:r>
          </a:p>
          <a:p>
            <a:pPr lvl="1"/>
            <a:r>
              <a:rPr lang="tr-TR" altLang="en-US" sz="2800" noProof="0" dirty="0"/>
              <a:t>Ekonomideki nihai mal ve hizmetler için toplam taleptir.</a:t>
            </a:r>
          </a:p>
          <a:p>
            <a:pPr lvl="1"/>
            <a:r>
              <a:rPr lang="tr-TR" sz="2800" noProof="0" dirty="0"/>
              <a:t>Ekonomideki harcama kısmını ifade eder.</a:t>
            </a:r>
          </a:p>
          <a:p>
            <a:r>
              <a:rPr lang="tr-TR" sz="3200" noProof="0" dirty="0"/>
              <a:t>Toplam Talep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Demanded</a:t>
            </a:r>
            <a:r>
              <a:rPr lang="tr-TR" sz="3200" noProof="0" dirty="0"/>
              <a:t>: AQD):</a:t>
            </a:r>
          </a:p>
          <a:p>
            <a:pPr lvl="1"/>
            <a:r>
              <a:rPr lang="tr-TR" sz="2800" noProof="0" dirty="0"/>
              <a:t>Belli bir fiyat seviyesinde alıcıların aldığı nihai malların (reel GYSH ile ölçülür) toplam miktarıdır.</a:t>
            </a:r>
          </a:p>
          <a:p>
            <a:r>
              <a:rPr lang="tr-TR" sz="3200" noProof="0" dirty="0"/>
              <a:t>Toplam Talep Eğrisi:</a:t>
            </a:r>
          </a:p>
          <a:p>
            <a:pPr lvl="1"/>
            <a:r>
              <a:rPr lang="tr-TR" sz="2800" noProof="0" dirty="0"/>
              <a:t>Toplam talep edilen miktar ve fiyat seviyesi arasındaki ilişkinin grafiğidir.</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a:t>
            </a:r>
          </a:p>
        </p:txBody>
      </p:sp>
      <p:sp>
        <p:nvSpPr>
          <p:cNvPr id="15" name="Content Placeholder 2"/>
          <p:cNvSpPr>
            <a:spLocks noGrp="1"/>
          </p:cNvSpPr>
          <p:nvPr>
            <p:ph idx="1"/>
          </p:nvPr>
        </p:nvSpPr>
        <p:spPr>
          <a:xfrm>
            <a:off x="566072" y="1603965"/>
            <a:ext cx="11492925" cy="4895850"/>
          </a:xfrm>
        </p:spPr>
        <p:txBody>
          <a:bodyPr/>
          <a:lstStyle/>
          <a:p>
            <a:r>
              <a:rPr lang="tr-TR" sz="2800" noProof="0" dirty="0"/>
              <a:t>GSYH Denklemini hatırlayın.</a:t>
            </a:r>
          </a:p>
          <a:p>
            <a:pPr lvl="1"/>
            <a:r>
              <a:rPr lang="tr-TR" sz="2400" noProof="0" dirty="0"/>
              <a:t>GSYH = Gelir = Harcama</a:t>
            </a:r>
          </a:p>
          <a:p>
            <a:pPr lvl="1"/>
            <a:r>
              <a:rPr lang="tr-TR" sz="2400" noProof="0" dirty="0"/>
              <a:t>GSYH = C + G + I +NX</a:t>
            </a:r>
          </a:p>
          <a:p>
            <a:pPr lvl="1"/>
            <a:r>
              <a:rPr lang="tr-TR" sz="2400" noProof="0" dirty="0"/>
              <a:t>Harcama kısmı tüm ekonomi tarafından talep edildiği için GSYH = AD diyebiliriz.</a:t>
            </a:r>
          </a:p>
          <a:p>
            <a:r>
              <a:rPr lang="tr-TR" sz="2800" noProof="0" dirty="0"/>
              <a:t>Toplam talebi hesaplamak için GSYH hesaplamasında oluğu gibi ekonomideki dört kısmın harcamasının toplanması gerekir.</a:t>
            </a:r>
          </a:p>
          <a:p>
            <a:pPr lvl="1"/>
            <a:r>
              <a:rPr lang="tr-TR" sz="2400" noProof="0" dirty="0"/>
              <a:t>Tüketim (C)</a:t>
            </a:r>
          </a:p>
          <a:p>
            <a:pPr lvl="1"/>
            <a:r>
              <a:rPr lang="tr-TR" sz="2400" noProof="0" dirty="0"/>
              <a:t>Hükümet Harcaması (G)</a:t>
            </a:r>
          </a:p>
          <a:p>
            <a:pPr lvl="1"/>
            <a:r>
              <a:rPr lang="tr-TR" sz="2400" noProof="0" dirty="0"/>
              <a:t>Yatırım (I)</a:t>
            </a:r>
          </a:p>
          <a:p>
            <a:pPr lvl="1"/>
            <a:r>
              <a:rPr lang="tr-TR" sz="2400" noProof="0" dirty="0"/>
              <a:t>Net İhracat (NX)</a:t>
            </a:r>
          </a:p>
          <a:p>
            <a:pPr lvl="1"/>
            <a:endParaRPr lang="tr-TR"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19211"/>
            <a:ext cx="10972800" cy="1527175"/>
          </a:xfrm>
        </p:spPr>
        <p:txBody>
          <a:bodyPr/>
          <a:lstStyle/>
          <a:p>
            <a:pPr algn="ctr"/>
            <a:r>
              <a:rPr lang="tr-TR" noProof="0" dirty="0">
                <a:ea typeface="MS PGothic" charset="0"/>
              </a:rPr>
              <a:t>Toplam Talep</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tr-TR" sz="4000">
                <a:solidFill>
                  <a:srgbClr val="669900"/>
                </a:solidFill>
                <a:latin typeface="Cambria"/>
                <a:cs typeface="Cambria"/>
              </a:rPr>
              <a:t>AD =  C   +   I   +   G   +   NX</a:t>
            </a:r>
            <a:endParaRPr lang="tr-TR" sz="4000" dirty="0">
              <a:solidFill>
                <a:srgbClr val="669900"/>
              </a:solidFill>
              <a:latin typeface="Cambria"/>
              <a:cs typeface="Cambria"/>
            </a:endParaRP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1689836" y="1643714"/>
            <a:ext cx="6987089"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sz="4000" dirty="0">
                <a:solidFill>
                  <a:srgbClr val="669900"/>
                </a:solidFill>
                <a:latin typeface="Cambria"/>
                <a:cs typeface="Cambria"/>
              </a:rPr>
              <a:t>GSYH =GDP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Tüketim</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Yatırım</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Hükümet Harcaması</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tr-TR" altLang="en-US" dirty="0">
                <a:solidFill>
                  <a:prstClr val="black"/>
                </a:solidFill>
                <a:latin typeface="Cambria"/>
                <a:cs typeface="Cambria"/>
              </a:rPr>
              <a:t>Net İhracat</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2" y="26"/>
            <a:ext cx="10073567" cy="1527337"/>
          </a:xfrm>
        </p:spPr>
        <p:txBody>
          <a:bodyPr/>
          <a:lstStyle/>
          <a:p>
            <a:r>
              <a:rPr lang="tr-TR" altLang="en-US" noProof="0" dirty="0"/>
              <a:t>Hafta #10 Konu Başlıkları</a:t>
            </a:r>
          </a:p>
        </p:txBody>
      </p:sp>
      <p:sp>
        <p:nvSpPr>
          <p:cNvPr id="12290" name="Content Placeholder 2"/>
          <p:cNvSpPr>
            <a:spLocks noGrp="1"/>
          </p:cNvSpPr>
          <p:nvPr>
            <p:ph idx="1"/>
          </p:nvPr>
        </p:nvSpPr>
        <p:spPr>
          <a:xfrm>
            <a:off x="1981200" y="1687768"/>
            <a:ext cx="8331200" cy="3370310"/>
          </a:xfrm>
        </p:spPr>
        <p:txBody>
          <a:bodyPr/>
          <a:lstStyle/>
          <a:p>
            <a:pPr marL="514350" indent="-514350" eaLnBrk="1" hangingPunct="1">
              <a:buFont typeface="+mj-lt"/>
              <a:buAutoNum type="arabicPeriod"/>
            </a:pPr>
            <a:r>
              <a:rPr lang="tr-TR" altLang="en-US" sz="2800" noProof="0" dirty="0"/>
              <a:t>Ödünç Verilebilir Fonlar Piyasası</a:t>
            </a:r>
          </a:p>
          <a:p>
            <a:pPr marL="514350" indent="-514350" eaLnBrk="1" hangingPunct="1">
              <a:buFont typeface="+mj-lt"/>
              <a:buAutoNum type="arabicPeriod"/>
            </a:pPr>
            <a:r>
              <a:rPr lang="tr-TR" altLang="en-US" sz="2800" noProof="0" dirty="0"/>
              <a:t>Toplam Talep*</a:t>
            </a:r>
          </a:p>
          <a:p>
            <a:pPr marL="514350" indent="-514350" eaLnBrk="1" hangingPunct="1">
              <a:buFont typeface="+mj-lt"/>
              <a:buAutoNum type="arabicPeriod"/>
            </a:pPr>
            <a:r>
              <a:rPr lang="tr-TR" altLang="en-US" sz="2800" noProof="0" dirty="0"/>
              <a:t>Toplam Arz*</a:t>
            </a:r>
          </a:p>
          <a:p>
            <a:pPr marL="514350" indent="-514350" eaLnBrk="1" hangingPunct="1">
              <a:buFont typeface="+mj-lt"/>
              <a:buAutoNum type="arabicPeriod"/>
            </a:pPr>
            <a:r>
              <a:rPr lang="tr-TR" altLang="en-US" sz="2800" noProof="0" dirty="0"/>
              <a:t>Makroekonomik Denge*</a:t>
            </a:r>
          </a:p>
          <a:p>
            <a:pPr marL="514350" indent="-514350" eaLnBrk="1" hangingPunct="1">
              <a:buFont typeface="+mj-lt"/>
              <a:buAutoNum type="arabicPeriod"/>
            </a:pPr>
            <a:r>
              <a:rPr lang="tr-TR" altLang="en-US" sz="2800" noProof="0" dirty="0"/>
              <a:t>Klasikler vs. </a:t>
            </a:r>
            <a:r>
              <a:rPr lang="tr-TR" altLang="en-US" sz="2800" noProof="0" dirty="0" err="1"/>
              <a:t>Keynesciler</a:t>
            </a:r>
            <a:r>
              <a:rPr lang="tr-TR" altLang="en-US" sz="2800" noProof="0" dirty="0"/>
              <a:t>*</a:t>
            </a:r>
          </a:p>
          <a:p>
            <a:pPr marL="0" indent="0" eaLnBrk="1" hangingPunct="1">
              <a:buNone/>
            </a:pPr>
            <a:r>
              <a:rPr lang="tr-TR" altLang="en-US" sz="1800" dirty="0">
                <a:ea typeface="MS PGothic" charset="0"/>
              </a:rPr>
              <a:t>"</a:t>
            </a:r>
            <a:r>
              <a:rPr lang="tr-TR" altLang="en-US" sz="1800" noProof="0" dirty="0">
                <a:ea typeface="MS PGothic" charset="0"/>
              </a:rPr>
              <a:t>*" En önemli konu başlıklarını belirtir. </a:t>
            </a:r>
          </a:p>
          <a:p>
            <a:pPr marL="0" indent="0" eaLnBrk="1" hangingPunct="1">
              <a:buNone/>
            </a:pPr>
            <a:r>
              <a:rPr lang="tr-TR" altLang="en-US" sz="1800" noProof="0" dirty="0" err="1">
                <a:ea typeface="MS PGothic" charset="0"/>
              </a:rPr>
              <a:t>Mateer</a:t>
            </a:r>
            <a:r>
              <a:rPr lang="tr-TR" altLang="en-US" sz="1800" noProof="0" dirty="0">
                <a:ea typeface="MS PGothic" charset="0"/>
              </a:rPr>
              <a:t> ve </a:t>
            </a:r>
            <a:r>
              <a:rPr lang="tr-TR" altLang="en-US" sz="1800" noProof="0" dirty="0" err="1">
                <a:ea typeface="MS PGothic" charset="0"/>
              </a:rPr>
              <a:t>Coppock</a:t>
            </a:r>
            <a:r>
              <a:rPr lang="tr-TR" altLang="en-US" sz="1800" noProof="0" dirty="0">
                <a:ea typeface="MS PGothic" charset="0"/>
              </a:rPr>
              <a:t>: Bölüm #22, #26 ve #27</a:t>
            </a:r>
          </a:p>
          <a:p>
            <a:pPr marL="0" indent="0" eaLnBrk="1" hangingPunct="1">
              <a:buNone/>
            </a:pPr>
            <a:endParaRPr lang="tr-TR" altLang="en-US" sz="1800" noProof="0" dirty="0">
              <a:ea typeface="MS PGothic" charset="0"/>
            </a:endParaRPr>
          </a:p>
          <a:p>
            <a:pPr marL="0" indent="0" eaLnBrk="1" hangingPunct="1">
              <a:buNone/>
            </a:pPr>
            <a:endParaRPr lang="tr-TR" sz="2800" cap="none" noProof="0" dirty="0">
              <a:ea typeface="MS PGothic" charset="0"/>
            </a:endParaRPr>
          </a:p>
          <a:p>
            <a:pPr marL="0" indent="0" eaLnBrk="1" hangingPunct="1">
              <a:buNone/>
            </a:pPr>
            <a:endParaRPr lang="tr-TR" altLang="en-US" sz="1800" noProof="0" dirty="0">
              <a:ea typeface="MS PGothic" charset="0"/>
            </a:endParaRPr>
          </a:p>
        </p:txBody>
      </p:sp>
      <p:sp>
        <p:nvSpPr>
          <p:cNvPr id="4" name="TextBox 3"/>
          <p:cNvSpPr txBox="1"/>
          <p:nvPr/>
        </p:nvSpPr>
        <p:spPr>
          <a:xfrm>
            <a:off x="202995" y="5143911"/>
            <a:ext cx="11696700" cy="2031325"/>
          </a:xfrm>
          <a:prstGeom prst="rect">
            <a:avLst/>
          </a:prstGeom>
          <a:noFill/>
        </p:spPr>
        <p:txBody>
          <a:bodyPr wrap="square" rtlCol="0">
            <a:spAutoFit/>
          </a:bodyPr>
          <a:lstStyle/>
          <a:p>
            <a:r>
              <a:rPr lang="tr-TR" b="1" u="sng" dirty="0">
                <a:solidFill>
                  <a:srgbClr val="FF0000"/>
                </a:solidFill>
                <a:latin typeface="Cambria"/>
              </a:rPr>
              <a:t>Önemli Not</a:t>
            </a:r>
            <a:r>
              <a:rPr lang="tr-TR" dirty="0">
                <a:solidFill>
                  <a:srgbClr val="FF0000"/>
                </a:solidFill>
                <a:latin typeface="Cambria"/>
              </a:rPr>
              <a:t>: Fiyat için "F", "P" ve "</a:t>
            </a:r>
            <a:r>
              <a:rPr lang="tr-TR" dirty="0" err="1">
                <a:solidFill>
                  <a:srgbClr val="FF0000"/>
                </a:solidFill>
                <a:latin typeface="Cambria"/>
              </a:rPr>
              <a:t>Price</a:t>
            </a:r>
            <a:r>
              <a:rPr lang="tr-TR" dirty="0">
                <a:solidFill>
                  <a:srgbClr val="FF0000"/>
                </a:solidFill>
                <a:latin typeface="Cambria"/>
              </a:rPr>
              <a:t>"; Miktar (Çıktı) için "M", "</a:t>
            </a:r>
            <a:r>
              <a:rPr lang="tr-TR" dirty="0" err="1">
                <a:solidFill>
                  <a:srgbClr val="FF0000"/>
                </a:solidFill>
                <a:latin typeface="Cambria"/>
              </a:rPr>
              <a:t>Q</a:t>
            </a:r>
            <a:r>
              <a:rPr lang="tr-TR" dirty="0">
                <a:solidFill>
                  <a:srgbClr val="FF0000"/>
                </a:solidFill>
                <a:latin typeface="Cambria"/>
              </a:rPr>
              <a:t>" ve "</a:t>
            </a:r>
            <a:r>
              <a:rPr lang="tr-TR" dirty="0" err="1">
                <a:solidFill>
                  <a:srgbClr val="FF0000"/>
                </a:solidFill>
                <a:latin typeface="Cambria"/>
              </a:rPr>
              <a:t>Quantity</a:t>
            </a:r>
            <a:r>
              <a:rPr lang="tr-TR" dirty="0">
                <a:solidFill>
                  <a:srgbClr val="FF0000"/>
                </a:solidFill>
                <a:latin typeface="Cambria"/>
              </a:rPr>
              <a:t>"; Talep için "T", "D" ve "</a:t>
            </a:r>
            <a:r>
              <a:rPr lang="tr-TR" dirty="0" err="1">
                <a:solidFill>
                  <a:srgbClr val="FF0000"/>
                </a:solidFill>
                <a:latin typeface="Cambria"/>
              </a:rPr>
              <a:t>Demand</a:t>
            </a:r>
            <a:r>
              <a:rPr lang="tr-TR" dirty="0">
                <a:solidFill>
                  <a:srgbClr val="FF0000"/>
                </a:solidFill>
                <a:latin typeface="Cambria"/>
              </a:rPr>
              <a:t>"; Arz için "A", "S" ve "</a:t>
            </a:r>
            <a:r>
              <a:rPr lang="tr-TR" dirty="0" err="1">
                <a:solidFill>
                  <a:srgbClr val="FF0000"/>
                </a:solidFill>
                <a:latin typeface="Cambria"/>
              </a:rPr>
              <a:t>Supply</a:t>
            </a:r>
            <a:r>
              <a:rPr lang="tr-TR" dirty="0">
                <a:solidFill>
                  <a:srgbClr val="FF0000"/>
                </a:solidFill>
                <a:latin typeface="Cambria"/>
              </a:rPr>
              <a:t>"; Denge için "E" ve "</a:t>
            </a:r>
            <a:r>
              <a:rPr lang="tr-TR" dirty="0" err="1">
                <a:solidFill>
                  <a:srgbClr val="FF0000"/>
                </a:solidFill>
                <a:latin typeface="Cambria"/>
              </a:rPr>
              <a:t>Equilibrium</a:t>
            </a:r>
            <a:r>
              <a:rPr lang="tr-TR" dirty="0">
                <a:solidFill>
                  <a:srgbClr val="FF0000"/>
                </a:solidFill>
                <a:latin typeface="Cambria"/>
              </a:rPr>
              <a:t>"; Kısa-Dönem için "KD" , "SR" ve "</a:t>
            </a:r>
            <a:r>
              <a:rPr lang="tr-TR" dirty="0" err="1">
                <a:solidFill>
                  <a:srgbClr val="FF0000"/>
                </a:solidFill>
                <a:latin typeface="Cambria"/>
              </a:rPr>
              <a:t>Short</a:t>
            </a:r>
            <a:r>
              <a:rPr lang="tr-TR" dirty="0">
                <a:solidFill>
                  <a:srgbClr val="FF0000"/>
                </a:solidFill>
                <a:latin typeface="Cambria"/>
              </a:rPr>
              <a:t>-Run"; Uzun-Dönem için "UD", "LR" ve "</a:t>
            </a:r>
            <a:r>
              <a:rPr lang="tr-TR" dirty="0" err="1">
                <a:solidFill>
                  <a:srgbClr val="FF0000"/>
                </a:solidFill>
                <a:latin typeface="Cambria"/>
              </a:rPr>
              <a:t>Long</a:t>
            </a:r>
            <a:r>
              <a:rPr lang="tr-TR" dirty="0">
                <a:solidFill>
                  <a:srgbClr val="FF0000"/>
                </a:solidFill>
                <a:latin typeface="Cambria"/>
              </a:rPr>
              <a:t>-Run"; Tüketici Fiyatları Endeksi için "TÜFE", "Consumer </a:t>
            </a:r>
            <a:r>
              <a:rPr lang="tr-TR" dirty="0" err="1">
                <a:solidFill>
                  <a:srgbClr val="FF0000"/>
                </a:solidFill>
                <a:latin typeface="Cambria"/>
              </a:rPr>
              <a:t>Price</a:t>
            </a:r>
            <a:r>
              <a:rPr lang="tr-TR" dirty="0">
                <a:solidFill>
                  <a:srgbClr val="FF0000"/>
                </a:solidFill>
                <a:latin typeface="Cambria"/>
              </a:rPr>
              <a:t> </a:t>
            </a:r>
            <a:r>
              <a:rPr lang="tr-TR" dirty="0" err="1">
                <a:solidFill>
                  <a:srgbClr val="FF0000"/>
                </a:solidFill>
                <a:latin typeface="Cambria"/>
              </a:rPr>
              <a:t>Indeks</a:t>
            </a:r>
            <a:r>
              <a:rPr lang="tr-TR" dirty="0">
                <a:solidFill>
                  <a:srgbClr val="FF0000"/>
                </a:solidFill>
                <a:latin typeface="Cambria"/>
              </a:rPr>
              <a:t>" ve "CPI" ; Toplam Talep için "AD" ve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Demand</a:t>
            </a:r>
            <a:r>
              <a:rPr lang="tr-TR" dirty="0">
                <a:solidFill>
                  <a:srgbClr val="FF0000"/>
                </a:solidFill>
                <a:latin typeface="Cambria"/>
              </a:rPr>
              <a:t>"; Toplam Arz için "AS" ve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Kısa-Dönem Toplam Arz için "SRAS" ve "</a:t>
            </a:r>
            <a:r>
              <a:rPr lang="tr-TR" dirty="0" err="1">
                <a:solidFill>
                  <a:srgbClr val="FF0000"/>
                </a:solidFill>
                <a:latin typeface="Cambria"/>
              </a:rPr>
              <a:t>Short</a:t>
            </a:r>
            <a:r>
              <a:rPr lang="tr-TR" dirty="0">
                <a:solidFill>
                  <a:srgbClr val="FF0000"/>
                </a:solidFill>
                <a:latin typeface="Cambria"/>
              </a:rPr>
              <a:t>-Run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Uzun-Dönem Toplam Arz için "LRAS" ve "</a:t>
            </a:r>
            <a:r>
              <a:rPr lang="tr-TR" dirty="0" err="1">
                <a:solidFill>
                  <a:srgbClr val="FF0000"/>
                </a:solidFill>
                <a:latin typeface="Cambria"/>
              </a:rPr>
              <a:t>Long</a:t>
            </a:r>
            <a:r>
              <a:rPr lang="tr-TR" dirty="0">
                <a:solidFill>
                  <a:srgbClr val="FF0000"/>
                </a:solidFill>
                <a:latin typeface="Cambria"/>
              </a:rPr>
              <a:t>-Run </a:t>
            </a:r>
            <a:r>
              <a:rPr lang="tr-TR" dirty="0" err="1">
                <a:solidFill>
                  <a:srgbClr val="FF0000"/>
                </a:solidFill>
                <a:latin typeface="Cambria"/>
              </a:rPr>
              <a:t>Aggregate</a:t>
            </a:r>
            <a:r>
              <a:rPr lang="tr-TR" dirty="0">
                <a:solidFill>
                  <a:srgbClr val="FF0000"/>
                </a:solidFill>
                <a:latin typeface="Cambria"/>
              </a:rPr>
              <a:t> </a:t>
            </a:r>
            <a:r>
              <a:rPr lang="tr-TR" dirty="0" err="1">
                <a:solidFill>
                  <a:srgbClr val="FF0000"/>
                </a:solidFill>
                <a:latin typeface="Cambria"/>
              </a:rPr>
              <a:t>Supply</a:t>
            </a:r>
            <a:r>
              <a:rPr lang="tr-TR" dirty="0">
                <a:solidFill>
                  <a:srgbClr val="FF0000"/>
                </a:solidFill>
                <a:latin typeface="Cambria"/>
              </a:rPr>
              <a:t>"; Kredi için "Ödünç Para" ve "</a:t>
            </a:r>
            <a:r>
              <a:rPr lang="tr-TR" dirty="0" err="1">
                <a:solidFill>
                  <a:srgbClr val="FF0000"/>
                </a:solidFill>
                <a:latin typeface="Cambria"/>
              </a:rPr>
              <a:t>Loan</a:t>
            </a:r>
            <a:r>
              <a:rPr lang="tr-TR" i="1" dirty="0">
                <a:solidFill>
                  <a:srgbClr val="FF0000"/>
                </a:solidFill>
                <a:latin typeface="Cambria"/>
              </a:rPr>
              <a:t>"; </a:t>
            </a:r>
            <a:r>
              <a:rPr lang="tr-TR" dirty="0">
                <a:solidFill>
                  <a:srgbClr val="FF0000"/>
                </a:solidFill>
                <a:latin typeface="Cambria"/>
              </a:rPr>
              <a:t>Faiz Oranı için "</a:t>
            </a:r>
            <a:r>
              <a:rPr lang="tr-TR" dirty="0" err="1">
                <a:solidFill>
                  <a:srgbClr val="FF0000"/>
                </a:solidFill>
                <a:latin typeface="Cambria"/>
              </a:rPr>
              <a:t>Interest</a:t>
            </a:r>
            <a:r>
              <a:rPr lang="tr-TR" dirty="0">
                <a:solidFill>
                  <a:srgbClr val="FF0000"/>
                </a:solidFill>
                <a:latin typeface="Cambria"/>
              </a:rPr>
              <a:t> Rate" eş anlamlı olarak kullanılmıştır. </a:t>
            </a:r>
          </a:p>
          <a:p>
            <a:endParaRPr lang="tr-TR" dirty="0">
              <a:latin typeface="Cambria"/>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 Eğrisi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Fiyat seviyesi ve AQD arasındaki ilişkinin grafiğidir.</a:t>
            </a:r>
          </a:p>
          <a:p>
            <a:r>
              <a:rPr lang="tr-TR" sz="3200" noProof="0" dirty="0"/>
              <a:t>Negatif-Eğimlidir:</a:t>
            </a:r>
          </a:p>
          <a:p>
            <a:pPr lvl="1"/>
            <a:r>
              <a:rPr lang="tr-TR" sz="2800" noProof="0" dirty="0"/>
              <a:t>Fiyat seviyesi ve toplam talep edilen miktar arasındaki ters ilişkidir. </a:t>
            </a:r>
          </a:p>
          <a:p>
            <a:r>
              <a:rPr lang="tr-TR" sz="3200" noProof="0" dirty="0"/>
              <a:t>Gelir:</a:t>
            </a:r>
          </a:p>
          <a:p>
            <a:pPr lvl="1"/>
            <a:r>
              <a:rPr lang="tr-TR" sz="2800" noProof="0" dirty="0"/>
              <a:t>Mikroekonomide, talep eğrisi boyunca ilerledikçe gelir sabit tutulur.</a:t>
            </a:r>
          </a:p>
          <a:p>
            <a:pPr lvl="1"/>
            <a:r>
              <a:rPr lang="tr-TR" sz="2800" noProof="0" dirty="0"/>
              <a:t>Makroekonomide, toplam talep eğrisi boyunca ilerledikçe gelir sabit tutulmaz. NEDEN?</a:t>
            </a:r>
          </a:p>
          <a:p>
            <a:pPr lvl="2"/>
            <a:r>
              <a:rPr lang="tr-TR" sz="2000" noProof="0" dirty="0">
                <a:latin typeface="Cambria"/>
                <a:ea typeface="Cambria"/>
                <a:cs typeface="Cambria"/>
              </a:rPr>
              <a:t>GSYH = GDP = Gelir = Harcama</a:t>
            </a:r>
          </a:p>
          <a:p>
            <a:pPr lvl="1"/>
            <a:endParaRPr lang="tr-TR" sz="2800" noProof="0" dirty="0"/>
          </a:p>
          <a:p>
            <a:pPr lvl="1"/>
            <a:endParaRPr lang="tr-TR"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tr-TR" noProof="0" dirty="0">
                <a:ea typeface="MS PGothic" charset="0"/>
              </a:rPr>
              <a:t>Toplam Talep Eğrisi</a:t>
            </a:r>
          </a:p>
        </p:txBody>
      </p:sp>
      <p:sp>
        <p:nvSpPr>
          <p:cNvPr id="7" name="Rectangle 6"/>
          <p:cNvSpPr/>
          <p:nvPr/>
        </p:nvSpPr>
        <p:spPr>
          <a:xfrm>
            <a:off x="1877963" y="1924625"/>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Fiyat Seviyesi (P)</a:t>
            </a:r>
            <a:endParaRPr lang="tr-TR" sz="2400" dirty="0">
              <a:effectLst/>
              <a:latin typeface="Cambria"/>
              <a:ea typeface="ＭＳ 明朝"/>
              <a:cs typeface="Cambria"/>
            </a:endParaRPr>
          </a:p>
        </p:txBody>
      </p:sp>
      <p:sp>
        <p:nvSpPr>
          <p:cNvPr id="9" name="Rectangle 8"/>
          <p:cNvSpPr/>
          <p:nvPr/>
        </p:nvSpPr>
        <p:spPr>
          <a:xfrm>
            <a:off x="1955022" y="1953607"/>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Fiyat Seviyesi (P)</a:t>
            </a:r>
            <a:endParaRPr lang="tr-TR" sz="2400" dirty="0">
              <a:effectLst/>
              <a:latin typeface="Cambria"/>
              <a:ea typeface="ＭＳ 明朝"/>
              <a:cs typeface="Cambria"/>
            </a:endParaRPr>
          </a:p>
        </p:txBody>
      </p:sp>
      <p:sp>
        <p:nvSpPr>
          <p:cNvPr id="10" name="Rectangle 9"/>
          <p:cNvSpPr/>
          <p:nvPr/>
        </p:nvSpPr>
        <p:spPr>
          <a:xfrm>
            <a:off x="8113282" y="5751732"/>
            <a:ext cx="1846098" cy="93057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(Trilyon Dolar)</a:t>
            </a:r>
            <a:endParaRPr lang="tr-TR" sz="2400" dirty="0">
              <a:effectLst/>
              <a:latin typeface="Cambria"/>
              <a:ea typeface="ＭＳ 明朝"/>
              <a:cs typeface="Cambria"/>
            </a:endParaRP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Toplam Talep Eğrisi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Fiyat seviyesi ve toplam talep edilen miktar arasındaki ters ilişkinin 3 nedeni vardır:</a:t>
            </a:r>
          </a:p>
          <a:p>
            <a:pPr lvl="1"/>
            <a:r>
              <a:rPr lang="tr-TR" sz="2800" noProof="0" dirty="0">
                <a:latin typeface="Cambria"/>
                <a:cs typeface="Cambria"/>
              </a:rPr>
              <a:t>Reel Servet Etkisi</a:t>
            </a:r>
          </a:p>
          <a:p>
            <a:pPr lvl="1"/>
            <a:r>
              <a:rPr lang="tr-TR" sz="2800" noProof="0" dirty="0">
                <a:latin typeface="Cambria"/>
                <a:cs typeface="Cambria"/>
              </a:rPr>
              <a:t>Reel Faiz Oranı Etkisi</a:t>
            </a:r>
          </a:p>
          <a:p>
            <a:pPr lvl="1"/>
            <a:r>
              <a:rPr lang="tr-TR" sz="2800" noProof="0" dirty="0">
                <a:latin typeface="Cambria"/>
                <a:cs typeface="Cambria"/>
              </a:rPr>
              <a:t>Ticaret Etkisi.</a:t>
            </a:r>
          </a:p>
          <a:p>
            <a:r>
              <a:rPr lang="tr-TR" sz="3200" noProof="0" dirty="0"/>
              <a:t>Hükümet harcamalarının (G) fiyat seviyesinden ziyade hükümet politikalarından etkilendiğini var sayın.</a:t>
            </a:r>
          </a:p>
          <a:p>
            <a:pPr lvl="1"/>
            <a:endParaRPr lang="tr-TR" sz="1800" noProof="0" dirty="0"/>
          </a:p>
          <a:p>
            <a:pPr lvl="1"/>
            <a:endParaRPr lang="tr-TR"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Reel Servet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Reel Servet Etkisi:</a:t>
            </a:r>
          </a:p>
          <a:p>
            <a:pPr lvl="1"/>
            <a:r>
              <a:rPr lang="tr-TR" sz="2800" noProof="0" dirty="0"/>
              <a:t>Yüksek fiyat seviyesi bir ulusta reel serveti azaltır ve nihai ürünlerin tüketimini (C) azaltır.</a:t>
            </a:r>
          </a:p>
          <a:p>
            <a:pPr lvl="1"/>
            <a:r>
              <a:rPr lang="tr-TR" sz="2800" noProof="0" dirty="0"/>
              <a:t>Düşük C, ürünlerin talebini ve sonuçta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Reel Faiz Oranı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Reel Faiz Oranı Etkisi:</a:t>
            </a:r>
          </a:p>
          <a:p>
            <a:pPr lvl="1"/>
            <a:r>
              <a:rPr lang="tr-TR" sz="2800" noProof="0" dirty="0"/>
              <a:t>Yüksek fiyat, faiz oranını arttırır.</a:t>
            </a:r>
          </a:p>
          <a:p>
            <a:pPr lvl="1"/>
            <a:r>
              <a:rPr lang="tr-TR" sz="2800" noProof="0" dirty="0"/>
              <a:t>Yüksek faiz oranı, ödünç almayı daha pahalı hale getirir ve böylelikle yatırımı  (I) azaltır.</a:t>
            </a:r>
          </a:p>
          <a:p>
            <a:pPr lvl="1"/>
            <a:r>
              <a:rPr lang="tr-TR" sz="2800" noProof="0" dirty="0"/>
              <a:t>Düşük I, sonuç olarak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Ticaret Etkisi</a:t>
            </a:r>
          </a:p>
        </p:txBody>
      </p:sp>
      <p:sp>
        <p:nvSpPr>
          <p:cNvPr id="15" name="Content Placeholder 2"/>
          <p:cNvSpPr>
            <a:spLocks noGrp="1"/>
          </p:cNvSpPr>
          <p:nvPr>
            <p:ph idx="1"/>
          </p:nvPr>
        </p:nvSpPr>
        <p:spPr>
          <a:xfrm>
            <a:off x="577513" y="1764151"/>
            <a:ext cx="11458603" cy="4895850"/>
          </a:xfrm>
        </p:spPr>
        <p:txBody>
          <a:bodyPr/>
          <a:lstStyle/>
          <a:p>
            <a:r>
              <a:rPr lang="tr-TR" sz="3200" noProof="0" dirty="0"/>
              <a:t>Ticaret Etkisi:</a:t>
            </a:r>
          </a:p>
          <a:p>
            <a:pPr lvl="1"/>
            <a:r>
              <a:rPr lang="tr-TR" sz="2800" noProof="0" dirty="0"/>
              <a:t>Yüksek fiyat seviyesi, ulusun ihracatına (EX) olan talebi düşürür ve ulusun ithalat talebini (IM) arttırır.</a:t>
            </a:r>
          </a:p>
          <a:p>
            <a:pPr lvl="1"/>
            <a:r>
              <a:rPr lang="tr-TR" sz="2800" noProof="0" dirty="0"/>
              <a:t>Hatırlayın ki Net İhracat:</a:t>
            </a:r>
          </a:p>
          <a:p>
            <a:pPr lvl="2"/>
            <a:r>
              <a:rPr lang="tr-TR" sz="2000" noProof="0" dirty="0">
                <a:latin typeface="Cambria"/>
                <a:ea typeface="Cambria"/>
                <a:cs typeface="Cambria"/>
              </a:rPr>
              <a:t>NX = EX - IM</a:t>
            </a:r>
          </a:p>
          <a:p>
            <a:pPr lvl="1"/>
            <a:r>
              <a:rPr lang="tr-TR" sz="2800" noProof="0" dirty="0"/>
              <a:t>Düşük EX ve yüksek IM, düşük NX demektir ve bu da sonuç olarak </a:t>
            </a:r>
            <a:r>
              <a:rPr lang="tr-TR" sz="2800" noProof="0" dirty="0" err="1"/>
              <a:t>AQD'yi</a:t>
            </a:r>
            <a:r>
              <a:rPr lang="tr-TR" sz="2800" noProof="0" dirty="0"/>
              <a:t> düşürür.</a:t>
            </a:r>
          </a:p>
          <a:p>
            <a:pPr lvl="1"/>
            <a:r>
              <a:rPr lang="tr-TR" sz="2800" noProof="0" dirty="0"/>
              <a:t>Bu nedenle yüksek fiyat seviyesi düşük AQD demektir.</a:t>
            </a:r>
          </a:p>
          <a:p>
            <a:pPr lvl="1"/>
            <a:r>
              <a:rPr lang="tr-TR" sz="2800" noProof="0" dirty="0"/>
              <a:t>AQD ve fiyat seviyesi arasında negatif ilişki vardır.</a:t>
            </a:r>
            <a:endParaRPr lang="tr-TR" sz="1800" noProof="0" dirty="0"/>
          </a:p>
          <a:p>
            <a:pPr lvl="1"/>
            <a:endParaRPr lang="tr-TR"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193800"/>
            <a:ext cx="8993717" cy="5349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1776413"/>
            <a:ext cx="6326717" cy="3575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478361"/>
            <a:ext cx="6235700" cy="150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138363"/>
            <a:ext cx="2247900" cy="3822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630493"/>
            <a:ext cx="2849033" cy="164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8"/>
          <p:cNvSpPr>
            <a:spLocks noGrp="1"/>
          </p:cNvSpPr>
          <p:nvPr>
            <p:ph type="title"/>
          </p:nvPr>
        </p:nvSpPr>
        <p:spPr>
          <a:xfrm>
            <a:off x="654051" y="-17463"/>
            <a:ext cx="10972800" cy="768351"/>
          </a:xfrm>
        </p:spPr>
        <p:txBody>
          <a:bodyPr/>
          <a:lstStyle/>
          <a:p>
            <a:pPr algn="ctr"/>
            <a:r>
              <a:rPr lang="tr-TR" noProof="0" dirty="0">
                <a:ea typeface="MS PGothic" charset="0"/>
              </a:rPr>
              <a:t>Toplam Talep Eğrisinin Eğimi</a:t>
            </a:r>
          </a:p>
        </p:txBody>
      </p:sp>
      <p:sp>
        <p:nvSpPr>
          <p:cNvPr id="9" name="Rectangle 8"/>
          <p:cNvSpPr/>
          <p:nvPr/>
        </p:nvSpPr>
        <p:spPr>
          <a:xfrm>
            <a:off x="1363046" y="1076170"/>
            <a:ext cx="1846098" cy="63559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a:latin typeface="Cambria"/>
                <a:ea typeface="ＭＳ 明朝"/>
                <a:cs typeface="Cambria"/>
              </a:rPr>
              <a:t>Fiyat Seviyesi (P)</a:t>
            </a:r>
            <a:endParaRPr lang="tr-TR" sz="2400" dirty="0">
              <a:effectLst/>
              <a:latin typeface="Cambria"/>
              <a:ea typeface="ＭＳ 明朝"/>
              <a:cs typeface="Cambria"/>
            </a:endParaRPr>
          </a:p>
        </p:txBody>
      </p:sp>
      <p:sp>
        <p:nvSpPr>
          <p:cNvPr id="10" name="Rectangle 9"/>
          <p:cNvSpPr/>
          <p:nvPr/>
        </p:nvSpPr>
        <p:spPr>
          <a:xfrm>
            <a:off x="9114241" y="5784018"/>
            <a:ext cx="1846098" cy="93057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dirty="0">
                <a:latin typeface="Cambria"/>
                <a:ea typeface="ＭＳ 明朝"/>
                <a:cs typeface="Cambria"/>
              </a:rPr>
              <a:t>Reel GSYH (Trilyon Dolar)</a:t>
            </a:r>
            <a:endParaRPr lang="tr-TR" sz="2400" dirty="0">
              <a:effectLst/>
              <a:latin typeface="Cambria"/>
              <a:ea typeface="ＭＳ 明朝"/>
              <a:cs typeface="Cambria"/>
            </a:endParaRP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Talep Edilen Miktardaki Değişim</a:t>
            </a:r>
            <a:endParaRPr lang="tr-TR"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tr-TR" sz="3200" noProof="0" dirty="0"/>
              <a:t>Toplam Talep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Demanded</a:t>
            </a:r>
            <a:r>
              <a:rPr lang="tr-TR" sz="3200" noProof="0" dirty="0"/>
              <a:t>: AQD):</a:t>
            </a:r>
          </a:p>
          <a:p>
            <a:pPr lvl="1"/>
            <a:r>
              <a:rPr lang="tr-TR" sz="2800" noProof="0" dirty="0"/>
              <a:t>Belli bir fiyat seviyesinde alıcıların aldığı nihai malların (reel GYSH ile ölçülür) toplam miktarıdır.</a:t>
            </a:r>
          </a:p>
          <a:p>
            <a:r>
              <a:rPr lang="tr-TR" sz="3200" noProof="0" dirty="0" err="1"/>
              <a:t>AQD'deki</a:t>
            </a:r>
            <a:r>
              <a:rPr lang="tr-TR" sz="3200" noProof="0" dirty="0"/>
              <a:t> Değişim:</a:t>
            </a:r>
          </a:p>
          <a:p>
            <a:pPr lvl="1"/>
            <a:r>
              <a:rPr lang="tr-TR" sz="2800" noProof="0" dirty="0"/>
              <a:t>Sadece fiyat seviyesindeki değişimden kaynaklanan bir ulusun satın alınan nihai malların toplamındaki değişmedir.</a:t>
            </a:r>
          </a:p>
          <a:p>
            <a:pPr lvl="1"/>
            <a:r>
              <a:rPr lang="tr-TR" sz="2800" noProof="0" dirty="0"/>
              <a:t>Fiyat seviyesindeki değişim nedeniyle olur.</a:t>
            </a:r>
          </a:p>
          <a:p>
            <a:pPr lvl="1"/>
            <a:r>
              <a:rPr lang="tr-TR" sz="2800" noProof="0" dirty="0"/>
              <a:t>AD eğrisi boyunca hareket.</a:t>
            </a:r>
          </a:p>
          <a:p>
            <a:pPr lvl="1"/>
            <a:r>
              <a:rPr lang="tr-TR" sz="2800" noProof="0" dirty="0"/>
              <a:t>Kayma yok!</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Talepteki Değişim</a:t>
            </a:r>
            <a:endParaRPr lang="tr-TR"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tr-TR" sz="3200" noProof="0" dirty="0" err="1"/>
              <a:t>AD'deki</a:t>
            </a:r>
            <a:r>
              <a:rPr lang="tr-TR" sz="3200" noProof="0" dirty="0"/>
              <a:t> Değişim:</a:t>
            </a:r>
          </a:p>
          <a:p>
            <a:pPr lvl="1"/>
            <a:r>
              <a:rPr lang="tr-TR" sz="2800" noProof="0" dirty="0"/>
              <a:t>Fiyat seviyesindeki değişim haricinde nedenlerden kaynaklanan satın alınan nihai malların toplamındaki değişmedir.</a:t>
            </a:r>
          </a:p>
          <a:p>
            <a:pPr lvl="1"/>
            <a:r>
              <a:rPr lang="tr-TR" sz="2800" noProof="0" dirty="0" err="1"/>
              <a:t>AD'de</a:t>
            </a:r>
            <a:r>
              <a:rPr lang="tr-TR" sz="2800" noProof="0" dirty="0"/>
              <a:t> kayma!</a:t>
            </a:r>
          </a:p>
          <a:p>
            <a:pPr lvl="2"/>
            <a:r>
              <a:rPr lang="tr-TR" noProof="0" dirty="0" err="1">
                <a:latin typeface="Cambria"/>
                <a:ea typeface="Cambria"/>
                <a:cs typeface="Cambria"/>
              </a:rPr>
              <a:t>AD'de</a:t>
            </a:r>
            <a:r>
              <a:rPr lang="tr-TR" noProof="0" dirty="0">
                <a:latin typeface="Cambria"/>
                <a:ea typeface="Cambria"/>
                <a:cs typeface="Cambria"/>
              </a:rPr>
              <a:t> azalma: Sola kayma.</a:t>
            </a:r>
          </a:p>
          <a:p>
            <a:pPr lvl="2"/>
            <a:r>
              <a:rPr lang="tr-TR" noProof="0" dirty="0" err="1">
                <a:latin typeface="Cambria"/>
                <a:ea typeface="Cambria"/>
                <a:cs typeface="Cambria"/>
              </a:rPr>
              <a:t>AD'de</a:t>
            </a:r>
            <a:r>
              <a:rPr lang="tr-TR" noProof="0" dirty="0">
                <a:latin typeface="Cambria"/>
                <a:ea typeface="Cambria"/>
                <a:cs typeface="Cambria"/>
              </a:rPr>
              <a:t> artma: Sağa kayma.</a:t>
            </a:r>
          </a:p>
          <a:p>
            <a:pPr lvl="1"/>
            <a:r>
              <a:rPr lang="tr-TR" sz="2800" noProof="0" dirty="0"/>
              <a:t>Bazı faktörlerdeki değişimler nedeniyle olur ki bunlar sonunda GSYH'nin bileşenlerini (C, G, I ve NX) değiştirir.</a:t>
            </a:r>
          </a:p>
        </p:txBody>
      </p:sp>
      <p:sp>
        <p:nvSpPr>
          <p:cNvPr id="12" name="TextBox 3"/>
          <p:cNvSpPr txBox="1">
            <a:spLocks noChangeArrowheads="1"/>
          </p:cNvSpPr>
          <p:nvPr/>
        </p:nvSpPr>
        <p:spPr bwMode="auto">
          <a:xfrm>
            <a:off x="1453647" y="5994014"/>
            <a:ext cx="7458272"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tr-TR" sz="4400">
                <a:solidFill>
                  <a:srgbClr val="669900"/>
                </a:solidFill>
                <a:latin typeface="Cambria"/>
                <a:cs typeface="Cambria"/>
              </a:rPr>
              <a:t>AD = GSYH = C + I + G + NX</a:t>
            </a:r>
            <a:endParaRPr lang="tr-TR" sz="4400" dirty="0">
              <a:solidFill>
                <a:srgbClr val="669900"/>
              </a:solidFill>
              <a:latin typeface="Cambria"/>
              <a:cs typeface="Cambria"/>
            </a:endParaRP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Faktörler</a:t>
            </a:r>
            <a:endParaRPr lang="tr-TR" noProof="0" dirty="0">
              <a:ea typeface="MS PGothic" charset="0"/>
            </a:endParaRPr>
          </a:p>
        </p:txBody>
      </p:sp>
      <p:sp>
        <p:nvSpPr>
          <p:cNvPr id="6" name="Content Placeholder 2"/>
          <p:cNvSpPr>
            <a:spLocks noGrp="1"/>
          </p:cNvSpPr>
          <p:nvPr>
            <p:ph idx="1"/>
          </p:nvPr>
        </p:nvSpPr>
        <p:spPr>
          <a:xfrm>
            <a:off x="609600" y="1713168"/>
            <a:ext cx="11335637" cy="4896248"/>
          </a:xfrm>
        </p:spPr>
        <p:txBody>
          <a:bodyPr/>
          <a:lstStyle/>
          <a:p>
            <a:pPr marL="514350" indent="-514350" eaLnBrk="1" hangingPunct="1">
              <a:buNone/>
            </a:pPr>
            <a:r>
              <a:rPr lang="tr-TR" altLang="en-US" sz="2800" b="1" noProof="0" dirty="0"/>
              <a:t>1. Yurtiçi Faktörler</a:t>
            </a:r>
          </a:p>
          <a:p>
            <a:pPr eaLnBrk="1" hangingPunct="1"/>
            <a:r>
              <a:rPr lang="tr-TR" altLang="en-US" sz="2400" noProof="0" dirty="0"/>
              <a:t>Yurtiçindeki bireylerin ve firmaların harcama alışkınlıklarını değiştiren herhangi bir faktör toplam talebi kaydırır:</a:t>
            </a:r>
          </a:p>
          <a:p>
            <a:pPr lvl="1" eaLnBrk="1" hangingPunct="1"/>
            <a:r>
              <a:rPr lang="tr-TR" altLang="en-US" sz="2000" noProof="0" dirty="0"/>
              <a:t>Reel Servet</a:t>
            </a:r>
          </a:p>
          <a:p>
            <a:pPr lvl="1" eaLnBrk="1" hangingPunct="1"/>
            <a:r>
              <a:rPr lang="tr-TR" altLang="en-US" sz="2000" noProof="0" dirty="0"/>
              <a:t>Reel Faiz Oranı</a:t>
            </a:r>
          </a:p>
          <a:p>
            <a:pPr lvl="1" eaLnBrk="1" hangingPunct="1"/>
            <a:r>
              <a:rPr lang="tr-TR" altLang="en-US" sz="2000" noProof="0" dirty="0"/>
              <a:t>Sirkülasyondaki Para Miktarı</a:t>
            </a:r>
          </a:p>
          <a:p>
            <a:pPr lvl="1" eaLnBrk="1" hangingPunct="1"/>
            <a:r>
              <a:rPr lang="tr-TR" altLang="en-US" sz="2000" noProof="0" dirty="0"/>
              <a:t>Hükümet Harcamaları, Vergileri ve Transferleri</a:t>
            </a:r>
          </a:p>
          <a:p>
            <a:pPr lvl="1" eaLnBrk="1" hangingPunct="1"/>
            <a:r>
              <a:rPr lang="tr-TR" altLang="en-US" sz="2000" noProof="0" dirty="0"/>
              <a:t>Gelecek Hakkındaki Beklentiler</a:t>
            </a:r>
          </a:p>
          <a:p>
            <a:pPr marL="0" indent="0" eaLnBrk="1" hangingPunct="1">
              <a:buNone/>
            </a:pPr>
            <a:r>
              <a:rPr lang="tr-TR" altLang="en-US" sz="2400" b="1" noProof="0" dirty="0"/>
              <a:t>2. Uluslararası Faktörler</a:t>
            </a:r>
          </a:p>
          <a:p>
            <a:pPr eaLnBrk="1" hangingPunct="1"/>
            <a:r>
              <a:rPr lang="tr-TR" altLang="en-US" sz="2400" noProof="0" dirty="0"/>
              <a:t>Yurtdışında gerçekleşip toplam talebi NX yoluyla değiştiren tüm faktörler:</a:t>
            </a:r>
          </a:p>
          <a:p>
            <a:pPr lvl="1" eaLnBrk="1" hangingPunct="1"/>
            <a:r>
              <a:rPr lang="tr-TR" altLang="en-US" sz="2000" noProof="0" dirty="0"/>
              <a:t>Diğer Ülkelerdeki Gelir ve Diğer Ekonomik Koşullar</a:t>
            </a:r>
          </a:p>
          <a:p>
            <a:pPr lvl="1" eaLnBrk="1" hangingPunct="1"/>
            <a:r>
              <a:rPr lang="tr-TR" altLang="en-US" sz="2000" noProof="0" dirty="0"/>
              <a:t>Döviz Kuru</a:t>
            </a:r>
            <a:endParaRPr lang="tr-TR" altLang="en-US" sz="2400" noProof="0" dirty="0"/>
          </a:p>
          <a:p>
            <a:pPr eaLnBrk="1" hangingPunct="1"/>
            <a:endParaRPr lang="tr-TR" altLang="en-US" sz="2400" noProof="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199" y="27"/>
            <a:ext cx="9180225" cy="1527175"/>
          </a:xfrm>
        </p:spPr>
        <p:txBody>
          <a:bodyPr/>
          <a:lstStyle/>
          <a:p>
            <a:r>
              <a:rPr lang="tr-TR" altLang="en-US" noProof="0" dirty="0"/>
              <a:t>Ödünç Verilebilir Fonlar Piyasası</a:t>
            </a:r>
          </a:p>
        </p:txBody>
      </p:sp>
      <p:sp>
        <p:nvSpPr>
          <p:cNvPr id="16386" name="Content Placeholder 2"/>
          <p:cNvSpPr>
            <a:spLocks noGrp="1"/>
          </p:cNvSpPr>
          <p:nvPr>
            <p:ph idx="1"/>
          </p:nvPr>
        </p:nvSpPr>
        <p:spPr>
          <a:xfrm>
            <a:off x="1981200" y="1712913"/>
            <a:ext cx="8229600" cy="4895850"/>
          </a:xfrm>
        </p:spPr>
        <p:txBody>
          <a:bodyPr/>
          <a:lstStyle/>
          <a:p>
            <a:pPr eaLnBrk="1" hangingPunct="1"/>
            <a:r>
              <a:rPr lang="tr-TR" altLang="en-US" sz="3200" noProof="0" dirty="0"/>
              <a:t>Ödünç Verilebilir Fonlar Piyasası (</a:t>
            </a:r>
            <a:r>
              <a:rPr lang="tr-TR" altLang="en-US" sz="3200" noProof="0" dirty="0" err="1"/>
              <a:t>Loanable</a:t>
            </a:r>
            <a:r>
              <a:rPr lang="tr-TR" altLang="en-US" sz="3200" noProof="0" dirty="0"/>
              <a:t> </a:t>
            </a:r>
            <a:r>
              <a:rPr lang="tr-TR" altLang="en-US" sz="3200" noProof="0" dirty="0" err="1"/>
              <a:t>funds</a:t>
            </a:r>
            <a:r>
              <a:rPr lang="tr-TR" altLang="en-US" sz="3200" noProof="0" dirty="0"/>
              <a:t> market)</a:t>
            </a:r>
          </a:p>
          <a:p>
            <a:pPr lvl="1" eaLnBrk="1" hangingPunct="1"/>
            <a:r>
              <a:rPr lang="tr-TR" altLang="en-US" sz="2800" noProof="0" dirty="0"/>
              <a:t>Borsa, yatırım bankaları, yatırım fonu firmaları ve ticari bankalar gibi kurumları içerir.</a:t>
            </a:r>
          </a:p>
          <a:p>
            <a:pPr lvl="1" eaLnBrk="1" hangingPunct="1"/>
            <a:r>
              <a:rPr lang="tr-TR" altLang="en-US" sz="2800" noProof="0" dirty="0"/>
              <a:t>Ödünç alanlar</a:t>
            </a:r>
            <a:r>
              <a:rPr lang="tr-TR" altLang="en-US" sz="2800" dirty="0"/>
              <a:t>, </a:t>
            </a:r>
            <a:r>
              <a:rPr lang="tr-TR" altLang="en-US" sz="2800" noProof="0" dirty="0"/>
              <a:t>firmaları için kaynak alırlar.</a:t>
            </a:r>
          </a:p>
          <a:p>
            <a:pPr lvl="1" eaLnBrk="1" hangingPunct="1"/>
            <a:r>
              <a:rPr lang="tr-TR" altLang="en-US" sz="2800" noProof="0" dirty="0"/>
              <a:t>Tasarruf edenler, bu firmalara ödünç verirler.</a:t>
            </a:r>
            <a:endParaRPr lang="tr-TR" altLang="en-US" sz="2400" noProof="0" dirty="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Yurtiçi Faktörler</a:t>
            </a:r>
            <a:endParaRPr lang="tr-TR" noProof="0" dirty="0">
              <a:ea typeface="MS PGothic" charset="0"/>
            </a:endParaRPr>
          </a:p>
        </p:txBody>
      </p:sp>
      <p:sp>
        <p:nvSpPr>
          <p:cNvPr id="5" name="Content Placeholder 2"/>
          <p:cNvSpPr txBox="1">
            <a:spLocks/>
          </p:cNvSpPr>
          <p:nvPr/>
        </p:nvSpPr>
        <p:spPr bwMode="auto">
          <a:xfrm>
            <a:off x="602660" y="1827025"/>
            <a:ext cx="11267133"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3200" dirty="0"/>
              <a:t>Reel Servet:</a:t>
            </a:r>
          </a:p>
          <a:p>
            <a:pPr lvl="1"/>
            <a:r>
              <a:rPr lang="tr-TR" sz="2800" dirty="0"/>
              <a:t>Servetteki artış (azalış) C aracılığı ile toplam talepte artışa (azalışa) neden olur. </a:t>
            </a:r>
            <a:r>
              <a:rPr lang="tr-TR" sz="2800" dirty="0">
                <a:sym typeface="Wingdings"/>
              </a:rPr>
              <a:t></a:t>
            </a:r>
            <a:r>
              <a:rPr lang="tr-TR" sz="2800" dirty="0"/>
              <a:t> Pozitif bir ilişki.	</a:t>
            </a:r>
          </a:p>
          <a:p>
            <a:r>
              <a:rPr lang="tr-TR" sz="3200" dirty="0"/>
              <a:t>Reel Faiz Oranı:</a:t>
            </a:r>
          </a:p>
          <a:p>
            <a:pPr lvl="1"/>
            <a:r>
              <a:rPr lang="tr-TR" sz="2800" dirty="0"/>
              <a:t>Reel faiz oranındaki artış (azalış) I aracılığı ile toplam talepte azalışa (artışa) neden olur. </a:t>
            </a:r>
            <a:r>
              <a:rPr lang="tr-TR" sz="2800" dirty="0">
                <a:sym typeface="Wingdings"/>
              </a:rPr>
              <a:t></a:t>
            </a:r>
            <a:r>
              <a:rPr lang="tr-TR" sz="2800" dirty="0"/>
              <a:t> Negatif bir ilişki.</a:t>
            </a:r>
          </a:p>
          <a:p>
            <a:r>
              <a:rPr lang="tr-TR" sz="3200" dirty="0"/>
              <a:t>Sirkülasyondaki Para Miktarı:</a:t>
            </a:r>
          </a:p>
          <a:p>
            <a:pPr lvl="1"/>
            <a:r>
              <a:rPr lang="tr-TR" sz="2800" dirty="0"/>
              <a:t>Sirkülasyondaki para miktarındaki artış (azalış) C aracılığı ile toplam talepte artışa (azalışa) neden olur. </a:t>
            </a:r>
            <a:r>
              <a:rPr lang="tr-TR" sz="2800" dirty="0">
                <a:sym typeface="Wingdings"/>
              </a:rPr>
              <a:t></a:t>
            </a:r>
            <a:r>
              <a:rPr lang="tr-TR" sz="2800" dirty="0"/>
              <a:t> Pozitif bir ilişki.</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Yurtiçi Faktörler</a:t>
            </a:r>
            <a:endParaRPr lang="tr-TR" noProof="0" dirty="0">
              <a:ea typeface="MS PGothic" charset="0"/>
            </a:endParaRPr>
          </a:p>
        </p:txBody>
      </p:sp>
      <p:sp>
        <p:nvSpPr>
          <p:cNvPr id="5" name="Content Placeholder 2"/>
          <p:cNvSpPr txBox="1">
            <a:spLocks/>
          </p:cNvSpPr>
          <p:nvPr/>
        </p:nvSpPr>
        <p:spPr bwMode="auto">
          <a:xfrm>
            <a:off x="602660" y="1827025"/>
            <a:ext cx="105296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2800"/>
              <a:t>Hükümet Harcamaları, Vergileri ve Transferleri:</a:t>
            </a:r>
          </a:p>
          <a:p>
            <a:pPr lvl="1"/>
            <a:r>
              <a:rPr lang="tr-TR" sz="2400"/>
              <a:t>Hükümet </a:t>
            </a:r>
            <a:r>
              <a:rPr lang="tr-TR" sz="2400" dirty="0"/>
              <a:t>Harcamalarındaki artış (azalış) G aracılığı ile toplam talepte artışa (azalışa) neden </a:t>
            </a:r>
            <a:r>
              <a:rPr lang="tr-TR" sz="2400"/>
              <a:t>olur. </a:t>
            </a:r>
            <a:r>
              <a:rPr lang="tr-TR" sz="2400">
                <a:sym typeface="Wingdings"/>
              </a:rPr>
              <a:t></a:t>
            </a:r>
            <a:r>
              <a:rPr lang="tr-TR" sz="2400"/>
              <a:t> Pozitif </a:t>
            </a:r>
            <a:r>
              <a:rPr lang="tr-TR" sz="2400" dirty="0"/>
              <a:t>bir ilişki.</a:t>
            </a:r>
          </a:p>
          <a:p>
            <a:pPr lvl="1"/>
            <a:r>
              <a:rPr lang="tr-TR" sz="2400" dirty="0"/>
              <a:t>Vergilerdeki artış (azalış) G aracılığı ile toplam talepte azalışa (artışa) </a:t>
            </a:r>
            <a:r>
              <a:rPr lang="tr-TR" sz="2400"/>
              <a:t>neden olur. </a:t>
            </a:r>
            <a:r>
              <a:rPr lang="tr-TR" sz="2400">
                <a:sym typeface="Wingdings"/>
              </a:rPr>
              <a:t></a:t>
            </a:r>
            <a:r>
              <a:rPr lang="tr-TR" sz="2400"/>
              <a:t> Negatif </a:t>
            </a:r>
            <a:r>
              <a:rPr lang="tr-TR" sz="2400" dirty="0"/>
              <a:t>bir </a:t>
            </a:r>
            <a:r>
              <a:rPr lang="tr-TR" sz="2400"/>
              <a:t>ilişki.</a:t>
            </a:r>
            <a:endParaRPr lang="tr-TR" sz="2000"/>
          </a:p>
          <a:p>
            <a:pPr lvl="1"/>
            <a:r>
              <a:rPr lang="tr-TR" sz="2400"/>
              <a:t>Hükümet </a:t>
            </a:r>
            <a:r>
              <a:rPr lang="tr-TR" sz="2400" dirty="0"/>
              <a:t>Transferlerindeki artış (azalış) G aracılığı ile toplam talepte artışa (azalışa) neden </a:t>
            </a:r>
            <a:r>
              <a:rPr lang="tr-TR" sz="2400"/>
              <a:t>olur. </a:t>
            </a:r>
            <a:r>
              <a:rPr lang="tr-TR" sz="2400">
                <a:sym typeface="Wingdings"/>
              </a:rPr>
              <a:t></a:t>
            </a:r>
            <a:r>
              <a:rPr lang="tr-TR" sz="2400"/>
              <a:t> Pozitif </a:t>
            </a:r>
            <a:r>
              <a:rPr lang="tr-TR" sz="2400" dirty="0"/>
              <a:t>bir </a:t>
            </a:r>
            <a:r>
              <a:rPr lang="tr-TR" sz="2400"/>
              <a:t>ilişki. </a:t>
            </a:r>
          </a:p>
          <a:p>
            <a:r>
              <a:rPr lang="tr-TR" sz="2800"/>
              <a:t>Gelecek Hakkındaki Beklentiler:</a:t>
            </a:r>
          </a:p>
          <a:p>
            <a:pPr lvl="1"/>
            <a:r>
              <a:rPr lang="tr-TR" sz="2400"/>
              <a:t>Ekonominin </a:t>
            </a:r>
            <a:r>
              <a:rPr lang="tr-TR" sz="2400" dirty="0"/>
              <a:t>gelecekteki durumu hakkındaki pozitif (negatif) beklenti C aracılığı ile toplam talepte artışa (azalışa) </a:t>
            </a:r>
            <a:r>
              <a:rPr lang="tr-TR" sz="2400"/>
              <a:t>neden olur. </a:t>
            </a:r>
            <a:r>
              <a:rPr lang="tr-TR" sz="2400">
                <a:sym typeface="Wingdings"/>
              </a:rPr>
              <a:t></a:t>
            </a:r>
            <a:r>
              <a:rPr lang="tr-TR" sz="2400"/>
              <a:t> Pozitif </a:t>
            </a:r>
            <a:r>
              <a:rPr lang="tr-TR" sz="2400" dirty="0"/>
              <a:t>bir </a:t>
            </a:r>
            <a:r>
              <a:rPr lang="tr-TR" sz="2400"/>
              <a:t>ilişki.</a:t>
            </a:r>
            <a:endParaRPr lang="tr-TR"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Toplam Talebi Kaydıran </a:t>
            </a:r>
            <a:br>
              <a:rPr lang="tr-TR" noProof="0" dirty="0"/>
            </a:br>
            <a:r>
              <a:rPr lang="tr-TR" noProof="0" dirty="0"/>
              <a:t>Uluslararası Faktörler</a:t>
            </a:r>
            <a:endParaRPr lang="tr-TR"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tr-TR" sz="3200"/>
              <a:t>Diğer Ülkelerdeki Gelir ve Diğer Ekonomik Koşullar:</a:t>
            </a:r>
          </a:p>
          <a:p>
            <a:pPr lvl="1"/>
            <a:r>
              <a:rPr lang="tr-TR" sz="2800"/>
              <a:t>Diğer </a:t>
            </a:r>
            <a:r>
              <a:rPr lang="tr-TR" sz="2800" dirty="0"/>
              <a:t>ülkelerin gelirindeki artış (azalış), ulusun ihraç mallarına olan talebi arttırır (azaltır) ve bu nedenle NX aracılığı ile toplam talepte artışa (azalışa) </a:t>
            </a:r>
            <a:r>
              <a:rPr lang="tr-TR" sz="2800"/>
              <a:t>neden olur. </a:t>
            </a:r>
            <a:r>
              <a:rPr lang="tr-TR" sz="2800">
                <a:sym typeface="Wingdings"/>
              </a:rPr>
              <a:t></a:t>
            </a:r>
            <a:r>
              <a:rPr lang="tr-TR" sz="2800"/>
              <a:t> Pozitif </a:t>
            </a:r>
            <a:r>
              <a:rPr lang="tr-TR" sz="2800" dirty="0"/>
              <a:t>bir </a:t>
            </a:r>
            <a:r>
              <a:rPr lang="tr-TR" sz="2800"/>
              <a:t>ilişki.</a:t>
            </a:r>
          </a:p>
          <a:p>
            <a:r>
              <a:rPr lang="tr-TR" sz="3200"/>
              <a:t>Döviz Kuru:</a:t>
            </a:r>
          </a:p>
          <a:p>
            <a:pPr lvl="1"/>
            <a:r>
              <a:rPr lang="tr-TR" sz="2800"/>
              <a:t>Yerel </a:t>
            </a:r>
            <a:r>
              <a:rPr lang="tr-TR" sz="2800" dirty="0"/>
              <a:t>paranın değerindeki artış (azalış), ulusun ihraç mallarına olan talebi azaltır (arttırır) ve ulusun ithal mallara olan talebini arttırır (azaltır) ve bu nedenle NX aracılığı ile toplam talepte azalışa (artışa) neden olur</a:t>
            </a:r>
            <a:r>
              <a:rPr lang="tr-TR" sz="2800"/>
              <a:t>. </a:t>
            </a:r>
            <a:r>
              <a:rPr lang="tr-TR" sz="2800">
                <a:sym typeface="Wingdings"/>
              </a:rPr>
              <a:t></a:t>
            </a:r>
            <a:r>
              <a:rPr lang="tr-TR" sz="2800"/>
              <a:t> Negatif </a:t>
            </a:r>
            <a:r>
              <a:rPr lang="tr-TR" sz="2800" dirty="0"/>
              <a:t>bir </a:t>
            </a:r>
            <a:r>
              <a:rPr lang="tr-TR" sz="2800"/>
              <a:t>ilişki.</a:t>
            </a:r>
            <a:endParaRPr lang="tr-TR" sz="2800" dirty="0"/>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tr-TR" noProof="0" dirty="0"/>
              <a:t>Toplam Talepteki Kaymalar</a:t>
            </a:r>
            <a:endParaRPr lang="tr-TR"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tr-TR"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480145338"/>
              </p:ext>
            </p:extLst>
          </p:nvPr>
        </p:nvGraphicFramePr>
        <p:xfrm>
          <a:off x="4961729" y="1763378"/>
          <a:ext cx="7058955" cy="4846320"/>
        </p:xfrm>
        <a:graphic>
          <a:graphicData uri="http://schemas.openxmlformats.org/drawingml/2006/table">
            <a:tbl>
              <a:tblPr firstRow="1" bandRow="1">
                <a:tableStyleId>{3C2FFA5D-87B4-456A-9821-1D502468CF0F}</a:tableStyleId>
              </a:tblPr>
              <a:tblGrid>
                <a:gridCol w="2830818">
                  <a:extLst>
                    <a:ext uri="{9D8B030D-6E8A-4147-A177-3AD203B41FA5}">
                      <a16:colId xmlns:a16="http://schemas.microsoft.com/office/drawing/2014/main" val="20000"/>
                    </a:ext>
                  </a:extLst>
                </a:gridCol>
                <a:gridCol w="2109585">
                  <a:extLst>
                    <a:ext uri="{9D8B030D-6E8A-4147-A177-3AD203B41FA5}">
                      <a16:colId xmlns:a16="http://schemas.microsoft.com/office/drawing/2014/main" val="20001"/>
                    </a:ext>
                  </a:extLst>
                </a:gridCol>
                <a:gridCol w="2118552">
                  <a:extLst>
                    <a:ext uri="{9D8B030D-6E8A-4147-A177-3AD203B41FA5}">
                      <a16:colId xmlns:a16="http://schemas.microsoft.com/office/drawing/2014/main" val="20002"/>
                    </a:ext>
                  </a:extLst>
                </a:gridCol>
              </a:tblGrid>
              <a:tr h="370840">
                <a:tc>
                  <a:txBody>
                    <a:bodyPr/>
                    <a:lstStyle/>
                    <a:p>
                      <a:pPr algn="ctr"/>
                      <a:r>
                        <a:rPr lang="tr-TR" sz="2000" noProof="0">
                          <a:latin typeface="Cambria"/>
                        </a:rPr>
                        <a:t>Kaydırma Faktörü</a:t>
                      </a:r>
                      <a:endParaRPr lang="tr-TR" sz="2000" b="1" noProof="0">
                        <a:latin typeface="Cambria"/>
                        <a:cs typeface="Cambria"/>
                      </a:endParaRPr>
                    </a:p>
                  </a:txBody>
                  <a:tcPr/>
                </a:tc>
                <a:tc>
                  <a:txBody>
                    <a:bodyPr/>
                    <a:lstStyle/>
                    <a:p>
                      <a:pPr algn="ctr"/>
                      <a:r>
                        <a:rPr lang="tr-TR" sz="2000" noProof="0">
                          <a:latin typeface="Cambria"/>
                        </a:rPr>
                        <a:t>Faktördeki Artışın</a:t>
                      </a:r>
                      <a:r>
                        <a:rPr lang="tr-TR" sz="2000" baseline="0" noProof="0">
                          <a:latin typeface="Cambria"/>
                        </a:rPr>
                        <a:t> Sonucu:</a:t>
                      </a:r>
                      <a:endParaRPr lang="tr-TR" sz="2000" b="1" noProof="0">
                        <a:latin typeface="Cambria"/>
                        <a:cs typeface="Cambria"/>
                      </a:endParaRPr>
                    </a:p>
                  </a:txBody>
                  <a:tcPr/>
                </a:tc>
                <a:tc>
                  <a:txBody>
                    <a:bodyPr/>
                    <a:lstStyle/>
                    <a:p>
                      <a:pPr algn="ctr"/>
                      <a:r>
                        <a:rPr lang="tr-TR" sz="2000" noProof="0">
                          <a:latin typeface="Cambria"/>
                        </a:rPr>
                        <a:t>Faktördeki Azalışın</a:t>
                      </a:r>
                      <a:r>
                        <a:rPr lang="tr-TR" sz="2000" baseline="0" noProof="0">
                          <a:latin typeface="Cambria"/>
                        </a:rPr>
                        <a:t> Sonucu</a:t>
                      </a:r>
                      <a:r>
                        <a:rPr lang="tr-TR" sz="2000" noProof="0">
                          <a:latin typeface="Cambria"/>
                        </a:rPr>
                        <a:t>:</a:t>
                      </a:r>
                      <a:endParaRPr lang="tr-TR" sz="2000" b="1" noProof="0">
                        <a:latin typeface="Cambria"/>
                        <a:cs typeface="Cambria"/>
                      </a:endParaRPr>
                    </a:p>
                  </a:txBody>
                  <a:tcPr/>
                </a:tc>
                <a:extLst>
                  <a:ext uri="{0D108BD9-81ED-4DB2-BD59-A6C34878D82A}">
                    <a16:rowId xmlns:a16="http://schemas.microsoft.com/office/drawing/2014/main" val="10000"/>
                  </a:ext>
                </a:extLst>
              </a:tr>
              <a:tr h="370840">
                <a:tc>
                  <a:txBody>
                    <a:bodyPr/>
                    <a:lstStyle/>
                    <a:p>
                      <a:r>
                        <a:rPr lang="tr-TR" noProof="0">
                          <a:latin typeface="Cambria"/>
                        </a:rPr>
                        <a:t>Reel Servet</a:t>
                      </a:r>
                      <a:endParaRPr lang="tr-TR" noProof="0">
                        <a:latin typeface="Cambria"/>
                        <a:cs typeface="Cambria"/>
                      </a:endParaRPr>
                    </a:p>
                  </a:txBody>
                  <a:tcPr/>
                </a:tc>
                <a:tc>
                  <a:txBody>
                    <a:bodyPr/>
                    <a:lstStyle/>
                    <a:p>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1"/>
                  </a:ext>
                </a:extLst>
              </a:tr>
              <a:tr h="370840">
                <a:tc>
                  <a:txBody>
                    <a:bodyPr/>
                    <a:lstStyle/>
                    <a:p>
                      <a:r>
                        <a:rPr lang="tr-TR" noProof="0">
                          <a:latin typeface="Cambria"/>
                        </a:rPr>
                        <a:t>Reel Faiz Oranı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2"/>
                  </a:ext>
                </a:extLst>
              </a:tr>
              <a:tr h="370840">
                <a:tc>
                  <a:txBody>
                    <a:bodyPr/>
                    <a:lstStyle/>
                    <a:p>
                      <a:r>
                        <a:rPr lang="tr-TR" noProof="0">
                          <a:latin typeface="Cambria"/>
                        </a:rPr>
                        <a:t>Sirkülasyondaki Para Miktarı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3"/>
                  </a:ext>
                </a:extLst>
              </a:tr>
              <a:tr h="370840">
                <a:tc>
                  <a:txBody>
                    <a:bodyPr/>
                    <a:lstStyle/>
                    <a:p>
                      <a:r>
                        <a:rPr lang="tr-TR" noProof="0">
                          <a:latin typeface="Cambria"/>
                        </a:rPr>
                        <a:t>Hükümet Harcamaları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4"/>
                  </a:ext>
                </a:extLst>
              </a:tr>
              <a:tr h="370840">
                <a:tc>
                  <a:txBody>
                    <a:bodyPr/>
                    <a:lstStyle/>
                    <a:p>
                      <a:r>
                        <a:rPr lang="tr-TR" noProof="0">
                          <a:latin typeface="Cambria"/>
                        </a:rPr>
                        <a:t>Hükümet</a:t>
                      </a:r>
                      <a:r>
                        <a:rPr lang="tr-TR" baseline="0" noProof="0">
                          <a:latin typeface="Cambria"/>
                        </a:rPr>
                        <a:t> Vergileri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5"/>
                  </a:ext>
                </a:extLst>
              </a:tr>
              <a:tr h="370840">
                <a:tc>
                  <a:txBody>
                    <a:bodyPr/>
                    <a:lstStyle/>
                    <a:p>
                      <a:r>
                        <a:rPr lang="tr-TR" noProof="0">
                          <a:latin typeface="Cambria"/>
                        </a:rPr>
                        <a:t>Hükümet Transferleri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6"/>
                  </a:ext>
                </a:extLst>
              </a:tr>
              <a:tr h="370840">
                <a:tc>
                  <a:txBody>
                    <a:bodyPr/>
                    <a:lstStyle/>
                    <a:p>
                      <a:r>
                        <a:rPr lang="tr-TR" noProof="0">
                          <a:latin typeface="Cambria"/>
                        </a:rPr>
                        <a:t>Gelecek Hakkındaki Beklentiler</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7"/>
                  </a:ext>
                </a:extLst>
              </a:tr>
              <a:tr h="370840">
                <a:tc>
                  <a:txBody>
                    <a:bodyPr/>
                    <a:lstStyle/>
                    <a:p>
                      <a:r>
                        <a:rPr lang="tr-TR" noProof="0">
                          <a:latin typeface="Cambria"/>
                        </a:rPr>
                        <a:t>Diğer Ülkelerdeki Gelir ve Diğer Ekonomik </a:t>
                      </a:r>
                      <a:r>
                        <a:rPr lang="tr-TR" baseline="0" noProof="0">
                          <a:latin typeface="Cambria"/>
                        </a:rPr>
                        <a:t>Koşullar</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AD</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8"/>
                  </a:ext>
                </a:extLst>
              </a:tr>
              <a:tr h="370840">
                <a:tc>
                  <a:txBody>
                    <a:bodyPr/>
                    <a:lstStyle/>
                    <a:p>
                      <a:r>
                        <a:rPr lang="tr-TR" noProof="0">
                          <a:latin typeface="Cambria"/>
                        </a:rPr>
                        <a:t>Döviz Kuru</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AD</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dirty="0">
                          <a:latin typeface="Cambria"/>
                        </a:rPr>
                        <a:t>Artış: AD</a:t>
                      </a:r>
                      <a:r>
                        <a:rPr lang="tr-TR" baseline="-25000" noProof="0" dirty="0">
                          <a:latin typeface="Cambria"/>
                        </a:rPr>
                        <a:t>2</a:t>
                      </a:r>
                      <a:endParaRPr lang="tr-TR" noProof="0" dirty="0">
                        <a:latin typeface="Cambria"/>
                        <a:cs typeface="Cambria"/>
                      </a:endParaRPr>
                    </a:p>
                  </a:txBody>
                  <a:tcPr/>
                </a:tc>
                <a:extLst>
                  <a:ext uri="{0D108BD9-81ED-4DB2-BD59-A6C34878D82A}">
                    <a16:rowId xmlns:a16="http://schemas.microsoft.com/office/drawing/2014/main" val="10009"/>
                  </a:ext>
                </a:extLst>
              </a:tr>
            </a:tbl>
          </a:graphicData>
        </a:graphic>
      </p:graphicFrame>
      <p:sp>
        <p:nvSpPr>
          <p:cNvPr id="11" name="Rectangle 10"/>
          <p:cNvSpPr/>
          <p:nvPr/>
        </p:nvSpPr>
        <p:spPr>
          <a:xfrm>
            <a:off x="30398" y="2519606"/>
            <a:ext cx="1260910"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a:latin typeface="Cambria"/>
                <a:ea typeface="ＭＳ 明朝"/>
                <a:cs typeface="Cambria"/>
              </a:rPr>
              <a:t>Fiyat Seviyesi (P)</a:t>
            </a:r>
            <a:endParaRPr lang="tr-TR" sz="1600" dirty="0">
              <a:effectLst/>
              <a:latin typeface="Cambria"/>
              <a:ea typeface="ＭＳ 明朝"/>
              <a:cs typeface="Cambria"/>
            </a:endParaRPr>
          </a:p>
        </p:txBody>
      </p:sp>
      <p:sp>
        <p:nvSpPr>
          <p:cNvPr id="12" name="Rectangle 11"/>
          <p:cNvSpPr/>
          <p:nvPr/>
        </p:nvSpPr>
        <p:spPr>
          <a:xfrm>
            <a:off x="3099622" y="5545424"/>
            <a:ext cx="1260910"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400" b="1">
                <a:latin typeface="Cambria"/>
                <a:ea typeface="ＭＳ 明朝"/>
                <a:cs typeface="Cambria"/>
              </a:rPr>
              <a:t>Reel GSYH </a:t>
            </a:r>
          </a:p>
          <a:p>
            <a:pPr marL="0" marR="0" algn="ctr">
              <a:spcBef>
                <a:spcPts val="0"/>
              </a:spcBef>
              <a:spcAft>
                <a:spcPts val="0"/>
              </a:spcAft>
            </a:pPr>
            <a:r>
              <a:rPr lang="tr-TR" sz="1400" b="1">
                <a:latin typeface="Cambria"/>
                <a:ea typeface="ＭＳ 明朝"/>
                <a:cs typeface="Cambria"/>
              </a:rPr>
              <a:t>(Y)</a:t>
            </a:r>
            <a:endParaRPr lang="tr-TR" sz="1600" dirty="0">
              <a:effectLst/>
              <a:latin typeface="Cambria"/>
              <a:ea typeface="ＭＳ 明朝"/>
              <a:cs typeface="Cambria"/>
            </a:endParaRPr>
          </a:p>
        </p:txBody>
      </p:sp>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tr-TR" noProof="0" dirty="0">
                <a:ea typeface="MS PGothic" charset="0"/>
              </a:rPr>
              <a:t>Toplam Arz</a:t>
            </a:r>
          </a:p>
        </p:txBody>
      </p:sp>
      <p:sp>
        <p:nvSpPr>
          <p:cNvPr id="15" name="Content Placeholder 2"/>
          <p:cNvSpPr>
            <a:spLocks noGrp="1"/>
          </p:cNvSpPr>
          <p:nvPr>
            <p:ph idx="1"/>
          </p:nvPr>
        </p:nvSpPr>
        <p:spPr>
          <a:xfrm>
            <a:off x="326923" y="1575529"/>
            <a:ext cx="11706332" cy="4895850"/>
          </a:xfrm>
        </p:spPr>
        <p:txBody>
          <a:bodyPr/>
          <a:lstStyle/>
          <a:p>
            <a:r>
              <a:rPr lang="tr-TR" sz="2800" noProof="0" dirty="0"/>
              <a:t>Toplam Arz (</a:t>
            </a:r>
            <a:r>
              <a:rPr lang="tr-TR" sz="2800" noProof="0" dirty="0" err="1"/>
              <a:t>Aggregate</a:t>
            </a:r>
            <a:r>
              <a:rPr lang="tr-TR" sz="2800" noProof="0" dirty="0"/>
              <a:t> </a:t>
            </a:r>
            <a:r>
              <a:rPr lang="tr-TR" sz="2800" noProof="0" dirty="0" err="1"/>
              <a:t>Supply</a:t>
            </a:r>
            <a:r>
              <a:rPr lang="tr-TR" sz="2800" noProof="0" dirty="0"/>
              <a:t>: AS):</a:t>
            </a:r>
          </a:p>
          <a:p>
            <a:pPr lvl="1"/>
            <a:r>
              <a:rPr lang="tr-TR" altLang="en-US" sz="2400" dirty="0"/>
              <a:t>Ekonomideki nihai mal ve hizmetler için toplam arzdır.</a:t>
            </a:r>
          </a:p>
          <a:p>
            <a:pPr lvl="1"/>
            <a:r>
              <a:rPr lang="tr-TR" sz="2400" noProof="0" dirty="0"/>
              <a:t>Ekonominin üretim tarafıdır.</a:t>
            </a:r>
          </a:p>
          <a:p>
            <a:r>
              <a:rPr lang="tr-TR" sz="2800" noProof="0" dirty="0"/>
              <a:t>Toplam Arz Edilen Miktar (</a:t>
            </a:r>
            <a:r>
              <a:rPr lang="tr-TR" sz="2800" noProof="0" dirty="0" err="1"/>
              <a:t>Aggregate</a:t>
            </a:r>
            <a:r>
              <a:rPr lang="tr-TR" sz="2800" noProof="0" dirty="0"/>
              <a:t> </a:t>
            </a:r>
            <a:r>
              <a:rPr lang="tr-TR" sz="2800" noProof="0" dirty="0" err="1"/>
              <a:t>Quantity</a:t>
            </a:r>
            <a:r>
              <a:rPr lang="tr-TR" sz="2800" noProof="0" dirty="0"/>
              <a:t> </a:t>
            </a:r>
            <a:r>
              <a:rPr lang="tr-TR" sz="2800" noProof="0" dirty="0" err="1"/>
              <a:t>Supplied</a:t>
            </a:r>
            <a:r>
              <a:rPr lang="tr-TR" sz="2800" noProof="0" dirty="0"/>
              <a:t>: AQS):</a:t>
            </a:r>
          </a:p>
          <a:p>
            <a:pPr lvl="1"/>
            <a:r>
              <a:rPr lang="tr-TR" sz="2400" dirty="0"/>
              <a:t>Belli bir fiyat seviyesinde satıcıların ürettiği nihai malların (reel GYSH ile ölçülür) toplam miktarıdır.</a:t>
            </a:r>
            <a:endParaRPr lang="tr-TR" sz="2400" noProof="0" dirty="0"/>
          </a:p>
          <a:p>
            <a:r>
              <a:rPr lang="tr-TR" sz="2800" noProof="0" dirty="0"/>
              <a:t>Toplam Arz Eğrisi:</a:t>
            </a:r>
            <a:endParaRPr lang="tr-TR" noProof="0" dirty="0">
              <a:latin typeface="Cambria"/>
              <a:ea typeface="Cambria"/>
              <a:cs typeface="Cambria"/>
            </a:endParaRPr>
          </a:p>
          <a:p>
            <a:pPr marL="742950" lvl="2" indent="-342900"/>
            <a:r>
              <a:rPr lang="tr-TR" noProof="0" dirty="0">
                <a:latin typeface="Cambria"/>
                <a:ea typeface="Cambria"/>
                <a:cs typeface="Cambria"/>
              </a:rPr>
              <a:t>Toplam arz edilen miktar ve fiyat seviyesi arasındaki ilişkinin grafiğidir.</a:t>
            </a:r>
          </a:p>
          <a:p>
            <a:r>
              <a:rPr lang="tr-TR" sz="2800" noProof="0" dirty="0">
                <a:ea typeface="MS PGothic" charset="0"/>
              </a:rPr>
              <a:t>AS eğrisinin eğimi zamana bağlıdır.</a:t>
            </a:r>
          </a:p>
          <a:p>
            <a:pPr lvl="1"/>
            <a:r>
              <a:rPr lang="tr-TR" sz="2400" dirty="0">
                <a:ea typeface="MS PGothic" charset="0"/>
              </a:rPr>
              <a:t>Uzun-Dönem Toplam Arz Eğrisi (</a:t>
            </a:r>
            <a:r>
              <a:rPr lang="tr-TR" sz="2400" dirty="0" err="1">
                <a:ea typeface="MS PGothic" charset="0"/>
              </a:rPr>
              <a:t>Long</a:t>
            </a:r>
            <a:r>
              <a:rPr lang="tr-TR" sz="2400" noProof="0" dirty="0" err="1">
                <a:ea typeface="MS PGothic" charset="0"/>
              </a:rPr>
              <a:t>-run</a:t>
            </a:r>
            <a:r>
              <a:rPr lang="tr-TR" sz="2400" noProof="0" dirty="0">
                <a:ea typeface="MS PGothic" charset="0"/>
              </a:rPr>
              <a:t> AS </a:t>
            </a:r>
            <a:r>
              <a:rPr lang="tr-TR" sz="2400" noProof="0" dirty="0" err="1">
                <a:ea typeface="MS PGothic" charset="0"/>
              </a:rPr>
              <a:t>curve</a:t>
            </a:r>
            <a:r>
              <a:rPr lang="tr-TR" sz="2400" noProof="0" dirty="0">
                <a:ea typeface="MS PGothic" charset="0"/>
              </a:rPr>
              <a:t>: LRAS)</a:t>
            </a:r>
          </a:p>
          <a:p>
            <a:pPr lvl="1"/>
            <a:r>
              <a:rPr lang="tr-TR" sz="2400">
                <a:ea typeface="MS PGothic" charset="0"/>
              </a:rPr>
              <a:t>Kısa-Dönem </a:t>
            </a:r>
            <a:r>
              <a:rPr lang="tr-TR" sz="2400" dirty="0">
                <a:ea typeface="MS PGothic" charset="0"/>
              </a:rPr>
              <a:t>Toplam Arz Eğrisi (</a:t>
            </a:r>
            <a:r>
              <a:rPr lang="tr-TR" sz="2400" noProof="0" dirty="0" err="1">
                <a:ea typeface="MS PGothic" charset="0"/>
              </a:rPr>
              <a:t>Short-run</a:t>
            </a:r>
            <a:r>
              <a:rPr lang="tr-TR" sz="2400" noProof="0" dirty="0">
                <a:ea typeface="MS PGothic" charset="0"/>
              </a:rPr>
              <a:t> AS </a:t>
            </a:r>
            <a:r>
              <a:rPr lang="tr-TR" sz="2400" noProof="0" dirty="0" err="1">
                <a:ea typeface="MS PGothic" charset="0"/>
              </a:rPr>
              <a:t>curve</a:t>
            </a:r>
            <a:r>
              <a:rPr lang="tr-TR" sz="2400" noProof="0" dirty="0">
                <a:ea typeface="MS PGothic" charset="0"/>
              </a:rPr>
              <a:t>: SRAS)</a:t>
            </a:r>
          </a:p>
          <a:p>
            <a:pPr marL="742950" lvl="2" indent="-342900"/>
            <a:endParaRPr lang="tr-TR" sz="1600" noProof="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ea typeface="MS PGothic" charset="0"/>
              </a:rPr>
              <a:t>Uzun-Dönem Toplam Arz Eğrisi</a:t>
            </a:r>
          </a:p>
        </p:txBody>
      </p:sp>
      <p:sp>
        <p:nvSpPr>
          <p:cNvPr id="15" name="Content Placeholder 2"/>
          <p:cNvSpPr>
            <a:spLocks noGrp="1"/>
          </p:cNvSpPr>
          <p:nvPr>
            <p:ph idx="1"/>
          </p:nvPr>
        </p:nvSpPr>
        <p:spPr>
          <a:xfrm>
            <a:off x="577512" y="1764151"/>
            <a:ext cx="11614488" cy="4895850"/>
          </a:xfrm>
        </p:spPr>
        <p:txBody>
          <a:bodyPr/>
          <a:lstStyle/>
          <a:p>
            <a:r>
              <a:rPr lang="tr-TR" sz="2400" noProof="0" dirty="0"/>
              <a:t>Uzun-dönem çıktısının/büyümesinin grafiğidir.</a:t>
            </a:r>
          </a:p>
          <a:p>
            <a:pPr marL="342900" lvl="1" indent="-342900">
              <a:buFont typeface="Arial" panose="020B0604020202020204" pitchFamily="34" charset="0"/>
              <a:buChar char="•"/>
            </a:pPr>
            <a:r>
              <a:rPr lang="tr-TR" sz="2400" noProof="0" dirty="0">
                <a:solidFill>
                  <a:srgbClr val="FF0000"/>
                </a:solidFill>
                <a:ea typeface="MS PGothic" charset="0"/>
              </a:rPr>
              <a:t>Potansiyel Reel GSYH (</a:t>
            </a:r>
            <a:r>
              <a:rPr lang="tr-TR" sz="2400" noProof="0" dirty="0" err="1">
                <a:solidFill>
                  <a:srgbClr val="FF0000"/>
                </a:solidFill>
                <a:ea typeface="MS PGothic" charset="0"/>
              </a:rPr>
              <a:t>Potential</a:t>
            </a:r>
            <a:r>
              <a:rPr lang="tr-TR" sz="2400" noProof="0" dirty="0">
                <a:solidFill>
                  <a:srgbClr val="FF0000"/>
                </a:solidFill>
                <a:ea typeface="MS PGothic" charset="0"/>
              </a:rPr>
              <a:t> Real GDP)</a:t>
            </a:r>
            <a:r>
              <a:rPr lang="tr-TR" sz="2400" noProof="0" dirty="0">
                <a:ea typeface="MS PGothic" charset="0"/>
              </a:rPr>
              <a:t> olarak da bilinir.</a:t>
            </a:r>
            <a:endParaRPr lang="tr-TR" sz="2400" noProof="0" dirty="0"/>
          </a:p>
          <a:p>
            <a:r>
              <a:rPr lang="tr-TR" sz="2400" noProof="0" dirty="0">
                <a:ea typeface="MS PGothic" charset="0"/>
              </a:rPr>
              <a:t>LRAS eğrisi diktir. Neden?</a:t>
            </a:r>
          </a:p>
          <a:p>
            <a:pPr lvl="1"/>
            <a:r>
              <a:rPr lang="tr-TR" sz="2000" noProof="0" dirty="0">
                <a:ea typeface="MS PGothic" charset="0"/>
              </a:rPr>
              <a:t>Fiyat seviyesinin uzun-dönem çıktısı/büyümesi üzerinde etkisi yoktur.</a:t>
            </a:r>
          </a:p>
          <a:p>
            <a:pPr lvl="1"/>
            <a:r>
              <a:rPr lang="tr-TR" sz="2000" noProof="0" dirty="0">
                <a:solidFill>
                  <a:srgbClr val="FF0000"/>
                </a:solidFill>
                <a:ea typeface="MS PGothic" charset="0"/>
              </a:rPr>
              <a:t>Uzun-Dönem: Tüm fiyatların adapte olması (ayarlanması) için yeterli bir zamandır.</a:t>
            </a:r>
          </a:p>
          <a:p>
            <a:pPr lvl="1"/>
            <a:r>
              <a:rPr lang="tr-TR" sz="2000" noProof="0" dirty="0">
                <a:solidFill>
                  <a:srgbClr val="FF0000"/>
                </a:solidFill>
                <a:ea typeface="MS PGothic" charset="0"/>
              </a:rPr>
              <a:t>Fiyatlar </a:t>
            </a:r>
            <a:r>
              <a:rPr lang="tr-TR" sz="2000" dirty="0">
                <a:solidFill>
                  <a:srgbClr val="FF0000"/>
                </a:solidFill>
                <a:ea typeface="MS PGothic" charset="0"/>
              </a:rPr>
              <a:t>yapışkan değildir (</a:t>
            </a:r>
            <a:r>
              <a:rPr lang="tr-TR" sz="2000" dirty="0" err="1">
                <a:solidFill>
                  <a:srgbClr val="FF0000"/>
                </a:solidFill>
                <a:ea typeface="MS PGothic" charset="0"/>
              </a:rPr>
              <a:t>rigid</a:t>
            </a:r>
            <a:r>
              <a:rPr lang="tr-TR" sz="2000" dirty="0">
                <a:solidFill>
                  <a:srgbClr val="FF0000"/>
                </a:solidFill>
                <a:ea typeface="MS PGothic" charset="0"/>
              </a:rPr>
              <a:t> ya da </a:t>
            </a:r>
            <a:r>
              <a:rPr lang="tr-TR" sz="2000" dirty="0" err="1">
                <a:solidFill>
                  <a:srgbClr val="FF0000"/>
                </a:solidFill>
                <a:ea typeface="MS PGothic" charset="0"/>
              </a:rPr>
              <a:t>sticky</a:t>
            </a:r>
            <a:r>
              <a:rPr lang="tr-TR" sz="2000" dirty="0">
                <a:solidFill>
                  <a:srgbClr val="FF0000"/>
                </a:solidFill>
                <a:ea typeface="MS PGothic" charset="0"/>
              </a:rPr>
              <a:t> değildir) yani esnektir.</a:t>
            </a:r>
            <a:endParaRPr lang="tr-TR" sz="2000" noProof="0" dirty="0">
              <a:solidFill>
                <a:srgbClr val="FF0000"/>
              </a:solidFill>
              <a:ea typeface="MS PGothic" charset="0"/>
            </a:endParaRPr>
          </a:p>
          <a:p>
            <a:r>
              <a:rPr lang="tr-TR" sz="2400" noProof="0" dirty="0">
                <a:ea typeface="MS PGothic" charset="0"/>
              </a:rPr>
              <a:t>Örnek:</a:t>
            </a:r>
          </a:p>
          <a:p>
            <a:pPr lvl="1"/>
            <a:r>
              <a:rPr lang="tr-TR" sz="2000" noProof="0" dirty="0">
                <a:ea typeface="MS PGothic" charset="0"/>
              </a:rPr>
              <a:t>Benzer iki ekonomi varsayın: </a:t>
            </a:r>
            <a:r>
              <a:rPr lang="tr-TR" sz="2000" b="1" noProof="0" dirty="0">
                <a:ea typeface="MS PGothic" charset="0"/>
              </a:rPr>
              <a:t>A</a:t>
            </a:r>
            <a:r>
              <a:rPr lang="tr-TR" sz="2000" noProof="0" dirty="0">
                <a:ea typeface="MS PGothic" charset="0"/>
              </a:rPr>
              <a:t> &amp; </a:t>
            </a:r>
            <a:r>
              <a:rPr lang="tr-TR" sz="2000" b="1" noProof="0" dirty="0">
                <a:ea typeface="MS PGothic" charset="0"/>
              </a:rPr>
              <a:t>B</a:t>
            </a:r>
            <a:r>
              <a:rPr lang="tr-TR" sz="2000" noProof="0" dirty="0">
                <a:ea typeface="MS PGothic" charset="0"/>
              </a:rPr>
              <a:t>.</a:t>
            </a:r>
          </a:p>
          <a:p>
            <a:pPr lvl="1"/>
            <a:r>
              <a:rPr lang="tr-TR" sz="2000" b="1" noProof="0" dirty="0">
                <a:ea typeface="MS PGothic" charset="0"/>
              </a:rPr>
              <a:t>A</a:t>
            </a:r>
            <a:r>
              <a:rPr lang="tr-TR" sz="2000" noProof="0" dirty="0">
                <a:ea typeface="MS PGothic" charset="0"/>
              </a:rPr>
              <a:t>'da </a:t>
            </a:r>
            <a:r>
              <a:rPr lang="tr-TR" sz="2000" b="1" noProof="0" dirty="0">
                <a:ea typeface="MS PGothic" charset="0"/>
              </a:rPr>
              <a:t>B</a:t>
            </a:r>
            <a:r>
              <a:rPr lang="tr-TR" sz="2000" noProof="0" dirty="0">
                <a:ea typeface="MS PGothic" charset="0"/>
              </a:rPr>
              <a:t>'ye kıyasla 2 katı para miktarı olsun.</a:t>
            </a:r>
          </a:p>
          <a:p>
            <a:pPr lvl="1"/>
            <a:r>
              <a:rPr lang="tr-TR" sz="2000" noProof="0" dirty="0">
                <a:ea typeface="MS PGothic" charset="0"/>
              </a:rPr>
              <a:t>Uzun-dönem sonucu: </a:t>
            </a:r>
            <a:r>
              <a:rPr lang="tr-TR" sz="2000" b="1" noProof="0" dirty="0">
                <a:ea typeface="MS PGothic" charset="0"/>
              </a:rPr>
              <a:t>A</a:t>
            </a:r>
            <a:r>
              <a:rPr lang="tr-TR" sz="2000" noProof="0" dirty="0">
                <a:ea typeface="MS PGothic" charset="0"/>
              </a:rPr>
              <a:t> ve </a:t>
            </a:r>
            <a:r>
              <a:rPr lang="tr-TR" sz="2000" b="1" noProof="0" dirty="0">
                <a:ea typeface="MS PGothic" charset="0"/>
              </a:rPr>
              <a:t>B</a:t>
            </a:r>
            <a:r>
              <a:rPr lang="tr-TR" sz="2000" noProof="0" dirty="0">
                <a:ea typeface="MS PGothic" charset="0"/>
              </a:rPr>
              <a:t>'de </a:t>
            </a:r>
            <a:r>
              <a:rPr lang="tr-TR" sz="2000" dirty="0">
                <a:ea typeface="MS PGothic" charset="0"/>
              </a:rPr>
              <a:t>aynı miktarda </a:t>
            </a:r>
            <a:r>
              <a:rPr lang="tr-TR" sz="2000" noProof="0" dirty="0">
                <a:ea typeface="MS PGothic" charset="0"/>
              </a:rPr>
              <a:t>L, K, kaynak </a:t>
            </a:r>
            <a:r>
              <a:rPr lang="tr-TR" sz="2000" dirty="0">
                <a:ea typeface="MS PGothic" charset="0"/>
              </a:rPr>
              <a:t>ve teknoloji var</a:t>
            </a:r>
            <a:r>
              <a:rPr lang="tr-TR" sz="2000" noProof="0" dirty="0">
                <a:ea typeface="MS PGothic" charset="0"/>
              </a:rPr>
              <a:t> fakat </a:t>
            </a:r>
            <a:r>
              <a:rPr lang="tr-TR" sz="2000" b="1" noProof="0" dirty="0">
                <a:ea typeface="MS PGothic" charset="0"/>
              </a:rPr>
              <a:t>A</a:t>
            </a:r>
            <a:r>
              <a:rPr lang="tr-TR" sz="2000" noProof="0" dirty="0">
                <a:ea typeface="MS PGothic" charset="0"/>
              </a:rPr>
              <a:t>'da mallar iki katı daha pahalı.</a:t>
            </a:r>
          </a:p>
          <a:p>
            <a:r>
              <a:rPr lang="tr-TR" sz="2400" noProof="0" dirty="0">
                <a:ea typeface="MS PGothic" charset="0"/>
              </a:rPr>
              <a:t>Çıkarım</a:t>
            </a:r>
          </a:p>
          <a:p>
            <a:pPr lvl="1"/>
            <a:r>
              <a:rPr lang="tr-TR" sz="2000" noProof="0" dirty="0">
                <a:ea typeface="MS PGothic" charset="0"/>
              </a:rPr>
              <a:t>Farklı fiyat seviyesi, aynı çıktı.</a:t>
            </a:r>
          </a:p>
          <a:p>
            <a:endParaRPr lang="tr-TR" sz="2800" noProof="0" dirty="0">
              <a:ea typeface="MS PGothic" charset="0"/>
            </a:endParaRP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tr-TR" dirty="0">
                <a:ea typeface="MS PGothic" charset="0"/>
              </a:rPr>
              <a:t>Uzun-Dönem Toplam Arz Eğrisi</a:t>
            </a:r>
            <a:endParaRPr lang="tr-TR" noProof="0" dirty="0">
              <a:ea typeface="MS PGothic" charset="0"/>
            </a:endParaRP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tr-TR" sz="2000" b="1" dirty="0">
                <a:latin typeface="Cambria"/>
                <a:cs typeface="Cambria"/>
              </a:rPr>
              <a:t>Y*</a:t>
            </a:r>
            <a:r>
              <a:rPr lang="tr-TR" sz="2000" dirty="0">
                <a:latin typeface="Cambria"/>
                <a:cs typeface="Cambria"/>
              </a:rPr>
              <a:t> = Tam İstihdam Çıktısı şu koşulda u = u*</a:t>
            </a:r>
          </a:p>
          <a:p>
            <a:r>
              <a:rPr lang="tr-TR" sz="2000" b="1" dirty="0">
                <a:latin typeface="Cambria"/>
                <a:ea typeface="MS PGothic" charset="0"/>
                <a:cs typeface="MS PGothic" charset="0"/>
              </a:rPr>
              <a:t>Y</a:t>
            </a:r>
            <a:r>
              <a:rPr lang="tr-TR" sz="2000" dirty="0">
                <a:latin typeface="Cambria"/>
                <a:ea typeface="MS PGothic" charset="0"/>
                <a:cs typeface="MS PGothic" charset="0"/>
              </a:rPr>
              <a:t> = Fiili Çıktı</a:t>
            </a:r>
          </a:p>
          <a:p>
            <a:r>
              <a:rPr lang="tr-TR" sz="2000" b="1" dirty="0">
                <a:latin typeface="Cambria"/>
                <a:ea typeface="MS PGothic" charset="0"/>
                <a:cs typeface="MS PGothic" charset="0"/>
              </a:rPr>
              <a:t>u</a:t>
            </a:r>
            <a:r>
              <a:rPr lang="tr-TR" sz="2000" dirty="0">
                <a:latin typeface="Cambria"/>
                <a:ea typeface="MS PGothic" charset="0"/>
                <a:cs typeface="MS PGothic" charset="0"/>
              </a:rPr>
              <a:t> = Fiili İşsizlik</a:t>
            </a:r>
          </a:p>
          <a:p>
            <a:r>
              <a:rPr lang="tr-TR" sz="2000" b="1" dirty="0">
                <a:latin typeface="Cambria"/>
                <a:ea typeface="MS PGothic" charset="0"/>
                <a:cs typeface="MS PGothic" charset="0"/>
              </a:rPr>
              <a:t>u*</a:t>
            </a:r>
            <a:r>
              <a:rPr lang="tr-TR" sz="2000" dirty="0">
                <a:latin typeface="Cambria"/>
                <a:ea typeface="MS PGothic" charset="0"/>
                <a:cs typeface="MS PGothic" charset="0"/>
              </a:rPr>
              <a:t> = Doğal İşsizlik Oranı</a:t>
            </a:r>
            <a:endParaRPr lang="tr-TR" sz="2400" b="1" dirty="0">
              <a:latin typeface="Cambria"/>
              <a:cs typeface="Cambria"/>
            </a:endParaRPr>
          </a:p>
        </p:txBody>
      </p:sp>
      <p:sp>
        <p:nvSpPr>
          <p:cNvPr id="3" name="TextBox 2"/>
          <p:cNvSpPr txBox="1"/>
          <p:nvPr/>
        </p:nvSpPr>
        <p:spPr>
          <a:xfrm>
            <a:off x="6676760" y="3535170"/>
            <a:ext cx="5067295" cy="1015663"/>
          </a:xfrm>
          <a:prstGeom prst="rect">
            <a:avLst/>
          </a:prstGeom>
          <a:noFill/>
        </p:spPr>
        <p:txBody>
          <a:bodyPr wrap="square" rtlCol="0">
            <a:spAutoFit/>
          </a:bodyPr>
          <a:lstStyle/>
          <a:p>
            <a:pPr>
              <a:defRPr/>
            </a:pPr>
            <a:r>
              <a:rPr lang="tr-TR" sz="2000" b="1" dirty="0">
                <a:latin typeface="Cambria"/>
                <a:cs typeface="Cambria"/>
              </a:rPr>
              <a:t>Tam İstihdam Çıktısı (Y*):</a:t>
            </a:r>
            <a:r>
              <a:rPr lang="tr-TR" sz="2000" dirty="0">
                <a:latin typeface="Cambria"/>
                <a:cs typeface="Cambria"/>
              </a:rPr>
              <a:t> Uzun-dönemde işsizlik doğal oranındayken ekonominin ulaştığı üretim seviyesi.</a:t>
            </a:r>
          </a:p>
        </p:txBody>
      </p:sp>
      <p:sp>
        <p:nvSpPr>
          <p:cNvPr id="6" name="Rectangle 5"/>
          <p:cNvSpPr/>
          <p:nvPr/>
        </p:nvSpPr>
        <p:spPr>
          <a:xfrm>
            <a:off x="342529" y="1615610"/>
            <a:ext cx="149797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
        <p:nvSpPr>
          <p:cNvPr id="7" name="Rectangle 6"/>
          <p:cNvSpPr/>
          <p:nvPr/>
        </p:nvSpPr>
        <p:spPr>
          <a:xfrm>
            <a:off x="6416764" y="5997422"/>
            <a:ext cx="1836522"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(Trilyon Dolar)</a:t>
            </a:r>
            <a:endParaRPr lang="tr-TR" dirty="0">
              <a:effectLst/>
              <a:latin typeface="Cambria"/>
              <a:ea typeface="ＭＳ 明朝"/>
              <a:cs typeface="Cambria"/>
            </a:endParaRP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t>Uzun-Dönem Toplam Arzdaki Değişim</a:t>
            </a:r>
            <a:endParaRPr lang="tr-TR" noProof="0" dirty="0">
              <a:ea typeface="MS PGothic" charset="0"/>
            </a:endParaRPr>
          </a:p>
        </p:txBody>
      </p:sp>
      <p:sp>
        <p:nvSpPr>
          <p:cNvPr id="15" name="Content Placeholder 2"/>
          <p:cNvSpPr>
            <a:spLocks noGrp="1"/>
          </p:cNvSpPr>
          <p:nvPr>
            <p:ph idx="1"/>
          </p:nvPr>
        </p:nvSpPr>
        <p:spPr>
          <a:xfrm>
            <a:off x="577512" y="1764151"/>
            <a:ext cx="11614488" cy="4895850"/>
          </a:xfrm>
        </p:spPr>
        <p:txBody>
          <a:bodyPr/>
          <a:lstStyle/>
          <a:p>
            <a:r>
              <a:rPr lang="tr-TR" sz="3200" noProof="0" dirty="0" err="1"/>
              <a:t>LRAS'deki</a:t>
            </a:r>
            <a:r>
              <a:rPr lang="tr-TR" sz="3200" noProof="0" dirty="0"/>
              <a:t> değişim:</a:t>
            </a:r>
          </a:p>
          <a:p>
            <a:pPr lvl="1"/>
            <a:r>
              <a:rPr lang="tr-TR" sz="2800" dirty="0"/>
              <a:t>Ulusun uzun-dönem çıktı/büyüme miktarındaki değişme.</a:t>
            </a:r>
            <a:endParaRPr lang="tr-TR" sz="2800" noProof="0" dirty="0"/>
          </a:p>
          <a:p>
            <a:pPr lvl="1"/>
            <a:r>
              <a:rPr lang="tr-TR" sz="2800" noProof="0" dirty="0" err="1"/>
              <a:t>LRAS'de</a:t>
            </a:r>
            <a:r>
              <a:rPr lang="tr-TR" sz="2800" noProof="0" dirty="0"/>
              <a:t> kayma!</a:t>
            </a:r>
          </a:p>
          <a:p>
            <a:pPr lvl="2"/>
            <a:r>
              <a:rPr lang="tr-TR" noProof="0" dirty="0" err="1">
                <a:latin typeface="Cambria"/>
                <a:ea typeface="Cambria"/>
                <a:cs typeface="Cambria"/>
              </a:rPr>
              <a:t>LRAS'de</a:t>
            </a:r>
            <a:r>
              <a:rPr lang="tr-TR" noProof="0" dirty="0">
                <a:latin typeface="Cambria"/>
                <a:ea typeface="Cambria"/>
                <a:cs typeface="Cambria"/>
              </a:rPr>
              <a:t> azalış: Sola kayma.</a:t>
            </a:r>
          </a:p>
          <a:p>
            <a:pPr lvl="2"/>
            <a:r>
              <a:rPr lang="tr-TR" dirty="0" err="1">
                <a:latin typeface="Cambria"/>
                <a:ea typeface="Cambria"/>
                <a:cs typeface="Cambria"/>
              </a:rPr>
              <a:t>LRAS'de</a:t>
            </a:r>
            <a:r>
              <a:rPr lang="tr-TR" dirty="0">
                <a:latin typeface="Cambria"/>
                <a:ea typeface="Cambria"/>
                <a:cs typeface="Cambria"/>
              </a:rPr>
              <a:t> artış: Sağa kayma.</a:t>
            </a:r>
            <a:endParaRPr lang="tr-TR" noProof="0" dirty="0">
              <a:latin typeface="Cambria"/>
              <a:ea typeface="Cambria"/>
              <a:cs typeface="Cambria"/>
            </a:endParaRPr>
          </a:p>
          <a:p>
            <a:r>
              <a:rPr lang="tr-TR" sz="3200" noProof="0" dirty="0">
                <a:ea typeface="Cambria"/>
              </a:rPr>
              <a:t>Uzun-Dönem Toplam Arzı kaydıran faktörler:</a:t>
            </a:r>
          </a:p>
          <a:p>
            <a:pPr lvl="1"/>
            <a:r>
              <a:rPr lang="tr-TR" sz="2800" noProof="0" dirty="0">
                <a:ea typeface="Cambria"/>
              </a:rPr>
              <a:t>Teknolojideki değişim </a:t>
            </a:r>
            <a:r>
              <a:rPr lang="tr-TR" sz="2800" noProof="0" dirty="0">
                <a:sym typeface="Wingdings"/>
              </a:rPr>
              <a:t></a:t>
            </a:r>
            <a:r>
              <a:rPr lang="tr-TR" sz="2800" noProof="0" dirty="0"/>
              <a:t> Pozitif bir ilişki.</a:t>
            </a:r>
            <a:endParaRPr lang="tr-TR" sz="2800" noProof="0" dirty="0">
              <a:ea typeface="Cambria"/>
            </a:endParaRPr>
          </a:p>
          <a:p>
            <a:pPr lvl="1"/>
            <a:r>
              <a:rPr lang="tr-TR" sz="2800" noProof="0" dirty="0">
                <a:ea typeface="Cambria"/>
              </a:rPr>
              <a:t>Kaynaklardaki değişim </a:t>
            </a:r>
            <a:r>
              <a:rPr lang="tr-TR" sz="2800" noProof="0" dirty="0">
                <a:sym typeface="Wingdings"/>
              </a:rPr>
              <a:t></a:t>
            </a:r>
            <a:r>
              <a:rPr lang="tr-TR" sz="2800" noProof="0" dirty="0"/>
              <a:t> </a:t>
            </a:r>
            <a:r>
              <a:rPr lang="tr-TR" sz="2800" dirty="0"/>
              <a:t>Pozitif bir ilişki.</a:t>
            </a:r>
            <a:endParaRPr lang="tr-TR" sz="2800" noProof="0" dirty="0">
              <a:ea typeface="Cambria"/>
            </a:endParaRPr>
          </a:p>
          <a:p>
            <a:pPr lvl="1"/>
            <a:r>
              <a:rPr lang="tr-TR" sz="2800" noProof="0" dirty="0">
                <a:ea typeface="Cambria"/>
              </a:rPr>
              <a:t>Kurumlardaki değişim </a:t>
            </a:r>
            <a:r>
              <a:rPr lang="tr-TR" sz="2800" noProof="0" dirty="0">
                <a:sym typeface="Wingdings"/>
              </a:rPr>
              <a:t></a:t>
            </a:r>
            <a:r>
              <a:rPr lang="tr-TR" sz="2800" noProof="0" dirty="0"/>
              <a:t> </a:t>
            </a:r>
            <a:r>
              <a:rPr lang="tr-TR" sz="2800" dirty="0"/>
              <a:t>Pozitif bir ilişki.</a:t>
            </a:r>
            <a:endParaRPr lang="tr-TR" sz="2800" noProof="0" dirty="0"/>
          </a:p>
          <a:p>
            <a:endParaRPr lang="tr-TR" noProof="0" dirty="0">
              <a:latin typeface="Cambria"/>
              <a:ea typeface="Cambria"/>
              <a:cs typeface="Cambria"/>
            </a:endParaRPr>
          </a:p>
          <a:p>
            <a:pPr lvl="1"/>
            <a:endParaRPr lang="tr-TR" sz="2800" noProof="0" dirty="0">
              <a:latin typeface="Cambria"/>
              <a:ea typeface="Cambria"/>
              <a:cs typeface="Cambria"/>
            </a:endParaRPr>
          </a:p>
          <a:p>
            <a:endParaRPr lang="tr-TR" sz="2800" noProof="0" dirty="0">
              <a:ea typeface="MS PGothic" charset="0"/>
            </a:endParaRP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0081179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tr-TR" dirty="0"/>
              <a:t>Uzun-Dönem Toplam Arz Eğrisinde Kayma</a:t>
            </a:r>
            <a:endParaRPr lang="tr-TR" noProof="0" dirty="0">
              <a:ea typeface="MS PGothic" charset="0"/>
            </a:endParaRPr>
          </a:p>
        </p:txBody>
      </p:sp>
      <p:sp>
        <p:nvSpPr>
          <p:cNvPr id="8" name="Rectangle 7"/>
          <p:cNvSpPr/>
          <p:nvPr/>
        </p:nvSpPr>
        <p:spPr>
          <a:xfrm>
            <a:off x="1656073" y="1643156"/>
            <a:ext cx="1647773" cy="57781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0" name="Rectangle 9"/>
          <p:cNvSpPr/>
          <p:nvPr/>
        </p:nvSpPr>
        <p:spPr>
          <a:xfrm>
            <a:off x="8343375" y="6244944"/>
            <a:ext cx="2236838"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ea typeface="MS PGothic" charset="0"/>
              </a:rPr>
              <a:t>Kısa-Dönem Toplam Arz Eğrisi</a:t>
            </a:r>
            <a:endParaRPr lang="tr-TR" noProof="0" dirty="0">
              <a:ea typeface="MS PGothic" charset="0"/>
            </a:endParaRPr>
          </a:p>
        </p:txBody>
      </p:sp>
      <p:sp>
        <p:nvSpPr>
          <p:cNvPr id="15" name="Content Placeholder 2"/>
          <p:cNvSpPr>
            <a:spLocks noGrp="1"/>
          </p:cNvSpPr>
          <p:nvPr>
            <p:ph idx="1"/>
          </p:nvPr>
        </p:nvSpPr>
        <p:spPr>
          <a:xfrm>
            <a:off x="564941" y="1663552"/>
            <a:ext cx="11458603" cy="4895850"/>
          </a:xfrm>
        </p:spPr>
        <p:txBody>
          <a:bodyPr/>
          <a:lstStyle/>
          <a:p>
            <a:r>
              <a:rPr lang="tr-TR" sz="3200" noProof="0" dirty="0"/>
              <a:t>AQS ve fiyat seviyesi arasındaki ilişkinin grafiği.</a:t>
            </a:r>
          </a:p>
          <a:p>
            <a:r>
              <a:rPr lang="tr-TR" sz="3200" noProof="0" dirty="0"/>
              <a:t>Pozitif-Eğimlidir: </a:t>
            </a:r>
            <a:r>
              <a:rPr lang="tr-TR" sz="3200" dirty="0"/>
              <a:t>Neden</a:t>
            </a:r>
            <a:r>
              <a:rPr lang="tr-TR" sz="3200" noProof="0" dirty="0"/>
              <a:t>?</a:t>
            </a:r>
          </a:p>
          <a:p>
            <a:pPr lvl="1"/>
            <a:r>
              <a:rPr lang="tr-TR" sz="2800" noProof="0" dirty="0"/>
              <a:t>Toplam </a:t>
            </a:r>
            <a:r>
              <a:rPr lang="tr-TR" sz="2800" dirty="0"/>
              <a:t>arz edilen miktar ve fiyat seviyesi arasındaki pozitif ilişki</a:t>
            </a:r>
            <a:r>
              <a:rPr lang="tr-TR" sz="2800" noProof="0" dirty="0"/>
              <a:t>: </a:t>
            </a:r>
            <a:r>
              <a:rPr lang="tr-TR" sz="2800" noProof="0" dirty="0">
                <a:ea typeface="MS PGothic" charset="0"/>
              </a:rPr>
              <a:t>Fiyat seviyesine bağlı.</a:t>
            </a:r>
          </a:p>
          <a:p>
            <a:pPr lvl="2"/>
            <a:r>
              <a:rPr lang="tr-TR" noProof="0" dirty="0">
                <a:latin typeface="Cambria"/>
                <a:ea typeface="Cambria"/>
                <a:cs typeface="Cambria"/>
              </a:rPr>
              <a:t>Fiyat seviyesindeki artış kar fırsatı yaratır ki bu da toplam arz edilen miktarda artışa neden olur.</a:t>
            </a:r>
          </a:p>
          <a:p>
            <a:pPr lvl="2"/>
            <a:r>
              <a:rPr lang="tr-TR" noProof="0" dirty="0">
                <a:latin typeface="Cambria"/>
                <a:ea typeface="MS PGothic" charset="0"/>
                <a:cs typeface="Cambria"/>
              </a:rPr>
              <a:t>Kısa-dönemde </a:t>
            </a:r>
            <a:r>
              <a:rPr lang="tr-TR" u="sng" noProof="0" dirty="0">
                <a:latin typeface="Cambria"/>
                <a:ea typeface="MS PGothic" charset="0"/>
                <a:cs typeface="Cambria"/>
              </a:rPr>
              <a:t>nominal</a:t>
            </a:r>
            <a:r>
              <a:rPr lang="tr-TR" noProof="0" dirty="0">
                <a:latin typeface="Cambria"/>
                <a:ea typeface="MS PGothic" charset="0"/>
                <a:cs typeface="Cambria"/>
              </a:rPr>
              <a:t> fiyat seviyesi </a:t>
            </a:r>
            <a:r>
              <a:rPr lang="tr-TR" u="sng" noProof="0" dirty="0">
                <a:latin typeface="Cambria"/>
                <a:ea typeface="MS PGothic" charset="0"/>
                <a:cs typeface="Cambria"/>
              </a:rPr>
              <a:t>reel</a:t>
            </a:r>
            <a:r>
              <a:rPr lang="tr-TR" noProof="0" dirty="0">
                <a:latin typeface="Cambria"/>
                <a:ea typeface="MS PGothic" charset="0"/>
                <a:cs typeface="Cambria"/>
              </a:rPr>
              <a:t> GSYH'yi etkiler, </a:t>
            </a:r>
            <a:r>
              <a:rPr lang="tr-TR" b="1" dirty="0">
                <a:latin typeface="Cambria"/>
                <a:ea typeface="MS PGothic" charset="0"/>
                <a:cs typeface="Cambria"/>
              </a:rPr>
              <a:t>bu da pozitif eğimli SRAS eğrisine neden olur</a:t>
            </a:r>
            <a:r>
              <a:rPr lang="tr-TR" b="1" noProof="0" dirty="0">
                <a:latin typeface="Cambria"/>
                <a:ea typeface="MS PGothic" charset="0"/>
                <a:cs typeface="Cambria"/>
              </a:rPr>
              <a:t>.</a:t>
            </a:r>
            <a:endParaRPr lang="tr-TR" noProof="0" dirty="0">
              <a:latin typeface="Cambria"/>
              <a:ea typeface="Cambria"/>
              <a:cs typeface="Cambria"/>
            </a:endParaRPr>
          </a:p>
          <a:p>
            <a:pPr lvl="1"/>
            <a:r>
              <a:rPr lang="tr-TR" sz="2800" noProof="0" dirty="0">
                <a:solidFill>
                  <a:srgbClr val="FF0000"/>
                </a:solidFill>
                <a:ea typeface="MS PGothic" charset="0"/>
              </a:rPr>
              <a:t>Kısa-Dönem: Genel olarak fiyatlar hemen adapte olamaz</a:t>
            </a:r>
            <a:r>
              <a:rPr lang="tr-TR" altLang="ja-JP" sz="2800" noProof="0" dirty="0">
                <a:solidFill>
                  <a:srgbClr val="FF0000"/>
                </a:solidFill>
                <a:ea typeface="MS PGothic" charset="0"/>
              </a:rPr>
              <a:t>.</a:t>
            </a:r>
          </a:p>
          <a:p>
            <a:pPr lvl="1"/>
            <a:r>
              <a:rPr lang="tr-TR" altLang="ja-JP" sz="2800" noProof="0" dirty="0">
                <a:solidFill>
                  <a:srgbClr val="FF0000"/>
                </a:solidFill>
                <a:ea typeface="MS PGothic" charset="0"/>
              </a:rPr>
              <a:t>Fiyatlar yapışkandır (</a:t>
            </a:r>
            <a:r>
              <a:rPr lang="tr-TR" altLang="ja-JP" sz="2800" noProof="0" dirty="0" err="1">
                <a:solidFill>
                  <a:srgbClr val="FF0000"/>
                </a:solidFill>
                <a:ea typeface="MS PGothic" charset="0"/>
              </a:rPr>
              <a:t>rigid</a:t>
            </a:r>
            <a:r>
              <a:rPr lang="tr-TR" altLang="ja-JP" sz="2800" noProof="0" dirty="0">
                <a:solidFill>
                  <a:srgbClr val="FF0000"/>
                </a:solidFill>
                <a:ea typeface="MS PGothic" charset="0"/>
              </a:rPr>
              <a:t> ya da </a:t>
            </a:r>
            <a:r>
              <a:rPr lang="tr-TR" altLang="ja-JP" sz="2800" noProof="0" dirty="0" err="1">
                <a:solidFill>
                  <a:srgbClr val="FF0000"/>
                </a:solidFill>
                <a:ea typeface="MS PGothic" charset="0"/>
              </a:rPr>
              <a:t>sticky</a:t>
            </a:r>
            <a:r>
              <a:rPr lang="tr-TR" altLang="ja-JP" sz="2800" noProof="0" dirty="0">
                <a:solidFill>
                  <a:srgbClr val="FF0000"/>
                </a:solidFill>
                <a:ea typeface="MS PGothic" charset="0"/>
              </a:rPr>
              <a:t>) yani esnek değildir.</a:t>
            </a:r>
            <a:endParaRPr lang="tr-TR"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199" y="27"/>
            <a:ext cx="8943435" cy="1527175"/>
          </a:xfrm>
        </p:spPr>
        <p:txBody>
          <a:bodyPr/>
          <a:lstStyle/>
          <a:p>
            <a:r>
              <a:rPr lang="tr-TR" altLang="en-US" noProof="0" dirty="0"/>
              <a:t>Ödünç Verilebilir Fonlar Piyasası</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tr-TR"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4"/>
          <p:cNvSpPr/>
          <p:nvPr/>
        </p:nvSpPr>
        <p:spPr>
          <a:xfrm>
            <a:off x="1716518" y="3462517"/>
            <a:ext cx="1846098" cy="1498704"/>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Tasarruf Eden</a:t>
            </a:r>
          </a:p>
          <a:p>
            <a:pPr marL="0" marR="0">
              <a:spcBef>
                <a:spcPts val="0"/>
              </a:spcBef>
              <a:spcAft>
                <a:spcPts val="0"/>
              </a:spcAft>
            </a:pPr>
            <a:r>
              <a:rPr lang="tr-TR" sz="2000">
                <a:effectLst/>
                <a:latin typeface="Cambria"/>
                <a:ea typeface="ＭＳ 明朝"/>
                <a:cs typeface="Cambria"/>
              </a:rPr>
              <a:t>Hane Halkı</a:t>
            </a:r>
          </a:p>
          <a:p>
            <a:pPr marL="0" marR="0">
              <a:spcBef>
                <a:spcPts val="0"/>
              </a:spcBef>
              <a:spcAft>
                <a:spcPts val="0"/>
              </a:spcAft>
            </a:pPr>
            <a:r>
              <a:rPr lang="tr-TR" sz="2000">
                <a:latin typeface="Cambria"/>
                <a:ea typeface="ＭＳ 明朝"/>
                <a:cs typeface="Cambria"/>
              </a:rPr>
              <a:t>Yabancı Kurumlar</a:t>
            </a:r>
            <a:endParaRPr lang="tr-TR" sz="2400" dirty="0">
              <a:effectLst/>
              <a:latin typeface="Cambria"/>
              <a:ea typeface="ＭＳ 明朝"/>
              <a:cs typeface="Cambria"/>
            </a:endParaRPr>
          </a:p>
        </p:txBody>
      </p:sp>
      <p:sp>
        <p:nvSpPr>
          <p:cNvPr id="6" name="Rectangle 5"/>
          <p:cNvSpPr/>
          <p:nvPr/>
        </p:nvSpPr>
        <p:spPr>
          <a:xfrm>
            <a:off x="5280046" y="2818539"/>
            <a:ext cx="1823284" cy="2766871"/>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Ödünç Verilebilir Fonlar Piyasası</a:t>
            </a:r>
          </a:p>
          <a:p>
            <a:pPr marL="0" marR="0">
              <a:spcBef>
                <a:spcPts val="0"/>
              </a:spcBef>
              <a:spcAft>
                <a:spcPts val="0"/>
              </a:spcAft>
            </a:pPr>
            <a:r>
              <a:rPr lang="tr-TR" sz="2000">
                <a:effectLst/>
                <a:latin typeface="Cambria"/>
                <a:ea typeface="ＭＳ 明朝"/>
                <a:cs typeface="Cambria"/>
              </a:rPr>
              <a:t>Bankalar</a:t>
            </a:r>
          </a:p>
          <a:p>
            <a:pPr marL="0" marR="0">
              <a:spcBef>
                <a:spcPts val="0"/>
              </a:spcBef>
              <a:spcAft>
                <a:spcPts val="0"/>
              </a:spcAft>
            </a:pPr>
            <a:r>
              <a:rPr lang="tr-TR" sz="2000">
                <a:latin typeface="Cambria"/>
                <a:ea typeface="ＭＳ 明朝"/>
                <a:cs typeface="Cambria"/>
              </a:rPr>
              <a:t>Bonolar</a:t>
            </a:r>
          </a:p>
          <a:p>
            <a:pPr marL="0" marR="0">
              <a:spcBef>
                <a:spcPts val="0"/>
              </a:spcBef>
              <a:spcAft>
                <a:spcPts val="0"/>
              </a:spcAft>
            </a:pPr>
            <a:r>
              <a:rPr lang="tr-TR" sz="2000">
                <a:latin typeface="Cambria"/>
                <a:ea typeface="ＭＳ 明朝"/>
                <a:cs typeface="Cambria"/>
              </a:rPr>
              <a:t>Hisseler</a:t>
            </a:r>
            <a:endParaRPr lang="tr-TR" sz="2000" dirty="0">
              <a:effectLst/>
              <a:latin typeface="Cambria"/>
              <a:ea typeface="ＭＳ 明朝"/>
              <a:cs typeface="Cambria"/>
            </a:endParaRPr>
          </a:p>
        </p:txBody>
      </p:sp>
      <p:sp>
        <p:nvSpPr>
          <p:cNvPr id="7" name="Rectangle 6"/>
          <p:cNvSpPr/>
          <p:nvPr/>
        </p:nvSpPr>
        <p:spPr>
          <a:xfrm>
            <a:off x="8579976" y="3379890"/>
            <a:ext cx="1657531" cy="1893425"/>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2000" b="1" u="sng">
                <a:latin typeface="Cambria"/>
                <a:ea typeface="ＭＳ 明朝"/>
                <a:cs typeface="Cambria"/>
              </a:rPr>
              <a:t>Ödünç Alan</a:t>
            </a:r>
          </a:p>
          <a:p>
            <a:pPr marL="0" marR="0">
              <a:spcBef>
                <a:spcPts val="0"/>
              </a:spcBef>
              <a:spcAft>
                <a:spcPts val="0"/>
              </a:spcAft>
            </a:pPr>
            <a:r>
              <a:rPr lang="tr-TR" sz="2000">
                <a:effectLst/>
                <a:latin typeface="Cambria"/>
                <a:ea typeface="ＭＳ 明朝"/>
                <a:cs typeface="Cambria"/>
              </a:rPr>
              <a:t>Firmalar</a:t>
            </a:r>
          </a:p>
          <a:p>
            <a:pPr marL="0" marR="0">
              <a:spcBef>
                <a:spcPts val="0"/>
              </a:spcBef>
              <a:spcAft>
                <a:spcPts val="0"/>
              </a:spcAft>
            </a:pPr>
            <a:r>
              <a:rPr lang="tr-TR" sz="2000">
                <a:latin typeface="Cambria"/>
                <a:ea typeface="ＭＳ 明朝"/>
                <a:cs typeface="Cambria"/>
              </a:rPr>
              <a:t>Hükümet</a:t>
            </a:r>
            <a:endParaRPr lang="tr-TR" sz="2000" dirty="0">
              <a:effectLst/>
              <a:latin typeface="Cambria"/>
              <a:ea typeface="ＭＳ 明朝"/>
              <a:cs typeface="Cambria"/>
            </a:endParaRPr>
          </a:p>
        </p:txBody>
      </p:sp>
      <p:sp>
        <p:nvSpPr>
          <p:cNvPr id="8" name="Rectangle 7"/>
          <p:cNvSpPr/>
          <p:nvPr/>
        </p:nvSpPr>
        <p:spPr>
          <a:xfrm>
            <a:off x="3847264" y="3720803"/>
            <a:ext cx="1157989" cy="400992"/>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solidFill>
                  <a:srgbClr val="FF0000"/>
                </a:solidFill>
                <a:latin typeface="Cambria"/>
                <a:ea typeface="ＭＳ 明朝"/>
                <a:cs typeface="Cambria"/>
              </a:rPr>
              <a:t>Tasarruflar</a:t>
            </a:r>
            <a:endParaRPr lang="tr-TR" b="1" dirty="0">
              <a:solidFill>
                <a:srgbClr val="FF0000"/>
              </a:solidFill>
              <a:effectLst/>
              <a:latin typeface="Cambria"/>
              <a:ea typeface="ＭＳ 明朝"/>
              <a:cs typeface="Cambria"/>
            </a:endParaRPr>
          </a:p>
        </p:txBody>
      </p:sp>
      <p:sp>
        <p:nvSpPr>
          <p:cNvPr id="9" name="Rectangle 8"/>
          <p:cNvSpPr/>
          <p:nvPr/>
        </p:nvSpPr>
        <p:spPr>
          <a:xfrm>
            <a:off x="7217857" y="3692767"/>
            <a:ext cx="1157989" cy="331398"/>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solidFill>
                  <a:srgbClr val="FF0000"/>
                </a:solidFill>
                <a:latin typeface="Cambria"/>
                <a:ea typeface="ＭＳ 明朝"/>
                <a:cs typeface="Cambria"/>
              </a:rPr>
              <a:t>Kredi</a:t>
            </a:r>
            <a:endParaRPr lang="tr-TR" b="1" dirty="0">
              <a:solidFill>
                <a:srgbClr val="FF0000"/>
              </a:solidFill>
              <a:effectLst/>
              <a:latin typeface="Cambria"/>
              <a:ea typeface="ＭＳ 明朝"/>
              <a:cs typeface="Cambria"/>
            </a:endParaRPr>
          </a:p>
        </p:txBody>
      </p:sp>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tr-TR" dirty="0">
                <a:ea typeface="MS PGothic" charset="0"/>
              </a:rPr>
              <a:t>Kısa-Dönem Toplam Arz Eğrisi</a:t>
            </a:r>
            <a:endParaRPr lang="tr-TR" noProof="0" dirty="0">
              <a:ea typeface="MS PGothic" charset="0"/>
            </a:endParaRPr>
          </a:p>
        </p:txBody>
      </p:sp>
      <p:sp>
        <p:nvSpPr>
          <p:cNvPr id="7" name="Rectangle 6"/>
          <p:cNvSpPr/>
          <p:nvPr/>
        </p:nvSpPr>
        <p:spPr>
          <a:xfrm>
            <a:off x="8085058" y="5966219"/>
            <a:ext cx="1836522" cy="84598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(Trilyon Dolar)</a:t>
            </a:r>
            <a:endParaRPr lang="tr-TR" dirty="0">
              <a:effectLst/>
              <a:latin typeface="Cambria"/>
              <a:ea typeface="ＭＳ 明朝"/>
              <a:cs typeface="Cambria"/>
            </a:endParaRPr>
          </a:p>
        </p:txBody>
      </p:sp>
      <p:sp>
        <p:nvSpPr>
          <p:cNvPr id="8" name="Rectangle 7"/>
          <p:cNvSpPr/>
          <p:nvPr/>
        </p:nvSpPr>
        <p:spPr>
          <a:xfrm>
            <a:off x="2043113" y="1647896"/>
            <a:ext cx="149797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dirty="0">
                <a:ea typeface="MS PGothic" charset="0"/>
              </a:rPr>
              <a:t>Kısa-Dönem Toplam Arz Eğrisi</a:t>
            </a:r>
            <a:endParaRPr lang="tr-TR" noProof="0" dirty="0">
              <a:ea typeface="MS PGothic" charset="0"/>
            </a:endParaRPr>
          </a:p>
        </p:txBody>
      </p:sp>
      <p:sp>
        <p:nvSpPr>
          <p:cNvPr id="15" name="Content Placeholder 2"/>
          <p:cNvSpPr>
            <a:spLocks noGrp="1"/>
          </p:cNvSpPr>
          <p:nvPr>
            <p:ph idx="1"/>
          </p:nvPr>
        </p:nvSpPr>
        <p:spPr>
          <a:xfrm>
            <a:off x="564941" y="1663552"/>
            <a:ext cx="11458603" cy="4895850"/>
          </a:xfrm>
        </p:spPr>
        <p:txBody>
          <a:bodyPr/>
          <a:lstStyle/>
          <a:p>
            <a:r>
              <a:rPr lang="tr-TR" sz="2800" noProof="0" dirty="0"/>
              <a:t>Aynı Kısa-Dönem AS eğrisi (SRAS) üzerinde:</a:t>
            </a:r>
          </a:p>
          <a:p>
            <a:pPr lvl="1"/>
            <a:r>
              <a:rPr lang="tr-TR" sz="2400" noProof="0" dirty="0"/>
              <a:t>Girdi fiyatları sabittir.</a:t>
            </a:r>
          </a:p>
          <a:p>
            <a:pPr lvl="1"/>
            <a:r>
              <a:rPr lang="tr-TR" sz="2400" noProof="0" dirty="0"/>
              <a:t>Ekonomideki üretimde kullanılan kaynakların kullanılabilirliği ve kalitesi sabittir.</a:t>
            </a:r>
          </a:p>
          <a:p>
            <a:pPr lvl="1"/>
            <a:r>
              <a:rPr lang="tr-TR" sz="2400" noProof="0" dirty="0"/>
              <a:t>Teknoloji ilerlemesi yoktur.</a:t>
            </a:r>
          </a:p>
          <a:p>
            <a:pPr lvl="1"/>
            <a:r>
              <a:rPr lang="tr-TR" sz="2400" noProof="0" dirty="0"/>
              <a:t>Belli süre boyunca satıcıların sayısı sabittir.</a:t>
            </a:r>
          </a:p>
          <a:p>
            <a:endParaRPr lang="tr-TR" noProof="0" dirty="0"/>
          </a:p>
          <a:p>
            <a:pPr lvl="1"/>
            <a:endParaRPr lang="tr-TR" sz="2800" noProof="0" dirty="0"/>
          </a:p>
          <a:p>
            <a:pPr lvl="1"/>
            <a:endParaRPr lang="tr-TR"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Kısa-Dönem </a:t>
            </a:r>
            <a:br>
              <a:rPr lang="tr-TR" noProof="0" dirty="0"/>
            </a:br>
            <a:r>
              <a:rPr lang="tr-TR" noProof="0" dirty="0"/>
              <a:t>Toplam Arz Edilen Miktardaki Değişim</a:t>
            </a:r>
            <a:endParaRPr lang="tr-TR"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tr-TR" sz="3200" noProof="0" dirty="0"/>
              <a:t>Toplam </a:t>
            </a:r>
            <a:r>
              <a:rPr lang="tr-TR" sz="3200" dirty="0"/>
              <a:t>Arz Edilen Miktar (</a:t>
            </a:r>
            <a:r>
              <a:rPr lang="tr-TR" sz="3200" noProof="0" dirty="0" err="1"/>
              <a:t>Aggregate</a:t>
            </a:r>
            <a:r>
              <a:rPr lang="tr-TR" sz="3200" noProof="0" dirty="0"/>
              <a:t> </a:t>
            </a:r>
            <a:r>
              <a:rPr lang="tr-TR" sz="3200" noProof="0" dirty="0" err="1"/>
              <a:t>Quantity</a:t>
            </a:r>
            <a:r>
              <a:rPr lang="tr-TR" sz="3200" noProof="0" dirty="0"/>
              <a:t> </a:t>
            </a:r>
            <a:r>
              <a:rPr lang="tr-TR" sz="3200" noProof="0" dirty="0" err="1"/>
              <a:t>Supplied</a:t>
            </a:r>
            <a:r>
              <a:rPr lang="tr-TR" sz="3200" noProof="0" dirty="0"/>
              <a:t>: AQS):</a:t>
            </a:r>
          </a:p>
          <a:p>
            <a:pPr lvl="1"/>
            <a:r>
              <a:rPr lang="tr-TR" sz="2800" dirty="0"/>
              <a:t>Belli bir fiyat seviyesinde satıcıların ürettiği nihai malların (reel GYSH ile ölçülür) toplam miktarıdır.</a:t>
            </a:r>
          </a:p>
          <a:p>
            <a:r>
              <a:rPr lang="tr-TR" sz="3200" noProof="0" dirty="0" err="1"/>
              <a:t>AQS'deki</a:t>
            </a:r>
            <a:r>
              <a:rPr lang="tr-TR" sz="3200" noProof="0" dirty="0"/>
              <a:t> değişim:</a:t>
            </a:r>
          </a:p>
          <a:p>
            <a:pPr lvl="1"/>
            <a:r>
              <a:rPr lang="tr-TR" sz="2800" dirty="0"/>
              <a:t>Sadece fiyat seviyesindeki değişimden kaynaklanan üretilen nihai malların toplamındaki değişmedir.</a:t>
            </a:r>
            <a:endParaRPr lang="tr-TR" sz="2800" noProof="0" dirty="0"/>
          </a:p>
          <a:p>
            <a:pPr lvl="1"/>
            <a:r>
              <a:rPr lang="tr-TR" sz="2800" noProof="0" dirty="0"/>
              <a:t>Fiyat seviyesindeki değişim nedeniyle olur.</a:t>
            </a:r>
          </a:p>
          <a:p>
            <a:pPr lvl="1"/>
            <a:r>
              <a:rPr lang="tr-TR" sz="2800" noProof="0" dirty="0"/>
              <a:t>SRAS eğrisi boyunca hareket.</a:t>
            </a:r>
          </a:p>
          <a:p>
            <a:pPr lvl="1"/>
            <a:r>
              <a:rPr lang="tr-TR" sz="2800" noProof="0" dirty="0"/>
              <a:t>Kayma YOK!</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tr-TR" noProof="0" dirty="0"/>
              <a:t>Kısa-Dönem </a:t>
            </a:r>
            <a:br>
              <a:rPr lang="tr-TR" noProof="0" dirty="0"/>
            </a:br>
            <a:r>
              <a:rPr lang="tr-TR" noProof="0" dirty="0" err="1"/>
              <a:t>Topl</a:t>
            </a:r>
            <a:r>
              <a:rPr lang="tr-TR" dirty="0"/>
              <a:t>am Arzdaki Değişim</a:t>
            </a:r>
            <a:endParaRPr lang="tr-TR"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tr-TR" sz="3200" noProof="0" dirty="0" err="1"/>
              <a:t>SRAS'deki</a:t>
            </a:r>
            <a:r>
              <a:rPr lang="tr-TR" sz="3200" noProof="0" dirty="0"/>
              <a:t> Değişim:</a:t>
            </a:r>
          </a:p>
          <a:p>
            <a:pPr lvl="1"/>
            <a:r>
              <a:rPr lang="tr-TR" sz="2800" dirty="0"/>
              <a:t>Fiyat seviyesindeki değişim haricinde nedenlerden kaynaklanan üretim miktarındaki değişmedir.</a:t>
            </a:r>
            <a:endParaRPr lang="tr-TR" sz="2800" noProof="0" dirty="0"/>
          </a:p>
          <a:p>
            <a:r>
              <a:rPr lang="tr-TR" sz="3200" noProof="0" dirty="0"/>
              <a:t>SRAS</a:t>
            </a:r>
            <a:r>
              <a:rPr lang="tr-TR" sz="3200" dirty="0"/>
              <a:t>'de kayma</a:t>
            </a:r>
            <a:r>
              <a:rPr lang="tr-TR" sz="3200" noProof="0" dirty="0"/>
              <a:t>!</a:t>
            </a:r>
          </a:p>
          <a:p>
            <a:pPr lvl="1"/>
            <a:r>
              <a:rPr lang="tr-TR" sz="2800" noProof="0" dirty="0" err="1">
                <a:latin typeface="Cambria"/>
                <a:ea typeface="Cambria"/>
                <a:cs typeface="Cambria"/>
              </a:rPr>
              <a:t>SRAS'de</a:t>
            </a:r>
            <a:r>
              <a:rPr lang="tr-TR" sz="2800" noProof="0" dirty="0">
                <a:latin typeface="Cambria"/>
                <a:ea typeface="Cambria"/>
                <a:cs typeface="Cambria"/>
              </a:rPr>
              <a:t> azalış: Sola kayma.</a:t>
            </a:r>
          </a:p>
          <a:p>
            <a:pPr lvl="1"/>
            <a:r>
              <a:rPr lang="tr-TR" sz="2800" noProof="0" dirty="0" err="1">
                <a:latin typeface="Cambria"/>
                <a:ea typeface="Cambria"/>
                <a:cs typeface="Cambria"/>
              </a:rPr>
              <a:t>SRAS'de</a:t>
            </a:r>
            <a:r>
              <a:rPr lang="tr-TR" sz="2800" noProof="0" dirty="0">
                <a:latin typeface="Cambria"/>
                <a:ea typeface="Cambria"/>
                <a:cs typeface="Cambria"/>
              </a:rPr>
              <a:t> artış: Sağa kayma.</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tr-TR" noProof="0" dirty="0">
                <a:ea typeface="MS PGothic" charset="0"/>
              </a:rPr>
              <a:t>Kısa-Dönem </a:t>
            </a:r>
            <a:br>
              <a:rPr lang="tr-TR" noProof="0" dirty="0">
                <a:ea typeface="MS PGothic" charset="0"/>
              </a:rPr>
            </a:br>
            <a:r>
              <a:rPr lang="tr-TR" noProof="0" dirty="0">
                <a:ea typeface="MS PGothic" charset="0"/>
              </a:rPr>
              <a:t>Toplam Arz Eğrisinde Kaymalar</a:t>
            </a:r>
          </a:p>
        </p:txBody>
      </p:sp>
      <p:sp>
        <p:nvSpPr>
          <p:cNvPr id="39939" name="Content Placeholder 2"/>
          <p:cNvSpPr>
            <a:spLocks noGrp="1"/>
          </p:cNvSpPr>
          <p:nvPr>
            <p:ph idx="1"/>
          </p:nvPr>
        </p:nvSpPr>
        <p:spPr>
          <a:xfrm>
            <a:off x="609609" y="1712913"/>
            <a:ext cx="10752297" cy="4895850"/>
          </a:xfrm>
        </p:spPr>
        <p:txBody>
          <a:bodyPr/>
          <a:lstStyle/>
          <a:p>
            <a:r>
              <a:rPr lang="tr-TR" sz="3200" noProof="0" dirty="0">
                <a:ea typeface="MS PGothic" charset="0"/>
              </a:rPr>
              <a:t>Sadece SRAS eğrisini kaydıran faktörler:</a:t>
            </a:r>
          </a:p>
          <a:p>
            <a:pPr lvl="1"/>
            <a:r>
              <a:rPr lang="tr-TR" sz="2800" noProof="0" dirty="0">
                <a:ea typeface="MS PGothic" charset="0"/>
              </a:rPr>
              <a:t>Girdi fiyatları </a:t>
            </a:r>
            <a:r>
              <a:rPr lang="tr-TR" sz="2800" noProof="0" dirty="0">
                <a:ea typeface="Cambria"/>
                <a:sym typeface="Wingdings"/>
              </a:rPr>
              <a:t></a:t>
            </a:r>
            <a:r>
              <a:rPr lang="tr-TR" sz="2800" noProof="0" dirty="0">
                <a:ea typeface="Cambria"/>
              </a:rPr>
              <a:t> </a:t>
            </a:r>
            <a:r>
              <a:rPr lang="tr-TR" sz="2800" dirty="0"/>
              <a:t>Negatif bir ilişki.</a:t>
            </a:r>
            <a:endParaRPr lang="tr-TR" sz="2800" noProof="0" dirty="0">
              <a:ea typeface="MS PGothic" charset="0"/>
            </a:endParaRPr>
          </a:p>
          <a:p>
            <a:pPr lvl="1"/>
            <a:r>
              <a:rPr lang="tr-TR" sz="2800" noProof="0" dirty="0">
                <a:ea typeface="MS PGothic" charset="0"/>
              </a:rPr>
              <a:t>Geçici arz şokları </a:t>
            </a:r>
            <a:r>
              <a:rPr lang="tr-TR" sz="2800" noProof="0" dirty="0">
                <a:sym typeface="Wingdings"/>
              </a:rPr>
              <a:t></a:t>
            </a:r>
            <a:r>
              <a:rPr lang="tr-TR" sz="2800" noProof="0" dirty="0"/>
              <a:t> </a:t>
            </a:r>
            <a:r>
              <a:rPr lang="tr-TR" sz="2800" dirty="0"/>
              <a:t>Pozitif bir ilişki. (şok pozitif var sayılmıştır.)</a:t>
            </a:r>
            <a:endParaRPr lang="tr-TR" sz="2800" noProof="0" dirty="0">
              <a:ea typeface="MS PGothic" charset="0"/>
            </a:endParaRPr>
          </a:p>
          <a:p>
            <a:pPr lvl="1"/>
            <a:r>
              <a:rPr lang="tr-TR" sz="2800" noProof="0" dirty="0">
                <a:ea typeface="MS PGothic" charset="0"/>
              </a:rPr>
              <a:t>Beklenen gelecek fiyatlardaki değişimler </a:t>
            </a:r>
            <a:r>
              <a:rPr lang="tr-TR" sz="2800" noProof="0" dirty="0">
                <a:sym typeface="Wingdings"/>
              </a:rPr>
              <a:t></a:t>
            </a:r>
            <a:r>
              <a:rPr lang="tr-TR" sz="2800" noProof="0" dirty="0"/>
              <a:t> Negatif bir ilişki.</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0"/>
            <a:ext cx="11582400"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40963" name="Content Placeholder 2"/>
          <p:cNvSpPr>
            <a:spLocks noGrp="1"/>
          </p:cNvSpPr>
          <p:nvPr>
            <p:ph idx="1"/>
          </p:nvPr>
        </p:nvSpPr>
        <p:spPr>
          <a:xfrm>
            <a:off x="609600" y="1712913"/>
            <a:ext cx="10972800" cy="4895850"/>
          </a:xfrm>
        </p:spPr>
        <p:txBody>
          <a:bodyPr/>
          <a:lstStyle/>
          <a:p>
            <a:r>
              <a:rPr lang="tr-TR" sz="3200" noProof="0" dirty="0">
                <a:ea typeface="MS PGothic" charset="0"/>
              </a:rPr>
              <a:t>Arz şoku:</a:t>
            </a:r>
          </a:p>
          <a:p>
            <a:pPr lvl="1"/>
            <a:r>
              <a:rPr lang="tr-TR" sz="2800" noProof="0" dirty="0">
                <a:ea typeface="MS PGothic" charset="0"/>
              </a:rPr>
              <a:t>Toplam arzı etkileyen bir olay.</a:t>
            </a:r>
          </a:p>
          <a:p>
            <a:pPr lvl="1"/>
            <a:r>
              <a:rPr lang="tr-TR" sz="2800" noProof="0" dirty="0">
                <a:ea typeface="MS PGothic" charset="0"/>
              </a:rPr>
              <a:t>Kuraklık, fırtına, petrol şoku</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1783438"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41987" name="Content Placeholder 2"/>
          <p:cNvSpPr>
            <a:spLocks noGrp="1"/>
          </p:cNvSpPr>
          <p:nvPr>
            <p:ph idx="1"/>
          </p:nvPr>
        </p:nvSpPr>
        <p:spPr>
          <a:xfrm>
            <a:off x="609600" y="1712913"/>
            <a:ext cx="10972800" cy="4895850"/>
          </a:xfrm>
        </p:spPr>
        <p:txBody>
          <a:bodyPr/>
          <a:lstStyle/>
          <a:p>
            <a:r>
              <a:rPr lang="tr-TR" sz="3200" noProof="0" dirty="0">
                <a:ea typeface="MS PGothic" charset="0"/>
              </a:rPr>
              <a:t>Beklenen gelecek fiyat seviyesi:</a:t>
            </a:r>
          </a:p>
          <a:p>
            <a:pPr lvl="1"/>
            <a:r>
              <a:rPr lang="tr-TR" sz="2800" noProof="0" dirty="0">
                <a:ea typeface="MS PGothic" charset="0"/>
              </a:rPr>
              <a:t>Eğer işçiler ve firmalar gelecekte fiyatların artmasını bekliyorsa, bu beklentilerini bugünün kontratlarında kullanmak isterler.</a:t>
            </a:r>
            <a:endParaRPr lang="tr-TR" altLang="ja-JP" sz="2800" noProof="0" dirty="0">
              <a:ea typeface="MS PGothic" charset="0"/>
            </a:endParaRPr>
          </a:p>
          <a:p>
            <a:pPr lvl="1"/>
            <a:r>
              <a:rPr lang="tr-TR" sz="2800" noProof="0" dirty="0">
                <a:ea typeface="MS PGothic" charset="0"/>
              </a:rPr>
              <a:t>Fiyatlar artar ve kısa-dönem AS eğrisi sola kayar.</a:t>
            </a:r>
          </a:p>
          <a:p>
            <a:pPr lvl="1"/>
            <a:r>
              <a:rPr lang="tr-TR" sz="2800" noProof="0" dirty="0">
                <a:ea typeface="MS PGothic" charset="0"/>
              </a:rPr>
              <a:t>Fakat, bu uzun-dönem üretim olanaklarını değiştirmez, LRAS eğrisi değişmez</a:t>
            </a:r>
            <a:r>
              <a:rPr lang="tr-TR" altLang="ja-JP" sz="2800" noProof="0" dirty="0">
                <a:ea typeface="MS PGothic" charset="0"/>
              </a:rPr>
              <a:t>.</a:t>
            </a:r>
          </a:p>
          <a:p>
            <a:endParaRPr lang="tr-TR" sz="2800" noProof="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tr-TR" noProof="0" dirty="0">
                <a:ea typeface="MS PGothic" charset="0"/>
              </a:rPr>
              <a:t>Kısa-Dönem </a:t>
            </a:r>
            <a:br>
              <a:rPr lang="tr-TR" noProof="0" dirty="0">
                <a:ea typeface="MS PGothic" charset="0"/>
              </a:rPr>
            </a:br>
            <a:r>
              <a:rPr lang="tr-TR" noProof="0" dirty="0">
                <a:ea typeface="MS PGothic" charset="0"/>
              </a:rPr>
              <a:t>Toplam Arz Eğrisinde Kaymalar</a:t>
            </a:r>
          </a:p>
        </p:txBody>
      </p:sp>
      <p:graphicFrame>
        <p:nvGraphicFramePr>
          <p:cNvPr id="9" name="Table 8"/>
          <p:cNvGraphicFramePr>
            <a:graphicFrameLocks noGrp="1"/>
          </p:cNvGraphicFramePr>
          <p:nvPr>
            <p:extLst>
              <p:ext uri="{D42A27DB-BD31-4B8C-83A1-F6EECF244321}">
                <p14:modId xmlns:p14="http://schemas.microsoft.com/office/powerpoint/2010/main" val="3433191826"/>
              </p:ext>
            </p:extLst>
          </p:nvPr>
        </p:nvGraphicFramePr>
        <p:xfrm>
          <a:off x="5090987" y="2546702"/>
          <a:ext cx="6932400" cy="2377440"/>
        </p:xfrm>
        <a:graphic>
          <a:graphicData uri="http://schemas.openxmlformats.org/drawingml/2006/table">
            <a:tbl>
              <a:tblPr firstRow="1" bandRow="1">
                <a:tableStyleId>{3C2FFA5D-87B4-456A-9821-1D502468CF0F}</a:tableStyleId>
              </a:tblPr>
              <a:tblGrid>
                <a:gridCol w="2319964">
                  <a:extLst>
                    <a:ext uri="{9D8B030D-6E8A-4147-A177-3AD203B41FA5}">
                      <a16:colId xmlns:a16="http://schemas.microsoft.com/office/drawing/2014/main" val="20000"/>
                    </a:ext>
                  </a:extLst>
                </a:gridCol>
                <a:gridCol w="2258343">
                  <a:extLst>
                    <a:ext uri="{9D8B030D-6E8A-4147-A177-3AD203B41FA5}">
                      <a16:colId xmlns:a16="http://schemas.microsoft.com/office/drawing/2014/main" val="20001"/>
                    </a:ext>
                  </a:extLst>
                </a:gridCol>
                <a:gridCol w="2354093">
                  <a:extLst>
                    <a:ext uri="{9D8B030D-6E8A-4147-A177-3AD203B41FA5}">
                      <a16:colId xmlns:a16="http://schemas.microsoft.com/office/drawing/2014/main" val="20002"/>
                    </a:ext>
                  </a:extLst>
                </a:gridCol>
              </a:tblGrid>
              <a:tr h="1004714">
                <a:tc>
                  <a:txBody>
                    <a:bodyPr/>
                    <a:lstStyle/>
                    <a:p>
                      <a:pPr algn="ctr"/>
                      <a:r>
                        <a:rPr lang="tr-TR" sz="2000" noProof="0">
                          <a:latin typeface="Cambria"/>
                        </a:rPr>
                        <a:t>Kaydırma Faktörü</a:t>
                      </a:r>
                      <a:endParaRPr lang="tr-TR" sz="2000" b="1" noProof="0">
                        <a:latin typeface="Cambria"/>
                        <a:cs typeface="Cambria"/>
                      </a:endParaRPr>
                    </a:p>
                  </a:txBody>
                  <a:tcPr/>
                </a:tc>
                <a:tc>
                  <a:txBody>
                    <a:bodyPr/>
                    <a:lstStyle/>
                    <a:p>
                      <a:pPr algn="ctr"/>
                      <a:r>
                        <a:rPr lang="tr-TR" sz="2000" noProof="0">
                          <a:latin typeface="Cambria"/>
                        </a:rPr>
                        <a:t>Faktördeki </a:t>
                      </a:r>
                    </a:p>
                    <a:p>
                      <a:pPr algn="ctr"/>
                      <a:r>
                        <a:rPr lang="tr-TR" sz="2000" noProof="0">
                          <a:latin typeface="Cambria"/>
                        </a:rPr>
                        <a:t>Pozitif Değişimin Sonucu</a:t>
                      </a:r>
                      <a:r>
                        <a:rPr lang="tr-TR" sz="2000" baseline="0" noProof="0">
                          <a:latin typeface="Cambria"/>
                        </a:rPr>
                        <a:t>:</a:t>
                      </a:r>
                      <a:endParaRPr lang="tr-TR" sz="2000" b="1" noProof="0">
                        <a:latin typeface="Cambria"/>
                        <a:cs typeface="Cambria"/>
                      </a:endParaRPr>
                    </a:p>
                  </a:txBody>
                  <a:tcPr/>
                </a:tc>
                <a:tc>
                  <a:txBody>
                    <a:bodyPr/>
                    <a:lstStyle/>
                    <a:p>
                      <a:pPr algn="ctr"/>
                      <a:r>
                        <a:rPr lang="tr-TR" sz="2000" noProof="0" dirty="0">
                          <a:latin typeface="Cambria"/>
                        </a:rPr>
                        <a:t>Faktördeki Negatif Değişimin Sonucu</a:t>
                      </a:r>
                      <a:r>
                        <a:rPr lang="tr-TR" sz="2000" baseline="0" noProof="0" dirty="0">
                          <a:latin typeface="Cambria"/>
                        </a:rPr>
                        <a:t>:</a:t>
                      </a:r>
                      <a:endParaRPr lang="tr-TR" sz="2000" b="1" noProof="0" dirty="0">
                        <a:latin typeface="Cambria"/>
                        <a:cs typeface="Cambria"/>
                      </a:endParaRPr>
                    </a:p>
                  </a:txBody>
                  <a:tcPr/>
                </a:tc>
                <a:extLst>
                  <a:ext uri="{0D108BD9-81ED-4DB2-BD59-A6C34878D82A}">
                    <a16:rowId xmlns:a16="http://schemas.microsoft.com/office/drawing/2014/main" val="10000"/>
                  </a:ext>
                </a:extLst>
              </a:tr>
              <a:tr h="343338">
                <a:tc>
                  <a:txBody>
                    <a:bodyPr/>
                    <a:lstStyle/>
                    <a:p>
                      <a:r>
                        <a:rPr lang="tr-TR" noProof="0">
                          <a:latin typeface="Cambria"/>
                        </a:rPr>
                        <a:t>Girdi Fiyatları</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SRAS</a:t>
                      </a:r>
                      <a:r>
                        <a:rPr lang="tr-TR" baseline="-25000" noProof="0">
                          <a:latin typeface="Cambria"/>
                        </a:rPr>
                        <a:t>2</a:t>
                      </a:r>
                      <a:endParaRPr lang="tr-TR" noProof="0">
                        <a:latin typeface="Cambria"/>
                        <a:cs typeface="Cambria"/>
                      </a:endParaRPr>
                    </a:p>
                  </a:txBody>
                  <a:tcPr/>
                </a:tc>
                <a:extLst>
                  <a:ext uri="{0D108BD9-81ED-4DB2-BD59-A6C34878D82A}">
                    <a16:rowId xmlns:a16="http://schemas.microsoft.com/office/drawing/2014/main" val="10001"/>
                  </a:ext>
                </a:extLst>
              </a:tr>
              <a:tr h="343338">
                <a:tc>
                  <a:txBody>
                    <a:bodyPr/>
                    <a:lstStyle/>
                    <a:p>
                      <a:r>
                        <a:rPr lang="tr-TR" noProof="0">
                          <a:latin typeface="Cambria"/>
                        </a:rPr>
                        <a:t>Arz Şoku</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Artış: SRAS</a:t>
                      </a:r>
                      <a:r>
                        <a:rPr lang="tr-TR" baseline="-25000" noProof="0">
                          <a:latin typeface="Cambria"/>
                        </a:rPr>
                        <a:t>2</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extLst>
                  <a:ext uri="{0D108BD9-81ED-4DB2-BD59-A6C34878D82A}">
                    <a16:rowId xmlns:a16="http://schemas.microsoft.com/office/drawing/2014/main" val="10002"/>
                  </a:ext>
                </a:extLst>
              </a:tr>
              <a:tr h="343338">
                <a:tc>
                  <a:txBody>
                    <a:bodyPr/>
                    <a:lstStyle/>
                    <a:p>
                      <a:r>
                        <a:rPr lang="tr-TR" noProof="0">
                          <a:latin typeface="Cambria"/>
                        </a:rPr>
                        <a:t>Beklenen Fiyat Seviyesi</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a:latin typeface="Cambria"/>
                        </a:rPr>
                        <a:t>Azalış: SRAS</a:t>
                      </a:r>
                      <a:r>
                        <a:rPr lang="tr-TR" baseline="-25000" noProof="0">
                          <a:latin typeface="Cambria"/>
                        </a:rPr>
                        <a:t>3</a:t>
                      </a:r>
                      <a:endParaRPr lang="tr-TR" noProof="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tr-TR" noProof="0" dirty="0">
                          <a:latin typeface="Cambria"/>
                        </a:rPr>
                        <a:t>Artış: SRAS</a:t>
                      </a:r>
                      <a:r>
                        <a:rPr lang="tr-TR" baseline="-25000" noProof="0" dirty="0">
                          <a:latin typeface="Cambria"/>
                        </a:rPr>
                        <a:t>2</a:t>
                      </a:r>
                      <a:endParaRPr lang="tr-TR" noProof="0" dirty="0">
                        <a:latin typeface="Cambria"/>
                        <a:cs typeface="Cambria"/>
                      </a:endParaRPr>
                    </a:p>
                  </a:txBody>
                  <a:tcPr/>
                </a:tc>
                <a:extLst>
                  <a:ext uri="{0D108BD9-81ED-4DB2-BD59-A6C34878D82A}">
                    <a16:rowId xmlns:a16="http://schemas.microsoft.com/office/drawing/2014/main" val="10003"/>
                  </a:ext>
                </a:extLst>
              </a:tr>
            </a:tbl>
          </a:graphicData>
        </a:graphic>
      </p:graphicFrame>
      <p:sp>
        <p:nvSpPr>
          <p:cNvPr id="10" name="Rectangle 9"/>
          <p:cNvSpPr/>
          <p:nvPr/>
        </p:nvSpPr>
        <p:spPr>
          <a:xfrm>
            <a:off x="35801" y="2745607"/>
            <a:ext cx="136179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Fiyat Seviyesi (P)</a:t>
            </a:r>
            <a:endParaRPr lang="tr-TR" dirty="0">
              <a:effectLst/>
              <a:latin typeface="Cambria"/>
              <a:ea typeface="ＭＳ 明朝"/>
              <a:cs typeface="Cambria"/>
            </a:endParaRPr>
          </a:p>
        </p:txBody>
      </p:sp>
      <p:sp>
        <p:nvSpPr>
          <p:cNvPr id="11" name="Rectangle 10"/>
          <p:cNvSpPr/>
          <p:nvPr/>
        </p:nvSpPr>
        <p:spPr>
          <a:xfrm>
            <a:off x="4687213" y="5362475"/>
            <a:ext cx="1361795" cy="52528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tr-TR" dirty="0">
                <a:ea typeface="MS PGothic" charset="0"/>
              </a:rPr>
              <a:t>Kısa-Dönem </a:t>
            </a:r>
            <a:br>
              <a:rPr lang="tr-TR" dirty="0">
                <a:ea typeface="MS PGothic" charset="0"/>
              </a:rPr>
            </a:br>
            <a:r>
              <a:rPr lang="tr-TR" dirty="0">
                <a:ea typeface="MS PGothic" charset="0"/>
              </a:rPr>
              <a:t>Toplam Arz Eğrisinde Kaymalar</a:t>
            </a:r>
            <a:endParaRPr lang="tr-TR" noProof="0" dirty="0">
              <a:ea typeface="MS PGothic" charset="0"/>
            </a:endParaRPr>
          </a:p>
        </p:txBody>
      </p:sp>
      <p:sp>
        <p:nvSpPr>
          <p:cNvPr id="39939" name="Content Placeholder 2"/>
          <p:cNvSpPr>
            <a:spLocks noGrp="1"/>
          </p:cNvSpPr>
          <p:nvPr>
            <p:ph idx="1"/>
          </p:nvPr>
        </p:nvSpPr>
        <p:spPr>
          <a:xfrm>
            <a:off x="609609" y="1712913"/>
            <a:ext cx="10379615" cy="4895850"/>
          </a:xfrm>
        </p:spPr>
        <p:txBody>
          <a:bodyPr/>
          <a:lstStyle/>
          <a:p>
            <a:r>
              <a:rPr lang="tr-TR" sz="3200" noProof="0" dirty="0">
                <a:ea typeface="MS PGothic" charset="0"/>
              </a:rPr>
              <a:t>Uzun-Dönem toplam arz eğrisinde kayma:</a:t>
            </a:r>
          </a:p>
          <a:p>
            <a:pPr lvl="1"/>
            <a:r>
              <a:rPr lang="tr-TR" sz="2800" noProof="0" dirty="0">
                <a:ea typeface="MS PGothic" charset="0"/>
              </a:rPr>
              <a:t>Uzun-dönem AS (LRAS) eğrisi kaydığında, kısa-dönem AS (SRAS) eğrisini de beraberinde kaydırır.</a:t>
            </a:r>
            <a:endParaRPr lang="tr-TR" noProof="0" dirty="0">
              <a:ea typeface="MS PGothic" charset="0"/>
            </a:endParaRPr>
          </a:p>
          <a:p>
            <a:r>
              <a:rPr lang="tr-TR" sz="3200" noProof="0" dirty="0">
                <a:ea typeface="MS PGothic" charset="0"/>
              </a:rPr>
              <a:t>Uzun-dönem ve kısa-dönem AS eğrisini beraber kaydıran faktörler:</a:t>
            </a:r>
            <a:endParaRPr lang="tr-TR" sz="2800" noProof="0" dirty="0">
              <a:ea typeface="MS PGothic" charset="0"/>
            </a:endParaRPr>
          </a:p>
          <a:p>
            <a:pPr lvl="1"/>
            <a:r>
              <a:rPr lang="tr-TR" sz="2800" noProof="0" dirty="0">
                <a:ea typeface="MS PGothic" charset="0"/>
              </a:rPr>
              <a:t>Teknolojideki değişim </a:t>
            </a:r>
            <a:r>
              <a:rPr lang="tr-TR" sz="2800" noProof="0" dirty="0">
                <a:ea typeface="Cambria"/>
                <a:sym typeface="Wingdings"/>
              </a:rPr>
              <a:t></a:t>
            </a:r>
            <a:r>
              <a:rPr lang="tr-TR" sz="2800" noProof="0" dirty="0">
                <a:ea typeface="Cambria"/>
              </a:rPr>
              <a:t> </a:t>
            </a:r>
            <a:r>
              <a:rPr lang="tr-TR" sz="2800" dirty="0">
                <a:ea typeface="Cambria"/>
              </a:rPr>
              <a:t>Pozitif bir ilişki.</a:t>
            </a:r>
            <a:endParaRPr lang="tr-TR" sz="2800" noProof="0" dirty="0">
              <a:ea typeface="MS PGothic" charset="0"/>
            </a:endParaRPr>
          </a:p>
          <a:p>
            <a:pPr lvl="1"/>
            <a:r>
              <a:rPr lang="tr-TR" sz="2800" dirty="0">
                <a:ea typeface="MS PGothic" charset="0"/>
              </a:rPr>
              <a:t>Kaynaklardaki değişim </a:t>
            </a:r>
            <a:r>
              <a:rPr lang="tr-TR" sz="2800" noProof="0" dirty="0">
                <a:ea typeface="Cambria"/>
                <a:sym typeface="Wingdings"/>
              </a:rPr>
              <a:t></a:t>
            </a:r>
            <a:r>
              <a:rPr lang="tr-TR" sz="2800" noProof="0" dirty="0">
                <a:ea typeface="Cambria"/>
              </a:rPr>
              <a:t> </a:t>
            </a:r>
            <a:r>
              <a:rPr lang="tr-TR" sz="2800" dirty="0">
                <a:ea typeface="Cambria"/>
              </a:rPr>
              <a:t>Pozitif bir ilişki.</a:t>
            </a:r>
            <a:endParaRPr lang="tr-TR" sz="2800" noProof="0" dirty="0">
              <a:ea typeface="MS PGothic" charset="0"/>
            </a:endParaRPr>
          </a:p>
          <a:p>
            <a:pPr lvl="1"/>
            <a:r>
              <a:rPr lang="tr-TR" sz="2800" dirty="0">
                <a:ea typeface="MS PGothic" charset="0"/>
              </a:rPr>
              <a:t>Kurumlardaki değişim </a:t>
            </a:r>
            <a:r>
              <a:rPr lang="tr-TR" sz="2800" noProof="0" dirty="0">
                <a:ea typeface="Cambria"/>
                <a:sym typeface="Wingdings"/>
              </a:rPr>
              <a:t></a:t>
            </a:r>
            <a:r>
              <a:rPr lang="tr-TR" sz="2800" noProof="0" dirty="0">
                <a:ea typeface="Cambria"/>
              </a:rPr>
              <a:t> Pozitif bir ilişki.</a:t>
            </a:r>
            <a:endParaRPr lang="tr-TR" sz="2800" noProof="0" dirty="0">
              <a:ea typeface="MS PGothic" charset="0"/>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416" y="34752"/>
            <a:ext cx="11793167" cy="1527337"/>
          </a:xfrm>
        </p:spPr>
        <p:txBody>
          <a:bodyPr/>
          <a:lstStyle/>
          <a:p>
            <a:pPr algn="ctr"/>
            <a:r>
              <a:rPr lang="tr-TR" dirty="0">
                <a:ea typeface="MS PGothic" charset="0"/>
              </a:rPr>
              <a:t>Uzun-Dönem </a:t>
            </a:r>
            <a:br>
              <a:rPr lang="tr-TR" dirty="0">
                <a:ea typeface="MS PGothic" charset="0"/>
              </a:rPr>
            </a:br>
            <a:r>
              <a:rPr lang="tr-TR" dirty="0">
                <a:ea typeface="MS PGothic" charset="0"/>
              </a:rPr>
              <a:t>Toplam Arz Eğrisinde Kayma</a:t>
            </a:r>
            <a:endParaRPr lang="tr-TR" noProof="0"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151661" y="1571218"/>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6" name="Rectangle 15"/>
          <p:cNvSpPr/>
          <p:nvPr/>
        </p:nvSpPr>
        <p:spPr>
          <a:xfrm>
            <a:off x="7988000" y="6093442"/>
            <a:ext cx="1497975" cy="69915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900382" cy="1527175"/>
          </a:xfrm>
        </p:spPr>
        <p:txBody>
          <a:bodyPr/>
          <a:lstStyle/>
          <a:p>
            <a:pPr algn="ctr"/>
            <a:r>
              <a:rPr lang="tr-TR" altLang="en-US" dirty="0"/>
              <a:t>Üretim Süreci:</a:t>
            </a:r>
            <a:br>
              <a:rPr lang="tr-TR" altLang="en-US" dirty="0"/>
            </a:br>
            <a:r>
              <a:rPr lang="tr-TR" altLang="en-US" dirty="0"/>
              <a:t>Firmaların Borç Alması Gerekir</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tr-TR">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Bugün</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tr-TR">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Gelecek Dönemler</a:t>
              </a:r>
            </a:p>
          </p:txBody>
        </p:sp>
        <p:sp>
          <p:nvSpPr>
            <p:cNvPr id="20492" name="Text Box 16"/>
            <p:cNvSpPr txBox="1">
              <a:spLocks noChangeArrowheads="1"/>
            </p:cNvSpPr>
            <p:nvPr/>
          </p:nvSpPr>
          <p:spPr bwMode="auto">
            <a:xfrm>
              <a:off x="9799" y="9762"/>
              <a:ext cx="759" cy="3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Zaman</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Ödünç al </a:t>
              </a:r>
              <a:r>
                <a:rPr lang="tr-TR" altLang="en-US" sz="1800">
                  <a:solidFill>
                    <a:srgbClr val="9BBB59"/>
                  </a:solidFill>
                  <a:latin typeface="Cambria"/>
                  <a:cs typeface="Cambria"/>
                </a:rPr>
                <a:t>$$</a:t>
              </a:r>
              <a:endParaRPr lang="tr-TR" altLang="en-US" sz="1800">
                <a:latin typeface="Cambria"/>
                <a:cs typeface="Cambria"/>
              </a:endParaRPr>
            </a:p>
            <a:p>
              <a:r>
                <a:rPr lang="tr-TR" altLang="en-US" sz="1800">
                  <a:solidFill>
                    <a:srgbClr val="C0504D"/>
                  </a:solidFill>
                  <a:latin typeface="Cambria"/>
                  <a:cs typeface="Cambria"/>
                </a:rPr>
                <a:t>Sermaye Ürünleri Üret</a:t>
              </a:r>
              <a:endParaRPr lang="tr-TR" altLang="en-US" sz="1800">
                <a:latin typeface="Cambria"/>
                <a:cs typeface="Cambria"/>
              </a:endParaRPr>
            </a:p>
            <a:p>
              <a:r>
                <a:rPr lang="tr-TR" altLang="en-US" sz="1800">
                  <a:solidFill>
                    <a:srgbClr val="C0504D"/>
                  </a:solidFill>
                  <a:latin typeface="Cambria"/>
                  <a:cs typeface="Cambria"/>
                </a:rPr>
                <a:t>İşçi işe al</a:t>
              </a:r>
              <a:endParaRPr lang="tr-TR" altLang="en-US" sz="180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a:t>
              </a:r>
              <a:endParaRPr lang="tr-TR" altLang="en-US" sz="180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Çıktıların Satışı</a:t>
              </a:r>
              <a:endParaRPr lang="tr-TR" altLang="en-US" sz="180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4F81BD"/>
                  </a:solidFill>
                  <a:latin typeface="Cambria"/>
                  <a:cs typeface="Cambria"/>
                </a:rPr>
                <a:t>Üretime </a:t>
              </a:r>
            </a:p>
            <a:p>
              <a:r>
                <a:rPr lang="tr-TR" altLang="en-US" sz="1800">
                  <a:solidFill>
                    <a:srgbClr val="4F81BD"/>
                  </a:solidFill>
                  <a:latin typeface="Cambria"/>
                  <a:cs typeface="Cambria"/>
                </a:rPr>
                <a:t>Hazırlık</a:t>
              </a:r>
              <a:endParaRPr lang="tr-TR" altLang="en-US" sz="1800">
                <a:latin typeface="Cambria"/>
                <a:cs typeface="Cambria"/>
              </a:endParaRPr>
            </a:p>
          </p:txBody>
        </p:sp>
        <p:sp>
          <p:nvSpPr>
            <p:cNvPr id="20497" name="Text Box 11"/>
            <p:cNvSpPr txBox="1">
              <a:spLocks noChangeArrowheads="1"/>
            </p:cNvSpPr>
            <p:nvPr/>
          </p:nvSpPr>
          <p:spPr bwMode="auto">
            <a:xfrm>
              <a:off x="7675" y="8624"/>
              <a:ext cx="3219" cy="65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solidFill>
                    <a:srgbClr val="C0504D"/>
                  </a:solidFill>
                  <a:latin typeface="Cambria"/>
                  <a:cs typeface="Cambria"/>
                </a:rPr>
                <a:t>Ödünç Alınanları Geri Öde </a:t>
              </a:r>
              <a:r>
                <a:rPr lang="tr-TR" altLang="en-US" sz="1800">
                  <a:solidFill>
                    <a:srgbClr val="9BBB59"/>
                  </a:solidFill>
                  <a:latin typeface="Cambria"/>
                  <a:cs typeface="Cambria"/>
                </a:rPr>
                <a:t>$$</a:t>
              </a:r>
              <a:endParaRPr lang="tr-TR" altLang="en-US" sz="1800">
                <a:latin typeface="Cambria"/>
                <a:cs typeface="Cambria"/>
              </a:endParaRPr>
            </a:p>
            <a:p>
              <a:r>
                <a:rPr lang="tr-TR" altLang="en-US" sz="1800">
                  <a:solidFill>
                    <a:srgbClr val="C0504D"/>
                  </a:solidFill>
                  <a:latin typeface="Cambria"/>
                  <a:cs typeface="Cambria"/>
                </a:rPr>
                <a:t>İşçilere Ödeme Yap </a:t>
              </a:r>
              <a:r>
                <a:rPr lang="tr-TR" altLang="en-US" sz="1800">
                  <a:solidFill>
                    <a:srgbClr val="9BBB59"/>
                  </a:solidFill>
                  <a:latin typeface="Cambria"/>
                  <a:cs typeface="Cambria"/>
                </a:rPr>
                <a:t>$$</a:t>
              </a:r>
              <a:endParaRPr lang="tr-TR" altLang="en-US" sz="180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tr-TR" altLang="en-US" sz="1800">
                  <a:latin typeface="Cambria"/>
                  <a:cs typeface="Cambria"/>
                </a:rPr>
                <a:t>Üretim başlamadan önce firmaların borç alması gerekir. Bu nedenle ödünç verilebilir fonlar piyasası çok önemlidir.</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Makroekonomik Denge</a:t>
            </a: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Makroekonomik denge toplam arz ve toplam talep birbirine eşitlenince ulaşılır.</a:t>
            </a:r>
          </a:p>
          <a:p>
            <a:pPr lvl="1"/>
            <a:r>
              <a:rPr lang="tr-TR" sz="2400" dirty="0">
                <a:ea typeface="MS PGothic" charset="0"/>
              </a:rPr>
              <a:t>B</a:t>
            </a:r>
            <a:r>
              <a:rPr lang="tr-TR" sz="2400" noProof="0" dirty="0">
                <a:ea typeface="MS PGothic" charset="0"/>
              </a:rPr>
              <a:t>elli bir zamanda satışa sunulan toplam üretim, </a:t>
            </a:r>
            <a:r>
              <a:rPr lang="tr-TR" sz="2400" noProof="0" dirty="0">
                <a:solidFill>
                  <a:srgbClr val="FF0000"/>
                </a:solidFill>
                <a:ea typeface="MS PGothic" charset="0"/>
              </a:rPr>
              <a:t>ortalamada</a:t>
            </a:r>
            <a:r>
              <a:rPr lang="tr-TR" sz="2400" noProof="0" dirty="0">
                <a:ea typeface="MS PGothic" charset="0"/>
              </a:rPr>
              <a:t>, cari fiyatlar seviyesinde gönüllü olarak satın alınır.</a:t>
            </a:r>
          </a:p>
          <a:p>
            <a:pPr lvl="1"/>
            <a:r>
              <a:rPr lang="tr-TR" sz="2400" noProof="0" dirty="0">
                <a:solidFill>
                  <a:srgbClr val="FF0000"/>
                </a:solidFill>
                <a:ea typeface="MS PGothic" charset="0"/>
              </a:rPr>
              <a:t>Ortalamada:</a:t>
            </a:r>
            <a:r>
              <a:rPr lang="tr-TR" sz="2400" noProof="0" dirty="0">
                <a:ea typeface="MS PGothic" charset="0"/>
              </a:rPr>
              <a:t> Makroekonomik denge sağlansa bile bazı tekil piyasalar dengede olmayabilir.</a:t>
            </a: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Uzun-Dönem </a:t>
            </a:r>
            <a:br>
              <a:rPr lang="tr-TR" noProof="0" dirty="0">
                <a:ea typeface="MS PGothic" charset="0"/>
              </a:rPr>
            </a:br>
            <a:r>
              <a:rPr lang="tr-TR" noProof="0" dirty="0">
                <a:ea typeface="MS PGothic" charset="0"/>
              </a:rPr>
              <a:t>Makroekonomik Denge</a:t>
            </a: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Uzun-Dönem Makroekonomik Denge:</a:t>
            </a:r>
          </a:p>
          <a:p>
            <a:pPr lvl="1"/>
            <a:r>
              <a:rPr lang="tr-TR" sz="2400" noProof="0" dirty="0">
                <a:ea typeface="MS PGothic" charset="0"/>
              </a:rPr>
              <a:t>Eğer makroekonomik denge "Potansiyel Reel GSYH" seviyesinde oluşursa, buna uzun-dönem denge ya da tam istihdam dengesi denir.</a:t>
            </a:r>
          </a:p>
          <a:p>
            <a:pPr lvl="2"/>
            <a:r>
              <a:rPr lang="tr-TR" altLang="en-US" sz="1600" dirty="0">
                <a:solidFill>
                  <a:srgbClr val="FF0000"/>
                </a:solidFill>
                <a:latin typeface="Cambria" panose="02040503050406030204" pitchFamily="18" charset="0"/>
                <a:ea typeface="Cambria"/>
              </a:rPr>
              <a:t>Tam İstihdam Çıktısı (Full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Potansiyel Reel GSYH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Doğal Çıktı Oranı (Natural Rate of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a:t>
            </a:r>
            <a:endParaRPr lang="tr-TR" sz="1600" noProof="0" dirty="0">
              <a:latin typeface="Cambria" panose="02040503050406030204" pitchFamily="18" charset="0"/>
              <a:ea typeface="MS PGothic" charset="0"/>
            </a:endParaRPr>
          </a:p>
          <a:p>
            <a:pPr lvl="1"/>
            <a:r>
              <a:rPr lang="tr-TR" sz="2400" noProof="0" dirty="0">
                <a:ea typeface="MS PGothic" charset="0"/>
              </a:rPr>
              <a:t>SRAS = AD ve SRAS = LRAS</a:t>
            </a:r>
          </a:p>
          <a:p>
            <a:pPr lvl="1"/>
            <a:r>
              <a:rPr lang="tr-TR" sz="2400" noProof="0" dirty="0">
                <a:ea typeface="MS PGothic" charset="0"/>
              </a:rPr>
              <a:t>Eğer uzun-dönem dengesine ulaşılırsa ekonomi aynı </a:t>
            </a:r>
            <a:r>
              <a:rPr lang="tr-TR" sz="2400" dirty="0">
                <a:ea typeface="MS PGothic" charset="0"/>
              </a:rPr>
              <a:t>zamanda </a:t>
            </a:r>
            <a:r>
              <a:rPr lang="tr-TR" sz="2400" noProof="0" dirty="0">
                <a:ea typeface="MS PGothic" charset="0"/>
              </a:rPr>
              <a:t>kısa-dönem dengesinde de olur.</a:t>
            </a:r>
          </a:p>
          <a:p>
            <a:r>
              <a:rPr lang="tr-TR" sz="2800" noProof="0" dirty="0">
                <a:ea typeface="MS PGothic" charset="0"/>
              </a:rPr>
              <a:t>Ekonomi uzun-dönem dengesinde iken:</a:t>
            </a:r>
          </a:p>
          <a:p>
            <a:pPr lvl="1"/>
            <a:r>
              <a:rPr lang="tr-TR" sz="2400" noProof="0" dirty="0">
                <a:ea typeface="MS PGothic" charset="0"/>
              </a:rPr>
              <a:t>Ekonomi “Doğal Çıktı Oranı” (Tam İstihdam Çıktısı) ve "Doğal İşsizlik Oranı" seviyesinde çalışır.</a:t>
            </a:r>
          </a:p>
          <a:p>
            <a:pPr lvl="1"/>
            <a:r>
              <a:rPr lang="tr-TR" sz="2400" noProof="0" dirty="0">
                <a:ea typeface="MS PGothic" charset="0"/>
              </a:rPr>
              <a:t>u = u* ve Y = Y*</a:t>
            </a:r>
          </a:p>
          <a:p>
            <a:endParaRPr lang="tr-TR" sz="2800" noProof="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7" name="Picture 6" descr="ph_pl.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81309" y="3200400"/>
            <a:ext cx="3867151" cy="1597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tr-TR" dirty="0">
                <a:ea typeface="MS PGothic" charset="0"/>
              </a:rPr>
              <a:t>Uzun-Dönem </a:t>
            </a:r>
            <a:br>
              <a:rPr lang="tr-TR" dirty="0">
                <a:ea typeface="MS PGothic" charset="0"/>
              </a:rPr>
            </a:br>
            <a:r>
              <a:rPr lang="tr-TR" dirty="0">
                <a:ea typeface="MS PGothic" charset="0"/>
              </a:rPr>
              <a:t>Makroekonomik Denge</a:t>
            </a:r>
            <a:endParaRPr lang="tr-TR" noProof="0" dirty="0">
              <a:ea typeface="MS PGothic" charset="0"/>
            </a:endParaRPr>
          </a:p>
        </p:txBody>
      </p:sp>
      <p:sp>
        <p:nvSpPr>
          <p:cNvPr id="8" name="Rectangle 7"/>
          <p:cNvSpPr/>
          <p:nvPr/>
        </p:nvSpPr>
        <p:spPr>
          <a:xfrm>
            <a:off x="1603715" y="158198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9" name="Rectangle 8"/>
          <p:cNvSpPr/>
          <p:nvPr/>
        </p:nvSpPr>
        <p:spPr>
          <a:xfrm>
            <a:off x="8181734" y="6050394"/>
            <a:ext cx="1497975" cy="69915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Kısa-Dönem </a:t>
            </a:r>
            <a:br>
              <a:rPr lang="tr-TR" dirty="0">
                <a:ea typeface="MS PGothic" charset="0"/>
              </a:rPr>
            </a:br>
            <a:r>
              <a:rPr lang="tr-TR" dirty="0">
                <a:ea typeface="MS PGothic" charset="0"/>
              </a:rPr>
              <a:t>Makroekonomik Dengesi</a:t>
            </a:r>
            <a:endParaRPr lang="tr-TR" noProof="0" dirty="0">
              <a:ea typeface="MS PGothic" charset="0"/>
            </a:endParaRPr>
          </a:p>
        </p:txBody>
      </p:sp>
      <p:sp>
        <p:nvSpPr>
          <p:cNvPr id="41987" name="Content Placeholder 2"/>
          <p:cNvSpPr>
            <a:spLocks noGrp="1"/>
          </p:cNvSpPr>
          <p:nvPr>
            <p:ph idx="1"/>
          </p:nvPr>
        </p:nvSpPr>
        <p:spPr>
          <a:xfrm>
            <a:off x="609600" y="1712913"/>
            <a:ext cx="10972800" cy="4895850"/>
          </a:xfrm>
        </p:spPr>
        <p:txBody>
          <a:bodyPr/>
          <a:lstStyle/>
          <a:p>
            <a:r>
              <a:rPr lang="tr-TR" sz="2800" noProof="0" dirty="0">
                <a:ea typeface="MS PGothic" charset="0"/>
              </a:rPr>
              <a:t>Kısa-Dönem Makroekonomik Dengesi:</a:t>
            </a:r>
          </a:p>
          <a:p>
            <a:pPr lvl="1"/>
            <a:r>
              <a:rPr lang="tr-TR" sz="2400" noProof="0" dirty="0">
                <a:ea typeface="MS PGothic" charset="0"/>
              </a:rPr>
              <a:t>Eğer makroekonomik denge "Potansiyel Reel GSYH" seviyesi dışında gerçekleşirse, </a:t>
            </a:r>
            <a:r>
              <a:rPr lang="tr-TR" sz="2400" dirty="0">
                <a:ea typeface="MS PGothic" charset="0"/>
              </a:rPr>
              <a:t>buna kısa-dönem makroekonomik denge denir.</a:t>
            </a:r>
            <a:endParaRPr lang="tr-TR" sz="2400" noProof="0" dirty="0">
              <a:ea typeface="MS PGothic" charset="0"/>
            </a:endParaRPr>
          </a:p>
          <a:p>
            <a:pPr lvl="1"/>
            <a:r>
              <a:rPr lang="tr-TR" sz="2400" noProof="0" dirty="0">
                <a:ea typeface="MS PGothic" charset="0"/>
              </a:rPr>
              <a:t>SRAS = AD ve SRAS ≠ LRAS</a:t>
            </a:r>
          </a:p>
          <a:p>
            <a:r>
              <a:rPr lang="tr-TR" sz="2800" noProof="0" dirty="0">
                <a:ea typeface="MS PGothic" charset="0"/>
              </a:rPr>
              <a:t>Ekonomi uzun-dönem dengesinin (trendinin) dışında ise:</a:t>
            </a:r>
          </a:p>
          <a:p>
            <a:pPr lvl="1"/>
            <a:r>
              <a:rPr lang="tr-TR" sz="2400" dirty="0">
                <a:ea typeface="MS PGothic" charset="0"/>
              </a:rPr>
              <a:t>Ekonomi "Doğal Çıktı Oranı" (Tam İstihdam Çıktısı) ve "Doğal İşsizlik Oranı" seviyesinde çalışmıyor.</a:t>
            </a:r>
            <a:endParaRPr lang="tr-TR" sz="2400" noProof="0" dirty="0">
              <a:ea typeface="MS PGothic" charset="0"/>
            </a:endParaRPr>
          </a:p>
          <a:p>
            <a:pPr lvl="1"/>
            <a:r>
              <a:rPr lang="tr-TR" sz="2400" noProof="0" dirty="0">
                <a:ea typeface="MS PGothic" charset="0"/>
              </a:rPr>
              <a:t>u ≠ u* ve Y ≠ Y*</a:t>
            </a:r>
          </a:p>
          <a:p>
            <a:endParaRPr lang="tr-TR" sz="2800" noProof="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tr-TR" noProof="0" dirty="0">
                <a:ea typeface="MS PGothic" charset="0"/>
              </a:rPr>
              <a:t>Kısa-Dönem Makroekonomik Denge:</a:t>
            </a:r>
            <a:br>
              <a:rPr lang="tr-TR" noProof="0" dirty="0">
                <a:ea typeface="MS PGothic" charset="0"/>
              </a:rPr>
            </a:br>
            <a:r>
              <a:rPr lang="tr-TR" dirty="0">
                <a:ea typeface="MS PGothic" charset="0"/>
              </a:rPr>
              <a:t>Genişleme</a:t>
            </a:r>
            <a:endParaRPr lang="tr-TR" noProof="0" dirty="0">
              <a:ea typeface="MS PGothic" charset="0"/>
            </a:endParaRPr>
          </a:p>
        </p:txBody>
      </p:sp>
      <p:sp>
        <p:nvSpPr>
          <p:cNvPr id="10" name="TextBox 9"/>
          <p:cNvSpPr txBox="1"/>
          <p:nvPr/>
        </p:nvSpPr>
        <p:spPr>
          <a:xfrm>
            <a:off x="9609481" y="2173906"/>
            <a:ext cx="2068584" cy="1200329"/>
          </a:xfrm>
          <a:prstGeom prst="rect">
            <a:avLst/>
          </a:prstGeom>
          <a:noFill/>
        </p:spPr>
        <p:txBody>
          <a:bodyPr wrap="square" rtlCol="0">
            <a:spAutoFit/>
          </a:bodyPr>
          <a:lstStyle/>
          <a:p>
            <a:r>
              <a:rPr lang="tr-TR" sz="2400" dirty="0">
                <a:solidFill>
                  <a:srgbClr val="FF0000"/>
                </a:solidFill>
                <a:latin typeface="Cambria"/>
                <a:cs typeface="Cambria"/>
              </a:rPr>
              <a:t>b noktasında:</a:t>
            </a:r>
          </a:p>
          <a:p>
            <a:r>
              <a:rPr lang="tr-TR" sz="2400" dirty="0">
                <a:solidFill>
                  <a:srgbClr val="FF0000"/>
                </a:solidFill>
                <a:latin typeface="Cambria"/>
                <a:cs typeface="Cambria"/>
              </a:rPr>
              <a:t>Y &gt; Y*</a:t>
            </a:r>
          </a:p>
          <a:p>
            <a:r>
              <a:rPr lang="tr-TR"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tr-TR">
                <a:solidFill>
                  <a:srgbClr val="FF0000"/>
                </a:solidFill>
                <a:latin typeface="Cambria"/>
              </a:rPr>
              <a:t>Kısa-dönemde enflasyon hakkında ne diyebiliriz?</a:t>
            </a:r>
            <a:endParaRPr lang="tr-TR" dirty="0">
              <a:solidFill>
                <a:srgbClr val="FF0000"/>
              </a:solidFill>
              <a:latin typeface="Cambria"/>
            </a:endParaRPr>
          </a:p>
        </p:txBody>
      </p:sp>
      <p:sp>
        <p:nvSpPr>
          <p:cNvPr id="12" name="Rectangle 11"/>
          <p:cNvSpPr/>
          <p:nvPr/>
        </p:nvSpPr>
        <p:spPr>
          <a:xfrm>
            <a:off x="1528374" y="158198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3" name="Rectangle 12"/>
          <p:cNvSpPr/>
          <p:nvPr/>
        </p:nvSpPr>
        <p:spPr>
          <a:xfrm>
            <a:off x="9397953"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9618095" y="2140557"/>
            <a:ext cx="2059969" cy="1200329"/>
          </a:xfrm>
          <a:prstGeom prst="rect">
            <a:avLst/>
          </a:prstGeom>
          <a:noFill/>
        </p:spPr>
        <p:txBody>
          <a:bodyPr wrap="square" rtlCol="0">
            <a:spAutoFit/>
          </a:bodyPr>
          <a:lstStyle/>
          <a:p>
            <a:r>
              <a:rPr lang="tr-TR" sz="2400" dirty="0">
                <a:solidFill>
                  <a:srgbClr val="FF0000"/>
                </a:solidFill>
                <a:latin typeface="Cambria"/>
                <a:cs typeface="Cambria"/>
              </a:rPr>
              <a:t>B noktasında:</a:t>
            </a:r>
          </a:p>
          <a:p>
            <a:r>
              <a:rPr lang="tr-TR" sz="2400" dirty="0">
                <a:solidFill>
                  <a:srgbClr val="FF0000"/>
                </a:solidFill>
                <a:latin typeface="Cambria"/>
                <a:cs typeface="Cambria"/>
              </a:rPr>
              <a:t>Y &lt; Y*</a:t>
            </a:r>
          </a:p>
          <a:p>
            <a:r>
              <a:rPr lang="tr-TR" sz="2400" dirty="0">
                <a:solidFill>
                  <a:srgbClr val="FF0000"/>
                </a:solidFill>
                <a:latin typeface="Cambria"/>
                <a:cs typeface="Cambria"/>
              </a:rPr>
              <a:t>u &gt;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54764"/>
            <a:ext cx="793751"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tr-TR" dirty="0">
                <a:ea typeface="MS PGothic" charset="0"/>
              </a:rPr>
              <a:t>Kısa-Dönem Makroekonomik Denge:</a:t>
            </a:r>
            <a:br>
              <a:rPr lang="tr-TR" dirty="0">
                <a:ea typeface="MS PGothic" charset="0"/>
              </a:rPr>
            </a:br>
            <a:r>
              <a:rPr lang="tr-TR" dirty="0">
                <a:ea typeface="MS PGothic" charset="0"/>
              </a:rPr>
              <a:t>Daralma</a:t>
            </a:r>
            <a:endParaRPr lang="tr-TR" noProof="0" dirty="0">
              <a:ea typeface="MS PGothic" charset="0"/>
            </a:endParaRPr>
          </a:p>
        </p:txBody>
      </p:sp>
      <p:sp>
        <p:nvSpPr>
          <p:cNvPr id="22" name="TextBox 21"/>
          <p:cNvSpPr txBox="1"/>
          <p:nvPr/>
        </p:nvSpPr>
        <p:spPr>
          <a:xfrm>
            <a:off x="268620" y="5237792"/>
            <a:ext cx="2329569" cy="923330"/>
          </a:xfrm>
          <a:prstGeom prst="rect">
            <a:avLst/>
          </a:prstGeom>
          <a:noFill/>
        </p:spPr>
        <p:txBody>
          <a:bodyPr wrap="square" rtlCol="0">
            <a:spAutoFit/>
          </a:bodyPr>
          <a:lstStyle/>
          <a:p>
            <a:r>
              <a:rPr lang="tr-TR">
                <a:solidFill>
                  <a:srgbClr val="FF0000"/>
                </a:solidFill>
                <a:latin typeface="Cambria"/>
              </a:rPr>
              <a:t>Kısa-dönemde enflasyon hakkında ne diyebiliriz?</a:t>
            </a:r>
            <a:endParaRPr lang="tr-TR" dirty="0">
              <a:solidFill>
                <a:srgbClr val="FF0000"/>
              </a:solidFill>
              <a:latin typeface="Cambria"/>
            </a:endParaRPr>
          </a:p>
        </p:txBody>
      </p:sp>
      <p:sp>
        <p:nvSpPr>
          <p:cNvPr id="11" name="Rectangle 10"/>
          <p:cNvSpPr/>
          <p:nvPr/>
        </p:nvSpPr>
        <p:spPr>
          <a:xfrm>
            <a:off x="1141348" y="1571218"/>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9" name="Rectangle 18"/>
          <p:cNvSpPr/>
          <p:nvPr/>
        </p:nvSpPr>
        <p:spPr>
          <a:xfrm>
            <a:off x="8386231"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tr-TR" dirty="0">
                <a:ea typeface="MS PGothic" charset="0"/>
              </a:rPr>
              <a:t>Uzun-Dönem Makroekonomik Denge: Genişleme</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Rectangle 8"/>
          <p:cNvSpPr/>
          <p:nvPr/>
        </p:nvSpPr>
        <p:spPr>
          <a:xfrm>
            <a:off x="1098296" y="1571218"/>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0" name="Rectangle 9"/>
          <p:cNvSpPr/>
          <p:nvPr/>
        </p:nvSpPr>
        <p:spPr>
          <a:xfrm>
            <a:off x="8009526" y="6060650"/>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89740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Klasik Ekonomi Ekolü</a:t>
            </a:r>
          </a:p>
        </p:txBody>
      </p:sp>
      <p:sp>
        <p:nvSpPr>
          <p:cNvPr id="41987" name="Content Placeholder 2"/>
          <p:cNvSpPr>
            <a:spLocks noGrp="1"/>
          </p:cNvSpPr>
          <p:nvPr>
            <p:ph idx="1"/>
          </p:nvPr>
        </p:nvSpPr>
        <p:spPr>
          <a:xfrm>
            <a:off x="675861" y="1591434"/>
            <a:ext cx="10209390" cy="4895850"/>
          </a:xfrm>
        </p:spPr>
        <p:txBody>
          <a:bodyPr/>
          <a:lstStyle/>
          <a:p>
            <a:r>
              <a:rPr lang="tr-TR" sz="2800" noProof="0" dirty="0">
                <a:ea typeface="MS PGothic" charset="0"/>
              </a:rPr>
              <a:t>"Klasikler" olarak da bilinir.</a:t>
            </a:r>
          </a:p>
          <a:p>
            <a:r>
              <a:rPr lang="tr-TR" sz="2800" noProof="0" dirty="0">
                <a:ea typeface="MS PGothic" charset="0"/>
              </a:rPr>
              <a:t>Klasiklerin Makroekonomik Denge Modeli:</a:t>
            </a:r>
          </a:p>
          <a:p>
            <a:pPr lvl="1"/>
            <a:r>
              <a:rPr lang="tr-TR" sz="2400" noProof="0" dirty="0">
                <a:ea typeface="MS PGothic" charset="0"/>
              </a:rPr>
              <a:t>Ücretler ve fiyatlar iki yönde de esnektir.</a:t>
            </a:r>
          </a:p>
          <a:p>
            <a:pPr lvl="1"/>
            <a:r>
              <a:rPr lang="tr-TR" sz="2400" noProof="0" dirty="0">
                <a:ea typeface="MS PGothic" charset="0"/>
              </a:rPr>
              <a:t>Kendi kendini düzelten mekanizma vardır.</a:t>
            </a:r>
          </a:p>
          <a:p>
            <a:pPr lvl="1"/>
            <a:r>
              <a:rPr lang="tr-TR" sz="2400" noProof="0" dirty="0">
                <a:ea typeface="MS PGothic" charset="0"/>
              </a:rPr>
              <a:t>Fiyat seviyesi ve SRAS aracılığı ile olan düzeltme/adaptasyon çok </a:t>
            </a:r>
            <a:r>
              <a:rPr lang="tr-TR" sz="2400" dirty="0">
                <a:ea typeface="MS PGothic" charset="0"/>
              </a:rPr>
              <a:t>hızlı gerçekleşir</a:t>
            </a:r>
            <a:r>
              <a:rPr lang="tr-TR" sz="2400" noProof="0" dirty="0">
                <a:ea typeface="MS PGothic" charset="0"/>
              </a:rPr>
              <a:t>.</a:t>
            </a:r>
          </a:p>
          <a:p>
            <a:pPr lvl="1"/>
            <a:r>
              <a:rPr lang="tr-TR" sz="2400" noProof="0" dirty="0" err="1">
                <a:ea typeface="MS PGothic" charset="0"/>
              </a:rPr>
              <a:t>AD'deki</a:t>
            </a:r>
            <a:r>
              <a:rPr lang="tr-TR" sz="2400" noProof="0" dirty="0">
                <a:ea typeface="MS PGothic" charset="0"/>
              </a:rPr>
              <a:t> ya da </a:t>
            </a:r>
            <a:r>
              <a:rPr lang="tr-TR" sz="2400" noProof="0" dirty="0" err="1">
                <a:ea typeface="MS PGothic" charset="0"/>
              </a:rPr>
              <a:t>SRAS'deki</a:t>
            </a:r>
            <a:r>
              <a:rPr lang="tr-TR" sz="2400" noProof="0" dirty="0">
                <a:ea typeface="MS PGothic" charset="0"/>
              </a:rPr>
              <a:t> bir artış ya da azalış market güçlerini </a:t>
            </a:r>
            <a:r>
              <a:rPr lang="tr-TR" sz="2400" dirty="0">
                <a:ea typeface="MS PGothic" charset="0"/>
              </a:rPr>
              <a:t>harekete geçirir ve eninde sonunda uzun-dönemde ekonomiyi </a:t>
            </a:r>
            <a:r>
              <a:rPr lang="tr-TR" sz="2400" noProof="0" dirty="0">
                <a:ea typeface="MS PGothic" charset="0"/>
              </a:rPr>
              <a:t>Potansiyel Reel GSYH (Tam İstihdam Çıktısı) seviyesine getirir ve döngüsel işsizliği yok eder.</a:t>
            </a:r>
            <a:endParaRPr lang="tr-TR" sz="2800" noProof="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Klasik Ekonomi Ekolü:</a:t>
            </a:r>
            <a:br>
              <a:rPr lang="tr-TR" noProof="0" dirty="0">
                <a:ea typeface="MS PGothic" charset="0"/>
              </a:rPr>
            </a:br>
            <a:r>
              <a:rPr lang="tr-TR" noProof="0" dirty="0">
                <a:ea typeface="MS PGothic" charset="0"/>
              </a:rPr>
              <a:t>Kısa-Dönem vs. Uzun-Dönem</a:t>
            </a:r>
          </a:p>
        </p:txBody>
      </p:sp>
      <p:sp>
        <p:nvSpPr>
          <p:cNvPr id="41987" name="Content Placeholder 2"/>
          <p:cNvSpPr>
            <a:spLocks noGrp="1"/>
          </p:cNvSpPr>
          <p:nvPr>
            <p:ph idx="1"/>
          </p:nvPr>
        </p:nvSpPr>
        <p:spPr>
          <a:xfrm>
            <a:off x="609599" y="1712913"/>
            <a:ext cx="11582401" cy="4895850"/>
          </a:xfrm>
        </p:spPr>
        <p:txBody>
          <a:bodyPr/>
          <a:lstStyle/>
          <a:p>
            <a:r>
              <a:rPr lang="tr-TR" sz="2800" noProof="0" dirty="0">
                <a:ea typeface="MS PGothic" charset="0"/>
              </a:rPr>
              <a:t>Kısa-Dönem Makroekonomik Denge: </a:t>
            </a:r>
          </a:p>
          <a:p>
            <a:pPr lvl="1"/>
            <a:r>
              <a:rPr lang="tr-TR" sz="2400" dirty="0">
                <a:ea typeface="MS PGothic" charset="0"/>
              </a:rPr>
              <a:t>AD veya SRAS üzerinde bir şok olduğunu varsayın</a:t>
            </a:r>
            <a:r>
              <a:rPr lang="tr-TR" sz="2400" noProof="0" dirty="0">
                <a:ea typeface="MS PGothic" charset="0"/>
              </a:rPr>
              <a:t>.</a:t>
            </a:r>
            <a:endParaRPr lang="tr-TR" sz="2000" noProof="0" dirty="0">
              <a:ea typeface="MS PGothic" charset="0"/>
            </a:endParaRPr>
          </a:p>
          <a:p>
            <a:pPr lvl="1"/>
            <a:r>
              <a:rPr lang="tr-TR" sz="2400" noProof="0" dirty="0">
                <a:ea typeface="MS PGothic" charset="0"/>
              </a:rPr>
              <a:t>Ekonomi Potansiyel Reel GSYH (uzun-dönem trendi) seviyesinden sapar.</a:t>
            </a:r>
          </a:p>
          <a:p>
            <a:pPr lvl="1"/>
            <a:r>
              <a:rPr lang="tr-TR" sz="2400" dirty="0">
                <a:solidFill>
                  <a:srgbClr val="FF0000"/>
                </a:solidFill>
                <a:ea typeface="MS PGothic" charset="0"/>
              </a:rPr>
              <a:t>Ücretler ve fiyatlar kısa-dönemde adapte (ayarlanma) olmaz.</a:t>
            </a:r>
            <a:endParaRPr lang="tr-TR" sz="1200" noProof="0" dirty="0">
              <a:solidFill>
                <a:srgbClr val="FF0000"/>
              </a:solidFill>
              <a:ea typeface="MS PGothic" charset="0"/>
            </a:endParaRPr>
          </a:p>
          <a:p>
            <a:pPr lvl="1"/>
            <a:r>
              <a:rPr lang="tr-TR" sz="2400" noProof="0" dirty="0" err="1">
                <a:ea typeface="MS PGothic" charset="0"/>
              </a:rPr>
              <a:t>Resesyonist</a:t>
            </a:r>
            <a:r>
              <a:rPr lang="tr-TR" sz="2400" noProof="0" dirty="0">
                <a:ea typeface="MS PGothic" charset="0"/>
              </a:rPr>
              <a:t> ve enflasyonist reel GSYH açığı oluşur. </a:t>
            </a:r>
            <a:r>
              <a:rPr lang="tr-TR" sz="2400" noProof="0" dirty="0">
                <a:solidFill>
                  <a:srgbClr val="FF0000"/>
                </a:solidFill>
                <a:ea typeface="MS PGothic" charset="0"/>
              </a:rPr>
              <a:t>Grafikle gösterilebilir!</a:t>
            </a:r>
          </a:p>
          <a:p>
            <a:pPr lvl="1"/>
            <a:r>
              <a:rPr lang="tr-TR" sz="2400" dirty="0">
                <a:solidFill>
                  <a:srgbClr val="FF0000"/>
                </a:solidFill>
                <a:ea typeface="MS PGothic" charset="0"/>
              </a:rPr>
              <a:t>Sadece geçici süreliğine oluşur</a:t>
            </a:r>
            <a:r>
              <a:rPr lang="tr-TR" sz="2400" noProof="0" dirty="0">
                <a:ea typeface="MS PGothic" charset="0"/>
              </a:rPr>
              <a:t>.</a:t>
            </a:r>
          </a:p>
          <a:p>
            <a:r>
              <a:rPr lang="tr-TR" sz="2800" dirty="0">
                <a:ea typeface="MS PGothic" charset="0"/>
              </a:rPr>
              <a:t>Uzun-Dönem Makroekonomik Denge:</a:t>
            </a:r>
            <a:endParaRPr lang="tr-TR" sz="2800" noProof="0" dirty="0">
              <a:ea typeface="MS PGothic" charset="0"/>
            </a:endParaRPr>
          </a:p>
          <a:p>
            <a:pPr lvl="1"/>
            <a:r>
              <a:rPr lang="tr-TR" sz="2400" dirty="0">
                <a:solidFill>
                  <a:srgbClr val="FF0000"/>
                </a:solidFill>
                <a:ea typeface="MS PGothic" charset="0"/>
              </a:rPr>
              <a:t>Ücretler ve fiyatlar uzun-dönemde esnektir ve tamamen adapte (ayarlanma) olur.</a:t>
            </a:r>
            <a:endParaRPr lang="tr-TR" sz="1200" dirty="0">
              <a:solidFill>
                <a:srgbClr val="FF0000"/>
              </a:solidFill>
              <a:ea typeface="MS PGothic" charset="0"/>
            </a:endParaRPr>
          </a:p>
          <a:p>
            <a:pPr lvl="1"/>
            <a:r>
              <a:rPr lang="tr-TR" sz="2400" noProof="0" dirty="0">
                <a:ea typeface="MS PGothic" charset="0"/>
              </a:rPr>
              <a:t>Herhangi bir </a:t>
            </a:r>
            <a:r>
              <a:rPr lang="tr-TR" sz="2400" noProof="0" dirty="0" err="1">
                <a:ea typeface="MS PGothic" charset="0"/>
              </a:rPr>
              <a:t>resesyonist</a:t>
            </a:r>
            <a:r>
              <a:rPr lang="tr-TR" sz="2400" noProof="0" dirty="0">
                <a:ea typeface="MS PGothic" charset="0"/>
              </a:rPr>
              <a:t> ve enflasyonist reel GSYH açığı </a:t>
            </a:r>
            <a:r>
              <a:rPr lang="tr-TR" sz="2400" noProof="0" dirty="0">
                <a:solidFill>
                  <a:srgbClr val="FF0000"/>
                </a:solidFill>
                <a:ea typeface="MS PGothic" charset="0"/>
              </a:rPr>
              <a:t>hızlı bir şekilde fiyat seviyesi ve SRAS aracılığı ile kapanır</a:t>
            </a:r>
            <a:r>
              <a:rPr lang="tr-TR" sz="2400" noProof="0" dirty="0">
                <a:ea typeface="MS PGothic" charset="0"/>
              </a:rPr>
              <a:t>.</a:t>
            </a:r>
          </a:p>
          <a:p>
            <a:pPr lvl="1"/>
            <a:r>
              <a:rPr lang="tr-TR" sz="2400" noProof="0" dirty="0">
                <a:ea typeface="MS PGothic" charset="0"/>
              </a:rPr>
              <a:t>Ekonomi Potansiyel Reel GSYH seviyesindedir (uzun-dönem trendi).</a:t>
            </a: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tr-TR" dirty="0">
                <a:ea typeface="MS PGothic" charset="0"/>
              </a:rPr>
              <a:t>Klasik Ekonomi Ekolü:</a:t>
            </a:r>
            <a:br>
              <a:rPr lang="tr-TR" dirty="0">
                <a:ea typeface="MS PGothic" charset="0"/>
              </a:rPr>
            </a:br>
            <a:r>
              <a:rPr lang="tr-TR" dirty="0">
                <a:ea typeface="MS PGothic" charset="0"/>
              </a:rPr>
              <a:t>Kısa-Dönem vs. Uzun-Dönem</a:t>
            </a:r>
            <a:endParaRPr lang="tr-TR" noProof="0" dirty="0">
              <a:ea typeface="MS PGothic" charset="0"/>
            </a:endParaRPr>
          </a:p>
        </p:txBody>
      </p:sp>
      <p:sp>
        <p:nvSpPr>
          <p:cNvPr id="12" name="Rectangle 11"/>
          <p:cNvSpPr/>
          <p:nvPr/>
        </p:nvSpPr>
        <p:spPr>
          <a:xfrm>
            <a:off x="1259741" y="1603504"/>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13" name="Rectangle 12"/>
          <p:cNvSpPr/>
          <p:nvPr/>
        </p:nvSpPr>
        <p:spPr>
          <a:xfrm>
            <a:off x="9376427"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tr-TR" altLang="en-US" noProof="0" dirty="0"/>
              <a:t>Faiz Oranları</a:t>
            </a:r>
          </a:p>
        </p:txBody>
      </p:sp>
      <p:sp>
        <p:nvSpPr>
          <p:cNvPr id="12291" name="Content Placeholder 2"/>
          <p:cNvSpPr>
            <a:spLocks noGrp="1"/>
          </p:cNvSpPr>
          <p:nvPr>
            <p:ph idx="1"/>
          </p:nvPr>
        </p:nvSpPr>
        <p:spPr>
          <a:xfrm>
            <a:off x="1981200" y="1712913"/>
            <a:ext cx="8229600" cy="4895850"/>
          </a:xfrm>
        </p:spPr>
        <p:txBody>
          <a:bodyPr/>
          <a:lstStyle/>
          <a:p>
            <a:pPr eaLnBrk="1" hangingPunct="1"/>
            <a:r>
              <a:rPr lang="tr-TR" altLang="en-US" sz="2800" noProof="0" dirty="0"/>
              <a:t>Faiz Oranı (</a:t>
            </a:r>
            <a:r>
              <a:rPr lang="tr-TR" altLang="en-US" sz="2800" noProof="0" dirty="0" err="1"/>
              <a:t>Interest</a:t>
            </a:r>
            <a:r>
              <a:rPr lang="tr-TR" altLang="en-US" sz="2800" noProof="0" dirty="0"/>
              <a:t> Rate)</a:t>
            </a:r>
          </a:p>
          <a:p>
            <a:pPr lvl="1" eaLnBrk="1" hangingPunct="1"/>
            <a:r>
              <a:rPr lang="tr-TR" altLang="en-US" sz="2400" noProof="0" dirty="0"/>
              <a:t>Kredinin yani ödünç paranın maliyeti</a:t>
            </a:r>
          </a:p>
          <a:p>
            <a:pPr lvl="2" eaLnBrk="1" hangingPunct="1"/>
            <a:r>
              <a:rPr lang="tr-TR" altLang="en-US" sz="2000" noProof="0" dirty="0">
                <a:latin typeface="Cambria"/>
                <a:ea typeface="Cambria"/>
                <a:cs typeface="Cambria"/>
              </a:rPr>
              <a:t>Tasarruf edenler: tasarrufun mükafatı.</a:t>
            </a:r>
          </a:p>
          <a:p>
            <a:pPr lvl="2" eaLnBrk="1" hangingPunct="1"/>
            <a:r>
              <a:rPr lang="tr-TR" altLang="en-US" sz="2000" noProof="0" dirty="0">
                <a:latin typeface="Cambria"/>
                <a:ea typeface="Cambria"/>
                <a:cs typeface="Cambria"/>
              </a:rPr>
              <a:t>Ödünç alanlar: ödünç almanın maliyeti.</a:t>
            </a:r>
          </a:p>
          <a:p>
            <a:pPr lvl="1" eaLnBrk="1" hangingPunct="1"/>
            <a:r>
              <a:rPr lang="tr-TR" altLang="en-US" sz="2400" noProof="0" dirty="0"/>
              <a:t>Diğer fiyatlar gibi artabilir ve azalabilir.</a:t>
            </a:r>
          </a:p>
          <a:p>
            <a:pPr lvl="1" eaLnBrk="1" hangingPunct="1"/>
            <a:r>
              <a:rPr lang="tr-TR" altLang="en-US" sz="2400" noProof="0" dirty="0"/>
              <a:t>Arz ve talep tarafından etkilenir.</a:t>
            </a:r>
          </a:p>
          <a:p>
            <a:pPr lvl="1" eaLnBrk="1" hangingPunct="1"/>
            <a:r>
              <a:rPr lang="tr-TR" altLang="en-US" sz="2400" noProof="0" dirty="0"/>
              <a:t>Bu piyasayı aynen diğer piyasalarda olduğu gibi analiz edebiliriz.</a:t>
            </a:r>
            <a:endParaRPr lang="tr-TR" altLang="en-US" sz="2000" noProof="0" dirty="0"/>
          </a:p>
        </p:txBody>
      </p:sp>
      <p:graphicFrame>
        <p:nvGraphicFramePr>
          <p:cNvPr id="4" name="Table 3"/>
          <p:cNvGraphicFramePr>
            <a:graphicFrameLocks noGrp="1"/>
          </p:cNvGraphicFramePr>
          <p:nvPr>
            <p:extLst>
              <p:ext uri="{D42A27DB-BD31-4B8C-83A1-F6EECF244321}">
                <p14:modId xmlns:p14="http://schemas.microsoft.com/office/powerpoint/2010/main" val="2744048913"/>
              </p:ext>
            </p:extLst>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Mal</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Kredi</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Fiyat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Faiz Oranı</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Satıcılar/Arz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Tasarruf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tr-TR" sz="2000" b="1" noProof="0">
                          <a:solidFill>
                            <a:srgbClr val="669900"/>
                          </a:solidFill>
                          <a:latin typeface="Cambria"/>
                          <a:ea typeface="Cambria"/>
                          <a:cs typeface="Cambria"/>
                        </a:rPr>
                        <a:t>Alıcılar/Talep Edenler</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tr-TR" sz="2000" b="1" noProof="0" dirty="0">
                          <a:solidFill>
                            <a:srgbClr val="669900"/>
                          </a:solidFill>
                          <a:latin typeface="Cambria"/>
                          <a:ea typeface="Cambria"/>
                          <a:cs typeface="Cambria"/>
                        </a:rPr>
                        <a:t>Ödünç</a:t>
                      </a:r>
                      <a:r>
                        <a:rPr lang="tr-TR" sz="2000" b="1" baseline="0" noProof="0" dirty="0">
                          <a:solidFill>
                            <a:srgbClr val="669900"/>
                          </a:solidFill>
                          <a:latin typeface="Cambria"/>
                          <a:ea typeface="Cambria"/>
                          <a:cs typeface="Cambria"/>
                        </a:rPr>
                        <a:t> Alanlar</a:t>
                      </a:r>
                      <a:endParaRPr lang="tr-TR" sz="2000" b="1" noProof="0" dirty="0">
                        <a:solidFill>
                          <a:srgbClr val="669900"/>
                        </a:solidFill>
                        <a:latin typeface="Cambria"/>
                        <a:ea typeface="Cambria"/>
                        <a:cs typeface="Cambria"/>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30333"/>
            <a:ext cx="8612716" cy="5241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tr-TR" dirty="0" err="1">
                <a:solidFill>
                  <a:srgbClr val="FF0000"/>
                </a:solidFill>
                <a:latin typeface="Cambria"/>
                <a:cs typeface="Cambria"/>
              </a:rPr>
              <a:t>SRAS'da</a:t>
            </a:r>
            <a:r>
              <a:rPr lang="tr-TR" dirty="0">
                <a:solidFill>
                  <a:srgbClr val="FF0000"/>
                </a:solidFill>
                <a:latin typeface="Cambria"/>
                <a:cs typeface="Cambria"/>
              </a:rPr>
              <a:t> geçici azalmaya neden olan petrol borusu kırılmasını düşünün.</a:t>
            </a:r>
          </a:p>
        </p:txBody>
      </p:sp>
      <p:sp>
        <p:nvSpPr>
          <p:cNvPr id="11" name="Rectangle 10"/>
          <p:cNvSpPr/>
          <p:nvPr/>
        </p:nvSpPr>
        <p:spPr>
          <a:xfrm>
            <a:off x="8386231" y="6189794"/>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a:latin typeface="Cambria"/>
                <a:ea typeface="ＭＳ 明朝"/>
                <a:cs typeface="Cambria"/>
              </a:rPr>
              <a:t>Reel GSYH </a:t>
            </a:r>
          </a:p>
          <a:p>
            <a:pPr marL="0" marR="0" algn="ctr">
              <a:spcBef>
                <a:spcPts val="0"/>
              </a:spcBef>
              <a:spcAft>
                <a:spcPts val="0"/>
              </a:spcAft>
            </a:pPr>
            <a:r>
              <a:rPr lang="tr-TR" sz="1600" b="1">
                <a:latin typeface="Cambria"/>
                <a:ea typeface="ＭＳ 明朝"/>
                <a:cs typeface="Cambria"/>
              </a:rPr>
              <a:t>(Y)</a:t>
            </a:r>
            <a:endParaRPr lang="tr-TR" dirty="0">
              <a:effectLst/>
              <a:latin typeface="Cambria"/>
              <a:ea typeface="ＭＳ 明朝"/>
              <a:cs typeface="Cambria"/>
            </a:endParaRPr>
          </a:p>
        </p:txBody>
      </p:sp>
      <p:sp>
        <p:nvSpPr>
          <p:cNvPr id="19" name="Rectangle 18"/>
          <p:cNvSpPr/>
          <p:nvPr/>
        </p:nvSpPr>
        <p:spPr>
          <a:xfrm>
            <a:off x="1184400" y="1589641"/>
            <a:ext cx="1647773"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dirty="0">
                <a:latin typeface="Cambria"/>
                <a:ea typeface="ＭＳ 明朝"/>
                <a:cs typeface="Cambria"/>
              </a:rPr>
              <a:t>Fiyat Seviyesi (P)</a:t>
            </a:r>
            <a:endParaRPr lang="tr-TR" sz="2000" dirty="0">
              <a:effectLst/>
              <a:latin typeface="Cambria"/>
              <a:ea typeface="ＭＳ 明朝"/>
              <a:cs typeface="Cambria"/>
            </a:endParaRPr>
          </a:p>
        </p:txBody>
      </p:sp>
      <p:sp>
        <p:nvSpPr>
          <p:cNvPr id="21" name="Title 11">
            <a:extLst>
              <a:ext uri="{FF2B5EF4-FFF2-40B4-BE49-F238E27FC236}">
                <a16:creationId xmlns:a16="http://schemas.microsoft.com/office/drawing/2014/main" id="{0B4ACAF7-C5F0-D646-970C-56574887AA11}"/>
              </a:ext>
            </a:extLst>
          </p:cNvPr>
          <p:cNvSpPr>
            <a:spLocks noGrp="1"/>
          </p:cNvSpPr>
          <p:nvPr>
            <p:ph type="title"/>
          </p:nvPr>
        </p:nvSpPr>
        <p:spPr/>
        <p:txBody>
          <a:bodyPr/>
          <a:lstStyle/>
          <a:p>
            <a:pPr algn="ctr"/>
            <a:r>
              <a:rPr lang="tr-TR" dirty="0">
                <a:ea typeface="MS PGothic" charset="0"/>
              </a:rPr>
              <a:t>Klasik Ekonomi Ekolü:</a:t>
            </a:r>
            <a:br>
              <a:rPr lang="tr-TR" dirty="0">
                <a:ea typeface="MS PGothic" charset="0"/>
              </a:rPr>
            </a:br>
            <a:r>
              <a:rPr lang="tr-TR" dirty="0">
                <a:ea typeface="MS PGothic" charset="0"/>
              </a:rPr>
              <a:t>Kısa-Dönem vs. Uzun-Dönem</a:t>
            </a:r>
            <a:endParaRPr lang="tr-TR" noProof="0" dirty="0">
              <a:ea typeface="MS PGothic" charset="0"/>
            </a:endParaRP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a:ea typeface="MS PGothic" charset="0"/>
              </a:rPr>
              <a:t>Klasik Ekonomi Ekolü: Eleştiri</a:t>
            </a:r>
          </a:p>
        </p:txBody>
      </p:sp>
      <p:sp>
        <p:nvSpPr>
          <p:cNvPr id="41987" name="Content Placeholder 2"/>
          <p:cNvSpPr>
            <a:spLocks noGrp="1"/>
          </p:cNvSpPr>
          <p:nvPr>
            <p:ph idx="1"/>
          </p:nvPr>
        </p:nvSpPr>
        <p:spPr>
          <a:xfrm>
            <a:off x="609600" y="1712913"/>
            <a:ext cx="9293157" cy="4895850"/>
          </a:xfrm>
        </p:spPr>
        <p:txBody>
          <a:bodyPr/>
          <a:lstStyle/>
          <a:p>
            <a:r>
              <a:rPr lang="tr-TR" sz="2400" noProof="0" dirty="0"/>
              <a:t>Klasik Model:</a:t>
            </a:r>
          </a:p>
          <a:p>
            <a:pPr lvl="1"/>
            <a:r>
              <a:rPr lang="tr-TR" sz="2000" noProof="0" dirty="0"/>
              <a:t>Büyük Buhran (Great </a:t>
            </a:r>
            <a:r>
              <a:rPr lang="tr-TR" sz="2000" noProof="0" dirty="0" err="1"/>
              <a:t>Depression</a:t>
            </a:r>
            <a:r>
              <a:rPr lang="tr-TR" sz="2000" noProof="0" dirty="0"/>
              <a:t>) yıllarına kadar geçerliliği vardı.</a:t>
            </a:r>
          </a:p>
          <a:p>
            <a:r>
              <a:rPr lang="tr-TR" sz="2400" noProof="0" dirty="0"/>
              <a:t>Büyük Buhran (1929-1939):</a:t>
            </a:r>
          </a:p>
          <a:p>
            <a:pPr lvl="1"/>
            <a:r>
              <a:rPr lang="tr-TR" sz="2000" dirty="0"/>
              <a:t>Ücretler ve fiyatlar beklenildiği şekilde adapte olmadığı için m</a:t>
            </a:r>
            <a:r>
              <a:rPr lang="tr-TR" sz="2000" noProof="0" dirty="0" err="1"/>
              <a:t>akroekonomik</a:t>
            </a:r>
            <a:r>
              <a:rPr lang="tr-TR" sz="2000" noProof="0" dirty="0"/>
              <a:t> denge Potansiyel Reel GSYH seviyesinden çok daha düşük reel GSYH seviyesinde uzun süre takılı kaldı.</a:t>
            </a:r>
          </a:p>
          <a:p>
            <a:pPr lvl="1"/>
            <a:r>
              <a:rPr lang="tr-TR" sz="2000" dirty="0"/>
              <a:t>Döngüsel işsizlik çok yüksekti.</a:t>
            </a:r>
            <a:endParaRPr lang="tr-TR" sz="2000" noProof="0" dirty="0"/>
          </a:p>
          <a:p>
            <a:pPr lvl="1"/>
            <a:r>
              <a:rPr lang="tr-TR" sz="2000" noProof="0" dirty="0"/>
              <a:t>10 yıl boyunca sürdü.</a:t>
            </a:r>
          </a:p>
          <a:p>
            <a:r>
              <a:rPr lang="tr-TR" sz="2400" noProof="0" dirty="0">
                <a:ea typeface="MS PGothic" charset="0"/>
              </a:rPr>
              <a:t>Sorular:</a:t>
            </a:r>
          </a:p>
          <a:p>
            <a:pPr lvl="1"/>
            <a:r>
              <a:rPr lang="tr-TR" sz="2000" noProof="0" dirty="0">
                <a:ea typeface="MS PGothic" charset="0"/>
              </a:rPr>
              <a:t>Ücret ve fiyatların adapte olması için 10 yıl boyunca beklemeli miyiz?</a:t>
            </a:r>
          </a:p>
          <a:p>
            <a:pPr lvl="1"/>
            <a:r>
              <a:rPr lang="tr-TR" sz="2000" noProof="0" dirty="0">
                <a:ea typeface="MS PGothic" charset="0"/>
              </a:rPr>
              <a:t>Ya da başka bir şey mi yapmalıyız?</a:t>
            </a:r>
          </a:p>
          <a:p>
            <a:pPr lvl="1"/>
            <a:r>
              <a:rPr lang="tr-TR" sz="2000" noProof="0" dirty="0">
                <a:ea typeface="MS PGothic" charset="0"/>
              </a:rPr>
              <a:t>Eğer evet ise, kim yapmalı?</a:t>
            </a:r>
          </a:p>
          <a:p>
            <a:pPr lvl="1"/>
            <a:endParaRPr lang="tr-TR" sz="2400" noProof="0" dirty="0">
              <a:ea typeface="MS PGothic" charset="0"/>
            </a:endParaRPr>
          </a:p>
          <a:p>
            <a:pPr lvl="1"/>
            <a:endParaRPr lang="tr-TR" sz="2400" noProof="0" dirty="0">
              <a:ea typeface="MS PGothic" charset="0"/>
            </a:endParaRPr>
          </a:p>
          <a:p>
            <a:pPr lvl="1"/>
            <a:endParaRPr lang="tr-TR" sz="24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a:ea typeface="MS PGothic" charset="0"/>
              </a:rPr>
              <a:t>Klasik Ekonomi Ekolü: Eleştiri</a:t>
            </a:r>
            <a:endParaRPr lang="tr-TR" noProof="0" dirty="0">
              <a:ea typeface="MS PGothic" charset="0"/>
            </a:endParaRP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200329"/>
          </a:xfrm>
          <a:prstGeom prst="rect">
            <a:avLst/>
          </a:prstGeom>
          <a:noFill/>
        </p:spPr>
        <p:txBody>
          <a:bodyPr wrap="square" rtlCol="0">
            <a:spAutoFit/>
          </a:bodyPr>
          <a:lstStyle/>
          <a:p>
            <a:r>
              <a:rPr lang="tr-TR">
                <a:solidFill>
                  <a:srgbClr val="FF0000"/>
                </a:solidFill>
                <a:latin typeface="Cambria"/>
                <a:cs typeface="Cambria"/>
              </a:rPr>
              <a:t>*4 yıl sonra bile ücretler ve fiyatlar adapte olmamış ve ekonomi hala derin bir resesyondaydı.</a:t>
            </a:r>
            <a:endParaRPr lang="tr-TR" dirty="0">
              <a:solidFill>
                <a:srgbClr val="FF0000"/>
              </a:solidFill>
              <a:latin typeface="Cambria"/>
              <a:cs typeface="Cambria"/>
            </a:endParaRPr>
          </a:p>
        </p:txBody>
      </p:sp>
      <p:sp>
        <p:nvSpPr>
          <p:cNvPr id="5" name="Rectangle 4"/>
          <p:cNvSpPr/>
          <p:nvPr/>
        </p:nvSpPr>
        <p:spPr>
          <a:xfrm>
            <a:off x="656559" y="1581979"/>
            <a:ext cx="1497975" cy="635597"/>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b="1">
                <a:latin typeface="Cambria"/>
                <a:ea typeface="ＭＳ 明朝"/>
                <a:cs typeface="Cambria"/>
              </a:rPr>
              <a:t>Fiyat Seviyesi (P)</a:t>
            </a:r>
            <a:endParaRPr lang="tr-TR" sz="2000" dirty="0">
              <a:effectLst/>
              <a:latin typeface="Cambria"/>
              <a:ea typeface="ＭＳ 明朝"/>
              <a:cs typeface="Cambria"/>
            </a:endParaRPr>
          </a:p>
        </p:txBody>
      </p:sp>
      <p:sp>
        <p:nvSpPr>
          <p:cNvPr id="6" name="Rectangle 5"/>
          <p:cNvSpPr/>
          <p:nvPr/>
        </p:nvSpPr>
        <p:spPr>
          <a:xfrm>
            <a:off x="6728333" y="6069247"/>
            <a:ext cx="1993805" cy="769073"/>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b="1" dirty="0">
                <a:latin typeface="Cambria"/>
                <a:ea typeface="ＭＳ 明朝"/>
                <a:cs typeface="Cambria"/>
              </a:rPr>
              <a:t>Reel GSYH </a:t>
            </a:r>
          </a:p>
          <a:p>
            <a:pPr marL="0" marR="0" algn="ctr">
              <a:spcBef>
                <a:spcPts val="0"/>
              </a:spcBef>
              <a:spcAft>
                <a:spcPts val="0"/>
              </a:spcAft>
            </a:pPr>
            <a:r>
              <a:rPr lang="tr-TR" sz="1600" b="1" dirty="0">
                <a:latin typeface="Cambria"/>
                <a:ea typeface="ＭＳ 明朝"/>
                <a:cs typeface="Cambria"/>
              </a:rPr>
              <a:t>(Milyar Dolar, Baz Yıla Göre)</a:t>
            </a:r>
            <a:endParaRPr lang="tr-TR" dirty="0">
              <a:effectLst/>
              <a:latin typeface="Cambria"/>
              <a:ea typeface="ＭＳ 明朝"/>
              <a:cs typeface="Cambria"/>
            </a:endParaRP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noProof="0" dirty="0" err="1">
                <a:ea typeface="MS PGothic" charset="0"/>
              </a:rPr>
              <a:t>Keynesci</a:t>
            </a:r>
            <a:r>
              <a:rPr lang="tr-TR" noProof="0" dirty="0">
                <a:ea typeface="MS PGothic" charset="0"/>
              </a:rPr>
              <a:t> </a:t>
            </a:r>
            <a:r>
              <a:rPr lang="tr-TR" dirty="0">
                <a:ea typeface="MS PGothic" charset="0"/>
              </a:rPr>
              <a:t>Ekonomi Ekolü</a:t>
            </a:r>
            <a:endParaRPr lang="tr-TR" noProof="0" dirty="0">
              <a:ea typeface="MS PGothic" charset="0"/>
            </a:endParaRPr>
          </a:p>
        </p:txBody>
      </p:sp>
      <p:sp>
        <p:nvSpPr>
          <p:cNvPr id="41987" name="Content Placeholder 2"/>
          <p:cNvSpPr>
            <a:spLocks noGrp="1"/>
          </p:cNvSpPr>
          <p:nvPr>
            <p:ph idx="1"/>
          </p:nvPr>
        </p:nvSpPr>
        <p:spPr>
          <a:xfrm>
            <a:off x="675861" y="1591434"/>
            <a:ext cx="10972800" cy="4895850"/>
          </a:xfrm>
        </p:spPr>
        <p:txBody>
          <a:bodyPr/>
          <a:lstStyle/>
          <a:p>
            <a:r>
              <a:rPr lang="tr-TR" sz="2800" noProof="0" dirty="0">
                <a:ea typeface="MS PGothic" charset="0"/>
              </a:rPr>
              <a:t>"</a:t>
            </a:r>
            <a:r>
              <a:rPr lang="tr-TR" sz="2800" noProof="0" dirty="0" err="1">
                <a:ea typeface="MS PGothic" charset="0"/>
              </a:rPr>
              <a:t>Keynesciler</a:t>
            </a:r>
            <a:r>
              <a:rPr lang="tr-TR" sz="2800" noProof="0" dirty="0">
                <a:ea typeface="MS PGothic" charset="0"/>
              </a:rPr>
              <a:t>" olarak da bilinir: John </a:t>
            </a:r>
            <a:r>
              <a:rPr lang="tr-TR" sz="2800" noProof="0" dirty="0" err="1">
                <a:ea typeface="MS PGothic" charset="0"/>
              </a:rPr>
              <a:t>Maynard</a:t>
            </a:r>
            <a:r>
              <a:rPr lang="tr-TR" sz="2800" noProof="0" dirty="0">
                <a:ea typeface="MS PGothic" charset="0"/>
              </a:rPr>
              <a:t> Keynes</a:t>
            </a:r>
          </a:p>
          <a:p>
            <a:r>
              <a:rPr lang="tr-TR" sz="2800" noProof="0" dirty="0" err="1">
                <a:ea typeface="MS PGothic" charset="0"/>
              </a:rPr>
              <a:t>Keynescilerin</a:t>
            </a:r>
            <a:r>
              <a:rPr lang="tr-TR" sz="2800" noProof="0" dirty="0">
                <a:ea typeface="MS PGothic" charset="0"/>
              </a:rPr>
              <a:t> Makroekonomik Denge Modeli:</a:t>
            </a:r>
          </a:p>
          <a:p>
            <a:pPr lvl="1"/>
            <a:r>
              <a:rPr lang="tr-TR" sz="2400" dirty="0">
                <a:ea typeface="MS PGothic" charset="0"/>
              </a:rPr>
              <a:t>Ücretler ve fiyatlar esnek değil yapışkandır</a:t>
            </a:r>
            <a:r>
              <a:rPr lang="tr-TR" sz="2400" noProof="0" dirty="0">
                <a:ea typeface="MS PGothic" charset="0"/>
              </a:rPr>
              <a:t>. Özellikle aşağı yönlü. Neden?</a:t>
            </a:r>
          </a:p>
          <a:p>
            <a:pPr lvl="1"/>
            <a:r>
              <a:rPr lang="tr-TR" sz="2400" noProof="0" dirty="0">
                <a:ea typeface="MS PGothic" charset="0"/>
              </a:rPr>
              <a:t>Kendi kendini düzelten mekanizma (Klasikler tarafından sunulan) çalışmaz.</a:t>
            </a:r>
          </a:p>
          <a:p>
            <a:pPr lvl="1"/>
            <a:r>
              <a:rPr lang="tr-TR" sz="2400" dirty="0">
                <a:ea typeface="MS PGothic" charset="0"/>
              </a:rPr>
              <a:t>Fiyat seviyesi ve SRAS aracılığı ile olan düzeltme çok fazla zaman alır</a:t>
            </a:r>
            <a:r>
              <a:rPr lang="tr-TR" sz="2400" noProof="0" dirty="0">
                <a:ea typeface="MS PGothic" charset="0"/>
              </a:rPr>
              <a:t>.</a:t>
            </a:r>
          </a:p>
          <a:p>
            <a:pPr lvl="1"/>
            <a:r>
              <a:rPr lang="tr-TR" sz="2400" dirty="0" err="1">
                <a:ea typeface="MS PGothic" charset="0"/>
              </a:rPr>
              <a:t>AD'de</a:t>
            </a:r>
            <a:r>
              <a:rPr lang="tr-TR" sz="2400" dirty="0">
                <a:ea typeface="MS PGothic" charset="0"/>
              </a:rPr>
              <a:t> ya da </a:t>
            </a:r>
            <a:r>
              <a:rPr lang="tr-TR" sz="2400" dirty="0" err="1">
                <a:ea typeface="MS PGothic" charset="0"/>
              </a:rPr>
              <a:t>SRAS'de</a:t>
            </a:r>
            <a:r>
              <a:rPr lang="tr-TR" sz="2400" dirty="0">
                <a:ea typeface="MS PGothic" charset="0"/>
              </a:rPr>
              <a:t> bir artış ya da azalış olduğu zaman, ücretler ve fiyatlar yapışkan olduğundan (özellikle aşağı yönlü), uzun-dönemde kendi kendini düzelten mekanizmanın otomatik olarak ekonomiyi Potansiyel reel GSYH (tam istihdam çıktısı) seviyesine getirmesi ve döngüsel işsizliğin </a:t>
            </a:r>
            <a:r>
              <a:rPr lang="tr-TR" sz="2400" dirty="0">
                <a:solidFill>
                  <a:srgbClr val="FF0000"/>
                </a:solidFill>
                <a:ea typeface="MS PGothic" charset="0"/>
              </a:rPr>
              <a:t>yok edilmesi beklenmez</a:t>
            </a:r>
            <a:r>
              <a:rPr lang="tr-TR" sz="2400" dirty="0">
                <a:ea typeface="MS PGothic" charset="0"/>
              </a:rPr>
              <a:t>.</a:t>
            </a:r>
            <a:endParaRPr lang="tr-TR" sz="2400" noProof="0" dirty="0">
              <a:ea typeface="MS PGothic" charset="0"/>
            </a:endParaRPr>
          </a:p>
          <a:p>
            <a:endParaRPr lang="tr-TR" sz="2800" noProof="0" dirty="0">
              <a:ea typeface="MS PGothic" charset="0"/>
            </a:endParaRPr>
          </a:p>
          <a:p>
            <a:endParaRPr lang="tr-TR" sz="2800" noProof="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err="1">
                <a:ea typeface="MS PGothic" charset="0"/>
              </a:rPr>
              <a:t>Keynesci</a:t>
            </a:r>
            <a:r>
              <a:rPr lang="tr-TR" dirty="0">
                <a:ea typeface="MS PGothic" charset="0"/>
              </a:rPr>
              <a:t> Ekonomi Ekolü: Çözüm</a:t>
            </a:r>
            <a:endParaRPr lang="tr-TR" noProof="0" dirty="0">
              <a:ea typeface="MS PGothic" charset="0"/>
            </a:endParaRPr>
          </a:p>
        </p:txBody>
      </p:sp>
      <p:sp>
        <p:nvSpPr>
          <p:cNvPr id="41987" name="Content Placeholder 2"/>
          <p:cNvSpPr>
            <a:spLocks noGrp="1"/>
          </p:cNvSpPr>
          <p:nvPr>
            <p:ph idx="1"/>
          </p:nvPr>
        </p:nvSpPr>
        <p:spPr>
          <a:xfrm>
            <a:off x="675861" y="1591434"/>
            <a:ext cx="10972800" cy="4895850"/>
          </a:xfrm>
        </p:spPr>
        <p:txBody>
          <a:bodyPr/>
          <a:lstStyle/>
          <a:p>
            <a:r>
              <a:rPr lang="tr-TR" sz="2800" noProof="0" dirty="0">
                <a:solidFill>
                  <a:srgbClr val="FF0000"/>
                </a:solidFill>
                <a:ea typeface="MS PGothic" charset="0"/>
              </a:rPr>
              <a:t>John </a:t>
            </a:r>
            <a:r>
              <a:rPr lang="tr-TR" sz="2800" noProof="0" dirty="0" err="1">
                <a:solidFill>
                  <a:srgbClr val="FF0000"/>
                </a:solidFill>
                <a:ea typeface="MS PGothic" charset="0"/>
              </a:rPr>
              <a:t>Maynard</a:t>
            </a:r>
            <a:r>
              <a:rPr lang="tr-TR" sz="2800" noProof="0" dirty="0">
                <a:solidFill>
                  <a:srgbClr val="FF0000"/>
                </a:solidFill>
                <a:ea typeface="MS PGothic" charset="0"/>
              </a:rPr>
              <a:t> Keynes: "Uzun-dönemde, hepimiz ölüyüz."</a:t>
            </a:r>
          </a:p>
          <a:p>
            <a:pPr lvl="1"/>
            <a:r>
              <a:rPr lang="tr-TR" sz="2400" noProof="0" dirty="0" err="1">
                <a:ea typeface="MS PGothic" charset="0"/>
              </a:rPr>
              <a:t>AD'deki</a:t>
            </a:r>
            <a:r>
              <a:rPr lang="tr-TR" sz="2400" noProof="0" dirty="0">
                <a:ea typeface="MS PGothic" charset="0"/>
              </a:rPr>
              <a:t> azalma, Potansiyel Reel GSYH üzerindeki noktalara (LRAS üzerindeki noktalar) ulaşmak için fiyat </a:t>
            </a:r>
            <a:r>
              <a:rPr lang="tr-TR" sz="2400" dirty="0">
                <a:ea typeface="MS PGothic" charset="0"/>
              </a:rPr>
              <a:t>seviyesini hiçbir zaman yeteri kadar azaltmaz</a:t>
            </a:r>
            <a:r>
              <a:rPr lang="tr-TR" sz="2400" noProof="0" dirty="0">
                <a:ea typeface="MS PGothic" charset="0"/>
              </a:rPr>
              <a:t>.</a:t>
            </a:r>
          </a:p>
          <a:p>
            <a:pPr lvl="1"/>
            <a:r>
              <a:rPr lang="tr-TR" sz="2400" dirty="0">
                <a:ea typeface="MS PGothic" charset="0"/>
              </a:rPr>
              <a:t>Kendi kendini düzelten mekanizma aşağı yönlü olarak iyi çalışmaz</a:t>
            </a:r>
            <a:r>
              <a:rPr lang="tr-TR" sz="2400" noProof="0" dirty="0">
                <a:ea typeface="MS PGothic" charset="0"/>
              </a:rPr>
              <a:t>.</a:t>
            </a:r>
          </a:p>
          <a:p>
            <a:pPr lvl="1"/>
            <a:r>
              <a:rPr lang="tr-TR" sz="2400" noProof="0" dirty="0">
                <a:ea typeface="MS PGothic" charset="0"/>
              </a:rPr>
              <a:t>Kısa-dönem aksiyonu gereklidir.</a:t>
            </a: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tr-TR" dirty="0" err="1">
                <a:ea typeface="MS PGothic" charset="0"/>
              </a:rPr>
              <a:t>Keynesci</a:t>
            </a:r>
            <a:r>
              <a:rPr lang="tr-TR" dirty="0">
                <a:ea typeface="MS PGothic" charset="0"/>
              </a:rPr>
              <a:t> Ekonomi Ekolü: Çözüm</a:t>
            </a:r>
            <a:endParaRPr lang="tr-TR" noProof="0" dirty="0">
              <a:ea typeface="MS PGothic" charset="0"/>
            </a:endParaRPr>
          </a:p>
        </p:txBody>
      </p:sp>
      <p:sp>
        <p:nvSpPr>
          <p:cNvPr id="41987" name="Content Placeholder 2"/>
          <p:cNvSpPr>
            <a:spLocks noGrp="1"/>
          </p:cNvSpPr>
          <p:nvPr>
            <p:ph idx="1"/>
          </p:nvPr>
        </p:nvSpPr>
        <p:spPr>
          <a:xfrm>
            <a:off x="675861" y="1591434"/>
            <a:ext cx="11361531" cy="4895850"/>
          </a:xfrm>
        </p:spPr>
        <p:txBody>
          <a:bodyPr/>
          <a:lstStyle/>
          <a:p>
            <a:r>
              <a:rPr lang="tr-TR" sz="2800" noProof="0" dirty="0">
                <a:ea typeface="MS PGothic" charset="0"/>
              </a:rPr>
              <a:t>Resesyonlar, toplam talebi arttırmak için kısa-dönemli aksiyonlar gerektirir:</a:t>
            </a:r>
          </a:p>
          <a:p>
            <a:pPr lvl="1"/>
            <a:r>
              <a:rPr lang="tr-TR" sz="2400" noProof="0" dirty="0">
                <a:ea typeface="MS PGothic" charset="0"/>
              </a:rPr>
              <a:t>Bu kısa-dönemli aksiyonu kim yapmalı?</a:t>
            </a:r>
          </a:p>
          <a:p>
            <a:pPr lvl="1"/>
            <a:r>
              <a:rPr lang="tr-TR" sz="2400" noProof="0" dirty="0">
                <a:ea typeface="MS PGothic" charset="0"/>
              </a:rPr>
              <a:t>Hatırlayın ki ekonomide </a:t>
            </a:r>
            <a:r>
              <a:rPr lang="tr-TR" sz="2400" noProof="0" dirty="0">
                <a:solidFill>
                  <a:srgbClr val="FF0000"/>
                </a:solidFill>
                <a:ea typeface="MS PGothic" charset="0"/>
              </a:rPr>
              <a:t>3 ana aktör</a:t>
            </a:r>
            <a:r>
              <a:rPr lang="tr-TR" sz="2400" noProof="0" dirty="0">
                <a:ea typeface="MS PGothic" charset="0"/>
              </a:rPr>
              <a:t> vardır: Tüketiciler, Üreticiler ve Hükümet.</a:t>
            </a:r>
          </a:p>
          <a:p>
            <a:pPr lvl="1"/>
            <a:r>
              <a:rPr lang="tr-TR" sz="2400" noProof="0" dirty="0">
                <a:ea typeface="MS PGothic" charset="0"/>
              </a:rPr>
              <a:t>AD = GDP = C + I + </a:t>
            </a:r>
            <a:r>
              <a:rPr lang="tr-TR" sz="2400" noProof="0" dirty="0">
                <a:solidFill>
                  <a:srgbClr val="FF0000"/>
                </a:solidFill>
                <a:ea typeface="MS PGothic" charset="0"/>
              </a:rPr>
              <a:t>G</a:t>
            </a:r>
            <a:r>
              <a:rPr lang="tr-TR" sz="2400" noProof="0" dirty="0">
                <a:ea typeface="MS PGothic" charset="0"/>
              </a:rPr>
              <a:t> + NX</a:t>
            </a:r>
          </a:p>
          <a:p>
            <a:r>
              <a:rPr lang="tr-TR" sz="2800" noProof="0" dirty="0">
                <a:ea typeface="MS PGothic" charset="0"/>
              </a:rPr>
              <a:t>Hükümet Politikası:</a:t>
            </a:r>
          </a:p>
          <a:p>
            <a:pPr lvl="1"/>
            <a:r>
              <a:rPr lang="tr-TR" sz="2400" noProof="0" dirty="0">
                <a:ea typeface="MS PGothic" charset="0"/>
              </a:rPr>
              <a:t>Hükümet Harcamaları:  </a:t>
            </a:r>
            <a:r>
              <a:rPr lang="tr-TR" sz="2400" noProof="0" dirty="0">
                <a:solidFill>
                  <a:srgbClr val="FF0000"/>
                </a:solidFill>
                <a:ea typeface="MS PGothic" charset="0"/>
              </a:rPr>
              <a:t>G</a:t>
            </a:r>
            <a:r>
              <a:rPr lang="tr-TR" sz="2400" noProof="0" dirty="0">
                <a:ea typeface="MS PGothic" charset="0"/>
              </a:rPr>
              <a:t>'yi tetiklemek için arttır ve sonuçta AD artar.</a:t>
            </a:r>
            <a:endParaRPr lang="tr-TR" sz="2400" noProof="0" dirty="0">
              <a:solidFill>
                <a:srgbClr val="FF0000"/>
              </a:solidFill>
              <a:ea typeface="MS PGothic" charset="0"/>
            </a:endParaRPr>
          </a:p>
          <a:p>
            <a:pPr lvl="1"/>
            <a:r>
              <a:rPr lang="tr-TR" sz="2400" noProof="0" dirty="0">
                <a:ea typeface="MS PGothic" charset="0"/>
              </a:rPr>
              <a:t>Hükümet Vergileri: </a:t>
            </a:r>
            <a:r>
              <a:rPr lang="tr-TR" sz="2400" dirty="0">
                <a:solidFill>
                  <a:srgbClr val="FF0000"/>
                </a:solidFill>
                <a:ea typeface="MS PGothic" charset="0"/>
              </a:rPr>
              <a:t>C ve I</a:t>
            </a:r>
            <a:r>
              <a:rPr lang="tr-TR" sz="2400" dirty="0">
                <a:ea typeface="MS PGothic" charset="0"/>
              </a:rPr>
              <a:t>'yı tetiklemek için azalt ve sonuçta AD artar.</a:t>
            </a:r>
            <a:endParaRPr lang="tr-TR" sz="2400" dirty="0">
              <a:solidFill>
                <a:srgbClr val="FF0000"/>
              </a:solidFill>
              <a:ea typeface="MS PGothic" charset="0"/>
            </a:endParaRPr>
          </a:p>
          <a:p>
            <a:pPr lvl="1"/>
            <a:r>
              <a:rPr lang="tr-TR" sz="2400" noProof="0" dirty="0">
                <a:ea typeface="MS PGothic" charset="0"/>
              </a:rPr>
              <a:t>Hükümet Transferleri: </a:t>
            </a:r>
            <a:r>
              <a:rPr lang="tr-TR" sz="2400" dirty="0">
                <a:solidFill>
                  <a:srgbClr val="FF0000"/>
                </a:solidFill>
                <a:ea typeface="MS PGothic" charset="0"/>
              </a:rPr>
              <a:t>C</a:t>
            </a:r>
            <a:r>
              <a:rPr lang="tr-TR" sz="2400" dirty="0">
                <a:ea typeface="MS PGothic" charset="0"/>
              </a:rPr>
              <a:t>'yi tetiklemek için arttır ve sonuçta AD artar.</a:t>
            </a:r>
            <a:endParaRPr lang="tr-TR" sz="2400" dirty="0">
              <a:solidFill>
                <a:srgbClr val="FF0000"/>
              </a:solidFill>
              <a:ea typeface="MS PGothic" charset="0"/>
            </a:endParaRPr>
          </a:p>
          <a:p>
            <a:pPr lvl="1"/>
            <a:endParaRPr lang="tr-TR" sz="2400" noProof="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AD-AS grafiğinde, hangi değişken dikey eksendedir?</a:t>
            </a:r>
          </a:p>
          <a:p>
            <a:pPr marL="971550" lvl="1" indent="-514350">
              <a:buFont typeface="Calibri" charset="0"/>
              <a:buAutoNum type="alphaLcPeriod"/>
            </a:pPr>
            <a:r>
              <a:rPr lang="tr-TR" sz="2800" noProof="0" dirty="0">
                <a:ea typeface="MS PGothic" charset="0"/>
              </a:rPr>
              <a:t>Ulusal gelir</a:t>
            </a:r>
          </a:p>
          <a:p>
            <a:pPr marL="971550" lvl="1" indent="-514350">
              <a:buFont typeface="Calibri" charset="0"/>
              <a:buAutoNum type="alphaLcPeriod"/>
            </a:pPr>
            <a:r>
              <a:rPr lang="tr-TR" sz="2800" dirty="0">
                <a:ea typeface="MS PGothic" charset="0"/>
              </a:rPr>
              <a:t>Üzerinde çalıştığımız ürünün fiyatı</a:t>
            </a:r>
            <a:endParaRPr lang="tr-TR" sz="2800" noProof="0" dirty="0">
              <a:ea typeface="MS PGothic" charset="0"/>
            </a:endParaRPr>
          </a:p>
          <a:p>
            <a:pPr marL="971550" lvl="1" indent="-514350">
              <a:buFont typeface="Calibri" charset="0"/>
              <a:buAutoNum type="alphaLcPeriod"/>
            </a:pPr>
            <a:r>
              <a:rPr lang="tr-TR" sz="2800" noProof="0" dirty="0">
                <a:ea typeface="MS PGothic" charset="0"/>
              </a:rPr>
              <a:t>Emeğin fiyatı</a:t>
            </a:r>
          </a:p>
          <a:p>
            <a:pPr marL="971550" lvl="1" indent="-514350">
              <a:buFont typeface="Calibri" charset="0"/>
              <a:buAutoNum type="alphaLcPeriod"/>
            </a:pPr>
            <a:r>
              <a:rPr lang="tr-TR" sz="2800" noProof="0" dirty="0">
                <a:ea typeface="MS PGothic" charset="0"/>
              </a:rPr>
              <a:t>Fiyat Seviyesi</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Reel Servet Etkisi aşağıdakilerden hangisini açıklayabilir? </a:t>
            </a:r>
          </a:p>
          <a:p>
            <a:pPr marL="971550" lvl="1" indent="-514350">
              <a:buFont typeface="Calibri" charset="0"/>
              <a:buAutoNum type="alphaLcPeriod"/>
            </a:pPr>
            <a:r>
              <a:rPr lang="tr-TR" sz="2800" noProof="0" dirty="0">
                <a:ea typeface="MS PGothic" charset="0"/>
              </a:rPr>
              <a:t>AS eğrisinin pozitif eğimli olmasını.</a:t>
            </a:r>
          </a:p>
          <a:p>
            <a:pPr marL="971550" lvl="1" indent="-514350">
              <a:buFont typeface="Calibri" charset="0"/>
              <a:buAutoNum type="alphaLcPeriod"/>
            </a:pPr>
            <a:r>
              <a:rPr lang="tr-TR" sz="2800" dirty="0">
                <a:ea typeface="MS PGothic" charset="0"/>
              </a:rPr>
              <a:t>AD eğrisinin negatif eğimli olmasını.</a:t>
            </a:r>
          </a:p>
          <a:p>
            <a:pPr marL="971550" lvl="1" indent="-514350">
              <a:buFont typeface="Calibri" charset="0"/>
              <a:buAutoNum type="alphaLcPeriod"/>
            </a:pPr>
            <a:r>
              <a:rPr lang="tr-TR" sz="2800" noProof="0" dirty="0">
                <a:ea typeface="MS PGothic" charset="0"/>
              </a:rPr>
              <a:t>Reel ve nominal GSYH arasındaki farkı.</a:t>
            </a:r>
          </a:p>
          <a:p>
            <a:pPr marL="971550" lvl="1" indent="-514350">
              <a:buFont typeface="Calibri" charset="0"/>
              <a:buAutoNum type="alphaLcPeriod"/>
            </a:pPr>
            <a:r>
              <a:rPr lang="tr-TR" sz="2800" noProof="0" dirty="0">
                <a:ea typeface="MS PGothic" charset="0"/>
              </a:rPr>
              <a:t>Ekonomik büyüme oranını.</a:t>
            </a:r>
          </a:p>
        </p:txBody>
      </p:sp>
    </p:spTree>
    <p:extLst>
      <p:ext uri="{BB962C8B-B14F-4D97-AF65-F5344CB8AC3E}">
        <p14:creationId xmlns:p14="http://schemas.microsoft.com/office/powerpoint/2010/main" val="22868132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Sadece AD eğrisini düşünün. Varsayın ki tüketim (C) artıyor. Bu durum aşağıdakilerden hangisine neden olur? </a:t>
            </a:r>
          </a:p>
          <a:p>
            <a:pPr marL="971550" lvl="1" indent="-514350">
              <a:buFont typeface="Calibri" charset="0"/>
              <a:buAutoNum type="alphaLcPeriod"/>
            </a:pPr>
            <a:r>
              <a:rPr lang="tr-TR" sz="2800" noProof="0" dirty="0">
                <a:ea typeface="MS PGothic" charset="0"/>
              </a:rPr>
              <a:t>AD eğrisi boyunca harekete.</a:t>
            </a:r>
          </a:p>
          <a:p>
            <a:pPr marL="971550" lvl="1" indent="-514350">
              <a:buFont typeface="Calibri" charset="0"/>
              <a:buAutoNum type="alphaLcPeriod"/>
            </a:pPr>
            <a:r>
              <a:rPr lang="tr-TR" sz="2800" noProof="0" dirty="0">
                <a:ea typeface="MS PGothic" charset="0"/>
              </a:rPr>
              <a:t>AD eğrisinin sağa kaymasına.</a:t>
            </a:r>
          </a:p>
          <a:p>
            <a:pPr marL="971550" lvl="1" indent="-514350">
              <a:buFont typeface="Calibri" charset="0"/>
              <a:buAutoNum type="alphaLcPeriod"/>
            </a:pPr>
            <a:r>
              <a:rPr lang="tr-TR" sz="2800" noProof="0" dirty="0">
                <a:ea typeface="MS PGothic" charset="0"/>
              </a:rPr>
              <a:t>AD eğrisinin eğiminin artmasına.</a:t>
            </a:r>
          </a:p>
          <a:p>
            <a:pPr marL="971550" lvl="1" indent="-514350">
              <a:buFont typeface="Calibri" charset="0"/>
              <a:buAutoNum type="alphaLcPeriod"/>
            </a:pPr>
            <a:r>
              <a:rPr lang="tr-TR" sz="2800" noProof="0" dirty="0">
                <a:ea typeface="MS PGothic" charset="0"/>
              </a:rPr>
              <a:t>Ekonomideki fiyat seviyesinin azalmasına.</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LRAS eğrisi neden diktir?</a:t>
            </a:r>
          </a:p>
          <a:p>
            <a:pPr marL="971550" lvl="1" indent="-514350">
              <a:buFont typeface="Calibri" charset="0"/>
              <a:buAutoNum type="alphaLcPeriod"/>
            </a:pPr>
            <a:r>
              <a:rPr lang="tr-TR" sz="2800" noProof="0" dirty="0">
                <a:ea typeface="MS PGothic" charset="0"/>
              </a:rPr>
              <a:t>Kısa-dönem </a:t>
            </a:r>
            <a:r>
              <a:rPr lang="tr-TR" sz="2800" dirty="0">
                <a:ea typeface="MS PGothic" charset="0"/>
              </a:rPr>
              <a:t>bir çıktı belirler ve bu uzun-dönemde aynı kalır</a:t>
            </a:r>
            <a:r>
              <a:rPr lang="tr-TR" sz="2800" noProof="0" dirty="0">
                <a:ea typeface="MS PGothic" charset="0"/>
              </a:rPr>
              <a:t>.</a:t>
            </a:r>
          </a:p>
          <a:p>
            <a:pPr marL="971550" lvl="1" indent="-514350">
              <a:buFont typeface="Calibri" charset="0"/>
              <a:buAutoNum type="alphaLcPeriod"/>
            </a:pPr>
            <a:r>
              <a:rPr lang="tr-TR" sz="2800" noProof="0" dirty="0">
                <a:ea typeface="MS PGothic" charset="0"/>
              </a:rPr>
              <a:t>Uzun-dönem </a:t>
            </a:r>
            <a:r>
              <a:rPr lang="tr-TR" sz="2800" dirty="0">
                <a:ea typeface="MS PGothic" charset="0"/>
              </a:rPr>
              <a:t>çıktısı sadece belirli bir denge fiyat seviyesinde artabilir</a:t>
            </a:r>
            <a:r>
              <a:rPr lang="tr-TR" sz="2800" noProof="0" dirty="0">
                <a:ea typeface="MS PGothic" charset="0"/>
              </a:rPr>
              <a:t>.</a:t>
            </a:r>
          </a:p>
          <a:p>
            <a:pPr marL="971550" lvl="1" indent="-514350">
              <a:buFont typeface="Calibri" charset="0"/>
              <a:buAutoNum type="alphaLcPeriod"/>
            </a:pPr>
            <a:r>
              <a:rPr lang="tr-TR" sz="2800" noProof="0" dirty="0">
                <a:ea typeface="MS PGothic" charset="0"/>
              </a:rPr>
              <a:t>Fiyatların uzun-dönem çıktısına etkisi yoktur.</a:t>
            </a:r>
          </a:p>
          <a:p>
            <a:pPr marL="971550" lvl="1" indent="-514350">
              <a:buFont typeface="Calibri" charset="0"/>
              <a:buAutoNum type="alphaLcPeriod"/>
            </a:pPr>
            <a:r>
              <a:rPr lang="tr-TR" sz="2800" noProof="0" dirty="0">
                <a:ea typeface="MS PGothic" charset="0"/>
              </a:rPr>
              <a:t>Uzun-dönemde işsizlik sıfırdır.</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630" name="Title 6"/>
          <p:cNvSpPr>
            <a:spLocks noGrp="1"/>
          </p:cNvSpPr>
          <p:nvPr>
            <p:ph type="title"/>
          </p:nvPr>
        </p:nvSpPr>
        <p:spPr>
          <a:xfrm>
            <a:off x="1981199" y="27"/>
            <a:ext cx="9223279" cy="1527175"/>
          </a:xfrm>
        </p:spPr>
        <p:txBody>
          <a:bodyPr/>
          <a:lstStyle/>
          <a:p>
            <a:pPr algn="ctr"/>
            <a:r>
              <a:rPr lang="tr-TR" altLang="en-US" noProof="0" dirty="0"/>
              <a:t>Ödünç Verilebilir Fonlar Piyasası</a:t>
            </a:r>
          </a:p>
        </p:txBody>
      </p:sp>
      <p:sp>
        <p:nvSpPr>
          <p:cNvPr id="8" name="Rectangle 7"/>
          <p:cNvSpPr/>
          <p:nvPr/>
        </p:nvSpPr>
        <p:spPr>
          <a:xfrm>
            <a:off x="1715297" y="2281877"/>
            <a:ext cx="968121"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Faiz Oranı</a:t>
            </a:r>
            <a:endParaRPr lang="tr-TR" dirty="0">
              <a:effectLst/>
              <a:latin typeface="Cambria"/>
              <a:ea typeface="ＭＳ 明朝"/>
              <a:cs typeface="Cambria"/>
            </a:endParaRPr>
          </a:p>
        </p:txBody>
      </p:sp>
      <p:sp>
        <p:nvSpPr>
          <p:cNvPr id="9" name="Rectangle 8"/>
          <p:cNvSpPr/>
          <p:nvPr/>
        </p:nvSpPr>
        <p:spPr>
          <a:xfrm>
            <a:off x="5010548" y="2757133"/>
            <a:ext cx="1339733"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A = Tasarruflar</a:t>
            </a:r>
            <a:endParaRPr lang="tr-TR" dirty="0">
              <a:effectLst/>
              <a:latin typeface="Cambria"/>
              <a:ea typeface="ＭＳ 明朝"/>
              <a:cs typeface="Cambria"/>
            </a:endParaRPr>
          </a:p>
        </p:txBody>
      </p:sp>
      <p:sp>
        <p:nvSpPr>
          <p:cNvPr id="10" name="Rectangle 9"/>
          <p:cNvSpPr/>
          <p:nvPr/>
        </p:nvSpPr>
        <p:spPr>
          <a:xfrm>
            <a:off x="5063671" y="4351623"/>
            <a:ext cx="1473706" cy="41563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T = Yatırımlar</a:t>
            </a:r>
            <a:endParaRPr lang="tr-TR" dirty="0">
              <a:effectLst/>
              <a:latin typeface="Cambria"/>
              <a:ea typeface="ＭＳ 明朝"/>
              <a:cs typeface="Cambria"/>
            </a:endParaRPr>
          </a:p>
        </p:txBody>
      </p:sp>
      <p:sp>
        <p:nvSpPr>
          <p:cNvPr id="11" name="Rectangle 10"/>
          <p:cNvSpPr/>
          <p:nvPr/>
        </p:nvSpPr>
        <p:spPr>
          <a:xfrm>
            <a:off x="4434013" y="5245998"/>
            <a:ext cx="1961504" cy="502920"/>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r>
              <a:rPr lang="tr-TR" sz="1600">
                <a:latin typeface="Cambria"/>
                <a:ea typeface="ＭＳ 明朝"/>
                <a:cs typeface="Cambria"/>
              </a:rPr>
              <a:t>Tasarruflar ve Yatırımlar (Milyar Dolar)</a:t>
            </a:r>
            <a:endParaRPr lang="tr-TR" dirty="0">
              <a:effectLst/>
              <a:latin typeface="Cambria"/>
              <a:ea typeface="ＭＳ 明朝"/>
              <a:cs typeface="Cambria"/>
            </a:endParaRP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tr-TR" altLang="en-US" noProof="0" dirty="0"/>
              <a:t>Örnek Sorular</a:t>
            </a:r>
            <a:endParaRPr lang="tr-TR" noProof="0" dirty="0">
              <a:ea typeface="MS PGothic" charset="0"/>
            </a:endParaRP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tr-TR" sz="3200" noProof="0" dirty="0">
                <a:ea typeface="MS PGothic" charset="0"/>
              </a:rPr>
              <a:t>Varsayın ki AD artıyor ve bu durum  fiyat seviyesinin artmasına neden oluyor. </a:t>
            </a:r>
            <a:r>
              <a:rPr lang="tr-TR" sz="3200" dirty="0">
                <a:ea typeface="MS PGothic" charset="0"/>
              </a:rPr>
              <a:t>Uzun-dönemde fiyatlar adapte olduğunda, aşağıdakilerden hangisi olmasını beklersiniz</a:t>
            </a:r>
            <a:r>
              <a:rPr lang="tr-TR" sz="3200" noProof="0" dirty="0">
                <a:ea typeface="MS PGothic" charset="0"/>
              </a:rPr>
              <a:t>?</a:t>
            </a:r>
          </a:p>
          <a:p>
            <a:pPr marL="971550" lvl="1" indent="-514350">
              <a:buFont typeface="Calibri" charset="0"/>
              <a:buAutoNum type="alphaLcPeriod"/>
            </a:pPr>
            <a:r>
              <a:rPr lang="tr-TR" sz="2600" noProof="0" dirty="0">
                <a:ea typeface="MS PGothic" charset="0"/>
              </a:rPr>
              <a:t>Fiyat seviyesi önceki seviyesine geri döner.</a:t>
            </a:r>
          </a:p>
          <a:p>
            <a:pPr marL="971550" lvl="1" indent="-514350">
              <a:buFont typeface="Calibri" charset="0"/>
              <a:buAutoNum type="alphaLcPeriod"/>
            </a:pPr>
            <a:r>
              <a:rPr lang="tr-TR" sz="2600" noProof="0" dirty="0">
                <a:ea typeface="MS PGothic" charset="0"/>
              </a:rPr>
              <a:t>Fiyat seviyesi daha da artar.</a:t>
            </a:r>
          </a:p>
          <a:p>
            <a:pPr marL="971550" lvl="1" indent="-514350">
              <a:buFont typeface="Calibri" charset="0"/>
              <a:buAutoNum type="alphaLcPeriod"/>
            </a:pPr>
            <a:r>
              <a:rPr lang="tr-TR" sz="2600" noProof="0" dirty="0">
                <a:ea typeface="MS PGothic" charset="0"/>
              </a:rPr>
              <a:t>Fiyat seviyesi daha önceki seviyesinin altına düşer.</a:t>
            </a:r>
          </a:p>
          <a:p>
            <a:pPr marL="971550" lvl="1" indent="-514350">
              <a:buFont typeface="Calibri" charset="0"/>
              <a:buAutoNum type="alphaLcPeriod"/>
            </a:pPr>
            <a:r>
              <a:rPr lang="tr-TR" sz="2600" noProof="0" dirty="0">
                <a:ea typeface="MS PGothic" charset="0"/>
              </a:rPr>
              <a:t>Fiyat seviyesi biraz düşerek şimdiki seviye ve ilk seviye arasında bir yere gelir.</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noProof="0" dirty="0"/>
              <a:t>Kaynaklar</a:t>
            </a:r>
          </a:p>
        </p:txBody>
      </p:sp>
      <p:sp>
        <p:nvSpPr>
          <p:cNvPr id="4" name="Content Placeholder 3"/>
          <p:cNvSpPr>
            <a:spLocks noGrp="1"/>
          </p:cNvSpPr>
          <p:nvPr>
            <p:ph idx="1"/>
          </p:nvPr>
        </p:nvSpPr>
        <p:spPr/>
        <p:txBody>
          <a:bodyPr/>
          <a:lstStyle/>
          <a:p>
            <a:r>
              <a:rPr lang="tr-TR" noProof="0" dirty="0"/>
              <a:t>"</a:t>
            </a:r>
            <a:r>
              <a:rPr lang="tr-TR" noProof="0" dirty="0" err="1"/>
              <a:t>Principles</a:t>
            </a:r>
            <a:r>
              <a:rPr lang="tr-TR" noProof="0" dirty="0"/>
              <a:t> of </a:t>
            </a:r>
            <a:r>
              <a:rPr lang="tr-TR" noProof="0" dirty="0" err="1"/>
              <a:t>Economics</a:t>
            </a:r>
            <a:r>
              <a:rPr lang="tr-TR" noProof="0" dirty="0"/>
              <a:t> </a:t>
            </a:r>
            <a:r>
              <a:rPr lang="tr-TR" noProof="0" dirty="0" err="1"/>
              <a:t>with</a:t>
            </a:r>
            <a:r>
              <a:rPr lang="tr-TR" noProof="0" dirty="0"/>
              <a:t> </a:t>
            </a:r>
            <a:r>
              <a:rPr lang="tr-TR" noProof="0" dirty="0" err="1"/>
              <a:t>Smartwork</a:t>
            </a:r>
            <a:r>
              <a:rPr lang="tr-TR" noProof="0" dirty="0"/>
              <a:t> Access (ISBN: 978-0-26314-5), 1st Edition, 2013" </a:t>
            </a:r>
            <a:r>
              <a:rPr lang="tr-TR" noProof="0" dirty="0" err="1"/>
              <a:t>by</a:t>
            </a:r>
            <a:r>
              <a:rPr lang="tr-TR" noProof="0" dirty="0"/>
              <a:t> </a:t>
            </a:r>
            <a:r>
              <a:rPr lang="tr-TR" noProof="0" dirty="0" err="1"/>
              <a:t>Mateer</a:t>
            </a:r>
            <a:r>
              <a:rPr lang="tr-TR" noProof="0" dirty="0"/>
              <a:t> </a:t>
            </a:r>
            <a:r>
              <a:rPr lang="tr-TR" noProof="0" dirty="0" err="1"/>
              <a:t>and</a:t>
            </a:r>
            <a:r>
              <a:rPr lang="tr-TR" noProof="0" dirty="0"/>
              <a:t> </a:t>
            </a:r>
            <a:r>
              <a:rPr lang="tr-TR" noProof="0" dirty="0" err="1"/>
              <a:t>Coppock</a:t>
            </a:r>
            <a:endParaRPr lang="tr-TR" noProof="0" dirty="0"/>
          </a:p>
          <a:p>
            <a:r>
              <a:rPr lang="tr-TR" noProof="0" dirty="0"/>
              <a:t>"</a:t>
            </a:r>
            <a:r>
              <a:rPr lang="tr-TR" noProof="0" dirty="0" err="1"/>
              <a:t>Economics</a:t>
            </a:r>
            <a:r>
              <a:rPr lang="tr-TR" noProof="0" dirty="0"/>
              <a:t>: </a:t>
            </a:r>
            <a:r>
              <a:rPr lang="tr-TR" noProof="0" dirty="0" err="1"/>
              <a:t>Custom</a:t>
            </a:r>
            <a:r>
              <a:rPr lang="tr-TR" noProof="0" dirty="0"/>
              <a:t> Edition </a:t>
            </a:r>
            <a:r>
              <a:rPr lang="tr-TR" noProof="0" dirty="0" err="1"/>
              <a:t>for</a:t>
            </a:r>
            <a:r>
              <a:rPr lang="tr-TR" noProof="0" dirty="0"/>
              <a:t> NCSU (ISBN: 9781937435202" </a:t>
            </a:r>
            <a:r>
              <a:rPr lang="tr-TR" noProof="0" dirty="0" err="1"/>
              <a:t>by</a:t>
            </a:r>
            <a:r>
              <a:rPr lang="tr-TR" noProof="0" dirty="0"/>
              <a:t> David </a:t>
            </a:r>
            <a:r>
              <a:rPr lang="tr-TR" noProof="0" dirty="0" err="1"/>
              <a:t>Hyman</a:t>
            </a:r>
            <a:endParaRPr lang="tr-TR" noProof="0" dirty="0"/>
          </a:p>
        </p:txBody>
      </p:sp>
    </p:spTree>
    <p:extLst>
      <p:ext uri="{BB962C8B-B14F-4D97-AF65-F5344CB8AC3E}">
        <p14:creationId xmlns:p14="http://schemas.microsoft.com/office/powerpoint/2010/main" val="50919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tr-TR" altLang="en-US" noProof="0" dirty="0"/>
              <a:t>Enflasyon ve Faiz Oranı</a:t>
            </a:r>
          </a:p>
        </p:txBody>
      </p:sp>
      <p:sp>
        <p:nvSpPr>
          <p:cNvPr id="17411" name="Content Placeholder 2"/>
          <p:cNvSpPr>
            <a:spLocks noGrp="1"/>
          </p:cNvSpPr>
          <p:nvPr>
            <p:ph idx="1"/>
          </p:nvPr>
        </p:nvSpPr>
        <p:spPr>
          <a:xfrm>
            <a:off x="1981200" y="1712913"/>
            <a:ext cx="8229600" cy="4895850"/>
          </a:xfrm>
        </p:spPr>
        <p:txBody>
          <a:bodyPr/>
          <a:lstStyle/>
          <a:p>
            <a:pPr eaLnBrk="1" hangingPunct="1"/>
            <a:r>
              <a:rPr lang="tr-TR" altLang="en-US" sz="2800" noProof="0" dirty="0"/>
              <a:t>Reel faiz oranı (Real </a:t>
            </a:r>
            <a:r>
              <a:rPr lang="tr-TR" altLang="en-US" sz="2800" noProof="0" dirty="0" err="1"/>
              <a:t>Interest</a:t>
            </a:r>
            <a:r>
              <a:rPr lang="tr-TR" altLang="en-US" sz="2800" noProof="0" dirty="0"/>
              <a:t> Rate)</a:t>
            </a:r>
          </a:p>
          <a:p>
            <a:pPr lvl="1" eaLnBrk="1" hangingPunct="1"/>
            <a:r>
              <a:rPr lang="tr-TR" altLang="en-US" sz="2400" noProof="0" dirty="0"/>
              <a:t>Enflasyon ile düzeltilmiş faiz oranı.</a:t>
            </a:r>
          </a:p>
          <a:p>
            <a:pPr eaLnBrk="1" hangingPunct="1"/>
            <a:r>
              <a:rPr lang="tr-TR" altLang="en-US" sz="2800" noProof="0" dirty="0"/>
              <a:t>Nominal faiz oranı (Nominal </a:t>
            </a:r>
            <a:r>
              <a:rPr lang="tr-TR" altLang="en-US" sz="2800" noProof="0" dirty="0" err="1"/>
              <a:t>Interest</a:t>
            </a:r>
            <a:r>
              <a:rPr lang="tr-TR" altLang="en-US" sz="2800" noProof="0" dirty="0"/>
              <a:t> Rate)</a:t>
            </a:r>
          </a:p>
          <a:p>
            <a:pPr lvl="1" eaLnBrk="1" hangingPunct="1"/>
            <a:r>
              <a:rPr lang="tr-TR" altLang="en-US" sz="2400" noProof="0" dirty="0"/>
              <a:t>Enflasyonla düzeltilmemiş faiz oranı.</a:t>
            </a:r>
          </a:p>
          <a:p>
            <a:pPr eaLnBrk="1" hangingPunct="1"/>
            <a:r>
              <a:rPr lang="tr-TR" altLang="en-US" sz="2800" noProof="0" dirty="0" err="1"/>
              <a:t>Fisher</a:t>
            </a:r>
            <a:r>
              <a:rPr lang="tr-TR" altLang="en-US" sz="2800" noProof="0" dirty="0"/>
              <a:t> Denklemi (</a:t>
            </a:r>
            <a:r>
              <a:rPr lang="tr-TR" altLang="en-US" sz="2800" noProof="0" dirty="0" err="1"/>
              <a:t>Fisher</a:t>
            </a:r>
            <a:r>
              <a:rPr lang="tr-TR" altLang="en-US" sz="2800" noProof="0" dirty="0"/>
              <a:t> </a:t>
            </a:r>
            <a:r>
              <a:rPr lang="tr-TR" altLang="en-US" sz="2800" noProof="0" dirty="0" err="1"/>
              <a:t>Equation</a:t>
            </a:r>
            <a:r>
              <a:rPr lang="tr-TR" altLang="en-US" sz="2800" noProof="0" dirty="0"/>
              <a:t>)</a:t>
            </a:r>
          </a:p>
          <a:p>
            <a:pPr lvl="1" eaLnBrk="1" hangingPunct="1"/>
            <a:r>
              <a:rPr lang="tr-TR" altLang="en-US" sz="2400" noProof="0" dirty="0"/>
              <a:t>Enflasyonu nominal faiz ve reel faiz oranlarına bağlar.</a:t>
            </a:r>
          </a:p>
        </p:txBody>
      </p:sp>
      <p:graphicFrame>
        <p:nvGraphicFramePr>
          <p:cNvPr id="2" name="Object 1"/>
          <p:cNvGraphicFramePr>
            <a:graphicFrameLocks noChangeAspect="1"/>
          </p:cNvGraphicFramePr>
          <p:nvPr>
            <p:extLst>
              <p:ext uri="{D42A27DB-BD31-4B8C-83A1-F6EECF244321}">
                <p14:modId xmlns:p14="http://schemas.microsoft.com/office/powerpoint/2010/main" val="749730671"/>
              </p:ext>
            </p:extLst>
          </p:nvPr>
        </p:nvGraphicFramePr>
        <p:xfrm>
          <a:off x="2852738" y="4908550"/>
          <a:ext cx="6670675" cy="1349375"/>
        </p:xfrm>
        <a:graphic>
          <a:graphicData uri="http://schemas.openxmlformats.org/presentationml/2006/ole">
            <mc:AlternateContent xmlns:mc="http://schemas.openxmlformats.org/markup-compatibility/2006">
              <mc:Choice xmlns:v="urn:schemas-microsoft-com:vml" Requires="v">
                <p:oleObj spid="_x0000_s1668" name="Equation" r:id="rId4" imgW="3263900" imgH="660400" progId="Equation.3">
                  <p:embed/>
                </p:oleObj>
              </mc:Choice>
              <mc:Fallback>
                <p:oleObj name="Equation" r:id="rId4" imgW="3263900" imgH="660400" progId="Equation.3">
                  <p:embed/>
                  <p:pic>
                    <p:nvPicPr>
                      <p:cNvPr id="0" name=""/>
                      <p:cNvPicPr/>
                      <p:nvPr/>
                    </p:nvPicPr>
                    <p:blipFill>
                      <a:blip r:embed="rId5"/>
                      <a:stretch>
                        <a:fillRect/>
                      </a:stretch>
                    </p:blipFill>
                    <p:spPr>
                      <a:xfrm>
                        <a:off x="2852738" y="4908550"/>
                        <a:ext cx="6670675" cy="1349375"/>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tr-TR" altLang="en-US" noProof="0" dirty="0" err="1"/>
              <a:t>Fisher</a:t>
            </a:r>
            <a:r>
              <a:rPr lang="tr-TR" altLang="en-US" noProof="0" dirty="0"/>
              <a:t> </a:t>
            </a:r>
            <a:r>
              <a:rPr lang="tr-TR" altLang="en-US" noProof="0" dirty="0" err="1"/>
              <a:t>Equation</a:t>
            </a:r>
            <a:r>
              <a:rPr lang="tr-TR" altLang="en-US" noProof="0" dirty="0"/>
              <a:t>: Örnek</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Rectangle 3"/>
          <p:cNvSpPr/>
          <p:nvPr/>
        </p:nvSpPr>
        <p:spPr>
          <a:xfrm>
            <a:off x="1758349" y="2034353"/>
            <a:ext cx="9349260" cy="1204969"/>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lgn="ctr">
              <a:spcBef>
                <a:spcPts val="0"/>
              </a:spcBef>
              <a:spcAft>
                <a:spcPts val="0"/>
              </a:spcAft>
            </a:pPr>
            <a:endParaRPr lang="tr-TR" sz="2400" b="1" dirty="0">
              <a:latin typeface="Cambria"/>
              <a:ea typeface="ＭＳ 明朝"/>
              <a:cs typeface="Cambria"/>
            </a:endParaRPr>
          </a:p>
          <a:p>
            <a:pPr marL="0" marR="0" algn="ctr">
              <a:spcBef>
                <a:spcPts val="0"/>
              </a:spcBef>
              <a:spcAft>
                <a:spcPts val="0"/>
              </a:spcAft>
            </a:pPr>
            <a:endParaRPr lang="tr-TR" sz="2400" b="1" dirty="0">
              <a:latin typeface="Cambria"/>
              <a:ea typeface="ＭＳ 明朝"/>
              <a:cs typeface="Cambria"/>
            </a:endParaRPr>
          </a:p>
          <a:p>
            <a:pPr marL="0" marR="0">
              <a:spcBef>
                <a:spcPts val="0"/>
              </a:spcBef>
              <a:spcAft>
                <a:spcPts val="0"/>
              </a:spcAft>
            </a:pPr>
            <a:r>
              <a:rPr lang="tr-TR" sz="2400" b="1" dirty="0">
                <a:latin typeface="Cambria"/>
                <a:ea typeface="ＭＳ 明朝"/>
                <a:cs typeface="Cambria"/>
              </a:rPr>
              <a:t>Enflasyon Nominal Faiz Oranını Nasıl Etkiler?</a:t>
            </a:r>
            <a:endParaRPr lang="tr-TR" sz="2800" b="1" dirty="0">
              <a:effectLst/>
              <a:latin typeface="Cambria"/>
              <a:ea typeface="ＭＳ 明朝"/>
              <a:cs typeface="Cambria"/>
            </a:endParaRPr>
          </a:p>
        </p:txBody>
      </p:sp>
      <p:sp>
        <p:nvSpPr>
          <p:cNvPr id="5" name="Rectangle 4"/>
          <p:cNvSpPr/>
          <p:nvPr/>
        </p:nvSpPr>
        <p:spPr>
          <a:xfrm>
            <a:off x="1933098" y="3325418"/>
            <a:ext cx="1876249"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Enflsyon Oranı</a:t>
            </a:r>
            <a:endParaRPr lang="tr-TR" sz="2000" b="1" dirty="0">
              <a:effectLst/>
              <a:latin typeface="Cambria"/>
              <a:ea typeface="ＭＳ 明朝"/>
              <a:cs typeface="Cambria"/>
            </a:endParaRPr>
          </a:p>
        </p:txBody>
      </p:sp>
      <p:sp>
        <p:nvSpPr>
          <p:cNvPr id="6" name="Rectangle 5"/>
          <p:cNvSpPr/>
          <p:nvPr/>
        </p:nvSpPr>
        <p:spPr>
          <a:xfrm>
            <a:off x="4507215" y="3327152"/>
            <a:ext cx="2370461"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Reel Faiz Oranı</a:t>
            </a:r>
            <a:endParaRPr lang="tr-TR" sz="2000" b="1" dirty="0">
              <a:effectLst/>
              <a:latin typeface="Cambria"/>
              <a:ea typeface="ＭＳ 明朝"/>
              <a:cs typeface="Cambria"/>
            </a:endParaRPr>
          </a:p>
        </p:txBody>
      </p:sp>
      <p:sp>
        <p:nvSpPr>
          <p:cNvPr id="7" name="Rectangle 6"/>
          <p:cNvSpPr/>
          <p:nvPr/>
        </p:nvSpPr>
        <p:spPr>
          <a:xfrm>
            <a:off x="7307359" y="3339648"/>
            <a:ext cx="3681855" cy="322856"/>
          </a:xfrm>
          <a:prstGeom prst="rect">
            <a:avLst/>
          </a:prstGeom>
          <a:solidFill>
            <a:schemeClr val="lt1"/>
          </a:solidFill>
          <a:ln>
            <a:noFill/>
          </a:ln>
        </p:spPr>
        <p:style>
          <a:lnRef idx="2">
            <a:schemeClr val="dk1"/>
          </a:lnRef>
          <a:fillRef idx="1">
            <a:schemeClr val="lt1"/>
          </a:fillRef>
          <a:effectRef idx="0">
            <a:schemeClr val="dk1"/>
          </a:effectRef>
          <a:fontRef idx="minor">
            <a:schemeClr val="dk1"/>
          </a:fontRef>
        </p:style>
        <p:txBody>
          <a:bodyPr wrap="square" lIns="2" tIns="0" rIns="0" bIns="0">
            <a:noAutofit/>
          </a:bodyPr>
          <a:lstStyle/>
          <a:p>
            <a:pPr marL="0" marR="0">
              <a:spcBef>
                <a:spcPts val="0"/>
              </a:spcBef>
              <a:spcAft>
                <a:spcPts val="0"/>
              </a:spcAft>
            </a:pPr>
            <a:r>
              <a:rPr lang="tr-TR" b="1">
                <a:latin typeface="Cambria"/>
                <a:ea typeface="ＭＳ 明朝"/>
                <a:cs typeface="Cambria"/>
              </a:rPr>
              <a:t>Nominal Faiz Oranı</a:t>
            </a:r>
            <a:endParaRPr lang="tr-TR" sz="2000" b="1" dirty="0">
              <a:effectLst/>
              <a:latin typeface="Cambria"/>
              <a:ea typeface="ＭＳ 明朝"/>
              <a:cs typeface="Cambria"/>
            </a:endParaRPr>
          </a:p>
        </p:txBody>
      </p:sp>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3328</TotalTime>
  <Words>3825</Words>
  <Application>Microsoft Macintosh PowerPoint</Application>
  <PresentationFormat>Widescreen</PresentationFormat>
  <Paragraphs>558</Paragraphs>
  <Slides>71</Slides>
  <Notes>71</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Ekonomi</vt:lpstr>
      <vt:lpstr>Hafta #10 Konu Başlıkları</vt:lpstr>
      <vt:lpstr>Ödünç Verilebilir Fonlar Piyasası</vt:lpstr>
      <vt:lpstr>Ödünç Verilebilir Fonlar Piyasası</vt:lpstr>
      <vt:lpstr>Üretim Süreci: Firmaların Borç Alması Gerekir</vt:lpstr>
      <vt:lpstr>Faiz Oranları</vt:lpstr>
      <vt:lpstr>Ödünç Verilebilir Fonlar Piyasası</vt:lpstr>
      <vt:lpstr>Enflasyon ve Faiz Oranı</vt:lpstr>
      <vt:lpstr>Fisher Equation: Örnek</vt:lpstr>
      <vt:lpstr>PowerPoint Presentation</vt:lpstr>
      <vt:lpstr>Reel ve Nominal Faiz Oranları, 1960–2012</vt:lpstr>
      <vt:lpstr>Özet</vt:lpstr>
      <vt:lpstr>Örnek Sorular</vt:lpstr>
      <vt:lpstr>Örnek Sorular</vt:lpstr>
      <vt:lpstr>Toplam Talep ve  Toplam Arz Modeli</vt:lpstr>
      <vt:lpstr>Talep-Arz vs.  Toplam Talep-Toplam Arz Analizleri</vt:lpstr>
      <vt:lpstr>Toplam Talep</vt:lpstr>
      <vt:lpstr>Toplam Talep</vt:lpstr>
      <vt:lpstr>Toplam Talep</vt:lpstr>
      <vt:lpstr>Toplam Talep Eğrisi</vt:lpstr>
      <vt:lpstr>Toplam Talep Eğrisi</vt:lpstr>
      <vt:lpstr>Toplam Talep Eğrisi</vt:lpstr>
      <vt:lpstr>Reel Servet Etkisi</vt:lpstr>
      <vt:lpstr>Reel Faiz Oranı Etkisi</vt:lpstr>
      <vt:lpstr>Ticaret Etkisi</vt:lpstr>
      <vt:lpstr>Toplam Talep Eğrisinin Eğimi</vt:lpstr>
      <vt:lpstr>Toplam Talep Edilen Miktardaki Değişim</vt:lpstr>
      <vt:lpstr>Toplam Talepteki Değişim</vt:lpstr>
      <vt:lpstr>Toplam Talebi Kaydıran Faktörler</vt:lpstr>
      <vt:lpstr>Toplam Talebi Kaydıran  Yurtiçi Faktörler</vt:lpstr>
      <vt:lpstr>Toplam Talebi Kaydıran  Yurtiçi Faktörler</vt:lpstr>
      <vt:lpstr>Toplam Talebi Kaydıran  Uluslararası Faktörler</vt:lpstr>
      <vt:lpstr>Toplam Talepteki Kaymalar</vt:lpstr>
      <vt:lpstr>Toplam Arz</vt:lpstr>
      <vt:lpstr>Uzun-Dönem Toplam Arz Eğrisi</vt:lpstr>
      <vt:lpstr>Uzun-Dönem Toplam Arz Eğrisi</vt:lpstr>
      <vt:lpstr>Uzun-Dönem Toplam Arzdaki Değişim</vt:lpstr>
      <vt:lpstr>Uzun-Dönem Toplam Arz Eğrisinde Kayma</vt:lpstr>
      <vt:lpstr>Kısa-Dönem Toplam Arz Eğrisi</vt:lpstr>
      <vt:lpstr>Kısa-Dönem Toplam Arz Eğrisi</vt:lpstr>
      <vt:lpstr>Kısa-Dönem Toplam Arz Eğrisi</vt:lpstr>
      <vt:lpstr>Kısa-Dönem  Toplam Arz Edilen Miktardaki Değişim</vt:lpstr>
      <vt:lpstr>Kısa-Dönem  Toplam Arzdaki Değişim</vt:lpstr>
      <vt:lpstr>Kısa-Dönem  Toplam Arz Eğrisinde Kaymalar</vt:lpstr>
      <vt:lpstr>Kısa-Dönem  Toplam Arz Eğrisinde Kaymalar</vt:lpstr>
      <vt:lpstr>Kısa-Dönem  Toplam Arz Eğrisinde Kaymalar</vt:lpstr>
      <vt:lpstr>Kısa-Dönem  Toplam Arz Eğrisinde Kaymalar</vt:lpstr>
      <vt:lpstr>Kısa-Dönem  Toplam Arz Eğrisinde Kaymalar</vt:lpstr>
      <vt:lpstr>Uzun-Dönem  Toplam Arz Eğrisinde Kayma</vt:lpstr>
      <vt:lpstr>Makroekonomik Denge</vt:lpstr>
      <vt:lpstr>Uzun-Dönem  Makroekonomik Denge</vt:lpstr>
      <vt:lpstr>Uzun-Dönem  Makroekonomik Denge</vt:lpstr>
      <vt:lpstr>Kısa-Dönem  Makroekonomik Dengesi</vt:lpstr>
      <vt:lpstr>Kısa-Dönem Makroekonomik Denge: Genişleme</vt:lpstr>
      <vt:lpstr>Kısa-Dönem Makroekonomik Denge: Daralma</vt:lpstr>
      <vt:lpstr>Uzun-Dönem Makroekonomik Denge: Genişleme</vt:lpstr>
      <vt:lpstr>Klasik Ekonomi Ekolü</vt:lpstr>
      <vt:lpstr>Klasik Ekonomi Ekolü: Kısa-Dönem vs. Uzun-Dönem</vt:lpstr>
      <vt:lpstr>Klasik Ekonomi Ekolü: Kısa-Dönem vs. Uzun-Dönem</vt:lpstr>
      <vt:lpstr>Klasik Ekonomi Ekolü: Kısa-Dönem vs. Uzun-Dönem</vt:lpstr>
      <vt:lpstr>Klasik Ekonomi Ekolü: Eleştiri</vt:lpstr>
      <vt:lpstr>Klasik Ekonomi Ekolü: Eleştiri</vt:lpstr>
      <vt:lpstr>Keynesci Ekonomi Ekolü</vt:lpstr>
      <vt:lpstr>Keynesci Ekonomi Ekolü: Çözüm</vt:lpstr>
      <vt:lpstr>Keynesci Ekonomi Ekolü: Çözüm</vt:lpstr>
      <vt:lpstr>Örnek Sorular</vt:lpstr>
      <vt:lpstr>Örnek Sorular</vt:lpstr>
      <vt:lpstr>Örnek Sorular</vt:lpstr>
      <vt:lpstr>Örnek Sorular</vt:lpstr>
      <vt:lpstr>Örnek Sorular</vt:lpstr>
      <vt:lpstr>Kaynaklar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541</cp:revision>
  <dcterms:created xsi:type="dcterms:W3CDTF">2014-08-13T15:04:31Z</dcterms:created>
  <dcterms:modified xsi:type="dcterms:W3CDTF">2020-06-04T11:24:47Z</dcterms:modified>
</cp:coreProperties>
</file>