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9" r:id="rId3"/>
    <p:sldMasterId id="2147483698" r:id="rId4"/>
  </p:sldMasterIdLst>
  <p:notesMasterIdLst>
    <p:notesMasterId r:id="rId84"/>
  </p:notesMasterIdLst>
  <p:handoutMasterIdLst>
    <p:handoutMasterId r:id="rId85"/>
  </p:handoutMasterIdLst>
  <p:sldIdLst>
    <p:sldId id="350" r:id="rId5"/>
    <p:sldId id="257" r:id="rId6"/>
    <p:sldId id="260" r:id="rId7"/>
    <p:sldId id="261" r:id="rId8"/>
    <p:sldId id="332" r:id="rId9"/>
    <p:sldId id="33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48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20" r:id="rId61"/>
    <p:sldId id="321" r:id="rId62"/>
    <p:sldId id="343" r:id="rId63"/>
    <p:sldId id="341" r:id="rId64"/>
    <p:sldId id="342" r:id="rId65"/>
    <p:sldId id="338" r:id="rId66"/>
    <p:sldId id="344" r:id="rId67"/>
    <p:sldId id="345" r:id="rId68"/>
    <p:sldId id="316" r:id="rId69"/>
    <p:sldId id="352" r:id="rId70"/>
    <p:sldId id="609" r:id="rId71"/>
    <p:sldId id="351" r:id="rId72"/>
    <p:sldId id="317" r:id="rId73"/>
    <p:sldId id="318" r:id="rId74"/>
    <p:sldId id="349" r:id="rId75"/>
    <p:sldId id="322" r:id="rId76"/>
    <p:sldId id="324" r:id="rId77"/>
    <p:sldId id="325" r:id="rId78"/>
    <p:sldId id="326" r:id="rId79"/>
    <p:sldId id="327" r:id="rId80"/>
    <p:sldId id="328" r:id="rId81"/>
    <p:sldId id="329" r:id="rId82"/>
    <p:sldId id="34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1225" autoAdjust="0"/>
  </p:normalViewPr>
  <p:slideViewPr>
    <p:cSldViewPr snapToGrid="0">
      <p:cViewPr varScale="1">
        <p:scale>
          <a:sx n="121" d="100"/>
          <a:sy n="121" d="100"/>
        </p:scale>
        <p:origin x="101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531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9E1F5D-6618-A649-A6F3-9BF07F24A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BA010-4A4C-224C-AEC3-14C9DACFFE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C6931-09C2-AA43-88E2-8ADF6DD1136C}" type="datetimeFigureOut">
              <a:rPr lang="tr-TR" smtClean="0">
                <a:latin typeface="Cambria" panose="02040503050406030204" pitchFamily="18" charset="0"/>
              </a:rPr>
              <a:t>25.07.2020</a:t>
            </a:fld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5303-FF8B-474E-B7B9-679D7F2C7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0EAF-DDD1-994B-9CB7-F5193405B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83D60-5A9E-C341-A7D2-AFB484CAEB1B}" type="slidenum">
              <a:rPr lang="tr-TR" smtClean="0">
                <a:latin typeface="Cambria" panose="02040503050406030204" pitchFamily="18" charset="0"/>
              </a:rPr>
              <a:t>‹#›</a:t>
            </a:fld>
            <a:endParaRPr lang="tr-T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77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6151ADBD-8360-4341-9C29-BC2C1D291968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CC6BAB01-A56D-4F87-9F35-E41949D2E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Cambria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6B0C17-428D-4F5A-9F8E-31F2E588AFBB}" type="slidenum">
              <a:rPr lang="tr-TR" altLang="en-US" sz="1800" smtClean="0">
                <a:latin typeface="Cambria"/>
              </a:rPr>
              <a:pPr eaLnBrk="1" hangingPunct="1"/>
              <a:t>10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745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0984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ja-JP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DC4516-08D5-4C4A-866E-5A3913EB82DE}" type="slidenum">
              <a:rPr lang="tr-TR" altLang="en-US" sz="1800" smtClean="0">
                <a:latin typeface="Cambria"/>
              </a:rPr>
              <a:pPr eaLnBrk="1" hangingPunct="1"/>
              <a:t>12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077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4984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41CA49-E9C8-4098-BDD7-734FF527E736}" type="slidenum">
              <a:rPr lang="tr-TR" altLang="en-US" sz="1800" smtClean="0">
                <a:latin typeface="Cambria"/>
              </a:rPr>
              <a:pPr eaLnBrk="1" hangingPunct="1"/>
              <a:t>14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8983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3941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06242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946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5718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0098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88624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8115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30336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54174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8341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913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58569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0518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642001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87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92810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66724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2236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63456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96357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17447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13099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1229745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3589127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47692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3276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323035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b="1" dirty="0"/>
              <a:t>Cevap:</a:t>
            </a:r>
            <a:r>
              <a:rPr lang="tr-TR" altLang="en-US" b="1" baseline="0" dirty="0"/>
              <a:t> A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60297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5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14861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73618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595221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400232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2812D8-EC17-468B-98DD-B31392B73F4C}" type="slidenum">
              <a:rPr lang="tr-TR" altLang="en-US" sz="1800" smtClean="0">
                <a:latin typeface="Cambria"/>
              </a:rPr>
              <a:pPr eaLnBrk="1" hangingPunct="1"/>
              <a:t>46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67718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458759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161750" indent="-24161750"/>
            <a:endParaRPr lang="tr-TR" altLang="en-US" dirty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BD1276-3AEA-4DD7-BC89-9E8A4ADB25F4}" type="slidenum">
              <a:rPr lang="tr-TR" altLang="en-US" sz="1800" smtClean="0">
                <a:latin typeface="Cambria"/>
              </a:rPr>
              <a:pPr eaLnBrk="1" hangingPunct="1"/>
              <a:t>48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97387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519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49A4-A972-1A4E-910F-C97CA42B539C}" type="slidenum">
              <a:rPr lang="tr-TR" smtClean="0">
                <a:solidFill>
                  <a:prstClr val="black"/>
                </a:solidFill>
              </a:rPr>
              <a:pPr/>
              <a:t>5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9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088064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491059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99943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266683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20717008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93550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755944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84544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036768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15202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49A4-A972-1A4E-910F-C97CA42B539C}" type="slidenum">
              <a:rPr lang="tr-TR" smtClean="0">
                <a:solidFill>
                  <a:prstClr val="black"/>
                </a:solidFill>
              </a:rPr>
              <a:pPr/>
              <a:t>6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60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251379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118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F8062-D265-4F9C-B5F9-12E7E0970958}" type="slidenum">
              <a:rPr lang="en-US" altLang="en-US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59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76161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545314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0751549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tr-TR" altLang="en-US" dirty="0"/>
              <a:t>M</a:t>
            </a:r>
            <a:r>
              <a:rPr lang="tr-TR" altLang="en-US" sz="1000" baseline="-25000" dirty="0"/>
              <a:t>T</a:t>
            </a:r>
            <a:r>
              <a:rPr lang="tr-TR" altLang="en-US" dirty="0"/>
              <a:t> = talep edilen miktar</a:t>
            </a:r>
          </a:p>
          <a:p>
            <a:pPr marL="0" lvl="1"/>
            <a:r>
              <a:rPr lang="tr-TR" altLang="en-US" dirty="0"/>
              <a:t>M</a:t>
            </a:r>
            <a:r>
              <a:rPr lang="tr-TR" altLang="en-US" baseline="-25000" dirty="0"/>
              <a:t>A</a:t>
            </a:r>
            <a:r>
              <a:rPr lang="tr-TR" altLang="en-US" dirty="0"/>
              <a:t> = az edilen</a:t>
            </a:r>
            <a:r>
              <a:rPr lang="tr-TR" altLang="en-US" baseline="0" dirty="0"/>
              <a:t> miktar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tr-TR" altLang="en-US" dirty="0"/>
              <a:t>M</a:t>
            </a:r>
            <a:r>
              <a:rPr lang="tr-TR" altLang="en-US" sz="1000" baseline="-25000" dirty="0"/>
              <a:t>T</a:t>
            </a:r>
            <a:r>
              <a:rPr lang="tr-TR" altLang="en-US" dirty="0"/>
              <a:t> = Talep edilen miktar</a:t>
            </a:r>
          </a:p>
          <a:p>
            <a:pPr marL="0" lvl="1"/>
            <a:r>
              <a:rPr lang="tr-TR" altLang="en-US" dirty="0"/>
              <a:t>M</a:t>
            </a:r>
            <a:r>
              <a:rPr lang="tr-TR" altLang="en-US" baseline="-25000" dirty="0"/>
              <a:t>A</a:t>
            </a:r>
            <a:r>
              <a:rPr lang="tr-TR" altLang="en-US" dirty="0"/>
              <a:t> = Arz edilen</a:t>
            </a:r>
            <a:r>
              <a:rPr lang="tr-TR" altLang="en-US" baseline="0" dirty="0"/>
              <a:t> miktar</a:t>
            </a:r>
            <a:endParaRPr lang="tr-TR" altLang="en-US" dirty="0"/>
          </a:p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7762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946922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3864618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838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8630800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87422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02993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D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897018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11511267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0526762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59047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AB01-A56D-4F87-9F35-E41949D2ED7E}" type="slidenum">
              <a:rPr lang="tr-TR" smtClean="0"/>
              <a:pPr/>
              <a:t>79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49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4184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83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9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5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 descr="MICRO_ch04_title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4" b="83704"/>
          <a:stretch/>
        </p:blipFill>
        <p:spPr>
          <a:xfrm>
            <a:off x="0" y="0"/>
            <a:ext cx="11898488" cy="111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846" y="262456"/>
            <a:ext cx="11288889" cy="592673"/>
          </a:xfrm>
        </p:spPr>
        <p:txBody>
          <a:bodyPr/>
          <a:lstStyle>
            <a:lvl1pPr>
              <a:defRPr>
                <a:solidFill>
                  <a:srgbClr val="0A5B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93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73236" y="6048904"/>
            <a:ext cx="11367208" cy="482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 spc="110">
                <a:latin typeface="Cambria"/>
                <a:cs typeface="Cambria"/>
              </a:defRPr>
            </a:lvl1pPr>
            <a:lvl2pPr marL="457200" indent="0">
              <a:buFontTx/>
              <a:buNone/>
              <a:defRPr sz="2000" b="1" spc="110">
                <a:latin typeface="Cambria"/>
                <a:cs typeface="Cambria"/>
              </a:defRPr>
            </a:lvl2pPr>
            <a:lvl3pPr marL="914400" indent="0">
              <a:buFontTx/>
              <a:buNone/>
              <a:defRPr sz="2000" b="1" spc="110">
                <a:latin typeface="Cambria"/>
                <a:cs typeface="Cambria"/>
              </a:defRPr>
            </a:lvl3pPr>
            <a:lvl4pPr marL="1371600" indent="0">
              <a:buFontTx/>
              <a:buNone/>
              <a:defRPr sz="2000" b="1" spc="110">
                <a:latin typeface="Cambria"/>
                <a:cs typeface="Cambria"/>
              </a:defRPr>
            </a:lvl4pPr>
            <a:lvl5pPr marL="1828800" indent="0">
              <a:buFontTx/>
              <a:buNone/>
              <a:defRPr sz="2000" b="1" spc="110">
                <a:latin typeface="Cambria"/>
                <a:cs typeface="Cambr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MICRO_ch04_title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r="2364" b="83704"/>
          <a:stretch/>
        </p:blipFill>
        <p:spPr>
          <a:xfrm>
            <a:off x="4" y="2573885"/>
            <a:ext cx="12011377" cy="174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554" y="2921020"/>
            <a:ext cx="10870495" cy="939800"/>
          </a:xfrm>
        </p:spPr>
        <p:txBody>
          <a:bodyPr anchor="ctr" anchorCtr="0"/>
          <a:lstStyle>
            <a:lvl1pPr>
              <a:defRPr sz="4100">
                <a:solidFill>
                  <a:srgbClr val="0A5B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8C223900-0738-5846-973D-3AF914A96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0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60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555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00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54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437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9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4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4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9155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05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17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2846" y="1159921"/>
            <a:ext cx="11288889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MICRO_ch04_snapsho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73229" b="90864"/>
          <a:stretch/>
        </p:blipFill>
        <p:spPr>
          <a:xfrm>
            <a:off x="3" y="5"/>
            <a:ext cx="2619023" cy="6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119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432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703" r:id="rId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19050">
            <a:solidFill>
              <a:srgbClr val="0A5B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46" y="592656"/>
            <a:ext cx="11288889" cy="5926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632050"/>
            <a:ext cx="3160889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22D4794-4183-DC44-9F89-F8E20243ACC7}" type="slidenum">
              <a:rPr lang="en-US" smtClean="0">
                <a:solidFill>
                  <a:prstClr val="white"/>
                </a:solidFill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0" i="0" kern="1200" spc="130">
          <a:solidFill>
            <a:schemeClr val="bg1"/>
          </a:solidFill>
          <a:latin typeface="Cambria" panose="02040503050406030204" pitchFamily="18" charset="0"/>
          <a:ea typeface="ＭＳ Ｐゴシック" charset="-128"/>
          <a:cs typeface="Cambria" panose="02040503050406030204" pitchFamily="18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bg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bg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chemeClr val="bg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chemeClr val="bg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960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3XHPdexNM&amp;feature=youtu.b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UIlKbZKha0&amp;feature=youtu.be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jOrkwfbc0g&amp;feature=youtu.b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 noProof="0">
                <a:ea typeface="MS PGothic" charset="0"/>
              </a:rPr>
              <a:t>Ekonomi</a:t>
            </a:r>
            <a:endParaRPr lang="tr-TR" sz="40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/>
              <a:t>Hafta </a:t>
            </a:r>
            <a:r>
              <a:rPr lang="tr-TR" altLang="en-US" sz="6600" noProof="0" dirty="0">
                <a:latin typeface="Cambria"/>
                <a:cs typeface="Cambria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63530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9" y="1131893"/>
            <a:ext cx="5873751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emand_lin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9" y="2133600"/>
            <a:ext cx="360521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9" y="2036763"/>
            <a:ext cx="4932363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521080"/>
            <a:ext cx="4621212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itle 9"/>
          <p:cNvSpPr>
            <a:spLocks noGrp="1"/>
          </p:cNvSpPr>
          <p:nvPr>
            <p:ph type="title"/>
          </p:nvPr>
        </p:nvSpPr>
        <p:spPr>
          <a:xfrm>
            <a:off x="2014539" y="-17463"/>
            <a:ext cx="8229600" cy="768351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Eğrisi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7050" y="3561348"/>
            <a:ext cx="1684231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Fiyat Artışı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7536" y="1106906"/>
            <a:ext cx="1553244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5491" y="5696161"/>
            <a:ext cx="2044325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6476" y="6185150"/>
            <a:ext cx="4468231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Talep Edilen Miktarda Azalma</a:t>
            </a:r>
          </a:p>
        </p:txBody>
      </p:sp>
    </p:spTree>
    <p:extLst>
      <p:ext uri="{BB962C8B-B14F-4D97-AF65-F5344CB8AC3E}">
        <p14:creationId xmlns:p14="http://schemas.microsoft.com/office/powerpoint/2010/main" val="19488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Piyasa Talebi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71990"/>
              </p:ext>
            </p:extLst>
          </p:nvPr>
        </p:nvGraphicFramePr>
        <p:xfrm>
          <a:off x="1968500" y="1955805"/>
          <a:ext cx="8305804" cy="4489455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0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Çınar'ın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Dağhan'ın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Piyasa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14988" y="3830643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6988" y="3857630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359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7" y="2286000"/>
            <a:ext cx="8639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+=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7" y="4484688"/>
            <a:ext cx="3330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7" y="3284538"/>
            <a:ext cx="1182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7" y="4627563"/>
            <a:ext cx="39528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7" y="3295650"/>
            <a:ext cx="2109788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7" y="3276602"/>
            <a:ext cx="1774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624388"/>
            <a:ext cx="6207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itle 10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Piyasa Talebi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7907" y="2314658"/>
            <a:ext cx="100449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8163" y="2298327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75749" y="2235201"/>
            <a:ext cx="958763" cy="4481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1660" y="4065555"/>
            <a:ext cx="1138240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3951" y="4051582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97982" y="4058105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9959" y="4509582"/>
            <a:ext cx="1076069" cy="294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Çınar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0902" y="4527344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Dağhan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64350" y="4509582"/>
            <a:ext cx="2309175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Piyasa Talebi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60823" y="3744505"/>
            <a:ext cx="428102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Çınar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5852" y="3754985"/>
            <a:ext cx="625063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Dağhan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82359" y="3725678"/>
            <a:ext cx="459206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Piyasa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52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Talepte Kayma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9250058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eğrisi üzerinde/boyunca hareket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 fiyatının değişmesiyle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 ters ilişki vardır.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Talepte kayma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haricindeki faktörlerde değişiklik olursa meydana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Bütün bir talep eğrisi sağa ya da sola kayar.</a:t>
            </a:r>
          </a:p>
        </p:txBody>
      </p:sp>
    </p:spTree>
    <p:extLst>
      <p:ext uri="{BB962C8B-B14F-4D97-AF65-F5344CB8AC3E}">
        <p14:creationId xmlns:p14="http://schemas.microsoft.com/office/powerpoint/2010/main" val="33720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9" y="1697043"/>
            <a:ext cx="80772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5" y="2360613"/>
            <a:ext cx="34464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6" y="2087563"/>
            <a:ext cx="424973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9" y="2376488"/>
            <a:ext cx="324802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1" y="4016375"/>
            <a:ext cx="3449639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4067175"/>
            <a:ext cx="13065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row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795588"/>
            <a:ext cx="1843088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4060825"/>
            <a:ext cx="1517651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 Kayma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6621" y="1703294"/>
            <a:ext cx="1345152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(Kavun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98307" y="6215528"/>
            <a:ext cx="173063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Miktar (Kavun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73131" y="2049928"/>
            <a:ext cx="3538516" cy="99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Sağa Kayma: kavun yemenin sağlığa iyi geldiğini belirten tıbbi bir rapor var ve bu nedenle tüketiciler daha çok kavun talep ederler.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1531" y="4607856"/>
            <a:ext cx="3538516" cy="126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Sola Kayma: kavun yemenin sağlığa kötü geldiğini belirten tıbbi bir rapor var ve bu nedenle tüketiciler daha az kavun talep ederler.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0902" y="4213410"/>
            <a:ext cx="791883" cy="3585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Talepte artış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7575" y="4201456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Talepte azalış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29262" y="5702868"/>
            <a:ext cx="361949" cy="2838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75600" y="5625199"/>
            <a:ext cx="36194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43650" y="5650599"/>
            <a:ext cx="36194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775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344706" y="5"/>
            <a:ext cx="9234396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 Eğrisi Üzerinde Hareket vs. Talepte Kayma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Sonraki birkaç slayt, taleple alakalı olası hareket ve kaymaların özetini verecektir.</a:t>
            </a:r>
          </a:p>
        </p:txBody>
      </p:sp>
    </p:spTree>
    <p:extLst>
      <p:ext uri="{BB962C8B-B14F-4D97-AF65-F5344CB8AC3E}">
        <p14:creationId xmlns:p14="http://schemas.microsoft.com/office/powerpoint/2010/main" val="192601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663702" y="5"/>
            <a:ext cx="88265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Edilen Miktardaki Artış</a:t>
            </a: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2451100" y="1951038"/>
            <a:ext cx="0" cy="3517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1893890" y="17526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6973890" y="54864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265489" y="1905003"/>
            <a:ext cx="3582987" cy="3057525"/>
          </a:xfrm>
          <a:prstGeom prst="line">
            <a:avLst/>
          </a:prstGeom>
          <a:noFill/>
          <a:ln w="60325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6986588" y="47085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531102" y="1841500"/>
            <a:ext cx="389889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azalışından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A noktasından B noktasına hareket</a:t>
            </a:r>
          </a:p>
          <a:p>
            <a:pPr eaLnBrk="1" hangingPunct="1"/>
            <a:endParaRPr lang="tr-TR" altLang="en-US" sz="2800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Talep eğrisi boyunca hareket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Fiyat↓ M</a:t>
            </a:r>
            <a:r>
              <a:rPr lang="tr-TR" altLang="en-US" sz="2800" baseline="-250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↑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 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8500" y="2590800"/>
            <a:ext cx="1371600" cy="11430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27500" y="25908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75300" y="38862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689100" y="25146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$12</a:t>
            </a:r>
          </a:p>
        </p:txBody>
      </p:sp>
      <p:sp>
        <p:nvSpPr>
          <p:cNvPr id="44044" name="Text Box 10"/>
          <p:cNvSpPr txBox="1">
            <a:spLocks noChangeArrowheads="1"/>
          </p:cNvSpPr>
          <p:nvPr/>
        </p:nvSpPr>
        <p:spPr bwMode="auto">
          <a:xfrm>
            <a:off x="1612900" y="3733800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$10</a:t>
            </a:r>
          </a:p>
        </p:txBody>
      </p:sp>
      <p:sp>
        <p:nvSpPr>
          <p:cNvPr id="44045" name="Text Box 10"/>
          <p:cNvSpPr txBox="1">
            <a:spLocks noChangeArrowheads="1"/>
          </p:cNvSpPr>
          <p:nvPr/>
        </p:nvSpPr>
        <p:spPr bwMode="auto">
          <a:xfrm>
            <a:off x="4051300" y="54864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7</a:t>
            </a:r>
          </a:p>
        </p:txBody>
      </p:sp>
      <p:sp>
        <p:nvSpPr>
          <p:cNvPr id="44046" name="Text Box 10"/>
          <p:cNvSpPr txBox="1">
            <a:spLocks noChangeArrowheads="1"/>
          </p:cNvSpPr>
          <p:nvPr/>
        </p:nvSpPr>
        <p:spPr bwMode="auto">
          <a:xfrm>
            <a:off x="5575300" y="54864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2451100" y="27432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451100" y="40386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908300" y="41148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003800" y="47625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1" name="Text Box 10"/>
          <p:cNvSpPr txBox="1">
            <a:spLocks noChangeArrowheads="1"/>
          </p:cNvSpPr>
          <p:nvPr/>
        </p:nvSpPr>
        <p:spPr bwMode="auto">
          <a:xfrm>
            <a:off x="4279900" y="2133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sp>
        <p:nvSpPr>
          <p:cNvPr id="44052" name="Text Box 10"/>
          <p:cNvSpPr txBox="1">
            <a:spLocks noChangeArrowheads="1"/>
          </p:cNvSpPr>
          <p:nvPr/>
        </p:nvSpPr>
        <p:spPr bwMode="auto">
          <a:xfrm>
            <a:off x="5956300" y="35814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46300" y="2971800"/>
            <a:ext cx="0" cy="83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33890" y="5713418"/>
            <a:ext cx="10652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451100" y="54864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663702" y="5"/>
            <a:ext cx="88265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Edilen Miktardaki Azalış</a:t>
            </a:r>
          </a:p>
        </p:txBody>
      </p:sp>
      <p:sp>
        <p:nvSpPr>
          <p:cNvPr id="23555" name="Text Box 10"/>
          <p:cNvSpPr txBox="1">
            <a:spLocks noChangeArrowheads="1"/>
          </p:cNvSpPr>
          <p:nvPr/>
        </p:nvSpPr>
        <p:spPr bwMode="auto">
          <a:xfrm>
            <a:off x="7531102" y="1841500"/>
            <a:ext cx="3525369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artışından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A noktasından B noktasına hareket</a:t>
            </a:r>
          </a:p>
          <a:p>
            <a:pPr eaLnBrk="1" hangingPunct="1"/>
            <a:endParaRPr lang="tr-TR" altLang="en-US" sz="2800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Talep eğrisi boyunca hareket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F↑ M</a:t>
            </a:r>
            <a:r>
              <a:rPr lang="tr-TR" altLang="en-US" sz="2800" baseline="-250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↓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 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2438400" y="2141538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881190" y="19431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6910390" y="56769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252789" y="2095504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986588" y="48990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572000" y="2933700"/>
            <a:ext cx="1143000" cy="9906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27813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62600" y="40767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1600200" y="27051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$50</a:t>
            </a:r>
          </a:p>
        </p:txBody>
      </p: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1676400" y="39243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$30</a:t>
            </a:r>
          </a:p>
        </p:txBody>
      </p:sp>
      <p:sp>
        <p:nvSpPr>
          <p:cNvPr id="46093" name="Text Box 10"/>
          <p:cNvSpPr txBox="1">
            <a:spLocks noChangeArrowheads="1"/>
          </p:cNvSpPr>
          <p:nvPr/>
        </p:nvSpPr>
        <p:spPr bwMode="auto">
          <a:xfrm>
            <a:off x="4038600" y="56769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4</a:t>
            </a: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5562600" y="56769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6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>
            <a:off x="2438400" y="29337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2438400" y="42291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895600" y="43053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991100" y="49530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9" name="Text Box 10"/>
          <p:cNvSpPr txBox="1">
            <a:spLocks noChangeArrowheads="1"/>
          </p:cNvSpPr>
          <p:nvPr/>
        </p:nvSpPr>
        <p:spPr bwMode="auto">
          <a:xfrm>
            <a:off x="4267200" y="23241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sp>
        <p:nvSpPr>
          <p:cNvPr id="46100" name="Text Box 10"/>
          <p:cNvSpPr txBox="1">
            <a:spLocks noChangeArrowheads="1"/>
          </p:cNvSpPr>
          <p:nvPr/>
        </p:nvSpPr>
        <p:spPr bwMode="auto">
          <a:xfrm>
            <a:off x="5943600" y="37719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133600" y="3162300"/>
            <a:ext cx="0" cy="8397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419600" y="5903918"/>
            <a:ext cx="990600" cy="1587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438400" y="56769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Talepteki Artış</a:t>
            </a:r>
          </a:p>
        </p:txBody>
      </p:sp>
      <p:sp>
        <p:nvSpPr>
          <p:cNvPr id="24579" name="Text Box 10"/>
          <p:cNvSpPr txBox="1">
            <a:spLocks noChangeArrowheads="1"/>
          </p:cNvSpPr>
          <p:nvPr/>
        </p:nvSpPr>
        <p:spPr bwMode="auto">
          <a:xfrm>
            <a:off x="7643160" y="1767541"/>
            <a:ext cx="3936251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haricindeki faktörlerden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Bütün talep eğrisi sağa kayar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Her fiyat seviyesinde daha fazla almaya istekli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grpSp>
        <p:nvGrpSpPr>
          <p:cNvPr id="48131" name="Group 14"/>
          <p:cNvGrpSpPr>
            <a:grpSpLocks/>
          </p:cNvGrpSpPr>
          <p:nvPr/>
        </p:nvGrpSpPr>
        <p:grpSpPr bwMode="auto">
          <a:xfrm>
            <a:off x="1676400" y="1927225"/>
            <a:ext cx="5842000" cy="4064000"/>
            <a:chOff x="838200" y="1498956"/>
            <a:chExt cx="5841748" cy="4063567"/>
          </a:xfrm>
        </p:grpSpPr>
        <p:sp>
          <p:nvSpPr>
            <p:cNvPr id="48142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43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48144" name="Text Box 7"/>
            <p:cNvSpPr txBox="1">
              <a:spLocks noChangeArrowheads="1"/>
            </p:cNvSpPr>
            <p:nvPr/>
          </p:nvSpPr>
          <p:spPr bwMode="auto">
            <a:xfrm>
              <a:off x="6122912" y="51565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48132" name="Group 19"/>
          <p:cNvGrpSpPr>
            <a:grpSpLocks/>
          </p:cNvGrpSpPr>
          <p:nvPr/>
        </p:nvGrpSpPr>
        <p:grpSpPr bwMode="auto">
          <a:xfrm>
            <a:off x="2362200" y="2511428"/>
            <a:ext cx="4114800" cy="2981325"/>
            <a:chOff x="3429158" y="2048357"/>
            <a:chExt cx="4115140" cy="2981008"/>
          </a:xfrm>
        </p:grpSpPr>
        <p:sp>
          <p:nvSpPr>
            <p:cNvPr id="48140" name="Line 5"/>
            <p:cNvSpPr>
              <a:spLocks noChangeShapeType="1"/>
            </p:cNvSpPr>
            <p:nvPr/>
          </p:nvSpPr>
          <p:spPr bwMode="auto">
            <a:xfrm>
              <a:off x="3429158" y="2048357"/>
              <a:ext cx="3124853" cy="2675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41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1</a:t>
              </a:r>
            </a:p>
          </p:txBody>
        </p:sp>
      </p:grpSp>
      <p:grpSp>
        <p:nvGrpSpPr>
          <p:cNvPr id="48133" name="Group 20"/>
          <p:cNvGrpSpPr>
            <a:grpSpLocks/>
          </p:cNvGrpSpPr>
          <p:nvPr/>
        </p:nvGrpSpPr>
        <p:grpSpPr bwMode="auto">
          <a:xfrm rot="10800000">
            <a:off x="2971800" y="2740025"/>
            <a:ext cx="2590800" cy="1525588"/>
            <a:chOff x="2667000" y="2438400"/>
            <a:chExt cx="2590801" cy="1525588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>
              <a:off x="2684462" y="2455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4537076" y="3979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4" name="Group 18"/>
          <p:cNvGrpSpPr>
            <a:grpSpLocks/>
          </p:cNvGrpSpPr>
          <p:nvPr/>
        </p:nvGrpSpPr>
        <p:grpSpPr bwMode="auto">
          <a:xfrm>
            <a:off x="3429000" y="2282825"/>
            <a:ext cx="4256088" cy="3225800"/>
            <a:chOff x="1763183" y="1981200"/>
            <a:chExt cx="4256617" cy="3225311"/>
          </a:xfrm>
        </p:grpSpPr>
        <p:sp>
          <p:nvSpPr>
            <p:cNvPr id="48136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2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2209800" y="5661025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Talepteki Azalış</a:t>
            </a:r>
          </a:p>
        </p:txBody>
      </p:sp>
      <p:sp>
        <p:nvSpPr>
          <p:cNvPr id="25603" name="Text Box 10"/>
          <p:cNvSpPr txBox="1">
            <a:spLocks noChangeArrowheads="1"/>
          </p:cNvSpPr>
          <p:nvPr/>
        </p:nvSpPr>
        <p:spPr bwMode="auto">
          <a:xfrm>
            <a:off x="7658101" y="1752600"/>
            <a:ext cx="4160369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haricindeki faktörlerden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Bütün talep eğrisi sola kayar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Her fiyat seviyesinde daha az almaya istekli</a:t>
            </a:r>
          </a:p>
        </p:txBody>
      </p:sp>
      <p:grpSp>
        <p:nvGrpSpPr>
          <p:cNvPr id="50179" name="Group 14"/>
          <p:cNvGrpSpPr>
            <a:grpSpLocks/>
          </p:cNvGrpSpPr>
          <p:nvPr/>
        </p:nvGrpSpPr>
        <p:grpSpPr bwMode="auto">
          <a:xfrm>
            <a:off x="1676402" y="1927225"/>
            <a:ext cx="5803900" cy="4114800"/>
            <a:chOff x="838200" y="1498956"/>
            <a:chExt cx="5803649" cy="4114363"/>
          </a:xfrm>
        </p:grpSpPr>
        <p:sp>
          <p:nvSpPr>
            <p:cNvPr id="50190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91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50192" name="Text Box 7"/>
            <p:cNvSpPr txBox="1">
              <a:spLocks noChangeArrowheads="1"/>
            </p:cNvSpPr>
            <p:nvPr/>
          </p:nvSpPr>
          <p:spPr bwMode="auto">
            <a:xfrm>
              <a:off x="6084813" y="520735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50180" name="Group 19"/>
          <p:cNvGrpSpPr>
            <a:grpSpLocks/>
          </p:cNvGrpSpPr>
          <p:nvPr/>
        </p:nvGrpSpPr>
        <p:grpSpPr bwMode="auto">
          <a:xfrm>
            <a:off x="2362200" y="2511428"/>
            <a:ext cx="4114800" cy="2981325"/>
            <a:chOff x="3429158" y="2048357"/>
            <a:chExt cx="4115140" cy="2981008"/>
          </a:xfrm>
        </p:grpSpPr>
        <p:sp>
          <p:nvSpPr>
            <p:cNvPr id="50188" name="Line 5"/>
            <p:cNvSpPr>
              <a:spLocks noChangeShapeType="1"/>
            </p:cNvSpPr>
            <p:nvPr/>
          </p:nvSpPr>
          <p:spPr bwMode="auto">
            <a:xfrm>
              <a:off x="3429158" y="2048357"/>
              <a:ext cx="3124853" cy="2675781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89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2</a:t>
              </a:r>
            </a:p>
          </p:txBody>
        </p:sp>
      </p:grpSp>
      <p:grpSp>
        <p:nvGrpSpPr>
          <p:cNvPr id="50181" name="Group 18"/>
          <p:cNvGrpSpPr>
            <a:grpSpLocks/>
          </p:cNvGrpSpPr>
          <p:nvPr/>
        </p:nvGrpSpPr>
        <p:grpSpPr bwMode="auto">
          <a:xfrm>
            <a:off x="3429000" y="2282825"/>
            <a:ext cx="4256088" cy="3225800"/>
            <a:chOff x="1763183" y="1981200"/>
            <a:chExt cx="4256617" cy="3225311"/>
          </a:xfrm>
        </p:grpSpPr>
        <p:sp>
          <p:nvSpPr>
            <p:cNvPr id="50186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1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2209800" y="5661025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83" name="Group 20"/>
          <p:cNvGrpSpPr>
            <a:grpSpLocks/>
          </p:cNvGrpSpPr>
          <p:nvPr/>
        </p:nvGrpSpPr>
        <p:grpSpPr bwMode="auto">
          <a:xfrm>
            <a:off x="3189288" y="2941643"/>
            <a:ext cx="2590800" cy="1525587"/>
            <a:chOff x="2667000" y="2438400"/>
            <a:chExt cx="2590801" cy="1525588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>
              <a:off x="2667000" y="2438400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>
              <a:off x="4495801" y="3962401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8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/>
              <a:t>Hafta #3 Konu Başlıkları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Piyasalar</a:t>
            </a: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Talep*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A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rz*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Talep ve Arz Analizi*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Doğru Kaymaları için Grafikler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0" indent="0" eaLnBrk="1" hangingPunct="1">
              <a:buNone/>
            </a:pP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"*"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: Bölüm #3</a:t>
            </a: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5791200"/>
            <a:ext cx="1169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Cambria"/>
              </a:rPr>
              <a:t>Önemli Not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: Fiyat için "F", "P"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Price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Miktar (Çıktı) için "M",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Quantity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Talep için "T", "D"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Demand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Arz için "A", "S"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Supply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Denge için "E"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Equilibrium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Kısa-Dönem için "KD" , "SR"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Short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-Run"; Uzun-Dönem için "UD", "LR"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Long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 eş anlamlı olarak kullanılmıştır. </a:t>
            </a:r>
          </a:p>
          <a:p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483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1712918"/>
            <a:ext cx="8229600" cy="4459287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1. Gelirdeki Değişim</a:t>
            </a:r>
          </a:p>
          <a:p>
            <a:pPr marL="514350" indent="-514350" eaLnBrk="1" hangingPunct="1"/>
            <a:r>
              <a:rPr lang="tr-TR" altLang="en-US" sz="2800" noProof="0" dirty="0">
                <a:latin typeface="Cambria"/>
                <a:cs typeface="Cambria"/>
              </a:rPr>
              <a:t>Normal Mal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Gelirimiz artınca daha çok satın aldığımız ürünlerdir.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 ve talep arasında düz ilişki vardır.</a:t>
            </a:r>
          </a:p>
          <a:p>
            <a:pPr marL="514350" indent="-514350" eaLnBrk="1" hangingPunct="1"/>
            <a:r>
              <a:rPr lang="tr-TR" altLang="en-US" sz="2800" noProof="0" dirty="0">
                <a:latin typeface="Cambria"/>
                <a:cs typeface="Cambria"/>
              </a:rPr>
              <a:t>Düşük Mal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Gelirimiz artınca daha az aldığımız ürünlerdir.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 ve talep arasında ters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4375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Normal ve Düşük Mallar</a:t>
            </a:r>
          </a:p>
        </p:txBody>
      </p:sp>
      <p:sp>
        <p:nvSpPr>
          <p:cNvPr id="54274" name="Text Placeholder 3"/>
          <p:cNvSpPr txBox="1">
            <a:spLocks/>
          </p:cNvSpPr>
          <p:nvPr/>
        </p:nvSpPr>
        <p:spPr bwMode="auto">
          <a:xfrm>
            <a:off x="2133602" y="1636713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Normal Mallar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2133602" y="2174877"/>
            <a:ext cx="4040188" cy="3128963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Biftek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Konut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Bilgisayar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TV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Pahalı lokantada yemek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Markalı kıyafetler</a:t>
            </a:r>
          </a:p>
        </p:txBody>
      </p:sp>
      <p:sp>
        <p:nvSpPr>
          <p:cNvPr id="54276" name="Text Placeholder 4"/>
          <p:cNvSpPr txBox="1">
            <a:spLocks/>
          </p:cNvSpPr>
          <p:nvPr/>
        </p:nvSpPr>
        <p:spPr bwMode="auto">
          <a:xfrm>
            <a:off x="6321429" y="1636713"/>
            <a:ext cx="40417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Düşük Mallar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321429" y="2174875"/>
            <a:ext cx="4041775" cy="3951288"/>
          </a:xfrm>
        </p:spPr>
        <p:txBody>
          <a:bodyPr/>
          <a:lstStyle/>
          <a:p>
            <a:r>
              <a:rPr lang="tr-TR" altLang="en-US" sz="2400" noProof="0" dirty="0">
                <a:latin typeface="Cambria"/>
                <a:cs typeface="Cambria"/>
              </a:rPr>
              <a:t>Konserve et</a:t>
            </a:r>
          </a:p>
          <a:p>
            <a:r>
              <a:rPr lang="tr-TR" altLang="en-US" sz="2400" noProof="0" dirty="0" err="1">
                <a:latin typeface="Cambria"/>
                <a:cs typeface="Cambria"/>
              </a:rPr>
              <a:t>Ramen</a:t>
            </a:r>
            <a:endParaRPr lang="tr-TR" altLang="en-US" sz="2400" noProof="0" dirty="0">
              <a:latin typeface="Cambria"/>
              <a:cs typeface="Cambria"/>
            </a:endParaRPr>
          </a:p>
          <a:p>
            <a:r>
              <a:rPr lang="tr-TR" altLang="en-US" sz="2400" noProof="0" dirty="0">
                <a:latin typeface="Cambria"/>
                <a:cs typeface="Cambria"/>
              </a:rPr>
              <a:t>Mac </a:t>
            </a:r>
            <a:r>
              <a:rPr lang="tr-TR" altLang="ja-JP" sz="2400" noProof="0" dirty="0">
                <a:latin typeface="Cambria"/>
                <a:cs typeface="Cambria"/>
              </a:rPr>
              <a:t>'n' </a:t>
            </a:r>
            <a:r>
              <a:rPr lang="tr-TR" altLang="ja-JP" sz="2400" noProof="0" dirty="0" err="1">
                <a:latin typeface="Cambria"/>
                <a:cs typeface="Cambria"/>
              </a:rPr>
              <a:t>cheese</a:t>
            </a:r>
            <a:endParaRPr lang="tr-TR" altLang="ja-JP" sz="2400" noProof="0" dirty="0">
              <a:latin typeface="Cambria"/>
              <a:cs typeface="Cambria"/>
            </a:endParaRPr>
          </a:p>
          <a:p>
            <a:r>
              <a:rPr lang="tr-TR" altLang="en-US" sz="2400" noProof="0" dirty="0">
                <a:latin typeface="Cambria"/>
                <a:cs typeface="Cambria"/>
              </a:rPr>
              <a:t>Market markalı ürünler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İkinci el kıyafet</a:t>
            </a:r>
          </a:p>
        </p:txBody>
      </p:sp>
      <p:pic>
        <p:nvPicPr>
          <p:cNvPr id="27655" name="Picture 9" descr="I:\DirkTextbookN\Jpegs(All)\VOLUME_1_MICRO_Class-test\20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9" b="21817"/>
          <a:stretch>
            <a:fillRect/>
          </a:stretch>
        </p:blipFill>
        <p:spPr bwMode="auto">
          <a:xfrm>
            <a:off x="6308725" y="4668838"/>
            <a:ext cx="3676651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I:\DirkTextbookN\Jpegs(All)\VOLUME_1_MICRO_Class-test\07_PRINECO_CH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7" y="4187106"/>
            <a:ext cx="1771651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2. Alakalı malların fiyatları</a:t>
            </a:r>
          </a:p>
          <a:p>
            <a:pPr marL="514350" indent="-514350" eaLnBrk="1" hangingPunct="1"/>
            <a:r>
              <a:rPr lang="tr-TR" altLang="en-US" sz="3200" noProof="0" dirty="0">
                <a:latin typeface="Cambria"/>
                <a:cs typeface="Cambria"/>
              </a:rPr>
              <a:t>Tamamlayıcı mallar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İki mal bir arada kullanılır.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X malının fiyatı ile Y malının talebi arasında ters bir ilişki vardır.</a:t>
            </a:r>
          </a:p>
          <a:p>
            <a:pPr marL="514350" indent="-514350" eaLnBrk="1" hangingPunct="1"/>
            <a:r>
              <a:rPr lang="tr-TR" altLang="en-US" sz="3200" noProof="0" dirty="0">
                <a:latin typeface="Cambria"/>
                <a:cs typeface="Cambria"/>
              </a:rPr>
              <a:t>İkame mallar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Birbiri yerine kullanılabilen ürünler.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X malının fiyatı ile Y malının talebi arasında düz bir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0512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İkame ve Tamamlayıcı 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Tüketim Malları</a:t>
            </a:r>
          </a:p>
        </p:txBody>
      </p:sp>
      <p:sp>
        <p:nvSpPr>
          <p:cNvPr id="58370" name="Text Placeholder 3"/>
          <p:cNvSpPr txBox="1">
            <a:spLocks/>
          </p:cNvSpPr>
          <p:nvPr/>
        </p:nvSpPr>
        <p:spPr bwMode="auto">
          <a:xfrm>
            <a:off x="1981202" y="1619254"/>
            <a:ext cx="40401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Tamamlayıcı Mallar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1981202" y="2174875"/>
            <a:ext cx="4040188" cy="3951288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Süt ve gevrek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Yazıcı ve toner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Fıstık ezmesi ve reçel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Cips/çikolata ve kola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Sarı ve kırmızı !!!</a:t>
            </a: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  <p:sp>
        <p:nvSpPr>
          <p:cNvPr id="58372" name="Text Placeholder 4"/>
          <p:cNvSpPr txBox="1">
            <a:spLocks/>
          </p:cNvSpPr>
          <p:nvPr/>
        </p:nvSpPr>
        <p:spPr bwMode="auto">
          <a:xfrm>
            <a:off x="6169028" y="1619254"/>
            <a:ext cx="40417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İkame Mallar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69028" y="2174875"/>
            <a:ext cx="4041775" cy="3951288"/>
          </a:xfrm>
        </p:spPr>
        <p:txBody>
          <a:bodyPr/>
          <a:lstStyle/>
          <a:p>
            <a:r>
              <a:rPr lang="tr-TR" altLang="en-US" sz="2400" noProof="0" dirty="0" err="1"/>
              <a:t>Coca</a:t>
            </a:r>
            <a:r>
              <a:rPr lang="tr-TR" altLang="en-US" sz="2400" noProof="0" dirty="0"/>
              <a:t> Cola ve </a:t>
            </a:r>
            <a:r>
              <a:rPr lang="tr-TR" altLang="en-US" sz="2400" noProof="0" dirty="0" err="1"/>
              <a:t>Pepsi</a:t>
            </a:r>
            <a:endParaRPr lang="tr-TR" altLang="en-US" sz="2400" noProof="0" dirty="0"/>
          </a:p>
          <a:p>
            <a:r>
              <a:rPr lang="tr-TR" altLang="en-US" sz="2400" noProof="0" dirty="0"/>
              <a:t>Tereyağı ve margarin</a:t>
            </a:r>
          </a:p>
          <a:p>
            <a:r>
              <a:rPr lang="tr-TR" altLang="en-US" sz="2400" noProof="0" dirty="0"/>
              <a:t>Pizza Hut ve </a:t>
            </a:r>
            <a:r>
              <a:rPr lang="tr-TR" altLang="en-US" sz="2400" noProof="0" dirty="0" err="1"/>
              <a:t>Dominos</a:t>
            </a:r>
            <a:endParaRPr lang="tr-TR" altLang="en-US" sz="2400" noProof="0" dirty="0"/>
          </a:p>
          <a:p>
            <a:r>
              <a:rPr lang="tr-TR" altLang="en-US" sz="2400" noProof="0" dirty="0"/>
              <a:t>Bir çok marka tarafından satılan benzer ürünler</a:t>
            </a:r>
          </a:p>
        </p:txBody>
      </p:sp>
      <p:pic>
        <p:nvPicPr>
          <p:cNvPr id="29703" name="Picture 11" descr="I:\DirkTextbookN\Jpegs(All)\VOLUME_1_MICRO_Class-test\18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4" y="4340230"/>
            <a:ext cx="323691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2" descr="I:\DirkTextbookN\Jpegs(All)\VOLUME_1_MICRO_Class-test\13_PRINECO_CH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5" y="4729163"/>
            <a:ext cx="15621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3" descr="I:\DirkTextbookN\Jpegs(All)\VOLUME_1_MICRO_Class-test\14_PRINECO_CH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4733925"/>
            <a:ext cx="2794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7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767271" y="9236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7271" y="1712913"/>
            <a:ext cx="10596275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3. Zevk ve Tercihlerdeki Değişiklikler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Bir mal moda olmuş olabilir ya da içinde bulunan sezona uygun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Yeni stiller popüler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Sonuç olarak talep artar (sağa kayar).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Bir malın modası geçmiş olabilir ya da sezon dışı kalmış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Talep azalır (sola kayar).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Donmuş pizza için yazın talep daha azdır.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Malla ilgili yeni bir bilgi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Tüketicilerin o malla ilgili zevkleri iyi ya da kötü yönde değişmiş olabilir.</a:t>
            </a:r>
          </a:p>
        </p:txBody>
      </p:sp>
    </p:spTree>
    <p:extLst>
      <p:ext uri="{BB962C8B-B14F-4D97-AF65-F5344CB8AC3E}">
        <p14:creationId xmlns:p14="http://schemas.microsoft.com/office/powerpoint/2010/main" val="1448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4. Gelecek Beklentiler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Bugünkü tüketimimiz, fiyatın gelecekte ne olacağını düşünmemize göre değişebilir.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5. Alıcı Sayısı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talep eğrisini hatırlayın.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Daha çok bireysel alıcı daha fazla piyasa talebi demektir.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Yaşlanma, göç, savaş ve doğum oranı bir çok ürünün alıcı sayısını etkiler.</a:t>
            </a:r>
          </a:p>
        </p:txBody>
      </p:sp>
    </p:spTree>
    <p:extLst>
      <p:ext uri="{BB962C8B-B14F-4D97-AF65-F5344CB8AC3E}">
        <p14:creationId xmlns:p14="http://schemas.microsoft.com/office/powerpoint/2010/main" val="13031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Çoklu Piyasa Etkisi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Mallar genelde bağlantılıdır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İkame mallar ve tamamlayıcı mallar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Tekil ekonomik bir olay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 çok piyasayı etkiler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Fıstık ezmesi fiyatının artığını düşünün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ekonomik etki hem fıstık ezmesi talebini hem de reçel talebini etkiler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Ama farklı şekillerde!</a:t>
            </a:r>
          </a:p>
        </p:txBody>
      </p:sp>
    </p:spTree>
    <p:extLst>
      <p:ext uri="{BB962C8B-B14F-4D97-AF65-F5344CB8AC3E}">
        <p14:creationId xmlns:p14="http://schemas.microsoft.com/office/powerpoint/2010/main" val="7630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Çoklu Piyasa Etkisi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09600" y="1527336"/>
            <a:ext cx="10972800" cy="4896248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Ekonomik Olay: Fıstık ezmesi fiyatının artması</a:t>
            </a:r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2667000" y="3677031"/>
            <a:ext cx="0" cy="2497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2209803" y="3448431"/>
            <a:ext cx="404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667000" y="6167819"/>
            <a:ext cx="2667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43200" y="2275459"/>
            <a:ext cx="2590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b="1" dirty="0">
                <a:latin typeface="Cambria"/>
                <a:cs typeface="Cambria"/>
              </a:rPr>
              <a:t>Fıstık Ezmesi: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dirty="0">
                <a:latin typeface="Cambria"/>
                <a:cs typeface="Cambria"/>
              </a:rPr>
              <a:t>Talep eğrisi boyunca hareket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981203" y="4058031"/>
            <a:ext cx="3833813" cy="2667000"/>
            <a:chOff x="457200" y="3733800"/>
            <a:chExt cx="3833813" cy="2667000"/>
          </a:xfrm>
        </p:grpSpPr>
        <p:grpSp>
          <p:nvGrpSpPr>
            <p:cNvPr id="66582" name="Group 38"/>
            <p:cNvGrpSpPr>
              <a:grpSpLocks/>
            </p:cNvGrpSpPr>
            <p:nvPr/>
          </p:nvGrpSpPr>
          <p:grpSpPr bwMode="auto">
            <a:xfrm>
              <a:off x="457200" y="3962400"/>
              <a:ext cx="609600" cy="1219200"/>
              <a:chOff x="457200" y="3962400"/>
              <a:chExt cx="609600" cy="1219200"/>
            </a:xfrm>
          </p:grpSpPr>
          <p:sp>
            <p:nvSpPr>
              <p:cNvPr id="66597" name="Text Box 10"/>
              <p:cNvSpPr txBox="1">
                <a:spLocks noChangeArrowheads="1"/>
              </p:cNvSpPr>
              <p:nvPr/>
            </p:nvSpPr>
            <p:spPr bwMode="auto">
              <a:xfrm>
                <a:off x="457200" y="39624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$4</a:t>
                </a:r>
              </a:p>
            </p:txBody>
          </p:sp>
          <p:sp>
            <p:nvSpPr>
              <p:cNvPr id="66598" name="Text Box 10"/>
              <p:cNvSpPr txBox="1">
                <a:spLocks noChangeArrowheads="1"/>
              </p:cNvSpPr>
              <p:nvPr/>
            </p:nvSpPr>
            <p:spPr bwMode="auto">
              <a:xfrm>
                <a:off x="457200" y="46482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$3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0600" y="4267200"/>
                <a:ext cx="0" cy="455613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83" name="Group 37"/>
            <p:cNvGrpSpPr>
              <a:grpSpLocks/>
            </p:cNvGrpSpPr>
            <p:nvPr/>
          </p:nvGrpSpPr>
          <p:grpSpPr bwMode="auto">
            <a:xfrm>
              <a:off x="1905000" y="5867400"/>
              <a:ext cx="1524000" cy="533400"/>
              <a:chOff x="1905000" y="5867400"/>
              <a:chExt cx="1524000" cy="533400"/>
            </a:xfrm>
          </p:grpSpPr>
          <p:sp>
            <p:nvSpPr>
              <p:cNvPr id="66594" name="Text Box 10"/>
              <p:cNvSpPr txBox="1">
                <a:spLocks noChangeArrowheads="1"/>
              </p:cNvSpPr>
              <p:nvPr/>
            </p:nvSpPr>
            <p:spPr bwMode="auto">
              <a:xfrm>
                <a:off x="1905000" y="5867400"/>
                <a:ext cx="6858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2</a:t>
                </a:r>
              </a:p>
            </p:txBody>
          </p:sp>
          <p:sp>
            <p:nvSpPr>
              <p:cNvPr id="66595" name="Text Box 10"/>
              <p:cNvSpPr txBox="1">
                <a:spLocks noChangeArrowheads="1"/>
              </p:cNvSpPr>
              <p:nvPr/>
            </p:nvSpPr>
            <p:spPr bwMode="auto">
              <a:xfrm>
                <a:off x="2971800" y="58674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4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2286000" y="6096000"/>
                <a:ext cx="609600" cy="0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84" name="Group 39"/>
            <p:cNvGrpSpPr>
              <a:grpSpLocks/>
            </p:cNvGrpSpPr>
            <p:nvPr/>
          </p:nvGrpSpPr>
          <p:grpSpPr bwMode="auto">
            <a:xfrm>
              <a:off x="1143000" y="3733800"/>
              <a:ext cx="3148013" cy="2133600"/>
              <a:chOff x="1143000" y="3733800"/>
              <a:chExt cx="3148013" cy="2133600"/>
            </a:xfrm>
          </p:grpSpPr>
          <p:sp>
            <p:nvSpPr>
              <p:cNvPr id="66585" name="Line 5"/>
              <p:cNvSpPr>
                <a:spLocks noChangeShapeType="1"/>
              </p:cNvSpPr>
              <p:nvPr/>
            </p:nvSpPr>
            <p:spPr bwMode="auto">
              <a:xfrm>
                <a:off x="1600200" y="3886200"/>
                <a:ext cx="2209800" cy="1371600"/>
              </a:xfrm>
              <a:prstGeom prst="line">
                <a:avLst/>
              </a:prstGeom>
              <a:noFill/>
              <a:ln w="38100">
                <a:solidFill>
                  <a:srgbClr val="3F6C7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Cambria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2362200" y="4191000"/>
                <a:ext cx="762000" cy="457200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143000" y="4191000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143000" y="48768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00400" y="4876800"/>
                <a:ext cx="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57400" y="4191000"/>
                <a:ext cx="0" cy="16764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1" name="Text Box 10"/>
              <p:cNvSpPr txBox="1">
                <a:spLocks noChangeArrowheads="1"/>
              </p:cNvSpPr>
              <p:nvPr/>
            </p:nvSpPr>
            <p:spPr bwMode="auto">
              <a:xfrm>
                <a:off x="3200400" y="44196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A</a:t>
                </a:r>
              </a:p>
            </p:txBody>
          </p:sp>
          <p:sp>
            <p:nvSpPr>
              <p:cNvPr id="66592" name="Text Box 10"/>
              <p:cNvSpPr txBox="1">
                <a:spLocks noChangeArrowheads="1"/>
              </p:cNvSpPr>
              <p:nvPr/>
            </p:nvSpPr>
            <p:spPr bwMode="auto">
              <a:xfrm>
                <a:off x="1981200" y="37338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B</a:t>
                </a:r>
              </a:p>
            </p:txBody>
          </p:sp>
          <p:sp>
            <p:nvSpPr>
              <p:cNvPr id="66593" name="Text Box 6"/>
              <p:cNvSpPr txBox="1">
                <a:spLocks noChangeArrowheads="1"/>
              </p:cNvSpPr>
              <p:nvPr/>
            </p:nvSpPr>
            <p:spPr bwMode="auto">
              <a:xfrm>
                <a:off x="3886200" y="5181600"/>
                <a:ext cx="40481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232" tIns="22616" rIns="45232" bIns="22616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T</a:t>
                </a:r>
              </a:p>
            </p:txBody>
          </p:sp>
        </p:grpSp>
      </p:grpSp>
      <p:sp>
        <p:nvSpPr>
          <p:cNvPr id="66568" name="Text Box 6"/>
          <p:cNvSpPr txBox="1">
            <a:spLocks noChangeArrowheads="1"/>
          </p:cNvSpPr>
          <p:nvPr/>
        </p:nvSpPr>
        <p:spPr bwMode="auto">
          <a:xfrm>
            <a:off x="5257803" y="6267831"/>
            <a:ext cx="404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M</a:t>
            </a:r>
          </a:p>
        </p:txBody>
      </p:sp>
      <p:sp>
        <p:nvSpPr>
          <p:cNvPr id="66569" name="Line 2"/>
          <p:cNvSpPr>
            <a:spLocks noChangeShapeType="1"/>
          </p:cNvSpPr>
          <p:nvPr/>
        </p:nvSpPr>
        <p:spPr bwMode="auto">
          <a:xfrm>
            <a:off x="6834188" y="3778631"/>
            <a:ext cx="0" cy="2497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6570" name="Text Box 6"/>
          <p:cNvSpPr txBox="1">
            <a:spLocks noChangeArrowheads="1"/>
          </p:cNvSpPr>
          <p:nvPr/>
        </p:nvSpPr>
        <p:spPr bwMode="auto">
          <a:xfrm>
            <a:off x="6376990" y="3550031"/>
            <a:ext cx="404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834188" y="6256719"/>
            <a:ext cx="2667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890849" y="2272529"/>
            <a:ext cx="259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b="1" dirty="0">
                <a:latin typeface="Cambria"/>
                <a:cs typeface="Cambria"/>
              </a:rPr>
              <a:t>Reçel: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dirty="0">
                <a:latin typeface="Cambria"/>
                <a:cs typeface="Cambria"/>
              </a:rPr>
              <a:t>Talep eğrisinde kayma</a:t>
            </a:r>
          </a:p>
        </p:txBody>
      </p:sp>
      <p:sp>
        <p:nvSpPr>
          <p:cNvPr id="66573" name="Text Box 6"/>
          <p:cNvSpPr txBox="1">
            <a:spLocks noChangeArrowheads="1"/>
          </p:cNvSpPr>
          <p:nvPr/>
        </p:nvSpPr>
        <p:spPr bwMode="auto">
          <a:xfrm>
            <a:off x="9424990" y="6369431"/>
            <a:ext cx="404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M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010400" y="4007231"/>
            <a:ext cx="2819400" cy="2209800"/>
            <a:chOff x="5486400" y="3581400"/>
            <a:chExt cx="2819400" cy="2209800"/>
          </a:xfrm>
        </p:grpSpPr>
        <p:sp>
          <p:nvSpPr>
            <p:cNvPr id="66577" name="Line 5"/>
            <p:cNvSpPr>
              <a:spLocks noChangeShapeType="1"/>
            </p:cNvSpPr>
            <p:nvPr/>
          </p:nvSpPr>
          <p:spPr bwMode="auto">
            <a:xfrm>
              <a:off x="6248400" y="3581400"/>
              <a:ext cx="1500188" cy="1752600"/>
            </a:xfrm>
            <a:prstGeom prst="line">
              <a:avLst/>
            </a:prstGeom>
            <a:noFill/>
            <a:ln w="381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6400800" y="4495800"/>
              <a:ext cx="533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 Box 6"/>
            <p:cNvSpPr txBox="1">
              <a:spLocks noChangeArrowheads="1"/>
            </p:cNvSpPr>
            <p:nvPr/>
          </p:nvSpPr>
          <p:spPr bwMode="auto">
            <a:xfrm>
              <a:off x="7748588" y="5257800"/>
              <a:ext cx="5572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2800">
                  <a:latin typeface="Cambria"/>
                  <a:cs typeface="Cambria"/>
                </a:rPr>
                <a:t>T</a:t>
              </a:r>
              <a:r>
                <a:rPr lang="tr-TR" altLang="en-US" sz="2800" baseline="-25000">
                  <a:latin typeface="Cambria"/>
                  <a:cs typeface="Cambria"/>
                </a:rPr>
                <a:t>1</a:t>
              </a:r>
            </a:p>
          </p:txBody>
        </p:sp>
        <p:sp>
          <p:nvSpPr>
            <p:cNvPr id="66580" name="Line 5"/>
            <p:cNvSpPr>
              <a:spLocks noChangeShapeType="1"/>
            </p:cNvSpPr>
            <p:nvPr/>
          </p:nvSpPr>
          <p:spPr bwMode="auto">
            <a:xfrm>
              <a:off x="5486400" y="3581400"/>
              <a:ext cx="1500188" cy="1752600"/>
            </a:xfrm>
            <a:prstGeom prst="line">
              <a:avLst/>
            </a:prstGeom>
            <a:noFill/>
            <a:ln w="381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66581" name="Text Box 6"/>
            <p:cNvSpPr txBox="1">
              <a:spLocks noChangeArrowheads="1"/>
            </p:cNvSpPr>
            <p:nvPr/>
          </p:nvSpPr>
          <p:spPr bwMode="auto">
            <a:xfrm>
              <a:off x="6986588" y="5257800"/>
              <a:ext cx="5572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2800">
                  <a:latin typeface="Cambria"/>
                  <a:cs typeface="Cambria"/>
                </a:rPr>
                <a:t>T</a:t>
              </a:r>
              <a:r>
                <a:rPr lang="tr-TR" altLang="en-US" sz="2800" baseline="-25000">
                  <a:latin typeface="Cambria"/>
                  <a:cs typeface="Cambria"/>
                </a:rPr>
                <a:t>2</a:t>
              </a:r>
            </a:p>
          </p:txBody>
        </p:sp>
      </p:grpSp>
      <p:pic>
        <p:nvPicPr>
          <p:cNvPr id="66575" name="Picture 41" descr="G:\DirkTextbookN\Jpegs(All)\NewjpgsJuly\iStock_000015791015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8" t="7993" r="13197" b="6480"/>
          <a:stretch>
            <a:fillRect/>
          </a:stretch>
        </p:blipFill>
        <p:spPr bwMode="auto">
          <a:xfrm>
            <a:off x="1901827" y="2272284"/>
            <a:ext cx="6873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42" descr="G:\DirkTextbookN\Jpegs(All)\NewjpgsJuly\iStock_000017007490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8176" r="23470" b="7780"/>
          <a:stretch>
            <a:fillRect/>
          </a:stretch>
        </p:blipFill>
        <p:spPr bwMode="auto">
          <a:xfrm>
            <a:off x="9318625" y="2272480"/>
            <a:ext cx="7254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2667000" y="2222500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2109790" y="2024063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68612" name="Text Box 7"/>
          <p:cNvSpPr txBox="1">
            <a:spLocks noChangeArrowheads="1"/>
          </p:cNvSpPr>
          <p:nvPr/>
        </p:nvSpPr>
        <p:spPr bwMode="auto">
          <a:xfrm>
            <a:off x="7242176" y="5757863"/>
            <a:ext cx="557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481389" y="2176464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8614" name="Text Box 9"/>
          <p:cNvSpPr txBox="1">
            <a:spLocks noChangeArrowheads="1"/>
          </p:cNvSpPr>
          <p:nvPr/>
        </p:nvSpPr>
        <p:spPr bwMode="auto">
          <a:xfrm>
            <a:off x="7215188" y="4979988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68615" name="Text Box 10"/>
          <p:cNvSpPr txBox="1">
            <a:spLocks noChangeArrowheads="1"/>
          </p:cNvSpPr>
          <p:nvPr/>
        </p:nvSpPr>
        <p:spPr bwMode="auto">
          <a:xfrm>
            <a:off x="5570537" y="1668467"/>
            <a:ext cx="222885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 err="1">
                <a:latin typeface="Cambria"/>
                <a:cs typeface="Cambria"/>
              </a:rPr>
              <a:t>Oreo</a:t>
            </a:r>
            <a:endParaRPr lang="tr-TR" altLang="en-US" sz="3600" b="1" dirty="0">
              <a:latin typeface="Cambria"/>
              <a:cs typeface="Cambri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24400" y="2862263"/>
            <a:ext cx="13716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439149" y="2166938"/>
            <a:ext cx="284143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 err="1">
                <a:latin typeface="Cambria"/>
                <a:cs typeface="Cambria"/>
              </a:rPr>
              <a:t>Oreo</a:t>
            </a:r>
            <a:r>
              <a:rPr lang="tr-TR" altLang="en-US" sz="2800" dirty="0">
                <a:latin typeface="Cambria"/>
                <a:cs typeface="Cambria"/>
              </a:rPr>
              <a:t> fiyatı düştü.</a:t>
            </a:r>
          </a:p>
        </p:txBody>
      </p:sp>
      <p:sp>
        <p:nvSpPr>
          <p:cNvPr id="36" name="Oval 35"/>
          <p:cNvSpPr/>
          <p:nvPr/>
        </p:nvSpPr>
        <p:spPr>
          <a:xfrm>
            <a:off x="4343400" y="2862263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91200" y="4157663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2057400" y="27860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$3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2057400" y="40052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$2</a:t>
            </a:r>
          </a:p>
        </p:txBody>
      </p:sp>
      <p:sp>
        <p:nvSpPr>
          <p:cNvPr id="68622" name="Text Box 10"/>
          <p:cNvSpPr txBox="1">
            <a:spLocks noChangeArrowheads="1"/>
          </p:cNvSpPr>
          <p:nvPr/>
        </p:nvSpPr>
        <p:spPr bwMode="auto">
          <a:xfrm>
            <a:off x="4267200" y="5757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4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791200" y="5757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5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2667000" y="3014663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2667000" y="4310063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124200" y="4386263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219700" y="5033963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8" name="Text Box 10"/>
          <p:cNvSpPr txBox="1">
            <a:spLocks noChangeArrowheads="1"/>
          </p:cNvSpPr>
          <p:nvPr/>
        </p:nvSpPr>
        <p:spPr bwMode="auto">
          <a:xfrm>
            <a:off x="4495800" y="240506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6172200" y="38528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781301" y="3662367"/>
            <a:ext cx="11430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73590" y="4919668"/>
            <a:ext cx="12938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67000" y="573405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5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  <p:bldP spid="39" grpId="0"/>
      <p:bldP spid="41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81200" y="19543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2362200" y="2192338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1804990" y="19939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7010403" y="5727700"/>
            <a:ext cx="557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3176589" y="2146305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6910388" y="49498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5038725" y="1689100"/>
            <a:ext cx="32766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Sinema Bileti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495800" y="2984500"/>
            <a:ext cx="1143000" cy="9906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439149" y="2070100"/>
            <a:ext cx="297591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Sinema bilet fiyatları arttı.</a:t>
            </a:r>
          </a:p>
        </p:txBody>
      </p:sp>
      <p:sp>
        <p:nvSpPr>
          <p:cNvPr id="11" name="Oval 10"/>
          <p:cNvSpPr/>
          <p:nvPr/>
        </p:nvSpPr>
        <p:spPr>
          <a:xfrm>
            <a:off x="4038600" y="28321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6400" y="41275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27559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$20</a:t>
            </a:r>
          </a:p>
        </p:txBody>
      </p:sp>
      <p:sp>
        <p:nvSpPr>
          <p:cNvPr id="70669" name="Text Box 10"/>
          <p:cNvSpPr txBox="1">
            <a:spLocks noChangeArrowheads="1"/>
          </p:cNvSpPr>
          <p:nvPr/>
        </p:nvSpPr>
        <p:spPr bwMode="auto">
          <a:xfrm>
            <a:off x="1600200" y="39751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$15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962400" y="57277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2</a:t>
            </a:r>
          </a:p>
        </p:txBody>
      </p:sp>
      <p:sp>
        <p:nvSpPr>
          <p:cNvPr id="70671" name="Text Box 10"/>
          <p:cNvSpPr txBox="1">
            <a:spLocks noChangeArrowheads="1"/>
          </p:cNvSpPr>
          <p:nvPr/>
        </p:nvSpPr>
        <p:spPr bwMode="auto">
          <a:xfrm>
            <a:off x="5486400" y="57277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3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362200" y="29845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362200" y="42799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819400" y="43561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914900" y="50038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191000" y="23749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sp>
        <p:nvSpPr>
          <p:cNvPr id="70677" name="Text Box 10"/>
          <p:cNvSpPr txBox="1">
            <a:spLocks noChangeArrowheads="1"/>
          </p:cNvSpPr>
          <p:nvPr/>
        </p:nvSpPr>
        <p:spPr bwMode="auto">
          <a:xfrm>
            <a:off x="5867400" y="38227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590801" y="3594105"/>
            <a:ext cx="1066800" cy="3175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343402" y="4889500"/>
            <a:ext cx="1220788" cy="15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349500" y="57023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Piyasalar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Firmalar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Ürün ve hizmetlerin arzını yapar.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Tüketiciler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Firmalar tarafından arz edilen malları satın almak ister.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Değişim/Değiş-Tokuş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Piyasada oluşan fiyat aracılığıyla gerçekleşir.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fiyatını arz ve talep faktörleri değiştirebilir.</a:t>
            </a:r>
          </a:p>
        </p:txBody>
      </p:sp>
    </p:spTree>
    <p:extLst>
      <p:ext uri="{BB962C8B-B14F-4D97-AF65-F5344CB8AC3E}">
        <p14:creationId xmlns:p14="http://schemas.microsoft.com/office/powerpoint/2010/main" val="11441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2706" name="Group 14"/>
          <p:cNvGrpSpPr>
            <a:grpSpLocks/>
          </p:cNvGrpSpPr>
          <p:nvPr/>
        </p:nvGrpSpPr>
        <p:grpSpPr bwMode="auto">
          <a:xfrm>
            <a:off x="1676400" y="2286000"/>
            <a:ext cx="6553200" cy="4216400"/>
            <a:chOff x="838200" y="1498956"/>
            <a:chExt cx="6552913" cy="4216043"/>
          </a:xfrm>
        </p:grpSpPr>
        <p:sp>
          <p:nvSpPr>
            <p:cNvPr id="72719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20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2721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2707" name="Group 19"/>
          <p:cNvGrpSpPr>
            <a:grpSpLocks/>
          </p:cNvGrpSpPr>
          <p:nvPr/>
        </p:nvGrpSpPr>
        <p:grpSpPr bwMode="auto">
          <a:xfrm>
            <a:off x="3505200" y="2454280"/>
            <a:ext cx="4572000" cy="3362325"/>
            <a:chOff x="2971958" y="1667357"/>
            <a:chExt cx="4572340" cy="3362008"/>
          </a:xfrm>
        </p:grpSpPr>
        <p:sp>
          <p:nvSpPr>
            <p:cNvPr id="72717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18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2708" name="Text Box 10"/>
          <p:cNvSpPr txBox="1">
            <a:spLocks noChangeArrowheads="1"/>
          </p:cNvSpPr>
          <p:nvPr/>
        </p:nvSpPr>
        <p:spPr bwMode="auto">
          <a:xfrm>
            <a:off x="5124449" y="1676400"/>
            <a:ext cx="22288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 err="1">
                <a:latin typeface="Cambria"/>
                <a:cs typeface="Cambria"/>
              </a:rPr>
              <a:t>Big</a:t>
            </a:r>
            <a:r>
              <a:rPr lang="tr-TR" altLang="en-US" sz="3600" b="1" dirty="0">
                <a:latin typeface="Cambria"/>
                <a:cs typeface="Cambria"/>
              </a:rPr>
              <a:t> Mac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3225800"/>
            <a:ext cx="2590800" cy="1525588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67000" y="24384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495801" y="39624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54317" y="2768605"/>
            <a:ext cx="4256087" cy="3224213"/>
            <a:chOff x="1763183" y="1981200"/>
            <a:chExt cx="4256617" cy="3225311"/>
          </a:xfrm>
        </p:grpSpPr>
        <p:sp>
          <p:nvSpPr>
            <p:cNvPr id="72713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057400"/>
            <a:ext cx="30421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 err="1">
                <a:latin typeface="Cambria"/>
                <a:cs typeface="Cambria"/>
              </a:rPr>
              <a:t>Burger</a:t>
            </a:r>
            <a:r>
              <a:rPr lang="tr-TR" altLang="en-US" sz="2800" dirty="0">
                <a:latin typeface="Cambria"/>
                <a:cs typeface="Cambria"/>
              </a:rPr>
              <a:t> </a:t>
            </a:r>
            <a:r>
              <a:rPr lang="tr-TR" altLang="en-US" sz="2800" dirty="0" err="1">
                <a:latin typeface="Cambria"/>
                <a:cs typeface="Cambria"/>
              </a:rPr>
              <a:t>King</a:t>
            </a:r>
            <a:r>
              <a:rPr lang="tr-TR" altLang="en-US" sz="2800" dirty="0">
                <a:latin typeface="Cambria"/>
                <a:cs typeface="Cambria"/>
              </a:rPr>
              <a:t> </a:t>
            </a:r>
            <a:r>
              <a:rPr lang="tr-TR" altLang="en-US" sz="2800" dirty="0" err="1">
                <a:latin typeface="Cambria"/>
                <a:cs typeface="Cambria"/>
              </a:rPr>
              <a:t>Whopper</a:t>
            </a:r>
            <a:r>
              <a:rPr lang="tr-TR" altLang="en-US" sz="2800" dirty="0">
                <a:latin typeface="Cambria"/>
                <a:cs typeface="Cambria"/>
              </a:rPr>
              <a:t> fiyatı düştü.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5995988"/>
            <a:ext cx="62484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4754" name="Group 14"/>
          <p:cNvGrpSpPr>
            <a:grpSpLocks/>
          </p:cNvGrpSpPr>
          <p:nvPr/>
        </p:nvGrpSpPr>
        <p:grpSpPr bwMode="auto">
          <a:xfrm>
            <a:off x="1798639" y="2262188"/>
            <a:ext cx="6553200" cy="4216400"/>
            <a:chOff x="838200" y="1498956"/>
            <a:chExt cx="6552913" cy="4216043"/>
          </a:xfrm>
        </p:grpSpPr>
        <p:sp>
          <p:nvSpPr>
            <p:cNvPr id="74767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8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4769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4755" name="Group 19"/>
          <p:cNvGrpSpPr>
            <a:grpSpLocks/>
          </p:cNvGrpSpPr>
          <p:nvPr/>
        </p:nvGrpSpPr>
        <p:grpSpPr bwMode="auto">
          <a:xfrm>
            <a:off x="2865439" y="2566993"/>
            <a:ext cx="4572000" cy="3362325"/>
            <a:chOff x="2971958" y="1667357"/>
            <a:chExt cx="4572340" cy="3362008"/>
          </a:xfrm>
        </p:grpSpPr>
        <p:sp>
          <p:nvSpPr>
            <p:cNvPr id="74765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6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T</a:t>
              </a:r>
              <a:r>
                <a:rPr lang="en-US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4756" name="Text Box 10"/>
          <p:cNvSpPr txBox="1">
            <a:spLocks noChangeArrowheads="1"/>
          </p:cNvSpPr>
          <p:nvPr/>
        </p:nvSpPr>
        <p:spPr bwMode="auto">
          <a:xfrm>
            <a:off x="4667969" y="1742586"/>
            <a:ext cx="322337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Biftek Restoranı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932237" y="3176590"/>
            <a:ext cx="2590800" cy="1525587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93988" y="2455862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529139" y="3979863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389442" y="2719388"/>
            <a:ext cx="4256087" cy="3225800"/>
            <a:chOff x="1763183" y="1981200"/>
            <a:chExt cx="4256617" cy="3225311"/>
          </a:xfrm>
        </p:grpSpPr>
        <p:sp>
          <p:nvSpPr>
            <p:cNvPr id="74761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2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T</a:t>
              </a:r>
              <a:r>
                <a:rPr lang="en-US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275637" y="2033588"/>
            <a:ext cx="278313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Terfi aldınız ve maaşınız arttı.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19339" y="5970588"/>
            <a:ext cx="63246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6802" name="Group 14"/>
          <p:cNvGrpSpPr>
            <a:grpSpLocks/>
          </p:cNvGrpSpPr>
          <p:nvPr/>
        </p:nvGrpSpPr>
        <p:grpSpPr bwMode="auto">
          <a:xfrm>
            <a:off x="1676400" y="2322513"/>
            <a:ext cx="6553200" cy="4216400"/>
            <a:chOff x="838200" y="1498956"/>
            <a:chExt cx="6552913" cy="4216043"/>
          </a:xfrm>
        </p:grpSpPr>
        <p:sp>
          <p:nvSpPr>
            <p:cNvPr id="76815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6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6817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6803" name="Group 19"/>
          <p:cNvGrpSpPr>
            <a:grpSpLocks/>
          </p:cNvGrpSpPr>
          <p:nvPr/>
        </p:nvGrpSpPr>
        <p:grpSpPr bwMode="auto">
          <a:xfrm>
            <a:off x="3505200" y="2490793"/>
            <a:ext cx="4572000" cy="3362325"/>
            <a:chOff x="2971958" y="1667357"/>
            <a:chExt cx="4572340" cy="3362008"/>
          </a:xfrm>
        </p:grpSpPr>
        <p:sp>
          <p:nvSpPr>
            <p:cNvPr id="76813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4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6804" name="Text Box 10"/>
          <p:cNvSpPr txBox="1">
            <a:spLocks noChangeArrowheads="1"/>
          </p:cNvSpPr>
          <p:nvPr/>
        </p:nvSpPr>
        <p:spPr bwMode="auto">
          <a:xfrm>
            <a:off x="3272119" y="1712917"/>
            <a:ext cx="438598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Yerel Market Kolası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3262318"/>
            <a:ext cx="2590800" cy="1525587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67000" y="2438400"/>
              <a:ext cx="762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495801" y="3962401"/>
              <a:ext cx="762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54317" y="2805113"/>
            <a:ext cx="4256087" cy="3224212"/>
            <a:chOff x="1763183" y="1981200"/>
            <a:chExt cx="4256617" cy="3225311"/>
          </a:xfrm>
        </p:grpSpPr>
        <p:sp>
          <p:nvSpPr>
            <p:cNvPr id="76809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0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093913"/>
            <a:ext cx="270883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Terfi aldın ve maaşın arttı.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209800" y="6056313"/>
            <a:ext cx="60198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8850" name="Group 14"/>
          <p:cNvGrpSpPr>
            <a:grpSpLocks/>
          </p:cNvGrpSpPr>
          <p:nvPr/>
        </p:nvGrpSpPr>
        <p:grpSpPr bwMode="auto">
          <a:xfrm>
            <a:off x="1676400" y="2371725"/>
            <a:ext cx="6553200" cy="4216400"/>
            <a:chOff x="838200" y="1498956"/>
            <a:chExt cx="6552913" cy="4216043"/>
          </a:xfrm>
        </p:grpSpPr>
        <p:sp>
          <p:nvSpPr>
            <p:cNvPr id="78863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64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8851" name="Group 19"/>
          <p:cNvGrpSpPr>
            <a:grpSpLocks/>
          </p:cNvGrpSpPr>
          <p:nvPr/>
        </p:nvGrpSpPr>
        <p:grpSpPr bwMode="auto">
          <a:xfrm>
            <a:off x="2743200" y="2676530"/>
            <a:ext cx="4572000" cy="3362325"/>
            <a:chOff x="2971958" y="1667357"/>
            <a:chExt cx="4572340" cy="3362008"/>
          </a:xfrm>
        </p:grpSpPr>
        <p:sp>
          <p:nvSpPr>
            <p:cNvPr id="78861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62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8852" name="Text Box 10"/>
          <p:cNvSpPr txBox="1">
            <a:spLocks noChangeArrowheads="1"/>
          </p:cNvSpPr>
          <p:nvPr/>
        </p:nvSpPr>
        <p:spPr bwMode="auto">
          <a:xfrm>
            <a:off x="5297489" y="1762125"/>
            <a:ext cx="2051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Pizza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810000" y="3286125"/>
            <a:ext cx="2590800" cy="1525588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93987" y="2455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529138" y="3979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267200" y="2828925"/>
            <a:ext cx="4256088" cy="3225800"/>
            <a:chOff x="1763183" y="1981200"/>
            <a:chExt cx="4256617" cy="3225311"/>
          </a:xfrm>
        </p:grpSpPr>
        <p:sp>
          <p:nvSpPr>
            <p:cNvPr id="78857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58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143125"/>
            <a:ext cx="303754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Favori içeceğinin fiyatı düştü.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6080125"/>
            <a:ext cx="6172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80898" name="Group 14"/>
          <p:cNvGrpSpPr>
            <a:grpSpLocks/>
          </p:cNvGrpSpPr>
          <p:nvPr/>
        </p:nvGrpSpPr>
        <p:grpSpPr bwMode="auto">
          <a:xfrm>
            <a:off x="1676400" y="2481263"/>
            <a:ext cx="6553200" cy="4216400"/>
            <a:chOff x="838200" y="1498956"/>
            <a:chExt cx="6552913" cy="4216043"/>
          </a:xfrm>
        </p:grpSpPr>
        <p:sp>
          <p:nvSpPr>
            <p:cNvPr id="80911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12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80913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80899" name="Group 19"/>
          <p:cNvGrpSpPr>
            <a:grpSpLocks/>
          </p:cNvGrpSpPr>
          <p:nvPr/>
        </p:nvGrpSpPr>
        <p:grpSpPr bwMode="auto">
          <a:xfrm>
            <a:off x="2286000" y="2786068"/>
            <a:ext cx="4572000" cy="3362325"/>
            <a:chOff x="2971958" y="1667357"/>
            <a:chExt cx="4572340" cy="3362008"/>
          </a:xfrm>
        </p:grpSpPr>
        <p:sp>
          <p:nvSpPr>
            <p:cNvPr id="80909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10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  <a:endParaRPr lang="tr-TR" altLang="en-US" sz="3600" dirty="0">
                <a:latin typeface="Cambria"/>
                <a:cs typeface="Cambria"/>
              </a:endParaRPr>
            </a:p>
          </p:txBody>
        </p:sp>
      </p:grpSp>
      <p:sp>
        <p:nvSpPr>
          <p:cNvPr id="80900" name="Text Box 10"/>
          <p:cNvSpPr txBox="1">
            <a:spLocks noChangeArrowheads="1"/>
          </p:cNvSpPr>
          <p:nvPr/>
        </p:nvSpPr>
        <p:spPr bwMode="auto">
          <a:xfrm>
            <a:off x="2093913" y="1709743"/>
            <a:ext cx="6096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Yaşlıların Portakal Talebi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124200" y="3395665"/>
            <a:ext cx="4114800" cy="1525587"/>
            <a:chOff x="3365269" y="2438400"/>
            <a:chExt cx="1892532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3377681" y="2455862"/>
              <a:ext cx="1016360" cy="158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186680" y="3979863"/>
              <a:ext cx="1086454" cy="158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105400" y="2938463"/>
            <a:ext cx="4256088" cy="3225800"/>
            <a:chOff x="1763183" y="1981200"/>
            <a:chExt cx="4256617" cy="3225311"/>
          </a:xfrm>
        </p:grpSpPr>
        <p:sp>
          <p:nvSpPr>
            <p:cNvPr id="80905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06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  <a:endParaRPr lang="tr-TR" altLang="en-US" sz="3600" dirty="0">
                <a:latin typeface="Cambria"/>
                <a:cs typeface="Cambria"/>
              </a:endParaRP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305801" y="2100263"/>
            <a:ext cx="300467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Doktorlar portakalın kemik erimesini yavaşlattığını belirtti.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6191250"/>
            <a:ext cx="70104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981203" y="1712913"/>
            <a:ext cx="5362575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Sıradaki 3 soru aynı ürünün piyasasını göz önüne alır.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Alakadar olduğumuz mal </a:t>
            </a:r>
            <a:r>
              <a:rPr lang="tr-TR" altLang="en-US" sz="4000" b="1" noProof="0" dirty="0">
                <a:solidFill>
                  <a:srgbClr val="00B0F0"/>
                </a:solidFill>
                <a:latin typeface="Cambria"/>
                <a:cs typeface="Cambria"/>
              </a:rPr>
              <a:t>PEPSI</a:t>
            </a:r>
            <a:r>
              <a:rPr lang="tr-TR" altLang="en-US" sz="2800" noProof="0" dirty="0">
                <a:latin typeface="Cambria"/>
                <a:cs typeface="Cambria"/>
              </a:rPr>
              <a:t>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İnceleyeceklerimiz: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Talep edilen miktardaki değişim (talep eğrisi boyunca hareket)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Talepteki değişim (kayma).</a:t>
            </a:r>
          </a:p>
        </p:txBody>
      </p:sp>
      <p:pic>
        <p:nvPicPr>
          <p:cNvPr id="82947" name="Picture 5" descr="G:\DirkTextbookN\Jpegs(All)\NewjpgsJuly\dreamstimesmall_179644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1785938"/>
            <a:ext cx="3192463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68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Varsayın ki </a:t>
            </a:r>
            <a:r>
              <a:rPr lang="tr-TR" sz="2800" b="1" noProof="0" dirty="0" err="1">
                <a:solidFill>
                  <a:srgbClr val="00B0F0"/>
                </a:solidFill>
                <a:latin typeface="Cambria"/>
                <a:cs typeface="Cambria"/>
              </a:rPr>
              <a:t>Pepsi'yi</a:t>
            </a:r>
            <a:r>
              <a:rPr lang="tr-TR" sz="2800" noProof="0" dirty="0">
                <a:latin typeface="Cambria"/>
                <a:cs typeface="Cambria"/>
              </a:rPr>
              <a:t> seviyorsunuz ve geliriniz arttı.</a:t>
            </a: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</a:t>
            </a:r>
            <a:r>
              <a:rPr lang="tr-TR" sz="2800" noProof="0" dirty="0" err="1">
                <a:latin typeface="Cambria"/>
                <a:cs typeface="Cambria"/>
              </a:rPr>
              <a:t>aralır</a:t>
            </a:r>
            <a:r>
              <a:rPr lang="tr-TR" sz="2800" noProof="0" dirty="0">
                <a:latin typeface="Cambria"/>
                <a:cs typeface="Cambria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6612" y="3302262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878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Varsayalım ki </a:t>
            </a:r>
            <a:r>
              <a:rPr lang="tr-TR" sz="2800" b="1" noProof="0" dirty="0" err="1">
                <a:solidFill>
                  <a:srgbClr val="00B0F0"/>
                </a:solidFill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fiyatı azaldı.</a:t>
            </a:r>
          </a:p>
          <a:p>
            <a:pPr>
              <a:buFont typeface="Arial" charset="0"/>
              <a:buChar char="•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500" y="42545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42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Varsayalım ki </a:t>
            </a:r>
            <a:r>
              <a:rPr lang="tr-TR" sz="2800" b="1" noProof="0" dirty="0" err="1">
                <a:solidFill>
                  <a:srgbClr val="FF0000"/>
                </a:solidFill>
                <a:latin typeface="Cambria"/>
                <a:cs typeface="Cambria"/>
              </a:rPr>
              <a:t>Coca</a:t>
            </a:r>
            <a:r>
              <a:rPr lang="tr-TR" sz="2800" b="1" noProof="0" dirty="0">
                <a:solidFill>
                  <a:srgbClr val="FF0000"/>
                </a:solidFill>
                <a:latin typeface="Cambria"/>
                <a:cs typeface="Cambria"/>
              </a:rPr>
              <a:t> Cola</a:t>
            </a:r>
            <a:r>
              <a:rPr lang="tr-TR" sz="2800" noProof="0" dirty="0">
                <a:latin typeface="Cambria"/>
                <a:cs typeface="Cambria"/>
              </a:rPr>
              <a:t> fiyatı azaldı.</a:t>
            </a:r>
          </a:p>
          <a:p>
            <a:pPr marL="0" indent="0"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9600" y="37465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831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785814" y="0"/>
            <a:ext cx="8895976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Özet: Talebi Kaydıran Faktörler</a:t>
            </a:r>
          </a:p>
        </p:txBody>
      </p:sp>
      <p:pic>
        <p:nvPicPr>
          <p:cNvPr id="91138" name="Picture 2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8" y="1729032"/>
            <a:ext cx="8818563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9335" y="1686170"/>
            <a:ext cx="3897434" cy="332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2965" y="2024185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Talebi Sola Kaydıran 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Faktörler 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(Talep Azaldı)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6058" y="2020278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Talebi Sağa Kaydıran 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Faktörler 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(Talep Arttı)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9873" y="3864708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4965" y="3878146"/>
            <a:ext cx="1083896" cy="240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519" y="2616200"/>
            <a:ext cx="581091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457" y="2573216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1231" y="4244099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azalışı (normal mallar için talep)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4219" y="4598205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artışı (düşük mallar için talep)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9160" y="4934381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İkame mal fiyatının azalışı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9737" y="5295958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Tamamlayıcı mal fiyatının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 artışı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12725" y="5687417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popülerliğini kaybetmesi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12726" y="6021992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gelecekteki fiyatının düşmesi beklentisi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8244" y="6385525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alıcı sayısının düşmesi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5984" y="4217205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artışı (normal mallar için talep)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8971" y="4593722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azalışı (düşük mallar için talep)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48972" y="4959781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İkame mal fiyatının artışı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9431" y="5291476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Tamamlayıcı mal fiyatının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 azalışı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54950" y="5667992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popüler hale gelmesi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47479" y="6026582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gelecekteki fiyatının artması beklentisi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6555" y="6371615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alıcı sayısının artması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05766" y="3457731"/>
            <a:ext cx="361949" cy="3462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40766" y="3491598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2766" y="3474664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07399" y="3466197"/>
            <a:ext cx="361949" cy="3611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790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Piyasalar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663700"/>
            <a:ext cx="8229600" cy="3049588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Satıcılar ve alıcılar, bir piyasa oluşturmak için bir araya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Mallar ve hizmetler değiş-tokuş edildiğinde piyasa oluşmuş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Fiziksel bir yer olmasına gerek yoktur.</a:t>
            </a:r>
          </a:p>
        </p:txBody>
      </p:sp>
      <p:pic>
        <p:nvPicPr>
          <p:cNvPr id="9220" name="Picture 6" descr="I:\DirkTextbookN\Jpegs(All)\VOLUME_1_MICRO_Class-test\05_PRINECO_CH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91" y="4243393"/>
            <a:ext cx="1882775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 descr="G:\DirkTextbookN\Jpegs(All)\NewjpgsJuly\iStock_000019711642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7" y="4340225"/>
            <a:ext cx="3170239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974598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Sınıf Aktivitesi: Düşün-Eşleş-Paylaş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752600" y="1662113"/>
            <a:ext cx="86868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Restoranda çalıştığını düşün.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sz="2400" noProof="0" dirty="0">
                <a:latin typeface="Cambria"/>
                <a:cs typeface="Cambria"/>
              </a:rPr>
              <a:t>Patronun yanına geliyor ve ekonomi üzerine çalıştığın için aşağıdaki durum hakkındaki yorumunu soruyor: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Hangisi içecek talebini en çok arttırır?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Aperatif ürünler gibi tamamlayıcı bir malın fiyatındaki azalış.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İçecek fiyatlarındaki azalış.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İkisi de.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Cevabınız için dikkatli düşünün. Arkadaşınızla eşleşin ve fikirlerinizi paylaşın.</a:t>
            </a:r>
          </a:p>
        </p:txBody>
      </p:sp>
    </p:spTree>
    <p:extLst>
      <p:ext uri="{BB962C8B-B14F-4D97-AF65-F5344CB8AC3E}">
        <p14:creationId xmlns:p14="http://schemas.microsoft.com/office/powerpoint/2010/main" val="14405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609600" y="3"/>
            <a:ext cx="10972800" cy="1527175"/>
          </a:xfrm>
        </p:spPr>
        <p:txBody>
          <a:bodyPr/>
          <a:lstStyle/>
          <a:p>
            <a:r>
              <a:rPr lang="tr-TR" dirty="0">
                <a:ea typeface="MS PGothic" charset="0"/>
              </a:rPr>
              <a:t>Ekonomi: </a:t>
            </a:r>
            <a:r>
              <a:rPr lang="tr-TR" i="1" dirty="0" err="1">
                <a:ea typeface="MS PGothic" charset="0"/>
              </a:rPr>
              <a:t>The</a:t>
            </a:r>
            <a:r>
              <a:rPr lang="tr-TR" dirty="0">
                <a:ea typeface="MS PGothic" charset="0"/>
              </a:rPr>
              <a:t> </a:t>
            </a:r>
            <a:r>
              <a:rPr lang="tr-TR" i="1" dirty="0" err="1">
                <a:ea typeface="MS PGothic" charset="0"/>
              </a:rPr>
              <a:t>Hudsucker</a:t>
            </a:r>
            <a:r>
              <a:rPr lang="tr-TR" i="1" dirty="0">
                <a:ea typeface="MS PGothic" charset="0"/>
              </a:rPr>
              <a:t> Proxy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609600" y="1712916"/>
            <a:ext cx="11414760" cy="2554287"/>
          </a:xfrm>
        </p:spPr>
        <p:txBody>
          <a:bodyPr/>
          <a:lstStyle/>
          <a:p>
            <a:r>
              <a:rPr lang="tr-TR" sz="3200" i="1" dirty="0">
                <a:ea typeface="MS PGothic" charset="0"/>
              </a:rPr>
              <a:t>"</a:t>
            </a:r>
            <a:r>
              <a:rPr lang="tr-TR" sz="3200" i="1" dirty="0" err="1">
                <a:ea typeface="MS PGothic" charset="0"/>
              </a:rPr>
              <a:t>The</a:t>
            </a:r>
            <a:r>
              <a:rPr lang="tr-TR" sz="3200" i="1" dirty="0">
                <a:ea typeface="MS PGothic" charset="0"/>
              </a:rPr>
              <a:t> </a:t>
            </a:r>
            <a:r>
              <a:rPr lang="tr-TR" sz="3200" i="1" dirty="0" err="1">
                <a:ea typeface="MS PGothic" charset="0"/>
              </a:rPr>
              <a:t>Hudsucker</a:t>
            </a:r>
            <a:r>
              <a:rPr lang="tr-TR" sz="3200" i="1" dirty="0">
                <a:ea typeface="MS PGothic" charset="0"/>
              </a:rPr>
              <a:t> Proxy </a:t>
            </a:r>
            <a:r>
              <a:rPr lang="tr-TR" sz="3200" dirty="0">
                <a:ea typeface="MS PGothic" charset="0"/>
              </a:rPr>
              <a:t>(1994)"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Fiyatlardaki değişimi izleyin. 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Hangi fiyat değişimleri talep eğrisi boyunca bir harekete neden olur?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Hangi fiyat değişimleri talep eğrisinde kaymaya neden olur?</a:t>
            </a:r>
          </a:p>
        </p:txBody>
      </p:sp>
      <p:pic>
        <p:nvPicPr>
          <p:cNvPr id="95235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63068" y="4718050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im Robbins hula hooping in the movie The Hudsucker Proxy.">
            <a:extLst>
              <a:ext uri="{FF2B5EF4-FFF2-40B4-BE49-F238E27FC236}">
                <a16:creationId xmlns:a16="http://schemas.microsoft.com/office/drawing/2014/main" id="{532B25BA-3AC2-6742-A967-B39BD860BE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7" t="2246" r="1843" b="5117"/>
          <a:stretch>
            <a:fillRect/>
          </a:stretch>
        </p:blipFill>
        <p:spPr>
          <a:xfrm>
            <a:off x="8210724" y="4407054"/>
            <a:ext cx="3371676" cy="24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edilen miktar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Şimdiki fiyattan üreticilerin satmak istedikleri ve satabildikleri mal ve hizmetlerin miktarıdır.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Yasası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Diğer her şey eşitken, fiyat ve arz edilen miktar arasında düz ilişki vardır.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Düz/Doğru İlişki: iki değişken de aynı yönde hareket eder.</a:t>
            </a:r>
          </a:p>
        </p:txBody>
      </p:sp>
    </p:spTree>
    <p:extLst>
      <p:ext uri="{BB962C8B-B14F-4D97-AF65-F5344CB8AC3E}">
        <p14:creationId xmlns:p14="http://schemas.microsoft.com/office/powerpoint/2010/main" val="7827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841500" y="1712913"/>
            <a:ext cx="85090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Listesi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arz edilen miktar arasındaki ilişkiyi gösteren tablodur.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arz edilen miktar arasındaki ilişkiyi gösteren grafiktir.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Piyasa Arzı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Her bir fiyat için piyasadaki her satıcının arz ettiği miktarın yatay toplamıdır.</a:t>
            </a:r>
          </a:p>
        </p:txBody>
      </p:sp>
    </p:spTree>
    <p:extLst>
      <p:ext uri="{BB962C8B-B14F-4D97-AF65-F5344CB8AC3E}">
        <p14:creationId xmlns:p14="http://schemas.microsoft.com/office/powerpoint/2010/main" val="4365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Arz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28012"/>
              </p:ext>
            </p:extLst>
          </p:nvPr>
        </p:nvGraphicFramePr>
        <p:xfrm>
          <a:off x="3606802" y="1879600"/>
          <a:ext cx="4454526" cy="4622166"/>
        </p:xfrm>
        <a:graphic>
          <a:graphicData uri="http://schemas.openxmlformats.org/drawingml/2006/table">
            <a:tbl>
              <a:tblPr/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Balıkçım Firmasının arz listesi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Arz Edilen Miktar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1419" name="Picture 45" descr="G:\DirkTextbookN\Jpegs(All)\NewjpgsJuly\iStock_000019181814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1722443"/>
            <a:ext cx="2090739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689469" y="3384179"/>
            <a:ext cx="1676400" cy="40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Fiyat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854200" y="5600700"/>
            <a:ext cx="1600200" cy="40011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Fiyat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331200" y="3368678"/>
            <a:ext cx="1981200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arz edilen miktar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331200" y="5448304"/>
            <a:ext cx="2057400" cy="7078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arz edilen miktar</a:t>
            </a:r>
          </a:p>
        </p:txBody>
      </p:sp>
    </p:spTree>
    <p:extLst>
      <p:ext uri="{BB962C8B-B14F-4D97-AF65-F5344CB8AC3E}">
        <p14:creationId xmlns:p14="http://schemas.microsoft.com/office/powerpoint/2010/main" val="14037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>
                <a:latin typeface="Cambria"/>
                <a:cs typeface="Cambria"/>
              </a:rPr>
              <a:t>Piyasa Arzı</a:t>
            </a:r>
            <a:endParaRPr lang="tr-TR" altLang="en-US" dirty="0">
              <a:latin typeface="Cambria"/>
              <a:cs typeface="Cambri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74985"/>
              </p:ext>
            </p:extLst>
          </p:nvPr>
        </p:nvGraphicFramePr>
        <p:xfrm>
          <a:off x="1942361" y="1845214"/>
          <a:ext cx="8305802" cy="4769172"/>
        </p:xfrm>
        <a:graphic>
          <a:graphicData uri="http://schemas.openxmlformats.org/drawingml/2006/table">
            <a:tbl>
              <a:tblPr/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Balıkçım Firmasının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Hamsi Firmasının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Piyasa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8988" y="3721105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62900" y="3721105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186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8" y="2944813"/>
            <a:ext cx="82962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91" y="5183188"/>
            <a:ext cx="60404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+=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4502150"/>
            <a:ext cx="32051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4" y="3514725"/>
            <a:ext cx="13414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7" y="3481393"/>
            <a:ext cx="181133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3" y="3270250"/>
            <a:ext cx="18700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Arz Eğrisi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8206" y="2934300"/>
            <a:ext cx="958763" cy="41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0666" y="2968094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9739" y="2968094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868" y="4546205"/>
            <a:ext cx="958763" cy="44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3350" y="4525999"/>
            <a:ext cx="958763" cy="4672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45" y="4525999"/>
            <a:ext cx="958763" cy="504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4654" y="5179435"/>
            <a:ext cx="958763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Hamsi Firması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6215" y="5179435"/>
            <a:ext cx="1501319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Balıkçım Firması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9430" y="5167106"/>
            <a:ext cx="2611084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Piyasa Arzı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8868" y="4546205"/>
            <a:ext cx="958763" cy="533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74691" y="3281834"/>
            <a:ext cx="568239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Piyasa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4111" y="3458892"/>
            <a:ext cx="922447" cy="3507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Balıkçım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6392" y="3495879"/>
            <a:ext cx="568239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Hamsi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422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Arzda Kayma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981204" y="1712913"/>
            <a:ext cx="8469313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eğrisi üzerinde hareket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 fiyatının değişmesiyle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 düz ilişki.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Arzda kayma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haricindeki faktörlerde değişiklik olursa meydana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Bütün bir arz eğrisi sağa ya da sola kayar.</a:t>
            </a:r>
          </a:p>
        </p:txBody>
      </p:sp>
    </p:spTree>
    <p:extLst>
      <p:ext uri="{BB962C8B-B14F-4D97-AF65-F5344CB8AC3E}">
        <p14:creationId xmlns:p14="http://schemas.microsoft.com/office/powerpoint/2010/main" val="20650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3" y="1671638"/>
            <a:ext cx="32099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3" y="1835155"/>
            <a:ext cx="798036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orange_arrow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9" y="2306640"/>
            <a:ext cx="2238375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6" y="1868490"/>
            <a:ext cx="3859213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ncrease_arrow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9" y="3424243"/>
            <a:ext cx="12858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1" y="3817943"/>
            <a:ext cx="34544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5" y="3424243"/>
            <a:ext cx="1200151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8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Piyasa Arzı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957393"/>
            <a:ext cx="3109912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00286" y="1703294"/>
            <a:ext cx="145502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7082" y="1703294"/>
            <a:ext cx="1430317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7474" y="6215528"/>
            <a:ext cx="167439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734" y="4102367"/>
            <a:ext cx="3538516" cy="126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Sağa Kayma: kahve üretiminde yeni bir teknik bulundu, ve bu nedenle </a:t>
            </a:r>
            <a:r>
              <a:rPr lang="tr-TR" sz="1600" dirty="0">
                <a:solidFill>
                  <a:srgbClr val="FF0000"/>
                </a:solidFill>
                <a:latin typeface="Cambria"/>
                <a:ea typeface="ＭＳ 明朝"/>
                <a:cs typeface="Cambria"/>
              </a:rPr>
              <a:t>satıcılar</a:t>
            </a: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 daha çok kahve üretir hale geldi.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130" y="1604036"/>
            <a:ext cx="2266340" cy="10097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Sola Kayma: Kolombiya kahvesini etkileyen fırtına var ve bu nedenle </a:t>
            </a:r>
            <a:r>
              <a:rPr lang="tr-TR" sz="1600" dirty="0">
                <a:solidFill>
                  <a:srgbClr val="FF0000"/>
                </a:solidFill>
                <a:latin typeface="Cambria"/>
                <a:ea typeface="ＭＳ 明朝"/>
                <a:cs typeface="Cambria"/>
              </a:rPr>
              <a:t>satıcılar</a:t>
            </a: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 daha az kahve üretir.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9906" y="3363085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Arzda azalış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9661" y="3404524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Arzda artış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1165" y="1806732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16332" y="1916799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97999" y="18236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8499" y="62051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4532" y="62051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4232" y="62432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990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1. Girdi Fiyatları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Girdiler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Üretim sürecinde kullanılan kaynaklar.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girdi fiyatları arasında ters ilişki var.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2. Teknolojideki Değişimler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Teknoloji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malın üretiminde üreticinin sahip olduğu bilgilerin bütünü.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teknoloji seviyesi arasında düz ilişki var.</a:t>
            </a:r>
          </a:p>
        </p:txBody>
      </p:sp>
    </p:spTree>
    <p:extLst>
      <p:ext uri="{BB962C8B-B14F-4D97-AF65-F5344CB8AC3E}">
        <p14:creationId xmlns:p14="http://schemas.microsoft.com/office/powerpoint/2010/main" val="587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CRO_ch03_hand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2" y="0"/>
            <a:ext cx="9139944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Görünmez El (</a:t>
            </a:r>
            <a:r>
              <a:rPr lang="tr-TR" noProof="0" dirty="0" err="1">
                <a:latin typeface="Cambria"/>
                <a:cs typeface="Cambria"/>
              </a:rPr>
              <a:t>The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Invisible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Hand</a:t>
            </a:r>
            <a:r>
              <a:rPr lang="tr-TR" noProof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94" y="236428"/>
            <a:ext cx="1778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spc="70" dirty="0">
                <a:solidFill>
                  <a:srgbClr val="0A5B74"/>
                </a:solidFill>
                <a:latin typeface="Cambria"/>
                <a:ea typeface="ＭＳ Ｐゴシック" charset="0"/>
                <a:cs typeface="Cambria"/>
              </a:rPr>
              <a:t>SNAPSHOT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9590" y="3972516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1. Yakalama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5114" y="491257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3. </a:t>
            </a:r>
            <a:r>
              <a:rPr lang="tr-TR" sz="1600" spc="50" dirty="0" err="1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Logistik</a:t>
            </a:r>
            <a:endParaRPr lang="tr-TR" sz="1600" spc="50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  <a:cs typeface="Rockwel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1457" y="3236170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2. İşleme</a:t>
            </a:r>
          </a:p>
        </p:txBody>
      </p:sp>
    </p:spTree>
    <p:extLst>
      <p:ext uri="{BB962C8B-B14F-4D97-AF65-F5344CB8AC3E}">
        <p14:creationId xmlns:p14="http://schemas.microsoft.com/office/powerpoint/2010/main" val="621308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3. Vergiler ve sübvansiyonlar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Vergi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Üretici tarafından ödenen vergi </a:t>
            </a:r>
            <a:r>
              <a:rPr lang="tr-TR" altLang="en-US" sz="2400" noProof="0" dirty="0">
                <a:latin typeface="Cambria"/>
                <a:cs typeface="Cambria"/>
                <a:sym typeface="Wingdings" panose="05000000000000000000" pitchFamily="2" charset="2"/>
              </a:rPr>
              <a:t> üretim maliyetinin artması.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vergi arasında ters ilişki var.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  <a:sym typeface="Wingdings" panose="05000000000000000000" pitchFamily="2" charset="2"/>
              </a:rPr>
              <a:t>Sübvansiyon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  <a:sym typeface="Wingdings" panose="05000000000000000000" pitchFamily="2" charset="2"/>
              </a:rPr>
              <a:t>Verginin tersi; hükümet üreticilere üretim yapmaları için ödeme yapar.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sübvansiyon arasında düz ilişki var.</a:t>
            </a:r>
          </a:p>
        </p:txBody>
      </p:sp>
    </p:spTree>
    <p:extLst>
      <p:ext uri="{BB962C8B-B14F-4D97-AF65-F5344CB8AC3E}">
        <p14:creationId xmlns:p14="http://schemas.microsoft.com/office/powerpoint/2010/main" val="37522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4. Satıcı Sayısı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arz eğrisini hatırlayın.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Daha çok bireysel satıcı daha çok piyasa arzı demektir.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  <a:sym typeface="Wingdings" panose="05000000000000000000" pitchFamily="2" charset="2"/>
              </a:rPr>
              <a:t>5. Fiyat Beklentileri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  <a:sym typeface="Wingdings" panose="05000000000000000000" pitchFamily="2" charset="2"/>
              </a:rPr>
              <a:t>Eğer yarın fiyat artışı bekleniyorsa, satışları bugün için durdurup yarın satmalısın.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Bugünün arzı ve yarının beklenen fiyatı arasında ters ilişki var.</a:t>
            </a:r>
          </a:p>
        </p:txBody>
      </p:sp>
    </p:spTree>
    <p:extLst>
      <p:ext uri="{BB962C8B-B14F-4D97-AF65-F5344CB8AC3E}">
        <p14:creationId xmlns:p14="http://schemas.microsoft.com/office/powerpoint/2010/main" val="41055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1509059" y="5"/>
            <a:ext cx="8701741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Özet: Arzı Kaydıran Faktörler</a:t>
            </a:r>
          </a:p>
        </p:txBody>
      </p:sp>
      <p:pic>
        <p:nvPicPr>
          <p:cNvPr id="117762" name="Picture 2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4" y="1897063"/>
            <a:ext cx="85312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1502" y="1847284"/>
            <a:ext cx="3897434" cy="332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4088" y="2216611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Arzı Sola Kaydıran Faktörler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A</a:t>
            </a: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rz Azaldı)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7937" y="2200346"/>
            <a:ext cx="3897434" cy="453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Arzı Sağa Kaydıran Faktörler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(Arz Arttı)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4935" y="2696421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4721" y="2810149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7074" y="4269491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3865" y="4260778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9171" y="4670576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Girdi fiyatlarındaki artış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1807" y="4968491"/>
            <a:ext cx="3897433" cy="315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Üretici vergileri arttı ya da sübvansiyon azaldı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8821" y="5267616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satıcı sayısının düşmesi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2541" y="5638976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gelecekti fiyatının artması beklentisi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21801" y="4655106"/>
            <a:ext cx="3229071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Girdi fiyatlarındaki azalış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3973" y="5015162"/>
            <a:ext cx="4070116" cy="1958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Üretici vergileri azaldı ya da sübvansiyon arttı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5188" y="5317834"/>
            <a:ext cx="4364771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satıcı sayısının artması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7018" y="5667298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gelecekti fiyatının azalması beklentisi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616" y="5988439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Üretim sürecinde kullanılan teknolojinin gelişmesi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6266" y="2793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3233" y="28058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63467" y="2793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87367" y="2810034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73656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Varsayın ki peynir fiyatı azalsın. Pizza piyasasında ne olur?</a:t>
            </a:r>
          </a:p>
          <a:p>
            <a:pPr>
              <a:buFont typeface="Arial" charset="0"/>
              <a:buChar char="•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Pizza arzı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Pizza arzı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Arz edilen pizza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Arz edilen pizza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36830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74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Hangisi portakal arz eğrisinin sola kaymasına neden olur?</a:t>
            </a:r>
            <a:endParaRPr lang="tr-TR" sz="2800" b="1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Hükümet portakal üreticilerini sübvanse ederse.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Portakalın görmeyi iyileştirdiğinden bahseden bir çalışma çıkarsa.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Antalya'da buz fırtınası olursa.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Yeni bir portakal reklamı televizyonlarda dönmeye başlarsa.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1562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295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769184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Talebi Bir Araya Getirme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Bir malın fiyatı nasıl belirleniyor?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Arz ve fiyatı oluşturan piyasa güçleri es anlı olarak çalışarak fiyatı belirliyor.</a:t>
            </a:r>
          </a:p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Arz ve talep yasası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Herhangi bir malın fiyatı talep edilen miktar ve arz edilen miktar dengeye gelene kadar fiyatı değiştirir.</a:t>
            </a:r>
          </a:p>
        </p:txBody>
      </p:sp>
    </p:spTree>
    <p:extLst>
      <p:ext uri="{BB962C8B-B14F-4D97-AF65-F5344CB8AC3E}">
        <p14:creationId xmlns:p14="http://schemas.microsoft.com/office/powerpoint/2010/main" val="15865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noktası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Grafiksel olarak, arz ve talep eğrilerinin kesiştiği noktadır.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fiyatı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Talep edilen ve arz edilen miktarları eşitleyen fiyattır.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Piyasayı temizleyen fiyattır.</a:t>
            </a:r>
            <a:endParaRPr lang="tr-TR" altLang="ja-JP" sz="24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Miktarı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fiyatındaki miktardır (arz ve talep edilen).</a:t>
            </a: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61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65575"/>
              </p:ext>
            </p:extLst>
          </p:nvPr>
        </p:nvGraphicFramePr>
        <p:xfrm>
          <a:off x="1701800" y="1727200"/>
          <a:ext cx="8839200" cy="49530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Arttı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eğrisi sağa kaydı. Sonuç olarak denge fiyatı ve miktarı arttı.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Arttı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eğrisi sağa kaydı. Sonuç olarak, denge fiyatı düştü ve denge miktarı arttı.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8260" name="Picture 2" descr="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>
            <a:fillRect/>
          </a:stretch>
        </p:blipFill>
        <p:spPr bwMode="auto">
          <a:xfrm>
            <a:off x="4886328" y="2489204"/>
            <a:ext cx="253841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1" name="Picture 2" descr="FIG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/>
          <a:stretch>
            <a:fillRect/>
          </a:stretch>
        </p:blipFill>
        <p:spPr bwMode="auto">
          <a:xfrm>
            <a:off x="4876804" y="4660900"/>
            <a:ext cx="25622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81550" y="2597499"/>
            <a:ext cx="50861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1700" y="4648396"/>
            <a:ext cx="512774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/>
          <p:cNvSpPr/>
          <p:nvPr/>
        </p:nvSpPr>
        <p:spPr>
          <a:xfrm>
            <a:off x="6590867" y="6404256"/>
            <a:ext cx="800100" cy="231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8039" y="4300517"/>
            <a:ext cx="800100" cy="1698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5667" y="264705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667" y="3682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96617" y="391705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5717" y="479970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66467" y="466635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4717" y="601890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73890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24561"/>
              </p:ext>
            </p:extLst>
          </p:nvPr>
        </p:nvGraphicFramePr>
        <p:xfrm>
          <a:off x="1701800" y="1727200"/>
          <a:ext cx="8839200" cy="49530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Azaldı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eğrisi sola kaydı. Sonuç olarak denge fiyatı ve miktarı azaldı.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Azaldı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eğrisi sola kaydı. Sonuç olarak, denge fiyatı arttı ve denge miktarı azaldı.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0308" name="Picture 2" descr="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/>
          <a:stretch>
            <a:fillRect/>
          </a:stretch>
        </p:blipFill>
        <p:spPr bwMode="auto">
          <a:xfrm>
            <a:off x="4889502" y="2540000"/>
            <a:ext cx="2433639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09" name="Picture 2" descr="FIG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/>
          <a:stretch>
            <a:fillRect/>
          </a:stretch>
        </p:blipFill>
        <p:spPr bwMode="auto">
          <a:xfrm>
            <a:off x="4978401" y="4699000"/>
            <a:ext cx="2344739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75599" y="2504890"/>
            <a:ext cx="448416" cy="471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5913" y="4738190"/>
            <a:ext cx="591190" cy="421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0868" y="6378602"/>
            <a:ext cx="80010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8039" y="4223551"/>
            <a:ext cx="80010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4018" y="46727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8951" y="4834467"/>
            <a:ext cx="184150" cy="2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718" y="60570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2818" y="38853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285" y="3889533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9318" y="253275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27627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Talepte Kayma: Örnek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Kendi başına, arzdaki azalış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fiyatına sebep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Düşük denge miktarına sebep olur.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Kendi başına, talepteki artış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fiyatına sebep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miktarına sebep olur.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Birleştirilmiş etki?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Denge miktarı?</a:t>
            </a:r>
          </a:p>
        </p:txBody>
      </p:sp>
    </p:spTree>
    <p:extLst>
      <p:ext uri="{BB962C8B-B14F-4D97-AF65-F5344CB8AC3E}">
        <p14:creationId xmlns:p14="http://schemas.microsoft.com/office/powerpoint/2010/main" val="37008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"/>
            <a:ext cx="9139944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Görünmez El (</a:t>
            </a:r>
            <a:r>
              <a:rPr lang="tr-TR" noProof="0" dirty="0" err="1">
                <a:latin typeface="Cambria"/>
                <a:cs typeface="Cambria"/>
              </a:rPr>
              <a:t>The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Invisible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Hand</a:t>
            </a:r>
            <a:r>
              <a:rPr lang="tr-TR" noProof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14" y="173222"/>
            <a:ext cx="1778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spc="70" dirty="0">
                <a:solidFill>
                  <a:srgbClr val="0A5B74"/>
                </a:solidFill>
                <a:latin typeface="Cambria"/>
                <a:ea typeface="ＭＳ Ｐゴシック" charset="0"/>
                <a:cs typeface="Cambria"/>
              </a:rPr>
              <a:t>SNAPSHOT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9918" y="606793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5. Satın Alma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64670" y="321267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4. Teşhir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0803" y="5278538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6. Afiyet olsun!</a:t>
            </a:r>
          </a:p>
        </p:txBody>
      </p:sp>
    </p:spTree>
    <p:extLst>
      <p:ext uri="{BB962C8B-B14F-4D97-AF65-F5344CB8AC3E}">
        <p14:creationId xmlns:p14="http://schemas.microsoft.com/office/powerpoint/2010/main" val="5257776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Talepteki Kaymalar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Gerçek dünya komplekstir ve eğrilerdeki kaymalar birer birer olmaz.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ve talepte aynı anda gerçekleşen kayma varsa ne olur?</a:t>
            </a: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95102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33543" y="1755944"/>
            <a:ext cx="8229600" cy="4895850"/>
          </a:xfrm>
        </p:spPr>
        <p:txBody>
          <a:bodyPr/>
          <a:lstStyle/>
          <a:p>
            <a:pPr eaLnBrk="1" hangingPunct="1">
              <a:defRPr/>
            </a:pPr>
            <a:r>
              <a:rPr lang="tr-TR" sz="2800" dirty="0"/>
              <a:t>Somon piyasasında eş anlı olarak iki şeyin gerçekleştiğini düşünün: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tr-TR" sz="2400" dirty="0"/>
              <a:t>Kuzey-batı Amerika'yı büyük bir kuraklık vuruyor.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tr-TR" sz="2400" dirty="0"/>
              <a:t>Akademik bir makale somon yiyen insanların diğer balıkları yiyenlere göre daha uzun yaşadığını belirtiyor.</a:t>
            </a:r>
          </a:p>
          <a:p>
            <a:pPr eaLnBrk="1" hangingPunct="1">
              <a:defRPr/>
            </a:pPr>
            <a:r>
              <a:rPr lang="tr-TR" sz="2800" dirty="0"/>
              <a:t>Bu iki olay sırası ile aşağıdakilere neden olur:</a:t>
            </a:r>
          </a:p>
          <a:p>
            <a:pPr marL="1028700" lvl="1" indent="-571500" eaLnBrk="1" hangingPunct="1">
              <a:buFont typeface="+mj-lt"/>
              <a:buAutoNum type="arabicPeriod"/>
              <a:defRPr/>
            </a:pPr>
            <a:r>
              <a:rPr lang="tr-TR" sz="2400" dirty="0"/>
              <a:t>Somon arzında azalışa.</a:t>
            </a:r>
          </a:p>
          <a:p>
            <a:pPr marL="1028700" lvl="1" indent="-571500" eaLnBrk="1" hangingPunct="1">
              <a:buFont typeface="+mj-lt"/>
              <a:buAutoNum type="arabicPeriod"/>
              <a:defRPr/>
            </a:pPr>
            <a:r>
              <a:rPr lang="tr-TR" sz="2400" dirty="0"/>
              <a:t>Somon talebinde artışa.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64730-FAB8-A44C-AD4C-5521D06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43" y="0"/>
            <a:ext cx="10029713" cy="1527337"/>
          </a:xfrm>
        </p:spPr>
        <p:txBody>
          <a:bodyPr/>
          <a:lstStyle/>
          <a:p>
            <a:r>
              <a:rPr lang="tr-TR" dirty="0"/>
              <a:t>Örnek: Arz ve Talepte Kayma</a:t>
            </a:r>
          </a:p>
        </p:txBody>
      </p:sp>
    </p:spTree>
    <p:extLst>
      <p:ext uri="{BB962C8B-B14F-4D97-AF65-F5344CB8AC3E}">
        <p14:creationId xmlns:p14="http://schemas.microsoft.com/office/powerpoint/2010/main" val="22658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FIG0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19100"/>
            <a:ext cx="51308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DADC10-6392-F74D-9A5C-733254501622}"/>
              </a:ext>
            </a:extLst>
          </p:cNvPr>
          <p:cNvSpPr/>
          <p:nvPr/>
        </p:nvSpPr>
        <p:spPr>
          <a:xfrm>
            <a:off x="3189080" y="301632"/>
            <a:ext cx="3146136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Arz ve Talepte Kayma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88819-DA0A-6748-9A48-E57911B0832F}"/>
              </a:ext>
            </a:extLst>
          </p:cNvPr>
          <p:cNvSpPr/>
          <p:nvPr/>
        </p:nvSpPr>
        <p:spPr>
          <a:xfrm>
            <a:off x="3408824" y="706074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6B82D-C7D2-F048-8D5D-46C780BEE048}"/>
              </a:ext>
            </a:extLst>
          </p:cNvPr>
          <p:cNvSpPr/>
          <p:nvPr/>
        </p:nvSpPr>
        <p:spPr>
          <a:xfrm>
            <a:off x="6028185" y="676351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1C9C1-BF55-1147-A2A6-ABFCD9AD74CA}"/>
              </a:ext>
            </a:extLst>
          </p:cNvPr>
          <p:cNvSpPr/>
          <p:nvPr/>
        </p:nvSpPr>
        <p:spPr>
          <a:xfrm>
            <a:off x="4698149" y="3578878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56F96-39FA-4342-8663-691CF4F1DE49}"/>
              </a:ext>
            </a:extLst>
          </p:cNvPr>
          <p:cNvSpPr/>
          <p:nvPr/>
        </p:nvSpPr>
        <p:spPr>
          <a:xfrm>
            <a:off x="5275025" y="2816878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CAB19-16E4-EE4D-8B8E-C79E04371CD4}"/>
              </a:ext>
            </a:extLst>
          </p:cNvPr>
          <p:cNvSpPr/>
          <p:nvPr/>
        </p:nvSpPr>
        <p:spPr>
          <a:xfrm>
            <a:off x="7772610" y="2816877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4CEFE-A2F4-EE47-ADA6-3E93F38B96D8}"/>
              </a:ext>
            </a:extLst>
          </p:cNvPr>
          <p:cNvSpPr/>
          <p:nvPr/>
        </p:nvSpPr>
        <p:spPr>
          <a:xfrm>
            <a:off x="6518774" y="5705549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A3A5D2-74C3-5642-BABB-1C42CA937CE7}"/>
              </a:ext>
            </a:extLst>
          </p:cNvPr>
          <p:cNvSpPr/>
          <p:nvPr/>
        </p:nvSpPr>
        <p:spPr>
          <a:xfrm>
            <a:off x="4271206" y="3222644"/>
            <a:ext cx="1775913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a)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Arzda Azalış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29BD2-8F22-3648-A92C-DBC1CDEF9FF8}"/>
              </a:ext>
            </a:extLst>
          </p:cNvPr>
          <p:cNvSpPr/>
          <p:nvPr/>
        </p:nvSpPr>
        <p:spPr>
          <a:xfrm>
            <a:off x="6771480" y="3222644"/>
            <a:ext cx="1953504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b)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Talepte Artış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4F2EF-4EB4-6D4B-9C27-DA8CF23E9B02}"/>
              </a:ext>
            </a:extLst>
          </p:cNvPr>
          <p:cNvSpPr/>
          <p:nvPr/>
        </p:nvSpPr>
        <p:spPr>
          <a:xfrm>
            <a:off x="5358464" y="6165947"/>
            <a:ext cx="1953504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c) Olası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Denge Noktası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7D1A8-4CA4-D746-9E61-D15C96D1C329}"/>
              </a:ext>
            </a:extLst>
          </p:cNvPr>
          <p:cNvSpPr/>
          <p:nvPr/>
        </p:nvSpPr>
        <p:spPr>
          <a:xfrm>
            <a:off x="4192806" y="2923591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1CE15-2617-AE47-97CE-9D987183BC06}"/>
              </a:ext>
            </a:extLst>
          </p:cNvPr>
          <p:cNvSpPr/>
          <p:nvPr/>
        </p:nvSpPr>
        <p:spPr>
          <a:xfrm>
            <a:off x="6720694" y="2962477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824E6-D500-D446-961E-305E13DF699E}"/>
              </a:ext>
            </a:extLst>
          </p:cNvPr>
          <p:cNvSpPr/>
          <p:nvPr/>
        </p:nvSpPr>
        <p:spPr>
          <a:xfrm>
            <a:off x="5495768" y="5805593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215297-EF9B-D045-9DE2-32F5AF16F3B2}"/>
              </a:ext>
            </a:extLst>
          </p:cNvPr>
          <p:cNvSpPr/>
          <p:nvPr/>
        </p:nvSpPr>
        <p:spPr>
          <a:xfrm>
            <a:off x="7131835" y="4260521"/>
            <a:ext cx="1614466" cy="1140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Mor alan olası piyasa denge noktalarını belirtir.</a:t>
            </a:r>
          </a:p>
        </p:txBody>
      </p:sp>
    </p:spTree>
    <p:extLst>
      <p:ext uri="{BB962C8B-B14F-4D97-AF65-F5344CB8AC3E}">
        <p14:creationId xmlns:p14="http://schemas.microsoft.com/office/powerpoint/2010/main" val="847337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b="1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1162"/>
              </p:ext>
            </p:extLst>
          </p:nvPr>
        </p:nvGraphicFramePr>
        <p:xfrm>
          <a:off x="1701800" y="1727200"/>
          <a:ext cx="9779000" cy="4953000"/>
        </p:xfrm>
        <a:graphic>
          <a:graphicData uri="http://schemas.openxmlformats.org/drawingml/2006/table">
            <a:tbl>
              <a:tblPr/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arttı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eğrileri sağa kayar.</a:t>
                      </a: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için kaymalar birbirlerini desteklerken, fiyat ekseninde birbirlerinin aksi yönünde etki bırakırlar. Sonuç: miktar kesinlikle artar ama fiyattaki değişim belirsizdir.</a:t>
                      </a: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azaldı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eğrileri sola kayar.</a:t>
                      </a:r>
                      <a:r>
                        <a:rPr kumimoji="0" lang="tr-TR" alt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için kaymalar birbirlerini desteklerken, fiyat ekseninde birbirlerinin aksi yönünde etki bırakırlar. Sonuç: miktar kesinlikle azalır ama fiyattaki değişim belirsizdir.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573" name="Picture 2" descr="FIG0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"/>
          <a:stretch>
            <a:fillRect/>
          </a:stretch>
        </p:blipFill>
        <p:spPr bwMode="auto">
          <a:xfrm>
            <a:off x="4359279" y="2476505"/>
            <a:ext cx="2924175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2" descr="FIG0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/>
          <a:stretch>
            <a:fillRect/>
          </a:stretch>
        </p:blipFill>
        <p:spPr bwMode="auto">
          <a:xfrm>
            <a:off x="4359277" y="4686300"/>
            <a:ext cx="2886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12591" y="2544580"/>
            <a:ext cx="448416" cy="471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6245" y="4813749"/>
            <a:ext cx="448416" cy="332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6084" y="4258096"/>
            <a:ext cx="1038192" cy="1871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2340" y="6324600"/>
            <a:ext cx="1038192" cy="231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8896" y="4638452"/>
            <a:ext cx="2276945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4534" y="2446167"/>
            <a:ext cx="1503566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0901" y="3389722"/>
            <a:ext cx="582399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71434" y="5524298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7518" y="2545450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81751" y="3883183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2551" y="4907649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49485" y="5999849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64603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b="1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1862"/>
              </p:ext>
            </p:extLst>
          </p:nvPr>
        </p:nvGraphicFramePr>
        <p:xfrm>
          <a:off x="1701800" y="1727200"/>
          <a:ext cx="9971715" cy="4953000"/>
        </p:xfrm>
        <a:graphic>
          <a:graphicData uri="http://schemas.openxmlformats.org/drawingml/2006/table">
            <a:tbl>
              <a:tblPr/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arttı ve arz azaldı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eğrisi sağa ve arz eğrisi sola kayar.</a:t>
                      </a: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Fiyat için kaymalar birbirlerini desteklerken, miktar ekseninde birbirlerinin aksi yönünde etki bırakırlar. Sonuç: fiyat kesinlikle artar ama miktardaki değişim belirsizdir.</a:t>
                      </a: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azaldı ve arz arttı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eğrisi sola ve arz eğrisi sağa kayar.</a:t>
                      </a:r>
                      <a:r>
                        <a:rPr kumimoji="0" lang="tr-TR" alt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Fiyat için kaymalar birbirlerini desteklerken, miktar ekseninde birbirlerinin aksi yönünde etki bırakırlar. Sonuç: fiyat kesinlikle azalır ama miktardaki değişim belirsizdir.</a:t>
                      </a:r>
                      <a:endParaRPr kumimoji="0" lang="tr-TR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621" name="Picture 2" descr="FIG0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/>
          <a:stretch>
            <a:fillRect/>
          </a:stretch>
        </p:blipFill>
        <p:spPr bwMode="auto">
          <a:xfrm>
            <a:off x="4333877" y="2476503"/>
            <a:ext cx="29114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2" descr="FIG0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5"/>
          <a:stretch>
            <a:fillRect/>
          </a:stretch>
        </p:blipFill>
        <p:spPr bwMode="auto">
          <a:xfrm>
            <a:off x="4330701" y="4648200"/>
            <a:ext cx="3055939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0755" y="2448451"/>
            <a:ext cx="2276945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0029" y="5477001"/>
            <a:ext cx="1287138" cy="4254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2591" y="2544580"/>
            <a:ext cx="448416" cy="400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2058" y="4652136"/>
            <a:ext cx="448416" cy="471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8039" y="4223551"/>
            <a:ext cx="800100" cy="2759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3509" y="6252633"/>
            <a:ext cx="800100" cy="331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71249" y="6307876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42583" y="4217621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8318" y="2765582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0218" y="38747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3951" y="46113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3951" y="58940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59090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199" y="5"/>
            <a:ext cx="8804031" cy="1527175"/>
          </a:xfrm>
        </p:spPr>
        <p:txBody>
          <a:bodyPr/>
          <a:lstStyle/>
          <a:p>
            <a:pPr algn="ctr"/>
            <a:r>
              <a:rPr lang="tr-TR" altLang="en-US" dirty="0"/>
              <a:t>Özet: Arz ve Talepteki Kaymalar </a:t>
            </a:r>
            <a:endParaRPr lang="tr-TR" altLang="en-US" dirty="0">
              <a:latin typeface="Cambria"/>
              <a:cs typeface="Cambri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593969" y="1937605"/>
            <a:ext cx="4827954" cy="252693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0000FF"/>
                </a:solidFill>
              </a:rPr>
              <a:t>T→ </a:t>
            </a:r>
            <a:r>
              <a:rPr lang="tr-TR" altLang="en-US" sz="3200" dirty="0"/>
              <a:t>: F↑ M↑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: F↓M↓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F↓M↑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FF0000"/>
                </a:solidFill>
              </a:rPr>
              <a:t>A← </a:t>
            </a:r>
            <a:r>
              <a:rPr lang="tr-TR" altLang="en-US" sz="3200" dirty="0"/>
              <a:t>: F↑M↓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05769" y="1894620"/>
            <a:ext cx="5832231" cy="358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3200" dirty="0">
                <a:solidFill>
                  <a:srgbClr val="0000FF"/>
                </a:solidFill>
              </a:rPr>
              <a:t>T→</a:t>
            </a:r>
            <a:r>
              <a:rPr lang="tr-TR" altLang="en-US" sz="3200" dirty="0"/>
              <a:t> &amp; </a:t>
            </a: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F(↑↓ ya da ↔) M↑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A←</a:t>
            </a:r>
            <a:r>
              <a:rPr lang="tr-TR" altLang="en-US" sz="3200" dirty="0"/>
              <a:t> : F (↑↓ ya da ↔) M↓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T→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A← </a:t>
            </a:r>
            <a:r>
              <a:rPr lang="tr-TR" altLang="en-US" sz="3200" dirty="0"/>
              <a:t>: F↑ M(↑↓ ya da ↔)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F↓ M(↑↓ ya da ↔)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3293" y="5313851"/>
            <a:ext cx="4827954" cy="13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altLang="en-US" dirty="0"/>
              <a:t>→ Sağa kaymayı belirtir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rgbClr val="000000"/>
                </a:solidFill>
              </a:rPr>
              <a:t>←</a:t>
            </a:r>
            <a:r>
              <a:rPr lang="tr-TR" altLang="en-US" dirty="0"/>
              <a:t> Sola kaymayı belirtir</a:t>
            </a:r>
            <a:endParaRPr lang="tr-TR" alt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54617" y="5309943"/>
            <a:ext cx="5568460" cy="13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tr-TR" altLang="en-US" dirty="0" err="1">
                <a:solidFill>
                  <a:srgbClr val="000000"/>
                </a:solidFill>
              </a:rPr>
              <a:t>Notasyon</a:t>
            </a:r>
            <a:r>
              <a:rPr lang="tr-TR" altLang="en-US" dirty="0">
                <a:solidFill>
                  <a:srgbClr val="000000"/>
                </a:solidFill>
              </a:rPr>
              <a:t>: ↔ "aynı kaldı" anlamındadır.</a:t>
            </a:r>
          </a:p>
        </p:txBody>
      </p:sp>
    </p:spTree>
    <p:extLst>
      <p:ext uri="{BB962C8B-B14F-4D97-AF65-F5344CB8AC3E}">
        <p14:creationId xmlns:p14="http://schemas.microsoft.com/office/powerpoint/2010/main" val="3487146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199" y="5"/>
            <a:ext cx="9009185" cy="1527175"/>
          </a:xfrm>
        </p:spPr>
        <p:txBody>
          <a:bodyPr/>
          <a:lstStyle/>
          <a:p>
            <a:r>
              <a:rPr lang="tr-TR" altLang="en-US" noProof="0" dirty="0"/>
              <a:t>Özet: Arz ve Talepteki Kaymalar 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noProof="0" dirty="0"/>
              <a:t>Bir önceki </a:t>
            </a:r>
            <a:r>
              <a:rPr lang="tr-TR" altLang="en-US" noProof="0" dirty="0" err="1"/>
              <a:t>slaytı</a:t>
            </a:r>
            <a:r>
              <a:rPr lang="tr-TR" altLang="en-US" noProof="0" dirty="0"/>
              <a:t> lütfen ezberlemeyin!</a:t>
            </a:r>
          </a:p>
          <a:p>
            <a:pPr eaLnBrk="1" hangingPunct="1"/>
            <a:r>
              <a:rPr lang="tr-TR" altLang="en-US" noProof="0" dirty="0"/>
              <a:t>En iyi yol: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Ekonomik olayların sonucunda ne tür bir kayma olacağını bulun.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Kaymaları çizin.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Çizdiğiniz grafiği analiz edin.</a:t>
            </a:r>
            <a:endParaRPr lang="tr-TR" altLang="en-US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66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200" y="52389"/>
            <a:ext cx="8229600" cy="1527175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Ekonomi: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Willy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Wonka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&amp;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Chocolate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Factory</a:t>
            </a:r>
            <a:endParaRPr lang="tr-TR" i="1" dirty="0">
              <a:latin typeface="Cambria" panose="02040503050406030204" pitchFamily="18" charset="0"/>
              <a:cs typeface="Arial" pitchFamily="-107" charset="0"/>
            </a:endParaRP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1981200" y="1712914"/>
            <a:ext cx="8229600" cy="2871787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"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Willy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Wonka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&amp;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Chocolate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Factory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"</a:t>
            </a:r>
          </a:p>
          <a:p>
            <a:pPr lvl="1" eaLnBrk="1" hangingPunct="1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Burada hangi piyasa etkisi gerçekleşiyor?</a:t>
            </a:r>
          </a:p>
          <a:p>
            <a:pPr lvl="1" eaLnBrk="1" hangingPunct="1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Çikolata fiyatları neden artıyor?</a:t>
            </a:r>
          </a:p>
        </p:txBody>
      </p:sp>
      <p:pic>
        <p:nvPicPr>
          <p:cNvPr id="130051" name="Picture 4" descr="An icon indicating a video clip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321300" y="4718050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1960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Eksiklik ve Fazlalık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Eksiklik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</a:t>
            </a:r>
            <a:r>
              <a:rPr lang="tr-TR" altLang="en-US" sz="2400" baseline="-25000" noProof="0" dirty="0">
                <a:latin typeface="Cambria"/>
                <a:cs typeface="Cambria"/>
              </a:rPr>
              <a:t>T</a:t>
            </a:r>
            <a:r>
              <a:rPr lang="tr-TR" altLang="en-US" sz="2400" noProof="0" dirty="0">
                <a:latin typeface="Cambria"/>
                <a:cs typeface="Cambria"/>
              </a:rPr>
              <a:t> &gt; M</a:t>
            </a:r>
            <a:r>
              <a:rPr lang="tr-TR" altLang="en-US" sz="2400" baseline="-25000" noProof="0" dirty="0">
                <a:latin typeface="Cambria"/>
                <a:cs typeface="Cambria"/>
              </a:rPr>
              <a:t>A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noktasının altındaki fiyatlarda oluşur.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piyasadaki regülasyon kaldırılırsa, fiyat zamanla artarak denge noktasına doğru gider!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Eksiklik durumunda fiyat neden zamanla artar?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Ürüne değer veren tüketiciler diğer müşterilerden ya daha fazla fiyat verirler ya da daha fazla ödeme istekliliği gösterirler.</a:t>
            </a:r>
            <a:endParaRPr lang="tr-TR" altLang="ja-JP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edenler ise bu durumu görür ve fiyat arttırırlar.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952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Eksiklik ve Fazlalık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Fazlalık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</a:t>
            </a:r>
            <a:r>
              <a:rPr lang="tr-TR" altLang="en-US" sz="2400" baseline="-25000" noProof="0" dirty="0">
                <a:latin typeface="Cambria"/>
                <a:cs typeface="Cambria"/>
              </a:rPr>
              <a:t>A</a:t>
            </a:r>
            <a:r>
              <a:rPr lang="tr-TR" altLang="en-US" sz="2400" noProof="0" dirty="0">
                <a:latin typeface="Cambria"/>
                <a:cs typeface="Cambria"/>
              </a:rPr>
              <a:t> &gt; M</a:t>
            </a:r>
            <a:r>
              <a:rPr lang="tr-TR" altLang="en-US" sz="2400" baseline="-25000" noProof="0" dirty="0">
                <a:latin typeface="Cambria"/>
                <a:cs typeface="Cambria"/>
              </a:rPr>
              <a:t>T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noktasının üstündeki fiyatlarda oluşur.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piyasadaki regülasyon kaldırılırsa, fiyat zamanla düşerek denge noktasına doğru gider!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Fazlalık durumunda fiyat neden zamanla azalır?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Firmalar eninde sonunda envanterlerinde yığılmış olan malları elden çıkarmak zorunda kalırlar.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Bunu yapmak için fiyatları indirmek zorunda kalırlar.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6880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Edilen Miktar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Belli bir fiyatta talep edilen mal miktarı.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Yasası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Diğer her şey eşit olduğunda, fiyat ve talep edilen miktar arasında ters bir ilişki vardır.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Ters ilişki: iki değişken birbirinin zıttı yönünde hareket eder.</a:t>
            </a:r>
          </a:p>
        </p:txBody>
      </p:sp>
    </p:spTree>
    <p:extLst>
      <p:ext uri="{BB962C8B-B14F-4D97-AF65-F5344CB8AC3E}">
        <p14:creationId xmlns:p14="http://schemas.microsoft.com/office/powerpoint/2010/main" val="27626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6" y="2346008"/>
            <a:ext cx="441007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519049"/>
            <a:ext cx="445928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7" y="4162108"/>
            <a:ext cx="42497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300095"/>
            <a:ext cx="5149851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777683"/>
            <a:ext cx="7594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9" y="4913000"/>
            <a:ext cx="499427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rrows_dwn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450908"/>
            <a:ext cx="17145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rows_up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5" y="4443095"/>
            <a:ext cx="1714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263838"/>
            <a:ext cx="2071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6" y="2652003"/>
            <a:ext cx="2081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5" name="Title 13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/>
              <a:t>Eksiklik ve Fazlalık</a:t>
            </a:r>
            <a:endParaRPr lang="tr-TR" altLang="en-US" dirty="0">
              <a:latin typeface="Cambria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7718" y="1807372"/>
            <a:ext cx="1334269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75276" y="6269453"/>
            <a:ext cx="2603847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3734" y="2356842"/>
            <a:ext cx="1467881" cy="708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latin typeface="Cambria"/>
                <a:ea typeface="ＭＳ 明朝"/>
                <a:cs typeface="Cambria"/>
              </a:rPr>
              <a:t>$15 seviyesinde oluşan fazlalık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958" y="5503176"/>
            <a:ext cx="1463273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latin typeface="Cambria"/>
                <a:ea typeface="ＭＳ 明朝"/>
                <a:cs typeface="Cambria"/>
              </a:rPr>
              <a:t>$5 seviyesinde oluşan eksiklik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40259" y="2320687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65659" y="5673487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80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27175"/>
          </a:xfrm>
        </p:spPr>
        <p:txBody>
          <a:bodyPr/>
          <a:lstStyle/>
          <a:p>
            <a:r>
              <a:rPr lang="tr-TR">
                <a:ea typeface="MS PGothic" charset="0"/>
              </a:rPr>
              <a:t>Ekonomi: </a:t>
            </a:r>
            <a:r>
              <a:rPr lang="tr-TR" i="1">
                <a:ea typeface="MS PGothic" charset="0"/>
              </a:rPr>
              <a:t>Pawn Stars</a:t>
            </a:r>
            <a:endParaRPr lang="tr-TR" i="1" dirty="0">
              <a:ea typeface="MS PGothic" charset="0"/>
            </a:endParaRP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609600" y="1712914"/>
            <a:ext cx="10972800" cy="2185987"/>
          </a:xfrm>
        </p:spPr>
        <p:txBody>
          <a:bodyPr/>
          <a:lstStyle/>
          <a:p>
            <a:r>
              <a:rPr lang="tr-TR" i="1" dirty="0">
                <a:ea typeface="MS PGothic" charset="0"/>
              </a:rPr>
              <a:t>"</a:t>
            </a:r>
            <a:r>
              <a:rPr lang="tr-TR" i="1" dirty="0" err="1">
                <a:ea typeface="MS PGothic" charset="0"/>
              </a:rPr>
              <a:t>Pawn</a:t>
            </a:r>
            <a:r>
              <a:rPr lang="tr-TR" i="1" dirty="0">
                <a:ea typeface="MS PGothic" charset="0"/>
              </a:rPr>
              <a:t> Stars" </a:t>
            </a:r>
            <a:r>
              <a:rPr lang="tr-TR" dirty="0">
                <a:ea typeface="MS PGothic" charset="0"/>
              </a:rPr>
              <a:t>(</a:t>
            </a:r>
            <a:r>
              <a:rPr lang="tr-TR" dirty="0" err="1">
                <a:ea typeface="MS PGothic" charset="0"/>
              </a:rPr>
              <a:t>History</a:t>
            </a:r>
            <a:r>
              <a:rPr lang="tr-TR" dirty="0">
                <a:ea typeface="MS PGothic" charset="0"/>
              </a:rPr>
              <a:t> Channel)</a:t>
            </a:r>
          </a:p>
          <a:p>
            <a:pPr lvl="1" eaLnBrk="1" hangingPunct="1"/>
            <a:r>
              <a:rPr lang="tr-TR" dirty="0">
                <a:ea typeface="MS PGothic" charset="0"/>
              </a:rPr>
              <a:t>Takas arz ve talep güçlerinin çalışmasını anlamak için harika bir yoldur.</a:t>
            </a:r>
          </a:p>
        </p:txBody>
      </p:sp>
      <p:pic>
        <p:nvPicPr>
          <p:cNvPr id="136195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63067" y="4736711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149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Sonuç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Eğer bu dersten sadece bir şey öğrenecek olsaydınız bunun arz-talep olması gerekir !!!</a:t>
            </a:r>
            <a:endParaRPr lang="tr-TR" altLang="ja-JP" sz="2800" noProof="0" dirty="0">
              <a:latin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Rekabetçi piyasalarda, arz ve talep fiyatın dengeye gitmesine izin verir.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Dengede piyasa temizlenir. Bunun anlamı eksiklik ya da fazlalığın olmamasıdır.</a:t>
            </a:r>
          </a:p>
        </p:txBody>
      </p:sp>
    </p:spTree>
    <p:extLst>
      <p:ext uri="{BB962C8B-B14F-4D97-AF65-F5344CB8AC3E}">
        <p14:creationId xmlns:p14="http://schemas.microsoft.com/office/powerpoint/2010/main" val="944629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Arz ve talep piyasa ekonomisinde fiyatın belirlenmesinde kilit bir rol oynar. Bu şekilde belirlenmiş fiyatlar kaynakların dağılımını mümkün kılar.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Piyasa belli bir ürün ya da hizmet için bir grup alıcı ve satıcı tarafından oluşturulur.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Talep eğrisi aşağı eğimlidir. 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Arz eğrisi yukarı eğimlidir.</a:t>
            </a:r>
          </a:p>
        </p:txBody>
      </p:sp>
    </p:spTree>
    <p:extLst>
      <p:ext uri="{BB962C8B-B14F-4D97-AF65-F5344CB8AC3E}">
        <p14:creationId xmlns:p14="http://schemas.microsoft.com/office/powerpoint/2010/main" val="1611145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1854200" y="1585914"/>
            <a:ext cx="8356600" cy="5043487"/>
          </a:xfrm>
        </p:spPr>
        <p:txBody>
          <a:bodyPr/>
          <a:lstStyle/>
          <a:p>
            <a:r>
              <a:rPr lang="tr-TR" altLang="en-US" sz="2400" noProof="0" dirty="0">
                <a:latin typeface="Cambria"/>
                <a:cs typeface="Cambria"/>
              </a:rPr>
              <a:t>Bir malın fiyatındaki değişmenin sonucu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Talep eğrisi üzerinde harekettir.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Arz eğrisi üzerinde harekettir.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Fiyat haricindeki faktörlerdeki değişimler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Talep eğrisinde kaymaya neden olur.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Arz eğrisinde kaymaya neden olur.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Arz ve talep, piyasa içinde etkileşime girer.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Denge noktası iki karşıt gücü (arz ve talep) dengeleyen noktadır. Piyasayı temizleyen fiyat ve miktar denge noktasında belirlenir.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Eksiklik ve fazlalık problemi rekabetçi piyasada çözülür.</a:t>
            </a:r>
          </a:p>
        </p:txBody>
      </p:sp>
    </p:spTree>
    <p:extLst>
      <p:ext uri="{BB962C8B-B14F-4D97-AF65-F5344CB8AC3E}">
        <p14:creationId xmlns:p14="http://schemas.microsoft.com/office/powerpoint/2010/main" val="896435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noProof="0" dirty="0">
                <a:latin typeface="Cambria"/>
                <a:cs typeface="Cambria"/>
              </a:rPr>
              <a:t>Varsayın ki X malının fiyatı arttı. Talep için hangi sonuçtan bahsedilebilir?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35452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noProof="0" dirty="0">
                <a:latin typeface="Cambria"/>
                <a:cs typeface="Cambria"/>
              </a:rPr>
              <a:t>Varsayın ki X ve Y malları ikame mallar. Eğer Y malının fiyatı artarsa, X malı piyasasında ne olur?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41251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Varsayın ki avokado piyasasında eksiklik var. Regülasyonun olmadığı rekabetçi bir piyasada zamanla ne olur?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düşer ve eksiklik durumu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artar ve piyasa en sonunda dengeye ulaşır.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artar ve büyük bir fazlalık meydana gelir.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Üreticiler avokado üretmeyi bırakır.</a:t>
            </a:r>
          </a:p>
        </p:txBody>
      </p:sp>
    </p:spTree>
    <p:extLst>
      <p:ext uri="{BB962C8B-B14F-4D97-AF65-F5344CB8AC3E}">
        <p14:creationId xmlns:p14="http://schemas.microsoft.com/office/powerpoint/2010/main" val="15942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>
          <a:xfrm>
            <a:off x="1795585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Muz piyasasını düşünün. Arz ve talepte aynı anda artış olduğunda aşağıdaki etkilerden hangisi kesindir?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fiyatı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fiyatı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741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>
                <a:latin typeface="Cambria"/>
                <a:cs typeface="Cambria"/>
              </a:rPr>
              <a:t>Kaynaklar</a:t>
            </a:r>
            <a:endParaRPr lang="tr-TR" noProof="0" dirty="0">
              <a:latin typeface="Cambria"/>
              <a:cs typeface="Cambr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"</a:t>
            </a:r>
            <a:r>
              <a:rPr lang="tr-TR" noProof="0" dirty="0" err="1">
                <a:latin typeface="Cambria"/>
                <a:cs typeface="Cambria"/>
              </a:rPr>
              <a:t>Principles</a:t>
            </a:r>
            <a:r>
              <a:rPr lang="tr-TR" noProof="0" dirty="0">
                <a:latin typeface="Cambria"/>
                <a:cs typeface="Cambria"/>
              </a:rPr>
              <a:t> of 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with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Smartwork</a:t>
            </a:r>
            <a:r>
              <a:rPr lang="tr-TR" noProof="0" dirty="0">
                <a:latin typeface="Cambria"/>
                <a:cs typeface="Cambria"/>
              </a:rPr>
              <a:t> Access (ISBN: 978-0-26314-5), 1st Edition</a:t>
            </a:r>
            <a:r>
              <a:rPr lang="tr-TR" noProof="0">
                <a:latin typeface="Cambria"/>
                <a:cs typeface="Cambria"/>
              </a:rPr>
              <a:t>, 2013"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Mateer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and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Coppock</a:t>
            </a:r>
            <a:endParaRPr lang="tr-TR" noProof="0" dirty="0">
              <a:latin typeface="Cambria"/>
              <a:cs typeface="Cambria"/>
            </a:endParaRPr>
          </a:p>
          <a:p>
            <a:r>
              <a:rPr lang="tr-TR" noProof="0" dirty="0">
                <a:latin typeface="Cambria"/>
                <a:cs typeface="Cambria"/>
              </a:rPr>
              <a:t>"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: </a:t>
            </a:r>
            <a:r>
              <a:rPr lang="tr-TR" noProof="0" dirty="0" err="1">
                <a:latin typeface="Cambria"/>
                <a:cs typeface="Cambria"/>
              </a:rPr>
              <a:t>Custom</a:t>
            </a:r>
            <a:r>
              <a:rPr lang="tr-TR" noProof="0" dirty="0">
                <a:latin typeface="Cambria"/>
                <a:cs typeface="Cambria"/>
              </a:rPr>
              <a:t> Edition </a:t>
            </a:r>
            <a:r>
              <a:rPr lang="tr-TR" noProof="0" dirty="0" err="1">
                <a:latin typeface="Cambria"/>
                <a:cs typeface="Cambria"/>
              </a:rPr>
              <a:t>for</a:t>
            </a:r>
            <a:r>
              <a:rPr lang="tr-TR" noProof="0" dirty="0">
                <a:latin typeface="Cambria"/>
                <a:cs typeface="Cambria"/>
              </a:rPr>
              <a:t> NCSU (ISBN: 9781937435202"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David </a:t>
            </a:r>
            <a:r>
              <a:rPr lang="tr-TR" noProof="0" dirty="0" err="1">
                <a:latin typeface="Cambria"/>
                <a:cs typeface="Cambria"/>
              </a:rPr>
              <a:t>Hyman</a:t>
            </a:r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79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Listesi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miktarı gösteren tablodur.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arasındaki ilişkiyi gösteren doğrudur.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Piyasa Talebi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Her bir fiyat için piyasadaki her alıcının talep ettiği miktarın yatay toplamıdır.</a:t>
            </a:r>
          </a:p>
        </p:txBody>
      </p:sp>
    </p:spTree>
    <p:extLst>
      <p:ext uri="{BB962C8B-B14F-4D97-AF65-F5344CB8AC3E}">
        <p14:creationId xmlns:p14="http://schemas.microsoft.com/office/powerpoint/2010/main" val="30134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9354"/>
              </p:ext>
            </p:extLst>
          </p:nvPr>
        </p:nvGraphicFramePr>
        <p:xfrm>
          <a:off x="3606803" y="1866900"/>
          <a:ext cx="4454526" cy="4755516"/>
        </p:xfrm>
        <a:graphic>
          <a:graphicData uri="http://schemas.openxmlformats.org/drawingml/2006/table">
            <a:tbl>
              <a:tblPr/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Çınar'ın Somon için talep listesi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Edilen Somon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701800" y="3371850"/>
            <a:ext cx="1676400" cy="40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Fiyat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331200" y="3368678"/>
            <a:ext cx="1981200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Düşük talep edilen miktar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854200" y="5600700"/>
            <a:ext cx="1600200" cy="40011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Fiyat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31200" y="5448304"/>
            <a:ext cx="2057400" cy="7078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Yüksek talep edilen miktar</a:t>
            </a:r>
          </a:p>
        </p:txBody>
      </p:sp>
      <p:pic>
        <p:nvPicPr>
          <p:cNvPr id="29739" name="Picture 45" descr="G:\DirkTextbookN\Jpegs(All)\NewjpgsJuly\iStock_000019181814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1722443"/>
            <a:ext cx="2090739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7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E6FF"/>
      </a:hlink>
      <a:folHlink>
        <a:srgbClr val="91EE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8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3419</Words>
  <Application>Microsoft Macintosh PowerPoint</Application>
  <PresentationFormat>Widescreen</PresentationFormat>
  <Paragraphs>849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Calibri</vt:lpstr>
      <vt:lpstr>Cambria</vt:lpstr>
      <vt:lpstr>Helvetica Neue</vt:lpstr>
      <vt:lpstr>2_Office Theme</vt:lpstr>
      <vt:lpstr>1_Office Theme</vt:lpstr>
      <vt:lpstr>3_Office Theme</vt:lpstr>
      <vt:lpstr>8_Office Theme</vt:lpstr>
      <vt:lpstr>Ekonomi</vt:lpstr>
      <vt:lpstr>Hafta #3 Konu Başlıkları</vt:lpstr>
      <vt:lpstr>Piyasalar</vt:lpstr>
      <vt:lpstr>Piyasalar</vt:lpstr>
      <vt:lpstr>Görünmez El (The Invisible Hand)</vt:lpstr>
      <vt:lpstr>Görünmez El (The Invisible Hand)</vt:lpstr>
      <vt:lpstr>Talep</vt:lpstr>
      <vt:lpstr>Talep</vt:lpstr>
      <vt:lpstr>Talep</vt:lpstr>
      <vt:lpstr>Talep Eğrisi</vt:lpstr>
      <vt:lpstr>Piyasa Talebi</vt:lpstr>
      <vt:lpstr>Piyasa Talebi</vt:lpstr>
      <vt:lpstr>Talepte Kayma</vt:lpstr>
      <vt:lpstr>Talepte Kayma</vt:lpstr>
      <vt:lpstr>Talep Eğrisi Üzerinde Hareket vs. Talepte Kayma</vt:lpstr>
      <vt:lpstr>Talep Edilen Miktardaki Artış</vt:lpstr>
      <vt:lpstr>Talep Edilen Miktardaki Azalış</vt:lpstr>
      <vt:lpstr>Talepteki Artış</vt:lpstr>
      <vt:lpstr>Talepteki Azalış</vt:lpstr>
      <vt:lpstr>Talebi Kaydıran Faktörler</vt:lpstr>
      <vt:lpstr>Normal ve Düşük Mallar</vt:lpstr>
      <vt:lpstr>Talebi Kaydıran Faktörler</vt:lpstr>
      <vt:lpstr>İkame ve Tamamlayıcı  Tüketim Malları</vt:lpstr>
      <vt:lpstr>Talebi Kaydıran Faktörler</vt:lpstr>
      <vt:lpstr>Talebi Kaydıran Faktörler</vt:lpstr>
      <vt:lpstr>Çoklu Piyasa Etkisi</vt:lpstr>
      <vt:lpstr>Çoklu Piyasa Etkisi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Özet: Talebi Kaydıran Faktörler</vt:lpstr>
      <vt:lpstr>Sınıf Aktivitesi: Düşün-Eşleş-Paylaş</vt:lpstr>
      <vt:lpstr>Ekonomi: The Hudsucker Proxy</vt:lpstr>
      <vt:lpstr>Arz</vt:lpstr>
      <vt:lpstr>Arz</vt:lpstr>
      <vt:lpstr>Arz</vt:lpstr>
      <vt:lpstr>Piyasa Arzı</vt:lpstr>
      <vt:lpstr>Arz Eğrisi</vt:lpstr>
      <vt:lpstr>Arzda Kayma</vt:lpstr>
      <vt:lpstr>Piyasa Arzı</vt:lpstr>
      <vt:lpstr>Arzı Kaydıran Faktörler</vt:lpstr>
      <vt:lpstr>Arzı Kaydıran Faktörler</vt:lpstr>
      <vt:lpstr>Arzı Kaydıran Faktörler</vt:lpstr>
      <vt:lpstr>Özet: Arzı Kaydıran Faktörler</vt:lpstr>
      <vt:lpstr>Örnek Sorular</vt:lpstr>
      <vt:lpstr>Örnek Sorular</vt:lpstr>
      <vt:lpstr>Arz ve Talebi Bir Araya Getirme</vt:lpstr>
      <vt:lpstr>Arz ve Talep</vt:lpstr>
      <vt:lpstr>Kayma Grafikleri</vt:lpstr>
      <vt:lpstr>Kayma Grafikleri</vt:lpstr>
      <vt:lpstr>Arz ve Talepte Kayma: Örnek</vt:lpstr>
      <vt:lpstr>Arz ve Talepteki Kaymalar</vt:lpstr>
      <vt:lpstr>Örnek: Arz ve Talepte Kayma</vt:lpstr>
      <vt:lpstr>PowerPoint Presentation</vt:lpstr>
      <vt:lpstr>Kayma Grafikleri</vt:lpstr>
      <vt:lpstr>Kayma Grafikleri</vt:lpstr>
      <vt:lpstr>Özet: Arz ve Talepteki Kaymalar </vt:lpstr>
      <vt:lpstr>Özet: Arz ve Talepteki Kaymalar </vt:lpstr>
      <vt:lpstr>Ekonomi: Willy Wonka &amp; The Chocolate Factory</vt:lpstr>
      <vt:lpstr>Eksiklik ve Fazlalık</vt:lpstr>
      <vt:lpstr>Eksiklik ve Fazlalık</vt:lpstr>
      <vt:lpstr>Eksiklik ve Fazlalık</vt:lpstr>
      <vt:lpstr>Ekonomi: Pawn Stars</vt:lpstr>
      <vt:lpstr>Sonuç</vt:lpstr>
      <vt:lpstr>Özet</vt:lpstr>
      <vt:lpstr>Özet</vt:lpstr>
      <vt:lpstr>Örnek Sorular</vt:lpstr>
      <vt:lpstr>Örnek Sorular</vt:lpstr>
      <vt:lpstr>Örnek Sorular</vt:lpstr>
      <vt:lpstr>Örnek Sorular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Economics EC 205 – Sections 202 and 206</dc:title>
  <dc:creator>Omer Kara</dc:creator>
  <cp:lastModifiedBy>Omer Kara</cp:lastModifiedBy>
  <cp:revision>458</cp:revision>
  <dcterms:created xsi:type="dcterms:W3CDTF">2014-08-09T18:31:51Z</dcterms:created>
  <dcterms:modified xsi:type="dcterms:W3CDTF">2020-07-25T11:33:48Z</dcterms:modified>
</cp:coreProperties>
</file>