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7" r:id="rId2"/>
  </p:sldMasterIdLst>
  <p:notesMasterIdLst>
    <p:notesMasterId r:id="rId54"/>
  </p:notesMasterIdLst>
  <p:sldIdLst>
    <p:sldId id="324" r:id="rId3"/>
    <p:sldId id="258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307" r:id="rId12"/>
    <p:sldId id="318" r:id="rId13"/>
    <p:sldId id="341" r:id="rId14"/>
    <p:sldId id="340" r:id="rId15"/>
    <p:sldId id="339" r:id="rId16"/>
    <p:sldId id="325" r:id="rId17"/>
    <p:sldId id="326" r:id="rId18"/>
    <p:sldId id="327" r:id="rId19"/>
    <p:sldId id="328" r:id="rId20"/>
    <p:sldId id="329" r:id="rId21"/>
    <p:sldId id="330" r:id="rId22"/>
    <p:sldId id="331" r:id="rId23"/>
    <p:sldId id="332" r:id="rId24"/>
    <p:sldId id="333" r:id="rId25"/>
    <p:sldId id="334" r:id="rId26"/>
    <p:sldId id="335" r:id="rId27"/>
    <p:sldId id="336" r:id="rId28"/>
    <p:sldId id="337" r:id="rId29"/>
    <p:sldId id="323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91" r:id="rId40"/>
    <p:sldId id="292" r:id="rId41"/>
    <p:sldId id="870" r:id="rId42"/>
    <p:sldId id="871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872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29" autoAdjust="0"/>
    <p:restoredTop sz="84687" autoAdjust="0"/>
  </p:normalViewPr>
  <p:slideViewPr>
    <p:cSldViewPr snapToGrid="0">
      <p:cViewPr varScale="1">
        <p:scale>
          <a:sx n="127" d="100"/>
          <a:sy n="127" d="100"/>
        </p:scale>
        <p:origin x="1696" y="1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3780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6" d="100"/>
          <a:sy n="76" d="100"/>
        </p:scale>
        <p:origin x="-3952" y="-10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tableStyles" Target="tableStyle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heme" Target="theme/theme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mbria"/>
                <a:cs typeface="Cambria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mbria"/>
                <a:cs typeface="Cambria"/>
              </a:defRPr>
            </a:lvl1pPr>
          </a:lstStyle>
          <a:p>
            <a:fld id="{64FFF67F-6AC4-4DB1-8BAB-A05EA3F102AD}" type="datetimeFigureOut">
              <a:rPr lang="en-US" smtClean="0"/>
              <a:pPr/>
              <a:t>5/30/20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mbria"/>
                <a:cs typeface="Cambria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mbria"/>
                <a:cs typeface="Cambria"/>
              </a:defRPr>
            </a:lvl1pPr>
          </a:lstStyle>
          <a:p>
            <a:fld id="{5F31DE9F-8A29-4744-97CD-5CF73C7CBC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472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Cambria"/>
        <a:ea typeface="+mn-ea"/>
        <a:cs typeface="Cambria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Cambria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Cambria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Cambria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Cambria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0DC84-A8E2-4F52-99EB-7C4467EDF3C9}" type="slidenum">
              <a:rPr lang="tr-TR" smtClean="0"/>
              <a:t>1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874189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31DE9F-8A29-4744-97CD-5CF73C7CBC1E}" type="slidenum">
              <a:rPr lang="tr-TR" smtClean="0"/>
              <a:pPr/>
              <a:t>10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884894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072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22059989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072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22059989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277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</a:pPr>
            <a:endParaRPr lang="tr-T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7520582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277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</a:pPr>
            <a:endParaRPr lang="tr-T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7520582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BFB5D4-A87D-4238-A0DD-7EB6E4612340}" type="slidenum">
              <a:rPr lang="tr-TR" altLang="en-US" smtClean="0"/>
              <a:pPr/>
              <a:t>15</a:t>
            </a:fld>
            <a:endParaRPr lang="tr-TR" altLang="en-US" dirty="0"/>
          </a:p>
        </p:txBody>
      </p:sp>
      <p:sp>
        <p:nvSpPr>
          <p:cNvPr id="190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22489660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891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</a:pPr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2530070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891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</a:pPr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2530070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8A3C6C-F85F-4DCE-A800-2266C05B42BD}" type="slidenum">
              <a:rPr lang="tr-TR" altLang="en-US" smtClean="0"/>
              <a:pPr/>
              <a:t>18</a:t>
            </a:fld>
            <a:endParaRPr lang="tr-TR" altLang="en-US" dirty="0"/>
          </a:p>
        </p:txBody>
      </p:sp>
      <p:sp>
        <p:nvSpPr>
          <p:cNvPr id="19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31861694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39138191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331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19751426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301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dirty="0">
              <a:ea typeface="MS PGothic" charset="0"/>
              <a:cs typeface="MS PGothic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505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</a:pPr>
            <a:endParaRPr lang="tr-TR" sz="900" dirty="0">
              <a:ea typeface="MS PGothic" charset="0"/>
              <a:cs typeface="MS PGothic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1DE9F-8A29-4744-97CD-5CF73C7CBC1E}" type="slidenum">
              <a:rPr lang="tr-TR" smtClean="0">
                <a:solidFill>
                  <a:prstClr val="black"/>
                </a:solidFill>
              </a:rPr>
              <a:pPr/>
              <a:t>22</a:t>
            </a:fld>
            <a:endParaRPr lang="tr-T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1680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1DE9F-8A29-4744-97CD-5CF73C7CBC1E}" type="slidenum">
              <a:rPr lang="tr-TR" smtClean="0">
                <a:solidFill>
                  <a:prstClr val="black"/>
                </a:solidFill>
              </a:rPr>
              <a:pPr/>
              <a:t>23</a:t>
            </a:fld>
            <a:endParaRPr lang="tr-T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1680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1DE9F-8A29-4744-97CD-5CF73C7CBC1E}" type="slidenum">
              <a:rPr lang="tr-TR" smtClean="0"/>
              <a:t>24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317654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963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3479476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7373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34363910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1DE9F-8A29-4744-97CD-5CF73C7CBC1E}" type="slidenum">
              <a:rPr lang="tr-TR" smtClean="0">
                <a:solidFill>
                  <a:prstClr val="black"/>
                </a:solidFill>
              </a:rPr>
              <a:pPr/>
              <a:t>27</a:t>
            </a:fld>
            <a:endParaRPr lang="tr-T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1680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915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dirty="0">
              <a:ea typeface="MS PGothic" charset="0"/>
              <a:cs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206136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120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38239295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146374543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325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331210877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529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254421426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734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281967490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939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</a:pPr>
            <a:endParaRPr lang="tr-TR" altLang="en-US" sz="800" dirty="0"/>
          </a:p>
        </p:txBody>
      </p:sp>
    </p:spTree>
    <p:extLst>
      <p:ext uri="{BB962C8B-B14F-4D97-AF65-F5344CB8AC3E}">
        <p14:creationId xmlns:p14="http://schemas.microsoft.com/office/powerpoint/2010/main" val="405388988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144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387658682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349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425637893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55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126307828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758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</a:pPr>
            <a:endParaRPr lang="tr-T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28490460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7577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408894672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7782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6817275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321332459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06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marL="628650" lvl="1" indent="-171450">
              <a:buFontTx/>
              <a:buChar char="•"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3646402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2310401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31DE9F-8A29-4744-97CD-5CF73C7CBC1E}" type="slidenum">
              <a:rPr lang="tr-TR" smtClean="0"/>
              <a:pPr/>
              <a:t>42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1637851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31DE9F-8A29-4744-97CD-5CF73C7CBC1E}" type="slidenum">
              <a:rPr lang="tr-TR" smtClean="0"/>
              <a:pPr/>
              <a:t>43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8871088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31DE9F-8A29-4744-97CD-5CF73C7CBC1E}" type="slidenum">
              <a:rPr lang="tr-TR" smtClean="0"/>
              <a:pPr/>
              <a:t>44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0793411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911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388087083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9318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tr-TR" altLang="en-US" dirty="0"/>
              <a:t>Cevap: B</a:t>
            </a:r>
          </a:p>
        </p:txBody>
      </p:sp>
    </p:spTree>
    <p:extLst>
      <p:ext uri="{BB962C8B-B14F-4D97-AF65-F5344CB8AC3E}">
        <p14:creationId xmlns:p14="http://schemas.microsoft.com/office/powerpoint/2010/main" val="205154211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9523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tr-TR" altLang="en-US" dirty="0"/>
              <a:t>Cevap: C</a:t>
            </a:r>
          </a:p>
        </p:txBody>
      </p:sp>
    </p:spTree>
    <p:extLst>
      <p:ext uri="{BB962C8B-B14F-4D97-AF65-F5344CB8AC3E}">
        <p14:creationId xmlns:p14="http://schemas.microsoft.com/office/powerpoint/2010/main" val="259167168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9728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tr-TR" altLang="en-US" dirty="0"/>
              <a:t>Cevap: D</a:t>
            </a:r>
          </a:p>
        </p:txBody>
      </p:sp>
    </p:spTree>
    <p:extLst>
      <p:ext uri="{BB962C8B-B14F-4D97-AF65-F5344CB8AC3E}">
        <p14:creationId xmlns:p14="http://schemas.microsoft.com/office/powerpoint/2010/main" val="359781370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9933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tr-TR" altLang="en-US" dirty="0"/>
              <a:t>Cevap: D</a:t>
            </a:r>
          </a:p>
        </p:txBody>
      </p:sp>
    </p:spTree>
    <p:extLst>
      <p:ext uri="{BB962C8B-B14F-4D97-AF65-F5344CB8AC3E}">
        <p14:creationId xmlns:p14="http://schemas.microsoft.com/office/powerpoint/2010/main" val="12629899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304083081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0137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tr-TR" altLang="en-US" dirty="0"/>
              <a:t>Cevap:</a:t>
            </a:r>
            <a:r>
              <a:rPr lang="tr-TR" altLang="en-US" baseline="0" dirty="0"/>
              <a:t> </a:t>
            </a:r>
            <a:r>
              <a:rPr lang="tr-TR" altLang="en-US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44322726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54227A-E1E0-41DF-805D-CD0BD5C453C7}" type="slidenum">
              <a:rPr lang="tr-TR" smtClean="0"/>
              <a:pPr/>
              <a:t>51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827535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253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11976763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25521813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20275312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867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2435309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 userDrawn="1"/>
        </p:nvSpPr>
        <p:spPr bwMode="auto">
          <a:xfrm>
            <a:off x="431803" y="1350965"/>
            <a:ext cx="3985684" cy="4179887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defTabSz="4572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sz="20000" b="1" dirty="0">
              <a:solidFill>
                <a:srgbClr val="FF2807"/>
              </a:solidFill>
              <a:latin typeface="Cambria"/>
              <a:cs typeface="Cambria"/>
            </a:endParaRP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766733" y="1350965"/>
            <a:ext cx="0" cy="4179887"/>
          </a:xfrm>
          <a:prstGeom prst="line">
            <a:avLst/>
          </a:prstGeom>
          <a:ln w="57150" cmpd="sng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971812" y="1350817"/>
            <a:ext cx="6810217" cy="4179455"/>
          </a:xfrm>
        </p:spPr>
        <p:txBody>
          <a:bodyPr>
            <a:normAutofit fontScale="90000"/>
          </a:bodyPr>
          <a:lstStyle>
            <a:lvl1pPr algn="l">
              <a:defRPr cap="all" baseline="0">
                <a:solidFill>
                  <a:srgbClr val="669900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31035" y="1350817"/>
            <a:ext cx="4156364" cy="4179455"/>
          </a:xfrm>
        </p:spPr>
        <p:txBody>
          <a:bodyPr anchor="ctr">
            <a:noAutofit/>
          </a:bodyPr>
          <a:lstStyle>
            <a:lvl1pPr marL="0" indent="0" algn="r">
              <a:buNone/>
              <a:defRPr sz="20000" b="0" i="0">
                <a:solidFill>
                  <a:srgbClr val="669900"/>
                </a:solidFill>
                <a:latin typeface="Cambria" panose="02040503050406030204" pitchFamily="18" charset="0"/>
                <a:cs typeface="Cambria" panose="02040503050406030204" pitchFamily="18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98224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0" y="1543050"/>
            <a:ext cx="12192000" cy="0"/>
          </a:xfrm>
          <a:prstGeom prst="line">
            <a:avLst/>
          </a:prstGeom>
          <a:ln w="57150" cmpd="sng">
            <a:solidFill>
              <a:srgbClr val="6699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1"/>
            <a:ext cx="10972800" cy="1527337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13168"/>
            <a:ext cx="10972800" cy="489624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36190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 userDrawn="1"/>
        </p:nvCxnSpPr>
        <p:spPr>
          <a:xfrm>
            <a:off x="0" y="777875"/>
            <a:ext cx="12192000" cy="0"/>
          </a:xfrm>
          <a:prstGeom prst="line">
            <a:avLst/>
          </a:prstGeom>
          <a:ln w="57150" cmpd="sng">
            <a:solidFill>
              <a:srgbClr val="6699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4755" y="-16933"/>
            <a:ext cx="10972800" cy="76809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4066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>
                <a:latin typeface="Cambria"/>
              </a:defRPr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>
                <a:latin typeface="Cambria"/>
              </a:defRPr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>
                <a:latin typeface="Cambria"/>
              </a:defRPr>
            </a:lvl1pPr>
          </a:lstStyle>
          <a:p>
            <a:fld id="{075DADBF-8C14-42A8-B538-03422893AF4C}" type="slidenum">
              <a:rPr lang="en-US" altLang="en-US" smtClean="0">
                <a:solidFill>
                  <a:prstClr val="black"/>
                </a:solidFill>
              </a:rPr>
              <a:pPr/>
              <a:t>‹#›</a:t>
            </a:fld>
            <a:endParaRPr lang="en-US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558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237069" y="169868"/>
            <a:ext cx="11728451" cy="6543675"/>
          </a:xfrm>
          <a:prstGeom prst="rect">
            <a:avLst/>
          </a:prstGeom>
          <a:noFill/>
          <a:ln w="57150">
            <a:solidFill>
              <a:srgbClr val="6699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  <a:latin typeface="Cambri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51875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68961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74391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2658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6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876603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latin typeface="Cambria" panose="02040503050406030204" pitchFamily="18" charset="0"/>
          <a:ea typeface="MS PGothic" pitchFamily="34" charset="-128"/>
          <a:cs typeface="Cambria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Arial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Arial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Arial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Arial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Helvetica Neue" charset="0"/>
          <a:ea typeface="ＭＳ Ｐゴシック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Helvetica Neue" charset="0"/>
          <a:ea typeface="ＭＳ Ｐゴシック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Helvetica Neue" charset="0"/>
          <a:ea typeface="ＭＳ Ｐゴシック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Helvetica Neue" charset="0"/>
          <a:ea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Cambria"/>
          <a:ea typeface="MS PGothic" pitchFamily="34" charset="-128"/>
          <a:cs typeface="Cambria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200" kern="1200">
          <a:solidFill>
            <a:schemeClr val="tx1"/>
          </a:solidFill>
          <a:latin typeface="Cambria"/>
          <a:ea typeface="MS PGothic" pitchFamily="34" charset="-128"/>
          <a:cs typeface="Cambria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 Neue"/>
          <a:ea typeface="Helvetica Neue" charset="0"/>
          <a:cs typeface="Helvetica Neue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 charset="0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 charset="0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237069" y="169868"/>
            <a:ext cx="11728451" cy="6543675"/>
          </a:xfrm>
          <a:prstGeom prst="rect">
            <a:avLst/>
          </a:prstGeom>
          <a:noFill/>
          <a:ln w="57150">
            <a:solidFill>
              <a:srgbClr val="6699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FFFFFF"/>
              </a:solidFill>
              <a:latin typeface="Cambria"/>
              <a:ea typeface="MS PGothic"/>
              <a:cs typeface="MS PGothic"/>
            </a:endParaRPr>
          </a:p>
        </p:txBody>
      </p:sp>
      <p:sp>
        <p:nvSpPr>
          <p:cNvPr id="6147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614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6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336958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mbria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MS PGothic" pitchFamily="34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MS PGothic" pitchFamily="34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MS PGothic" pitchFamily="34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MS PGothic" pitchFamily="34" charset="-128"/>
        </a:defRPr>
      </a:lvl5pPr>
      <a:lvl6pPr marL="457200"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MS PGothic" pitchFamily="34" charset="-128"/>
        </a:defRPr>
      </a:lvl6pPr>
      <a:lvl7pPr marL="914400"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MS PGothic" pitchFamily="34" charset="-128"/>
        </a:defRPr>
      </a:lvl7pPr>
      <a:lvl8pPr marL="1371600"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MS PGothic" pitchFamily="34" charset="-128"/>
        </a:defRPr>
      </a:lvl8pPr>
      <a:lvl9pPr marL="1828800"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MS PGothic" pitchFamily="34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600">
          <a:solidFill>
            <a:schemeClr val="tx1"/>
          </a:solidFill>
          <a:latin typeface="Cambria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3200">
          <a:solidFill>
            <a:schemeClr val="tx1"/>
          </a:solidFill>
          <a:latin typeface="Cambria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Helvetica Neue" charset="0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Helvetica Neue" charset="0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Helvetica Neue" charset="0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Helvetica Neue" charset="0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Helvetica Neue" charset="0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Helvetica Neue" charset="0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Helvetica Neue" charset="0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3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yadayadayadaecon.com/clip/76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4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3.emf"/><Relationship Id="rId4" Type="http://schemas.openxmlformats.org/officeDocument/2006/relationships/oleObject" Target="../embeddings/oleObject5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image" Target="../media/image15.emf"/><Relationship Id="rId7" Type="http://schemas.openxmlformats.org/officeDocument/2006/relationships/image" Target="../media/image19.em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4" Type="http://schemas.openxmlformats.org/officeDocument/2006/relationships/image" Target="../media/image16.emf"/><Relationship Id="rId9" Type="http://schemas.openxmlformats.org/officeDocument/2006/relationships/image" Target="../media/image21.e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3" Type="http://schemas.openxmlformats.org/officeDocument/2006/relationships/image" Target="../media/image22.emf"/><Relationship Id="rId7" Type="http://schemas.openxmlformats.org/officeDocument/2006/relationships/image" Target="../media/image26.emf"/><Relationship Id="rId12" Type="http://schemas.openxmlformats.org/officeDocument/2006/relationships/image" Target="../media/image31.em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emf"/><Relationship Id="rId11" Type="http://schemas.openxmlformats.org/officeDocument/2006/relationships/image" Target="../media/image30.emf"/><Relationship Id="rId5" Type="http://schemas.openxmlformats.org/officeDocument/2006/relationships/image" Target="../media/image24.emf"/><Relationship Id="rId10" Type="http://schemas.openxmlformats.org/officeDocument/2006/relationships/image" Target="../media/image29.emf"/><Relationship Id="rId4" Type="http://schemas.openxmlformats.org/officeDocument/2006/relationships/image" Target="../media/image23.emf"/><Relationship Id="rId9" Type="http://schemas.openxmlformats.org/officeDocument/2006/relationships/image" Target="../media/image28.emf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32.wmf"/><Relationship Id="rId4" Type="http://schemas.openxmlformats.org/officeDocument/2006/relationships/oleObject" Target="../embeddings/oleObject7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economicsoftheoffice.com/all/?eps=5_25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2h9ND9UDRkA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/>
          <p:cNvSpPr>
            <a:spLocks noGrp="1"/>
          </p:cNvSpPr>
          <p:nvPr>
            <p:ph type="ctrTitle"/>
          </p:nvPr>
        </p:nvSpPr>
        <p:spPr>
          <a:xfrm>
            <a:off x="5253040" y="1350965"/>
            <a:ext cx="5106987" cy="4179887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tr-TR" sz="6600" cap="none">
                <a:latin typeface="Cambria"/>
                <a:ea typeface="MS PGothic" charset="0"/>
              </a:rPr>
              <a:t>Ekonomi</a:t>
            </a:r>
            <a:endParaRPr lang="tr-TR" sz="3600" cap="none" noProof="0" dirty="0">
              <a:latin typeface="Cambria"/>
              <a:ea typeface="MS PGothic" charset="0"/>
              <a:cs typeface="Cambria"/>
            </a:endParaRPr>
          </a:p>
        </p:txBody>
      </p:sp>
      <p:sp>
        <p:nvSpPr>
          <p:cNvPr id="7170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041401" y="1350965"/>
            <a:ext cx="3619499" cy="4179887"/>
          </a:xfrm>
        </p:spPr>
        <p:txBody>
          <a:bodyPr/>
          <a:lstStyle/>
          <a:p>
            <a:pPr eaLnBrk="1" hangingPunct="1"/>
            <a:r>
              <a:rPr lang="tr-TR" altLang="en-US" sz="6600" noProof="0" dirty="0">
                <a:latin typeface="Cambria"/>
                <a:cs typeface="Cambria"/>
              </a:rPr>
              <a:t>Hafta #6</a:t>
            </a:r>
          </a:p>
        </p:txBody>
      </p:sp>
    </p:spTree>
    <p:extLst>
      <p:ext uri="{BB962C8B-B14F-4D97-AF65-F5344CB8AC3E}">
        <p14:creationId xmlns:p14="http://schemas.microsoft.com/office/powerpoint/2010/main" val="688347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7127" y="0"/>
            <a:ext cx="10972800" cy="1527337"/>
          </a:xfrm>
        </p:spPr>
        <p:txBody>
          <a:bodyPr/>
          <a:lstStyle/>
          <a:p>
            <a:r>
              <a:rPr lang="tr-TR" noProof="0" dirty="0">
                <a:latin typeface="Cambria"/>
                <a:cs typeface="Cambria"/>
              </a:rPr>
              <a:t>Kısa Dönem vs. Uzun Dönem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9830" y="1713168"/>
            <a:ext cx="11430097" cy="4896248"/>
          </a:xfrm>
        </p:spPr>
        <p:txBody>
          <a:bodyPr/>
          <a:lstStyle/>
          <a:p>
            <a:pPr lvl="1"/>
            <a:r>
              <a:rPr lang="tr-TR" sz="2800" b="1" u="sng" noProof="0" dirty="0">
                <a:latin typeface="Cambria"/>
                <a:cs typeface="Cambria"/>
              </a:rPr>
              <a:t>Kısa Dönem (</a:t>
            </a:r>
            <a:r>
              <a:rPr lang="tr-TR" sz="2800" b="1" u="sng" noProof="0" dirty="0" err="1">
                <a:latin typeface="Cambria"/>
                <a:cs typeface="Cambria"/>
              </a:rPr>
              <a:t>Short</a:t>
            </a:r>
            <a:r>
              <a:rPr lang="tr-TR" sz="2800" b="1" u="sng" noProof="0" dirty="0">
                <a:latin typeface="Cambria"/>
                <a:cs typeface="Cambria"/>
              </a:rPr>
              <a:t> Run):</a:t>
            </a:r>
            <a:r>
              <a:rPr lang="tr-TR" sz="2800" noProof="0" dirty="0">
                <a:latin typeface="Cambria"/>
                <a:cs typeface="Cambria"/>
              </a:rPr>
              <a:t> Bazı girdi miktarlarının değişemediği üretim periyodudur.</a:t>
            </a:r>
          </a:p>
          <a:p>
            <a:pPr lvl="1"/>
            <a:r>
              <a:rPr lang="tr-TR" sz="2800" b="1" u="sng" noProof="0" dirty="0">
                <a:latin typeface="Cambria"/>
                <a:cs typeface="Cambria"/>
              </a:rPr>
              <a:t>Uzun Dönem (</a:t>
            </a:r>
            <a:r>
              <a:rPr lang="tr-TR" sz="2800" b="1" u="sng" noProof="0" dirty="0" err="1">
                <a:latin typeface="Cambria"/>
                <a:cs typeface="Cambria"/>
              </a:rPr>
              <a:t>Long</a:t>
            </a:r>
            <a:r>
              <a:rPr lang="tr-TR" sz="2800" b="1" u="sng" noProof="0" dirty="0">
                <a:latin typeface="Cambria"/>
                <a:cs typeface="Cambria"/>
              </a:rPr>
              <a:t> Run):</a:t>
            </a:r>
            <a:r>
              <a:rPr lang="tr-TR" sz="2800" noProof="0" dirty="0">
                <a:latin typeface="Cambria"/>
                <a:cs typeface="Cambria"/>
              </a:rPr>
              <a:t> Tüm girdi miktarlarının değişebildiği üretim periyodudur. Uzun dönemde sabit girdi yoktur.</a:t>
            </a:r>
          </a:p>
          <a:p>
            <a:pPr lvl="1"/>
            <a:r>
              <a:rPr lang="tr-TR" sz="2800" b="1" u="sng" noProof="0" dirty="0">
                <a:latin typeface="Cambria"/>
                <a:cs typeface="Cambria"/>
              </a:rPr>
              <a:t>Değişken Girdi (</a:t>
            </a:r>
            <a:r>
              <a:rPr lang="tr-TR" sz="2800" b="1" u="sng" noProof="0" dirty="0" err="1">
                <a:latin typeface="Cambria"/>
                <a:cs typeface="Cambria"/>
              </a:rPr>
              <a:t>Variable</a:t>
            </a:r>
            <a:r>
              <a:rPr lang="tr-TR" sz="2800" b="1" u="sng" noProof="0" dirty="0">
                <a:latin typeface="Cambria"/>
                <a:cs typeface="Cambria"/>
              </a:rPr>
              <a:t> </a:t>
            </a:r>
            <a:r>
              <a:rPr lang="tr-TR" sz="2800" b="1" u="sng" noProof="0" dirty="0" err="1">
                <a:latin typeface="Cambria"/>
                <a:cs typeface="Cambria"/>
              </a:rPr>
              <a:t>İnput</a:t>
            </a:r>
            <a:r>
              <a:rPr lang="tr-TR" sz="2800" b="1" u="sng" noProof="0" dirty="0">
                <a:latin typeface="Cambria"/>
                <a:cs typeface="Cambria"/>
              </a:rPr>
              <a:t>):</a:t>
            </a:r>
            <a:r>
              <a:rPr lang="tr-TR" sz="2800" noProof="0" dirty="0">
                <a:latin typeface="Cambria"/>
                <a:cs typeface="Cambria"/>
              </a:rPr>
              <a:t> Kısa dönemde miktarı değişebilen girdidir.</a:t>
            </a:r>
          </a:p>
          <a:p>
            <a:pPr lvl="1"/>
            <a:r>
              <a:rPr lang="tr-TR" sz="2800" b="1" u="sng" noProof="0" dirty="0">
                <a:latin typeface="Cambria"/>
                <a:cs typeface="Cambria"/>
              </a:rPr>
              <a:t>Sabit Girdi (</a:t>
            </a:r>
            <a:r>
              <a:rPr lang="tr-TR" sz="2800" b="1" u="sng" noProof="0" dirty="0" err="1">
                <a:latin typeface="Cambria"/>
                <a:cs typeface="Cambria"/>
              </a:rPr>
              <a:t>Fixed</a:t>
            </a:r>
            <a:r>
              <a:rPr lang="tr-TR" sz="2800" b="1" u="sng" noProof="0" dirty="0">
                <a:latin typeface="Cambria"/>
                <a:cs typeface="Cambria"/>
              </a:rPr>
              <a:t> </a:t>
            </a:r>
            <a:r>
              <a:rPr lang="tr-TR" sz="2800" b="1" u="sng" noProof="0" dirty="0" err="1">
                <a:latin typeface="Cambria"/>
                <a:cs typeface="Cambria"/>
              </a:rPr>
              <a:t>İnput</a:t>
            </a:r>
            <a:r>
              <a:rPr lang="tr-TR" sz="2800" b="1" u="sng" noProof="0" dirty="0">
                <a:latin typeface="Cambria"/>
                <a:cs typeface="Cambria"/>
              </a:rPr>
              <a:t>):</a:t>
            </a:r>
            <a:r>
              <a:rPr lang="tr-TR" sz="2800" noProof="0" dirty="0">
                <a:latin typeface="Cambria"/>
                <a:cs typeface="Cambria"/>
              </a:rPr>
              <a:t> Kısa dönemde miktarı değişemeyen girdidir.</a:t>
            </a:r>
          </a:p>
          <a:p>
            <a:pPr lvl="1"/>
            <a:r>
              <a:rPr lang="tr-TR" sz="2800" noProof="0" dirty="0">
                <a:latin typeface="Cambria"/>
                <a:cs typeface="Cambria"/>
              </a:rPr>
              <a:t>Kısa dönemde emeğin değişken girdi, sermayenin ise sabit girdi olduğunu varsayacağız.</a:t>
            </a:r>
          </a:p>
          <a:p>
            <a:endParaRPr lang="tr-TR" noProof="0" dirty="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951277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>
          <a:xfrm>
            <a:off x="1981200" y="9"/>
            <a:ext cx="8229600" cy="1527175"/>
          </a:xfrm>
        </p:spPr>
        <p:txBody>
          <a:bodyPr/>
          <a:lstStyle/>
          <a:p>
            <a:r>
              <a:rPr lang="tr-TR" altLang="en-US" noProof="0" dirty="0">
                <a:latin typeface="Cambria"/>
                <a:cs typeface="Cambria"/>
              </a:rPr>
              <a:t>Üretim Fonksiyonu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>
          <a:xfrm>
            <a:off x="1981200" y="1712913"/>
            <a:ext cx="8229600" cy="4895850"/>
          </a:xfrm>
        </p:spPr>
        <p:txBody>
          <a:bodyPr/>
          <a:lstStyle/>
          <a:p>
            <a:pPr eaLnBrk="1" hangingPunct="1"/>
            <a:r>
              <a:rPr lang="tr-TR" altLang="en-US" sz="3200" noProof="0" dirty="0">
                <a:latin typeface="Cambria"/>
                <a:cs typeface="Cambria"/>
              </a:rPr>
              <a:t>Üretim Fonksiyonu</a:t>
            </a:r>
          </a:p>
          <a:p>
            <a:pPr lvl="1" eaLnBrk="1" hangingPunct="1"/>
            <a:r>
              <a:rPr lang="tr-TR" altLang="en-US" sz="2800" noProof="0" dirty="0">
                <a:latin typeface="Cambria"/>
                <a:cs typeface="Cambria"/>
              </a:rPr>
              <a:t>Girdi ve çıktı arasındaki ilişkidir.</a:t>
            </a:r>
          </a:p>
          <a:p>
            <a:pPr lvl="1" eaLnBrk="1" hangingPunct="1"/>
            <a:r>
              <a:rPr lang="tr-TR" altLang="en-US" sz="2800" noProof="0" dirty="0">
                <a:latin typeface="Cambria"/>
                <a:cs typeface="Cambria"/>
              </a:rPr>
              <a:t>Çıktıları oluşturmak için, firmanın ne kadar girdi kullanacağına karar vermesi lazım.</a:t>
            </a:r>
          </a:p>
          <a:p>
            <a:pPr eaLnBrk="1" hangingPunct="1"/>
            <a:r>
              <a:rPr lang="tr-TR" altLang="en-US" sz="3200" noProof="0" dirty="0">
                <a:latin typeface="Cambria"/>
                <a:cs typeface="Cambria"/>
              </a:rPr>
              <a:t>Matematiksel olarak:</a:t>
            </a:r>
          </a:p>
          <a:p>
            <a:pPr algn="ctr" eaLnBrk="1" hangingPunct="1">
              <a:buFont typeface="Arial" panose="020B0604020202020204" pitchFamily="34" charset="0"/>
              <a:buNone/>
            </a:pPr>
            <a:r>
              <a:rPr lang="tr-TR" altLang="en-US" b="1" noProof="0" dirty="0" err="1">
                <a:latin typeface="Cambria"/>
                <a:cs typeface="Cambria"/>
              </a:rPr>
              <a:t>Q</a:t>
            </a:r>
            <a:r>
              <a:rPr lang="tr-TR" altLang="en-US" b="1" noProof="0" dirty="0">
                <a:latin typeface="Cambria"/>
                <a:cs typeface="Cambria"/>
              </a:rPr>
              <a:t> = </a:t>
            </a:r>
            <a:r>
              <a:rPr lang="tr-TR" altLang="en-US" b="1" i="1" noProof="0" dirty="0">
                <a:latin typeface="Cambria"/>
                <a:cs typeface="Cambria"/>
              </a:rPr>
              <a:t>f </a:t>
            </a:r>
            <a:r>
              <a:rPr lang="tr-TR" altLang="en-US" b="1" noProof="0" dirty="0">
                <a:latin typeface="Cambria"/>
                <a:cs typeface="Cambria"/>
              </a:rPr>
              <a:t>(K, L)</a:t>
            </a:r>
          </a:p>
          <a:p>
            <a:pPr eaLnBrk="1" hangingPunct="1"/>
            <a:endParaRPr lang="tr-TR" altLang="en-US" sz="2800" noProof="0" dirty="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447102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>
          <a:xfrm>
            <a:off x="1219200" y="10583"/>
            <a:ext cx="8229600" cy="1527175"/>
          </a:xfrm>
        </p:spPr>
        <p:txBody>
          <a:bodyPr/>
          <a:lstStyle/>
          <a:p>
            <a:r>
              <a:rPr lang="tr-TR" altLang="en-US" noProof="0" dirty="0">
                <a:latin typeface="Cambria"/>
                <a:cs typeface="Cambria"/>
              </a:rPr>
              <a:t>Toplam Ürün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>
          <a:xfrm>
            <a:off x="1079500" y="1712913"/>
            <a:ext cx="10515019" cy="4895850"/>
          </a:xfrm>
        </p:spPr>
        <p:txBody>
          <a:bodyPr/>
          <a:lstStyle/>
          <a:p>
            <a:pPr eaLnBrk="1" hangingPunct="1"/>
            <a:r>
              <a:rPr lang="tr-TR" altLang="en-US" sz="3200" noProof="0" dirty="0">
                <a:latin typeface="Cambria"/>
                <a:cs typeface="Cambria"/>
              </a:rPr>
              <a:t>Toplam Ürün (Total Product: TP)</a:t>
            </a:r>
          </a:p>
          <a:p>
            <a:pPr lvl="1" eaLnBrk="1" hangingPunct="1"/>
            <a:r>
              <a:rPr lang="tr-TR" sz="2800" noProof="0" dirty="0">
                <a:latin typeface="Cambria"/>
                <a:cs typeface="Cambria"/>
              </a:rPr>
              <a:t>Bir girdi sabit iken ve herhangi bir girdi artarken kısa dönemde çıktının değişimini tanımlar. </a:t>
            </a:r>
          </a:p>
          <a:p>
            <a:pPr lvl="1" eaLnBrk="1" hangingPunct="1"/>
            <a:r>
              <a:rPr lang="tr-TR" altLang="en-US" sz="2800" noProof="0" dirty="0">
                <a:latin typeface="Cambria"/>
                <a:cs typeface="Cambria"/>
              </a:rPr>
              <a:t>Total Product (TP) : </a:t>
            </a:r>
            <a:r>
              <a:rPr lang="tr-TR" altLang="en-US" sz="2800" noProof="0" dirty="0" err="1">
                <a:latin typeface="Cambria"/>
                <a:cs typeface="Cambria"/>
              </a:rPr>
              <a:t>Q</a:t>
            </a:r>
            <a:r>
              <a:rPr lang="tr-TR" altLang="en-US" sz="2800" noProof="0" dirty="0">
                <a:latin typeface="Cambria"/>
                <a:cs typeface="Cambria"/>
              </a:rPr>
              <a:t> </a:t>
            </a:r>
            <a:endParaRPr lang="tr-TR" altLang="en-US" sz="3200" noProof="0" dirty="0">
              <a:latin typeface="Cambria"/>
              <a:cs typeface="Cambria"/>
            </a:endParaRPr>
          </a:p>
          <a:p>
            <a:pPr eaLnBrk="1" hangingPunct="1"/>
            <a:r>
              <a:rPr lang="tr-TR" altLang="en-US" sz="3200" noProof="0" dirty="0">
                <a:latin typeface="Cambria"/>
                <a:cs typeface="Cambria"/>
              </a:rPr>
              <a:t>Emeğin Toplam Ürünü (Total Product of </a:t>
            </a:r>
            <a:r>
              <a:rPr lang="tr-TR" altLang="en-US" sz="3200" noProof="0" dirty="0" err="1">
                <a:latin typeface="Cambria"/>
                <a:cs typeface="Cambria"/>
              </a:rPr>
              <a:t>Labor</a:t>
            </a:r>
            <a:r>
              <a:rPr lang="tr-TR" altLang="en-US" sz="3200" noProof="0" dirty="0">
                <a:latin typeface="Cambria"/>
                <a:cs typeface="Cambria"/>
              </a:rPr>
              <a:t>: TP</a:t>
            </a:r>
            <a:r>
              <a:rPr lang="tr-TR" altLang="en-US" sz="3200" baseline="-25000" noProof="0" dirty="0">
                <a:latin typeface="Cambria"/>
                <a:cs typeface="Cambria"/>
              </a:rPr>
              <a:t>L</a:t>
            </a:r>
            <a:r>
              <a:rPr lang="tr-TR" altLang="en-US" sz="3200" noProof="0" dirty="0">
                <a:latin typeface="Cambria"/>
                <a:cs typeface="Cambria"/>
              </a:rPr>
              <a:t>)</a:t>
            </a:r>
          </a:p>
          <a:p>
            <a:pPr lvl="1" eaLnBrk="1" hangingPunct="1"/>
            <a:r>
              <a:rPr lang="tr-TR" sz="2800" noProof="0" dirty="0">
                <a:latin typeface="Cambria"/>
                <a:cs typeface="Cambria"/>
              </a:rPr>
              <a:t>Belirli bir zaman aralığında belirli miktar emek ve sabit girdi (K) ile üretilen çıktı miktarıdır.</a:t>
            </a:r>
          </a:p>
          <a:p>
            <a:pPr lvl="1" eaLnBrk="1" hangingPunct="1"/>
            <a:r>
              <a:rPr lang="tr-TR" altLang="en-US" sz="2800" noProof="0" dirty="0">
                <a:latin typeface="Cambria"/>
                <a:cs typeface="Cambria"/>
              </a:rPr>
              <a:t>Total Product of </a:t>
            </a:r>
            <a:r>
              <a:rPr lang="tr-TR" altLang="en-US" sz="2800" noProof="0" dirty="0" err="1">
                <a:latin typeface="Cambria"/>
                <a:cs typeface="Cambria"/>
              </a:rPr>
              <a:t>Labor</a:t>
            </a:r>
            <a:r>
              <a:rPr lang="tr-TR" altLang="en-US" sz="2800" noProof="0" dirty="0">
                <a:latin typeface="Cambria"/>
                <a:cs typeface="Cambria"/>
              </a:rPr>
              <a:t>: TP</a:t>
            </a:r>
            <a:r>
              <a:rPr lang="tr-TR" altLang="en-US" sz="2800" baseline="-25000" noProof="0" dirty="0">
                <a:latin typeface="Cambria"/>
                <a:cs typeface="Cambria"/>
              </a:rPr>
              <a:t>L</a:t>
            </a:r>
            <a:endParaRPr lang="tr-TR" altLang="en-US" noProof="0" dirty="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143052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>
          <a:xfrm>
            <a:off x="996950" y="0"/>
            <a:ext cx="8229600" cy="1527175"/>
          </a:xfrm>
        </p:spPr>
        <p:txBody>
          <a:bodyPr/>
          <a:lstStyle/>
          <a:p>
            <a:r>
              <a:rPr lang="tr-TR" altLang="en-US" noProof="0" dirty="0">
                <a:latin typeface="Cambria"/>
                <a:cs typeface="Cambria"/>
              </a:rPr>
              <a:t>Marjinal Ürün</a:t>
            </a:r>
          </a:p>
        </p:txBody>
      </p:sp>
      <p:sp>
        <p:nvSpPr>
          <p:cNvPr id="1028" name="Content Placeholder 2"/>
          <p:cNvSpPr>
            <a:spLocks noGrp="1"/>
          </p:cNvSpPr>
          <p:nvPr>
            <p:ph idx="1"/>
          </p:nvPr>
        </p:nvSpPr>
        <p:spPr>
          <a:xfrm>
            <a:off x="963083" y="1712913"/>
            <a:ext cx="10170583" cy="3105150"/>
          </a:xfrm>
        </p:spPr>
        <p:txBody>
          <a:bodyPr/>
          <a:lstStyle/>
          <a:p>
            <a:pPr eaLnBrk="1" hangingPunct="1"/>
            <a:r>
              <a:rPr lang="tr-TR" altLang="en-US" sz="2800" noProof="0" dirty="0">
                <a:latin typeface="Cambria"/>
                <a:cs typeface="Cambria"/>
              </a:rPr>
              <a:t>Marjinal Ürün (</a:t>
            </a:r>
            <a:r>
              <a:rPr lang="tr-TR" altLang="en-US" sz="2800" noProof="0" dirty="0" err="1">
                <a:latin typeface="Cambria"/>
                <a:cs typeface="Cambria"/>
              </a:rPr>
              <a:t>Marginal</a:t>
            </a:r>
            <a:r>
              <a:rPr lang="tr-TR" altLang="en-US" sz="2800" noProof="0" dirty="0">
                <a:latin typeface="Cambria"/>
                <a:cs typeface="Cambria"/>
              </a:rPr>
              <a:t> Product: MP)</a:t>
            </a:r>
          </a:p>
          <a:p>
            <a:pPr lvl="1" eaLnBrk="1" hangingPunct="1"/>
            <a:r>
              <a:rPr lang="tr-TR" altLang="en-US" sz="2000" noProof="0" dirty="0">
                <a:latin typeface="Cambria"/>
                <a:cs typeface="Cambria"/>
              </a:rPr>
              <a:t>Çıktıdaki değişimin girdideki değişime oranıdır.</a:t>
            </a:r>
          </a:p>
          <a:p>
            <a:pPr eaLnBrk="1" hangingPunct="1">
              <a:buFont typeface="Arial"/>
              <a:buChar char="•"/>
            </a:pPr>
            <a:r>
              <a:rPr lang="tr-TR" sz="2400" noProof="0" dirty="0">
                <a:latin typeface="Cambria"/>
                <a:cs typeface="Cambria"/>
              </a:rPr>
              <a:t>Bir girdinin Marjinal Ürünü diğer tüm girdi miktarları sabit iken, girdideki bir birimlik artışın çıktıdaki artışa etkisidir.</a:t>
            </a:r>
            <a:endParaRPr lang="tr-TR" altLang="en-US" sz="2400" noProof="0" dirty="0">
              <a:latin typeface="Cambria"/>
              <a:cs typeface="Cambria"/>
            </a:endParaRPr>
          </a:p>
          <a:p>
            <a:pPr lvl="1" eaLnBrk="1" hangingPunct="1"/>
            <a:r>
              <a:rPr lang="tr-TR" altLang="en-US" sz="2000" noProof="0" dirty="0">
                <a:latin typeface="Cambria"/>
                <a:cs typeface="Cambria"/>
              </a:rPr>
              <a:t>Emeğin Marjinal Ürünü (</a:t>
            </a:r>
            <a:r>
              <a:rPr lang="tr-TR" altLang="en-US" sz="2000" noProof="0" dirty="0" err="1">
                <a:latin typeface="Cambria"/>
                <a:cs typeface="Cambria"/>
              </a:rPr>
              <a:t>Marginal</a:t>
            </a:r>
            <a:r>
              <a:rPr lang="tr-TR" altLang="en-US" sz="2000" noProof="0" dirty="0">
                <a:latin typeface="Cambria"/>
                <a:cs typeface="Cambria"/>
              </a:rPr>
              <a:t> Product of </a:t>
            </a:r>
            <a:r>
              <a:rPr lang="tr-TR" altLang="en-US" sz="2000" noProof="0" dirty="0" err="1">
                <a:latin typeface="Cambria"/>
                <a:cs typeface="Cambria"/>
              </a:rPr>
              <a:t>Labor</a:t>
            </a:r>
            <a:r>
              <a:rPr lang="tr-TR" altLang="en-US" sz="2000" noProof="0" dirty="0">
                <a:latin typeface="Cambria"/>
                <a:cs typeface="Cambria"/>
              </a:rPr>
              <a:t>: MP</a:t>
            </a:r>
            <a:r>
              <a:rPr lang="tr-TR" altLang="en-US" sz="2000" baseline="-25000" noProof="0" dirty="0">
                <a:latin typeface="Cambria"/>
                <a:cs typeface="Cambria"/>
              </a:rPr>
              <a:t>L</a:t>
            </a:r>
            <a:r>
              <a:rPr lang="tr-TR" altLang="en-US" sz="2000" noProof="0" dirty="0">
                <a:latin typeface="Cambria"/>
                <a:cs typeface="Cambria"/>
              </a:rPr>
              <a:t>)</a:t>
            </a:r>
          </a:p>
          <a:p>
            <a:pPr lvl="1" eaLnBrk="1" hangingPunct="1"/>
            <a:r>
              <a:rPr lang="tr-TR" altLang="en-US" sz="2000" noProof="0" dirty="0">
                <a:latin typeface="Cambria"/>
                <a:cs typeface="Cambria"/>
              </a:rPr>
              <a:t>Sermayenin Marjinal Ürünü (</a:t>
            </a:r>
            <a:r>
              <a:rPr lang="tr-TR" altLang="en-US" sz="2000" noProof="0" dirty="0" err="1">
                <a:latin typeface="Cambria"/>
                <a:cs typeface="Cambria"/>
              </a:rPr>
              <a:t>Marginal</a:t>
            </a:r>
            <a:r>
              <a:rPr lang="tr-TR" altLang="en-US" sz="2000" noProof="0" dirty="0">
                <a:latin typeface="Cambria"/>
                <a:cs typeface="Cambria"/>
              </a:rPr>
              <a:t> Product of </a:t>
            </a:r>
            <a:r>
              <a:rPr lang="tr-TR" altLang="en-US" sz="2000" noProof="0" dirty="0" err="1">
                <a:latin typeface="Cambria"/>
                <a:cs typeface="Cambria"/>
              </a:rPr>
              <a:t>Capital</a:t>
            </a:r>
            <a:r>
              <a:rPr lang="tr-TR" altLang="en-US" sz="2000" noProof="0" dirty="0">
                <a:latin typeface="Cambria"/>
                <a:cs typeface="Cambria"/>
              </a:rPr>
              <a:t>: MP</a:t>
            </a:r>
            <a:r>
              <a:rPr lang="tr-TR" altLang="en-US" sz="2000" baseline="-25000" noProof="0" dirty="0">
                <a:latin typeface="Cambria"/>
                <a:cs typeface="Cambria"/>
              </a:rPr>
              <a:t>K</a:t>
            </a:r>
            <a:r>
              <a:rPr lang="tr-TR" altLang="en-US" sz="2000" noProof="0" dirty="0">
                <a:latin typeface="Cambria"/>
                <a:cs typeface="Cambria"/>
              </a:rPr>
              <a:t>)</a:t>
            </a:r>
            <a:endParaRPr lang="tr-TR" altLang="en-US" sz="2400" noProof="0" dirty="0">
              <a:latin typeface="Cambria"/>
              <a:cs typeface="Cambria"/>
            </a:endParaRPr>
          </a:p>
          <a:p>
            <a:pPr eaLnBrk="1" hangingPunct="1"/>
            <a:endParaRPr lang="tr-TR" altLang="en-US" sz="2400" noProof="0" dirty="0">
              <a:latin typeface="Cambria"/>
              <a:cs typeface="Cambria"/>
            </a:endParaRPr>
          </a:p>
          <a:p>
            <a:pPr eaLnBrk="1" hangingPunct="1"/>
            <a:r>
              <a:rPr lang="tr-TR" altLang="en-US" sz="2400" noProof="0" dirty="0">
                <a:latin typeface="Cambria"/>
                <a:cs typeface="Cambria"/>
              </a:rPr>
              <a:t>Matematiksel olarak: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8928997"/>
              </p:ext>
            </p:extLst>
          </p:nvPr>
        </p:nvGraphicFramePr>
        <p:xfrm>
          <a:off x="2825750" y="4994275"/>
          <a:ext cx="6477000" cy="1343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57" name="Equation" r:id="rId4" imgW="1981200" imgH="406400" progId="Equation.3">
                  <p:embed/>
                </p:oleObj>
              </mc:Choice>
              <mc:Fallback>
                <p:oleObj name="Equation" r:id="rId4" imgW="19812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5750" y="4994275"/>
                        <a:ext cx="6477000" cy="1343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56689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0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>
          <a:xfrm>
            <a:off x="933450" y="0"/>
            <a:ext cx="8229600" cy="1527175"/>
          </a:xfrm>
        </p:spPr>
        <p:txBody>
          <a:bodyPr/>
          <a:lstStyle/>
          <a:p>
            <a:r>
              <a:rPr lang="tr-TR" altLang="en-US" noProof="0" dirty="0">
                <a:latin typeface="Cambria"/>
                <a:cs typeface="Cambria"/>
              </a:rPr>
              <a:t>Emeğin Marjinal Ürünü</a:t>
            </a:r>
          </a:p>
        </p:txBody>
      </p:sp>
      <p:sp>
        <p:nvSpPr>
          <p:cNvPr id="1028" name="Content Placeholder 2"/>
          <p:cNvSpPr>
            <a:spLocks noGrp="1"/>
          </p:cNvSpPr>
          <p:nvPr>
            <p:ph idx="1"/>
          </p:nvPr>
        </p:nvSpPr>
        <p:spPr>
          <a:xfrm>
            <a:off x="963083" y="1712913"/>
            <a:ext cx="10967660" cy="3105150"/>
          </a:xfrm>
        </p:spPr>
        <p:txBody>
          <a:bodyPr/>
          <a:lstStyle/>
          <a:p>
            <a:pPr eaLnBrk="1" hangingPunct="1"/>
            <a:r>
              <a:rPr lang="tr-TR" altLang="en-US" sz="2800" noProof="0" dirty="0">
                <a:latin typeface="Cambria"/>
                <a:cs typeface="Cambria"/>
              </a:rPr>
              <a:t>Emeğin Marjinal Ürünü (</a:t>
            </a:r>
            <a:r>
              <a:rPr lang="tr-TR" altLang="en-US" sz="2800" noProof="0" dirty="0" err="1">
                <a:latin typeface="Cambria"/>
                <a:cs typeface="Cambria"/>
              </a:rPr>
              <a:t>Marginal</a:t>
            </a:r>
            <a:r>
              <a:rPr lang="tr-TR" altLang="en-US" sz="2800" noProof="0" dirty="0">
                <a:latin typeface="Cambria"/>
                <a:cs typeface="Cambria"/>
              </a:rPr>
              <a:t> Product of </a:t>
            </a:r>
            <a:r>
              <a:rPr lang="tr-TR" altLang="en-US" sz="2800" noProof="0" dirty="0" err="1">
                <a:latin typeface="Cambria"/>
                <a:cs typeface="Cambria"/>
              </a:rPr>
              <a:t>Labor</a:t>
            </a:r>
            <a:r>
              <a:rPr lang="tr-TR" altLang="en-US" sz="2800" noProof="0" dirty="0">
                <a:latin typeface="Cambria"/>
                <a:cs typeface="Cambria"/>
              </a:rPr>
              <a:t>: MP</a:t>
            </a:r>
            <a:r>
              <a:rPr lang="tr-TR" altLang="en-US" sz="2800" baseline="-25000" noProof="0" dirty="0">
                <a:latin typeface="Cambria"/>
                <a:cs typeface="Cambria"/>
              </a:rPr>
              <a:t>L</a:t>
            </a:r>
            <a:r>
              <a:rPr lang="tr-TR" altLang="en-US" sz="2800" noProof="0" dirty="0">
                <a:latin typeface="Cambria"/>
                <a:cs typeface="Cambria"/>
              </a:rPr>
              <a:t>)</a:t>
            </a:r>
          </a:p>
          <a:p>
            <a:pPr lvl="1" eaLnBrk="1" hangingPunct="1"/>
            <a:r>
              <a:rPr lang="tr-TR" sz="2000" noProof="0" dirty="0">
                <a:latin typeface="Cambria"/>
                <a:cs typeface="Cambria"/>
              </a:rPr>
              <a:t>Bir birim fazla emek ile üretilen ekstra çıktı miktarı.</a:t>
            </a:r>
            <a:endParaRPr lang="tr-TR" altLang="en-US" sz="2000" noProof="0" dirty="0">
              <a:latin typeface="Cambria"/>
              <a:cs typeface="Cambria"/>
            </a:endParaRPr>
          </a:p>
          <a:p>
            <a:pPr eaLnBrk="1" hangingPunct="1">
              <a:buFont typeface="Arial"/>
              <a:buChar char="•"/>
            </a:pPr>
            <a:r>
              <a:rPr lang="tr-TR" altLang="en-US" sz="2400" noProof="0" dirty="0">
                <a:latin typeface="Cambria"/>
                <a:cs typeface="Cambria"/>
              </a:rPr>
              <a:t>MP</a:t>
            </a:r>
            <a:r>
              <a:rPr lang="tr-TR" altLang="en-US" sz="2400" baseline="-25000" noProof="0" dirty="0">
                <a:latin typeface="Cambria"/>
                <a:cs typeface="Cambria"/>
              </a:rPr>
              <a:t>L </a:t>
            </a:r>
            <a:r>
              <a:rPr lang="tr-TR" sz="2400" noProof="0" dirty="0">
                <a:latin typeface="Cambria"/>
                <a:cs typeface="Cambria"/>
              </a:rPr>
              <a:t>önce artar sonra düşer.</a:t>
            </a:r>
            <a:endParaRPr lang="tr-TR" altLang="en-US" sz="2400" noProof="0" dirty="0">
              <a:latin typeface="Cambria"/>
              <a:cs typeface="Cambria"/>
            </a:endParaRPr>
          </a:p>
          <a:p>
            <a:pPr lvl="1" eaLnBrk="1" hangingPunct="1"/>
            <a:r>
              <a:rPr lang="tr-TR" altLang="en-US" sz="2000" dirty="0"/>
              <a:t>MP</a:t>
            </a:r>
            <a:r>
              <a:rPr lang="tr-TR" altLang="en-US" sz="2000" baseline="-25000" dirty="0"/>
              <a:t>L </a:t>
            </a:r>
            <a:r>
              <a:rPr lang="tr-TR" sz="2000" dirty="0"/>
              <a:t>artıyorken, toplam hasıladaki (TP) artış oranı artar çünkü </a:t>
            </a:r>
            <a:r>
              <a:rPr lang="tr-TR" altLang="en-US" sz="2000" dirty="0"/>
              <a:t>MP</a:t>
            </a:r>
            <a:r>
              <a:rPr lang="tr-TR" altLang="en-US" sz="2000" baseline="-25000" dirty="0"/>
              <a:t>L</a:t>
            </a:r>
            <a:r>
              <a:rPr lang="tr-TR" altLang="en-US" sz="2000" dirty="0"/>
              <a:t>, </a:t>
            </a:r>
            <a:r>
              <a:rPr lang="tr-TR" sz="2000" dirty="0"/>
              <a:t>TP</a:t>
            </a:r>
            <a:r>
              <a:rPr lang="tr-TR" altLang="en-US" sz="2000" dirty="0"/>
              <a:t> eğrisinin eğimidir.</a:t>
            </a:r>
            <a:endParaRPr lang="tr-TR" altLang="en-US" sz="2000" noProof="0" dirty="0">
              <a:latin typeface="Cambria"/>
              <a:cs typeface="Cambria"/>
            </a:endParaRPr>
          </a:p>
          <a:p>
            <a:pPr lvl="1" eaLnBrk="1" hangingPunct="1"/>
            <a:r>
              <a:rPr lang="tr-TR" altLang="en-US" sz="2000" noProof="0" dirty="0">
                <a:latin typeface="Cambria"/>
                <a:cs typeface="Cambria"/>
              </a:rPr>
              <a:t>MP</a:t>
            </a:r>
            <a:r>
              <a:rPr lang="tr-TR" altLang="en-US" sz="2000" baseline="-25000" noProof="0" dirty="0">
                <a:latin typeface="Cambria"/>
                <a:cs typeface="Cambria"/>
              </a:rPr>
              <a:t>L </a:t>
            </a:r>
            <a:r>
              <a:rPr lang="tr-TR" sz="2000" noProof="0" dirty="0">
                <a:latin typeface="Cambria"/>
                <a:cs typeface="Cambria"/>
              </a:rPr>
              <a:t>azalıyorken, toplam hasıladaki (</a:t>
            </a:r>
            <a:r>
              <a:rPr lang="tr-TR" sz="2000" dirty="0"/>
              <a:t>TP</a:t>
            </a:r>
            <a:r>
              <a:rPr lang="tr-TR" sz="2000" noProof="0" dirty="0">
                <a:latin typeface="Cambria"/>
                <a:cs typeface="Cambria"/>
              </a:rPr>
              <a:t>) artış oranı azalır çünkü </a:t>
            </a:r>
            <a:r>
              <a:rPr lang="tr-TR" altLang="en-US" sz="2000" noProof="0" dirty="0">
                <a:latin typeface="Cambria"/>
                <a:cs typeface="Cambria"/>
              </a:rPr>
              <a:t>MP</a:t>
            </a:r>
            <a:r>
              <a:rPr lang="tr-TR" altLang="en-US" sz="2000" baseline="-25000" noProof="0" dirty="0">
                <a:latin typeface="Cambria"/>
                <a:cs typeface="Cambria"/>
              </a:rPr>
              <a:t>L</a:t>
            </a:r>
            <a:r>
              <a:rPr lang="tr-TR" altLang="en-US" sz="2000" noProof="0" dirty="0">
                <a:latin typeface="Cambria"/>
                <a:cs typeface="Cambria"/>
              </a:rPr>
              <a:t>, </a:t>
            </a:r>
            <a:r>
              <a:rPr lang="tr-TR" sz="2000" dirty="0"/>
              <a:t>TP</a:t>
            </a:r>
            <a:r>
              <a:rPr lang="tr-TR" altLang="en-US" sz="2000" noProof="0" dirty="0">
                <a:latin typeface="Cambria"/>
                <a:cs typeface="Cambria"/>
              </a:rPr>
              <a:t> eğrisinin eğimidir.</a:t>
            </a:r>
          </a:p>
          <a:p>
            <a:pPr lvl="1" eaLnBrk="1" hangingPunct="1"/>
            <a:r>
              <a:rPr lang="tr-TR" altLang="en-US" sz="2000" noProof="0" dirty="0">
                <a:latin typeface="Cambria"/>
                <a:cs typeface="Cambria"/>
              </a:rPr>
              <a:t>MP</a:t>
            </a:r>
            <a:r>
              <a:rPr lang="tr-TR" altLang="en-US" sz="2000" baseline="-25000" noProof="0" dirty="0">
                <a:latin typeface="Cambria"/>
                <a:cs typeface="Cambria"/>
              </a:rPr>
              <a:t>L </a:t>
            </a:r>
            <a:r>
              <a:rPr lang="tr-TR" altLang="en-US" sz="2000" noProof="0" dirty="0">
                <a:latin typeface="Cambria"/>
                <a:cs typeface="Cambria"/>
              </a:rPr>
              <a:t>s</a:t>
            </a:r>
            <a:r>
              <a:rPr lang="tr-TR" sz="2000" noProof="0" dirty="0">
                <a:latin typeface="Cambria"/>
                <a:cs typeface="Cambria"/>
              </a:rPr>
              <a:t>ıfır iken, </a:t>
            </a:r>
            <a:r>
              <a:rPr lang="tr-TR" sz="2000" dirty="0"/>
              <a:t>TP</a:t>
            </a:r>
            <a:r>
              <a:rPr lang="tr-TR" sz="2000" noProof="0" dirty="0">
                <a:latin typeface="Cambria"/>
                <a:cs typeface="Cambria"/>
              </a:rPr>
              <a:t> maksimum değerini alır.</a:t>
            </a:r>
            <a:endParaRPr lang="tr-TR" altLang="en-US" sz="2000" noProof="0" dirty="0">
              <a:latin typeface="Cambria"/>
              <a:cs typeface="Cambria"/>
            </a:endParaRPr>
          </a:p>
          <a:p>
            <a:pPr lvl="1" eaLnBrk="1" hangingPunct="1"/>
            <a:r>
              <a:rPr lang="tr-TR" altLang="en-US" sz="2000" noProof="0" dirty="0">
                <a:latin typeface="Cambria"/>
                <a:cs typeface="Cambria"/>
              </a:rPr>
              <a:t>MP</a:t>
            </a:r>
            <a:r>
              <a:rPr lang="tr-TR" altLang="en-US" sz="2000" baseline="-25000" noProof="0" dirty="0">
                <a:latin typeface="Cambria"/>
                <a:cs typeface="Cambria"/>
              </a:rPr>
              <a:t>L</a:t>
            </a:r>
            <a:r>
              <a:rPr lang="tr-TR" sz="2000" noProof="0" dirty="0">
                <a:latin typeface="Cambria"/>
                <a:cs typeface="Cambria"/>
              </a:rPr>
              <a:t> negatif iken, ekstra çalıştırılan işçiler </a:t>
            </a:r>
            <a:r>
              <a:rPr lang="tr-TR" sz="2000" dirty="0"/>
              <a:t>TP</a:t>
            </a:r>
            <a:r>
              <a:rPr lang="tr-TR" sz="2000" noProof="0" dirty="0">
                <a:latin typeface="Cambria"/>
                <a:cs typeface="Cambria"/>
              </a:rPr>
              <a:t>'</a:t>
            </a:r>
            <a:r>
              <a:rPr lang="tr-TR" sz="2000" noProof="0" dirty="0" err="1">
                <a:latin typeface="Cambria"/>
                <a:cs typeface="Cambria"/>
              </a:rPr>
              <a:t>yi</a:t>
            </a:r>
            <a:r>
              <a:rPr lang="tr-TR" sz="2000" noProof="0" dirty="0">
                <a:latin typeface="Cambria"/>
                <a:cs typeface="Cambria"/>
              </a:rPr>
              <a:t> azaltır.</a:t>
            </a:r>
          </a:p>
          <a:p>
            <a:pPr lvl="1" eaLnBrk="1" hangingPunct="1"/>
            <a:endParaRPr lang="tr-TR" altLang="en-US" sz="2800" noProof="0" dirty="0">
              <a:latin typeface="Cambria"/>
              <a:cs typeface="Cambria"/>
            </a:endParaRPr>
          </a:p>
          <a:p>
            <a:pPr eaLnBrk="1" hangingPunct="1"/>
            <a:r>
              <a:rPr lang="tr-TR" altLang="en-US" sz="2800" noProof="0" dirty="0">
                <a:latin typeface="Cambria"/>
                <a:cs typeface="Cambria"/>
              </a:rPr>
              <a:t>Matematiksel olarak: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2643344"/>
              </p:ext>
            </p:extLst>
          </p:nvPr>
        </p:nvGraphicFramePr>
        <p:xfrm>
          <a:off x="4133850" y="4973638"/>
          <a:ext cx="3860800" cy="1385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33" name="Equation" r:id="rId4" imgW="1181100" imgH="419100" progId="Equation.DSMT4">
                  <p:embed/>
                </p:oleObj>
              </mc:Choice>
              <mc:Fallback>
                <p:oleObj name="Equation" r:id="rId4" imgW="11811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3850" y="4973638"/>
                        <a:ext cx="3860800" cy="1385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70421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0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0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0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866" name="Picture 2" descr="FIG0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705" y="419100"/>
            <a:ext cx="7843839" cy="6021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1941364" y="366653"/>
            <a:ext cx="4231455" cy="36768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b="1" dirty="0">
                <a:effectLst/>
                <a:latin typeface="Cambria"/>
                <a:ea typeface="ＭＳ 明朝"/>
                <a:cs typeface="Cambria"/>
              </a:rPr>
              <a:t>Üretim Fonksiyonu ve Marjinal Ürün</a:t>
            </a:r>
          </a:p>
        </p:txBody>
      </p:sp>
      <p:sp>
        <p:nvSpPr>
          <p:cNvPr id="4" name="Rectangle 3"/>
          <p:cNvSpPr/>
          <p:nvPr/>
        </p:nvSpPr>
        <p:spPr>
          <a:xfrm>
            <a:off x="1834286" y="942343"/>
            <a:ext cx="1375033" cy="36768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b="1" dirty="0">
                <a:effectLst/>
                <a:latin typeface="Cambria"/>
                <a:ea typeface="ＭＳ 明朝"/>
                <a:cs typeface="Cambria"/>
              </a:rPr>
              <a:t>İşçi Sayısı</a:t>
            </a:r>
          </a:p>
        </p:txBody>
      </p:sp>
      <p:sp>
        <p:nvSpPr>
          <p:cNvPr id="5" name="Rectangle 4"/>
          <p:cNvSpPr/>
          <p:nvPr/>
        </p:nvSpPr>
        <p:spPr>
          <a:xfrm>
            <a:off x="3161477" y="786789"/>
            <a:ext cx="1278121" cy="51518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b="1" dirty="0">
                <a:effectLst/>
                <a:latin typeface="Cambria"/>
                <a:ea typeface="ＭＳ 明朝"/>
                <a:cs typeface="Cambria"/>
              </a:rPr>
              <a:t>Toplam Ürün</a:t>
            </a:r>
          </a:p>
        </p:txBody>
      </p:sp>
      <p:sp>
        <p:nvSpPr>
          <p:cNvPr id="7" name="Rectangle 6"/>
          <p:cNvSpPr/>
          <p:nvPr/>
        </p:nvSpPr>
        <p:spPr>
          <a:xfrm>
            <a:off x="5710172" y="714433"/>
            <a:ext cx="853787" cy="36768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200" b="1" dirty="0">
                <a:effectLst/>
                <a:latin typeface="Cambria"/>
                <a:ea typeface="ＭＳ 明朝"/>
                <a:cs typeface="Cambria"/>
              </a:rPr>
              <a:t>Toplam Ürün</a:t>
            </a:r>
          </a:p>
        </p:txBody>
      </p:sp>
      <p:sp>
        <p:nvSpPr>
          <p:cNvPr id="8" name="Rectangle 7"/>
          <p:cNvSpPr/>
          <p:nvPr/>
        </p:nvSpPr>
        <p:spPr>
          <a:xfrm>
            <a:off x="5873556" y="3354799"/>
            <a:ext cx="705609" cy="53833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600" b="1" dirty="0">
                <a:effectLst/>
                <a:latin typeface="Cambria"/>
                <a:ea typeface="ＭＳ 明朝"/>
                <a:cs typeface="Cambria"/>
              </a:rPr>
              <a:t>MP</a:t>
            </a:r>
            <a:r>
              <a:rPr lang="tr-TR" sz="1600" b="1" baseline="-25000" dirty="0">
                <a:effectLst/>
                <a:latin typeface="Cambria"/>
                <a:ea typeface="ＭＳ 明朝"/>
                <a:cs typeface="Cambria"/>
              </a:rPr>
              <a:t>L</a:t>
            </a:r>
            <a:endParaRPr lang="tr-TR" sz="1600" b="1" dirty="0">
              <a:effectLst/>
              <a:latin typeface="Cambria"/>
              <a:ea typeface="ＭＳ 明朝"/>
              <a:cs typeface="Cambria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151898" y="2659171"/>
            <a:ext cx="853787" cy="36768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200" b="1" dirty="0">
                <a:effectLst/>
                <a:latin typeface="Cambria"/>
                <a:ea typeface="ＭＳ 明朝"/>
                <a:cs typeface="Cambria"/>
              </a:rPr>
              <a:t>İşçi Sayısı</a:t>
            </a:r>
          </a:p>
        </p:txBody>
      </p:sp>
      <p:sp>
        <p:nvSpPr>
          <p:cNvPr id="10" name="Rectangle 9"/>
          <p:cNvSpPr/>
          <p:nvPr/>
        </p:nvSpPr>
        <p:spPr>
          <a:xfrm>
            <a:off x="9170200" y="5927500"/>
            <a:ext cx="853787" cy="36768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200" b="1" dirty="0">
                <a:effectLst/>
                <a:latin typeface="Cambria"/>
                <a:ea typeface="ＭＳ 明朝"/>
                <a:cs typeface="Cambria"/>
              </a:rPr>
              <a:t>İşçi Sayısı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386913" y="758692"/>
            <a:ext cx="1440976" cy="5839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600" b="1" dirty="0">
                <a:effectLst/>
                <a:latin typeface="Cambria"/>
                <a:ea typeface="ＭＳ 明朝"/>
                <a:cs typeface="Cambria"/>
              </a:rPr>
              <a:t>Emeğin Marjinal Ürünü</a:t>
            </a:r>
          </a:p>
        </p:txBody>
      </p:sp>
    </p:spTree>
    <p:extLst>
      <p:ext uri="{BB962C8B-B14F-4D97-AF65-F5344CB8AC3E}">
        <p14:creationId xmlns:p14="http://schemas.microsoft.com/office/powerpoint/2010/main" val="18959145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>
          <a:xfrm>
            <a:off x="610304" y="8"/>
            <a:ext cx="11504082" cy="1527175"/>
          </a:xfrm>
        </p:spPr>
        <p:txBody>
          <a:bodyPr/>
          <a:lstStyle/>
          <a:p>
            <a:r>
              <a:rPr lang="tr-TR" altLang="en-US" noProof="0" dirty="0">
                <a:latin typeface="Cambria"/>
                <a:cs typeface="Cambria"/>
              </a:rPr>
              <a:t>Azalan Marjinal Ürün Yasası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549804" y="1702329"/>
            <a:ext cx="11419945" cy="4895850"/>
          </a:xfrm>
        </p:spPr>
        <p:txBody>
          <a:bodyPr/>
          <a:lstStyle/>
          <a:p>
            <a:pPr eaLnBrk="1" hangingPunct="1"/>
            <a:r>
              <a:rPr lang="tr-TR" altLang="en-US" sz="2800" noProof="0" dirty="0">
                <a:latin typeface="Cambria"/>
                <a:cs typeface="Cambria"/>
              </a:rPr>
              <a:t>Diğer girdi miktarları sabit iken (K), değişken girdinin fazla kullanılmasından elde elde edilen çıktıdaki artış oranı değişken girdi miktarı arttıkça zamanla azalacaktır.</a:t>
            </a:r>
          </a:p>
          <a:p>
            <a:pPr eaLnBrk="1" hangingPunct="1"/>
            <a:r>
              <a:rPr lang="tr-TR" altLang="en-US" sz="2800" noProof="0" dirty="0">
                <a:latin typeface="Cambria"/>
                <a:cs typeface="Cambria"/>
              </a:rPr>
              <a:t>Azalan Marjinal Ürün Yasası (</a:t>
            </a:r>
            <a:r>
              <a:rPr lang="tr-TR" altLang="en-US" sz="2800" noProof="0" dirty="0" err="1">
                <a:latin typeface="Cambria"/>
                <a:cs typeface="Cambria"/>
              </a:rPr>
              <a:t>Diminishing</a:t>
            </a:r>
            <a:r>
              <a:rPr lang="tr-TR" altLang="en-US" sz="2800" noProof="0" dirty="0">
                <a:latin typeface="Cambria"/>
                <a:cs typeface="Cambria"/>
              </a:rPr>
              <a:t> </a:t>
            </a:r>
            <a:r>
              <a:rPr lang="tr-TR" altLang="en-US" sz="2800" noProof="0" dirty="0" err="1">
                <a:latin typeface="Cambria"/>
                <a:cs typeface="Cambria"/>
              </a:rPr>
              <a:t>Marginal</a:t>
            </a:r>
            <a:r>
              <a:rPr lang="tr-TR" altLang="en-US" sz="2800" noProof="0" dirty="0">
                <a:latin typeface="Cambria"/>
                <a:cs typeface="Cambria"/>
              </a:rPr>
              <a:t> Product: DMP)</a:t>
            </a:r>
          </a:p>
          <a:p>
            <a:pPr lvl="1" eaLnBrk="1" hangingPunct="1"/>
            <a:r>
              <a:rPr lang="tr-TR" altLang="en-US" sz="2400" noProof="0" dirty="0">
                <a:latin typeface="Cambria"/>
                <a:cs typeface="Cambria"/>
              </a:rPr>
              <a:t>Bir girdideki birbirini izleyen artışlar en sonunda çıktının azalarak artmasına neden olur.</a:t>
            </a:r>
          </a:p>
          <a:p>
            <a:pPr lvl="1" eaLnBrk="1" hangingPunct="1"/>
            <a:r>
              <a:rPr lang="tr-TR" sz="2400" noProof="0" dirty="0">
                <a:latin typeface="Cambria"/>
                <a:cs typeface="Cambria"/>
              </a:rPr>
              <a:t>Azalan getiri noktasının karşılığı marjinal ürünün azalmaya başladığı düzeydir.</a:t>
            </a:r>
          </a:p>
          <a:p>
            <a:pPr marL="914400" lvl="2" indent="0" eaLnBrk="1" hangingPunct="1">
              <a:buNone/>
            </a:pPr>
            <a:endParaRPr lang="tr-TR" altLang="en-US" sz="1200" noProof="0" dirty="0">
              <a:latin typeface="Cambria"/>
              <a:ea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728843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>
          <a:xfrm>
            <a:off x="991307" y="0"/>
            <a:ext cx="11504082" cy="1527175"/>
          </a:xfrm>
        </p:spPr>
        <p:txBody>
          <a:bodyPr/>
          <a:lstStyle/>
          <a:p>
            <a:r>
              <a:rPr lang="tr-TR" altLang="en-US" noProof="0" dirty="0">
                <a:latin typeface="Cambria"/>
                <a:cs typeface="Cambria"/>
              </a:rPr>
              <a:t>Azalan Marjinal Ürün Yasası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549804" y="1702329"/>
            <a:ext cx="10298113" cy="4895850"/>
          </a:xfrm>
        </p:spPr>
        <p:txBody>
          <a:bodyPr/>
          <a:lstStyle/>
          <a:p>
            <a:pPr lvl="1" eaLnBrk="1" hangingPunct="1">
              <a:buFont typeface="Arial"/>
              <a:buChar char="•"/>
            </a:pPr>
            <a:r>
              <a:rPr lang="tr-TR" altLang="en-US" sz="2800" u="sng" noProof="0" dirty="0">
                <a:latin typeface="Cambria"/>
                <a:cs typeface="Cambria"/>
              </a:rPr>
              <a:t>Sermayeyi (K) sabit varsayalım</a:t>
            </a:r>
            <a:r>
              <a:rPr lang="tr-TR" altLang="en-US" sz="2800" noProof="0" dirty="0">
                <a:latin typeface="Cambria"/>
                <a:cs typeface="Cambria"/>
              </a:rPr>
              <a:t>, en sonunda öyle bir notaya geliriz ki yeni bir işçinin (L) çıktıya katkısı bir öncekinden daha az olur.</a:t>
            </a:r>
          </a:p>
          <a:p>
            <a:pPr lvl="1" eaLnBrk="1" hangingPunct="1">
              <a:buFont typeface="Arial"/>
              <a:buChar char="•"/>
            </a:pPr>
            <a:r>
              <a:rPr lang="tr-TR" altLang="en-US" sz="2800" noProof="0" dirty="0">
                <a:latin typeface="Cambria"/>
                <a:cs typeface="Cambria"/>
              </a:rPr>
              <a:t>Örnek:</a:t>
            </a:r>
          </a:p>
          <a:p>
            <a:pPr lvl="2" eaLnBrk="1" hangingPunct="1"/>
            <a:r>
              <a:rPr lang="tr-TR" altLang="en-US" sz="2000" noProof="0" dirty="0">
                <a:latin typeface="Cambria"/>
                <a:ea typeface="Cambria"/>
                <a:cs typeface="Cambria"/>
              </a:rPr>
              <a:t>İşçi #3 çıktıyı 15 artırır.</a:t>
            </a:r>
          </a:p>
          <a:p>
            <a:pPr lvl="2" eaLnBrk="1" hangingPunct="1"/>
            <a:r>
              <a:rPr lang="tr-TR" altLang="en-US" sz="2000" noProof="0" dirty="0">
                <a:latin typeface="Cambria"/>
                <a:ea typeface="Cambria"/>
                <a:cs typeface="Cambria"/>
              </a:rPr>
              <a:t>İşçi #4 çıktıyı 12 artırır.</a:t>
            </a:r>
          </a:p>
          <a:p>
            <a:pPr lvl="2" eaLnBrk="1" hangingPunct="1"/>
            <a:r>
              <a:rPr lang="tr-TR" altLang="en-US" sz="2000" noProof="0" dirty="0">
                <a:latin typeface="Cambria"/>
                <a:ea typeface="Cambria"/>
                <a:cs typeface="Cambria"/>
              </a:rPr>
              <a:t>İşçi #5 çıktıyı 10 artırır.</a:t>
            </a:r>
          </a:p>
        </p:txBody>
      </p:sp>
      <p:pic>
        <p:nvPicPr>
          <p:cNvPr id="37891" name="Picture 13" descr="I:\DirkTextbookN\Jpegs(All)\VOLUME_1_MICRO_Class-test\04_PRINECO_CH0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2782" y="4168246"/>
            <a:ext cx="2887663" cy="194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8721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338" name="Picture 2" descr="07_PRINECOMI_CH0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6" y="1143003"/>
            <a:ext cx="8531225" cy="4576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1660283" y="1405878"/>
            <a:ext cx="2558939" cy="36768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2400" b="1" dirty="0">
                <a:effectLst/>
                <a:latin typeface="Cambria"/>
                <a:ea typeface="ＭＳ 明朝"/>
                <a:cs typeface="Cambria"/>
              </a:rPr>
              <a:t>İşçi Miktarı</a:t>
            </a:r>
          </a:p>
        </p:txBody>
      </p:sp>
      <p:sp>
        <p:nvSpPr>
          <p:cNvPr id="4" name="Rectangle 3"/>
          <p:cNvSpPr/>
          <p:nvPr/>
        </p:nvSpPr>
        <p:spPr>
          <a:xfrm>
            <a:off x="4549291" y="1206149"/>
            <a:ext cx="2814833" cy="59216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2400" b="1" dirty="0">
                <a:effectLst/>
                <a:latin typeface="Cambria"/>
                <a:ea typeface="ＭＳ 明朝"/>
                <a:cs typeface="Cambria"/>
              </a:rPr>
              <a:t>Toplam Ürün</a:t>
            </a:r>
          </a:p>
        </p:txBody>
      </p:sp>
      <p:sp>
        <p:nvSpPr>
          <p:cNvPr id="5" name="Rectangle 4"/>
          <p:cNvSpPr/>
          <p:nvPr/>
        </p:nvSpPr>
        <p:spPr>
          <a:xfrm>
            <a:off x="7876691" y="1244355"/>
            <a:ext cx="2814833" cy="53833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2400" b="1" dirty="0">
                <a:effectLst/>
                <a:latin typeface="Cambria"/>
                <a:ea typeface="ＭＳ 明朝"/>
                <a:cs typeface="Cambria"/>
              </a:rPr>
              <a:t>Marjinal Ürün</a:t>
            </a:r>
          </a:p>
        </p:txBody>
      </p:sp>
    </p:spTree>
    <p:extLst>
      <p:ext uri="{BB962C8B-B14F-4D97-AF65-F5344CB8AC3E}">
        <p14:creationId xmlns:p14="http://schemas.microsoft.com/office/powerpoint/2010/main" val="20915978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>
          <a:xfrm>
            <a:off x="1981200" y="9"/>
            <a:ext cx="8229600" cy="1527175"/>
          </a:xfrm>
        </p:spPr>
        <p:txBody>
          <a:bodyPr/>
          <a:lstStyle/>
          <a:p>
            <a:r>
              <a:rPr lang="tr-TR" altLang="en-US" noProof="0" dirty="0">
                <a:latin typeface="Cambria"/>
                <a:cs typeface="Cambria"/>
              </a:rPr>
              <a:t>DMP'nin nedeni nedir?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1952625" y="1670053"/>
            <a:ext cx="8229600" cy="4962525"/>
          </a:xfrm>
        </p:spPr>
        <p:txBody>
          <a:bodyPr/>
          <a:lstStyle/>
          <a:p>
            <a:pPr eaLnBrk="1" hangingPunct="1"/>
            <a:r>
              <a:rPr lang="tr-TR" altLang="en-US" sz="3200" noProof="0" dirty="0">
                <a:latin typeface="Cambria"/>
                <a:cs typeface="Cambria"/>
              </a:rPr>
              <a:t>Sabit miktardaki sermayeyi düşünün.</a:t>
            </a:r>
          </a:p>
          <a:p>
            <a:pPr lvl="1" eaLnBrk="1" hangingPunct="1"/>
            <a:r>
              <a:rPr lang="tr-TR" altLang="ja-JP" sz="2800" noProof="0" dirty="0">
                <a:latin typeface="Cambria"/>
                <a:cs typeface="Cambria"/>
              </a:rPr>
              <a:t>"Mutfakta çok fazla aşçı var."</a:t>
            </a:r>
          </a:p>
          <a:p>
            <a:pPr lvl="1" eaLnBrk="1" hangingPunct="1"/>
            <a:r>
              <a:rPr lang="tr-TR" altLang="en-US" sz="2800" noProof="0" dirty="0">
                <a:latin typeface="Cambria"/>
                <a:cs typeface="Cambria"/>
              </a:rPr>
              <a:t>Ekstra işçiler nihayetinde yapacak daha az iş bulurlar ve toplam ürüne daha az katkı verirler.</a:t>
            </a:r>
            <a:endParaRPr lang="tr-TR" altLang="ja-JP" sz="2800" noProof="0" dirty="0">
              <a:latin typeface="Cambria"/>
              <a:cs typeface="Cambria"/>
            </a:endParaRPr>
          </a:p>
          <a:p>
            <a:pPr lvl="1" eaLnBrk="1" hangingPunct="1"/>
            <a:r>
              <a:rPr lang="tr-TR" altLang="en-US" sz="2800" i="1" noProof="0" dirty="0">
                <a:latin typeface="Cambria"/>
                <a:cs typeface="Cambria"/>
              </a:rPr>
              <a:t>Yeni işçiler daha az vasıflı olduğu için değil.</a:t>
            </a:r>
            <a:endParaRPr lang="tr-TR" altLang="en-US" sz="2800" noProof="0" dirty="0">
              <a:latin typeface="Cambria"/>
              <a:cs typeface="Cambria"/>
            </a:endParaRPr>
          </a:p>
          <a:p>
            <a:pPr eaLnBrk="1" hangingPunct="1"/>
            <a:r>
              <a:rPr lang="tr-TR" altLang="en-US" sz="3200" noProof="0" dirty="0">
                <a:latin typeface="Cambria"/>
                <a:cs typeface="Cambria"/>
              </a:rPr>
              <a:t>Çok büyük miktardaki emek (L) ile</a:t>
            </a:r>
          </a:p>
          <a:p>
            <a:pPr lvl="1" eaLnBrk="1" hangingPunct="1"/>
            <a:r>
              <a:rPr lang="tr-TR" altLang="en-US" sz="2800" noProof="0" dirty="0">
                <a:latin typeface="Cambria"/>
                <a:cs typeface="Cambria"/>
              </a:rPr>
              <a:t>Yeni işçiler var olan işçileri engelleyebilir ve onları yavaşlatabilir.</a:t>
            </a:r>
          </a:p>
          <a:p>
            <a:pPr lvl="1" eaLnBrk="1" hangingPunct="1"/>
            <a:r>
              <a:rPr lang="tr-TR" altLang="en-US" sz="2800" noProof="0" dirty="0">
                <a:latin typeface="Cambria"/>
                <a:cs typeface="Cambria"/>
              </a:rPr>
              <a:t>Bu da negatif marjinal ürün demektir!</a:t>
            </a:r>
          </a:p>
        </p:txBody>
      </p:sp>
    </p:spTree>
    <p:extLst>
      <p:ext uri="{BB962C8B-B14F-4D97-AF65-F5344CB8AC3E}">
        <p14:creationId xmlns:p14="http://schemas.microsoft.com/office/powerpoint/2010/main" val="3405387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1981200" y="9"/>
            <a:ext cx="8229600" cy="1527175"/>
          </a:xfrm>
        </p:spPr>
        <p:txBody>
          <a:bodyPr/>
          <a:lstStyle/>
          <a:p>
            <a:r>
              <a:rPr lang="tr-TR" altLang="en-US" dirty="0">
                <a:latin typeface="Cambria"/>
              </a:rPr>
              <a:t>Hafta #6 Konu Başlıkları</a:t>
            </a:r>
            <a:endParaRPr lang="tr-TR" altLang="en-US" noProof="0" dirty="0">
              <a:latin typeface="Cambria"/>
              <a:cs typeface="Cambria"/>
            </a:endParaRP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1981205" y="1712913"/>
            <a:ext cx="9746343" cy="4096216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tr-TR" sz="2400" cap="none" noProof="0" dirty="0">
                <a:latin typeface="Cambria"/>
                <a:ea typeface="MS PGothic" charset="0"/>
                <a:cs typeface="Cambria"/>
              </a:rPr>
              <a:t>Açık Maliyet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tr-TR" sz="2400" noProof="0" dirty="0">
                <a:latin typeface="Cambria"/>
                <a:ea typeface="MS PGothic" charset="0"/>
                <a:cs typeface="Cambria"/>
              </a:rPr>
              <a:t>Gizli Maliyet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tr-TR" sz="2400" noProof="0" dirty="0">
                <a:latin typeface="Cambria"/>
                <a:ea typeface="MS PGothic" charset="0"/>
                <a:cs typeface="Cambria"/>
              </a:rPr>
              <a:t>Muhasebe Karı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tr-TR" sz="2400" noProof="0" dirty="0">
                <a:latin typeface="Cambria"/>
                <a:ea typeface="MS PGothic" charset="0"/>
                <a:cs typeface="Cambria"/>
              </a:rPr>
              <a:t>Ekonomik Kar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tr-TR" sz="2400" noProof="0" dirty="0">
                <a:latin typeface="Cambria"/>
                <a:ea typeface="MS PGothic" charset="0"/>
                <a:cs typeface="Cambria"/>
              </a:rPr>
              <a:t>Kısa Dönem vs. Uzun Dönem*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tr-TR" sz="2400" noProof="0" dirty="0">
                <a:latin typeface="Cambria"/>
                <a:ea typeface="MS PGothic" charset="0"/>
                <a:cs typeface="Cambria"/>
              </a:rPr>
              <a:t>TPL, MP, AP ve DMP*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tr-TR" sz="2400" noProof="0" dirty="0">
                <a:latin typeface="Cambria"/>
                <a:ea typeface="MS PGothic" charset="0"/>
                <a:cs typeface="Cambria"/>
              </a:rPr>
              <a:t>TC, TVC ve TFC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tr-TR" sz="2400" noProof="0" dirty="0">
                <a:latin typeface="Cambria"/>
                <a:ea typeface="MS PGothic" charset="0"/>
                <a:cs typeface="Cambria"/>
              </a:rPr>
              <a:t>ATC, AVC, AFC ve MC*</a:t>
            </a:r>
          </a:p>
          <a:p>
            <a:pPr marL="0" indent="0" eaLnBrk="1" hangingPunct="1">
              <a:buNone/>
            </a:pPr>
            <a:r>
              <a:rPr lang="tr-TR" altLang="en-US" sz="1600" dirty="0">
                <a:ea typeface="MS PGothic" charset="0"/>
              </a:rPr>
              <a:t>"</a:t>
            </a:r>
            <a:r>
              <a:rPr lang="tr-TR" altLang="en-US" sz="1600" noProof="0" dirty="0">
                <a:latin typeface="Cambria"/>
                <a:ea typeface="MS PGothic" charset="0"/>
                <a:cs typeface="Cambria"/>
              </a:rPr>
              <a:t>*" En önemli konu başlıklarını belirtir. </a:t>
            </a:r>
          </a:p>
          <a:p>
            <a:pPr marL="0" indent="0" eaLnBrk="1" hangingPunct="1">
              <a:buNone/>
            </a:pPr>
            <a:r>
              <a:rPr lang="tr-TR" altLang="en-US" sz="1600" noProof="0" dirty="0" err="1">
                <a:latin typeface="Cambria"/>
                <a:ea typeface="MS PGothic" charset="0"/>
                <a:cs typeface="Cambria"/>
              </a:rPr>
              <a:t>Mateer</a:t>
            </a:r>
            <a:r>
              <a:rPr lang="tr-TR" altLang="en-US" sz="1600" noProof="0" dirty="0">
                <a:latin typeface="Cambria"/>
                <a:ea typeface="MS PGothic" charset="0"/>
                <a:cs typeface="Cambria"/>
              </a:rPr>
              <a:t> ve </a:t>
            </a:r>
            <a:r>
              <a:rPr lang="tr-TR" altLang="en-US" sz="1600" noProof="0" dirty="0" err="1">
                <a:latin typeface="Cambria"/>
                <a:ea typeface="MS PGothic" charset="0"/>
                <a:cs typeface="Cambria"/>
              </a:rPr>
              <a:t>Coppock</a:t>
            </a:r>
            <a:r>
              <a:rPr lang="tr-TR" altLang="en-US" sz="1600" noProof="0" dirty="0">
                <a:latin typeface="Cambria"/>
                <a:ea typeface="MS PGothic" charset="0"/>
                <a:cs typeface="Cambria"/>
              </a:rPr>
              <a:t>: Bölüm #8</a:t>
            </a:r>
          </a:p>
          <a:p>
            <a:pPr marL="0" indent="0" eaLnBrk="1" hangingPunct="1">
              <a:buNone/>
            </a:pPr>
            <a:endParaRPr lang="tr-TR" sz="2800" noProof="0" dirty="0">
              <a:latin typeface="Cambria"/>
              <a:ea typeface="MS PGothic" charset="0"/>
              <a:cs typeface="Cambria"/>
            </a:endParaRPr>
          </a:p>
          <a:p>
            <a:pPr marL="514350" indent="-514350" eaLnBrk="1" hangingPunct="1">
              <a:buFont typeface="+mj-lt"/>
              <a:buAutoNum type="arabicPeriod"/>
            </a:pPr>
            <a:endParaRPr lang="tr-TR" sz="2800" noProof="0" dirty="0">
              <a:latin typeface="Cambria"/>
              <a:ea typeface="MS PGothic" charset="0"/>
              <a:cs typeface="Cambria"/>
            </a:endParaRPr>
          </a:p>
          <a:p>
            <a:pPr marL="514350" indent="-514350" eaLnBrk="1" hangingPunct="1">
              <a:buFont typeface="+mj-lt"/>
              <a:buAutoNum type="arabicPeriod"/>
            </a:pPr>
            <a:endParaRPr lang="tr-TR" sz="2800" cap="none" noProof="0" dirty="0">
              <a:latin typeface="Cambria"/>
              <a:ea typeface="MS PGothic" charset="0"/>
              <a:cs typeface="Cambria"/>
            </a:endParaRPr>
          </a:p>
          <a:p>
            <a:pPr marL="0" indent="0" eaLnBrk="1" hangingPunct="1">
              <a:buNone/>
            </a:pPr>
            <a:endParaRPr lang="tr-TR" altLang="en-US" sz="1800" noProof="0" dirty="0">
              <a:latin typeface="Cambria"/>
              <a:ea typeface="MS PGothic" charset="0"/>
              <a:cs typeface="Cambri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0E0381-CC7C-EC45-A51B-733C2E20B24D}"/>
              </a:ext>
            </a:extLst>
          </p:cNvPr>
          <p:cNvSpPr txBox="1"/>
          <p:nvPr/>
        </p:nvSpPr>
        <p:spPr>
          <a:xfrm>
            <a:off x="266700" y="5791200"/>
            <a:ext cx="11696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u="sng" dirty="0">
                <a:solidFill>
                  <a:srgbClr val="FF0000"/>
                </a:solidFill>
                <a:latin typeface="Cambria"/>
              </a:rPr>
              <a:t>Önemli Not</a:t>
            </a:r>
            <a:r>
              <a:rPr lang="tr-TR" dirty="0">
                <a:solidFill>
                  <a:srgbClr val="FF0000"/>
                </a:solidFill>
                <a:latin typeface="Cambria"/>
              </a:rPr>
              <a:t>: Fiyat için "F", "P" ve "</a:t>
            </a:r>
            <a:r>
              <a:rPr lang="tr-TR" dirty="0" err="1">
                <a:solidFill>
                  <a:srgbClr val="FF0000"/>
                </a:solidFill>
                <a:latin typeface="Cambria"/>
              </a:rPr>
              <a:t>Price</a:t>
            </a:r>
            <a:r>
              <a:rPr lang="tr-TR" dirty="0">
                <a:solidFill>
                  <a:srgbClr val="FF0000"/>
                </a:solidFill>
                <a:latin typeface="Cambria"/>
              </a:rPr>
              <a:t>"; Miktar (Çıktı) için "M", "</a:t>
            </a:r>
            <a:r>
              <a:rPr lang="tr-TR" dirty="0" err="1">
                <a:solidFill>
                  <a:srgbClr val="FF0000"/>
                </a:solidFill>
                <a:latin typeface="Cambria"/>
              </a:rPr>
              <a:t>Q</a:t>
            </a:r>
            <a:r>
              <a:rPr lang="tr-TR" dirty="0">
                <a:solidFill>
                  <a:srgbClr val="FF0000"/>
                </a:solidFill>
                <a:latin typeface="Cambria"/>
              </a:rPr>
              <a:t>" ve "</a:t>
            </a:r>
            <a:r>
              <a:rPr lang="tr-TR" dirty="0" err="1">
                <a:solidFill>
                  <a:srgbClr val="FF0000"/>
                </a:solidFill>
                <a:latin typeface="Cambria"/>
              </a:rPr>
              <a:t>Quantity</a:t>
            </a:r>
            <a:r>
              <a:rPr lang="tr-TR" dirty="0">
                <a:solidFill>
                  <a:srgbClr val="FF0000"/>
                </a:solidFill>
                <a:latin typeface="Cambria"/>
              </a:rPr>
              <a:t>"; Talep için "T", "D" ve "</a:t>
            </a:r>
            <a:r>
              <a:rPr lang="tr-TR" dirty="0" err="1">
                <a:solidFill>
                  <a:srgbClr val="FF0000"/>
                </a:solidFill>
                <a:latin typeface="Cambria"/>
              </a:rPr>
              <a:t>Demand</a:t>
            </a:r>
            <a:r>
              <a:rPr lang="tr-TR" dirty="0">
                <a:solidFill>
                  <a:srgbClr val="FF0000"/>
                </a:solidFill>
                <a:latin typeface="Cambria"/>
              </a:rPr>
              <a:t>"; Arz için "A", "S" ve "</a:t>
            </a:r>
            <a:r>
              <a:rPr lang="tr-TR" dirty="0" err="1">
                <a:solidFill>
                  <a:srgbClr val="FF0000"/>
                </a:solidFill>
                <a:latin typeface="Cambria"/>
              </a:rPr>
              <a:t>Supply</a:t>
            </a:r>
            <a:r>
              <a:rPr lang="tr-TR" dirty="0">
                <a:solidFill>
                  <a:srgbClr val="FF0000"/>
                </a:solidFill>
                <a:latin typeface="Cambria"/>
              </a:rPr>
              <a:t>"; Denge için "E" ve "</a:t>
            </a:r>
            <a:r>
              <a:rPr lang="tr-TR" dirty="0" err="1">
                <a:solidFill>
                  <a:srgbClr val="FF0000"/>
                </a:solidFill>
                <a:latin typeface="Cambria"/>
              </a:rPr>
              <a:t>Equilibrium</a:t>
            </a:r>
            <a:r>
              <a:rPr lang="tr-TR" dirty="0">
                <a:solidFill>
                  <a:srgbClr val="FF0000"/>
                </a:solidFill>
                <a:latin typeface="Cambria"/>
              </a:rPr>
              <a:t>"; Kısa-Dönem için "KD" , "SR" ve "</a:t>
            </a:r>
            <a:r>
              <a:rPr lang="tr-TR" dirty="0" err="1">
                <a:solidFill>
                  <a:srgbClr val="FF0000"/>
                </a:solidFill>
                <a:latin typeface="Cambria"/>
              </a:rPr>
              <a:t>Short</a:t>
            </a:r>
            <a:r>
              <a:rPr lang="tr-TR" dirty="0">
                <a:solidFill>
                  <a:srgbClr val="FF0000"/>
                </a:solidFill>
                <a:latin typeface="Cambria"/>
              </a:rPr>
              <a:t>-Run"; Uzun-Dönem için "UD", "LR" ve "</a:t>
            </a:r>
            <a:r>
              <a:rPr lang="tr-TR" dirty="0" err="1">
                <a:solidFill>
                  <a:srgbClr val="FF0000"/>
                </a:solidFill>
                <a:latin typeface="Cambria"/>
              </a:rPr>
              <a:t>Long</a:t>
            </a:r>
            <a:r>
              <a:rPr lang="tr-TR" dirty="0">
                <a:solidFill>
                  <a:srgbClr val="FF0000"/>
                </a:solidFill>
                <a:latin typeface="Cambria"/>
              </a:rPr>
              <a:t>-Run" eş anlamlı olarak kullanılmıştır. </a:t>
            </a:r>
          </a:p>
          <a:p>
            <a:endParaRPr lang="tr-TR" dirty="0">
              <a:latin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8896529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noProof="0" dirty="0">
                <a:latin typeface="Cambria"/>
                <a:ea typeface="MS PGothic" charset="0"/>
                <a:cs typeface="Cambria"/>
              </a:rPr>
              <a:t>Örnek: Azalan MP</a:t>
            </a:r>
            <a:r>
              <a:rPr lang="tr-TR" baseline="-25000" noProof="0" dirty="0">
                <a:latin typeface="Cambria"/>
                <a:ea typeface="MS PGothic" charset="0"/>
                <a:cs typeface="Cambria"/>
              </a:rPr>
              <a:t>L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tr-TR" sz="3200" noProof="0" dirty="0">
                <a:latin typeface="Cambria"/>
                <a:ea typeface="MS PGothic" charset="0"/>
                <a:cs typeface="Cambria"/>
              </a:rPr>
              <a:t>Örnek olarak çöp toplanmasını alalım</a:t>
            </a:r>
          </a:p>
          <a:p>
            <a:pPr eaLnBrk="1" hangingPunct="1"/>
            <a:r>
              <a:rPr lang="tr-TR" sz="3200" noProof="0" dirty="0">
                <a:latin typeface="Cambria"/>
                <a:ea typeface="MS PGothic" charset="0"/>
                <a:cs typeface="Cambria"/>
              </a:rPr>
              <a:t>Sabit girdi</a:t>
            </a:r>
          </a:p>
          <a:p>
            <a:pPr lvl="1" eaLnBrk="1" hangingPunct="1"/>
            <a:r>
              <a:rPr lang="tr-TR" sz="2800" noProof="0" dirty="0">
                <a:latin typeface="Cambria"/>
                <a:ea typeface="MS PGothic" charset="0"/>
                <a:cs typeface="Cambria"/>
              </a:rPr>
              <a:t>Sermaye</a:t>
            </a:r>
          </a:p>
          <a:p>
            <a:pPr lvl="1" eaLnBrk="1" hangingPunct="1"/>
            <a:r>
              <a:rPr lang="tr-TR" sz="2800" noProof="0" dirty="0">
                <a:latin typeface="Cambria"/>
                <a:ea typeface="MS PGothic" charset="0"/>
                <a:cs typeface="Cambria"/>
              </a:rPr>
              <a:t>Bir kamyon</a:t>
            </a:r>
          </a:p>
          <a:p>
            <a:pPr eaLnBrk="1" hangingPunct="1"/>
            <a:r>
              <a:rPr lang="tr-TR" sz="3200" noProof="0" dirty="0">
                <a:latin typeface="Cambria"/>
                <a:ea typeface="MS PGothic" charset="0"/>
                <a:cs typeface="Cambria"/>
              </a:rPr>
              <a:t>Değişken girdi</a:t>
            </a:r>
          </a:p>
          <a:p>
            <a:pPr lvl="1" eaLnBrk="1" hangingPunct="1"/>
            <a:r>
              <a:rPr lang="tr-TR" sz="2800" noProof="0" dirty="0">
                <a:latin typeface="Cambria"/>
                <a:ea typeface="MS PGothic" charset="0"/>
                <a:cs typeface="Cambria"/>
              </a:rPr>
              <a:t>Emek</a:t>
            </a:r>
          </a:p>
          <a:p>
            <a:pPr lvl="1" eaLnBrk="1" hangingPunct="1"/>
            <a:r>
              <a:rPr lang="tr-TR" sz="2800" noProof="0" dirty="0">
                <a:latin typeface="Cambria"/>
                <a:ea typeface="MS PGothic" charset="0"/>
                <a:cs typeface="Cambria"/>
              </a:rPr>
              <a:t>Kamyondaki işçiler</a:t>
            </a:r>
          </a:p>
          <a:p>
            <a:pPr eaLnBrk="1" hangingPunct="1"/>
            <a:r>
              <a:rPr lang="tr-TR" sz="3200" noProof="0" dirty="0">
                <a:latin typeface="Cambria"/>
                <a:ea typeface="MS PGothic" charset="0"/>
                <a:cs typeface="Cambria"/>
              </a:rPr>
              <a:t>Çıktı</a:t>
            </a:r>
          </a:p>
          <a:p>
            <a:pPr lvl="1" eaLnBrk="1" hangingPunct="1"/>
            <a:r>
              <a:rPr lang="tr-TR" sz="2800" noProof="0" dirty="0">
                <a:latin typeface="Cambria"/>
                <a:ea typeface="MS PGothic" charset="0"/>
                <a:cs typeface="Cambria"/>
              </a:rPr>
              <a:t>Çöpler toplanıyor.</a:t>
            </a:r>
          </a:p>
          <a:p>
            <a:endParaRPr lang="tr-TR" sz="3200" noProof="0" dirty="0">
              <a:latin typeface="Cambria"/>
              <a:ea typeface="MS PGothic" charset="0"/>
              <a:cs typeface="Cambria"/>
            </a:endParaRPr>
          </a:p>
        </p:txBody>
      </p:sp>
      <p:pic>
        <p:nvPicPr>
          <p:cNvPr id="41987" name="Picture 5" descr="I:\DirkTextbookN\Jpegs(All)\VOLUME_1_MICRO_Class-test\1_PRINECO_CH1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2935" y="2343150"/>
            <a:ext cx="5753100" cy="297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9713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8"/>
          <p:cNvGrpSpPr>
            <a:grpSpLocks/>
          </p:cNvGrpSpPr>
          <p:nvPr/>
        </p:nvGrpSpPr>
        <p:grpSpPr bwMode="auto">
          <a:xfrm rot="-9386595">
            <a:off x="5700184" y="1938338"/>
            <a:ext cx="609600" cy="1371600"/>
            <a:chOff x="990600" y="762000"/>
            <a:chExt cx="457200" cy="1371600"/>
          </a:xfrm>
        </p:grpSpPr>
        <p:sp>
          <p:nvSpPr>
            <p:cNvPr id="7" name="Oval 6"/>
            <p:cNvSpPr/>
            <p:nvPr/>
          </p:nvSpPr>
          <p:spPr>
            <a:xfrm>
              <a:off x="1002170" y="769078"/>
              <a:ext cx="457200" cy="457200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white"/>
                </a:solidFill>
                <a:latin typeface="Cambria"/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>
            <a:xfrm rot="5400000">
              <a:off x="914668" y="1523883"/>
              <a:ext cx="609600" cy="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959042" y="1868855"/>
              <a:ext cx="304800" cy="22860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16200000" flipH="1">
              <a:off x="1181658" y="1867048"/>
              <a:ext cx="304800" cy="22860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990868" y="1523883"/>
              <a:ext cx="457200" cy="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2235200" y="1903413"/>
            <a:ext cx="609600" cy="1371600"/>
            <a:chOff x="990600" y="762000"/>
            <a:chExt cx="457200" cy="1371600"/>
          </a:xfrm>
        </p:grpSpPr>
        <p:sp>
          <p:nvSpPr>
            <p:cNvPr id="13" name="Oval 12"/>
            <p:cNvSpPr/>
            <p:nvPr/>
          </p:nvSpPr>
          <p:spPr>
            <a:xfrm>
              <a:off x="990600" y="762000"/>
              <a:ext cx="457200" cy="457200"/>
            </a:xfrm>
            <a:prstGeom prst="ellipse">
              <a:avLst/>
            </a:prstGeom>
            <a:noFill/>
            <a:ln w="635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white"/>
                </a:solidFill>
                <a:latin typeface="Cambria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5400000">
              <a:off x="914400" y="1524000"/>
              <a:ext cx="609600" cy="0"/>
            </a:xfrm>
            <a:prstGeom prst="line">
              <a:avLst/>
            </a:prstGeom>
            <a:ln w="635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952500" y="1866900"/>
              <a:ext cx="304800" cy="228600"/>
            </a:xfrm>
            <a:prstGeom prst="line">
              <a:avLst/>
            </a:prstGeom>
            <a:ln w="635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1181100" y="1866900"/>
              <a:ext cx="304800" cy="228600"/>
            </a:xfrm>
            <a:prstGeom prst="line">
              <a:avLst/>
            </a:prstGeom>
            <a:ln w="635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990600" y="1524000"/>
              <a:ext cx="457200" cy="0"/>
            </a:xfrm>
            <a:prstGeom prst="line">
              <a:avLst/>
            </a:prstGeom>
            <a:ln w="635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3"/>
          <p:cNvGrpSpPr>
            <a:grpSpLocks/>
          </p:cNvGrpSpPr>
          <p:nvPr/>
        </p:nvGrpSpPr>
        <p:grpSpPr bwMode="auto">
          <a:xfrm>
            <a:off x="9347200" y="3813175"/>
            <a:ext cx="609600" cy="1371600"/>
            <a:chOff x="990600" y="762000"/>
            <a:chExt cx="457200" cy="1371600"/>
          </a:xfrm>
        </p:grpSpPr>
        <p:sp>
          <p:nvSpPr>
            <p:cNvPr id="19" name="Oval 18"/>
            <p:cNvSpPr/>
            <p:nvPr/>
          </p:nvSpPr>
          <p:spPr>
            <a:xfrm>
              <a:off x="990600" y="762000"/>
              <a:ext cx="457200" cy="457200"/>
            </a:xfrm>
            <a:prstGeom prst="ellipse">
              <a:avLst/>
            </a:prstGeom>
            <a:noFill/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white"/>
                </a:solidFill>
                <a:latin typeface="Cambria"/>
              </a:endParaRPr>
            </a:p>
          </p:txBody>
        </p:sp>
        <p:cxnSp>
          <p:nvCxnSpPr>
            <p:cNvPr id="20" name="Straight Connector 19"/>
            <p:cNvCxnSpPr/>
            <p:nvPr/>
          </p:nvCxnSpPr>
          <p:spPr>
            <a:xfrm rot="5400000">
              <a:off x="914400" y="1524000"/>
              <a:ext cx="609600" cy="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952500" y="1866900"/>
              <a:ext cx="304800" cy="22860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16200000" flipH="1">
              <a:off x="1181100" y="1866900"/>
              <a:ext cx="304800" cy="22860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990600" y="1524000"/>
              <a:ext cx="457200" cy="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39"/>
          <p:cNvGrpSpPr>
            <a:grpSpLocks/>
          </p:cNvGrpSpPr>
          <p:nvPr/>
        </p:nvGrpSpPr>
        <p:grpSpPr bwMode="auto">
          <a:xfrm>
            <a:off x="2641600" y="3856038"/>
            <a:ext cx="609600" cy="1371600"/>
            <a:chOff x="990600" y="762000"/>
            <a:chExt cx="457200" cy="1371600"/>
          </a:xfrm>
        </p:grpSpPr>
        <p:sp>
          <p:nvSpPr>
            <p:cNvPr id="25" name="Oval 24"/>
            <p:cNvSpPr/>
            <p:nvPr/>
          </p:nvSpPr>
          <p:spPr>
            <a:xfrm>
              <a:off x="990600" y="762000"/>
              <a:ext cx="457200" cy="457200"/>
            </a:xfrm>
            <a:prstGeom prst="ellipse">
              <a:avLst/>
            </a:prstGeom>
            <a:noFill/>
            <a:ln w="635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white"/>
                </a:solidFill>
                <a:latin typeface="Cambria"/>
              </a:endParaRPr>
            </a:p>
          </p:txBody>
        </p:sp>
        <p:cxnSp>
          <p:nvCxnSpPr>
            <p:cNvPr id="26" name="Straight Connector 25"/>
            <p:cNvCxnSpPr/>
            <p:nvPr/>
          </p:nvCxnSpPr>
          <p:spPr>
            <a:xfrm rot="5400000">
              <a:off x="914400" y="1524000"/>
              <a:ext cx="609600" cy="0"/>
            </a:xfrm>
            <a:prstGeom prst="line">
              <a:avLst/>
            </a:prstGeom>
            <a:ln w="635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5400000">
              <a:off x="952500" y="1866900"/>
              <a:ext cx="304800" cy="228600"/>
            </a:xfrm>
            <a:prstGeom prst="line">
              <a:avLst/>
            </a:prstGeom>
            <a:ln w="635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1181100" y="1866900"/>
              <a:ext cx="304800" cy="228600"/>
            </a:xfrm>
            <a:prstGeom prst="line">
              <a:avLst/>
            </a:prstGeom>
            <a:ln w="635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990600" y="1524000"/>
              <a:ext cx="457200" cy="0"/>
            </a:xfrm>
            <a:prstGeom prst="line">
              <a:avLst/>
            </a:prstGeom>
            <a:ln w="635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45"/>
          <p:cNvGrpSpPr>
            <a:grpSpLocks/>
          </p:cNvGrpSpPr>
          <p:nvPr/>
        </p:nvGrpSpPr>
        <p:grpSpPr bwMode="auto">
          <a:xfrm rot="740168">
            <a:off x="10109200" y="3889375"/>
            <a:ext cx="609600" cy="1371600"/>
            <a:chOff x="990600" y="762000"/>
            <a:chExt cx="457200" cy="1371600"/>
          </a:xfrm>
        </p:grpSpPr>
        <p:sp>
          <p:nvSpPr>
            <p:cNvPr id="31" name="Oval 30"/>
            <p:cNvSpPr/>
            <p:nvPr/>
          </p:nvSpPr>
          <p:spPr>
            <a:xfrm>
              <a:off x="957088" y="739023"/>
              <a:ext cx="457200" cy="457200"/>
            </a:xfrm>
            <a:prstGeom prst="ellipse">
              <a:avLst/>
            </a:pr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white"/>
                </a:solidFill>
                <a:latin typeface="Cambria"/>
              </a:endParaRPr>
            </a:p>
          </p:txBody>
        </p:sp>
        <p:cxnSp>
          <p:nvCxnSpPr>
            <p:cNvPr id="32" name="Straight Connector 31"/>
            <p:cNvCxnSpPr/>
            <p:nvPr/>
          </p:nvCxnSpPr>
          <p:spPr>
            <a:xfrm rot="5400000">
              <a:off x="911052" y="1521659"/>
              <a:ext cx="609600" cy="0"/>
            </a:xfrm>
            <a:prstGeom prst="line">
              <a:avLst/>
            </a:prstGeom>
            <a:ln w="635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5400000">
              <a:off x="907912" y="1833004"/>
              <a:ext cx="304800" cy="228600"/>
            </a:xfrm>
            <a:prstGeom prst="line">
              <a:avLst/>
            </a:prstGeom>
            <a:ln w="635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16200000" flipH="1">
              <a:off x="1138112" y="1837911"/>
              <a:ext cx="304800" cy="228600"/>
            </a:xfrm>
            <a:prstGeom prst="line">
              <a:avLst/>
            </a:prstGeom>
            <a:ln w="635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987252" y="1521659"/>
              <a:ext cx="457200" cy="0"/>
            </a:xfrm>
            <a:prstGeom prst="line">
              <a:avLst/>
            </a:prstGeom>
            <a:ln w="635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51"/>
          <p:cNvGrpSpPr>
            <a:grpSpLocks/>
          </p:cNvGrpSpPr>
          <p:nvPr/>
        </p:nvGrpSpPr>
        <p:grpSpPr bwMode="auto">
          <a:xfrm rot="481822">
            <a:off x="6673851" y="1338263"/>
            <a:ext cx="609600" cy="1371600"/>
            <a:chOff x="990600" y="762000"/>
            <a:chExt cx="457200" cy="1371600"/>
          </a:xfrm>
        </p:grpSpPr>
        <p:sp>
          <p:nvSpPr>
            <p:cNvPr id="37" name="Oval 36"/>
            <p:cNvSpPr/>
            <p:nvPr/>
          </p:nvSpPr>
          <p:spPr>
            <a:xfrm>
              <a:off x="915400" y="697540"/>
              <a:ext cx="457200" cy="457200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white"/>
                </a:solidFill>
                <a:latin typeface="Cambria"/>
              </a:endParaRPr>
            </a:p>
          </p:txBody>
        </p:sp>
        <p:cxnSp>
          <p:nvCxnSpPr>
            <p:cNvPr id="38" name="Straight Connector 37"/>
            <p:cNvCxnSpPr/>
            <p:nvPr/>
          </p:nvCxnSpPr>
          <p:spPr>
            <a:xfrm rot="5400000">
              <a:off x="913819" y="1523233"/>
              <a:ext cx="609600" cy="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5400000">
              <a:off x="902720" y="1829598"/>
              <a:ext cx="304800" cy="22860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1096954" y="1808608"/>
              <a:ext cx="304800" cy="22860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990019" y="1523233"/>
              <a:ext cx="457200" cy="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57"/>
          <p:cNvGrpSpPr>
            <a:grpSpLocks/>
          </p:cNvGrpSpPr>
          <p:nvPr/>
        </p:nvGrpSpPr>
        <p:grpSpPr bwMode="auto">
          <a:xfrm>
            <a:off x="2032000" y="3965575"/>
            <a:ext cx="609600" cy="1371600"/>
            <a:chOff x="990600" y="762000"/>
            <a:chExt cx="457200" cy="1371600"/>
          </a:xfrm>
        </p:grpSpPr>
        <p:sp>
          <p:nvSpPr>
            <p:cNvPr id="43" name="Oval 42"/>
            <p:cNvSpPr/>
            <p:nvPr/>
          </p:nvSpPr>
          <p:spPr>
            <a:xfrm>
              <a:off x="990600" y="762000"/>
              <a:ext cx="457200" cy="457200"/>
            </a:xfrm>
            <a:prstGeom prst="ellipse">
              <a:avLst/>
            </a:prstGeom>
            <a:noFill/>
            <a:ln w="635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white"/>
                </a:solidFill>
                <a:latin typeface="Cambria"/>
              </a:endParaRPr>
            </a:p>
          </p:txBody>
        </p:sp>
        <p:cxnSp>
          <p:nvCxnSpPr>
            <p:cNvPr id="44" name="Straight Connector 43"/>
            <p:cNvCxnSpPr/>
            <p:nvPr/>
          </p:nvCxnSpPr>
          <p:spPr>
            <a:xfrm rot="5400000">
              <a:off x="914400" y="1524000"/>
              <a:ext cx="609600" cy="0"/>
            </a:xfrm>
            <a:prstGeom prst="line">
              <a:avLst/>
            </a:prstGeom>
            <a:ln w="635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952500" y="1866900"/>
              <a:ext cx="304800" cy="228600"/>
            </a:xfrm>
            <a:prstGeom prst="line">
              <a:avLst/>
            </a:prstGeom>
            <a:ln w="635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181100" y="1866900"/>
              <a:ext cx="304800" cy="228600"/>
            </a:xfrm>
            <a:prstGeom prst="line">
              <a:avLst/>
            </a:prstGeom>
            <a:ln w="635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990600" y="1524000"/>
              <a:ext cx="457200" cy="0"/>
            </a:xfrm>
            <a:prstGeom prst="line">
              <a:avLst/>
            </a:prstGeom>
            <a:ln w="635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71"/>
          <p:cNvGrpSpPr>
            <a:grpSpLocks/>
          </p:cNvGrpSpPr>
          <p:nvPr/>
        </p:nvGrpSpPr>
        <p:grpSpPr bwMode="auto">
          <a:xfrm>
            <a:off x="12395200" y="2746375"/>
            <a:ext cx="8940800" cy="3505200"/>
            <a:chOff x="1104900" y="2362200"/>
            <a:chExt cx="6705600" cy="3505200"/>
          </a:xfrm>
        </p:grpSpPr>
        <p:grpSp>
          <p:nvGrpSpPr>
            <p:cNvPr id="44047" name="Group 69"/>
            <p:cNvGrpSpPr>
              <a:grpSpLocks/>
            </p:cNvGrpSpPr>
            <p:nvPr/>
          </p:nvGrpSpPr>
          <p:grpSpPr bwMode="auto">
            <a:xfrm>
              <a:off x="1104900" y="2362200"/>
              <a:ext cx="6705600" cy="3505200"/>
              <a:chOff x="1104900" y="2362200"/>
              <a:chExt cx="6705600" cy="3505200"/>
            </a:xfrm>
          </p:grpSpPr>
          <p:grpSp>
            <p:nvGrpSpPr>
              <p:cNvPr id="44049" name="Group 17"/>
              <p:cNvGrpSpPr>
                <a:grpSpLocks/>
              </p:cNvGrpSpPr>
              <p:nvPr/>
            </p:nvGrpSpPr>
            <p:grpSpPr bwMode="auto">
              <a:xfrm>
                <a:off x="1104900" y="2362200"/>
                <a:ext cx="6705600" cy="3505200"/>
                <a:chOff x="762000" y="2133600"/>
                <a:chExt cx="6705600" cy="3505200"/>
              </a:xfrm>
            </p:grpSpPr>
            <p:sp>
              <p:nvSpPr>
                <p:cNvPr id="54" name="Rounded Rectangle 53"/>
                <p:cNvSpPr/>
                <p:nvPr/>
              </p:nvSpPr>
              <p:spPr>
                <a:xfrm>
                  <a:off x="2743200" y="2133600"/>
                  <a:ext cx="4191000" cy="2819400"/>
                </a:xfrm>
                <a:prstGeom prst="roundRect">
                  <a:avLst/>
                </a:prstGeom>
                <a:solidFill>
                  <a:srgbClr val="00B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45720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prstClr val="white"/>
                    </a:solidFill>
                    <a:latin typeface="Cambria"/>
                  </a:endParaRPr>
                </a:p>
              </p:txBody>
            </p:sp>
            <p:sp>
              <p:nvSpPr>
                <p:cNvPr id="55" name="Oval 54"/>
                <p:cNvSpPr/>
                <p:nvPr/>
              </p:nvSpPr>
              <p:spPr>
                <a:xfrm>
                  <a:off x="5638800" y="4953000"/>
                  <a:ext cx="762000" cy="6858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45720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prstClr val="white"/>
                    </a:solidFill>
                    <a:latin typeface="Cambria"/>
                  </a:endParaRPr>
                </a:p>
              </p:txBody>
            </p:sp>
            <p:sp>
              <p:nvSpPr>
                <p:cNvPr id="56" name="Rounded Rectangle 55"/>
                <p:cNvSpPr/>
                <p:nvPr/>
              </p:nvSpPr>
              <p:spPr>
                <a:xfrm>
                  <a:off x="762000" y="4267200"/>
                  <a:ext cx="1981200" cy="685800"/>
                </a:xfrm>
                <a:prstGeom prst="roundRect">
                  <a:avLst/>
                </a:prstGeom>
                <a:solidFill>
                  <a:srgbClr val="00B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45720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prstClr val="white"/>
                    </a:solidFill>
                    <a:latin typeface="Cambria"/>
                  </a:endParaRPr>
                </a:p>
              </p:txBody>
            </p:sp>
            <p:sp>
              <p:nvSpPr>
                <p:cNvPr id="57" name="Oval 56"/>
                <p:cNvSpPr/>
                <p:nvPr/>
              </p:nvSpPr>
              <p:spPr>
                <a:xfrm>
                  <a:off x="3124200" y="4953000"/>
                  <a:ext cx="762000" cy="6858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45720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prstClr val="white"/>
                    </a:solidFill>
                    <a:latin typeface="Cambria"/>
                  </a:endParaRPr>
                </a:p>
              </p:txBody>
            </p:sp>
            <p:sp>
              <p:nvSpPr>
                <p:cNvPr id="58" name="Oval 57"/>
                <p:cNvSpPr/>
                <p:nvPr/>
              </p:nvSpPr>
              <p:spPr>
                <a:xfrm>
                  <a:off x="914400" y="4953000"/>
                  <a:ext cx="762000" cy="6858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45720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prstClr val="white"/>
                    </a:solidFill>
                    <a:latin typeface="Cambria"/>
                  </a:endParaRPr>
                </a:p>
              </p:txBody>
            </p:sp>
            <p:sp>
              <p:nvSpPr>
                <p:cNvPr id="59" name="Rounded Rectangle 58"/>
                <p:cNvSpPr/>
                <p:nvPr/>
              </p:nvSpPr>
              <p:spPr>
                <a:xfrm>
                  <a:off x="1219200" y="3124200"/>
                  <a:ext cx="1447800" cy="1143000"/>
                </a:xfrm>
                <a:prstGeom prst="roundRect">
                  <a:avLst/>
                </a:prstGeom>
                <a:noFill/>
                <a:ln w="152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45720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prstClr val="white"/>
                    </a:solidFill>
                    <a:latin typeface="Cambria"/>
                  </a:endParaRPr>
                </a:p>
              </p:txBody>
            </p:sp>
            <p:sp>
              <p:nvSpPr>
                <p:cNvPr id="60" name="Rounded Rectangle 59"/>
                <p:cNvSpPr/>
                <p:nvPr/>
              </p:nvSpPr>
              <p:spPr>
                <a:xfrm>
                  <a:off x="1219200" y="2662238"/>
                  <a:ext cx="1524000" cy="461962"/>
                </a:xfrm>
                <a:prstGeom prst="roundRect">
                  <a:avLst/>
                </a:prstGeom>
                <a:solidFill>
                  <a:srgbClr val="00B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45720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prstClr val="white"/>
                    </a:solidFill>
                    <a:latin typeface="Cambria"/>
                  </a:endParaRPr>
                </a:p>
              </p:txBody>
            </p:sp>
            <p:sp>
              <p:nvSpPr>
                <p:cNvPr id="61" name="Rounded Rectangle 60"/>
                <p:cNvSpPr/>
                <p:nvPr/>
              </p:nvSpPr>
              <p:spPr>
                <a:xfrm>
                  <a:off x="6705600" y="4648200"/>
                  <a:ext cx="762000" cy="304800"/>
                </a:xfrm>
                <a:prstGeom prst="roundRect">
                  <a:avLst/>
                </a:prstGeom>
                <a:solidFill>
                  <a:srgbClr val="00B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45720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prstClr val="white"/>
                    </a:solidFill>
                    <a:latin typeface="Cambria"/>
                  </a:endParaRPr>
                </a:p>
              </p:txBody>
            </p:sp>
            <p:sp>
              <p:nvSpPr>
                <p:cNvPr id="62" name="Oval 61"/>
                <p:cNvSpPr/>
                <p:nvPr/>
              </p:nvSpPr>
              <p:spPr>
                <a:xfrm>
                  <a:off x="5791200" y="5105400"/>
                  <a:ext cx="381000" cy="38100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45720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prstClr val="white"/>
                    </a:solidFill>
                    <a:latin typeface="Cambria"/>
                  </a:endParaRPr>
                </a:p>
              </p:txBody>
            </p:sp>
            <p:sp>
              <p:nvSpPr>
                <p:cNvPr id="63" name="Oval 62"/>
                <p:cNvSpPr/>
                <p:nvPr/>
              </p:nvSpPr>
              <p:spPr>
                <a:xfrm>
                  <a:off x="3276600" y="5105400"/>
                  <a:ext cx="381000" cy="38100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45720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prstClr val="white"/>
                    </a:solidFill>
                    <a:latin typeface="Cambria"/>
                  </a:endParaRPr>
                </a:p>
              </p:txBody>
            </p:sp>
            <p:sp>
              <p:nvSpPr>
                <p:cNvPr id="64" name="Oval 63"/>
                <p:cNvSpPr/>
                <p:nvPr/>
              </p:nvSpPr>
              <p:spPr>
                <a:xfrm>
                  <a:off x="1028700" y="5105400"/>
                  <a:ext cx="381000" cy="38100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45720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prstClr val="white"/>
                    </a:solidFill>
                    <a:latin typeface="Cambria"/>
                  </a:endParaRPr>
                </a:p>
              </p:txBody>
            </p:sp>
          </p:grpSp>
          <p:cxnSp>
            <p:nvCxnSpPr>
              <p:cNvPr id="52" name="Straight Connector 51"/>
              <p:cNvCxnSpPr/>
              <p:nvPr/>
            </p:nvCxnSpPr>
            <p:spPr>
              <a:xfrm flipV="1">
                <a:off x="1524000" y="4114800"/>
                <a:ext cx="342900" cy="152400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rot="16200000" flipV="1">
                <a:off x="1733550" y="4019550"/>
                <a:ext cx="304800" cy="190500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048" name="TextBox 70"/>
            <p:cNvSpPr txBox="1">
              <a:spLocks noChangeArrowheads="1"/>
            </p:cNvSpPr>
            <p:nvPr/>
          </p:nvSpPr>
          <p:spPr bwMode="auto">
            <a:xfrm>
              <a:off x="4076700" y="2935069"/>
              <a:ext cx="2057400" cy="6463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0"/>
                  <a:cs typeface="MS PGothic" charset="0"/>
                </a:defRPr>
              </a:lvl9pPr>
            </a:lstStyle>
            <a:p>
              <a:pPr defTabSz="4572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3600" b="1" dirty="0">
                  <a:solidFill>
                    <a:prstClr val="black"/>
                  </a:solidFill>
                  <a:latin typeface="Cambria"/>
                  <a:cs typeface="Cambria"/>
                </a:rPr>
                <a:t>Garbage</a:t>
              </a:r>
            </a:p>
          </p:txBody>
        </p:sp>
      </p:grpSp>
      <p:grpSp>
        <p:nvGrpSpPr>
          <p:cNvPr id="42" name="Group 72"/>
          <p:cNvGrpSpPr>
            <a:grpSpLocks/>
          </p:cNvGrpSpPr>
          <p:nvPr/>
        </p:nvGrpSpPr>
        <p:grpSpPr bwMode="auto">
          <a:xfrm rot="-1040227">
            <a:off x="11379200" y="5413375"/>
            <a:ext cx="609600" cy="1371600"/>
            <a:chOff x="990600" y="762000"/>
            <a:chExt cx="457200" cy="1371600"/>
          </a:xfrm>
        </p:grpSpPr>
        <p:sp>
          <p:nvSpPr>
            <p:cNvPr id="66" name="Oval 65"/>
            <p:cNvSpPr/>
            <p:nvPr/>
          </p:nvSpPr>
          <p:spPr>
            <a:xfrm>
              <a:off x="990370" y="761788"/>
              <a:ext cx="457200" cy="457200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white"/>
                </a:solidFill>
                <a:latin typeface="Cambria"/>
              </a:endParaRPr>
            </a:p>
          </p:txBody>
        </p:sp>
        <p:cxnSp>
          <p:nvCxnSpPr>
            <p:cNvPr id="67" name="Straight Connector 66"/>
            <p:cNvCxnSpPr/>
            <p:nvPr/>
          </p:nvCxnSpPr>
          <p:spPr>
            <a:xfrm rot="5400000">
              <a:off x="914232" y="1517596"/>
              <a:ext cx="609600" cy="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5400000">
              <a:off x="951989" y="1866424"/>
              <a:ext cx="304800" cy="22860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1177187" y="1853573"/>
              <a:ext cx="304800" cy="22860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990432" y="1517596"/>
              <a:ext cx="457200" cy="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67818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17835E-6 L -0.94167 3.17835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0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noProof="0" dirty="0">
                <a:latin typeface="Cambria"/>
                <a:cs typeface="Cambria"/>
              </a:rPr>
              <a:t>Ortalama Ürün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3200" noProof="0" dirty="0">
                <a:latin typeface="Cambria"/>
                <a:cs typeface="Cambria"/>
              </a:rPr>
              <a:t>Bir girdinin ortalama ürünü belirli bir zaman aralığında üretilen toplam ürünün söz konusu girdi miktarına bölümüdür.</a:t>
            </a:r>
          </a:p>
          <a:p>
            <a:pPr lvl="1"/>
            <a:r>
              <a:rPr lang="tr-TR" sz="2800" noProof="0" dirty="0">
                <a:latin typeface="Cambria"/>
                <a:cs typeface="Cambria"/>
              </a:rPr>
              <a:t>Ortalama Ürün (</a:t>
            </a:r>
            <a:r>
              <a:rPr lang="tr-TR" sz="2800" noProof="0" dirty="0" err="1">
                <a:latin typeface="Cambria"/>
                <a:cs typeface="Cambria"/>
              </a:rPr>
              <a:t>Average</a:t>
            </a:r>
            <a:r>
              <a:rPr lang="tr-TR" sz="2800" noProof="0" dirty="0">
                <a:latin typeface="Cambria"/>
                <a:cs typeface="Cambria"/>
              </a:rPr>
              <a:t> Product: AP)</a:t>
            </a:r>
          </a:p>
          <a:p>
            <a:pPr marL="0" indent="0">
              <a:buNone/>
            </a:pPr>
            <a:endParaRPr lang="tr-TR" sz="3200" noProof="0" dirty="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7320348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noProof="0" dirty="0">
                <a:latin typeface="Cambria"/>
                <a:cs typeface="Cambria"/>
              </a:rPr>
              <a:t>Emeğin Ortalama Ürünü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3200" noProof="0" dirty="0">
                <a:latin typeface="Cambria"/>
                <a:cs typeface="Cambria"/>
              </a:rPr>
              <a:t>Emeğin ortalama ürünü AP</a:t>
            </a:r>
            <a:r>
              <a:rPr lang="tr-TR" sz="3200" baseline="-25000" noProof="0" dirty="0">
                <a:latin typeface="Cambria"/>
                <a:cs typeface="Cambria"/>
              </a:rPr>
              <a:t>L</a:t>
            </a:r>
            <a:r>
              <a:rPr lang="tr-TR" sz="3200" noProof="0" dirty="0">
                <a:latin typeface="Cambria"/>
                <a:cs typeface="Cambria"/>
              </a:rPr>
              <a:t> emek başına çıktı miktarıdır.</a:t>
            </a:r>
          </a:p>
          <a:p>
            <a:endParaRPr lang="tr-TR" sz="3200" noProof="0" dirty="0">
              <a:latin typeface="Cambria"/>
              <a:cs typeface="Cambria"/>
            </a:endParaRPr>
          </a:p>
          <a:p>
            <a:endParaRPr lang="tr-TR" sz="3200" noProof="0" dirty="0">
              <a:latin typeface="Cambria"/>
              <a:cs typeface="Cambria"/>
            </a:endParaRPr>
          </a:p>
          <a:p>
            <a:r>
              <a:rPr lang="tr-TR" sz="3200" noProof="0" dirty="0">
                <a:latin typeface="Cambria"/>
                <a:cs typeface="Cambria"/>
              </a:rPr>
              <a:t>AP</a:t>
            </a:r>
            <a:r>
              <a:rPr lang="tr-TR" sz="3200" baseline="-25000" noProof="0" dirty="0">
                <a:latin typeface="Cambria"/>
                <a:cs typeface="Cambria"/>
              </a:rPr>
              <a:t>L</a:t>
            </a:r>
            <a:r>
              <a:rPr lang="tr-TR" sz="3200" noProof="0" dirty="0">
                <a:latin typeface="Cambria"/>
                <a:cs typeface="Cambria"/>
              </a:rPr>
              <a:t> verimliliğin bir ölçütüdür.</a:t>
            </a:r>
          </a:p>
          <a:p>
            <a:r>
              <a:rPr lang="tr-TR" sz="3200" noProof="0" dirty="0">
                <a:latin typeface="Cambria"/>
                <a:cs typeface="Cambria"/>
              </a:rPr>
              <a:t>AP</a:t>
            </a:r>
            <a:r>
              <a:rPr lang="tr-TR" sz="3200" baseline="-25000" noProof="0" dirty="0">
                <a:latin typeface="Cambria"/>
                <a:cs typeface="Cambria"/>
              </a:rPr>
              <a:t>L</a:t>
            </a:r>
            <a:r>
              <a:rPr lang="tr-TR" sz="3200" noProof="0" dirty="0">
                <a:latin typeface="Cambria"/>
                <a:cs typeface="Cambria"/>
              </a:rPr>
              <a:t> önce artar, maksimuma ulaşır, ve sonra azalır. Bu nedenle, emek verimliliği önce artar sonra azalır.</a:t>
            </a:r>
          </a:p>
          <a:p>
            <a:r>
              <a:rPr lang="tr-TR" sz="3200" noProof="0" dirty="0">
                <a:latin typeface="Cambria"/>
                <a:cs typeface="Cambria"/>
              </a:rPr>
              <a:t>AP</a:t>
            </a:r>
            <a:r>
              <a:rPr lang="tr-TR" sz="3200" baseline="-25000" noProof="0" dirty="0">
                <a:latin typeface="Cambria"/>
                <a:cs typeface="Cambria"/>
              </a:rPr>
              <a:t>L</a:t>
            </a:r>
            <a:r>
              <a:rPr lang="tr-TR" sz="3200" noProof="0" dirty="0">
                <a:latin typeface="Cambria"/>
                <a:cs typeface="Cambria"/>
              </a:rPr>
              <a:t> zamanla küçülse de hiçbir zaman sıfıra ulaşamaz.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0488332"/>
              </p:ext>
            </p:extLst>
          </p:nvPr>
        </p:nvGraphicFramePr>
        <p:xfrm>
          <a:off x="4389966" y="2332561"/>
          <a:ext cx="2722034" cy="12117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5" name="Equation" r:id="rId4" imgW="952500" imgH="419100" progId="Equation.3">
                  <p:embed/>
                </p:oleObj>
              </mc:Choice>
              <mc:Fallback>
                <p:oleObj name="Equation" r:id="rId4" imgW="9525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9966" y="2332561"/>
                        <a:ext cx="2722034" cy="12117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53891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noProof="0" dirty="0">
                <a:latin typeface="Cambria"/>
                <a:cs typeface="Cambria"/>
              </a:rPr>
              <a:t>Emeğin Ortalama Ürünü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1356" y="1693333"/>
            <a:ext cx="10650583" cy="499533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557379" y="1890374"/>
            <a:ext cx="949010" cy="710964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>
            <a:pPr algn="ctr"/>
            <a:r>
              <a:rPr lang="tr-TR" dirty="0">
                <a:latin typeface="Cambria"/>
              </a:rPr>
              <a:t>Çıktı</a:t>
            </a:r>
          </a:p>
          <a:p>
            <a:pPr algn="ctr"/>
            <a:r>
              <a:rPr lang="tr-TR" dirty="0">
                <a:latin typeface="Cambria"/>
              </a:rPr>
              <a:t>(Ürün)</a:t>
            </a:r>
            <a:endParaRPr lang="tr-TR" dirty="0"/>
          </a:p>
        </p:txBody>
      </p:sp>
      <p:sp>
        <p:nvSpPr>
          <p:cNvPr id="6" name="Rectangle 5"/>
          <p:cNvSpPr/>
          <p:nvPr/>
        </p:nvSpPr>
        <p:spPr>
          <a:xfrm>
            <a:off x="4029389" y="6238503"/>
            <a:ext cx="1563870" cy="406265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pPr algn="ctr"/>
            <a:r>
              <a:rPr lang="tr-TR" dirty="0">
                <a:latin typeface="Cambria"/>
              </a:rPr>
              <a:t>Emek</a:t>
            </a:r>
            <a:endParaRPr lang="tr-TR" dirty="0"/>
          </a:p>
        </p:txBody>
      </p:sp>
      <p:sp>
        <p:nvSpPr>
          <p:cNvPr id="7" name="Rectangle 6"/>
          <p:cNvSpPr/>
          <p:nvPr/>
        </p:nvSpPr>
        <p:spPr>
          <a:xfrm>
            <a:off x="9790929" y="5363303"/>
            <a:ext cx="1450065" cy="446892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>
            <a:pPr algn="ctr"/>
            <a:r>
              <a:rPr lang="tr-TR" dirty="0">
                <a:latin typeface="Cambria"/>
              </a:rPr>
              <a:t>Emek</a:t>
            </a:r>
            <a:endParaRPr lang="tr-TR" dirty="0"/>
          </a:p>
        </p:txBody>
      </p:sp>
      <p:sp>
        <p:nvSpPr>
          <p:cNvPr id="8" name="Rectangle 7"/>
          <p:cNvSpPr/>
          <p:nvPr/>
        </p:nvSpPr>
        <p:spPr>
          <a:xfrm>
            <a:off x="9316539" y="3224941"/>
            <a:ext cx="1659429" cy="369332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>
            <a:pPr algn="ctr"/>
            <a:r>
              <a:rPr lang="tr-TR" dirty="0">
                <a:latin typeface="Cambria"/>
              </a:rPr>
              <a:t>Ortalama Ürün</a:t>
            </a:r>
            <a:endParaRPr lang="tr-TR" dirty="0"/>
          </a:p>
        </p:txBody>
      </p:sp>
      <p:sp>
        <p:nvSpPr>
          <p:cNvPr id="9" name="Rectangle 8"/>
          <p:cNvSpPr/>
          <p:nvPr/>
        </p:nvSpPr>
        <p:spPr>
          <a:xfrm>
            <a:off x="7287593" y="2629453"/>
            <a:ext cx="1563011" cy="369332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>
            <a:pPr algn="ctr"/>
            <a:r>
              <a:rPr lang="tr-TR" dirty="0">
                <a:latin typeface="Cambria"/>
              </a:rPr>
              <a:t>Marjinal Ürün</a:t>
            </a:r>
            <a:endParaRPr lang="tr-TR" dirty="0"/>
          </a:p>
        </p:txBody>
      </p:sp>
      <p:sp>
        <p:nvSpPr>
          <p:cNvPr id="10" name="Rectangle 9"/>
          <p:cNvSpPr/>
          <p:nvPr/>
        </p:nvSpPr>
        <p:spPr>
          <a:xfrm>
            <a:off x="3693363" y="2584297"/>
            <a:ext cx="1492716" cy="369332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>
            <a:pPr algn="ctr"/>
            <a:r>
              <a:rPr lang="tr-TR" dirty="0">
                <a:latin typeface="Cambria"/>
              </a:rPr>
              <a:t>Toplam Ürün</a:t>
            </a:r>
            <a:endParaRPr lang="tr-TR" dirty="0"/>
          </a:p>
        </p:txBody>
      </p:sp>
      <p:sp>
        <p:nvSpPr>
          <p:cNvPr id="11" name="Rectangle 10"/>
          <p:cNvSpPr/>
          <p:nvPr/>
        </p:nvSpPr>
        <p:spPr>
          <a:xfrm>
            <a:off x="2521579" y="4712251"/>
            <a:ext cx="1102141" cy="923330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pPr algn="ctr"/>
            <a:r>
              <a:rPr lang="tr-TR" dirty="0">
                <a:latin typeface="Cambria"/>
              </a:rPr>
              <a:t>Üretim Artarak Artıyor</a:t>
            </a:r>
            <a:endParaRPr lang="tr-TR" dirty="0"/>
          </a:p>
        </p:txBody>
      </p:sp>
      <p:sp>
        <p:nvSpPr>
          <p:cNvPr id="12" name="Rectangle 11"/>
          <p:cNvSpPr/>
          <p:nvPr/>
        </p:nvSpPr>
        <p:spPr>
          <a:xfrm>
            <a:off x="679770" y="2102812"/>
            <a:ext cx="862737" cy="710964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>
            <a:pPr algn="ctr"/>
            <a:r>
              <a:rPr lang="tr-TR" dirty="0">
                <a:latin typeface="Cambria"/>
              </a:rPr>
              <a:t>Çıktı</a:t>
            </a:r>
          </a:p>
          <a:p>
            <a:pPr algn="ctr"/>
            <a:r>
              <a:rPr lang="tr-TR" dirty="0">
                <a:latin typeface="Cambria"/>
              </a:rPr>
              <a:t>(Ürün)</a:t>
            </a:r>
            <a:endParaRPr lang="tr-TR" dirty="0"/>
          </a:p>
        </p:txBody>
      </p:sp>
      <p:sp>
        <p:nvSpPr>
          <p:cNvPr id="13" name="Rectangle 12"/>
          <p:cNvSpPr/>
          <p:nvPr/>
        </p:nvSpPr>
        <p:spPr>
          <a:xfrm>
            <a:off x="1817784" y="2828109"/>
            <a:ext cx="1140967" cy="830997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pPr algn="ctr"/>
            <a:r>
              <a:rPr lang="tr-TR" sz="1600" dirty="0">
                <a:latin typeface="Cambria"/>
              </a:rPr>
              <a:t>Üretim Azalarak Artıyor</a:t>
            </a:r>
            <a:endParaRPr lang="tr-TR" sz="1600" dirty="0"/>
          </a:p>
        </p:txBody>
      </p:sp>
    </p:spTree>
    <p:extLst>
      <p:ext uri="{BB962C8B-B14F-4D97-AF65-F5344CB8AC3E}">
        <p14:creationId xmlns:p14="http://schemas.microsoft.com/office/powerpoint/2010/main" val="32469554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itle 1"/>
          <p:cNvSpPr>
            <a:spLocks noGrp="1"/>
          </p:cNvSpPr>
          <p:nvPr>
            <p:ph type="title"/>
          </p:nvPr>
        </p:nvSpPr>
        <p:spPr>
          <a:xfrm>
            <a:off x="1400301" y="8"/>
            <a:ext cx="9391403" cy="1527175"/>
          </a:xfrm>
        </p:spPr>
        <p:txBody>
          <a:bodyPr/>
          <a:lstStyle/>
          <a:p>
            <a:r>
              <a:rPr lang="tr-TR" altLang="en-US" noProof="0" dirty="0">
                <a:latin typeface="Cambria"/>
                <a:cs typeface="Cambria"/>
              </a:rPr>
              <a:t>Marjin ve Ortalamanın İlişkisi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1402645" y="1741135"/>
            <a:ext cx="8229600" cy="4895850"/>
          </a:xfrm>
        </p:spPr>
        <p:txBody>
          <a:bodyPr/>
          <a:lstStyle/>
          <a:p>
            <a:pPr eaLnBrk="1" hangingPunct="1"/>
            <a:r>
              <a:rPr lang="tr-TR" altLang="en-US" sz="2800" noProof="0" dirty="0">
                <a:latin typeface="Cambria"/>
                <a:cs typeface="Cambria"/>
              </a:rPr>
              <a:t>Daha çok ürettiğimizde ortalama ürünün artacağını ya da azalacağını nasıl bilebiliriz?</a:t>
            </a:r>
          </a:p>
          <a:p>
            <a:pPr lvl="1" eaLnBrk="1" hangingPunct="1"/>
            <a:r>
              <a:rPr lang="tr-TR" altLang="en-US" sz="2400" noProof="0" dirty="0">
                <a:latin typeface="Cambria"/>
                <a:cs typeface="Cambria"/>
              </a:rPr>
              <a:t>Bir birim daha üretilince, şimdiki ortalamayı marjinal ürünle kıyaslamamız gereklidir.</a:t>
            </a:r>
          </a:p>
          <a:p>
            <a:pPr eaLnBrk="1" hangingPunct="1"/>
            <a:r>
              <a:rPr lang="tr-TR" altLang="en-US" sz="2800" noProof="0" dirty="0">
                <a:latin typeface="Cambria"/>
                <a:cs typeface="Cambria"/>
              </a:rPr>
              <a:t>Hatırlamak için kilit cümle:</a:t>
            </a:r>
          </a:p>
          <a:p>
            <a:pPr lvl="1" eaLnBrk="1" hangingPunct="1"/>
            <a:r>
              <a:rPr lang="tr-TR" altLang="ja-JP" sz="2400" noProof="0" dirty="0">
                <a:latin typeface="Cambria"/>
                <a:cs typeface="Cambria"/>
              </a:rPr>
              <a:t>"Ortalama marjini takip eder."</a:t>
            </a:r>
          </a:p>
          <a:p>
            <a:pPr eaLnBrk="1" hangingPunct="1"/>
            <a:r>
              <a:rPr lang="tr-TR" altLang="en-US" sz="2800" noProof="0" dirty="0">
                <a:latin typeface="Cambria"/>
                <a:cs typeface="Cambria"/>
              </a:rPr>
              <a:t>Eğer marjin ortalamanın üzerindeyse</a:t>
            </a:r>
          </a:p>
          <a:p>
            <a:pPr lvl="1" eaLnBrk="1" hangingPunct="1"/>
            <a:r>
              <a:rPr lang="tr-TR" altLang="en-US" sz="2400" noProof="0" dirty="0">
                <a:latin typeface="Cambria"/>
                <a:cs typeface="Cambria"/>
              </a:rPr>
              <a:t>Ortalama artar.</a:t>
            </a:r>
          </a:p>
          <a:p>
            <a:pPr eaLnBrk="1" hangingPunct="1"/>
            <a:r>
              <a:rPr lang="tr-TR" altLang="en-US" sz="2800" noProof="0" dirty="0">
                <a:latin typeface="Cambria"/>
                <a:cs typeface="Cambria"/>
              </a:rPr>
              <a:t>Eğer marjin ortalamanın altındaysa</a:t>
            </a:r>
          </a:p>
          <a:p>
            <a:pPr lvl="1" eaLnBrk="1" hangingPunct="1"/>
            <a:r>
              <a:rPr lang="tr-TR" altLang="en-US" sz="2400" noProof="0" dirty="0">
                <a:latin typeface="Cambria"/>
                <a:cs typeface="Cambria"/>
              </a:rPr>
              <a:t>Ortalama azalır.</a:t>
            </a:r>
            <a:endParaRPr lang="tr-TR" altLang="en-US" sz="2800" noProof="0" dirty="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414250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Title 1"/>
          <p:cNvSpPr>
            <a:spLocks noGrp="1"/>
          </p:cNvSpPr>
          <p:nvPr>
            <p:ph type="title"/>
          </p:nvPr>
        </p:nvSpPr>
        <p:spPr>
          <a:xfrm>
            <a:off x="1684867" y="28222"/>
            <a:ext cx="8229600" cy="1527175"/>
          </a:xfrm>
        </p:spPr>
        <p:txBody>
          <a:bodyPr/>
          <a:lstStyle/>
          <a:p>
            <a:r>
              <a:rPr lang="tr-TR" altLang="en-US" noProof="0" dirty="0">
                <a:latin typeface="Cambria"/>
                <a:cs typeface="Cambria"/>
              </a:rPr>
              <a:t>Marjin ve Ortalamanın İlişkisi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1681170" y="1712913"/>
            <a:ext cx="5718175" cy="4895850"/>
          </a:xfrm>
        </p:spPr>
        <p:txBody>
          <a:bodyPr/>
          <a:lstStyle/>
          <a:p>
            <a:pPr eaLnBrk="1" hangingPunct="1"/>
            <a:r>
              <a:rPr lang="tr-TR" altLang="en-US" sz="2800" noProof="0" dirty="0">
                <a:latin typeface="Cambria"/>
                <a:cs typeface="Cambria"/>
              </a:rPr>
              <a:t>Varsayın ki </a:t>
            </a:r>
            <a:r>
              <a:rPr lang="tr-TR" altLang="en-US" sz="2800" noProof="0" dirty="0" err="1">
                <a:latin typeface="Cambria"/>
                <a:cs typeface="Cambria"/>
              </a:rPr>
              <a:t>Lebron</a:t>
            </a:r>
            <a:r>
              <a:rPr lang="tr-TR" altLang="en-US" sz="2800" noProof="0" dirty="0">
                <a:latin typeface="Cambria"/>
                <a:cs typeface="Cambria"/>
              </a:rPr>
              <a:t> James maç başına 30 sayı ortalamasına sahip.</a:t>
            </a:r>
          </a:p>
          <a:p>
            <a:pPr lvl="1" eaLnBrk="1" hangingPunct="1"/>
            <a:r>
              <a:rPr lang="tr-TR" altLang="en-US" sz="2400" noProof="0" dirty="0">
                <a:latin typeface="Cambria"/>
                <a:cs typeface="Cambria"/>
              </a:rPr>
              <a:t>Eğer bir sonraki maçta 45 sayı yaparsa</a:t>
            </a:r>
          </a:p>
          <a:p>
            <a:pPr lvl="2" eaLnBrk="1" hangingPunct="1"/>
            <a:r>
              <a:rPr lang="tr-TR" altLang="en-US" sz="2000" noProof="0" dirty="0">
                <a:latin typeface="Cambria"/>
                <a:ea typeface="Cambria"/>
                <a:cs typeface="Cambria"/>
              </a:rPr>
              <a:t>Ortalaması artar.</a:t>
            </a:r>
          </a:p>
          <a:p>
            <a:pPr lvl="1" eaLnBrk="1" hangingPunct="1"/>
            <a:r>
              <a:rPr lang="tr-TR" altLang="en-US" sz="2400" noProof="0" dirty="0">
                <a:latin typeface="Cambria"/>
                <a:cs typeface="Cambria"/>
              </a:rPr>
              <a:t>Eğer bir sonraki maçta 12 sayı yaparsa</a:t>
            </a:r>
          </a:p>
          <a:p>
            <a:pPr lvl="2" eaLnBrk="1" hangingPunct="1"/>
            <a:r>
              <a:rPr lang="tr-TR" altLang="en-US" sz="2000" noProof="0" dirty="0">
                <a:latin typeface="Cambria"/>
                <a:ea typeface="Cambria"/>
                <a:cs typeface="Cambria"/>
              </a:rPr>
              <a:t>Ortalaması düşer.</a:t>
            </a:r>
          </a:p>
          <a:p>
            <a:pPr eaLnBrk="1" hangingPunct="1"/>
            <a:r>
              <a:rPr lang="tr-TR" altLang="en-US" sz="2800" noProof="0" dirty="0">
                <a:latin typeface="Cambria"/>
                <a:cs typeface="Cambria"/>
              </a:rPr>
              <a:t>Kilit cümle:</a:t>
            </a:r>
          </a:p>
          <a:p>
            <a:pPr lvl="1" eaLnBrk="1" hangingPunct="1"/>
            <a:r>
              <a:rPr lang="tr-TR" altLang="en-US" sz="2400" noProof="0" dirty="0">
                <a:latin typeface="Cambria"/>
                <a:cs typeface="Cambria"/>
              </a:rPr>
              <a:t>Ortalama marjini takip eder.</a:t>
            </a:r>
          </a:p>
        </p:txBody>
      </p:sp>
      <p:pic>
        <p:nvPicPr>
          <p:cNvPr id="72707" name="Picture 6" descr="G:\DirkTextbookN\Jpegs(All)\NewjpgsJuly\42-3315216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27" t="10332" r="4790" b="7524"/>
          <a:stretch>
            <a:fillRect/>
          </a:stretch>
        </p:blipFill>
        <p:spPr bwMode="auto">
          <a:xfrm>
            <a:off x="7515230" y="1979613"/>
            <a:ext cx="2927351" cy="415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2425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0"/>
            <a:ext cx="10972800" cy="1527337"/>
          </a:xfrm>
        </p:spPr>
        <p:txBody>
          <a:bodyPr/>
          <a:lstStyle/>
          <a:p>
            <a:r>
              <a:rPr lang="tr-TR" noProof="0" dirty="0">
                <a:latin typeface="Cambria"/>
                <a:cs typeface="Cambria"/>
              </a:rPr>
              <a:t>MP</a:t>
            </a:r>
            <a:r>
              <a:rPr lang="tr-TR" baseline="-25000" noProof="0" dirty="0">
                <a:latin typeface="Cambria"/>
                <a:cs typeface="Cambria"/>
              </a:rPr>
              <a:t>L</a:t>
            </a:r>
            <a:r>
              <a:rPr lang="tr-TR" noProof="0" dirty="0">
                <a:latin typeface="Cambria"/>
                <a:cs typeface="Cambria"/>
              </a:rPr>
              <a:t> ve AP</a:t>
            </a:r>
            <a:r>
              <a:rPr lang="tr-TR" baseline="-25000" noProof="0" dirty="0">
                <a:latin typeface="Cambria"/>
                <a:cs typeface="Cambria"/>
              </a:rPr>
              <a:t>L </a:t>
            </a:r>
            <a:r>
              <a:rPr lang="tr-TR" noProof="0" dirty="0">
                <a:latin typeface="Cambria"/>
                <a:cs typeface="Cambria"/>
              </a:rPr>
              <a:t>İlişkisi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0835"/>
            <a:ext cx="10972800" cy="4896248"/>
          </a:xfrm>
        </p:spPr>
        <p:txBody>
          <a:bodyPr/>
          <a:lstStyle/>
          <a:p>
            <a:pPr lvl="1">
              <a:buFont typeface="Arial"/>
              <a:buChar char="•"/>
            </a:pPr>
            <a:r>
              <a:rPr lang="tr-TR" sz="2800" noProof="0" dirty="0">
                <a:latin typeface="Cambria"/>
                <a:cs typeface="Cambria"/>
              </a:rPr>
              <a:t>Eğer MP</a:t>
            </a:r>
            <a:r>
              <a:rPr lang="tr-TR" sz="2800" baseline="-25000" noProof="0" dirty="0">
                <a:latin typeface="Cambria"/>
                <a:cs typeface="Cambria"/>
              </a:rPr>
              <a:t>L </a:t>
            </a:r>
            <a:r>
              <a:rPr lang="tr-TR" sz="2800" noProof="0" dirty="0">
                <a:latin typeface="Cambria"/>
                <a:cs typeface="Cambria"/>
              </a:rPr>
              <a:t>&gt; AP</a:t>
            </a:r>
            <a:r>
              <a:rPr lang="tr-TR" sz="2800" baseline="-25000" noProof="0" dirty="0">
                <a:latin typeface="Cambria"/>
                <a:cs typeface="Cambria"/>
              </a:rPr>
              <a:t>L</a:t>
            </a:r>
            <a:r>
              <a:rPr lang="tr-TR" sz="2800" noProof="0" dirty="0">
                <a:latin typeface="Cambria"/>
                <a:cs typeface="Cambria"/>
              </a:rPr>
              <a:t> ise emeğin ortalama ürünü artar.</a:t>
            </a:r>
          </a:p>
          <a:p>
            <a:pPr lvl="1">
              <a:buFont typeface="Arial"/>
              <a:buChar char="•"/>
            </a:pPr>
            <a:r>
              <a:rPr lang="tr-TR" sz="2800" noProof="0" dirty="0">
                <a:latin typeface="Cambria"/>
                <a:cs typeface="Cambria"/>
              </a:rPr>
              <a:t>Eğer MP</a:t>
            </a:r>
            <a:r>
              <a:rPr lang="tr-TR" sz="2800" baseline="-25000" noProof="0" dirty="0">
                <a:latin typeface="Cambria"/>
                <a:cs typeface="Cambria"/>
              </a:rPr>
              <a:t>L</a:t>
            </a:r>
            <a:r>
              <a:rPr lang="tr-TR" sz="2800" noProof="0" dirty="0">
                <a:latin typeface="Cambria"/>
                <a:cs typeface="Cambria"/>
              </a:rPr>
              <a:t> = AP</a:t>
            </a:r>
            <a:r>
              <a:rPr lang="tr-TR" sz="2800" baseline="-25000" noProof="0" dirty="0">
                <a:latin typeface="Cambria"/>
                <a:cs typeface="Cambria"/>
              </a:rPr>
              <a:t>L </a:t>
            </a:r>
            <a:r>
              <a:rPr lang="tr-TR" sz="2800" noProof="0" dirty="0">
                <a:latin typeface="Cambria"/>
                <a:cs typeface="Cambria"/>
              </a:rPr>
              <a:t>ise emeğin ortalama ürünü maksimum değerine ulaşır.</a:t>
            </a:r>
          </a:p>
          <a:p>
            <a:pPr lvl="1">
              <a:buFont typeface="Arial"/>
              <a:buChar char="•"/>
            </a:pPr>
            <a:r>
              <a:rPr lang="tr-TR" sz="2800" noProof="0" dirty="0">
                <a:latin typeface="Cambria"/>
                <a:cs typeface="Cambria"/>
              </a:rPr>
              <a:t>Eğer MP</a:t>
            </a:r>
            <a:r>
              <a:rPr lang="tr-TR" sz="2800" baseline="-25000" noProof="0" dirty="0">
                <a:latin typeface="Cambria"/>
                <a:cs typeface="Cambria"/>
              </a:rPr>
              <a:t>L </a:t>
            </a:r>
            <a:r>
              <a:rPr lang="tr-TR" sz="2800" noProof="0" dirty="0">
                <a:latin typeface="Cambria"/>
                <a:cs typeface="Cambria"/>
              </a:rPr>
              <a:t>&lt; AP</a:t>
            </a:r>
            <a:r>
              <a:rPr lang="tr-TR" sz="2800" baseline="-25000" noProof="0" dirty="0">
                <a:latin typeface="Cambria"/>
                <a:cs typeface="Cambria"/>
              </a:rPr>
              <a:t>L</a:t>
            </a:r>
            <a:r>
              <a:rPr lang="tr-TR" sz="2800" noProof="0" dirty="0">
                <a:latin typeface="Cambria"/>
                <a:cs typeface="Cambria"/>
              </a:rPr>
              <a:t> ise emeğin ortalama ürünü azalır.</a:t>
            </a:r>
          </a:p>
          <a:p>
            <a:pPr lvl="1" eaLnBrk="1" hangingPunct="1">
              <a:buFont typeface="Arial"/>
              <a:buChar char="•"/>
            </a:pPr>
            <a:r>
              <a:rPr lang="tr-TR" sz="2800" noProof="0" dirty="0">
                <a:latin typeface="Cambria"/>
                <a:cs typeface="Cambria"/>
              </a:rPr>
              <a:t>DMP şunu ima eder: değişken girdinin (L) ortalama ürünü sabit girdi ile o üründen daha çok kullanıldıkça eninde sonunda düşer.</a:t>
            </a:r>
          </a:p>
          <a:p>
            <a:pPr lvl="2" eaLnBrk="1" hangingPunct="1"/>
            <a:r>
              <a:rPr lang="tr-TR" noProof="0" dirty="0">
                <a:latin typeface="Cambria"/>
                <a:ea typeface="Cambria"/>
                <a:cs typeface="Cambria"/>
              </a:rPr>
              <a:t>Azalan majinal ürün yasası </a:t>
            </a:r>
            <a:r>
              <a:rPr lang="tr-TR" noProof="0" dirty="0">
                <a:latin typeface="Cambria"/>
                <a:ea typeface="Cambria"/>
                <a:cs typeface="Cambria"/>
                <a:sym typeface="Wingdings"/>
              </a:rPr>
              <a:t></a:t>
            </a:r>
            <a:r>
              <a:rPr lang="tr-TR" noProof="0" dirty="0">
                <a:latin typeface="Cambria"/>
                <a:ea typeface="Cambria"/>
                <a:cs typeface="Cambria"/>
              </a:rPr>
              <a:t> </a:t>
            </a:r>
            <a:r>
              <a:rPr lang="tr-TR" altLang="en-US" noProof="0" dirty="0">
                <a:latin typeface="Cambria"/>
                <a:ea typeface="Cambria"/>
                <a:cs typeface="Cambria"/>
              </a:rPr>
              <a:t>MP</a:t>
            </a:r>
            <a:r>
              <a:rPr lang="tr-TR" altLang="en-US" baseline="-25000" noProof="0" dirty="0">
                <a:latin typeface="Cambria"/>
                <a:ea typeface="Cambria"/>
                <a:cs typeface="Cambria"/>
              </a:rPr>
              <a:t>L</a:t>
            </a:r>
            <a:r>
              <a:rPr lang="tr-TR" altLang="en-US" noProof="0" dirty="0">
                <a:latin typeface="Cambria"/>
                <a:ea typeface="Cambria"/>
                <a:cs typeface="Cambria"/>
              </a:rPr>
              <a:t> azalır.</a:t>
            </a:r>
            <a:endParaRPr lang="tr-TR" noProof="0" dirty="0">
              <a:latin typeface="Cambria"/>
              <a:ea typeface="Cambria"/>
              <a:cs typeface="Cambria"/>
            </a:endParaRPr>
          </a:p>
          <a:p>
            <a:pPr lvl="2" eaLnBrk="1" hangingPunct="1"/>
            <a:r>
              <a:rPr lang="tr-TR" altLang="en-US" noProof="0" dirty="0">
                <a:latin typeface="Cambria"/>
                <a:ea typeface="Cambria"/>
                <a:cs typeface="Cambria"/>
              </a:rPr>
              <a:t>MP</a:t>
            </a:r>
            <a:r>
              <a:rPr lang="tr-TR" altLang="en-US" baseline="-25000" noProof="0" dirty="0">
                <a:latin typeface="Cambria"/>
                <a:ea typeface="Cambria"/>
                <a:cs typeface="Cambria"/>
              </a:rPr>
              <a:t>L </a:t>
            </a:r>
            <a:r>
              <a:rPr lang="tr-TR" altLang="en-US" dirty="0">
                <a:latin typeface="Cambria"/>
                <a:ea typeface="Cambria"/>
                <a:cs typeface="Cambria"/>
              </a:rPr>
              <a:t>'</a:t>
            </a:r>
            <a:r>
              <a:rPr lang="tr-TR" altLang="en-US" noProof="0" dirty="0">
                <a:latin typeface="Cambria"/>
                <a:ea typeface="Cambria"/>
                <a:cs typeface="Cambria"/>
              </a:rPr>
              <a:t>deki azalma eninde sonunda </a:t>
            </a:r>
            <a:r>
              <a:rPr lang="tr-TR" noProof="0" dirty="0">
                <a:latin typeface="Cambria"/>
                <a:ea typeface="Cambria"/>
                <a:cs typeface="Cambria"/>
                <a:sym typeface="Wingdings"/>
              </a:rPr>
              <a:t></a:t>
            </a:r>
            <a:r>
              <a:rPr lang="tr-TR" noProof="0" dirty="0">
                <a:latin typeface="Cambria"/>
                <a:ea typeface="Cambria"/>
                <a:cs typeface="Cambria"/>
              </a:rPr>
              <a:t> </a:t>
            </a:r>
            <a:r>
              <a:rPr lang="tr-TR" altLang="en-US" noProof="0" dirty="0">
                <a:latin typeface="Cambria"/>
                <a:ea typeface="Cambria"/>
                <a:cs typeface="Cambria"/>
              </a:rPr>
              <a:t>AP</a:t>
            </a:r>
            <a:r>
              <a:rPr lang="tr-TR" altLang="en-US" baseline="-25000" noProof="0" dirty="0">
                <a:latin typeface="Cambria"/>
                <a:ea typeface="Cambria"/>
                <a:cs typeface="Cambria"/>
              </a:rPr>
              <a:t>L</a:t>
            </a:r>
            <a:r>
              <a:rPr lang="tr-TR" altLang="en-US" noProof="0" dirty="0">
                <a:latin typeface="Cambria"/>
                <a:ea typeface="Cambria"/>
                <a:cs typeface="Cambria"/>
              </a:rPr>
              <a:t> azalmasına neden olur.</a:t>
            </a:r>
            <a:endParaRPr lang="tr-TR" noProof="0" dirty="0">
              <a:latin typeface="Cambria"/>
              <a:ea typeface="Cambria"/>
              <a:cs typeface="Cambria"/>
            </a:endParaRPr>
          </a:p>
          <a:p>
            <a:pPr lvl="1">
              <a:buFont typeface="Arial"/>
              <a:buChar char="•"/>
            </a:pPr>
            <a:endParaRPr lang="tr-TR" sz="2800" noProof="0" dirty="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9499370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527175"/>
          </a:xfrm>
        </p:spPr>
        <p:txBody>
          <a:bodyPr/>
          <a:lstStyle/>
          <a:p>
            <a:r>
              <a:rPr lang="tr-TR" dirty="0">
                <a:latin typeface="Cambria"/>
                <a:ea typeface="MS PGothic" charset="0"/>
                <a:cs typeface="Cambria"/>
              </a:rPr>
              <a:t>Ekonom</a:t>
            </a:r>
            <a:r>
              <a:rPr lang="tr-TR" dirty="0">
                <a:latin typeface="Cambria"/>
                <a:ea typeface="MS PGothic" charset="0"/>
              </a:rPr>
              <a:t>i:</a:t>
            </a:r>
            <a:r>
              <a:rPr lang="tr-TR" dirty="0">
                <a:latin typeface="Cambria"/>
                <a:ea typeface="MS PGothic" charset="0"/>
                <a:cs typeface="Cambria"/>
              </a:rPr>
              <a:t> </a:t>
            </a:r>
            <a:r>
              <a:rPr lang="tr-TR" i="1" dirty="0" err="1">
                <a:latin typeface="Cambria"/>
                <a:ea typeface="MS PGothic" charset="0"/>
                <a:cs typeface="Cambria"/>
              </a:rPr>
              <a:t>Seinfeld</a:t>
            </a:r>
            <a:endParaRPr lang="tr-TR" i="1" dirty="0">
              <a:latin typeface="Cambria"/>
              <a:ea typeface="MS PGothic" charset="0"/>
              <a:cs typeface="Cambria"/>
            </a:endParaRPr>
          </a:p>
        </p:txBody>
      </p:sp>
      <p:sp>
        <p:nvSpPr>
          <p:cNvPr id="48130" name="Content Placeholder 2"/>
          <p:cNvSpPr>
            <a:spLocks noGrp="1"/>
          </p:cNvSpPr>
          <p:nvPr>
            <p:ph idx="1"/>
          </p:nvPr>
        </p:nvSpPr>
        <p:spPr>
          <a:xfrm>
            <a:off x="609600" y="1712913"/>
            <a:ext cx="10972800" cy="1966989"/>
          </a:xfrm>
        </p:spPr>
        <p:txBody>
          <a:bodyPr/>
          <a:lstStyle/>
          <a:p>
            <a:r>
              <a:rPr lang="tr-TR" dirty="0">
                <a:latin typeface="Cambria"/>
                <a:ea typeface="MS PGothic" charset="0"/>
                <a:cs typeface="Cambria"/>
              </a:rPr>
              <a:t>"</a:t>
            </a:r>
            <a:r>
              <a:rPr lang="tr-TR" dirty="0" err="1">
                <a:latin typeface="Cambria"/>
                <a:ea typeface="MS PGothic" charset="0"/>
                <a:cs typeface="Cambria"/>
              </a:rPr>
              <a:t>Seinfeld</a:t>
            </a:r>
            <a:r>
              <a:rPr lang="tr-TR" dirty="0">
                <a:latin typeface="Cambria"/>
                <a:ea typeface="MS PGothic" charset="0"/>
                <a:cs typeface="Cambria"/>
              </a:rPr>
              <a:t>"</a:t>
            </a:r>
          </a:p>
          <a:p>
            <a:pPr lvl="1"/>
            <a:r>
              <a:rPr lang="tr-TR" dirty="0">
                <a:latin typeface="Cambria"/>
                <a:ea typeface="MS PGothic" charset="0"/>
                <a:cs typeface="Cambria"/>
              </a:rPr>
              <a:t>Maliyetlere giriş. Maliyetleri düşürerek bir aktiviteyi daha karlı hala getirmek.</a:t>
            </a:r>
          </a:p>
        </p:txBody>
      </p:sp>
      <p:pic>
        <p:nvPicPr>
          <p:cNvPr id="48131" name="Picture 4" descr="Econ in Media.eps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06" t="18303" r="22078" b="25455"/>
          <a:stretch>
            <a:fillRect/>
          </a:stretch>
        </p:blipFill>
        <p:spPr bwMode="auto">
          <a:xfrm>
            <a:off x="5049111" y="4006255"/>
            <a:ext cx="2065867" cy="147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63633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/>
          <p:cNvSpPr>
            <a:spLocks noGrp="1"/>
          </p:cNvSpPr>
          <p:nvPr>
            <p:ph type="title"/>
          </p:nvPr>
        </p:nvSpPr>
        <p:spPr>
          <a:xfrm>
            <a:off x="1981200" y="9"/>
            <a:ext cx="8229600" cy="1527175"/>
          </a:xfrm>
        </p:spPr>
        <p:txBody>
          <a:bodyPr/>
          <a:lstStyle/>
          <a:p>
            <a:r>
              <a:rPr lang="tr-TR" altLang="en-US" noProof="0" dirty="0">
                <a:latin typeface="Cambria"/>
                <a:cs typeface="Cambria"/>
              </a:rPr>
              <a:t>Kısa Dönemde Maliyetler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1981200" y="1712913"/>
            <a:ext cx="9547578" cy="4895850"/>
          </a:xfrm>
        </p:spPr>
        <p:txBody>
          <a:bodyPr/>
          <a:lstStyle/>
          <a:p>
            <a:pPr eaLnBrk="1" hangingPunct="1"/>
            <a:r>
              <a:rPr lang="tr-TR" altLang="en-US" sz="2800" noProof="0" dirty="0">
                <a:latin typeface="Cambria"/>
                <a:cs typeface="Cambria"/>
              </a:rPr>
              <a:t>Değişken Maliyet (</a:t>
            </a:r>
            <a:r>
              <a:rPr lang="tr-TR" altLang="en-US" sz="2800" noProof="0" dirty="0" err="1">
                <a:latin typeface="Cambria"/>
                <a:cs typeface="Cambria"/>
              </a:rPr>
              <a:t>Variable</a:t>
            </a:r>
            <a:r>
              <a:rPr lang="tr-TR" altLang="en-US" sz="2800" noProof="0" dirty="0">
                <a:latin typeface="Cambria"/>
                <a:cs typeface="Cambria"/>
              </a:rPr>
              <a:t> </a:t>
            </a:r>
            <a:r>
              <a:rPr lang="tr-TR" altLang="en-US" sz="2800" noProof="0" dirty="0" err="1">
                <a:latin typeface="Cambria"/>
                <a:cs typeface="Cambria"/>
              </a:rPr>
              <a:t>Costs</a:t>
            </a:r>
            <a:r>
              <a:rPr lang="tr-TR" altLang="en-US" sz="2800" noProof="0" dirty="0">
                <a:latin typeface="Cambria"/>
                <a:cs typeface="Cambria"/>
              </a:rPr>
              <a:t>: VC)</a:t>
            </a:r>
          </a:p>
          <a:p>
            <a:pPr lvl="1" eaLnBrk="1" hangingPunct="1"/>
            <a:r>
              <a:rPr lang="tr-TR" altLang="en-US" sz="2400" noProof="0" dirty="0">
                <a:latin typeface="Cambria"/>
                <a:cs typeface="Cambria"/>
              </a:rPr>
              <a:t>Çıktı ile direkt olarak ilişkili olan maliyetler.</a:t>
            </a:r>
          </a:p>
          <a:p>
            <a:pPr lvl="1" eaLnBrk="1" hangingPunct="1"/>
            <a:r>
              <a:rPr lang="tr-TR" altLang="en-US" sz="2400" noProof="0" dirty="0">
                <a:latin typeface="Cambria"/>
                <a:cs typeface="Cambria"/>
              </a:rPr>
              <a:t>İşçi maaşları, elektrik faturası, yemek malzemeleri</a:t>
            </a:r>
          </a:p>
          <a:p>
            <a:pPr eaLnBrk="1" hangingPunct="1"/>
            <a:r>
              <a:rPr lang="tr-TR" altLang="en-US" sz="2800" noProof="0" dirty="0">
                <a:latin typeface="Cambria"/>
                <a:cs typeface="Cambria"/>
              </a:rPr>
              <a:t>Sabit Maliyet (</a:t>
            </a:r>
            <a:r>
              <a:rPr lang="tr-TR" altLang="en-US" sz="2800" noProof="0" dirty="0" err="1">
                <a:latin typeface="Cambria"/>
                <a:cs typeface="Cambria"/>
              </a:rPr>
              <a:t>Fixed</a:t>
            </a:r>
            <a:r>
              <a:rPr lang="tr-TR" altLang="en-US" sz="2800" noProof="0" dirty="0">
                <a:latin typeface="Cambria"/>
                <a:cs typeface="Cambria"/>
              </a:rPr>
              <a:t> </a:t>
            </a:r>
            <a:r>
              <a:rPr lang="tr-TR" altLang="en-US" sz="2800" noProof="0" dirty="0" err="1">
                <a:latin typeface="Cambria"/>
                <a:cs typeface="Cambria"/>
              </a:rPr>
              <a:t>Costs</a:t>
            </a:r>
            <a:r>
              <a:rPr lang="tr-TR" altLang="en-US" sz="2800" noProof="0" dirty="0">
                <a:latin typeface="Cambria"/>
                <a:cs typeface="Cambria"/>
              </a:rPr>
              <a:t>: FC)</a:t>
            </a:r>
          </a:p>
          <a:p>
            <a:pPr lvl="1" eaLnBrk="1" hangingPunct="1"/>
            <a:r>
              <a:rPr lang="tr-TR" altLang="en-US" sz="2400" noProof="0" dirty="0">
                <a:latin typeface="Cambria"/>
                <a:cs typeface="Cambria"/>
              </a:rPr>
              <a:t>Çıktı ile değişmeyen maliyetler.</a:t>
            </a:r>
          </a:p>
          <a:p>
            <a:pPr lvl="1" eaLnBrk="1" hangingPunct="1"/>
            <a:r>
              <a:rPr lang="tr-TR" altLang="en-US" sz="2400" noProof="0" dirty="0">
                <a:latin typeface="Cambria"/>
                <a:cs typeface="Cambria"/>
              </a:rPr>
              <a:t>Çıktı sıfır olsa bile var olan maliyetler.</a:t>
            </a:r>
          </a:p>
          <a:p>
            <a:pPr lvl="1" eaLnBrk="1" hangingPunct="1"/>
            <a:r>
              <a:rPr lang="tr-TR" altLang="en-US" sz="2400" noProof="0" dirty="0">
                <a:latin typeface="Cambria"/>
                <a:cs typeface="Cambria"/>
              </a:rPr>
              <a:t>Bina kirası, sigorta</a:t>
            </a:r>
          </a:p>
          <a:p>
            <a:pPr lvl="1" eaLnBrk="1" hangingPunct="1"/>
            <a:r>
              <a:rPr lang="tr-TR" sz="2400" noProof="0" dirty="0">
                <a:latin typeface="Cambria"/>
                <a:cs typeface="Cambria"/>
              </a:rPr>
              <a:t>Firma üretim yapması bile kısa dönemde sabit maliyetlere katlanmak zorundadır. Uzun dönemde sabit maliyet yoktur.</a:t>
            </a:r>
            <a:endParaRPr lang="tr-TR" altLang="en-US" sz="2400" noProof="0" dirty="0">
              <a:latin typeface="Cambria"/>
              <a:cs typeface="Cambria"/>
            </a:endParaRPr>
          </a:p>
          <a:p>
            <a:pPr eaLnBrk="1" hangingPunct="1"/>
            <a:r>
              <a:rPr lang="tr-TR" altLang="en-US" sz="2800" noProof="0" dirty="0">
                <a:latin typeface="Cambria"/>
                <a:cs typeface="Cambria"/>
              </a:rPr>
              <a:t>Toplam Maliyet (Total </a:t>
            </a:r>
            <a:r>
              <a:rPr lang="tr-TR" altLang="en-US" sz="2800" noProof="0" dirty="0" err="1">
                <a:latin typeface="Cambria"/>
                <a:cs typeface="Cambria"/>
              </a:rPr>
              <a:t>Costs</a:t>
            </a:r>
            <a:r>
              <a:rPr lang="tr-TR" altLang="en-US" sz="2800" noProof="0" dirty="0">
                <a:latin typeface="Cambria"/>
                <a:cs typeface="Cambria"/>
              </a:rPr>
              <a:t>: TC)</a:t>
            </a:r>
          </a:p>
          <a:p>
            <a:pPr lvl="1" eaLnBrk="1" hangingPunct="1"/>
            <a:r>
              <a:rPr lang="tr-TR" altLang="en-US" sz="2400" noProof="0" dirty="0">
                <a:latin typeface="Cambria"/>
                <a:cs typeface="Cambria"/>
              </a:rPr>
              <a:t>Değişken maliyet ve sabit maliyetlerin toplamıdır.</a:t>
            </a:r>
          </a:p>
        </p:txBody>
      </p:sp>
    </p:spTree>
    <p:extLst>
      <p:ext uri="{BB962C8B-B14F-4D97-AF65-F5344CB8AC3E}">
        <p14:creationId xmlns:p14="http://schemas.microsoft.com/office/powerpoint/2010/main" val="1063348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993422" y="28222"/>
            <a:ext cx="8229600" cy="1527175"/>
          </a:xfrm>
        </p:spPr>
        <p:txBody>
          <a:bodyPr/>
          <a:lstStyle/>
          <a:p>
            <a:r>
              <a:rPr lang="tr-TR" altLang="en-US" noProof="0" dirty="0">
                <a:latin typeface="Cambria"/>
                <a:cs typeface="Cambria"/>
              </a:rPr>
              <a:t>Kar ve Zarar Hesaplaması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>
          <a:xfrm>
            <a:off x="989939" y="1754211"/>
            <a:ext cx="8757466" cy="4895850"/>
          </a:xfrm>
        </p:spPr>
        <p:txBody>
          <a:bodyPr/>
          <a:lstStyle/>
          <a:p>
            <a:pPr eaLnBrk="1" hangingPunct="1"/>
            <a:r>
              <a:rPr lang="tr-TR" altLang="en-US" sz="2800" noProof="0" dirty="0">
                <a:latin typeface="Cambria"/>
                <a:cs typeface="Cambria"/>
              </a:rPr>
              <a:t>Toplam Hasılat (Total </a:t>
            </a:r>
            <a:r>
              <a:rPr lang="tr-TR" altLang="en-US" sz="2800" noProof="0" dirty="0" err="1">
                <a:latin typeface="Cambria"/>
                <a:cs typeface="Cambria"/>
              </a:rPr>
              <a:t>Revenue</a:t>
            </a:r>
            <a:r>
              <a:rPr lang="tr-TR" altLang="en-US" sz="2800" noProof="0" dirty="0">
                <a:latin typeface="Cambria"/>
                <a:cs typeface="Cambria"/>
              </a:rPr>
              <a:t>: TR)</a:t>
            </a:r>
          </a:p>
          <a:p>
            <a:pPr lvl="1" eaLnBrk="1" hangingPunct="1"/>
            <a:r>
              <a:rPr lang="tr-TR" altLang="en-US" sz="2400" noProof="0" dirty="0">
                <a:latin typeface="Cambria"/>
                <a:cs typeface="Cambria"/>
              </a:rPr>
              <a:t>Bir firmanın mal ve hizmetlerin satışından elde ettiği parasal miktar.</a:t>
            </a:r>
          </a:p>
          <a:p>
            <a:pPr eaLnBrk="1" hangingPunct="1"/>
            <a:r>
              <a:rPr lang="tr-TR" altLang="en-US" sz="2800" noProof="0" dirty="0">
                <a:latin typeface="Cambria"/>
                <a:cs typeface="Cambria"/>
              </a:rPr>
              <a:t>Toplam Maliyet (Total </a:t>
            </a:r>
            <a:r>
              <a:rPr lang="tr-TR" altLang="en-US" sz="2800" noProof="0" dirty="0" err="1">
                <a:latin typeface="Cambria"/>
                <a:cs typeface="Cambria"/>
              </a:rPr>
              <a:t>Cost</a:t>
            </a:r>
            <a:r>
              <a:rPr lang="tr-TR" altLang="en-US" sz="2800" noProof="0" dirty="0">
                <a:latin typeface="Cambria"/>
                <a:cs typeface="Cambria"/>
              </a:rPr>
              <a:t>: TC)</a:t>
            </a:r>
          </a:p>
          <a:p>
            <a:pPr lvl="1" eaLnBrk="1" hangingPunct="1"/>
            <a:r>
              <a:rPr lang="tr-TR" altLang="en-US" sz="2400" noProof="0" dirty="0">
                <a:latin typeface="Cambria"/>
                <a:cs typeface="Cambria"/>
              </a:rPr>
              <a:t>Bir firmanın o mal ve hizmetleri üretirken harcadığı parasal miktar.</a:t>
            </a:r>
          </a:p>
          <a:p>
            <a:pPr lvl="1" eaLnBrk="1" hangingPunct="1"/>
            <a:endParaRPr lang="tr-TR" altLang="en-US" sz="2400" noProof="0" dirty="0">
              <a:latin typeface="Cambria"/>
              <a:cs typeface="Cambria"/>
            </a:endParaRPr>
          </a:p>
          <a:p>
            <a:pPr algn="ctr" eaLnBrk="1" hangingPunct="1">
              <a:buFont typeface="Arial" panose="020B0604020202020204" pitchFamily="34" charset="0"/>
              <a:buNone/>
            </a:pPr>
            <a:r>
              <a:rPr lang="tr-TR" altLang="en-US" sz="2800" b="1" noProof="0" dirty="0">
                <a:latin typeface="Cambria"/>
                <a:cs typeface="Cambria"/>
              </a:rPr>
              <a:t>Kar (ya da Zarar) = TR – TC</a:t>
            </a:r>
          </a:p>
          <a:p>
            <a:pPr lvl="1" eaLnBrk="1" hangingPunct="1"/>
            <a:endParaRPr lang="tr-TR" altLang="en-US" sz="2400" noProof="0" dirty="0">
              <a:latin typeface="Cambria"/>
              <a:cs typeface="Cambria"/>
            </a:endParaRPr>
          </a:p>
          <a:p>
            <a:pPr lvl="1" eaLnBrk="1" hangingPunct="1"/>
            <a:r>
              <a:rPr lang="tr-TR" altLang="en-US" sz="2400" noProof="0" dirty="0">
                <a:latin typeface="Cambria"/>
                <a:cs typeface="Cambria"/>
              </a:rPr>
              <a:t>TR &gt; TC ise </a:t>
            </a:r>
            <a:r>
              <a:rPr lang="tr-TR" altLang="en-US" sz="2400" noProof="0" dirty="0">
                <a:solidFill>
                  <a:srgbClr val="FF0000"/>
                </a:solidFill>
                <a:latin typeface="Cambria"/>
                <a:cs typeface="Cambria"/>
              </a:rPr>
              <a:t>kar</a:t>
            </a:r>
            <a:r>
              <a:rPr lang="tr-TR" altLang="en-US" sz="2400" noProof="0" dirty="0">
                <a:latin typeface="Cambria"/>
                <a:cs typeface="Cambria"/>
              </a:rPr>
              <a:t> vardır.</a:t>
            </a:r>
          </a:p>
          <a:p>
            <a:pPr lvl="1" eaLnBrk="1" hangingPunct="1"/>
            <a:r>
              <a:rPr lang="tr-TR" altLang="en-US" sz="2400" noProof="0" dirty="0">
                <a:latin typeface="Cambria"/>
                <a:cs typeface="Cambria"/>
              </a:rPr>
              <a:t>TR &lt; TC ise </a:t>
            </a:r>
            <a:r>
              <a:rPr lang="tr-TR" altLang="en-US" sz="2400" noProof="0" dirty="0">
                <a:solidFill>
                  <a:srgbClr val="FF0000"/>
                </a:solidFill>
                <a:latin typeface="Cambria"/>
                <a:cs typeface="Cambria"/>
              </a:rPr>
              <a:t>zarar</a:t>
            </a:r>
            <a:r>
              <a:rPr lang="tr-TR" altLang="en-US" sz="2400" noProof="0" dirty="0">
                <a:latin typeface="Cambria"/>
                <a:cs typeface="Cambria"/>
              </a:rPr>
              <a:t> vardır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386008" y="4233014"/>
            <a:ext cx="26366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>
                <a:solidFill>
                  <a:srgbClr val="FF0000"/>
                </a:solidFill>
                <a:latin typeface="Cambria"/>
                <a:cs typeface="Cambria"/>
              </a:rPr>
              <a:t>Total: Toplam</a:t>
            </a:r>
          </a:p>
          <a:p>
            <a:r>
              <a:rPr lang="tr-TR" b="1" dirty="0" err="1">
                <a:solidFill>
                  <a:srgbClr val="FF0000"/>
                </a:solidFill>
                <a:latin typeface="Cambria"/>
                <a:cs typeface="Cambria"/>
              </a:rPr>
              <a:t>Revenue</a:t>
            </a:r>
            <a:r>
              <a:rPr lang="tr-TR" b="1" dirty="0">
                <a:solidFill>
                  <a:srgbClr val="FF0000"/>
                </a:solidFill>
                <a:latin typeface="Cambria"/>
                <a:cs typeface="Cambria"/>
              </a:rPr>
              <a:t>: Hasılat</a:t>
            </a:r>
          </a:p>
          <a:p>
            <a:r>
              <a:rPr lang="tr-TR" b="1" dirty="0" err="1">
                <a:solidFill>
                  <a:srgbClr val="FF0000"/>
                </a:solidFill>
                <a:latin typeface="Cambria"/>
                <a:cs typeface="Cambria"/>
              </a:rPr>
              <a:t>Cost</a:t>
            </a:r>
            <a:r>
              <a:rPr lang="tr-TR" b="1" dirty="0">
                <a:solidFill>
                  <a:srgbClr val="FF0000"/>
                </a:solidFill>
                <a:latin typeface="Cambria"/>
                <a:cs typeface="Cambria"/>
              </a:rPr>
              <a:t>: Maliyet</a:t>
            </a:r>
          </a:p>
          <a:p>
            <a:r>
              <a:rPr lang="tr-TR" b="1" dirty="0">
                <a:solidFill>
                  <a:srgbClr val="FF0000"/>
                </a:solidFill>
                <a:latin typeface="Cambria"/>
                <a:cs typeface="Cambria"/>
              </a:rPr>
              <a:t>Profit: Kar</a:t>
            </a:r>
          </a:p>
          <a:p>
            <a:r>
              <a:rPr lang="tr-TR" b="1" dirty="0" err="1">
                <a:solidFill>
                  <a:srgbClr val="FF0000"/>
                </a:solidFill>
                <a:latin typeface="Cambria"/>
                <a:cs typeface="Cambria"/>
              </a:rPr>
              <a:t>Loss</a:t>
            </a:r>
            <a:r>
              <a:rPr lang="tr-TR" b="1" dirty="0">
                <a:solidFill>
                  <a:srgbClr val="FF0000"/>
                </a:solidFill>
                <a:latin typeface="Cambria"/>
                <a:cs typeface="Cambria"/>
              </a:rPr>
              <a:t>: Zarar</a:t>
            </a:r>
          </a:p>
          <a:p>
            <a:endParaRPr lang="tr-TR" b="1" dirty="0">
              <a:solidFill>
                <a:srgbClr val="FF0000"/>
              </a:solidFill>
              <a:latin typeface="Cambria"/>
              <a:cs typeface="Cambria"/>
            </a:endParaRPr>
          </a:p>
          <a:p>
            <a:r>
              <a:rPr lang="tr-TR" b="1" dirty="0" err="1">
                <a:solidFill>
                  <a:srgbClr val="FF0000"/>
                </a:solidFill>
                <a:latin typeface="Cambria"/>
                <a:cs typeface="Cambria"/>
              </a:rPr>
              <a:t>Negative</a:t>
            </a:r>
            <a:r>
              <a:rPr lang="tr-TR" b="1" dirty="0">
                <a:solidFill>
                  <a:srgbClr val="FF0000"/>
                </a:solidFill>
                <a:latin typeface="Cambria"/>
                <a:cs typeface="Cambria"/>
              </a:rPr>
              <a:t> Profit: Zarar</a:t>
            </a:r>
          </a:p>
          <a:p>
            <a:r>
              <a:rPr lang="tr-TR" b="1" dirty="0" err="1">
                <a:solidFill>
                  <a:srgbClr val="FF0000"/>
                </a:solidFill>
                <a:latin typeface="Cambria"/>
                <a:cs typeface="Cambria"/>
              </a:rPr>
              <a:t>Positive</a:t>
            </a:r>
            <a:r>
              <a:rPr lang="tr-TR" b="1" dirty="0">
                <a:solidFill>
                  <a:srgbClr val="FF0000"/>
                </a:solidFill>
                <a:latin typeface="Cambria"/>
                <a:cs typeface="Cambria"/>
              </a:rPr>
              <a:t> Profit: Kar</a:t>
            </a:r>
          </a:p>
        </p:txBody>
      </p:sp>
    </p:spTree>
    <p:extLst>
      <p:ext uri="{BB962C8B-B14F-4D97-AF65-F5344CB8AC3E}">
        <p14:creationId xmlns:p14="http://schemas.microsoft.com/office/powerpoint/2010/main" val="3755560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4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/>
          <p:cNvSpPr>
            <a:spLocks noGrp="1"/>
          </p:cNvSpPr>
          <p:nvPr>
            <p:ph type="title"/>
          </p:nvPr>
        </p:nvSpPr>
        <p:spPr>
          <a:xfrm>
            <a:off x="1981200" y="9"/>
            <a:ext cx="8229600" cy="1527175"/>
          </a:xfrm>
        </p:spPr>
        <p:txBody>
          <a:bodyPr/>
          <a:lstStyle/>
          <a:p>
            <a:r>
              <a:rPr lang="tr-TR" altLang="en-US" noProof="0" dirty="0">
                <a:latin typeface="Cambria"/>
                <a:cs typeface="Cambria"/>
              </a:rPr>
              <a:t>Kısa Dönemde Maliyetler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1981199" y="1712913"/>
            <a:ext cx="9660467" cy="4895850"/>
          </a:xfrm>
        </p:spPr>
        <p:txBody>
          <a:bodyPr/>
          <a:lstStyle/>
          <a:p>
            <a:pPr eaLnBrk="1" hangingPunct="1"/>
            <a:r>
              <a:rPr lang="tr-TR" altLang="en-US" sz="2800" noProof="0" dirty="0">
                <a:latin typeface="Cambria"/>
                <a:cs typeface="Cambria"/>
              </a:rPr>
              <a:t>Ortalama Toplam Maliyet (</a:t>
            </a:r>
            <a:r>
              <a:rPr lang="tr-TR" altLang="en-US" sz="2800" noProof="0" dirty="0" err="1">
                <a:latin typeface="Cambria"/>
                <a:cs typeface="Cambria"/>
              </a:rPr>
              <a:t>Average</a:t>
            </a:r>
            <a:r>
              <a:rPr lang="tr-TR" altLang="en-US" sz="2800" noProof="0" dirty="0">
                <a:latin typeface="Cambria"/>
                <a:cs typeface="Cambria"/>
              </a:rPr>
              <a:t> Total </a:t>
            </a:r>
            <a:r>
              <a:rPr lang="tr-TR" altLang="en-US" sz="2800" noProof="0" dirty="0" err="1">
                <a:latin typeface="Cambria"/>
                <a:cs typeface="Cambria"/>
              </a:rPr>
              <a:t>Cost</a:t>
            </a:r>
            <a:r>
              <a:rPr lang="tr-TR" altLang="en-US" sz="2800" noProof="0" dirty="0">
                <a:latin typeface="Cambria"/>
                <a:cs typeface="Cambria"/>
              </a:rPr>
              <a:t>: ATC)</a:t>
            </a:r>
          </a:p>
          <a:p>
            <a:pPr lvl="1" eaLnBrk="1" hangingPunct="1"/>
            <a:r>
              <a:rPr lang="tr-TR" altLang="en-US" sz="2400" noProof="0" dirty="0">
                <a:latin typeface="Cambria"/>
                <a:cs typeface="Cambria"/>
              </a:rPr>
              <a:t>Toplam maliyet bölü çıktı sayısı</a:t>
            </a:r>
          </a:p>
          <a:p>
            <a:pPr lvl="1" eaLnBrk="1" hangingPunct="1"/>
            <a:r>
              <a:rPr lang="tr-TR" altLang="ja-JP" sz="2400" noProof="0" dirty="0">
                <a:latin typeface="Cambria"/>
                <a:cs typeface="Cambria"/>
              </a:rPr>
              <a:t>“Birim maliyet”</a:t>
            </a:r>
          </a:p>
          <a:p>
            <a:pPr eaLnBrk="1" hangingPunct="1"/>
            <a:r>
              <a:rPr lang="tr-TR" altLang="en-US" sz="2800" noProof="0" dirty="0">
                <a:latin typeface="Cambria"/>
                <a:cs typeface="Cambria"/>
              </a:rPr>
              <a:t>Benzer olarak,</a:t>
            </a:r>
          </a:p>
          <a:p>
            <a:pPr lvl="1" eaLnBrk="1" hangingPunct="1"/>
            <a:r>
              <a:rPr lang="tr-TR" altLang="en-US" sz="2400" noProof="0" dirty="0">
                <a:latin typeface="Cambria"/>
                <a:cs typeface="Cambria"/>
              </a:rPr>
              <a:t>Ortalama Değişken Maliyet (</a:t>
            </a:r>
            <a:r>
              <a:rPr lang="tr-TR" altLang="en-US" sz="2400" noProof="0" dirty="0" err="1">
                <a:latin typeface="Cambria"/>
                <a:cs typeface="Cambria"/>
              </a:rPr>
              <a:t>Average</a:t>
            </a:r>
            <a:r>
              <a:rPr lang="tr-TR" altLang="en-US" sz="2400" noProof="0" dirty="0">
                <a:latin typeface="Cambria"/>
                <a:cs typeface="Cambria"/>
              </a:rPr>
              <a:t> </a:t>
            </a:r>
            <a:r>
              <a:rPr lang="tr-TR" altLang="en-US" sz="2400" noProof="0" dirty="0" err="1">
                <a:latin typeface="Cambria"/>
                <a:cs typeface="Cambria"/>
              </a:rPr>
              <a:t>Variable</a:t>
            </a:r>
            <a:r>
              <a:rPr lang="tr-TR" altLang="en-US" sz="2400" noProof="0" dirty="0">
                <a:latin typeface="Cambria"/>
                <a:cs typeface="Cambria"/>
              </a:rPr>
              <a:t> </a:t>
            </a:r>
            <a:r>
              <a:rPr lang="tr-TR" altLang="en-US" sz="2400" noProof="0" dirty="0" err="1">
                <a:latin typeface="Cambria"/>
                <a:cs typeface="Cambria"/>
              </a:rPr>
              <a:t>Cost</a:t>
            </a:r>
            <a:r>
              <a:rPr lang="tr-TR" altLang="en-US" sz="2400" noProof="0" dirty="0">
                <a:latin typeface="Cambria"/>
                <a:cs typeface="Cambria"/>
              </a:rPr>
              <a:t>: AVC)</a:t>
            </a:r>
          </a:p>
          <a:p>
            <a:pPr lvl="1" eaLnBrk="1" hangingPunct="1"/>
            <a:r>
              <a:rPr lang="tr-TR" altLang="en-US" sz="2400" noProof="0" dirty="0">
                <a:latin typeface="Cambria"/>
                <a:cs typeface="Cambria"/>
              </a:rPr>
              <a:t>Ortalama Sabit Maliyet (</a:t>
            </a:r>
            <a:r>
              <a:rPr lang="tr-TR" altLang="en-US" sz="2400" noProof="0" dirty="0" err="1">
                <a:latin typeface="Cambria"/>
                <a:cs typeface="Cambria"/>
              </a:rPr>
              <a:t>Average</a:t>
            </a:r>
            <a:r>
              <a:rPr lang="tr-TR" altLang="en-US" sz="2400" noProof="0" dirty="0">
                <a:latin typeface="Cambria"/>
                <a:cs typeface="Cambria"/>
              </a:rPr>
              <a:t> </a:t>
            </a:r>
            <a:r>
              <a:rPr lang="tr-TR" altLang="en-US" sz="2400" noProof="0" dirty="0" err="1">
                <a:latin typeface="Cambria"/>
                <a:cs typeface="Cambria"/>
              </a:rPr>
              <a:t>Fixed</a:t>
            </a:r>
            <a:r>
              <a:rPr lang="tr-TR" altLang="en-US" sz="2400" noProof="0" dirty="0">
                <a:latin typeface="Cambria"/>
                <a:cs typeface="Cambria"/>
              </a:rPr>
              <a:t> </a:t>
            </a:r>
            <a:r>
              <a:rPr lang="tr-TR" altLang="en-US" sz="2400" noProof="0" dirty="0" err="1">
                <a:latin typeface="Cambria"/>
                <a:cs typeface="Cambria"/>
              </a:rPr>
              <a:t>Cost</a:t>
            </a:r>
            <a:r>
              <a:rPr lang="tr-TR" altLang="en-US" sz="2400" noProof="0" dirty="0">
                <a:latin typeface="Cambria"/>
                <a:cs typeface="Cambria"/>
              </a:rPr>
              <a:t>: AFC)</a:t>
            </a:r>
          </a:p>
          <a:p>
            <a:pPr eaLnBrk="1" hangingPunct="1"/>
            <a:r>
              <a:rPr lang="tr-TR" altLang="en-US" sz="2800" noProof="0" dirty="0">
                <a:latin typeface="Cambria"/>
                <a:cs typeface="Cambria"/>
              </a:rPr>
              <a:t>Marjinal Maliyet (</a:t>
            </a:r>
            <a:r>
              <a:rPr lang="tr-TR" altLang="en-US" sz="2800" noProof="0" dirty="0" err="1">
                <a:latin typeface="Cambria"/>
                <a:cs typeface="Cambria"/>
              </a:rPr>
              <a:t>Marginal</a:t>
            </a:r>
            <a:r>
              <a:rPr lang="tr-TR" altLang="en-US" sz="2800" noProof="0" dirty="0">
                <a:latin typeface="Cambria"/>
                <a:cs typeface="Cambria"/>
              </a:rPr>
              <a:t> </a:t>
            </a:r>
            <a:r>
              <a:rPr lang="tr-TR" altLang="en-US" sz="2800" noProof="0" dirty="0" err="1">
                <a:latin typeface="Cambria"/>
                <a:cs typeface="Cambria"/>
              </a:rPr>
              <a:t>Cost</a:t>
            </a:r>
            <a:r>
              <a:rPr lang="tr-TR" altLang="en-US" sz="2800" noProof="0" dirty="0">
                <a:latin typeface="Cambria"/>
                <a:cs typeface="Cambria"/>
              </a:rPr>
              <a:t>: MC)</a:t>
            </a:r>
          </a:p>
          <a:p>
            <a:pPr lvl="1" eaLnBrk="1" hangingPunct="1"/>
            <a:r>
              <a:rPr lang="tr-TR" altLang="en-US" sz="2400" noProof="0" dirty="0">
                <a:latin typeface="Cambria"/>
                <a:cs typeface="Cambria"/>
              </a:rPr>
              <a:t>Ekstra çıktı üretmek için toplam maliyetteki artış.</a:t>
            </a:r>
          </a:p>
          <a:p>
            <a:pPr lvl="1" eaLnBrk="1" hangingPunct="1"/>
            <a:r>
              <a:rPr lang="tr-TR" altLang="en-US" sz="2400" noProof="0" dirty="0">
                <a:latin typeface="Cambria"/>
                <a:cs typeface="Cambria"/>
              </a:rPr>
              <a:t>Toplam maliyetteki değişim bölüm çıktıdaki değişim.</a:t>
            </a:r>
          </a:p>
        </p:txBody>
      </p:sp>
    </p:spTree>
    <p:extLst>
      <p:ext uri="{BB962C8B-B14F-4D97-AF65-F5344CB8AC3E}">
        <p14:creationId xmlns:p14="http://schemas.microsoft.com/office/powerpoint/2010/main" val="4118217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1"/>
          <p:cNvSpPr>
            <a:spLocks noGrp="1"/>
          </p:cNvSpPr>
          <p:nvPr>
            <p:ph type="title" idx="4294967295"/>
          </p:nvPr>
        </p:nvSpPr>
        <p:spPr>
          <a:xfrm>
            <a:off x="4394477" y="14288"/>
            <a:ext cx="8229600" cy="1527175"/>
          </a:xfrm>
        </p:spPr>
        <p:txBody>
          <a:bodyPr/>
          <a:lstStyle/>
          <a:p>
            <a:pPr algn="ctr"/>
            <a:r>
              <a:rPr lang="tr-TR" altLang="en-US" noProof="0" dirty="0">
                <a:latin typeface="Cambria"/>
                <a:cs typeface="Cambria"/>
              </a:rPr>
              <a:t>Maliyet Denklemleri</a:t>
            </a:r>
          </a:p>
        </p:txBody>
      </p:sp>
      <p:graphicFrame>
        <p:nvGraphicFramePr>
          <p:cNvPr id="5427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6968023"/>
              </p:ext>
            </p:extLst>
          </p:nvPr>
        </p:nvGraphicFramePr>
        <p:xfrm>
          <a:off x="2093913" y="211138"/>
          <a:ext cx="6551612" cy="6503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1" name="Equation" r:id="rId4" imgW="2235200" imgH="2222500" progId="Equation.DSMT4">
                  <p:embed/>
                </p:oleObj>
              </mc:Choice>
              <mc:Fallback>
                <p:oleObj name="Equation" r:id="rId4" imgW="2235200" imgH="2222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3913" y="211138"/>
                        <a:ext cx="6551612" cy="6503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1828800" y="76200"/>
            <a:ext cx="3657600" cy="7620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tr-TR" dirty="0">
              <a:latin typeface="Cambri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872037" y="1524000"/>
            <a:ext cx="4043363" cy="1066800"/>
          </a:xfrm>
          <a:prstGeom prst="rect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tr-TR" dirty="0">
              <a:latin typeface="Cambria"/>
            </a:endParaRPr>
          </a:p>
        </p:txBody>
      </p:sp>
      <p:sp>
        <p:nvSpPr>
          <p:cNvPr id="8" name="L-Shape 7"/>
          <p:cNvSpPr/>
          <p:nvPr/>
        </p:nvSpPr>
        <p:spPr>
          <a:xfrm>
            <a:off x="1828800" y="1371600"/>
            <a:ext cx="7010400" cy="3581400"/>
          </a:xfrm>
          <a:prstGeom prst="corner">
            <a:avLst>
              <a:gd name="adj1" fmla="val 47967"/>
              <a:gd name="adj2" fmla="val 78695"/>
            </a:avLst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tr-TR" dirty="0">
              <a:latin typeface="Cambria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828800" y="5343534"/>
            <a:ext cx="3657600" cy="1438275"/>
          </a:xfrm>
          <a:prstGeom prst="rect">
            <a:avLst/>
          </a:pr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tr-TR" dirty="0">
              <a:latin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658385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>
          <a:xfrm>
            <a:off x="1981199" y="9"/>
            <a:ext cx="8954911" cy="1527175"/>
          </a:xfrm>
        </p:spPr>
        <p:txBody>
          <a:bodyPr/>
          <a:lstStyle/>
          <a:p>
            <a:r>
              <a:rPr lang="tr-TR" altLang="en-US" noProof="0" dirty="0">
                <a:latin typeface="Cambria"/>
                <a:cs typeface="Cambria"/>
              </a:rPr>
              <a:t>Maliyet Denklemleri: Bazı Notlar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828800" y="2517780"/>
            <a:ext cx="8458200" cy="3287713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tr-TR" altLang="en-US" sz="2800" noProof="0" dirty="0">
                <a:latin typeface="Cambria"/>
                <a:cs typeface="Cambria"/>
              </a:rPr>
              <a:t>MC</a:t>
            </a:r>
          </a:p>
          <a:p>
            <a:pPr lvl="1" eaLnBrk="1" hangingPunct="1">
              <a:spcBef>
                <a:spcPct val="0"/>
              </a:spcBef>
            </a:pPr>
            <a:r>
              <a:rPr lang="tr-TR" altLang="en-US" sz="2400" noProof="0" dirty="0">
                <a:latin typeface="Cambria"/>
                <a:cs typeface="Cambria"/>
              </a:rPr>
              <a:t>Paydayı 1'e eşitlerse yorumu daha basit olacaktır.</a:t>
            </a:r>
          </a:p>
          <a:p>
            <a:pPr lvl="1" eaLnBrk="1" hangingPunct="1">
              <a:spcBef>
                <a:spcPct val="0"/>
              </a:spcBef>
            </a:pPr>
            <a:r>
              <a:rPr lang="tr-TR" altLang="en-US" sz="2400" noProof="0" dirty="0">
                <a:latin typeface="Cambria"/>
                <a:cs typeface="Cambria"/>
              </a:rPr>
              <a:t>Bölümü ve mantığını anlamayı kolay hale getiri.</a:t>
            </a:r>
          </a:p>
          <a:p>
            <a:pPr eaLnBrk="1" hangingPunct="1">
              <a:spcBef>
                <a:spcPct val="0"/>
              </a:spcBef>
            </a:pPr>
            <a:endParaRPr lang="tr-TR" altLang="en-US" sz="2800" noProof="0" dirty="0">
              <a:latin typeface="Cambria"/>
              <a:cs typeface="Cambria"/>
            </a:endParaRPr>
          </a:p>
          <a:p>
            <a:pPr eaLnBrk="1" hangingPunct="1">
              <a:spcBef>
                <a:spcPct val="0"/>
              </a:spcBef>
            </a:pPr>
            <a:r>
              <a:rPr lang="tr-TR" altLang="en-US" sz="2800" noProof="0" dirty="0">
                <a:latin typeface="Cambria"/>
                <a:cs typeface="Cambria"/>
              </a:rPr>
              <a:t>AFC</a:t>
            </a:r>
          </a:p>
          <a:p>
            <a:pPr lvl="1" eaLnBrk="1" hangingPunct="1">
              <a:spcBef>
                <a:spcPct val="0"/>
              </a:spcBef>
            </a:pPr>
            <a:r>
              <a:rPr lang="tr-TR" altLang="en-US" sz="2400" noProof="0" dirty="0">
                <a:latin typeface="Cambria"/>
                <a:cs typeface="Cambria"/>
              </a:rPr>
              <a:t>Daha fazla ürün ürettikçe azalmaya devam eder.</a:t>
            </a:r>
          </a:p>
          <a:p>
            <a:pPr lvl="1" eaLnBrk="1" hangingPunct="1">
              <a:spcBef>
                <a:spcPct val="0"/>
              </a:spcBef>
            </a:pPr>
            <a:r>
              <a:rPr lang="tr-TR" altLang="en-US" sz="2400" noProof="0" dirty="0">
                <a:latin typeface="Cambria"/>
                <a:cs typeface="Cambria"/>
              </a:rPr>
              <a:t>Neden?</a:t>
            </a:r>
          </a:p>
        </p:txBody>
      </p:sp>
      <p:graphicFrame>
        <p:nvGraphicFramePr>
          <p:cNvPr id="5632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9718152"/>
              </p:ext>
            </p:extLst>
          </p:nvPr>
        </p:nvGraphicFramePr>
        <p:xfrm>
          <a:off x="4870450" y="1633538"/>
          <a:ext cx="2197100" cy="126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5" name="Equation" r:id="rId4" imgW="749300" imgH="431800" progId="Equation.DSMT4">
                  <p:embed/>
                </p:oleObj>
              </mc:Choice>
              <mc:Fallback>
                <p:oleObj name="Equation" r:id="rId4" imgW="7493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0450" y="1633538"/>
                        <a:ext cx="2197100" cy="1263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4814889" y="5576897"/>
          <a:ext cx="2381251" cy="1227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6" name="Equation" r:id="rId6" imgW="812447" imgH="418918" progId="Equation.3">
                  <p:embed/>
                </p:oleObj>
              </mc:Choice>
              <mc:Fallback>
                <p:oleObj name="Equation" r:id="rId6" imgW="812447" imgH="41891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4889" y="5576897"/>
                        <a:ext cx="2381251" cy="1227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7010401" y="2357438"/>
            <a:ext cx="2708275" cy="385762"/>
            <a:chOff x="5486400" y="1689100"/>
            <a:chExt cx="2708275" cy="386456"/>
          </a:xfrm>
        </p:grpSpPr>
        <p:sp>
          <p:nvSpPr>
            <p:cNvPr id="56326" name="Text Box 9"/>
            <p:cNvSpPr txBox="1">
              <a:spLocks noChangeArrowheads="1"/>
            </p:cNvSpPr>
            <p:nvPr/>
          </p:nvSpPr>
          <p:spPr bwMode="auto">
            <a:xfrm>
              <a:off x="6553200" y="1689100"/>
              <a:ext cx="1641475" cy="38645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45232" tIns="22616" rIns="45232" bIns="22616"/>
            <a:lstStyle>
              <a:lvl1pPr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Aft>
                  <a:spcPts val="1000"/>
                </a:spcAft>
              </a:pPr>
              <a:r>
                <a:rPr lang="el-GR" altLang="en-US" sz="2000" dirty="0">
                  <a:latin typeface="Cambria"/>
                  <a:cs typeface="Cambria"/>
                </a:rPr>
                <a:t>Δ</a:t>
              </a:r>
              <a:r>
                <a:rPr lang="en-US" altLang="en-US" sz="2000" dirty="0">
                  <a:latin typeface="Cambria"/>
                  <a:cs typeface="Cambria"/>
                </a:rPr>
                <a:t>Q = 1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>
              <a:off x="5486400" y="1905388"/>
              <a:ext cx="1066800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44039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0679159"/>
              </p:ext>
            </p:extLst>
          </p:nvPr>
        </p:nvGraphicFramePr>
        <p:xfrm>
          <a:off x="1752600" y="76200"/>
          <a:ext cx="8534400" cy="65278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2192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Q</a:t>
                      </a:r>
                    </a:p>
                  </a:txBody>
                  <a:tcPr marL="56444" marR="564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TVC</a:t>
                      </a:r>
                    </a:p>
                  </a:txBody>
                  <a:tcPr marL="56444" marR="564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TFC</a:t>
                      </a:r>
                    </a:p>
                  </a:txBody>
                  <a:tcPr marL="56444" marR="564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TC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TVC + TFC</a:t>
                      </a:r>
                    </a:p>
                  </a:txBody>
                  <a:tcPr marL="56444" marR="564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AVC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TVC ÷ Q</a:t>
                      </a:r>
                    </a:p>
                  </a:txBody>
                  <a:tcPr marL="56444" marR="564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AFC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TFC ÷ Q</a:t>
                      </a:r>
                    </a:p>
                  </a:txBody>
                  <a:tcPr marL="56444" marR="564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ATC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TC ÷ Q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ya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 da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 AVC + AFC</a:t>
                      </a:r>
                    </a:p>
                  </a:txBody>
                  <a:tcPr marL="56444" marR="564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MC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Δ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 TVC÷ΔQ</a:t>
                      </a:r>
                    </a:p>
                  </a:txBody>
                  <a:tcPr marL="56444" marR="564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6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0</a:t>
                      </a:r>
                    </a:p>
                  </a:txBody>
                  <a:tcPr marL="56444" marR="564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$0.00</a:t>
                      </a:r>
                    </a:p>
                  </a:txBody>
                  <a:tcPr marL="56444" marR="564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$100.00</a:t>
                      </a:r>
                    </a:p>
                  </a:txBody>
                  <a:tcPr marL="56444" marR="564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$100.00</a:t>
                      </a:r>
                    </a:p>
                  </a:txBody>
                  <a:tcPr marL="56444" marR="564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56444" marR="564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56444" marR="564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56444" marR="564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  <a:cs typeface="Cambria"/>
                      </a:endParaRPr>
                    </a:p>
                  </a:txBody>
                  <a:tcPr marL="56444" marR="564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6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10</a:t>
                      </a:r>
                    </a:p>
                  </a:txBody>
                  <a:tcPr marL="56444" marR="564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30.00</a:t>
                      </a:r>
                    </a:p>
                  </a:txBody>
                  <a:tcPr marL="56444" marR="564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100.00</a:t>
                      </a:r>
                    </a:p>
                  </a:txBody>
                  <a:tcPr marL="56444" marR="564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130.00</a:t>
                      </a:r>
                    </a:p>
                  </a:txBody>
                  <a:tcPr marL="56444" marR="564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$3.00</a:t>
                      </a:r>
                    </a:p>
                  </a:txBody>
                  <a:tcPr marL="56444" marR="564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$10.00</a:t>
                      </a:r>
                    </a:p>
                  </a:txBody>
                  <a:tcPr marL="56444" marR="564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$13.00</a:t>
                      </a:r>
                    </a:p>
                  </a:txBody>
                  <a:tcPr marL="56444" marR="564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$3.00</a:t>
                      </a:r>
                    </a:p>
                  </a:txBody>
                  <a:tcPr marL="56444" marR="564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26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20</a:t>
                      </a:r>
                    </a:p>
                  </a:txBody>
                  <a:tcPr marL="56444" marR="564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50.00</a:t>
                      </a:r>
                    </a:p>
                  </a:txBody>
                  <a:tcPr marL="56444" marR="564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100.00</a:t>
                      </a:r>
                    </a:p>
                  </a:txBody>
                  <a:tcPr marL="56444" marR="564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150.00</a:t>
                      </a:r>
                    </a:p>
                  </a:txBody>
                  <a:tcPr marL="56444" marR="564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2.50</a:t>
                      </a:r>
                    </a:p>
                  </a:txBody>
                  <a:tcPr marL="56444" marR="564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5.00</a:t>
                      </a:r>
                    </a:p>
                  </a:txBody>
                  <a:tcPr marL="56444" marR="564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7.50</a:t>
                      </a:r>
                    </a:p>
                  </a:txBody>
                  <a:tcPr marL="56444" marR="564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2.00</a:t>
                      </a:r>
                    </a:p>
                  </a:txBody>
                  <a:tcPr marL="56444" marR="564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26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30</a:t>
                      </a:r>
                    </a:p>
                  </a:txBody>
                  <a:tcPr marL="56444" marR="564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65.00</a:t>
                      </a:r>
                    </a:p>
                  </a:txBody>
                  <a:tcPr marL="56444" marR="564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100.00</a:t>
                      </a:r>
                    </a:p>
                  </a:txBody>
                  <a:tcPr marL="56444" marR="564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165.00</a:t>
                      </a:r>
                    </a:p>
                  </a:txBody>
                  <a:tcPr marL="56444" marR="564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2.17</a:t>
                      </a:r>
                    </a:p>
                  </a:txBody>
                  <a:tcPr marL="56444" marR="564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3.33</a:t>
                      </a:r>
                    </a:p>
                  </a:txBody>
                  <a:tcPr marL="56444" marR="564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5.50</a:t>
                      </a:r>
                    </a:p>
                  </a:txBody>
                  <a:tcPr marL="56444" marR="564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1.50</a:t>
                      </a:r>
                    </a:p>
                  </a:txBody>
                  <a:tcPr marL="56444" marR="564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26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40</a:t>
                      </a:r>
                    </a:p>
                  </a:txBody>
                  <a:tcPr marL="56444" marR="564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77.00</a:t>
                      </a:r>
                    </a:p>
                  </a:txBody>
                  <a:tcPr marL="56444" marR="564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100.00</a:t>
                      </a:r>
                    </a:p>
                  </a:txBody>
                  <a:tcPr marL="56444" marR="564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177.00</a:t>
                      </a:r>
                    </a:p>
                  </a:txBody>
                  <a:tcPr marL="56444" marR="564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1.93</a:t>
                      </a:r>
                    </a:p>
                  </a:txBody>
                  <a:tcPr marL="56444" marR="564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2.50</a:t>
                      </a:r>
                    </a:p>
                  </a:txBody>
                  <a:tcPr marL="56444" marR="564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4.43</a:t>
                      </a:r>
                    </a:p>
                  </a:txBody>
                  <a:tcPr marL="56444" marR="564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1.20</a:t>
                      </a:r>
                    </a:p>
                  </a:txBody>
                  <a:tcPr marL="56444" marR="564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26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50</a:t>
                      </a:r>
                    </a:p>
                  </a:txBody>
                  <a:tcPr marL="56444" marR="564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87.00</a:t>
                      </a:r>
                    </a:p>
                  </a:txBody>
                  <a:tcPr marL="56444" marR="564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100.00</a:t>
                      </a:r>
                    </a:p>
                  </a:txBody>
                  <a:tcPr marL="56444" marR="564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187.00</a:t>
                      </a:r>
                    </a:p>
                  </a:txBody>
                  <a:tcPr marL="56444" marR="564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1.74</a:t>
                      </a:r>
                    </a:p>
                  </a:txBody>
                  <a:tcPr marL="56444" marR="564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2.00</a:t>
                      </a:r>
                    </a:p>
                  </a:txBody>
                  <a:tcPr marL="56444" marR="564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3.74</a:t>
                      </a:r>
                    </a:p>
                  </a:txBody>
                  <a:tcPr marL="56444" marR="564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1.00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56444" marR="564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26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60</a:t>
                      </a:r>
                    </a:p>
                  </a:txBody>
                  <a:tcPr marL="56444" marR="564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100.00</a:t>
                      </a:r>
                    </a:p>
                  </a:txBody>
                  <a:tcPr marL="56444" marR="564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100.00</a:t>
                      </a:r>
                    </a:p>
                  </a:txBody>
                  <a:tcPr marL="56444" marR="564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200.00</a:t>
                      </a:r>
                    </a:p>
                  </a:txBody>
                  <a:tcPr marL="56444" marR="564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1.67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56444" marR="564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1.67</a:t>
                      </a:r>
                    </a:p>
                  </a:txBody>
                  <a:tcPr marL="56444" marR="564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3.34</a:t>
                      </a:r>
                    </a:p>
                  </a:txBody>
                  <a:tcPr marL="56444" marR="564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1.30</a:t>
                      </a:r>
                    </a:p>
                  </a:txBody>
                  <a:tcPr marL="56444" marR="564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26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70</a:t>
                      </a:r>
                    </a:p>
                  </a:txBody>
                  <a:tcPr marL="56444" marR="564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120.00</a:t>
                      </a:r>
                    </a:p>
                  </a:txBody>
                  <a:tcPr marL="56444" marR="564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100.00</a:t>
                      </a:r>
                    </a:p>
                  </a:txBody>
                  <a:tcPr marL="56444" marR="564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220.00</a:t>
                      </a:r>
                    </a:p>
                  </a:txBody>
                  <a:tcPr marL="56444" marR="564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1.71</a:t>
                      </a:r>
                    </a:p>
                  </a:txBody>
                  <a:tcPr marL="56444" marR="564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1.43</a:t>
                      </a:r>
                    </a:p>
                  </a:txBody>
                  <a:tcPr marL="56444" marR="564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3.14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56444" marR="564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2.00</a:t>
                      </a:r>
                    </a:p>
                  </a:txBody>
                  <a:tcPr marL="56444" marR="564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826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80</a:t>
                      </a:r>
                    </a:p>
                  </a:txBody>
                  <a:tcPr marL="56444" marR="564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160.00</a:t>
                      </a:r>
                    </a:p>
                  </a:txBody>
                  <a:tcPr marL="56444" marR="564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100.00</a:t>
                      </a:r>
                    </a:p>
                  </a:txBody>
                  <a:tcPr marL="56444" marR="564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260.00</a:t>
                      </a:r>
                    </a:p>
                  </a:txBody>
                  <a:tcPr marL="56444" marR="564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2.00</a:t>
                      </a:r>
                    </a:p>
                  </a:txBody>
                  <a:tcPr marL="56444" marR="564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1.25</a:t>
                      </a:r>
                    </a:p>
                  </a:txBody>
                  <a:tcPr marL="56444" marR="564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3.25</a:t>
                      </a:r>
                    </a:p>
                  </a:txBody>
                  <a:tcPr marL="56444" marR="564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4.00</a:t>
                      </a:r>
                    </a:p>
                  </a:txBody>
                  <a:tcPr marL="56444" marR="564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826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90</a:t>
                      </a:r>
                    </a:p>
                  </a:txBody>
                  <a:tcPr marL="56444" marR="564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220.00</a:t>
                      </a:r>
                    </a:p>
                  </a:txBody>
                  <a:tcPr marL="56444" marR="564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100.00</a:t>
                      </a:r>
                    </a:p>
                  </a:txBody>
                  <a:tcPr marL="56444" marR="564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320.00</a:t>
                      </a:r>
                    </a:p>
                  </a:txBody>
                  <a:tcPr marL="56444" marR="564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2.44</a:t>
                      </a:r>
                    </a:p>
                  </a:txBody>
                  <a:tcPr marL="56444" marR="564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1.11</a:t>
                      </a:r>
                    </a:p>
                  </a:txBody>
                  <a:tcPr marL="56444" marR="564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3.55</a:t>
                      </a:r>
                    </a:p>
                  </a:txBody>
                  <a:tcPr marL="56444" marR="564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6.00</a:t>
                      </a:r>
                    </a:p>
                  </a:txBody>
                  <a:tcPr marL="56444" marR="564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826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100</a:t>
                      </a:r>
                    </a:p>
                  </a:txBody>
                  <a:tcPr marL="56444" marR="564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300.00</a:t>
                      </a:r>
                    </a:p>
                  </a:txBody>
                  <a:tcPr marL="56444" marR="564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100.00</a:t>
                      </a:r>
                    </a:p>
                  </a:txBody>
                  <a:tcPr marL="56444" marR="564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400.00</a:t>
                      </a:r>
                    </a:p>
                  </a:txBody>
                  <a:tcPr marL="56444" marR="564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3.00</a:t>
                      </a:r>
                    </a:p>
                  </a:txBody>
                  <a:tcPr marL="56444" marR="564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1.00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56444" marR="564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4.00</a:t>
                      </a:r>
                    </a:p>
                  </a:txBody>
                  <a:tcPr marL="56444" marR="564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8.00</a:t>
                      </a:r>
                    </a:p>
                  </a:txBody>
                  <a:tcPr marL="56444" marR="564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752600" y="1295400"/>
            <a:ext cx="609600" cy="5334000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tr-TR" dirty="0">
              <a:latin typeface="Cambria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362200" y="1295400"/>
            <a:ext cx="914400" cy="457200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tr-TR" dirty="0">
              <a:latin typeface="Cambria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362200" y="1295400"/>
            <a:ext cx="914400" cy="5334000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tr-TR" dirty="0">
              <a:latin typeface="Cambria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276600" y="1295400"/>
            <a:ext cx="1066800" cy="5334000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tr-TR" dirty="0">
              <a:latin typeface="Cambria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343400" y="1295400"/>
            <a:ext cx="1219200" cy="5334000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tr-TR" dirty="0">
              <a:latin typeface="Cambria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562600" y="1295400"/>
            <a:ext cx="4724400" cy="457200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tr-TR" dirty="0">
              <a:latin typeface="Cambria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562600" y="1752600"/>
            <a:ext cx="1066800" cy="4876800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tr-TR" dirty="0">
              <a:latin typeface="Cambria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629400" y="1752600"/>
            <a:ext cx="990600" cy="4876800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tr-TR" dirty="0">
              <a:latin typeface="Cambria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620000" y="1752600"/>
            <a:ext cx="1371600" cy="4876800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tr-TR" dirty="0">
              <a:latin typeface="Cambria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991600" y="1752600"/>
            <a:ext cx="1295400" cy="4876800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tr-TR" dirty="0">
              <a:latin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092912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7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8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9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0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itle 1"/>
          <p:cNvSpPr>
            <a:spLocks noGrp="1"/>
          </p:cNvSpPr>
          <p:nvPr>
            <p:ph type="title"/>
          </p:nvPr>
        </p:nvSpPr>
        <p:spPr>
          <a:xfrm>
            <a:off x="1981200" y="9"/>
            <a:ext cx="8229600" cy="1527175"/>
          </a:xfrm>
        </p:spPr>
        <p:txBody>
          <a:bodyPr/>
          <a:lstStyle/>
          <a:p>
            <a:r>
              <a:rPr lang="tr-TR" altLang="en-US" noProof="0" dirty="0">
                <a:latin typeface="Cambria"/>
                <a:cs typeface="Cambria"/>
              </a:rPr>
              <a:t>Alıştırma Sorusu</a:t>
            </a:r>
            <a:br>
              <a:rPr lang="tr-TR" altLang="en-US" noProof="0" dirty="0">
                <a:latin typeface="Cambria"/>
                <a:cs typeface="Cambria"/>
              </a:rPr>
            </a:br>
            <a:r>
              <a:rPr lang="tr-TR" altLang="en-US" noProof="0" dirty="0">
                <a:latin typeface="Cambria"/>
                <a:cs typeface="Cambria"/>
              </a:rPr>
              <a:t>Maliyet Denklemleri</a:t>
            </a:r>
          </a:p>
        </p:txBody>
      </p:sp>
      <p:sp>
        <p:nvSpPr>
          <p:cNvPr id="60418" name="Content Placeholder 2"/>
          <p:cNvSpPr>
            <a:spLocks noGrp="1"/>
          </p:cNvSpPr>
          <p:nvPr>
            <p:ph idx="1"/>
          </p:nvPr>
        </p:nvSpPr>
        <p:spPr>
          <a:xfrm>
            <a:off x="1981200" y="1712913"/>
            <a:ext cx="8229600" cy="1073150"/>
          </a:xfrm>
        </p:spPr>
        <p:txBody>
          <a:bodyPr/>
          <a:lstStyle/>
          <a:p>
            <a:pPr eaLnBrk="1" hangingPunct="1"/>
            <a:r>
              <a:rPr lang="tr-TR" altLang="en-US" sz="2400" noProof="0" dirty="0">
                <a:latin typeface="Cambria"/>
                <a:cs typeface="Cambria"/>
              </a:rPr>
              <a:t>Maliyet denklemlerini kullanarak tabloyu doldurunuz.</a:t>
            </a:r>
          </a:p>
          <a:p>
            <a:pPr eaLnBrk="1" hangingPunct="1"/>
            <a:r>
              <a:rPr lang="tr-TR" altLang="en-US" sz="2400" noProof="0" dirty="0">
                <a:latin typeface="Cambria"/>
                <a:cs typeface="Cambria"/>
              </a:rPr>
              <a:t>5 dakikanız var. Sınıf arkadaşlarınla çalışın!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057400" y="3048000"/>
          <a:ext cx="7848600" cy="3276600"/>
        </p:xfrm>
        <a:graphic>
          <a:graphicData uri="http://schemas.openxmlformats.org/drawingml/2006/table">
            <a:tbl>
              <a:tblPr/>
              <a:tblGrid>
                <a:gridCol w="981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461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  <a:cs typeface="Cambria"/>
                        </a:rPr>
                        <a:t>Q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  <a:cs typeface="Cambria"/>
                        </a:rPr>
                        <a:t>TVC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  <a:cs typeface="Cambria"/>
                        </a:rPr>
                        <a:t>TFC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  <a:cs typeface="Cambria"/>
                        </a:rPr>
                        <a:t>TC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  <a:cs typeface="Cambria"/>
                        </a:rPr>
                        <a:t>AVC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  <a:cs typeface="Cambria"/>
                        </a:rPr>
                        <a:t>AFC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  <a:cs typeface="Cambria"/>
                        </a:rPr>
                        <a:t>ATC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  <a:cs typeface="Cambria"/>
                        </a:rPr>
                        <a:t>MC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61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  <a:cs typeface="Cambria"/>
                        </a:rPr>
                        <a:t>0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  <a:cs typeface="Cambria"/>
                        </a:rPr>
                        <a:t> 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  <a:cs typeface="Cambria"/>
                        </a:rPr>
                        <a:t> 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  <a:cs typeface="Cambria"/>
                        </a:rPr>
                        <a:t>720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  <a:cs typeface="Cambria"/>
                        </a:rPr>
                        <a:t> --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  <a:cs typeface="Cambria"/>
                        </a:rPr>
                        <a:t> --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  <a:cs typeface="Cambria"/>
                        </a:rPr>
                        <a:t>-- 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  <a:cs typeface="Cambria"/>
                        </a:rPr>
                        <a:t>--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61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  <a:cs typeface="Cambria"/>
                        </a:rPr>
                        <a:t>1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  <a:cs typeface="Cambria"/>
                        </a:rPr>
                        <a:t> 7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  <a:cs typeface="Cambria"/>
                      </a:endParaRP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  <a:cs typeface="Cambria"/>
                        </a:rPr>
                        <a:t> 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  <a:cs typeface="Cambria"/>
                        </a:rPr>
                        <a:t> 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  <a:cs typeface="Cambria"/>
                        </a:rPr>
                        <a:t> 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  <a:cs typeface="Cambria"/>
                        </a:rPr>
                        <a:t> 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  <a:cs typeface="Cambria"/>
                        </a:rPr>
                        <a:t> 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61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  <a:cs typeface="Cambria"/>
                        </a:rPr>
                        <a:t>2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  <a:cs typeface="Cambria"/>
                        </a:rPr>
                        <a:t> 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  <a:cs typeface="Cambria"/>
                        </a:rPr>
                        <a:t> 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  <a:cs typeface="Cambria"/>
                        </a:rPr>
                        <a:t>740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  <a:cs typeface="Cambria"/>
                        </a:rPr>
                        <a:t> 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  <a:cs typeface="Cambria"/>
                        </a:rPr>
                        <a:t> 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  <a:cs typeface="Cambria"/>
                        </a:rPr>
                        <a:t> 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  <a:cs typeface="Cambria"/>
                        </a:rPr>
                        <a:t> 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61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  <a:cs typeface="Cambria"/>
                        </a:rPr>
                        <a:t>3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  <a:cs typeface="Cambria"/>
                        </a:rPr>
                        <a:t> 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  <a:cs typeface="Cambria"/>
                        </a:rPr>
                        <a:t> 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  <a:cs typeface="Cambria"/>
                        </a:rPr>
                        <a:t> 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  <a:cs typeface="Cambria"/>
                        </a:rPr>
                        <a:t> 15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  <a:cs typeface="Cambria"/>
                      </a:endParaRP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  <a:cs typeface="Cambria"/>
                        </a:rPr>
                        <a:t> 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  <a:cs typeface="Cambria"/>
                        </a:rPr>
                        <a:t> 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61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  <a:cs typeface="Cambria"/>
                        </a:rPr>
                        <a:t>4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  <a:cs typeface="Cambria"/>
                        </a:rPr>
                        <a:t> 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  <a:cs typeface="Cambria"/>
                        </a:rPr>
                        <a:t> 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  <a:cs typeface="Cambria"/>
                        </a:rPr>
                        <a:t> 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  <a:cs typeface="Cambria"/>
                        </a:rPr>
                        <a:t> 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  <a:cs typeface="Cambria"/>
                        </a:rPr>
                        <a:t> 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  <a:cs typeface="Cambria"/>
                        </a:rPr>
                        <a:t>202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  <a:cs typeface="Cambria"/>
                        </a:rPr>
                        <a:t> 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27881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itle 1"/>
          <p:cNvSpPr>
            <a:spLocks noGrp="1"/>
          </p:cNvSpPr>
          <p:nvPr>
            <p:ph type="title"/>
          </p:nvPr>
        </p:nvSpPr>
        <p:spPr>
          <a:xfrm>
            <a:off x="1981200" y="9"/>
            <a:ext cx="8229600" cy="1527175"/>
          </a:xfrm>
        </p:spPr>
        <p:txBody>
          <a:bodyPr/>
          <a:lstStyle/>
          <a:p>
            <a:r>
              <a:rPr lang="tr-TR" altLang="en-US" noProof="0" dirty="0">
                <a:latin typeface="Cambria"/>
                <a:cs typeface="Cambria"/>
              </a:rPr>
              <a:t>Alıştırma Sorusu</a:t>
            </a:r>
            <a:br>
              <a:rPr lang="tr-TR" altLang="en-US" noProof="0" dirty="0">
                <a:latin typeface="Cambria"/>
                <a:cs typeface="Cambria"/>
              </a:rPr>
            </a:br>
            <a:r>
              <a:rPr lang="tr-TR" altLang="en-US" noProof="0" dirty="0">
                <a:latin typeface="Cambria"/>
                <a:cs typeface="Cambria"/>
              </a:rPr>
              <a:t>Maliyet Denklemleri</a:t>
            </a:r>
          </a:p>
        </p:txBody>
      </p:sp>
      <p:sp>
        <p:nvSpPr>
          <p:cNvPr id="62466" name="Content Placeholder 2"/>
          <p:cNvSpPr>
            <a:spLocks noGrp="1"/>
          </p:cNvSpPr>
          <p:nvPr>
            <p:ph idx="1"/>
          </p:nvPr>
        </p:nvSpPr>
        <p:spPr>
          <a:xfrm>
            <a:off x="1981200" y="1712913"/>
            <a:ext cx="9096022" cy="666750"/>
          </a:xfrm>
        </p:spPr>
        <p:txBody>
          <a:bodyPr/>
          <a:lstStyle/>
          <a:p>
            <a:pPr eaLnBrk="1" hangingPunct="1"/>
            <a:r>
              <a:rPr lang="tr-TR" altLang="en-US" sz="2800" noProof="0" dirty="0">
                <a:latin typeface="Cambria"/>
                <a:cs typeface="Cambria"/>
              </a:rPr>
              <a:t>Maliyet denklemlerini kullanarak tabloyu doldurunuz.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1765134"/>
              </p:ext>
            </p:extLst>
          </p:nvPr>
        </p:nvGraphicFramePr>
        <p:xfrm>
          <a:off x="2057400" y="2663825"/>
          <a:ext cx="7848600" cy="3276600"/>
        </p:xfrm>
        <a:graphic>
          <a:graphicData uri="http://schemas.openxmlformats.org/drawingml/2006/table">
            <a:tbl>
              <a:tblPr/>
              <a:tblGrid>
                <a:gridCol w="981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461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  <a:cs typeface="Cambria"/>
                        </a:rPr>
                        <a:t>Q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  <a:cs typeface="Cambria"/>
                        </a:rPr>
                        <a:t>TVC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  <a:cs typeface="Cambria"/>
                        </a:rPr>
                        <a:t>TFC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  <a:cs typeface="Cambria"/>
                        </a:rPr>
                        <a:t>TC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  <a:cs typeface="Cambria"/>
                        </a:rPr>
                        <a:t>AVC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  <a:cs typeface="Cambria"/>
                        </a:rPr>
                        <a:t>AFC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  <a:cs typeface="Cambria"/>
                        </a:rPr>
                        <a:t>ATC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  <a:cs typeface="Cambria"/>
                        </a:rPr>
                        <a:t>MC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61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  <a:cs typeface="Cambria"/>
                        </a:rPr>
                        <a:t>0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  <a:cs typeface="Cambria"/>
                        </a:rPr>
                        <a:t>0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  <a:cs typeface="Cambria"/>
                        </a:rPr>
                        <a:t>720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  <a:cs typeface="Cambria"/>
                        </a:rPr>
                        <a:t>720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  <a:cs typeface="Cambria"/>
                        </a:rPr>
                        <a:t> --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  <a:cs typeface="Cambria"/>
                        </a:rPr>
                        <a:t> --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  <a:cs typeface="Cambria"/>
                        </a:rPr>
                        <a:t>-- 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  <a:cs typeface="Cambria"/>
                        </a:rPr>
                        <a:t>--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61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  <a:cs typeface="Cambria"/>
                        </a:rPr>
                        <a:t>1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  <a:cs typeface="Cambria"/>
                        </a:rPr>
                        <a:t> 7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  <a:cs typeface="Cambria"/>
                        </a:rPr>
                        <a:t>720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  <a:cs typeface="Cambria"/>
                        </a:rPr>
                        <a:t>727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  <a:cs typeface="Cambria"/>
                        </a:rPr>
                        <a:t>7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  <a:cs typeface="Cambria"/>
                        </a:rPr>
                        <a:t>720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  <a:cs typeface="Cambria"/>
                        </a:rPr>
                        <a:t>727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  <a:cs typeface="Cambria"/>
                        </a:rPr>
                        <a:t>7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61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  <a:cs typeface="Cambria"/>
                        </a:rPr>
                        <a:t>2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  <a:cs typeface="Cambria"/>
                        </a:rPr>
                        <a:t>20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  <a:cs typeface="Cambria"/>
                        </a:rPr>
                        <a:t>720 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  <a:cs typeface="Cambria"/>
                        </a:rPr>
                        <a:t>740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  <a:cs typeface="Cambria"/>
                        </a:rPr>
                        <a:t>10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  <a:cs typeface="Cambria"/>
                        </a:rPr>
                        <a:t>360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  <a:cs typeface="Cambria"/>
                        </a:rPr>
                        <a:t>370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  <a:cs typeface="Cambria"/>
                        </a:rPr>
                        <a:t>13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61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  <a:cs typeface="Cambria"/>
                        </a:rPr>
                        <a:t>3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  <a:cs typeface="Cambria"/>
                        </a:rPr>
                        <a:t>45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  <a:cs typeface="Cambria"/>
                        </a:rPr>
                        <a:t>720 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  <a:cs typeface="Cambria"/>
                        </a:rPr>
                        <a:t>765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  <a:cs typeface="Cambria"/>
                        </a:rPr>
                        <a:t> 15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  <a:cs typeface="Cambria"/>
                        </a:rPr>
                        <a:t>240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  <a:cs typeface="Cambria"/>
                        </a:rPr>
                        <a:t>255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  <a:cs typeface="Cambria"/>
                        </a:rPr>
                        <a:t>25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61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  <a:cs typeface="Cambria"/>
                        </a:rPr>
                        <a:t>4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  <a:cs typeface="Cambria"/>
                        </a:rPr>
                        <a:t>88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  <a:cs typeface="Cambria"/>
                        </a:rPr>
                        <a:t>720 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  <a:cs typeface="Cambria"/>
                        </a:rPr>
                        <a:t>808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  <a:cs typeface="Cambria"/>
                        </a:rPr>
                        <a:t>22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  <a:cs typeface="Cambria"/>
                        </a:rPr>
                        <a:t>180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  <a:cs typeface="Cambria"/>
                        </a:rPr>
                        <a:t>202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  <a:cs typeface="Cambria"/>
                        </a:rPr>
                        <a:t>43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90838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tfc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6163" y="4470400"/>
            <a:ext cx="5080000" cy="26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18" descr="tc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9345" y="1544638"/>
            <a:ext cx="4930775" cy="305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19" descr="tcv.ep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9339" y="2566991"/>
            <a:ext cx="4989512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16" name="Picture 15" descr="axes_labels.eps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6420" y="1031875"/>
            <a:ext cx="5672137" cy="5138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6" descr="dashed.eps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103" y="3686175"/>
            <a:ext cx="88900" cy="190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1637" y="1389063"/>
            <a:ext cx="5313363" cy="450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21" descr="title.eps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3351" y="6294438"/>
            <a:ext cx="1663700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20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tr-TR" altLang="en-US" noProof="0" dirty="0">
                <a:latin typeface="Cambria"/>
                <a:cs typeface="Cambria"/>
              </a:rPr>
              <a:t>Toplam Maliyet Eğrisi</a:t>
            </a:r>
          </a:p>
        </p:txBody>
      </p:sp>
      <p:sp>
        <p:nvSpPr>
          <p:cNvPr id="10" name="Rectangle 9"/>
          <p:cNvSpPr/>
          <p:nvPr/>
        </p:nvSpPr>
        <p:spPr>
          <a:xfrm>
            <a:off x="2238020" y="927002"/>
            <a:ext cx="1313140" cy="44490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2400" b="1" dirty="0">
                <a:effectLst/>
                <a:latin typeface="Cambria"/>
                <a:ea typeface="ＭＳ 明朝"/>
                <a:cs typeface="Cambria"/>
              </a:rPr>
              <a:t>Maliyet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705512" y="5649844"/>
            <a:ext cx="2114825" cy="53833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2400" b="1" dirty="0">
                <a:effectLst/>
                <a:latin typeface="Cambria"/>
                <a:ea typeface="ＭＳ 明朝"/>
                <a:cs typeface="Cambria"/>
              </a:rPr>
              <a:t>Çıktı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543656" y="6225577"/>
            <a:ext cx="2219372" cy="53833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2400" b="1" dirty="0">
                <a:effectLst/>
                <a:latin typeface="Cambria"/>
                <a:ea typeface="ＭＳ 明朝"/>
                <a:cs typeface="Cambria"/>
              </a:rPr>
              <a:t>Toplam Maliyet</a:t>
            </a:r>
          </a:p>
        </p:txBody>
      </p:sp>
    </p:spTree>
    <p:extLst>
      <p:ext uri="{BB962C8B-B14F-4D97-AF65-F5344CB8AC3E}">
        <p14:creationId xmlns:p14="http://schemas.microsoft.com/office/powerpoint/2010/main" val="4010393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tc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1963" y="1371609"/>
            <a:ext cx="3949700" cy="323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 descr="numbers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9642" y="1684338"/>
            <a:ext cx="4552951" cy="3840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3" name="Picture 9" descr="axes_labels.ep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9639" y="1282701"/>
            <a:ext cx="5129212" cy="5129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afc.eps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2" y="2073283"/>
            <a:ext cx="3922713" cy="334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 descr="avc.eps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8301" y="4276734"/>
            <a:ext cx="40290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 descr="mc.eps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125" y="2344740"/>
            <a:ext cx="4052888" cy="304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 descr="50.eps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742" y="4457709"/>
            <a:ext cx="246063" cy="1344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60.eps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8513" y="4457709"/>
            <a:ext cx="247651" cy="1344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70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4593" y="4454534"/>
            <a:ext cx="246063" cy="1344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 descr="efficient.eps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5" y="2919413"/>
            <a:ext cx="1316039" cy="153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571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tr-TR" altLang="en-US" noProof="0" dirty="0">
                <a:latin typeface="Cambria"/>
                <a:cs typeface="Cambria"/>
              </a:rPr>
              <a:t>Maliyet Eğrileri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705512" y="5536956"/>
            <a:ext cx="2114825" cy="53833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2400" b="1" dirty="0">
                <a:effectLst/>
                <a:latin typeface="Cambria"/>
                <a:ea typeface="ＭＳ 明朝"/>
                <a:cs typeface="Cambria"/>
              </a:rPr>
              <a:t>Çıktı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619017" y="1138667"/>
            <a:ext cx="1313140" cy="44490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2400" b="1" dirty="0">
                <a:effectLst/>
                <a:latin typeface="Cambria"/>
                <a:ea typeface="ＭＳ 明朝"/>
                <a:cs typeface="Cambria"/>
              </a:rPr>
              <a:t>Maliyet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168207" y="6070356"/>
            <a:ext cx="4324927" cy="53833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2400" b="1" dirty="0">
                <a:effectLst/>
                <a:latin typeface="Cambria"/>
                <a:ea typeface="ＭＳ 明朝"/>
                <a:cs typeface="Cambria"/>
              </a:rPr>
              <a:t>Ortalama ve Marjinal Maliyet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176037" y="2857400"/>
            <a:ext cx="1922568" cy="44490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2400" b="1" dirty="0">
                <a:effectLst/>
                <a:latin typeface="Cambria"/>
                <a:ea typeface="ＭＳ 明朝"/>
                <a:cs typeface="Cambria"/>
              </a:rPr>
              <a:t>Etk</a:t>
            </a:r>
            <a:r>
              <a:rPr lang="tr-TR" sz="2400" b="1" dirty="0">
                <a:latin typeface="Cambria"/>
                <a:ea typeface="ＭＳ 明朝"/>
                <a:cs typeface="Cambria"/>
              </a:rPr>
              <a:t>in Ölçek</a:t>
            </a:r>
            <a:endParaRPr lang="tr-TR" sz="2400" b="1" dirty="0">
              <a:effectLst/>
              <a:latin typeface="Cambria"/>
              <a:ea typeface="ＭＳ 明朝"/>
              <a:cs typeface="Cambri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E9E210-A6D0-8445-BEB0-8AB0B9411549}"/>
              </a:ext>
            </a:extLst>
          </p:cNvPr>
          <p:cNvSpPr txBox="1"/>
          <p:nvPr/>
        </p:nvSpPr>
        <p:spPr>
          <a:xfrm>
            <a:off x="2118360" y="-17830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836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 noProof="0" dirty="0">
                <a:latin typeface="Cambria"/>
                <a:cs typeface="Cambria"/>
              </a:rPr>
              <a:t>Maliyet eğrileri neden U-Şeklinde?</a:t>
            </a:r>
          </a:p>
        </p:txBody>
      </p:sp>
      <p:sp>
        <p:nvSpPr>
          <p:cNvPr id="747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tr-TR" altLang="en-US" sz="2800" noProof="0" dirty="0">
                <a:latin typeface="Cambria"/>
                <a:cs typeface="Cambria"/>
              </a:rPr>
              <a:t>Kısa dönem maliyet eğrileri (ATC, AVC ve MC) neden U-Şeklinde?</a:t>
            </a:r>
          </a:p>
          <a:p>
            <a:pPr lvl="1" eaLnBrk="1" hangingPunct="1"/>
            <a:r>
              <a:rPr lang="tr-TR" altLang="en-US" sz="2400" noProof="0" dirty="0">
                <a:latin typeface="Cambria"/>
                <a:cs typeface="Cambria"/>
              </a:rPr>
              <a:t>Azalan marjinal ürün!</a:t>
            </a:r>
          </a:p>
          <a:p>
            <a:pPr eaLnBrk="1" hangingPunct="1"/>
            <a:r>
              <a:rPr lang="tr-TR" altLang="en-US" sz="2800" noProof="0" dirty="0">
                <a:latin typeface="Cambria"/>
                <a:cs typeface="Cambria"/>
              </a:rPr>
              <a:t>Açıklama?</a:t>
            </a:r>
          </a:p>
          <a:p>
            <a:pPr lvl="1" eaLnBrk="1" hangingPunct="1"/>
            <a:r>
              <a:rPr lang="tr-TR" altLang="en-US" sz="2400" noProof="0" dirty="0">
                <a:latin typeface="Cambria"/>
                <a:cs typeface="Cambria"/>
              </a:rPr>
              <a:t>Varsayın ki her birim emek aynı ücreti alıyor.</a:t>
            </a:r>
          </a:p>
          <a:p>
            <a:pPr lvl="1" eaLnBrk="1" hangingPunct="1"/>
            <a:r>
              <a:rPr lang="tr-TR" altLang="en-US" sz="2400" noProof="0" dirty="0">
                <a:latin typeface="Cambria"/>
                <a:cs typeface="Cambria"/>
              </a:rPr>
              <a:t>Eninde sonunda, marjinde girdiler daha az verimli olacak (düşük verim).</a:t>
            </a:r>
          </a:p>
          <a:p>
            <a:pPr lvl="1" eaLnBrk="1" hangingPunct="1"/>
            <a:r>
              <a:rPr lang="tr-TR" altLang="en-US" sz="2400" noProof="0" dirty="0">
                <a:latin typeface="Cambria"/>
                <a:cs typeface="Cambria"/>
              </a:rPr>
              <a:t>Bu durumda çıktı maliyetlerinin artmasını ima eder.</a:t>
            </a:r>
          </a:p>
        </p:txBody>
      </p:sp>
    </p:spTree>
    <p:extLst>
      <p:ext uri="{BB962C8B-B14F-4D97-AF65-F5344CB8AC3E}">
        <p14:creationId xmlns:p14="http://schemas.microsoft.com/office/powerpoint/2010/main" val="26481591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 noProof="0" dirty="0">
                <a:latin typeface="Cambria"/>
                <a:cs typeface="Cambria"/>
              </a:rPr>
              <a:t>Maliyet eğrileri neden U-Şeklinde?</a:t>
            </a:r>
          </a:p>
        </p:txBody>
      </p:sp>
      <p:sp>
        <p:nvSpPr>
          <p:cNvPr id="768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tr-TR" altLang="en-US" sz="2800" noProof="0" dirty="0">
                <a:latin typeface="Cambria"/>
                <a:cs typeface="Cambria"/>
              </a:rPr>
              <a:t>Çıktı maliyetleri ve girdi verimliliği arasında matematiksel bir ilişki var mı?</a:t>
            </a:r>
          </a:p>
          <a:p>
            <a:pPr eaLnBrk="1" hangingPunct="1"/>
            <a:endParaRPr lang="tr-TR" altLang="en-US" sz="2400" noProof="0" dirty="0">
              <a:latin typeface="Cambria"/>
              <a:cs typeface="Cambria"/>
            </a:endParaRPr>
          </a:p>
          <a:p>
            <a:pPr eaLnBrk="1" hangingPunct="1"/>
            <a:endParaRPr lang="tr-TR" altLang="en-US" sz="2800" noProof="0" dirty="0">
              <a:latin typeface="Cambria"/>
              <a:cs typeface="Cambria"/>
            </a:endParaRPr>
          </a:p>
          <a:p>
            <a:pPr eaLnBrk="1" hangingPunct="1"/>
            <a:r>
              <a:rPr lang="tr-TR" altLang="en-US" sz="2800" noProof="0" dirty="0">
                <a:latin typeface="Cambria"/>
                <a:cs typeface="Cambria"/>
              </a:rPr>
              <a:t>Hafta #6 notlarını inceleyin.</a:t>
            </a:r>
          </a:p>
          <a:p>
            <a:pPr eaLnBrk="1" hangingPunct="1"/>
            <a:r>
              <a:rPr lang="tr-TR" altLang="en-US" sz="2800" noProof="0" dirty="0">
                <a:latin typeface="Cambria"/>
                <a:cs typeface="Cambria"/>
              </a:rPr>
              <a:t>Örnek</a:t>
            </a:r>
          </a:p>
          <a:p>
            <a:pPr lvl="1" eaLnBrk="1" hangingPunct="1"/>
            <a:r>
              <a:rPr lang="tr-TR" altLang="en-US" sz="2400" noProof="0" dirty="0">
                <a:latin typeface="Cambria"/>
                <a:cs typeface="Cambria"/>
              </a:rPr>
              <a:t>Her bir işçinin aldığı ücret: w = $100</a:t>
            </a:r>
          </a:p>
          <a:p>
            <a:pPr lvl="1" eaLnBrk="1" hangingPunct="1"/>
            <a:r>
              <a:rPr lang="tr-TR" altLang="en-US" sz="2400" noProof="0" dirty="0">
                <a:latin typeface="Cambria"/>
                <a:cs typeface="Cambria"/>
              </a:rPr>
              <a:t>Eğer Dağhan yüksek MP</a:t>
            </a:r>
            <a:r>
              <a:rPr lang="tr-TR" altLang="en-US" sz="2400" baseline="-25000" noProof="0" dirty="0">
                <a:latin typeface="Cambria"/>
                <a:cs typeface="Cambria"/>
              </a:rPr>
              <a:t>L</a:t>
            </a:r>
            <a:r>
              <a:rPr lang="tr-TR" altLang="en-US" sz="2400" noProof="0" dirty="0">
                <a:latin typeface="Cambria"/>
                <a:cs typeface="Cambria"/>
              </a:rPr>
              <a:t> sahip ve </a:t>
            </a:r>
            <a:r>
              <a:rPr lang="tr-TR" altLang="en-US" sz="2400" noProof="0" dirty="0" err="1"/>
              <a:t>Q</a:t>
            </a:r>
            <a:r>
              <a:rPr lang="tr-TR" altLang="en-US" sz="2400" noProof="0" dirty="0">
                <a:latin typeface="Cambria"/>
                <a:cs typeface="Cambria"/>
              </a:rPr>
              <a:t> = 20 üretirse, bu çıktıların birim başı maliyeti $5 olur.</a:t>
            </a:r>
          </a:p>
          <a:p>
            <a:pPr lvl="1" eaLnBrk="1" hangingPunct="1"/>
            <a:r>
              <a:rPr lang="tr-TR" altLang="en-US" sz="2400" noProof="0" dirty="0">
                <a:latin typeface="Cambria"/>
                <a:cs typeface="Cambria"/>
              </a:rPr>
              <a:t>Eğer Çınar düşük MP</a:t>
            </a:r>
            <a:r>
              <a:rPr lang="tr-TR" altLang="en-US" sz="2400" baseline="-25000" noProof="0" dirty="0">
                <a:latin typeface="Cambria"/>
                <a:cs typeface="Cambria"/>
              </a:rPr>
              <a:t>L</a:t>
            </a:r>
            <a:r>
              <a:rPr lang="tr-TR" altLang="en-US" sz="2400" noProof="0" dirty="0">
                <a:latin typeface="Cambria"/>
                <a:cs typeface="Cambria"/>
              </a:rPr>
              <a:t> sahip ve </a:t>
            </a:r>
            <a:r>
              <a:rPr lang="tr-TR" altLang="en-US" sz="2400" noProof="0" dirty="0" err="1"/>
              <a:t>Q</a:t>
            </a:r>
            <a:r>
              <a:rPr lang="tr-TR" altLang="en-US" sz="2400" noProof="0" dirty="0">
                <a:latin typeface="Cambria"/>
                <a:cs typeface="Cambria"/>
              </a:rPr>
              <a:t> = 10 üretirse, bu çıktıların birim başı maliyeti $10 olur.</a:t>
            </a:r>
          </a:p>
        </p:txBody>
      </p:sp>
      <p:graphicFrame>
        <p:nvGraphicFramePr>
          <p:cNvPr id="76803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0856977"/>
              </p:ext>
            </p:extLst>
          </p:nvPr>
        </p:nvGraphicFramePr>
        <p:xfrm>
          <a:off x="4864100" y="2480070"/>
          <a:ext cx="2463800" cy="1252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1" name="Equation" r:id="rId4" imgW="774364" imgH="393529" progId="Equation.3">
                  <p:embed/>
                </p:oleObj>
              </mc:Choice>
              <mc:Fallback>
                <p:oleObj name="Equation" r:id="rId4" imgW="774364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4100" y="2480070"/>
                        <a:ext cx="2463800" cy="1252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68187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1981200" y="9"/>
            <a:ext cx="8229600" cy="1527175"/>
          </a:xfrm>
        </p:spPr>
        <p:txBody>
          <a:bodyPr/>
          <a:lstStyle/>
          <a:p>
            <a:r>
              <a:rPr lang="tr-TR" altLang="en-US" noProof="0" dirty="0">
                <a:latin typeface="Cambria"/>
                <a:cs typeface="Cambria"/>
              </a:rPr>
              <a:t>Açık ve Gizli Maliyetler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981200" y="1712913"/>
            <a:ext cx="8229600" cy="4895850"/>
          </a:xfrm>
        </p:spPr>
        <p:txBody>
          <a:bodyPr/>
          <a:lstStyle/>
          <a:p>
            <a:pPr eaLnBrk="1" hangingPunct="1"/>
            <a:r>
              <a:rPr lang="tr-TR" altLang="en-US" sz="2800" noProof="0" dirty="0">
                <a:latin typeface="Cambria"/>
                <a:cs typeface="Cambria"/>
              </a:rPr>
              <a:t>Açık maliyet</a:t>
            </a:r>
          </a:p>
          <a:p>
            <a:pPr lvl="1" eaLnBrk="1" hangingPunct="1"/>
            <a:r>
              <a:rPr lang="tr-TR" altLang="en-US" sz="2400" noProof="0" dirty="0">
                <a:latin typeface="Cambria"/>
                <a:cs typeface="Cambria"/>
              </a:rPr>
              <a:t>Somut giderler. Firmanın ödemesi gereken faturalar. </a:t>
            </a:r>
          </a:p>
          <a:p>
            <a:pPr lvl="1" eaLnBrk="1" hangingPunct="1"/>
            <a:r>
              <a:rPr lang="tr-TR" altLang="en-US" sz="2400" noProof="0" dirty="0">
                <a:latin typeface="Cambria"/>
                <a:cs typeface="Cambria"/>
              </a:rPr>
              <a:t>Maaş, sigorta ve diğer somut giderler.</a:t>
            </a:r>
          </a:p>
          <a:p>
            <a:pPr eaLnBrk="1" hangingPunct="1"/>
            <a:r>
              <a:rPr lang="tr-TR" altLang="en-US" sz="2800" noProof="0" dirty="0">
                <a:latin typeface="Cambria"/>
                <a:cs typeface="Cambria"/>
              </a:rPr>
              <a:t>Gizli maliyet</a:t>
            </a:r>
          </a:p>
          <a:p>
            <a:pPr lvl="1" eaLnBrk="1" hangingPunct="1"/>
            <a:r>
              <a:rPr lang="tr-TR" altLang="en-US" sz="2400" noProof="0" dirty="0">
                <a:latin typeface="Cambria"/>
                <a:cs typeface="Cambria"/>
              </a:rPr>
              <a:t>İş yapmanın fırsat maliyeti</a:t>
            </a:r>
          </a:p>
          <a:p>
            <a:pPr lvl="1" eaLnBrk="1" hangingPunct="1"/>
            <a:r>
              <a:rPr lang="tr-TR" altLang="en-US" sz="2400" noProof="0" dirty="0">
                <a:latin typeface="Cambria"/>
                <a:cs typeface="Cambria"/>
              </a:rPr>
              <a:t>Sermayenin fırsat maliyeti</a:t>
            </a:r>
          </a:p>
          <a:p>
            <a:pPr lvl="2" eaLnBrk="1" hangingPunct="1"/>
            <a:r>
              <a:rPr lang="tr-TR" altLang="en-US" sz="2000" noProof="0" dirty="0">
                <a:latin typeface="Cambria"/>
                <a:ea typeface="Cambria"/>
                <a:cs typeface="Cambria"/>
              </a:rPr>
              <a:t>Büyük bir maliyetle bir </a:t>
            </a:r>
            <a:r>
              <a:rPr lang="tr-TR" altLang="en-US" sz="2000" noProof="0" dirty="0" err="1">
                <a:latin typeface="Cambria"/>
                <a:ea typeface="Cambria"/>
                <a:cs typeface="Cambria"/>
              </a:rPr>
              <a:t>franchise</a:t>
            </a:r>
            <a:r>
              <a:rPr lang="tr-TR" altLang="en-US" sz="2000" noProof="0" dirty="0">
                <a:latin typeface="Cambria"/>
                <a:ea typeface="Cambria"/>
                <a:cs typeface="Cambria"/>
              </a:rPr>
              <a:t> aldınız. O para başka bir yerde nasıl değerlendirilebilirdi?</a:t>
            </a:r>
          </a:p>
          <a:p>
            <a:pPr lvl="1" eaLnBrk="1" hangingPunct="1"/>
            <a:r>
              <a:rPr lang="tr-TR" altLang="en-US" sz="2400" noProof="0" dirty="0">
                <a:latin typeface="Cambria"/>
                <a:cs typeface="Cambria"/>
              </a:rPr>
              <a:t>Firma sahibinin harcadığı zamanın fırsat maliyeti (aldığı maaşa göre)</a:t>
            </a:r>
            <a:endParaRPr lang="tr-TR" altLang="ja-JP" sz="2400" noProof="0" dirty="0">
              <a:latin typeface="Cambria"/>
              <a:cs typeface="Cambria"/>
            </a:endParaRPr>
          </a:p>
          <a:p>
            <a:pPr lvl="2" eaLnBrk="1" hangingPunct="1"/>
            <a:r>
              <a:rPr lang="tr-TR" altLang="en-US" sz="2000" noProof="0" dirty="0">
                <a:latin typeface="Cambria"/>
                <a:ea typeface="Cambria"/>
                <a:cs typeface="Cambria"/>
              </a:rPr>
              <a:t>Firma sahibi başka bir yerde ne kadar ücret alırdı?</a:t>
            </a:r>
          </a:p>
        </p:txBody>
      </p:sp>
    </p:spTree>
    <p:extLst>
      <p:ext uri="{BB962C8B-B14F-4D97-AF65-F5344CB8AC3E}">
        <p14:creationId xmlns:p14="http://schemas.microsoft.com/office/powerpoint/2010/main" val="3364180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Title 1"/>
          <p:cNvSpPr>
            <a:spLocks noGrp="1"/>
          </p:cNvSpPr>
          <p:nvPr>
            <p:ph type="title"/>
          </p:nvPr>
        </p:nvSpPr>
        <p:spPr>
          <a:xfrm>
            <a:off x="1707089" y="0"/>
            <a:ext cx="9573491" cy="1527175"/>
          </a:xfrm>
        </p:spPr>
        <p:txBody>
          <a:bodyPr/>
          <a:lstStyle/>
          <a:p>
            <a:pPr algn="l"/>
            <a:r>
              <a:rPr lang="tr-TR" dirty="0">
                <a:latin typeface="Cambria" panose="02040503050406030204" pitchFamily="18" charset="0"/>
                <a:cs typeface="Arial" pitchFamily="-107" charset="0"/>
              </a:rPr>
              <a:t>Ekonomi: </a:t>
            </a:r>
            <a:r>
              <a:rPr lang="tr-TR" i="1" dirty="0" err="1">
                <a:latin typeface="Cambria" panose="02040503050406030204" pitchFamily="18" charset="0"/>
                <a:cs typeface="Arial" pitchFamily="-107" charset="0"/>
              </a:rPr>
              <a:t>The</a:t>
            </a:r>
            <a:r>
              <a:rPr lang="tr-TR" i="1" dirty="0">
                <a:latin typeface="Cambria" panose="02040503050406030204" pitchFamily="18" charset="0"/>
                <a:cs typeface="Arial" pitchFamily="-107" charset="0"/>
              </a:rPr>
              <a:t> Office</a:t>
            </a:r>
          </a:p>
        </p:txBody>
      </p:sp>
      <p:pic>
        <p:nvPicPr>
          <p:cNvPr id="87043" name="Picture 4" descr="An icon indicating that a video clip is present.">
            <a:hlinkClick r:id="rId3"/>
          </p:cNvPr>
          <p:cNvPicPr>
            <a:picLocks noChangeAspect="1"/>
          </p:cNvPicPr>
          <p:nvPr/>
        </p:nvPicPr>
        <p:blipFill>
          <a:blip r:embed="rId4"/>
          <a:srcRect l="20306" t="18303" r="22078" b="25455"/>
          <a:stretch>
            <a:fillRect/>
          </a:stretch>
        </p:blipFill>
        <p:spPr bwMode="auto">
          <a:xfrm>
            <a:off x="5321300" y="3849688"/>
            <a:ext cx="1549400" cy="147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4137D85-6DD7-F448-A434-D7485CCA505C}"/>
              </a:ext>
            </a:extLst>
          </p:cNvPr>
          <p:cNvSpPr txBox="1">
            <a:spLocks/>
          </p:cNvSpPr>
          <p:nvPr/>
        </p:nvSpPr>
        <p:spPr bwMode="auto">
          <a:xfrm>
            <a:off x="1707089" y="1594232"/>
            <a:ext cx="10327221" cy="2270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Cambria"/>
                <a:ea typeface="MS PGothic" pitchFamily="34" charset="-128"/>
                <a:cs typeface="Cambria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3200" kern="1200">
                <a:solidFill>
                  <a:schemeClr val="tx1"/>
                </a:solidFill>
                <a:latin typeface="Cambria"/>
                <a:ea typeface="MS PGothic" pitchFamily="34" charset="-128"/>
                <a:cs typeface="Cambria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 Neue"/>
                <a:ea typeface="Helvetica Neue" charset="0"/>
                <a:cs typeface="Helvetica Neue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Helvetica Neue"/>
                <a:ea typeface="Helvetica Neue" charset="0"/>
                <a:cs typeface="Helvetica Neue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Helvetica Neue"/>
                <a:ea typeface="Helvetica Neue" charset="0"/>
                <a:cs typeface="Helvetica Neu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Tx/>
              <a:buChar char="•"/>
            </a:pPr>
            <a:r>
              <a:rPr lang="en-US" dirty="0"/>
              <a:t>"The Office, Broke"</a:t>
            </a:r>
          </a:p>
          <a:p>
            <a:pPr lvl="1"/>
            <a:r>
              <a:rPr lang="tr-TR" dirty="0"/>
              <a:t>Michael </a:t>
            </a:r>
            <a:r>
              <a:rPr lang="tr-TR" dirty="0" err="1"/>
              <a:t>Scott</a:t>
            </a:r>
            <a:r>
              <a:rPr lang="tr-TR" dirty="0"/>
              <a:t>, </a:t>
            </a:r>
            <a:r>
              <a:rPr lang="tr-TR" dirty="0" err="1"/>
              <a:t>Staples</a:t>
            </a:r>
            <a:r>
              <a:rPr lang="tr-TR" dirty="0"/>
              <a:t> ve </a:t>
            </a:r>
            <a:r>
              <a:rPr lang="tr-TR" dirty="0" err="1"/>
              <a:t>Dunder</a:t>
            </a:r>
            <a:r>
              <a:rPr lang="tr-TR" dirty="0"/>
              <a:t> </a:t>
            </a:r>
            <a:r>
              <a:rPr lang="tr-TR" dirty="0" err="1"/>
              <a:t>Mifflin</a:t>
            </a:r>
            <a:r>
              <a:rPr lang="tr-TR" dirty="0"/>
              <a:t> şirketleriyle yarışmak için kendi kağıt şirketini kuruyor</a:t>
            </a:r>
            <a:r>
              <a:rPr lang="en-US" dirty="0"/>
              <a:t>.</a:t>
            </a:r>
            <a:endParaRPr lang="en-US" sz="2400" dirty="0"/>
          </a:p>
          <a:p>
            <a:pPr marL="857250" lvl="1" indent="-457200">
              <a:buFontTx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326911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Title 1"/>
          <p:cNvSpPr>
            <a:spLocks noGrp="1"/>
          </p:cNvSpPr>
          <p:nvPr>
            <p:ph type="title"/>
          </p:nvPr>
        </p:nvSpPr>
        <p:spPr>
          <a:xfrm>
            <a:off x="1981200" y="1"/>
            <a:ext cx="8229600" cy="1527175"/>
          </a:xfrm>
        </p:spPr>
        <p:txBody>
          <a:bodyPr/>
          <a:lstStyle/>
          <a:p>
            <a:pPr algn="l"/>
            <a:r>
              <a:rPr lang="tr-TR" dirty="0">
                <a:latin typeface="Cambria" panose="02040503050406030204" pitchFamily="18" charset="0"/>
                <a:cs typeface="Arial" pitchFamily="-107" charset="0"/>
              </a:rPr>
              <a:t>Ekonomi: </a:t>
            </a:r>
            <a:r>
              <a:rPr lang="tr-TR" i="1" dirty="0" err="1">
                <a:latin typeface="Cambria" panose="02040503050406030204" pitchFamily="18" charset="0"/>
                <a:cs typeface="Arial" pitchFamily="-107" charset="0"/>
              </a:rPr>
              <a:t>The</a:t>
            </a:r>
            <a:r>
              <a:rPr lang="tr-TR" i="1" dirty="0">
                <a:latin typeface="Cambria" panose="02040503050406030204" pitchFamily="18" charset="0"/>
                <a:cs typeface="Arial" pitchFamily="-107" charset="0"/>
              </a:rPr>
              <a:t> </a:t>
            </a:r>
            <a:r>
              <a:rPr lang="tr-TR" i="1" dirty="0" err="1">
                <a:latin typeface="Cambria" panose="02040503050406030204" pitchFamily="18" charset="0"/>
                <a:cs typeface="Arial" pitchFamily="-107" charset="0"/>
              </a:rPr>
              <a:t>Simpsons</a:t>
            </a:r>
            <a:endParaRPr lang="tr-TR" i="1" dirty="0">
              <a:latin typeface="Cambria" panose="02040503050406030204" pitchFamily="18" charset="0"/>
              <a:cs typeface="Arial" pitchFamily="-107" charset="0"/>
            </a:endParaRPr>
          </a:p>
        </p:txBody>
      </p:sp>
      <p:sp>
        <p:nvSpPr>
          <p:cNvPr id="89090" name="Content Placeholder 2"/>
          <p:cNvSpPr>
            <a:spLocks noGrp="1"/>
          </p:cNvSpPr>
          <p:nvPr>
            <p:ph idx="1"/>
          </p:nvPr>
        </p:nvSpPr>
        <p:spPr>
          <a:xfrm>
            <a:off x="1981199" y="1712914"/>
            <a:ext cx="9630427" cy="1716086"/>
          </a:xfrm>
        </p:spPr>
        <p:txBody>
          <a:bodyPr/>
          <a:lstStyle/>
          <a:p>
            <a:pPr>
              <a:buFontTx/>
              <a:buChar char="•"/>
            </a:pPr>
            <a:r>
              <a:rPr lang="tr-TR" dirty="0"/>
              <a:t>"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Simpson</a:t>
            </a:r>
            <a:r>
              <a:rPr lang="tr-TR" dirty="0"/>
              <a:t>"</a:t>
            </a:r>
          </a:p>
          <a:p>
            <a:pPr lvl="1"/>
            <a:r>
              <a:rPr lang="en-US" dirty="0"/>
              <a:t>"Homer Versus Lisa &amp; the 8th Commandment"</a:t>
            </a:r>
          </a:p>
          <a:p>
            <a:pPr lvl="1"/>
            <a:r>
              <a:rPr lang="tr-TR" dirty="0"/>
              <a:t>Değişken maliyetler ve sabit maliyetler</a:t>
            </a:r>
            <a:endParaRPr lang="en-US" dirty="0"/>
          </a:p>
        </p:txBody>
      </p:sp>
      <p:pic>
        <p:nvPicPr>
          <p:cNvPr id="89091" name="Picture 4" descr="An icon indicating that a video clip is present.">
            <a:hlinkClick r:id="rId3"/>
          </p:cNvPr>
          <p:cNvPicPr>
            <a:picLocks noChangeAspect="1"/>
          </p:cNvPicPr>
          <p:nvPr/>
        </p:nvPicPr>
        <p:blipFill>
          <a:blip r:embed="rId4"/>
          <a:srcRect l="20306" t="18303" r="22078" b="25455"/>
          <a:stretch>
            <a:fillRect/>
          </a:stretch>
        </p:blipFill>
        <p:spPr bwMode="auto">
          <a:xfrm>
            <a:off x="5245100" y="3763963"/>
            <a:ext cx="1549400" cy="147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347560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Title 1"/>
          <p:cNvSpPr>
            <a:spLocks noGrp="1"/>
          </p:cNvSpPr>
          <p:nvPr>
            <p:ph type="title"/>
          </p:nvPr>
        </p:nvSpPr>
        <p:spPr>
          <a:xfrm>
            <a:off x="1981200" y="9"/>
            <a:ext cx="8229600" cy="1527175"/>
          </a:xfrm>
        </p:spPr>
        <p:txBody>
          <a:bodyPr/>
          <a:lstStyle/>
          <a:p>
            <a:r>
              <a:rPr lang="tr-TR" altLang="en-US" noProof="0" dirty="0">
                <a:latin typeface="Cambria"/>
                <a:cs typeface="Cambria"/>
              </a:rPr>
              <a:t>Sonuç</a:t>
            </a:r>
          </a:p>
        </p:txBody>
      </p:sp>
      <p:sp>
        <p:nvSpPr>
          <p:cNvPr id="87042" name="Content Placeholder 2"/>
          <p:cNvSpPr>
            <a:spLocks noGrp="1"/>
          </p:cNvSpPr>
          <p:nvPr>
            <p:ph idx="1"/>
          </p:nvPr>
        </p:nvSpPr>
        <p:spPr>
          <a:xfrm>
            <a:off x="1981200" y="1712913"/>
            <a:ext cx="8229600" cy="4895850"/>
          </a:xfrm>
        </p:spPr>
        <p:txBody>
          <a:bodyPr/>
          <a:lstStyle/>
          <a:p>
            <a:r>
              <a:rPr lang="tr-TR" altLang="en-US" sz="3200" noProof="0" dirty="0">
                <a:latin typeface="Cambria"/>
                <a:cs typeface="Cambria"/>
              </a:rPr>
              <a:t>Maliyetler birkaç yol ile tanımlanabilir, bir firmanın maliyet yapısında en önemli rolü marjinal maliyet oynar.</a:t>
            </a:r>
            <a:endParaRPr lang="tr-TR" altLang="ja-JP" sz="3200" noProof="0" dirty="0">
              <a:latin typeface="Cambria"/>
              <a:cs typeface="Cambria"/>
            </a:endParaRPr>
          </a:p>
          <a:p>
            <a:r>
              <a:rPr lang="tr-TR" altLang="en-US" sz="3200" noProof="0" dirty="0">
                <a:latin typeface="Cambria"/>
                <a:cs typeface="Cambria"/>
              </a:rPr>
              <a:t>Marjinal maliyeti gözlemleyerek, ortalama ve toplam maliyetteki değişimleri anlayabilirsiniz. İşte bu nedenle ekonomistler marjinal maliyete bu kadar önem verirler.</a:t>
            </a:r>
          </a:p>
        </p:txBody>
      </p:sp>
    </p:spTree>
    <p:extLst>
      <p:ext uri="{BB962C8B-B14F-4D97-AF65-F5344CB8AC3E}">
        <p14:creationId xmlns:p14="http://schemas.microsoft.com/office/powerpoint/2010/main" val="38867526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Title 1"/>
          <p:cNvSpPr>
            <a:spLocks noGrp="1"/>
          </p:cNvSpPr>
          <p:nvPr>
            <p:ph type="title"/>
          </p:nvPr>
        </p:nvSpPr>
        <p:spPr>
          <a:xfrm>
            <a:off x="1785945" y="0"/>
            <a:ext cx="8229600" cy="1527175"/>
          </a:xfrm>
        </p:spPr>
        <p:txBody>
          <a:bodyPr/>
          <a:lstStyle/>
          <a:p>
            <a:r>
              <a:rPr lang="tr-TR" altLang="en-US" noProof="0" dirty="0">
                <a:latin typeface="Cambria"/>
                <a:cs typeface="Cambria"/>
              </a:rPr>
              <a:t>Özet</a:t>
            </a:r>
          </a:p>
        </p:txBody>
      </p:sp>
      <p:sp>
        <p:nvSpPr>
          <p:cNvPr id="88066" name="Content Placeholder 2"/>
          <p:cNvSpPr>
            <a:spLocks noGrp="1"/>
          </p:cNvSpPr>
          <p:nvPr>
            <p:ph idx="1"/>
          </p:nvPr>
        </p:nvSpPr>
        <p:spPr>
          <a:xfrm>
            <a:off x="1785945" y="1712913"/>
            <a:ext cx="8650287" cy="4895850"/>
          </a:xfrm>
        </p:spPr>
        <p:txBody>
          <a:bodyPr/>
          <a:lstStyle/>
          <a:p>
            <a:r>
              <a:rPr lang="tr-TR" altLang="en-US" sz="2800" noProof="0" dirty="0">
                <a:latin typeface="Cambria"/>
                <a:cs typeface="Cambria"/>
              </a:rPr>
              <a:t>Ekonomistler maliyeti iki parçaya bölerler.</a:t>
            </a:r>
          </a:p>
          <a:p>
            <a:pPr lvl="1"/>
            <a:r>
              <a:rPr lang="tr-TR" altLang="en-US" sz="2400" noProof="0" dirty="0">
                <a:latin typeface="Cambria"/>
                <a:cs typeface="Cambria"/>
              </a:rPr>
              <a:t>Açık maliyet (kolayca hesaplanabilir)</a:t>
            </a:r>
          </a:p>
          <a:p>
            <a:pPr lvl="1"/>
            <a:r>
              <a:rPr lang="tr-TR" altLang="en-US" sz="2400" noProof="0" dirty="0">
                <a:latin typeface="Cambria"/>
                <a:cs typeface="Cambria"/>
              </a:rPr>
              <a:t>Gizli maliyet (hesaplaması zordur)</a:t>
            </a:r>
          </a:p>
          <a:p>
            <a:r>
              <a:rPr lang="tr-TR" altLang="en-US" sz="2800" noProof="0" dirty="0">
                <a:latin typeface="Cambria"/>
                <a:cs typeface="Cambria"/>
              </a:rPr>
              <a:t>İki çeşit kar vardır.</a:t>
            </a:r>
          </a:p>
          <a:p>
            <a:pPr lvl="1"/>
            <a:r>
              <a:rPr lang="tr-TR" altLang="en-US" sz="2400" noProof="0" dirty="0">
                <a:latin typeface="Cambria"/>
                <a:cs typeface="Cambria"/>
              </a:rPr>
              <a:t>Muhasebe karı</a:t>
            </a:r>
          </a:p>
          <a:p>
            <a:pPr lvl="2"/>
            <a:r>
              <a:rPr lang="tr-TR" altLang="en-US" sz="2000" noProof="0" dirty="0">
                <a:latin typeface="Cambria"/>
                <a:ea typeface="Cambria"/>
                <a:cs typeface="Cambria"/>
              </a:rPr>
              <a:t>Hasılat açık maliyetten büyük olduğunda olur.</a:t>
            </a:r>
          </a:p>
          <a:p>
            <a:pPr lvl="1"/>
            <a:r>
              <a:rPr lang="tr-TR" altLang="en-US" sz="2400" noProof="0" dirty="0">
                <a:latin typeface="Cambria"/>
                <a:cs typeface="Cambria"/>
              </a:rPr>
              <a:t>Ekonomik kar</a:t>
            </a:r>
          </a:p>
          <a:p>
            <a:pPr lvl="2"/>
            <a:r>
              <a:rPr lang="tr-TR" altLang="en-US" sz="2000" noProof="0" dirty="0">
                <a:latin typeface="Cambria"/>
                <a:ea typeface="Cambria"/>
                <a:cs typeface="Cambria"/>
              </a:rPr>
              <a:t>Hasılat açık ve gizli maliyetin birleşiminde büyük olduğunda olur. </a:t>
            </a:r>
          </a:p>
          <a:p>
            <a:r>
              <a:rPr lang="tr-TR" altLang="en-US" sz="2800" noProof="0" dirty="0">
                <a:latin typeface="Cambria"/>
                <a:cs typeface="Cambria"/>
              </a:rPr>
              <a:t>Üretimi optimize etmek için, firmalar etkin olarak emek ve sermayeyi doğru olarak birleştirmek zorundadırlar.</a:t>
            </a:r>
          </a:p>
        </p:txBody>
      </p:sp>
    </p:spTree>
    <p:extLst>
      <p:ext uri="{BB962C8B-B14F-4D97-AF65-F5344CB8AC3E}">
        <p14:creationId xmlns:p14="http://schemas.microsoft.com/office/powerpoint/2010/main" val="41218148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527175"/>
          </a:xfrm>
        </p:spPr>
        <p:txBody>
          <a:bodyPr/>
          <a:lstStyle/>
          <a:p>
            <a:r>
              <a:rPr lang="tr-TR" altLang="en-US" noProof="0" dirty="0">
                <a:latin typeface="Cambria"/>
                <a:cs typeface="Cambria"/>
              </a:rPr>
              <a:t>Özet</a:t>
            </a:r>
          </a:p>
        </p:txBody>
      </p:sp>
      <p:sp>
        <p:nvSpPr>
          <p:cNvPr id="89090" name="Content Placeholder 2"/>
          <p:cNvSpPr>
            <a:spLocks noGrp="1"/>
          </p:cNvSpPr>
          <p:nvPr>
            <p:ph idx="1"/>
          </p:nvPr>
        </p:nvSpPr>
        <p:spPr>
          <a:xfrm>
            <a:off x="1981200" y="1654176"/>
            <a:ext cx="8229600" cy="4964113"/>
          </a:xfrm>
        </p:spPr>
        <p:txBody>
          <a:bodyPr/>
          <a:lstStyle/>
          <a:p>
            <a:r>
              <a:rPr lang="tr-TR" altLang="en-US" sz="3200" noProof="0" dirty="0">
                <a:latin typeface="Cambria"/>
                <a:cs typeface="Cambria"/>
              </a:rPr>
              <a:t>Herhangi bir kısa dönem üretim sürecinde bir noktada azalan marjinal ürün devreye girer. </a:t>
            </a:r>
          </a:p>
          <a:p>
            <a:pPr lvl="1"/>
            <a:r>
              <a:rPr lang="tr-TR" altLang="en-US" sz="2800" noProof="0" dirty="0">
                <a:latin typeface="Cambria"/>
                <a:cs typeface="Cambria"/>
              </a:rPr>
              <a:t>Ekstra değişken girdi, çıktı artışında eskisi kadar artışa neden olmayacaktır.</a:t>
            </a:r>
          </a:p>
        </p:txBody>
      </p:sp>
    </p:spTree>
    <p:extLst>
      <p:ext uri="{BB962C8B-B14F-4D97-AF65-F5344CB8AC3E}">
        <p14:creationId xmlns:p14="http://schemas.microsoft.com/office/powerpoint/2010/main" val="18432927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Title 1"/>
          <p:cNvSpPr>
            <a:spLocks noGrp="1"/>
          </p:cNvSpPr>
          <p:nvPr>
            <p:ph type="title"/>
          </p:nvPr>
        </p:nvSpPr>
        <p:spPr>
          <a:xfrm>
            <a:off x="1981199" y="0"/>
            <a:ext cx="8229600" cy="1527175"/>
          </a:xfrm>
        </p:spPr>
        <p:txBody>
          <a:bodyPr/>
          <a:lstStyle/>
          <a:p>
            <a:r>
              <a:rPr lang="tr-TR" altLang="en-US" noProof="0" dirty="0">
                <a:latin typeface="Cambria"/>
                <a:cs typeface="Cambria"/>
              </a:rPr>
              <a:t>Özet</a:t>
            </a:r>
          </a:p>
        </p:txBody>
      </p:sp>
      <p:sp>
        <p:nvSpPr>
          <p:cNvPr id="90114" name="Content Placeholder 2"/>
          <p:cNvSpPr>
            <a:spLocks noGrp="1"/>
          </p:cNvSpPr>
          <p:nvPr>
            <p:ph idx="1"/>
          </p:nvPr>
        </p:nvSpPr>
        <p:spPr>
          <a:xfrm>
            <a:off x="1981199" y="1712913"/>
            <a:ext cx="9491134" cy="4895850"/>
          </a:xfrm>
        </p:spPr>
        <p:txBody>
          <a:bodyPr/>
          <a:lstStyle/>
          <a:p>
            <a:r>
              <a:rPr lang="tr-TR" altLang="en-US" sz="2800" noProof="0" dirty="0">
                <a:latin typeface="Cambria"/>
                <a:cs typeface="Cambria"/>
              </a:rPr>
              <a:t>MC eğrisi her zaman ATC ve AVC eğrilerine öncülük eder.</a:t>
            </a:r>
          </a:p>
          <a:p>
            <a:r>
              <a:rPr lang="tr-TR" altLang="en-US" sz="2800" noProof="0" dirty="0">
                <a:latin typeface="Cambria"/>
                <a:cs typeface="Cambria"/>
              </a:rPr>
              <a:t>AFC eğrisi haricinde (her zaman azalır), kısa dönem maliyet eğrileri U-şekillidir.</a:t>
            </a:r>
          </a:p>
          <a:p>
            <a:pPr lvl="1"/>
            <a:r>
              <a:rPr lang="tr-TR" altLang="en-US" sz="2400" noProof="0" dirty="0">
                <a:latin typeface="Cambria"/>
                <a:cs typeface="Cambria"/>
              </a:rPr>
              <a:t>Tüm değişken maliyetler ilk etapta uzmanlaşmadan dolayı düşer.</a:t>
            </a:r>
          </a:p>
          <a:p>
            <a:pPr lvl="1"/>
            <a:r>
              <a:rPr lang="tr-TR" altLang="en-US" sz="2400" noProof="0" dirty="0">
                <a:latin typeface="Cambria"/>
                <a:cs typeface="Cambria"/>
              </a:rPr>
              <a:t>Eninde sonunda, devam eden uzmanlaşmanın avantajı azalan marjinal ürüne neden olur ve MC, AVC ve ATC eğrileri artmaya başlar.</a:t>
            </a:r>
          </a:p>
        </p:txBody>
      </p:sp>
    </p:spTree>
    <p:extLst>
      <p:ext uri="{BB962C8B-B14F-4D97-AF65-F5344CB8AC3E}">
        <p14:creationId xmlns:p14="http://schemas.microsoft.com/office/powerpoint/2010/main" val="238250107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noProof="0" dirty="0">
                <a:latin typeface="Cambria"/>
                <a:cs typeface="Cambria"/>
              </a:rPr>
              <a:t>Örnek Sorular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tr-TR" altLang="en-US" sz="3200" noProof="0" dirty="0">
                <a:latin typeface="Cambria"/>
                <a:cs typeface="Cambria"/>
              </a:rPr>
              <a:t>Dağhan küçük bir aile restoranı işletiyor. Bina için ödediği aylık kirayı nasıl tanımlarsınız?</a:t>
            </a:r>
          </a:p>
          <a:p>
            <a:pPr marL="971550" lvl="1" indent="-514350" eaLnBrk="1" hangingPunct="1">
              <a:buFont typeface="Calibri" panose="020F0502020204030204" pitchFamily="34" charset="0"/>
              <a:buAutoNum type="alphaUcPeriod"/>
            </a:pPr>
            <a:r>
              <a:rPr lang="tr-TR" altLang="en-US" sz="2800" noProof="0" dirty="0">
                <a:latin typeface="Cambria"/>
                <a:cs typeface="Cambria"/>
              </a:rPr>
              <a:t>Açık maliyet, değişken maliyet</a:t>
            </a:r>
          </a:p>
          <a:p>
            <a:pPr marL="971550" lvl="1" indent="-514350" eaLnBrk="1" hangingPunct="1">
              <a:buFont typeface="Calibri" panose="020F0502020204030204" pitchFamily="34" charset="0"/>
              <a:buAutoNum type="alphaUcPeriod"/>
            </a:pPr>
            <a:r>
              <a:rPr lang="tr-TR" altLang="en-US" sz="2800" noProof="0" dirty="0">
                <a:latin typeface="Cambria"/>
                <a:cs typeface="Cambria"/>
              </a:rPr>
              <a:t>Açık maliyet, sabit maliyet</a:t>
            </a:r>
          </a:p>
          <a:p>
            <a:pPr marL="971550" lvl="1" indent="-514350" eaLnBrk="1" hangingPunct="1">
              <a:buFont typeface="Calibri" panose="020F0502020204030204" pitchFamily="34" charset="0"/>
              <a:buAutoNum type="alphaUcPeriod"/>
            </a:pPr>
            <a:r>
              <a:rPr lang="tr-TR" altLang="en-US" sz="2800" noProof="0" dirty="0">
                <a:latin typeface="Cambria"/>
                <a:cs typeface="Cambria"/>
              </a:rPr>
              <a:t>Gizli maliyet, değişken maliyet</a:t>
            </a:r>
          </a:p>
          <a:p>
            <a:pPr marL="971550" lvl="1" indent="-514350" eaLnBrk="1" hangingPunct="1">
              <a:buFont typeface="Calibri" panose="020F0502020204030204" pitchFamily="34" charset="0"/>
              <a:buAutoNum type="alphaUcPeriod"/>
            </a:pPr>
            <a:r>
              <a:rPr lang="tr-TR" altLang="en-US" sz="2800" noProof="0" dirty="0">
                <a:latin typeface="Cambria"/>
                <a:cs typeface="Cambria"/>
              </a:rPr>
              <a:t>Gizli maliyet, sabit maliyet</a:t>
            </a:r>
          </a:p>
        </p:txBody>
      </p:sp>
    </p:spTree>
    <p:extLst>
      <p:ext uri="{BB962C8B-B14F-4D97-AF65-F5344CB8AC3E}">
        <p14:creationId xmlns:p14="http://schemas.microsoft.com/office/powerpoint/2010/main" val="1435198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699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noProof="0" dirty="0">
                <a:latin typeface="Cambria"/>
                <a:cs typeface="Cambria"/>
              </a:rPr>
              <a:t>Örnek Sorular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tr-TR" altLang="en-US" sz="3200" noProof="0" dirty="0">
                <a:latin typeface="Cambria"/>
                <a:cs typeface="Cambria"/>
              </a:rPr>
              <a:t>Hangisi gizli maliyet için bir örnektir?</a:t>
            </a:r>
          </a:p>
          <a:p>
            <a:pPr marL="971550" lvl="1" indent="-514350" eaLnBrk="1" hangingPunct="1">
              <a:buFont typeface="Calibri" panose="020F0502020204030204" pitchFamily="34" charset="0"/>
              <a:buAutoNum type="alphaUcPeriod"/>
            </a:pPr>
            <a:r>
              <a:rPr lang="tr-TR" altLang="en-US" sz="2800" noProof="0" dirty="0">
                <a:latin typeface="Cambria"/>
                <a:cs typeface="Cambria"/>
              </a:rPr>
              <a:t>Çalışanlara ödenen ücretler</a:t>
            </a:r>
          </a:p>
          <a:p>
            <a:pPr marL="971550" lvl="1" indent="-514350" eaLnBrk="1" hangingPunct="1">
              <a:buFont typeface="Calibri" panose="020F0502020204030204" pitchFamily="34" charset="0"/>
              <a:buAutoNum type="alphaUcPeriod"/>
            </a:pPr>
            <a:r>
              <a:rPr lang="tr-TR" altLang="en-US" sz="2800" noProof="0" dirty="0">
                <a:latin typeface="Cambria"/>
                <a:cs typeface="Cambria"/>
              </a:rPr>
              <a:t>Yemek dağıtım maliyeti</a:t>
            </a:r>
          </a:p>
          <a:p>
            <a:pPr marL="971550" lvl="1" indent="-514350" eaLnBrk="1" hangingPunct="1">
              <a:buFont typeface="Calibri" panose="020F0502020204030204" pitchFamily="34" charset="0"/>
              <a:buAutoNum type="alphaUcPeriod"/>
            </a:pPr>
            <a:r>
              <a:rPr lang="tr-TR" altLang="ja-JP" sz="2800" noProof="0" dirty="0">
                <a:latin typeface="Cambria"/>
                <a:cs typeface="Cambria"/>
              </a:rPr>
              <a:t>İş yeri sahibi için iş yerinde harcadığı zamanın fırsat maliyeti</a:t>
            </a:r>
          </a:p>
          <a:p>
            <a:pPr marL="971550" lvl="1" indent="-514350" eaLnBrk="1" hangingPunct="1">
              <a:buFont typeface="Calibri" panose="020F0502020204030204" pitchFamily="34" charset="0"/>
              <a:buAutoNum type="alphaUcPeriod"/>
            </a:pPr>
            <a:r>
              <a:rPr lang="tr-TR" altLang="en-US" sz="2800" noProof="0" dirty="0">
                <a:latin typeface="Cambria"/>
                <a:cs typeface="Cambria"/>
              </a:rPr>
              <a:t>Aylık sigorta ödemeleri</a:t>
            </a:r>
          </a:p>
        </p:txBody>
      </p:sp>
    </p:spTree>
    <p:extLst>
      <p:ext uri="{BB962C8B-B14F-4D97-AF65-F5344CB8AC3E}">
        <p14:creationId xmlns:p14="http://schemas.microsoft.com/office/powerpoint/2010/main" val="377518199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noProof="0" dirty="0">
                <a:latin typeface="Cambria"/>
                <a:cs typeface="Cambria"/>
              </a:rPr>
              <a:t>Örnek Sorular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tr-TR" altLang="en-US" sz="3200" noProof="0" dirty="0">
                <a:latin typeface="Cambria"/>
                <a:cs typeface="Cambria"/>
              </a:rPr>
              <a:t>Etkin ölçeğin var olduğunu var sayarsak, MC, ATC ve AVC eğrilerinin şekli aşağıdakilerden hangisidir?</a:t>
            </a:r>
          </a:p>
          <a:p>
            <a:pPr marL="971550" lvl="1" indent="-514350" eaLnBrk="1" hangingPunct="1">
              <a:buFont typeface="Calibri" panose="020F0502020204030204" pitchFamily="34" charset="0"/>
              <a:buAutoNum type="alphaUcPeriod"/>
            </a:pPr>
            <a:r>
              <a:rPr lang="tr-TR" altLang="en-US" sz="2800" noProof="0" dirty="0">
                <a:latin typeface="Cambria"/>
                <a:cs typeface="Cambria"/>
              </a:rPr>
              <a:t>Dikey</a:t>
            </a:r>
          </a:p>
          <a:p>
            <a:pPr marL="971550" lvl="1" indent="-514350" eaLnBrk="1" hangingPunct="1">
              <a:buFont typeface="Calibri" panose="020F0502020204030204" pitchFamily="34" charset="0"/>
              <a:buAutoNum type="alphaUcPeriod"/>
            </a:pPr>
            <a:r>
              <a:rPr lang="tr-TR" altLang="en-US" sz="2800" noProof="0" dirty="0">
                <a:latin typeface="Cambria"/>
                <a:cs typeface="Cambria"/>
              </a:rPr>
              <a:t>Yatay</a:t>
            </a:r>
          </a:p>
          <a:p>
            <a:pPr marL="971550" lvl="1" indent="-514350" eaLnBrk="1" hangingPunct="1">
              <a:buFont typeface="Calibri" panose="020F0502020204030204" pitchFamily="34" charset="0"/>
              <a:buAutoNum type="alphaUcPeriod"/>
            </a:pPr>
            <a:r>
              <a:rPr lang="tr-TR" altLang="en-US" sz="2800" noProof="0" dirty="0">
                <a:latin typeface="Cambria"/>
                <a:cs typeface="Cambria"/>
              </a:rPr>
              <a:t>Tepe-Şekilli</a:t>
            </a:r>
          </a:p>
          <a:p>
            <a:pPr marL="971550" lvl="1" indent="-514350" eaLnBrk="1" hangingPunct="1">
              <a:buFont typeface="Calibri" panose="020F0502020204030204" pitchFamily="34" charset="0"/>
              <a:buAutoNum type="alphaUcPeriod"/>
            </a:pPr>
            <a:r>
              <a:rPr lang="tr-TR" altLang="en-US" sz="2800" noProof="0" dirty="0">
                <a:latin typeface="Cambria"/>
                <a:cs typeface="Cambria"/>
              </a:rPr>
              <a:t>U-Şekilli</a:t>
            </a:r>
          </a:p>
        </p:txBody>
      </p:sp>
    </p:spTree>
    <p:extLst>
      <p:ext uri="{BB962C8B-B14F-4D97-AF65-F5344CB8AC3E}">
        <p14:creationId xmlns:p14="http://schemas.microsoft.com/office/powerpoint/2010/main" val="3339761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699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noProof="0" dirty="0">
                <a:latin typeface="Cambria"/>
                <a:cs typeface="Cambria"/>
              </a:rPr>
              <a:t>Örnek Sorular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tr-TR" altLang="en-US" sz="3200" noProof="0" dirty="0">
                <a:latin typeface="Cambria"/>
                <a:cs typeface="Cambria"/>
              </a:rPr>
              <a:t>Firmanın çalışanlarına ödediği maaş artıyor. Maliyet denklemleri düşünüldüğünde aşağıdakilerden hangisi doğrudur?</a:t>
            </a:r>
          </a:p>
          <a:p>
            <a:pPr marL="971550" lvl="1" indent="-514350" eaLnBrk="1" hangingPunct="1">
              <a:buFont typeface="Calibri" panose="020F0502020204030204" pitchFamily="34" charset="0"/>
              <a:buAutoNum type="alphaUcPeriod"/>
            </a:pPr>
            <a:r>
              <a:rPr lang="tr-TR" altLang="en-US" sz="2800" noProof="0" dirty="0">
                <a:latin typeface="Cambria"/>
                <a:cs typeface="Cambria"/>
              </a:rPr>
              <a:t>TC artacak ama ATC azalacaktır.</a:t>
            </a:r>
          </a:p>
          <a:p>
            <a:pPr marL="971550" lvl="1" indent="-514350" eaLnBrk="1" hangingPunct="1">
              <a:buFont typeface="Calibri" panose="020F0502020204030204" pitchFamily="34" charset="0"/>
              <a:buAutoNum type="alphaUcPeriod"/>
            </a:pPr>
            <a:r>
              <a:rPr lang="tr-TR" altLang="en-US" sz="2800" noProof="0" dirty="0">
                <a:latin typeface="Cambria"/>
                <a:cs typeface="Cambria"/>
              </a:rPr>
              <a:t>TVC artacak ama AVC azalacaktır.</a:t>
            </a:r>
          </a:p>
          <a:p>
            <a:pPr marL="971550" lvl="1" indent="-514350" eaLnBrk="1" hangingPunct="1">
              <a:buFont typeface="Calibri" panose="020F0502020204030204" pitchFamily="34" charset="0"/>
              <a:buAutoNum type="alphaUcPeriod"/>
            </a:pPr>
            <a:r>
              <a:rPr lang="tr-TR" altLang="en-US" sz="2800" noProof="0" dirty="0">
                <a:latin typeface="Cambria"/>
                <a:cs typeface="Cambria"/>
              </a:rPr>
              <a:t>MC eğrisi tepe-şekilli olacaktır.</a:t>
            </a:r>
          </a:p>
          <a:p>
            <a:pPr marL="971550" lvl="1" indent="-514350" eaLnBrk="1" hangingPunct="1">
              <a:buFont typeface="Calibri" panose="020F0502020204030204" pitchFamily="34" charset="0"/>
              <a:buAutoNum type="alphaUcPeriod"/>
            </a:pPr>
            <a:r>
              <a:rPr lang="tr-TR" altLang="en-US" sz="2800" noProof="0" dirty="0">
                <a:latin typeface="Cambria"/>
                <a:cs typeface="Cambria"/>
              </a:rPr>
              <a:t>TFC ve AFC değişmeyecektir.</a:t>
            </a:r>
          </a:p>
        </p:txBody>
      </p:sp>
    </p:spTree>
    <p:extLst>
      <p:ext uri="{BB962C8B-B14F-4D97-AF65-F5344CB8AC3E}">
        <p14:creationId xmlns:p14="http://schemas.microsoft.com/office/powerpoint/2010/main" val="1878970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699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1632122" y="20101"/>
            <a:ext cx="9003957" cy="1527175"/>
          </a:xfrm>
        </p:spPr>
        <p:txBody>
          <a:bodyPr/>
          <a:lstStyle/>
          <a:p>
            <a:pPr algn="ctr"/>
            <a:r>
              <a:rPr lang="tr-TR" altLang="en-US" noProof="0" dirty="0">
                <a:latin typeface="Cambria"/>
                <a:cs typeface="Cambria"/>
              </a:rPr>
              <a:t>Örnek: Açık ve Gizli Maliyetler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2486033"/>
              </p:ext>
            </p:extLst>
          </p:nvPr>
        </p:nvGraphicFramePr>
        <p:xfrm>
          <a:off x="2209800" y="1897065"/>
          <a:ext cx="7848602" cy="4494213"/>
        </p:xfrm>
        <a:graphic>
          <a:graphicData uri="http://schemas.openxmlformats.org/drawingml/2006/table">
            <a:tbl>
              <a:tblPr/>
              <a:tblGrid>
                <a:gridCol w="38941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44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779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000" b="1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  <a:cs typeface="Cambria"/>
                        </a:rPr>
                        <a:t>Açık Maliyet</a:t>
                      </a:r>
                      <a:endParaRPr kumimoji="0" lang="tr-TR" altLang="en-US" sz="20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  <a:cs typeface="Cambria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000" b="1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  <a:cs typeface="Cambria"/>
                        </a:rPr>
                        <a:t>Gizli Maliyet</a:t>
                      </a:r>
                      <a:endParaRPr kumimoji="0" lang="tr-TR" altLang="en-US" sz="20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  <a:cs typeface="Cambria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6C0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732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0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  <a:cs typeface="Cambria"/>
                        </a:rPr>
                        <a:t>Elektrik faturası 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0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  <a:cs typeface="Cambria"/>
                        </a:rPr>
                        <a:t>Firma için çalışan ama maaş almayan iş yeri sahibi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51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0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  <a:cs typeface="Cambria"/>
                        </a:rPr>
                        <a:t>Gazetede verilen reklam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0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  <a:cs typeface="Cambria"/>
                        </a:rPr>
                        <a:t>İş yeri için yapılan sermaye yatırımı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779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0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  <a:cs typeface="Cambria"/>
                        </a:rPr>
                        <a:t>İşçi maaşları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0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  <a:cs typeface="Cambria"/>
                        </a:rPr>
                        <a:t>İş yeri sahibinin firma için arabasını, bilgisayarını ve diğer şahsi eşyalarını kullanması.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767077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noProof="0" dirty="0">
                <a:latin typeface="Cambria"/>
                <a:cs typeface="Cambria"/>
              </a:rPr>
              <a:t>Örnek Sorular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tr-TR" altLang="en-US" sz="3200" noProof="0" dirty="0">
                <a:latin typeface="Cambria"/>
                <a:cs typeface="Cambria"/>
              </a:rPr>
              <a:t>Toplam çıktı, yedi işçi varken: </a:t>
            </a:r>
            <a:r>
              <a:rPr lang="tr-TR" altLang="en-US" sz="3200" noProof="0" dirty="0" err="1">
                <a:latin typeface="Cambria"/>
                <a:cs typeface="Cambria"/>
              </a:rPr>
              <a:t>Q</a:t>
            </a:r>
            <a:r>
              <a:rPr lang="tr-TR" altLang="en-US" sz="3200" noProof="0" dirty="0">
                <a:latin typeface="Cambria"/>
                <a:cs typeface="Cambria"/>
              </a:rPr>
              <a:t> = 70.</a:t>
            </a:r>
            <a:br>
              <a:rPr lang="tr-TR" altLang="en-US" sz="3200" noProof="0" dirty="0">
                <a:latin typeface="Cambria"/>
                <a:cs typeface="Cambria"/>
              </a:rPr>
            </a:br>
            <a:r>
              <a:rPr lang="tr-TR" altLang="en-US" sz="3200" noProof="0" dirty="0">
                <a:latin typeface="Cambria"/>
                <a:cs typeface="Cambria"/>
              </a:rPr>
              <a:t>Toplam çıktı, sekiz işçi varken: </a:t>
            </a:r>
            <a:r>
              <a:rPr lang="tr-TR" altLang="en-US" sz="3200" noProof="0" dirty="0" err="1">
                <a:latin typeface="Cambria"/>
                <a:cs typeface="Cambria"/>
              </a:rPr>
              <a:t>Q</a:t>
            </a:r>
            <a:r>
              <a:rPr lang="tr-TR" altLang="en-US" sz="3200" noProof="0" dirty="0">
                <a:latin typeface="Cambria"/>
                <a:cs typeface="Cambria"/>
              </a:rPr>
              <a:t> = 82.</a:t>
            </a:r>
            <a:br>
              <a:rPr lang="tr-TR" altLang="en-US" sz="3200" noProof="0" dirty="0">
                <a:latin typeface="Cambria"/>
                <a:cs typeface="Cambria"/>
              </a:rPr>
            </a:br>
            <a:r>
              <a:rPr lang="tr-TR" altLang="en-US" sz="3200" noProof="0" dirty="0">
                <a:latin typeface="Cambria"/>
                <a:cs typeface="Cambria"/>
              </a:rPr>
              <a:t>Sekizinci işçinin marjinal ürünü nedir?</a:t>
            </a:r>
          </a:p>
          <a:p>
            <a:pPr marL="971550" lvl="1" indent="-514350" eaLnBrk="1" hangingPunct="1">
              <a:buFont typeface="Calibri" panose="020F0502020204030204" pitchFamily="34" charset="0"/>
              <a:buAutoNum type="alphaUcPeriod"/>
            </a:pPr>
            <a:r>
              <a:rPr lang="tr-TR" altLang="en-US" sz="2800" noProof="0" dirty="0">
                <a:latin typeface="Cambria"/>
                <a:cs typeface="Cambria"/>
              </a:rPr>
              <a:t>12</a:t>
            </a:r>
          </a:p>
          <a:p>
            <a:pPr marL="971550" lvl="1" indent="-514350" eaLnBrk="1" hangingPunct="1">
              <a:buFont typeface="Calibri" panose="020F0502020204030204" pitchFamily="34" charset="0"/>
              <a:buAutoNum type="alphaUcPeriod"/>
            </a:pPr>
            <a:r>
              <a:rPr lang="tr-TR" altLang="en-US" sz="2800" noProof="0" dirty="0">
                <a:latin typeface="Cambria"/>
                <a:cs typeface="Cambria"/>
              </a:rPr>
              <a:t>10</a:t>
            </a:r>
          </a:p>
          <a:p>
            <a:pPr marL="971550" lvl="1" indent="-514350" eaLnBrk="1" hangingPunct="1">
              <a:buFont typeface="Calibri" panose="020F0502020204030204" pitchFamily="34" charset="0"/>
              <a:buAutoNum type="alphaUcPeriod"/>
            </a:pPr>
            <a:r>
              <a:rPr lang="tr-TR" altLang="en-US" sz="2800" noProof="0" dirty="0">
                <a:latin typeface="Cambria"/>
                <a:cs typeface="Cambria"/>
              </a:rPr>
              <a:t>82</a:t>
            </a:r>
          </a:p>
          <a:p>
            <a:pPr marL="971550" lvl="1" indent="-514350" eaLnBrk="1" hangingPunct="1">
              <a:buFont typeface="Calibri" panose="020F0502020204030204" pitchFamily="34" charset="0"/>
              <a:buAutoNum type="alphaUcPeriod"/>
            </a:pPr>
            <a:r>
              <a:rPr lang="tr-TR" altLang="en-US" sz="2800" noProof="0" dirty="0">
                <a:latin typeface="Cambria"/>
                <a:cs typeface="Cambria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888322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699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noProof="0" dirty="0"/>
              <a:t>Kaynaklar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noProof="0" dirty="0"/>
              <a:t>"</a:t>
            </a:r>
            <a:r>
              <a:rPr lang="tr-TR" noProof="0" dirty="0" err="1"/>
              <a:t>Principles</a:t>
            </a:r>
            <a:r>
              <a:rPr lang="tr-TR" noProof="0" dirty="0"/>
              <a:t> of </a:t>
            </a:r>
            <a:r>
              <a:rPr lang="tr-TR" noProof="0" dirty="0" err="1"/>
              <a:t>Economics</a:t>
            </a:r>
            <a:r>
              <a:rPr lang="tr-TR" noProof="0" dirty="0"/>
              <a:t> </a:t>
            </a:r>
            <a:r>
              <a:rPr lang="tr-TR" noProof="0" dirty="0" err="1"/>
              <a:t>with</a:t>
            </a:r>
            <a:r>
              <a:rPr lang="tr-TR" noProof="0" dirty="0"/>
              <a:t> </a:t>
            </a:r>
            <a:r>
              <a:rPr lang="tr-TR" noProof="0" dirty="0" err="1"/>
              <a:t>Smartwork</a:t>
            </a:r>
            <a:r>
              <a:rPr lang="tr-TR" noProof="0" dirty="0"/>
              <a:t> Access (ISBN: 978-0-26314-5), 1st Edition, 2013" </a:t>
            </a:r>
            <a:r>
              <a:rPr lang="tr-TR" noProof="0" dirty="0" err="1"/>
              <a:t>by</a:t>
            </a:r>
            <a:r>
              <a:rPr lang="tr-TR" noProof="0" dirty="0"/>
              <a:t> </a:t>
            </a:r>
            <a:r>
              <a:rPr lang="tr-TR" noProof="0" dirty="0" err="1"/>
              <a:t>Mateer</a:t>
            </a:r>
            <a:r>
              <a:rPr lang="tr-TR" noProof="0" dirty="0"/>
              <a:t> </a:t>
            </a:r>
            <a:r>
              <a:rPr lang="tr-TR" noProof="0" dirty="0" err="1"/>
              <a:t>and</a:t>
            </a:r>
            <a:r>
              <a:rPr lang="tr-TR" noProof="0" dirty="0"/>
              <a:t> </a:t>
            </a:r>
            <a:r>
              <a:rPr lang="tr-TR" noProof="0" dirty="0" err="1"/>
              <a:t>Coppock</a:t>
            </a:r>
            <a:endParaRPr lang="tr-TR" noProof="0" dirty="0"/>
          </a:p>
          <a:p>
            <a:r>
              <a:rPr lang="tr-TR" noProof="0" dirty="0"/>
              <a:t>"</a:t>
            </a:r>
            <a:r>
              <a:rPr lang="tr-TR" noProof="0" dirty="0" err="1"/>
              <a:t>Economics</a:t>
            </a:r>
            <a:r>
              <a:rPr lang="tr-TR" noProof="0" dirty="0"/>
              <a:t>: </a:t>
            </a:r>
            <a:r>
              <a:rPr lang="tr-TR" noProof="0" dirty="0" err="1"/>
              <a:t>Custom</a:t>
            </a:r>
            <a:r>
              <a:rPr lang="tr-TR" noProof="0" dirty="0"/>
              <a:t> Edition </a:t>
            </a:r>
            <a:r>
              <a:rPr lang="tr-TR" noProof="0" dirty="0" err="1"/>
              <a:t>for</a:t>
            </a:r>
            <a:r>
              <a:rPr lang="tr-TR" noProof="0" dirty="0"/>
              <a:t> NCSU (ISBN: 9781937435202" </a:t>
            </a:r>
            <a:r>
              <a:rPr lang="tr-TR" noProof="0" dirty="0" err="1"/>
              <a:t>by</a:t>
            </a:r>
            <a:r>
              <a:rPr lang="tr-TR" noProof="0" dirty="0"/>
              <a:t> David </a:t>
            </a:r>
            <a:r>
              <a:rPr lang="tr-TR" noProof="0" dirty="0" err="1"/>
              <a:t>Hyman</a:t>
            </a:r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3150334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1981200" y="9"/>
            <a:ext cx="8229600" cy="1527175"/>
          </a:xfrm>
        </p:spPr>
        <p:txBody>
          <a:bodyPr/>
          <a:lstStyle/>
          <a:p>
            <a:r>
              <a:rPr lang="tr-TR" altLang="en-US" noProof="0" dirty="0">
                <a:latin typeface="Cambria"/>
                <a:cs typeface="Cambria"/>
              </a:rPr>
              <a:t>Karlar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>
          <a:xfrm>
            <a:off x="1755776" y="1712913"/>
            <a:ext cx="9850243" cy="4895850"/>
          </a:xfrm>
        </p:spPr>
        <p:txBody>
          <a:bodyPr/>
          <a:lstStyle/>
          <a:p>
            <a:pPr eaLnBrk="1" hangingPunct="1"/>
            <a:r>
              <a:rPr lang="tr-TR" altLang="en-US" sz="2800" noProof="0" dirty="0">
                <a:latin typeface="Cambria"/>
                <a:cs typeface="Cambria"/>
              </a:rPr>
              <a:t>Muhasebe Karı</a:t>
            </a:r>
          </a:p>
          <a:p>
            <a:pPr lvl="1" eaLnBrk="1" hangingPunct="1"/>
            <a:r>
              <a:rPr lang="tr-TR" altLang="en-US" sz="2400" noProof="0" dirty="0">
                <a:latin typeface="Cambria"/>
                <a:cs typeface="Cambria"/>
              </a:rPr>
              <a:t>İş yapmanın gizli maliyetlerini hesaba katmaz.</a:t>
            </a:r>
          </a:p>
          <a:p>
            <a:pPr lvl="1" eaLnBrk="1" hangingPunct="1"/>
            <a:endParaRPr lang="tr-TR" altLang="en-US" sz="2400" b="1" noProof="0" dirty="0">
              <a:latin typeface="Cambria"/>
              <a:cs typeface="Cambria"/>
            </a:endParaRPr>
          </a:p>
          <a:p>
            <a:pPr lvl="1" algn="ctr" eaLnBrk="1" hangingPunct="1">
              <a:buFont typeface="Arial" panose="020B0604020202020204" pitchFamily="34" charset="0"/>
              <a:buNone/>
            </a:pPr>
            <a:r>
              <a:rPr lang="tr-TR" altLang="en-US" sz="2400" b="1" noProof="0" dirty="0">
                <a:latin typeface="Cambria"/>
                <a:cs typeface="Cambria"/>
              </a:rPr>
              <a:t>Muhasebe Karı = Toplam Hasılat – Açık Maliyet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endParaRPr lang="tr-TR" altLang="en-US" sz="1600" noProof="0" dirty="0">
              <a:latin typeface="Cambria"/>
              <a:cs typeface="Cambria"/>
            </a:endParaRPr>
          </a:p>
          <a:p>
            <a:pPr eaLnBrk="1" hangingPunct="1"/>
            <a:r>
              <a:rPr lang="tr-TR" altLang="en-US" sz="2800" noProof="0" dirty="0">
                <a:latin typeface="Cambria"/>
                <a:cs typeface="Cambria"/>
              </a:rPr>
              <a:t>Ekonomik Kar</a:t>
            </a:r>
          </a:p>
          <a:p>
            <a:pPr lvl="1" eaLnBrk="1" hangingPunct="1"/>
            <a:r>
              <a:rPr lang="tr-TR" altLang="ja-JP" sz="2400" noProof="0" dirty="0">
                <a:latin typeface="Cambria"/>
                <a:cs typeface="Cambria"/>
              </a:rPr>
              <a:t>"Toplam Maliyet" hesabı yapar.</a:t>
            </a:r>
          </a:p>
          <a:p>
            <a:pPr lvl="1" eaLnBrk="1" hangingPunct="1"/>
            <a:r>
              <a:rPr lang="tr-TR" altLang="ja-JP" sz="2400" noProof="0" dirty="0">
                <a:latin typeface="Cambria"/>
                <a:cs typeface="Cambria"/>
              </a:rPr>
              <a:t> Toplam Maliyet = Açık Maliyet + Gizli Maliyet</a:t>
            </a:r>
          </a:p>
          <a:p>
            <a:pPr lvl="1" eaLnBrk="1" hangingPunct="1"/>
            <a:endParaRPr lang="tr-TR" altLang="en-US" sz="2000" b="1" noProof="0" dirty="0">
              <a:latin typeface="Cambria"/>
              <a:cs typeface="Cambria"/>
            </a:endParaRPr>
          </a:p>
          <a:p>
            <a:pPr algn="ctr" eaLnBrk="1" hangingPunct="1">
              <a:buFont typeface="Arial" panose="020B0604020202020204" pitchFamily="34" charset="0"/>
              <a:buNone/>
            </a:pPr>
            <a:r>
              <a:rPr lang="tr-TR" altLang="en-US" sz="2400" b="1" noProof="0" dirty="0">
                <a:latin typeface="Cambria"/>
                <a:cs typeface="Cambria"/>
              </a:rPr>
              <a:t>Ekonomik Kar = Toplam Hasılat – Toplam Maliyet</a:t>
            </a:r>
          </a:p>
          <a:p>
            <a:pPr algn="just" eaLnBrk="1" hangingPunct="1">
              <a:buFont typeface="Arial" panose="020B0604020202020204" pitchFamily="34" charset="0"/>
              <a:buNone/>
            </a:pPr>
            <a:r>
              <a:rPr lang="tr-TR" altLang="en-US" sz="2000" noProof="0" dirty="0">
                <a:solidFill>
                  <a:srgbClr val="FF0000"/>
                </a:solidFill>
                <a:latin typeface="Cambria"/>
                <a:cs typeface="Cambria"/>
              </a:rPr>
              <a:t>		*Ekonomistler olarak analizlerimizde yalnızca "Ekonomik Kar" kullanacağız ve ona kısaca "Kar" diyeceğiz.</a:t>
            </a:r>
          </a:p>
        </p:txBody>
      </p:sp>
    </p:spTree>
    <p:extLst>
      <p:ext uri="{BB962C8B-B14F-4D97-AF65-F5344CB8AC3E}">
        <p14:creationId xmlns:p14="http://schemas.microsoft.com/office/powerpoint/2010/main" val="486510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43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430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1981200" y="9"/>
            <a:ext cx="8229600" cy="1527175"/>
          </a:xfrm>
        </p:spPr>
        <p:txBody>
          <a:bodyPr/>
          <a:lstStyle/>
          <a:p>
            <a:pPr algn="ctr"/>
            <a:r>
              <a:rPr lang="tr-TR" altLang="en-US" noProof="0" dirty="0">
                <a:latin typeface="Cambria"/>
                <a:cs typeface="Cambria"/>
              </a:rPr>
              <a:t>Getiri Oranı: Tarihsel Olarak</a:t>
            </a:r>
          </a:p>
        </p:txBody>
      </p:sp>
      <p:pic>
        <p:nvPicPr>
          <p:cNvPr id="23554" name="Picture 4" descr="TAB08.02_PRINECOMI_CH08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955800"/>
            <a:ext cx="8534400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1726540" y="2012932"/>
            <a:ext cx="8908870" cy="69206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endParaRPr lang="tr-TR" sz="1600" dirty="0">
              <a:effectLst/>
              <a:latin typeface="Cambria"/>
              <a:ea typeface="ＭＳ 明朝"/>
              <a:cs typeface="Cambri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78934" y="2668050"/>
            <a:ext cx="10571202" cy="62915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2400" b="1" u="sng" dirty="0">
                <a:effectLst/>
                <a:latin typeface="Cambria"/>
                <a:ea typeface="ＭＳ 明朝"/>
                <a:cs typeface="Cambria"/>
              </a:rPr>
              <a:t>Hisse Senetleri, Bonolar</a:t>
            </a:r>
            <a:r>
              <a:rPr lang="tr-TR" sz="2400" b="1" u="sng" dirty="0">
                <a:latin typeface="Cambria"/>
                <a:ea typeface="ＭＳ 明朝"/>
                <a:cs typeface="Cambria"/>
              </a:rPr>
              <a:t> ve Tasarruf Hesapları için Tarihsel Getiri Oranları</a:t>
            </a:r>
            <a:endParaRPr lang="tr-TR" sz="2400" b="1" u="sng" dirty="0">
              <a:effectLst/>
              <a:latin typeface="Cambria"/>
              <a:ea typeface="ＭＳ 明朝"/>
              <a:cs typeface="Cambri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614543" y="3572474"/>
            <a:ext cx="2517299" cy="32962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b="1" dirty="0">
                <a:effectLst/>
                <a:latin typeface="Cambria"/>
                <a:ea typeface="ＭＳ 明朝"/>
                <a:cs typeface="Cambria"/>
              </a:rPr>
              <a:t>Finansal Enstrüman</a:t>
            </a:r>
          </a:p>
        </p:txBody>
      </p:sp>
      <p:sp>
        <p:nvSpPr>
          <p:cNvPr id="7" name="Rectangle 6"/>
          <p:cNvSpPr/>
          <p:nvPr/>
        </p:nvSpPr>
        <p:spPr>
          <a:xfrm>
            <a:off x="5379330" y="3319295"/>
            <a:ext cx="4977287" cy="62756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b="1" dirty="0">
                <a:effectLst/>
                <a:latin typeface="Cambria"/>
                <a:ea typeface="ＭＳ 明朝"/>
                <a:cs typeface="Cambria"/>
              </a:rPr>
              <a:t>1928'den beri </a:t>
            </a:r>
            <a:r>
              <a:rPr lang="tr-TR" b="1" dirty="0">
                <a:latin typeface="Cambria"/>
                <a:ea typeface="ＭＳ 明朝"/>
                <a:cs typeface="Cambria"/>
              </a:rPr>
              <a:t>t</a:t>
            </a:r>
            <a:r>
              <a:rPr lang="tr-TR" b="1" dirty="0">
                <a:effectLst/>
                <a:latin typeface="Cambria"/>
                <a:ea typeface="ＭＳ 明朝"/>
                <a:cs typeface="Cambria"/>
              </a:rPr>
              <a:t>arihsel ortalama getiri oranı (enflasyona göre düzeltilmiş)</a:t>
            </a:r>
          </a:p>
        </p:txBody>
      </p:sp>
      <p:sp>
        <p:nvSpPr>
          <p:cNvPr id="8" name="Rectangle 7"/>
          <p:cNvSpPr/>
          <p:nvPr/>
        </p:nvSpPr>
        <p:spPr>
          <a:xfrm>
            <a:off x="1920242" y="5727259"/>
            <a:ext cx="8908870" cy="69206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endParaRPr lang="tr-TR" sz="1600" dirty="0">
              <a:effectLst/>
              <a:latin typeface="Cambria"/>
              <a:ea typeface="ＭＳ 明朝"/>
              <a:cs typeface="Cambria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95005" y="4099047"/>
            <a:ext cx="1649945" cy="39884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tr-TR" sz="1600" b="1" dirty="0">
                <a:effectLst/>
                <a:latin typeface="Cambria"/>
                <a:ea typeface="ＭＳ 明朝"/>
                <a:cs typeface="Cambria"/>
              </a:rPr>
              <a:t>Hisse Senedi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982199" y="4509557"/>
            <a:ext cx="1649945" cy="39884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tr-TR" sz="1600" b="1" dirty="0">
                <a:effectLst/>
                <a:latin typeface="Cambria"/>
                <a:ea typeface="ＭＳ 明朝"/>
                <a:cs typeface="Cambria"/>
              </a:rPr>
              <a:t>Bono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979715" y="4961366"/>
            <a:ext cx="3678736" cy="39884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tr-TR" sz="1600" b="1" dirty="0">
                <a:effectLst/>
                <a:latin typeface="Cambria"/>
                <a:ea typeface="ＭＳ 明朝"/>
                <a:cs typeface="Cambria"/>
              </a:rPr>
              <a:t>Tasarruf Hesabı</a:t>
            </a:r>
          </a:p>
        </p:txBody>
      </p:sp>
    </p:spTree>
    <p:extLst>
      <p:ext uri="{BB962C8B-B14F-4D97-AF65-F5344CB8AC3E}">
        <p14:creationId xmlns:p14="http://schemas.microsoft.com/office/powerpoint/2010/main" val="3314812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altLang="en-US" noProof="0" dirty="0">
                <a:latin typeface="Cambria"/>
                <a:cs typeface="Cambria"/>
              </a:rPr>
              <a:t>Muhasebe Karı ve </a:t>
            </a:r>
            <a:br>
              <a:rPr lang="tr-TR" altLang="en-US" noProof="0" dirty="0">
                <a:latin typeface="Cambria"/>
                <a:cs typeface="Cambria"/>
              </a:rPr>
            </a:br>
            <a:r>
              <a:rPr lang="tr-TR" altLang="en-US" noProof="0" dirty="0">
                <a:latin typeface="Cambria"/>
                <a:cs typeface="Cambria"/>
              </a:rPr>
              <a:t>Ekonomik Kar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256451"/>
              </p:ext>
            </p:extLst>
          </p:nvPr>
        </p:nvGraphicFramePr>
        <p:xfrm>
          <a:off x="2514606" y="1698626"/>
          <a:ext cx="7413626" cy="4524950"/>
        </p:xfrm>
        <a:graphic>
          <a:graphicData uri="http://schemas.openxmlformats.org/drawingml/2006/table">
            <a:tbl>
              <a:tblPr/>
              <a:tblGrid>
                <a:gridCol w="242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8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638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35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18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Kalem</a:t>
                      </a:r>
                    </a:p>
                  </a:txBody>
                  <a:tcPr marL="91447" marR="91447" marT="45705" marB="4570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18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Maliyet Çeşidi</a:t>
                      </a:r>
                    </a:p>
                  </a:txBody>
                  <a:tcPr marL="91447" marR="91447" marT="45705" marB="4570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18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Miktar ($)</a:t>
                      </a:r>
                    </a:p>
                  </a:txBody>
                  <a:tcPr marL="91447" marR="91447" marT="45705" marB="4570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35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18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Hasılatlar</a:t>
                      </a:r>
                    </a:p>
                  </a:txBody>
                  <a:tcPr marL="91447" marR="91447" marT="45705" marB="4570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en-US" sz="1800" b="0" i="0" u="none" strike="noStrike" cap="none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91447" marR="91447" marT="45705" marB="4570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18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$8,000</a:t>
                      </a:r>
                    </a:p>
                  </a:txBody>
                  <a:tcPr marL="91447" marR="91447" marT="45705" marB="4570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35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18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İşçi Maaşları</a:t>
                      </a:r>
                    </a:p>
                  </a:txBody>
                  <a:tcPr marL="91447" marR="91447" marT="45705" marB="4570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18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Açık</a:t>
                      </a:r>
                    </a:p>
                  </a:txBody>
                  <a:tcPr marL="91447" marR="91447" marT="45705" marB="4570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18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$4,000</a:t>
                      </a:r>
                    </a:p>
                  </a:txBody>
                  <a:tcPr marL="91447" marR="91447" marT="45705" marB="4570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35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18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Sigorta ve Kira</a:t>
                      </a:r>
                    </a:p>
                  </a:txBody>
                  <a:tcPr marL="91447" marR="91447" marT="45705" marB="4570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r-TR" altLang="en-US" sz="18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Açık</a:t>
                      </a:r>
                    </a:p>
                  </a:txBody>
                  <a:tcPr marL="91447" marR="91447" marT="45705" marB="4570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18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$2,500</a:t>
                      </a:r>
                    </a:p>
                  </a:txBody>
                  <a:tcPr marL="91447" marR="91447" marT="45705" marB="4570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35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18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Diğer Somut Giderler</a:t>
                      </a:r>
                    </a:p>
                  </a:txBody>
                  <a:tcPr marL="91447" marR="91447" marT="45705" marB="4570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18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Açık</a:t>
                      </a:r>
                    </a:p>
                  </a:txBody>
                  <a:tcPr marL="91447" marR="91447" marT="45705" marB="4570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18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$1,000</a:t>
                      </a:r>
                    </a:p>
                  </a:txBody>
                  <a:tcPr marL="91447" marR="91447" marT="45705" marB="4570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35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18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Muhasebe Karı</a:t>
                      </a:r>
                    </a:p>
                  </a:txBody>
                  <a:tcPr marL="91447" marR="91447" marT="45705" marB="4570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en-US" sz="1800" b="1" i="0" u="none" strike="noStrike" cap="none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91447" marR="91447" marT="45705" marB="4570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18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$8,000 - $7,500 = $500</a:t>
                      </a:r>
                    </a:p>
                  </a:txBody>
                  <a:tcPr marL="91447" marR="91447" marT="45705" marB="4570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97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18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Zamanın Fırsat Maliyeti</a:t>
                      </a:r>
                    </a:p>
                  </a:txBody>
                  <a:tcPr marL="91447" marR="91447" marT="45705" marB="4570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18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Gizli</a:t>
                      </a:r>
                    </a:p>
                  </a:txBody>
                  <a:tcPr marL="91447" marR="91447" marT="45705" marB="4570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18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$300</a:t>
                      </a:r>
                    </a:p>
                  </a:txBody>
                  <a:tcPr marL="91447" marR="91447" marT="45705" marB="4570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397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18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Sermayenin Fırsat Maliyeti</a:t>
                      </a:r>
                    </a:p>
                  </a:txBody>
                  <a:tcPr marL="91447" marR="91447" marT="45705" marB="4570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18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Gizli</a:t>
                      </a:r>
                    </a:p>
                  </a:txBody>
                  <a:tcPr marL="91447" marR="91447" marT="45705" marB="4570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18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$400</a:t>
                      </a:r>
                    </a:p>
                  </a:txBody>
                  <a:tcPr marL="91447" marR="91447" marT="45705" marB="4570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35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18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Ekonomik Kar</a:t>
                      </a:r>
                    </a:p>
                  </a:txBody>
                  <a:tcPr marL="91447" marR="91447" marT="45705" marB="4570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en-US" sz="1800" b="1" i="0" u="none" strike="noStrike" cap="none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91447" marR="91447" marT="45705" marB="4570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18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$8,000 - $8,200 = </a:t>
                      </a:r>
                      <a:r>
                        <a:rPr kumimoji="0" lang="tr-TR" altLang="en-US" sz="18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-$200</a:t>
                      </a:r>
                    </a:p>
                  </a:txBody>
                  <a:tcPr marL="91447" marR="91447" marT="45705" marB="4570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5181606" y="3998913"/>
            <a:ext cx="4568825" cy="533400"/>
            <a:chOff x="3657600" y="3824514"/>
            <a:chExt cx="4568370" cy="533400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3657600" y="4038826"/>
              <a:ext cx="1600041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5635428" y="3824514"/>
              <a:ext cx="2590542" cy="533400"/>
            </a:xfrm>
            <a:prstGeom prst="rect">
              <a:avLst/>
            </a:pr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atin typeface="Cambria"/>
                <a:cs typeface="Cambria"/>
              </a:endParaRP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5181600" y="5737225"/>
            <a:ext cx="4597400" cy="533400"/>
            <a:chOff x="3657600" y="3810000"/>
            <a:chExt cx="4597398" cy="533400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3657600" y="4038600"/>
              <a:ext cx="1600199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5664199" y="3810000"/>
              <a:ext cx="2590799" cy="533400"/>
            </a:xfrm>
            <a:prstGeom prst="rect">
              <a:avLst/>
            </a:prstGeom>
            <a:noFill/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atin typeface="Cambria"/>
                <a:cs typeface="Cambri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9658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>
          <a:xfrm>
            <a:off x="1981200" y="9"/>
            <a:ext cx="8229600" cy="1527175"/>
          </a:xfrm>
        </p:spPr>
        <p:txBody>
          <a:bodyPr/>
          <a:lstStyle/>
          <a:p>
            <a:r>
              <a:rPr lang="tr-TR" altLang="en-US" noProof="0" dirty="0">
                <a:latin typeface="Cambria"/>
                <a:cs typeface="Cambria"/>
              </a:rPr>
              <a:t>Üretim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1960549" y="1723246"/>
            <a:ext cx="8229600" cy="2873375"/>
          </a:xfrm>
        </p:spPr>
        <p:txBody>
          <a:bodyPr/>
          <a:lstStyle/>
          <a:p>
            <a:pPr eaLnBrk="1" hangingPunct="1"/>
            <a:r>
              <a:rPr lang="tr-TR" altLang="en-US" sz="2800" noProof="0" dirty="0"/>
              <a:t>Girdi (</a:t>
            </a:r>
            <a:r>
              <a:rPr lang="tr-TR" altLang="en-US" sz="2800" dirty="0"/>
              <a:t>I</a:t>
            </a:r>
            <a:r>
              <a:rPr lang="tr-TR" altLang="en-US" sz="2800" noProof="0" dirty="0" err="1"/>
              <a:t>nput</a:t>
            </a:r>
            <a:r>
              <a:rPr lang="tr-TR" altLang="en-US" sz="2800" noProof="0" dirty="0"/>
              <a:t>)</a:t>
            </a:r>
          </a:p>
          <a:p>
            <a:pPr lvl="1" eaLnBrk="1" hangingPunct="1"/>
            <a:r>
              <a:rPr lang="tr-TR" altLang="en-US" sz="2400" noProof="0" dirty="0"/>
              <a:t>Üretim sürecinde kullanılan kaynaklardır. Ayrıca üretim faktörleri olarak da adlandırılırlar.</a:t>
            </a:r>
          </a:p>
          <a:p>
            <a:pPr lvl="1" eaLnBrk="1" hangingPunct="1"/>
            <a:r>
              <a:rPr lang="tr-TR" altLang="en-US" sz="2400" noProof="0" dirty="0"/>
              <a:t>Emek (</a:t>
            </a:r>
            <a:r>
              <a:rPr lang="tr-TR" altLang="en-US" sz="2400" noProof="0" dirty="0" err="1"/>
              <a:t>Labor</a:t>
            </a:r>
            <a:r>
              <a:rPr lang="tr-TR" altLang="en-US" sz="2400" noProof="0" dirty="0"/>
              <a:t>: L), Sermaye (</a:t>
            </a:r>
            <a:r>
              <a:rPr lang="tr-TR" altLang="en-US" sz="2400" noProof="0" dirty="0" err="1"/>
              <a:t>Capital</a:t>
            </a:r>
            <a:r>
              <a:rPr lang="tr-TR" altLang="en-US" sz="2400" noProof="0" dirty="0"/>
              <a:t>: K), ve bazen malzemeler (</a:t>
            </a:r>
            <a:r>
              <a:rPr lang="tr-TR" altLang="en-US" sz="2400" noProof="0" dirty="0" err="1"/>
              <a:t>Materials</a:t>
            </a:r>
            <a:r>
              <a:rPr lang="tr-TR" altLang="en-US" sz="2400" noProof="0" dirty="0"/>
              <a:t>: M).</a:t>
            </a:r>
          </a:p>
          <a:p>
            <a:pPr eaLnBrk="1" hangingPunct="1"/>
            <a:r>
              <a:rPr lang="tr-TR" altLang="en-US" sz="2800" noProof="0" dirty="0"/>
              <a:t>Çıktı/Ürün (</a:t>
            </a:r>
            <a:r>
              <a:rPr lang="tr-TR" altLang="en-US" sz="2800" noProof="0" dirty="0" err="1"/>
              <a:t>Output</a:t>
            </a:r>
            <a:r>
              <a:rPr lang="tr-TR" altLang="en-US" sz="2800" noProof="0" dirty="0"/>
              <a:t>: </a:t>
            </a:r>
            <a:r>
              <a:rPr lang="tr-TR" altLang="en-US" sz="2800" noProof="0" dirty="0" err="1"/>
              <a:t>Q</a:t>
            </a:r>
            <a:r>
              <a:rPr lang="tr-TR" altLang="en-US" sz="2800" noProof="0" dirty="0"/>
              <a:t>)</a:t>
            </a:r>
          </a:p>
          <a:p>
            <a:pPr lvl="1" eaLnBrk="1" hangingPunct="1"/>
            <a:r>
              <a:rPr lang="tr-TR" altLang="en-US" sz="2400" noProof="0" dirty="0"/>
              <a:t>Firmanın üreteceği ürün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438400" y="4956184"/>
            <a:ext cx="1981200" cy="9239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tr-TR" altLang="en-US" sz="1800" dirty="0" err="1">
                <a:latin typeface="Cambria"/>
                <a:cs typeface="Cambria"/>
              </a:rPr>
              <a:t>Input</a:t>
            </a:r>
            <a:r>
              <a:rPr lang="tr-TR" altLang="en-US" sz="1800" dirty="0">
                <a:latin typeface="Cambria"/>
                <a:cs typeface="Cambria"/>
              </a:rPr>
              <a:t>:</a:t>
            </a:r>
          </a:p>
          <a:p>
            <a:pPr eaLnBrk="1" hangingPunct="1"/>
            <a:r>
              <a:rPr lang="tr-TR" altLang="en-US" sz="1800" dirty="0" err="1">
                <a:latin typeface="Cambria"/>
                <a:cs typeface="Cambria"/>
              </a:rPr>
              <a:t>Capital</a:t>
            </a:r>
            <a:r>
              <a:rPr lang="tr-TR" altLang="en-US" sz="1800" dirty="0">
                <a:latin typeface="Cambria"/>
                <a:cs typeface="Cambria"/>
              </a:rPr>
              <a:t> (K)</a:t>
            </a:r>
          </a:p>
          <a:p>
            <a:pPr eaLnBrk="1" hangingPunct="1"/>
            <a:r>
              <a:rPr lang="tr-TR" altLang="en-US" sz="1800" dirty="0" err="1">
                <a:latin typeface="Cambria"/>
                <a:cs typeface="Cambria"/>
              </a:rPr>
              <a:t>Labor</a:t>
            </a:r>
            <a:r>
              <a:rPr lang="tr-TR" altLang="en-US" sz="1800" dirty="0">
                <a:latin typeface="Cambria"/>
                <a:cs typeface="Cambria"/>
              </a:rPr>
              <a:t> (L)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257800" y="4956177"/>
            <a:ext cx="1676400" cy="646331"/>
          </a:xfrm>
          <a:prstGeom prst="rect">
            <a:avLst/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tr-TR" altLang="en-US" sz="1800" b="1" dirty="0">
                <a:solidFill>
                  <a:schemeClr val="bg1"/>
                </a:solidFill>
                <a:latin typeface="Cambria"/>
                <a:cs typeface="Cambria"/>
              </a:rPr>
              <a:t>Firmanın üretim süreci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7848600" y="5230819"/>
            <a:ext cx="1676400" cy="36933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tr-TR" altLang="en-US" sz="1800" dirty="0" err="1">
                <a:latin typeface="Cambria"/>
                <a:cs typeface="Cambria"/>
              </a:rPr>
              <a:t>Output</a:t>
            </a:r>
            <a:r>
              <a:rPr lang="tr-TR" altLang="en-US" sz="1800" dirty="0">
                <a:latin typeface="Cambria"/>
                <a:cs typeface="Cambria"/>
              </a:rPr>
              <a:t> (</a:t>
            </a:r>
            <a:r>
              <a:rPr lang="tr-TR" altLang="en-US" sz="1800" dirty="0" err="1">
                <a:latin typeface="Cambria"/>
                <a:cs typeface="Cambria"/>
              </a:rPr>
              <a:t>Q</a:t>
            </a:r>
            <a:r>
              <a:rPr lang="tr-TR" altLang="en-US" sz="1800" dirty="0">
                <a:latin typeface="Cambria"/>
                <a:cs typeface="Cambria"/>
              </a:rPr>
              <a:t>)</a:t>
            </a:r>
          </a:p>
        </p:txBody>
      </p:sp>
      <p:cxnSp>
        <p:nvCxnSpPr>
          <p:cNvPr id="7" name="Straight Arrow Connector 6"/>
          <p:cNvCxnSpPr/>
          <p:nvPr/>
        </p:nvCxnSpPr>
        <p:spPr bwMode="auto">
          <a:xfrm>
            <a:off x="4572000" y="5434022"/>
            <a:ext cx="609600" cy="1587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 bwMode="auto">
          <a:xfrm>
            <a:off x="7086600" y="5448300"/>
            <a:ext cx="609600" cy="1588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3351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3_Office Theme">
  <a:themeElements>
    <a:clrScheme name="Kollman Color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290B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7_Office Theme">
  <a:themeElements>
    <a:clrScheme name="7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290B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2409"/>
      </a:accent6>
      <a:hlink>
        <a:srgbClr val="0000FF"/>
      </a:hlink>
      <a:folHlink>
        <a:srgbClr val="800080"/>
      </a:folHlink>
    </a:clrScheme>
    <a:fontScheme name="7_Office Theme">
      <a:majorFont>
        <a:latin typeface="Arial"/>
        <a:ea typeface="MS PGothic"/>
        <a:cs typeface="MS PGothic"/>
      </a:majorFont>
      <a:minorFont>
        <a:latin typeface="Arial"/>
        <a:ea typeface="MS PGothic"/>
        <a:cs typeface="MS P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7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290B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2409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5943</TotalTime>
  <Words>2475</Words>
  <Application>Microsoft Macintosh PowerPoint</Application>
  <PresentationFormat>Widescreen</PresentationFormat>
  <Paragraphs>567</Paragraphs>
  <Slides>51</Slides>
  <Notes>51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8" baseType="lpstr">
      <vt:lpstr>Arial</vt:lpstr>
      <vt:lpstr>Calibri</vt:lpstr>
      <vt:lpstr>Cambria</vt:lpstr>
      <vt:lpstr>Helvetica Neue</vt:lpstr>
      <vt:lpstr>3_Office Theme</vt:lpstr>
      <vt:lpstr>7_Office Theme</vt:lpstr>
      <vt:lpstr>Equation</vt:lpstr>
      <vt:lpstr>Ekonomi</vt:lpstr>
      <vt:lpstr>Hafta #6 Konu Başlıkları</vt:lpstr>
      <vt:lpstr>Kar ve Zarar Hesaplaması</vt:lpstr>
      <vt:lpstr>Açık ve Gizli Maliyetler</vt:lpstr>
      <vt:lpstr>Örnek: Açık ve Gizli Maliyetler</vt:lpstr>
      <vt:lpstr>Karlar</vt:lpstr>
      <vt:lpstr>Getiri Oranı: Tarihsel Olarak</vt:lpstr>
      <vt:lpstr>Muhasebe Karı ve  Ekonomik Kar</vt:lpstr>
      <vt:lpstr>Üretim</vt:lpstr>
      <vt:lpstr>Kısa Dönem vs. Uzun Dönem</vt:lpstr>
      <vt:lpstr>Üretim Fonksiyonu</vt:lpstr>
      <vt:lpstr>Toplam Ürün</vt:lpstr>
      <vt:lpstr>Marjinal Ürün</vt:lpstr>
      <vt:lpstr>Emeğin Marjinal Ürünü</vt:lpstr>
      <vt:lpstr>PowerPoint Presentation</vt:lpstr>
      <vt:lpstr>Azalan Marjinal Ürün Yasası</vt:lpstr>
      <vt:lpstr>Azalan Marjinal Ürün Yasası</vt:lpstr>
      <vt:lpstr>PowerPoint Presentation</vt:lpstr>
      <vt:lpstr>DMP'nin nedeni nedir?</vt:lpstr>
      <vt:lpstr>Örnek: Azalan MPL</vt:lpstr>
      <vt:lpstr>PowerPoint Presentation</vt:lpstr>
      <vt:lpstr>Ortalama Ürün</vt:lpstr>
      <vt:lpstr>Emeğin Ortalama Ürünü</vt:lpstr>
      <vt:lpstr>Emeğin Ortalama Ürünü</vt:lpstr>
      <vt:lpstr>Marjin ve Ortalamanın İlişkisi</vt:lpstr>
      <vt:lpstr>Marjin ve Ortalamanın İlişkisi</vt:lpstr>
      <vt:lpstr>MPL ve APL İlişkisi</vt:lpstr>
      <vt:lpstr>Ekonomi: Seinfeld</vt:lpstr>
      <vt:lpstr>Kısa Dönemde Maliyetler</vt:lpstr>
      <vt:lpstr>Kısa Dönemde Maliyetler</vt:lpstr>
      <vt:lpstr>Maliyet Denklemleri</vt:lpstr>
      <vt:lpstr>Maliyet Denklemleri: Bazı Notlar</vt:lpstr>
      <vt:lpstr>PowerPoint Presentation</vt:lpstr>
      <vt:lpstr>Alıştırma Sorusu Maliyet Denklemleri</vt:lpstr>
      <vt:lpstr>Alıştırma Sorusu Maliyet Denklemleri</vt:lpstr>
      <vt:lpstr>Toplam Maliyet Eğrisi</vt:lpstr>
      <vt:lpstr>Maliyet Eğrileri</vt:lpstr>
      <vt:lpstr>Maliyet eğrileri neden U-Şeklinde?</vt:lpstr>
      <vt:lpstr>Maliyet eğrileri neden U-Şeklinde?</vt:lpstr>
      <vt:lpstr>Ekonomi: The Office</vt:lpstr>
      <vt:lpstr>Ekonomi: The Simpsons</vt:lpstr>
      <vt:lpstr>Sonuç</vt:lpstr>
      <vt:lpstr>Özet</vt:lpstr>
      <vt:lpstr>Özet</vt:lpstr>
      <vt:lpstr>Özet</vt:lpstr>
      <vt:lpstr>Örnek Sorular</vt:lpstr>
      <vt:lpstr>Örnek Sorular</vt:lpstr>
      <vt:lpstr>Örnek Sorular</vt:lpstr>
      <vt:lpstr>Örnek Sorular</vt:lpstr>
      <vt:lpstr>Örnek Sorular</vt:lpstr>
      <vt:lpstr>Kaynaklar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Economics EC 205 – Sections 202 and 206</dc:title>
  <dc:creator>Omer Kara</dc:creator>
  <cp:lastModifiedBy>Omer Kara</cp:lastModifiedBy>
  <cp:revision>258</cp:revision>
  <dcterms:created xsi:type="dcterms:W3CDTF">2014-08-10T22:38:12Z</dcterms:created>
  <dcterms:modified xsi:type="dcterms:W3CDTF">2020-05-30T07:19:25Z</dcterms:modified>
</cp:coreProperties>
</file>