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61"/>
  </p:notesMasterIdLst>
  <p:sldIdLst>
    <p:sldId id="256" r:id="rId3"/>
    <p:sldId id="257" r:id="rId4"/>
    <p:sldId id="269" r:id="rId5"/>
    <p:sldId id="438" r:id="rId6"/>
    <p:sldId id="270" r:id="rId7"/>
    <p:sldId id="464" r:id="rId8"/>
    <p:sldId id="271" r:id="rId9"/>
    <p:sldId id="272" r:id="rId10"/>
    <p:sldId id="273" r:id="rId11"/>
    <p:sldId id="274" r:id="rId12"/>
    <p:sldId id="278" r:id="rId13"/>
    <p:sldId id="275" r:id="rId14"/>
    <p:sldId id="276" r:id="rId15"/>
    <p:sldId id="277" r:id="rId16"/>
    <p:sldId id="281" r:id="rId17"/>
    <p:sldId id="280" r:id="rId18"/>
    <p:sldId id="294" r:id="rId19"/>
    <p:sldId id="295" r:id="rId20"/>
    <p:sldId id="282" r:id="rId21"/>
    <p:sldId id="283" r:id="rId22"/>
    <p:sldId id="284" r:id="rId23"/>
    <p:sldId id="285" r:id="rId24"/>
    <p:sldId id="286" r:id="rId25"/>
    <p:sldId id="287" r:id="rId26"/>
    <p:sldId id="288" r:id="rId27"/>
    <p:sldId id="527" r:id="rId28"/>
    <p:sldId id="289" r:id="rId29"/>
    <p:sldId id="291" r:id="rId30"/>
    <p:sldId id="342" r:id="rId31"/>
    <p:sldId id="293" r:id="rId32"/>
    <p:sldId id="339" r:id="rId33"/>
    <p:sldId id="296" r:id="rId34"/>
    <p:sldId id="297" r:id="rId35"/>
    <p:sldId id="298" r:id="rId36"/>
    <p:sldId id="299" r:id="rId37"/>
    <p:sldId id="300" r:id="rId38"/>
    <p:sldId id="302" r:id="rId39"/>
    <p:sldId id="304" r:id="rId40"/>
    <p:sldId id="305" r:id="rId41"/>
    <p:sldId id="333" r:id="rId42"/>
    <p:sldId id="301" r:id="rId43"/>
    <p:sldId id="306" r:id="rId44"/>
    <p:sldId id="309" r:id="rId45"/>
    <p:sldId id="303" r:id="rId46"/>
    <p:sldId id="307" r:id="rId47"/>
    <p:sldId id="340" r:id="rId48"/>
    <p:sldId id="334" r:id="rId49"/>
    <p:sldId id="335" r:id="rId50"/>
    <p:sldId id="311" r:id="rId51"/>
    <p:sldId id="314" r:id="rId52"/>
    <p:sldId id="312" r:id="rId53"/>
    <p:sldId id="316" r:id="rId54"/>
    <p:sldId id="324" r:id="rId55"/>
    <p:sldId id="327" r:id="rId56"/>
    <p:sldId id="328" r:id="rId57"/>
    <p:sldId id="329" r:id="rId58"/>
    <p:sldId id="330" r:id="rId59"/>
    <p:sldId id="37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8" autoAdjust="0"/>
    <p:restoredTop sz="82264" autoAdjust="0"/>
  </p:normalViewPr>
  <p:slideViewPr>
    <p:cSldViewPr snapToGrid="0">
      <p:cViewPr varScale="1">
        <p:scale>
          <a:sx n="123" d="100"/>
          <a:sy n="123" d="100"/>
        </p:scale>
        <p:origin x="1872" y="176"/>
      </p:cViewPr>
      <p:guideLst>
        <p:guide orient="horz" pos="2160"/>
        <p:guide pos="3840"/>
      </p:guideLst>
    </p:cSldViewPr>
  </p:slideViewPr>
  <p:outlineViewPr>
    <p:cViewPr>
      <p:scale>
        <a:sx n="33" d="100"/>
        <a:sy n="33" d="100"/>
      </p:scale>
      <p:origin x="0" y="424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defRPr>
            </a:lvl1pPr>
          </a:lstStyle>
          <a:p>
            <a:fld id="{76448B16-D3A2-47AC-A708-9DF211E6378E}" type="datetimeFigureOut">
              <a:rPr lang="en-US" smtClean="0"/>
              <a:pPr/>
              <a:t>6/1/20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defRPr>
            </a:lvl1pPr>
          </a:lstStyle>
          <a:p>
            <a:fld id="{1B2EEF9F-BAA6-4E98-AE6B-46170029CD68}" type="slidenum">
              <a:rPr lang="en-US" smtClean="0"/>
              <a:pPr/>
              <a:t>‹#›</a:t>
            </a:fld>
            <a:endParaRPr lang="en-US" dirty="0"/>
          </a:p>
        </p:txBody>
      </p:sp>
    </p:spTree>
    <p:extLst>
      <p:ext uri="{BB962C8B-B14F-4D97-AF65-F5344CB8AC3E}">
        <p14:creationId xmlns:p14="http://schemas.microsoft.com/office/powerpoint/2010/main" val="2822966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mn-cs"/>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B2EEF9F-BAA6-4E98-AE6B-46170029CD68}" type="slidenum">
              <a:rPr lang="tr-TR" smtClean="0"/>
              <a:pPr/>
              <a:t>1</a:t>
            </a:fld>
            <a:endParaRPr lang="tr-TR" dirty="0"/>
          </a:p>
        </p:txBody>
      </p:sp>
    </p:spTree>
    <p:extLst>
      <p:ext uri="{BB962C8B-B14F-4D97-AF65-F5344CB8AC3E}">
        <p14:creationId xmlns:p14="http://schemas.microsoft.com/office/powerpoint/2010/main" val="1307177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142501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1B2EEF9F-BAA6-4E98-AE6B-46170029CD68}" type="slidenum">
              <a:rPr lang="tr-TR" smtClean="0"/>
              <a:t>11</a:t>
            </a:fld>
            <a:endParaRPr lang="tr-TR" dirty="0"/>
          </a:p>
        </p:txBody>
      </p:sp>
    </p:spTree>
    <p:extLst>
      <p:ext uri="{BB962C8B-B14F-4D97-AF65-F5344CB8AC3E}">
        <p14:creationId xmlns:p14="http://schemas.microsoft.com/office/powerpoint/2010/main" val="1949510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368663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393700" y="692150"/>
            <a:ext cx="6070600" cy="3416300"/>
          </a:xfrm>
          <a:ln/>
        </p:spPr>
      </p:sp>
      <p:sp>
        <p:nvSpPr>
          <p:cNvPr id="17411"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latin typeface="Cambria"/>
            </a:endParaRPr>
          </a:p>
        </p:txBody>
      </p:sp>
    </p:spTree>
    <p:extLst>
      <p:ext uri="{BB962C8B-B14F-4D97-AF65-F5344CB8AC3E}">
        <p14:creationId xmlns:p14="http://schemas.microsoft.com/office/powerpoint/2010/main" val="1845716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93700" y="692150"/>
            <a:ext cx="6070600" cy="3416300"/>
          </a:xfrm>
          <a:ln/>
        </p:spPr>
      </p:sp>
      <p:sp>
        <p:nvSpPr>
          <p:cNvPr id="18435"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latin typeface="Cambria"/>
            </a:endParaRPr>
          </a:p>
        </p:txBody>
      </p:sp>
    </p:spTree>
    <p:extLst>
      <p:ext uri="{BB962C8B-B14F-4D97-AF65-F5344CB8AC3E}">
        <p14:creationId xmlns:p14="http://schemas.microsoft.com/office/powerpoint/2010/main" val="383573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164965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196903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640494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840044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918579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557765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519417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173066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846029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37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108458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452543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565327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i="0" dirty="0"/>
          </a:p>
        </p:txBody>
      </p:sp>
      <p:sp>
        <p:nvSpPr>
          <p:cNvPr id="46083"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52D7ECF-673F-4646-8808-E912DFC1FE73}" type="slidenum">
              <a:rPr lang="tr-TR" altLang="en-US" sz="1800" smtClean="0">
                <a:solidFill>
                  <a:srgbClr val="000000"/>
                </a:solidFill>
                <a:latin typeface="Arial" panose="020B0604020202020204" pitchFamily="34" charset="0"/>
                <a:cs typeface="Arial" panose="020B0604020202020204" pitchFamily="34" charset="0"/>
              </a:rPr>
              <a:pPr eaLnBrk="1" hangingPunct="1"/>
              <a:t>26</a:t>
            </a:fld>
            <a:endParaRPr lang="tr-TR" altLang="en-US" sz="18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0208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338848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393700" y="692150"/>
            <a:ext cx="6070600" cy="3416300"/>
          </a:xfrm>
          <a:ln/>
        </p:spPr>
      </p:sp>
      <p:sp>
        <p:nvSpPr>
          <p:cNvPr id="23555"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latin typeface="Cambria"/>
            </a:endParaRPr>
          </a:p>
        </p:txBody>
      </p:sp>
    </p:spTree>
    <p:extLst>
      <p:ext uri="{BB962C8B-B14F-4D97-AF65-F5344CB8AC3E}">
        <p14:creationId xmlns:p14="http://schemas.microsoft.com/office/powerpoint/2010/main" val="27693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142501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3833430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AF9C258A-A5F0-DA4D-B9A0-613DE72D9900}" type="slidenum">
              <a:rPr lang="tr-TR" smtClean="0"/>
              <a:pPr/>
              <a:t>30</a:t>
            </a:fld>
            <a:endParaRPr lang="tr-TR" dirty="0"/>
          </a:p>
        </p:txBody>
      </p:sp>
    </p:spTree>
    <p:extLst>
      <p:ext uri="{BB962C8B-B14F-4D97-AF65-F5344CB8AC3E}">
        <p14:creationId xmlns:p14="http://schemas.microsoft.com/office/powerpoint/2010/main" val="3994916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
        <p:nvSpPr>
          <p:cNvPr id="66563"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fld id="{775CB9F1-9414-A940-A60F-A1DBFBD7AF60}" type="slidenum">
              <a:rPr lang="tr-TR" sz="1800" smtClean="0">
                <a:solidFill>
                  <a:srgbClr val="000000"/>
                </a:solidFill>
                <a:latin typeface="Cambria"/>
                <a:cs typeface="Cambria"/>
              </a:rPr>
              <a:pPr eaLnBrk="1" hangingPunct="1"/>
              <a:t>31</a:t>
            </a:fld>
            <a:endParaRPr lang="tr-TR" sz="1800" dirty="0">
              <a:solidFill>
                <a:srgbClr val="000000"/>
              </a:solidFill>
              <a:latin typeface="Cambria"/>
              <a:cs typeface="Cambria"/>
            </a:endParaRPr>
          </a:p>
        </p:txBody>
      </p:sp>
    </p:spTree>
    <p:extLst>
      <p:ext uri="{BB962C8B-B14F-4D97-AF65-F5344CB8AC3E}">
        <p14:creationId xmlns:p14="http://schemas.microsoft.com/office/powerpoint/2010/main" val="2433525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04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262486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704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539119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11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tr-TR" altLang="en-US" dirty="0"/>
              <a:t>Cevap: A</a:t>
            </a:r>
          </a:p>
        </p:txBody>
      </p:sp>
    </p:spTree>
    <p:extLst>
      <p:ext uri="{BB962C8B-B14F-4D97-AF65-F5344CB8AC3E}">
        <p14:creationId xmlns:p14="http://schemas.microsoft.com/office/powerpoint/2010/main" val="1814043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tr-TR" altLang="en-US" dirty="0"/>
              <a:t>Cevap: C</a:t>
            </a:r>
          </a:p>
          <a:p>
            <a:endParaRPr lang="tr-TR" altLang="en-US" dirty="0"/>
          </a:p>
        </p:txBody>
      </p:sp>
    </p:spTree>
    <p:extLst>
      <p:ext uri="{BB962C8B-B14F-4D97-AF65-F5344CB8AC3E}">
        <p14:creationId xmlns:p14="http://schemas.microsoft.com/office/powerpoint/2010/main" val="2290504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52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tr-TR" altLang="en-US" dirty="0"/>
              <a:t>Cevap: B</a:t>
            </a:r>
          </a:p>
        </p:txBody>
      </p:sp>
    </p:spTree>
    <p:extLst>
      <p:ext uri="{BB962C8B-B14F-4D97-AF65-F5344CB8AC3E}">
        <p14:creationId xmlns:p14="http://schemas.microsoft.com/office/powerpoint/2010/main" val="7214922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7095211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0105306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33332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8215380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9047498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0378187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6015274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104791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0757504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37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15297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47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1678731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tr-TR" altLang="en-US" dirty="0"/>
              <a:t>CPI</a:t>
            </a:r>
            <a:r>
              <a:rPr lang="tr-TR" altLang="en-US" baseline="0" dirty="0"/>
              <a:t> </a:t>
            </a:r>
            <a:r>
              <a:rPr lang="tr-TR" altLang="en-US" dirty="0"/>
              <a:t>2012: 230.</a:t>
            </a:r>
          </a:p>
          <a:p>
            <a:pPr marL="0" marR="0" indent="0" algn="l" defTabSz="914400" rtl="0" eaLnBrk="1" fontAlgn="auto" latinLnBrk="0" hangingPunct="1">
              <a:lnSpc>
                <a:spcPct val="100000"/>
              </a:lnSpc>
              <a:spcBef>
                <a:spcPts val="0"/>
              </a:spcBef>
              <a:spcAft>
                <a:spcPts val="0"/>
              </a:spcAft>
              <a:buClrTx/>
              <a:buSzTx/>
              <a:buFontTx/>
              <a:buNone/>
              <a:tabLst/>
              <a:defRPr/>
            </a:pPr>
            <a:r>
              <a:rPr lang="tr-TR" altLang="en-US" dirty="0"/>
              <a:t>CPI 1942: 16.</a:t>
            </a:r>
          </a:p>
          <a:p>
            <a:r>
              <a:rPr lang="tr-TR" altLang="en-US" dirty="0"/>
              <a:t>CPI 1921: 18.</a:t>
            </a:r>
          </a:p>
          <a:p>
            <a:r>
              <a:rPr lang="tr-TR" altLang="en-US" dirty="0"/>
              <a:t>CPI 1955: 27.</a:t>
            </a:r>
          </a:p>
          <a:p>
            <a:r>
              <a:rPr lang="tr-TR" altLang="en-US" dirty="0"/>
              <a:t>CPI 1922: 17.</a:t>
            </a:r>
          </a:p>
        </p:txBody>
      </p:sp>
      <p:sp>
        <p:nvSpPr>
          <p:cNvPr id="4" name="Slide Number Placeholder 3"/>
          <p:cNvSpPr>
            <a:spLocks noGrp="1"/>
          </p:cNvSpPr>
          <p:nvPr>
            <p:ph type="sldNum" sz="quarter" idx="10"/>
          </p:nvPr>
        </p:nvSpPr>
        <p:spPr/>
        <p:txBody>
          <a:bodyPr/>
          <a:lstStyle/>
          <a:p>
            <a:fld id="{19D5D653-5BA6-AF41-B1B3-1AE677C4DCEE}" type="slidenum">
              <a:rPr lang="tr-TR" smtClean="0"/>
              <a:pPr/>
              <a:t>47</a:t>
            </a:fld>
            <a:endParaRPr lang="tr-TR" dirty="0"/>
          </a:p>
        </p:txBody>
      </p:sp>
    </p:spTree>
    <p:extLst>
      <p:ext uri="{BB962C8B-B14F-4D97-AF65-F5344CB8AC3E}">
        <p14:creationId xmlns:p14="http://schemas.microsoft.com/office/powerpoint/2010/main" val="4051281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tr-TR" b="1" dirty="0"/>
          </a:p>
        </p:txBody>
      </p:sp>
      <p:sp>
        <p:nvSpPr>
          <p:cNvPr id="4" name="Slide Number Placeholder 3"/>
          <p:cNvSpPr>
            <a:spLocks noGrp="1"/>
          </p:cNvSpPr>
          <p:nvPr>
            <p:ph type="sldNum" sz="quarter" idx="10"/>
          </p:nvPr>
        </p:nvSpPr>
        <p:spPr/>
        <p:txBody>
          <a:bodyPr/>
          <a:lstStyle/>
          <a:p>
            <a:fld id="{19D5D653-5BA6-AF41-B1B3-1AE677C4DCEE}" type="slidenum">
              <a:rPr lang="tr-TR" smtClean="0"/>
              <a:pPr/>
              <a:t>48</a:t>
            </a:fld>
            <a:endParaRPr lang="tr-TR" dirty="0"/>
          </a:p>
        </p:txBody>
      </p:sp>
    </p:spTree>
    <p:extLst>
      <p:ext uri="{BB962C8B-B14F-4D97-AF65-F5344CB8AC3E}">
        <p14:creationId xmlns:p14="http://schemas.microsoft.com/office/powerpoint/2010/main" val="15818261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66668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6889780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04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1254854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632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5296806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45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0938628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08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5479636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704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tr-TR" altLang="en-US" dirty="0"/>
              <a:t>Cevap: D</a:t>
            </a:r>
          </a:p>
        </p:txBody>
      </p:sp>
    </p:spTree>
    <p:extLst>
      <p:ext uri="{BB962C8B-B14F-4D97-AF65-F5344CB8AC3E}">
        <p14:creationId xmlns:p14="http://schemas.microsoft.com/office/powerpoint/2010/main" val="19969625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90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tr-TR" altLang="en-US" dirty="0"/>
              <a:t>Cevap: A</a:t>
            </a:r>
          </a:p>
        </p:txBody>
      </p:sp>
    </p:spTree>
    <p:extLst>
      <p:ext uri="{BB962C8B-B14F-4D97-AF65-F5344CB8AC3E}">
        <p14:creationId xmlns:p14="http://schemas.microsoft.com/office/powerpoint/2010/main" val="37618544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11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tr-TR" altLang="en-US" dirty="0"/>
              <a:t>Cevap: A</a:t>
            </a:r>
          </a:p>
        </p:txBody>
      </p:sp>
    </p:spTree>
    <p:extLst>
      <p:ext uri="{BB962C8B-B14F-4D97-AF65-F5344CB8AC3E}">
        <p14:creationId xmlns:p14="http://schemas.microsoft.com/office/powerpoint/2010/main" val="34342912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tr-TR" altLang="en-US" dirty="0"/>
              <a:t>Cevap: C</a:t>
            </a:r>
          </a:p>
        </p:txBody>
      </p:sp>
    </p:spTree>
    <p:extLst>
      <p:ext uri="{BB962C8B-B14F-4D97-AF65-F5344CB8AC3E}">
        <p14:creationId xmlns:p14="http://schemas.microsoft.com/office/powerpoint/2010/main" val="25730873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5F31DE9F-8A29-4744-97CD-5CF73C7CBC1E}" type="slidenum">
              <a:rPr lang="tr-TR" smtClean="0"/>
              <a:pPr/>
              <a:t>58</a:t>
            </a:fld>
            <a:endParaRPr lang="tr-TR" dirty="0"/>
          </a:p>
        </p:txBody>
      </p:sp>
    </p:spTree>
    <p:extLst>
      <p:ext uri="{BB962C8B-B14F-4D97-AF65-F5344CB8AC3E}">
        <p14:creationId xmlns:p14="http://schemas.microsoft.com/office/powerpoint/2010/main" val="100100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167415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01348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22081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519479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10" y="1350817"/>
            <a:ext cx="6810217" cy="4179455"/>
          </a:xfrm>
        </p:spPr>
        <p:txBody>
          <a:bodyPr>
            <a:normAutofit fontScale="90000"/>
          </a:bodyPr>
          <a:lstStyle>
            <a:lvl1pPr algn="l">
              <a:defRPr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131330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10"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372207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8871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35036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6248400"/>
            <a:ext cx="2540000" cy="457200"/>
          </a:xfrm>
          <a:prstGeom prst="rect">
            <a:avLst/>
          </a:prstGeom>
        </p:spPr>
        <p:txBody>
          <a:bodyPr/>
          <a:lstStyle>
            <a:lvl1pPr>
              <a:defRPr>
                <a:latin typeface="Cambria"/>
              </a:defRPr>
            </a:lvl1pPr>
          </a:lstStyle>
          <a:p>
            <a:endParaRPr lang="en-US" dirty="0">
              <a:solidFill>
                <a:prstClr val="black"/>
              </a:solidFill>
            </a:endParaRPr>
          </a:p>
        </p:txBody>
      </p:sp>
      <p:sp>
        <p:nvSpPr>
          <p:cNvPr id="3" name="Footer Placeholder 2"/>
          <p:cNvSpPr>
            <a:spLocks noGrp="1"/>
          </p:cNvSpPr>
          <p:nvPr>
            <p:ph type="ftr" sz="quarter" idx="11"/>
          </p:nvPr>
        </p:nvSpPr>
        <p:spPr>
          <a:xfrm>
            <a:off x="4165600" y="6248400"/>
            <a:ext cx="3860800" cy="457200"/>
          </a:xfrm>
          <a:prstGeom prst="rect">
            <a:avLst/>
          </a:prstGeom>
        </p:spPr>
        <p:txBody>
          <a:bodyPr/>
          <a:lstStyle>
            <a:lvl1pPr>
              <a:defRPr>
                <a:latin typeface="Cambria"/>
              </a:defRPr>
            </a:lvl1pPr>
          </a:lstStyle>
          <a:p>
            <a:endParaRPr lang="en-US" dirty="0">
              <a:solidFill>
                <a:prstClr val="black"/>
              </a:solidFill>
            </a:endParaRPr>
          </a:p>
        </p:txBody>
      </p:sp>
      <p:sp>
        <p:nvSpPr>
          <p:cNvPr id="4" name="Slide Number Placeholder 3"/>
          <p:cNvSpPr>
            <a:spLocks noGrp="1"/>
          </p:cNvSpPr>
          <p:nvPr>
            <p:ph type="sldNum" sz="quarter" idx="12"/>
          </p:nvPr>
        </p:nvSpPr>
        <p:spPr>
          <a:xfrm>
            <a:off x="8737600" y="6248400"/>
            <a:ext cx="2540000" cy="457200"/>
          </a:xfrm>
          <a:prstGeom prst="rect">
            <a:avLst/>
          </a:prstGeom>
        </p:spPr>
        <p:txBody>
          <a:bodyPr/>
          <a:lstStyle>
            <a:lvl1pPr>
              <a:defRPr smtClean="0">
                <a:latin typeface="Cambria"/>
              </a:defRPr>
            </a:lvl1pPr>
          </a:lstStyle>
          <a:p>
            <a:fld id="{734DD0C9-4678-AC45-88EA-7A08D864960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70183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8925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82005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741840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78144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8399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F7964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319223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3025312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10"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9245093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1489131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457200" rtl="0" eaLnBrk="0" fontAlgn="base" hangingPunct="0">
        <a:spcBef>
          <a:spcPct val="0"/>
        </a:spcBef>
        <a:spcAft>
          <a:spcPct val="0"/>
        </a:spcAft>
        <a:defRPr sz="4400" b="1" kern="1200">
          <a:solidFill>
            <a:schemeClr val="tx1"/>
          </a:solidFill>
          <a:latin typeface="Cambria" panose="02040503050406030204" pitchFamily="18" charset="0"/>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269517359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5.jpeg"/><Relationship Id="rId5" Type="http://schemas.openxmlformats.org/officeDocument/2006/relationships/image" Target="../media/image14.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XTLyXamRvk4&amp;feature=youtu.be" TargetMode="External"/><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tipstrategies.com/geography-of-jobs/" TargetMode="External"/><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29.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8.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31.e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30.emf"/><Relationship Id="rId4"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33.emf"/><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32.emf"/><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35.jpeg"/></Relationships>
</file>

<file path=ppt/slides/_rels/slide4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39.emf"/><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38.emf"/><Relationship Id="rId4"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1" y="1350965"/>
            <a:ext cx="5106987" cy="4179887"/>
          </a:xfrm>
        </p:spPr>
        <p:txBody>
          <a:bodyPr>
            <a:normAutofit/>
          </a:bodyPr>
          <a:lstStyle/>
          <a:p>
            <a:pPr algn="ctr" eaLnBrk="1" hangingPunct="1">
              <a:defRPr/>
            </a:pPr>
            <a:r>
              <a:rPr lang="tr-TR" sz="6600" cap="none" noProof="0" dirty="0">
                <a:solidFill>
                  <a:schemeClr val="accent6"/>
                </a:solidFill>
                <a:latin typeface="Cambria"/>
                <a:ea typeface="MS PGothic" charset="0"/>
              </a:rPr>
              <a:t>Ekonomi</a:t>
            </a:r>
            <a:endParaRPr lang="tr-TR" sz="5400" cap="none" noProof="0" dirty="0">
              <a:solidFill>
                <a:schemeClr val="accent6"/>
              </a:solidFill>
              <a:latin typeface="Cambria"/>
              <a:ea typeface="MS PGothic" charset="0"/>
            </a:endParaRPr>
          </a:p>
        </p:txBody>
      </p:sp>
      <p:sp>
        <p:nvSpPr>
          <p:cNvPr id="7170" name="Text Placeholder 2"/>
          <p:cNvSpPr>
            <a:spLocks noGrp="1"/>
          </p:cNvSpPr>
          <p:nvPr>
            <p:ph type="body" sz="quarter" idx="10"/>
          </p:nvPr>
        </p:nvSpPr>
        <p:spPr>
          <a:xfrm>
            <a:off x="1041401" y="1350965"/>
            <a:ext cx="3619499" cy="4179887"/>
          </a:xfrm>
        </p:spPr>
        <p:txBody>
          <a:bodyPr/>
          <a:lstStyle/>
          <a:p>
            <a:pPr eaLnBrk="1" hangingPunct="1"/>
            <a:r>
              <a:rPr lang="tr-TR" altLang="en-US" sz="6600" noProof="0" dirty="0">
                <a:solidFill>
                  <a:schemeClr val="accent6"/>
                </a:solidFill>
                <a:latin typeface="Cambria"/>
                <a:cs typeface="Cambria"/>
              </a:rPr>
              <a:t>Hafta #9</a:t>
            </a:r>
          </a:p>
        </p:txBody>
      </p:sp>
    </p:spTree>
    <p:extLst>
      <p:ext uri="{BB962C8B-B14F-4D97-AF65-F5344CB8AC3E}">
        <p14:creationId xmlns:p14="http://schemas.microsoft.com/office/powerpoint/2010/main" val="2932916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9"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4066" y="2070100"/>
            <a:ext cx="8018463" cy="368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descr="blue_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86180" y="2976564"/>
            <a:ext cx="6513513" cy="157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short_run.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86177" y="3063875"/>
            <a:ext cx="5962651" cy="1830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lin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30763" y="2806700"/>
            <a:ext cx="2806700" cy="270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contraction.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10164" y="5097470"/>
            <a:ext cx="2128837"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6" name="Title 6"/>
          <p:cNvSpPr>
            <a:spLocks noGrp="1"/>
          </p:cNvSpPr>
          <p:nvPr>
            <p:ph type="title"/>
          </p:nvPr>
        </p:nvSpPr>
        <p:spPr>
          <a:xfrm>
            <a:off x="1981200" y="7"/>
            <a:ext cx="8229600" cy="1527175"/>
          </a:xfrm>
        </p:spPr>
        <p:txBody>
          <a:bodyPr/>
          <a:lstStyle/>
          <a:p>
            <a:pPr algn="ctr"/>
            <a:r>
              <a:rPr lang="tr-TR" altLang="en-US" noProof="0" dirty="0"/>
              <a:t>İş Döngüsü</a:t>
            </a:r>
          </a:p>
        </p:txBody>
      </p:sp>
      <p:sp>
        <p:nvSpPr>
          <p:cNvPr id="9" name="Rectangle 8"/>
          <p:cNvSpPr/>
          <p:nvPr/>
        </p:nvSpPr>
        <p:spPr>
          <a:xfrm>
            <a:off x="1650048" y="2009775"/>
            <a:ext cx="1348105" cy="45720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dirty="0">
                <a:effectLst/>
                <a:latin typeface="Cambria"/>
                <a:ea typeface="ＭＳ 明朝"/>
                <a:cs typeface="Cambria"/>
              </a:rPr>
              <a:t>Reel GSYH</a:t>
            </a:r>
          </a:p>
        </p:txBody>
      </p:sp>
      <p:sp>
        <p:nvSpPr>
          <p:cNvPr id="10" name="Rectangle 9"/>
          <p:cNvSpPr/>
          <p:nvPr/>
        </p:nvSpPr>
        <p:spPr>
          <a:xfrm>
            <a:off x="4727723" y="3442766"/>
            <a:ext cx="519753"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Zirve</a:t>
            </a:r>
          </a:p>
        </p:txBody>
      </p:sp>
      <p:sp>
        <p:nvSpPr>
          <p:cNvPr id="11" name="Rectangle 10"/>
          <p:cNvSpPr/>
          <p:nvPr/>
        </p:nvSpPr>
        <p:spPr>
          <a:xfrm>
            <a:off x="5744564" y="4279032"/>
            <a:ext cx="760970"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Dip</a:t>
            </a:r>
          </a:p>
        </p:txBody>
      </p:sp>
      <p:sp>
        <p:nvSpPr>
          <p:cNvPr id="12" name="Rectangle 11"/>
          <p:cNvSpPr/>
          <p:nvPr/>
        </p:nvSpPr>
        <p:spPr>
          <a:xfrm>
            <a:off x="6995984" y="2754331"/>
            <a:ext cx="760970"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Zirve</a:t>
            </a:r>
          </a:p>
        </p:txBody>
      </p:sp>
      <p:sp>
        <p:nvSpPr>
          <p:cNvPr id="13" name="Rectangle 12"/>
          <p:cNvSpPr/>
          <p:nvPr/>
        </p:nvSpPr>
        <p:spPr>
          <a:xfrm>
            <a:off x="6329939" y="5074592"/>
            <a:ext cx="920774"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Genişleme</a:t>
            </a:r>
          </a:p>
        </p:txBody>
      </p:sp>
      <p:sp>
        <p:nvSpPr>
          <p:cNvPr id="14" name="Rectangle 13"/>
          <p:cNvSpPr/>
          <p:nvPr/>
        </p:nvSpPr>
        <p:spPr>
          <a:xfrm>
            <a:off x="5101195" y="5096732"/>
            <a:ext cx="1012851"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Daralma</a:t>
            </a:r>
          </a:p>
        </p:txBody>
      </p:sp>
      <p:sp>
        <p:nvSpPr>
          <p:cNvPr id="15" name="Rectangle 14"/>
          <p:cNvSpPr/>
          <p:nvPr/>
        </p:nvSpPr>
        <p:spPr>
          <a:xfrm>
            <a:off x="8282006" y="2920729"/>
            <a:ext cx="2569800"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GSYH'nin Uzun-dönem trendi</a:t>
            </a:r>
          </a:p>
        </p:txBody>
      </p:sp>
      <p:sp>
        <p:nvSpPr>
          <p:cNvPr id="16" name="Rectangle 15"/>
          <p:cNvSpPr/>
          <p:nvPr/>
        </p:nvSpPr>
        <p:spPr>
          <a:xfrm>
            <a:off x="8336715" y="3399325"/>
            <a:ext cx="2569800" cy="6693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GSYH'nin </a:t>
            </a:r>
            <a:r>
              <a:rPr lang="tr-TR" sz="1600" dirty="0">
                <a:latin typeface="Cambria"/>
                <a:ea typeface="ＭＳ 明朝"/>
                <a:cs typeface="Cambria"/>
              </a:rPr>
              <a:t>Kısa-dönemdeki yolu (İş Döngüsü)</a:t>
            </a:r>
            <a:endParaRPr lang="tr-TR" sz="1600" dirty="0">
              <a:effectLst/>
              <a:latin typeface="Cambria"/>
              <a:ea typeface="ＭＳ 明朝"/>
              <a:cs typeface="Cambria"/>
            </a:endParaRPr>
          </a:p>
        </p:txBody>
      </p:sp>
      <p:sp>
        <p:nvSpPr>
          <p:cNvPr id="17" name="Rectangle 16"/>
          <p:cNvSpPr/>
          <p:nvPr/>
        </p:nvSpPr>
        <p:spPr>
          <a:xfrm>
            <a:off x="9398316" y="5532787"/>
            <a:ext cx="1192982"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Zaman</a:t>
            </a:r>
          </a:p>
        </p:txBody>
      </p:sp>
    </p:spTree>
    <p:extLst>
      <p:ext uri="{BB962C8B-B14F-4D97-AF65-F5344CB8AC3E}">
        <p14:creationId xmlns:p14="http://schemas.microsoft.com/office/powerpoint/2010/main" val="4185325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13757" y="1713168"/>
            <a:ext cx="12302837" cy="4896248"/>
          </a:xfrm>
        </p:spPr>
        <p:txBody>
          <a:bodyPr/>
          <a:lstStyle/>
          <a:p>
            <a:pPr lvl="1"/>
            <a:r>
              <a:rPr lang="tr-TR" sz="2400" b="1" u="sng" noProof="0" dirty="0"/>
              <a:t>Zirve:</a:t>
            </a:r>
            <a:r>
              <a:rPr lang="tr-TR" sz="2400" noProof="0" dirty="0"/>
              <a:t> Döngüdeki en yüksek reel GSYH'dir. Her zirve noktası ekonominin tam kapasiteye yakın çalıştığını belirtir. </a:t>
            </a:r>
            <a:r>
              <a:rPr lang="tr-TR" sz="2400" noProof="0" dirty="0">
                <a:sym typeface="Wingdings" panose="05000000000000000000" pitchFamily="2" charset="2"/>
              </a:rPr>
              <a:t></a:t>
            </a:r>
            <a:r>
              <a:rPr lang="tr-TR" sz="2400" noProof="0" dirty="0"/>
              <a:t> Emek ve materyal eksikliği; düşük işsizlik oluşur. </a:t>
            </a:r>
          </a:p>
          <a:p>
            <a:pPr lvl="1"/>
            <a:r>
              <a:rPr lang="tr-TR" sz="2400" b="1" u="sng" noProof="0" dirty="0"/>
              <a:t>Daralma veya Resesyon (</a:t>
            </a:r>
            <a:r>
              <a:rPr lang="tr-TR" sz="2400" b="1" u="sng" noProof="0" dirty="0" err="1"/>
              <a:t>Recession</a:t>
            </a:r>
            <a:r>
              <a:rPr lang="tr-TR" sz="2400" b="1" u="sng" noProof="0" dirty="0"/>
              <a:t>):</a:t>
            </a:r>
            <a:r>
              <a:rPr lang="tr-TR" sz="2400" noProof="0" dirty="0"/>
              <a:t> GSYH'nin düştüğü yada anormal olarak çok düşük olduğu zaman dilimleridir (eğer reel GSYH iki çeyrek, 3-aylık dönem, üst üste düşerse </a:t>
            </a:r>
            <a:r>
              <a:rPr lang="tr-TR" sz="2400" dirty="0"/>
              <a:t>ekonomi resmi olarak </a:t>
            </a:r>
            <a:r>
              <a:rPr lang="tr-TR" sz="2400" noProof="0" dirty="0"/>
              <a:t>resesyonda sayılır). </a:t>
            </a:r>
            <a:r>
              <a:rPr lang="tr-TR" sz="2400" noProof="0" dirty="0">
                <a:sym typeface="Wingdings" panose="05000000000000000000" pitchFamily="2" charset="2"/>
              </a:rPr>
              <a:t></a:t>
            </a:r>
            <a:r>
              <a:rPr lang="tr-TR" sz="2400" noProof="0" dirty="0"/>
              <a:t> Resesyon sürecinde gelir, işletme karları ve işletmelerin yatırım mallarına olan talebi düşer. </a:t>
            </a:r>
          </a:p>
          <a:p>
            <a:pPr lvl="1"/>
            <a:r>
              <a:rPr lang="tr-TR" sz="2400" b="1" u="sng" noProof="0" dirty="0"/>
              <a:t>Dip:</a:t>
            </a:r>
            <a:r>
              <a:rPr lang="tr-TR" sz="2400" noProof="0" dirty="0"/>
              <a:t> İş döngüsü boyunca gözlenen en düşük reel GSYH noktasıdır. </a:t>
            </a:r>
            <a:r>
              <a:rPr lang="tr-TR" sz="2400" noProof="0" dirty="0">
                <a:sym typeface="Wingdings" panose="05000000000000000000" pitchFamily="2" charset="2"/>
              </a:rPr>
              <a:t> Yüksek işsizlik</a:t>
            </a:r>
            <a:r>
              <a:rPr lang="tr-TR" sz="2400" noProof="0" dirty="0"/>
              <a:t>, ürün ve hizmetler için düşük talep gözlenir. </a:t>
            </a:r>
          </a:p>
          <a:p>
            <a:pPr lvl="1"/>
            <a:r>
              <a:rPr lang="tr-TR" sz="2400" b="1" u="sng" noProof="0" dirty="0" err="1"/>
              <a:t>Toplarlanma</a:t>
            </a:r>
            <a:r>
              <a:rPr lang="tr-TR" sz="2400" b="1" u="sng" noProof="0" dirty="0"/>
              <a:t>:</a:t>
            </a:r>
            <a:r>
              <a:rPr lang="tr-TR" sz="2400" noProof="0" dirty="0"/>
              <a:t> Dipten sonra gelen ekonomik aktivitedeki genişlemeyi ifade eder. Buradaki koşul genişlemenin resesyon olarak tanımlanabilecek kadar kötü bir dipten sonra gelmesidir. </a:t>
            </a:r>
            <a:r>
              <a:rPr lang="tr-TR" sz="2400" noProof="0" dirty="0">
                <a:sym typeface="Wingdings" panose="05000000000000000000" pitchFamily="2" charset="2"/>
              </a:rPr>
              <a:t></a:t>
            </a:r>
            <a:r>
              <a:rPr lang="tr-TR" sz="2400" noProof="0" dirty="0"/>
              <a:t> Toparlanma sürecinde gelir, işletme karları ve işletmelerin yatırım mallarına olan talebi artar. </a:t>
            </a:r>
          </a:p>
          <a:p>
            <a:pPr lvl="1"/>
            <a:endParaRPr lang="tr-TR" sz="2400" noProof="0" dirty="0"/>
          </a:p>
          <a:p>
            <a:endParaRPr lang="tr-TR" noProof="0" dirty="0"/>
          </a:p>
        </p:txBody>
      </p:sp>
      <p:sp>
        <p:nvSpPr>
          <p:cNvPr id="6" name="Title 6"/>
          <p:cNvSpPr>
            <a:spLocks noGrp="1"/>
          </p:cNvSpPr>
          <p:nvPr>
            <p:ph type="title"/>
          </p:nvPr>
        </p:nvSpPr>
        <p:spPr>
          <a:xfrm>
            <a:off x="239486" y="21771"/>
            <a:ext cx="10972800" cy="1527337"/>
          </a:xfrm>
        </p:spPr>
        <p:txBody>
          <a:bodyPr/>
          <a:lstStyle/>
          <a:p>
            <a:r>
              <a:rPr lang="tr-TR" altLang="en-US" noProof="0" dirty="0"/>
              <a:t>İş Döngüsü</a:t>
            </a:r>
          </a:p>
        </p:txBody>
      </p:sp>
    </p:spTree>
    <p:extLst>
      <p:ext uri="{BB962C8B-B14F-4D97-AF65-F5344CB8AC3E}">
        <p14:creationId xmlns:p14="http://schemas.microsoft.com/office/powerpoint/2010/main" val="276853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215901" y="6"/>
            <a:ext cx="11760200" cy="1527175"/>
          </a:xfrm>
        </p:spPr>
        <p:txBody>
          <a:bodyPr/>
          <a:lstStyle/>
          <a:p>
            <a:pPr algn="ctr"/>
            <a:r>
              <a:rPr lang="tr-TR" altLang="en-US" noProof="0" dirty="0"/>
              <a:t>ABD Reel GSYH ve Resesyonlar, 1960-2012</a:t>
            </a:r>
          </a:p>
        </p:txBody>
      </p:sp>
      <p:pic>
        <p:nvPicPr>
          <p:cNvPr id="43010" name="Picture 2" descr="FIG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197" y="1955801"/>
            <a:ext cx="9091615" cy="4539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1510275" y="2229675"/>
            <a:ext cx="1580910" cy="169997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Reel GSYH (2005 ABD Doları ile, Milyar Dolar)</a:t>
            </a:r>
            <a:endParaRPr lang="tr-TR" sz="2400" b="1" dirty="0">
              <a:effectLst/>
              <a:latin typeface="Cambria"/>
              <a:ea typeface="ＭＳ 明朝"/>
              <a:cs typeface="Cambria"/>
            </a:endParaRPr>
          </a:p>
        </p:txBody>
      </p:sp>
      <p:sp>
        <p:nvSpPr>
          <p:cNvPr id="5" name="Rectangle 4"/>
          <p:cNvSpPr/>
          <p:nvPr/>
        </p:nvSpPr>
        <p:spPr>
          <a:xfrm>
            <a:off x="1039207" y="1835827"/>
            <a:ext cx="5651259" cy="3778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ABD Reel GSYH ve Resesyonlar, 1960-2012</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170947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904" y="571501"/>
            <a:ext cx="11532197" cy="510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2" name="Rectangle 1"/>
          <p:cNvSpPr/>
          <p:nvPr/>
        </p:nvSpPr>
        <p:spPr>
          <a:xfrm>
            <a:off x="415303" y="959557"/>
            <a:ext cx="1235187" cy="1228952"/>
          </a:xfrm>
          <a:prstGeom prst="rect">
            <a:avLst/>
          </a:prstGeom>
          <a:solidFill>
            <a:schemeClr val="bg1"/>
          </a:solidFill>
        </p:spPr>
        <p:txBody>
          <a:bodyPr wrap="square">
            <a:spAutoFit/>
          </a:bodyPr>
          <a:lstStyle/>
          <a:p>
            <a:r>
              <a:rPr lang="tr-TR" altLang="en-US" dirty="0">
                <a:latin typeface="Cambria"/>
              </a:rPr>
              <a:t>Reel GSYH</a:t>
            </a:r>
          </a:p>
          <a:p>
            <a:r>
              <a:rPr lang="tr-TR" altLang="en-US" dirty="0">
                <a:latin typeface="Cambria"/>
              </a:rPr>
              <a:t>(Milyar Dolar, Baz Yıl ile)</a:t>
            </a:r>
            <a:endParaRPr lang="tr-TR" dirty="0">
              <a:latin typeface="Cambria"/>
            </a:endParaRPr>
          </a:p>
        </p:txBody>
      </p:sp>
    </p:spTree>
    <p:extLst>
      <p:ext uri="{BB962C8B-B14F-4D97-AF65-F5344CB8AC3E}">
        <p14:creationId xmlns:p14="http://schemas.microsoft.com/office/powerpoint/2010/main" val="14926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29" y="1171575"/>
            <a:ext cx="11558575" cy="421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5" name="Flowchart: Merge 4"/>
          <p:cNvSpPr/>
          <p:nvPr/>
        </p:nvSpPr>
        <p:spPr bwMode="auto">
          <a:xfrm flipH="1">
            <a:off x="9906000" y="3276600"/>
            <a:ext cx="76200" cy="228600"/>
          </a:xfrm>
          <a:prstGeom prst="flowChartMerge">
            <a:avLst/>
          </a:prstGeom>
          <a:solidFill>
            <a:schemeClr val="bg2"/>
          </a:solidFill>
          <a:ln w="12700" cap="flat" cmpd="sng" algn="ctr">
            <a:solidFill>
              <a:schemeClr val="tx1"/>
            </a:solidFill>
            <a:prstDash val="solid"/>
            <a:round/>
            <a:headEnd type="none" w="med" len="med"/>
            <a:tailEnd type="none" w="med" len="med"/>
          </a:ln>
          <a:effectLst/>
        </p:spPr>
        <p:txBody>
          <a:bodyPr/>
          <a:lstStyle/>
          <a:p>
            <a:pPr>
              <a:defRPr/>
            </a:pPr>
            <a:endParaRPr lang="tr-TR" dirty="0">
              <a:latin typeface="Cambria"/>
            </a:endParaRPr>
          </a:p>
        </p:txBody>
      </p:sp>
      <p:sp>
        <p:nvSpPr>
          <p:cNvPr id="7" name="Flowchart: Manual Input 6"/>
          <p:cNvSpPr/>
          <p:nvPr/>
        </p:nvSpPr>
        <p:spPr bwMode="auto">
          <a:xfrm>
            <a:off x="9982200" y="3124200"/>
            <a:ext cx="152400" cy="152400"/>
          </a:xfrm>
          <a:prstGeom prst="flowChartManualInput">
            <a:avLst/>
          </a:prstGeom>
          <a:solidFill>
            <a:schemeClr val="bg2"/>
          </a:solidFill>
          <a:ln w="12700" cap="flat" cmpd="sng" algn="ctr">
            <a:solidFill>
              <a:schemeClr val="tx1"/>
            </a:solidFill>
            <a:prstDash val="solid"/>
            <a:round/>
            <a:headEnd type="none" w="med" len="med"/>
            <a:tailEnd type="none" w="med" len="med"/>
          </a:ln>
          <a:effectLst/>
        </p:spPr>
        <p:txBody>
          <a:bodyPr/>
          <a:lstStyle/>
          <a:p>
            <a:pPr>
              <a:defRPr/>
            </a:pPr>
            <a:endParaRPr lang="tr-TR" dirty="0">
              <a:latin typeface="Cambria"/>
            </a:endParaRPr>
          </a:p>
        </p:txBody>
      </p:sp>
      <p:sp>
        <p:nvSpPr>
          <p:cNvPr id="9" name="TextBox 8"/>
          <p:cNvSpPr txBox="1"/>
          <p:nvPr/>
        </p:nvSpPr>
        <p:spPr>
          <a:xfrm>
            <a:off x="6019800" y="1752605"/>
            <a:ext cx="685800" cy="276999"/>
          </a:xfrm>
          <a:prstGeom prst="rect">
            <a:avLst/>
          </a:prstGeom>
          <a:noFill/>
        </p:spPr>
        <p:txBody>
          <a:bodyPr>
            <a:spAutoFit/>
          </a:bodyPr>
          <a:lstStyle/>
          <a:p>
            <a:pPr>
              <a:defRPr/>
            </a:pPr>
            <a:r>
              <a:rPr lang="tr-TR" sz="1200" dirty="0">
                <a:solidFill>
                  <a:schemeClr val="bg2"/>
                </a:solidFill>
                <a:latin typeface="Cambria"/>
              </a:rPr>
              <a:t>-2012</a:t>
            </a:r>
          </a:p>
        </p:txBody>
      </p:sp>
      <p:sp>
        <p:nvSpPr>
          <p:cNvPr id="6" name="Rectangle 5"/>
          <p:cNvSpPr/>
          <p:nvPr/>
        </p:nvSpPr>
        <p:spPr>
          <a:xfrm>
            <a:off x="454456" y="1414873"/>
            <a:ext cx="1020815" cy="584776"/>
          </a:xfrm>
          <a:prstGeom prst="rect">
            <a:avLst/>
          </a:prstGeom>
          <a:solidFill>
            <a:schemeClr val="bg1"/>
          </a:solidFill>
        </p:spPr>
        <p:txBody>
          <a:bodyPr wrap="square">
            <a:spAutoFit/>
          </a:bodyPr>
          <a:lstStyle/>
          <a:p>
            <a:r>
              <a:rPr lang="tr-TR" altLang="en-US" sz="1600" dirty="0">
                <a:latin typeface="Cambria"/>
              </a:rPr>
              <a:t>Yüzdesel Değişim</a:t>
            </a:r>
            <a:endParaRPr lang="tr-TR" sz="1600" dirty="0">
              <a:latin typeface="Cambria"/>
            </a:endParaRPr>
          </a:p>
        </p:txBody>
      </p:sp>
      <p:sp>
        <p:nvSpPr>
          <p:cNvPr id="8" name="Rectangle 7"/>
          <p:cNvSpPr/>
          <p:nvPr/>
        </p:nvSpPr>
        <p:spPr>
          <a:xfrm>
            <a:off x="10446772" y="4957998"/>
            <a:ext cx="843649" cy="338554"/>
          </a:xfrm>
          <a:prstGeom prst="rect">
            <a:avLst/>
          </a:prstGeom>
          <a:solidFill>
            <a:schemeClr val="bg1"/>
          </a:solidFill>
        </p:spPr>
        <p:txBody>
          <a:bodyPr wrap="square">
            <a:spAutoFit/>
          </a:bodyPr>
          <a:lstStyle/>
          <a:p>
            <a:r>
              <a:rPr lang="tr-TR" altLang="en-US" sz="1600" dirty="0">
                <a:latin typeface="Cambria"/>
              </a:rPr>
              <a:t>Zaman</a:t>
            </a:r>
            <a:endParaRPr lang="tr-TR" sz="1600" dirty="0">
              <a:latin typeface="Cambria"/>
            </a:endParaRPr>
          </a:p>
        </p:txBody>
      </p:sp>
      <p:sp>
        <p:nvSpPr>
          <p:cNvPr id="10" name="Rectangle 9"/>
          <p:cNvSpPr/>
          <p:nvPr/>
        </p:nvSpPr>
        <p:spPr>
          <a:xfrm>
            <a:off x="1964829" y="1538227"/>
            <a:ext cx="4878000" cy="369332"/>
          </a:xfrm>
          <a:prstGeom prst="rect">
            <a:avLst/>
          </a:prstGeom>
          <a:solidFill>
            <a:schemeClr val="bg1"/>
          </a:solidFill>
        </p:spPr>
        <p:txBody>
          <a:bodyPr wrap="square">
            <a:spAutoFit/>
          </a:bodyPr>
          <a:lstStyle/>
          <a:p>
            <a:r>
              <a:rPr lang="tr-TR" altLang="en-US" dirty="0">
                <a:latin typeface="Cambria"/>
              </a:rPr>
              <a:t>ABD Ekonomisinin Yıllık Büyümesi, 1900-2008</a:t>
            </a:r>
            <a:endParaRPr lang="tr-TR" dirty="0">
              <a:latin typeface="Cambria"/>
            </a:endParaRPr>
          </a:p>
        </p:txBody>
      </p:sp>
    </p:spTree>
    <p:extLst>
      <p:ext uri="{BB962C8B-B14F-4D97-AF65-F5344CB8AC3E}">
        <p14:creationId xmlns:p14="http://schemas.microsoft.com/office/powerpoint/2010/main" val="1184759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2102227" y="0"/>
            <a:ext cx="4336473" cy="1527175"/>
          </a:xfrm>
        </p:spPr>
        <p:txBody>
          <a:bodyPr/>
          <a:lstStyle/>
          <a:p>
            <a:r>
              <a:rPr lang="tr-TR" noProof="0" dirty="0"/>
              <a:t>İşsizlik</a:t>
            </a:r>
            <a:endParaRPr lang="tr-TR" altLang="en-US" noProof="0" dirty="0"/>
          </a:p>
        </p:txBody>
      </p:sp>
      <p:sp>
        <p:nvSpPr>
          <p:cNvPr id="8195" name="Content Placeholder 2"/>
          <p:cNvSpPr>
            <a:spLocks noGrp="1"/>
          </p:cNvSpPr>
          <p:nvPr>
            <p:ph idx="1"/>
          </p:nvPr>
        </p:nvSpPr>
        <p:spPr>
          <a:xfrm>
            <a:off x="1981199" y="1724253"/>
            <a:ext cx="9147175" cy="4895850"/>
          </a:xfrm>
        </p:spPr>
        <p:txBody>
          <a:bodyPr/>
          <a:lstStyle/>
          <a:p>
            <a:pPr eaLnBrk="1" hangingPunct="1"/>
            <a:r>
              <a:rPr lang="tr-TR" altLang="en-US" sz="2800" noProof="0" dirty="0"/>
              <a:t>Resesyon sonrasında işsizlik neden yüksek olur?</a:t>
            </a:r>
          </a:p>
          <a:p>
            <a:pPr eaLnBrk="1" hangingPunct="1"/>
            <a:r>
              <a:rPr lang="tr-TR" altLang="en-US" sz="2800" noProof="0" dirty="0"/>
              <a:t>Belli sektörler çok zarar görür.</a:t>
            </a:r>
          </a:p>
          <a:p>
            <a:pPr lvl="1" eaLnBrk="1" hangingPunct="1"/>
            <a:r>
              <a:rPr lang="tr-TR" altLang="en-US" sz="2400" noProof="0" dirty="0"/>
              <a:t>Ev piyasası</a:t>
            </a:r>
          </a:p>
          <a:p>
            <a:pPr eaLnBrk="1" hangingPunct="1"/>
            <a:r>
              <a:rPr lang="tr-TR" altLang="en-US" sz="2800" noProof="0" dirty="0"/>
              <a:t>Ayarlama Gecikmesi</a:t>
            </a:r>
          </a:p>
          <a:p>
            <a:pPr lvl="1" eaLnBrk="1" hangingPunct="1"/>
            <a:r>
              <a:rPr lang="tr-TR" altLang="en-US" sz="2400" noProof="0" dirty="0"/>
              <a:t>Düzeltmeler zaman alır, anlık gerçekleşmez.</a:t>
            </a:r>
          </a:p>
          <a:p>
            <a:pPr eaLnBrk="1" hangingPunct="1"/>
            <a:r>
              <a:rPr lang="tr-TR" altLang="en-US" sz="2800" noProof="0" dirty="0"/>
              <a:t>Hükümet politikaları</a:t>
            </a:r>
          </a:p>
          <a:p>
            <a:pPr lvl="1" eaLnBrk="1" hangingPunct="1"/>
            <a:r>
              <a:rPr lang="tr-TR" altLang="en-US" sz="2400" noProof="0" dirty="0"/>
              <a:t>İstenmeyen sonuçlar işsizlik süresini uzatabilir.</a:t>
            </a:r>
          </a:p>
          <a:p>
            <a:pPr eaLnBrk="1" hangingPunct="1"/>
            <a:r>
              <a:rPr lang="tr-TR" altLang="en-US" sz="2800" noProof="0" dirty="0">
                <a:solidFill>
                  <a:srgbClr val="FF0000"/>
                </a:solidFill>
              </a:rPr>
              <a:t>İşsizlik nasıl ölçülür?</a:t>
            </a:r>
          </a:p>
          <a:p>
            <a:pPr lvl="1" eaLnBrk="1" hangingPunct="1"/>
            <a:r>
              <a:rPr lang="tr-TR" altLang="en-US" sz="2400" noProof="0" dirty="0"/>
              <a:t>Eğer iş aramıyorsanız işsiz olarak sayılmazsınız</a:t>
            </a:r>
            <a:r>
              <a:rPr lang="tr-TR" altLang="ja-JP" sz="2400" noProof="0" dirty="0"/>
              <a:t>. Eğer iş aramaya başlarsanız ve işiniz yoksa işsiz sayılırsınız.</a:t>
            </a:r>
          </a:p>
          <a:p>
            <a:pPr eaLnBrk="1" hangingPunct="1"/>
            <a:endParaRPr lang="tr-TR" altLang="en-US" sz="2800" noProof="0" dirty="0"/>
          </a:p>
        </p:txBody>
      </p:sp>
    </p:spTree>
    <p:extLst>
      <p:ext uri="{BB962C8B-B14F-4D97-AF65-F5344CB8AC3E}">
        <p14:creationId xmlns:p14="http://schemas.microsoft.com/office/powerpoint/2010/main" val="3772253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arn(inVertical)">
                                      <p:cBhvr>
                                        <p:cTn id="7" dur="500"/>
                                        <p:tgtEl>
                                          <p:spTgt spid="819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barn(inVertical)">
                                      <p:cBhvr>
                                        <p:cTn id="10" dur="500"/>
                                        <p:tgtEl>
                                          <p:spTgt spid="819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animEffect transition="in" filter="barn(inVertical)">
                                      <p:cBhvr>
                                        <p:cTn id="15" dur="500"/>
                                        <p:tgtEl>
                                          <p:spTgt spid="8195">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8195">
                                            <p:txEl>
                                              <p:pRg st="4" end="4"/>
                                            </p:txEl>
                                          </p:spTgt>
                                        </p:tgtEl>
                                        <p:attrNameLst>
                                          <p:attrName>style.visibility</p:attrName>
                                        </p:attrNameLst>
                                      </p:cBhvr>
                                      <p:to>
                                        <p:strVal val="visible"/>
                                      </p:to>
                                    </p:set>
                                    <p:animEffect transition="in" filter="barn(inVertical)">
                                      <p:cBhvr>
                                        <p:cTn id="18" dur="500"/>
                                        <p:tgtEl>
                                          <p:spTgt spid="819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animEffect transition="in" filter="barn(inVertical)">
                                      <p:cBhvr>
                                        <p:cTn id="23" dur="500"/>
                                        <p:tgtEl>
                                          <p:spTgt spid="8195">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8195">
                                            <p:txEl>
                                              <p:pRg st="6" end="6"/>
                                            </p:txEl>
                                          </p:spTgt>
                                        </p:tgtEl>
                                        <p:attrNameLst>
                                          <p:attrName>style.visibility</p:attrName>
                                        </p:attrNameLst>
                                      </p:cBhvr>
                                      <p:to>
                                        <p:strVal val="visible"/>
                                      </p:to>
                                    </p:set>
                                    <p:animEffect transition="in" filter="barn(inVertical)">
                                      <p:cBhvr>
                                        <p:cTn id="26" dur="500"/>
                                        <p:tgtEl>
                                          <p:spTgt spid="8195">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8195">
                                            <p:txEl>
                                              <p:pRg st="7" end="7"/>
                                            </p:txEl>
                                          </p:spTgt>
                                        </p:tgtEl>
                                        <p:attrNameLst>
                                          <p:attrName>style.visibility</p:attrName>
                                        </p:attrNameLst>
                                      </p:cBhvr>
                                      <p:to>
                                        <p:strVal val="visible"/>
                                      </p:to>
                                    </p:set>
                                    <p:animEffect transition="in" filter="barn(inVertical)">
                                      <p:cBhvr>
                                        <p:cTn id="31" dur="500"/>
                                        <p:tgtEl>
                                          <p:spTgt spid="8195">
                                            <p:txEl>
                                              <p:pRg st="7" end="7"/>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8195">
                                            <p:txEl>
                                              <p:pRg st="8" end="8"/>
                                            </p:txEl>
                                          </p:spTgt>
                                        </p:tgtEl>
                                        <p:attrNameLst>
                                          <p:attrName>style.visibility</p:attrName>
                                        </p:attrNameLst>
                                      </p:cBhvr>
                                      <p:to>
                                        <p:strVal val="visible"/>
                                      </p:to>
                                    </p:set>
                                    <p:animEffect transition="in" filter="barn(inVertical)">
                                      <p:cBhvr>
                                        <p:cTn id="34" dur="500"/>
                                        <p:tgtEl>
                                          <p:spTgt spid="8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176339" y="-12700"/>
            <a:ext cx="9791700" cy="1527175"/>
          </a:xfrm>
        </p:spPr>
        <p:txBody>
          <a:bodyPr/>
          <a:lstStyle/>
          <a:p>
            <a:pPr algn="ctr"/>
            <a:r>
              <a:rPr lang="tr-TR" altLang="en-US" noProof="0" dirty="0"/>
              <a:t>ABD İşsizlik Oranı, 1960-2012</a:t>
            </a:r>
          </a:p>
        </p:txBody>
      </p:sp>
      <p:pic>
        <p:nvPicPr>
          <p:cNvPr id="18434" name="Picture 2" descr="FIG07"/>
          <p:cNvPicPr>
            <a:picLocks noChangeAspect="1" noChangeArrowheads="1"/>
          </p:cNvPicPr>
          <p:nvPr/>
        </p:nvPicPr>
        <p:blipFill>
          <a:blip r:embed="rId3">
            <a:extLst>
              <a:ext uri="{28A0092B-C50C-407E-A947-70E740481C1C}">
                <a14:useLocalDpi xmlns:a14="http://schemas.microsoft.com/office/drawing/2010/main" val="0"/>
              </a:ext>
            </a:extLst>
          </a:blip>
          <a:srcRect t="6303"/>
          <a:stretch>
            <a:fillRect/>
          </a:stretch>
        </p:blipFill>
        <p:spPr bwMode="auto">
          <a:xfrm>
            <a:off x="1806580" y="1868495"/>
            <a:ext cx="8531225" cy="4225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1591183" y="1855447"/>
            <a:ext cx="2252656" cy="169997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İşsizlik Oranı</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4147077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981200" y="7"/>
            <a:ext cx="8229600" cy="1527175"/>
          </a:xfrm>
        </p:spPr>
        <p:txBody>
          <a:bodyPr/>
          <a:lstStyle/>
          <a:p>
            <a:r>
              <a:rPr lang="tr-TR" altLang="en-US" noProof="0" dirty="0"/>
              <a:t>Verilerin İncelenmesi</a:t>
            </a:r>
          </a:p>
        </p:txBody>
      </p:sp>
      <p:sp>
        <p:nvSpPr>
          <p:cNvPr id="23555" name="Content Placeholder 2"/>
          <p:cNvSpPr>
            <a:spLocks noGrp="1"/>
          </p:cNvSpPr>
          <p:nvPr>
            <p:ph idx="1"/>
          </p:nvPr>
        </p:nvSpPr>
        <p:spPr>
          <a:xfrm>
            <a:off x="1981200" y="1712913"/>
            <a:ext cx="8926686" cy="4895850"/>
          </a:xfrm>
        </p:spPr>
        <p:txBody>
          <a:bodyPr/>
          <a:lstStyle/>
          <a:p>
            <a:pPr eaLnBrk="1" hangingPunct="1"/>
            <a:r>
              <a:rPr lang="tr-TR" altLang="en-US" sz="2800" noProof="0" dirty="0"/>
              <a:t>İş Gücü</a:t>
            </a:r>
          </a:p>
          <a:p>
            <a:pPr lvl="1" eaLnBrk="1" hangingPunct="1"/>
            <a:r>
              <a:rPr lang="tr-TR" altLang="en-US" sz="2400" noProof="0" dirty="0"/>
              <a:t>Halen bir işi olan veya aktif olarak iş arayanların hepsidir.</a:t>
            </a:r>
          </a:p>
          <a:p>
            <a:pPr eaLnBrk="1" hangingPunct="1"/>
            <a:r>
              <a:rPr lang="tr-TR" altLang="en-US" sz="2800" noProof="0" dirty="0"/>
              <a:t>Kimler iş gücünde değildir?</a:t>
            </a:r>
          </a:p>
          <a:p>
            <a:pPr lvl="1" eaLnBrk="1" hangingPunct="1"/>
            <a:r>
              <a:rPr lang="tr-TR" altLang="en-US" sz="2400" noProof="0" dirty="0"/>
              <a:t>İşsiz ve aktif olarak iş aramayan kişiler (son 4 haftada aktif olarak iş aramayanlar)</a:t>
            </a:r>
          </a:p>
          <a:p>
            <a:pPr lvl="1" eaLnBrk="1" hangingPunct="1"/>
            <a:r>
              <a:rPr lang="tr-TR" altLang="en-US" sz="2400" noProof="0" dirty="0"/>
              <a:t>Emekliler</a:t>
            </a:r>
          </a:p>
          <a:p>
            <a:pPr lvl="1" eaLnBrk="1" hangingPunct="1"/>
            <a:r>
              <a:rPr lang="tr-TR" altLang="en-US" sz="2400" noProof="0" dirty="0"/>
              <a:t>Öğrenciler</a:t>
            </a:r>
          </a:p>
          <a:p>
            <a:pPr lvl="1" eaLnBrk="1" hangingPunct="1"/>
            <a:r>
              <a:rPr lang="tr-TR" altLang="en-US" sz="2400" noProof="0" dirty="0"/>
              <a:t>Bakım evlerindekiler</a:t>
            </a:r>
          </a:p>
        </p:txBody>
      </p:sp>
      <p:graphicFrame>
        <p:nvGraphicFramePr>
          <p:cNvPr id="23556" name="Object 5"/>
          <p:cNvGraphicFramePr>
            <a:graphicFrameLocks noChangeAspect="1"/>
          </p:cNvGraphicFramePr>
          <p:nvPr>
            <p:extLst>
              <p:ext uri="{D42A27DB-BD31-4B8C-83A1-F6EECF244321}">
                <p14:modId xmlns:p14="http://schemas.microsoft.com/office/powerpoint/2010/main" val="3317628101"/>
              </p:ext>
            </p:extLst>
          </p:nvPr>
        </p:nvGraphicFramePr>
        <p:xfrm>
          <a:off x="4712223" y="5710245"/>
          <a:ext cx="2936875" cy="1036637"/>
        </p:xfrm>
        <a:graphic>
          <a:graphicData uri="http://schemas.openxmlformats.org/presentationml/2006/ole">
            <mc:AlternateContent xmlns:mc="http://schemas.openxmlformats.org/markup-compatibility/2006">
              <mc:Choice xmlns:v="urn:schemas-microsoft-com:vml" Requires="v">
                <p:oleObj spid="_x0000_s1483" name="Equation" r:id="rId4" imgW="1117600" imgH="444500" progId="Equation.3">
                  <p:embed/>
                </p:oleObj>
              </mc:Choice>
              <mc:Fallback>
                <p:oleObj name="Equation" r:id="rId4" imgW="1117600" imgH="444500" progId="Equation.3">
                  <p:embed/>
                  <p:pic>
                    <p:nvPicPr>
                      <p:cNvPr id="0" name=""/>
                      <p:cNvPicPr>
                        <a:picLocks noChangeAspect="1" noChangeArrowheads="1"/>
                      </p:cNvPicPr>
                      <p:nvPr/>
                    </p:nvPicPr>
                    <p:blipFill>
                      <a:blip r:embed="rId5"/>
                      <a:srcRect/>
                      <a:stretch>
                        <a:fillRect/>
                      </a:stretch>
                    </p:blipFill>
                    <p:spPr bwMode="auto">
                      <a:xfrm>
                        <a:off x="4712223" y="5710245"/>
                        <a:ext cx="2936875" cy="1036637"/>
                      </a:xfrm>
                      <a:prstGeom prst="rect">
                        <a:avLst/>
                      </a:prstGeom>
                      <a:noFill/>
                      <a:ln>
                        <a:noFill/>
                      </a:ln>
                      <a:effectLst/>
                    </p:spPr>
                  </p:pic>
                </p:oleObj>
              </mc:Fallback>
            </mc:AlternateContent>
          </a:graphicData>
        </a:graphic>
      </p:graphicFrame>
      <p:pic>
        <p:nvPicPr>
          <p:cNvPr id="23557" name="Picture 6" descr="I:\DirkTextbookN\Jpegs(All)\Macro Ch19-33\ch06\18_PRINECOMA_CH06.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85570" y="3898733"/>
            <a:ext cx="2468563" cy="2084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p:cNvSpPr txBox="1"/>
          <p:nvPr/>
        </p:nvSpPr>
        <p:spPr>
          <a:xfrm>
            <a:off x="2507356" y="5918355"/>
            <a:ext cx="2205604" cy="461665"/>
          </a:xfrm>
          <a:prstGeom prst="rect">
            <a:avLst/>
          </a:prstGeom>
          <a:noFill/>
        </p:spPr>
        <p:txBody>
          <a:bodyPr wrap="none" rtlCol="0">
            <a:spAutoFit/>
          </a:bodyPr>
          <a:lstStyle/>
          <a:p>
            <a:r>
              <a:rPr lang="tr-TR" sz="2400" dirty="0">
                <a:latin typeface="Cambria"/>
                <a:cs typeface="Cambria"/>
              </a:rPr>
              <a:t>İşsizlik Oranı = </a:t>
            </a:r>
          </a:p>
        </p:txBody>
      </p:sp>
    </p:spTree>
    <p:extLst>
      <p:ext uri="{BB962C8B-B14F-4D97-AF65-F5344CB8AC3E}">
        <p14:creationId xmlns:p14="http://schemas.microsoft.com/office/powerpoint/2010/main" val="652752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arn(inVertical)">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3555">
                                            <p:txEl>
                                              <p:pRg st="3" end="3"/>
                                            </p:txEl>
                                          </p:spTgt>
                                        </p:tgtEl>
                                        <p:attrNameLst>
                                          <p:attrName>style.visibility</p:attrName>
                                        </p:attrNameLst>
                                      </p:cBhvr>
                                      <p:to>
                                        <p:strVal val="visible"/>
                                      </p:to>
                                    </p:set>
                                    <p:animEffect transition="in" filter="barn(inVertical)">
                                      <p:cBhvr>
                                        <p:cTn id="12" dur="500"/>
                                        <p:tgtEl>
                                          <p:spTgt spid="23555">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animEffect transition="in" filter="barn(inVertical)">
                                      <p:cBhvr>
                                        <p:cTn id="15" dur="500"/>
                                        <p:tgtEl>
                                          <p:spTgt spid="23555">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3555">
                                            <p:txEl>
                                              <p:pRg st="5" end="5"/>
                                            </p:txEl>
                                          </p:spTgt>
                                        </p:tgtEl>
                                        <p:attrNameLst>
                                          <p:attrName>style.visibility</p:attrName>
                                        </p:attrNameLst>
                                      </p:cBhvr>
                                      <p:to>
                                        <p:strVal val="visible"/>
                                      </p:to>
                                    </p:set>
                                    <p:animEffect transition="in" filter="barn(inVertical)">
                                      <p:cBhvr>
                                        <p:cTn id="18" dur="500"/>
                                        <p:tgtEl>
                                          <p:spTgt spid="23555">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3555">
                                            <p:txEl>
                                              <p:pRg st="6" end="6"/>
                                            </p:txEl>
                                          </p:spTgt>
                                        </p:tgtEl>
                                        <p:attrNameLst>
                                          <p:attrName>style.visibility</p:attrName>
                                        </p:attrNameLst>
                                      </p:cBhvr>
                                      <p:to>
                                        <p:strVal val="visible"/>
                                      </p:to>
                                    </p:set>
                                    <p:animEffect transition="in" filter="barn(inVertical)">
                                      <p:cBhvr>
                                        <p:cTn id="21" dur="500"/>
                                        <p:tgtEl>
                                          <p:spTgt spid="23555">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3557"/>
                                        </p:tgtEl>
                                        <p:attrNameLst>
                                          <p:attrName>style.visibility</p:attrName>
                                        </p:attrNameLst>
                                      </p:cBhvr>
                                      <p:to>
                                        <p:strVal val="visible"/>
                                      </p:to>
                                    </p:set>
                                    <p:animEffect transition="in" filter="barn(inVertical)">
                                      <p:cBhvr>
                                        <p:cTn id="24"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694789" y="20069"/>
            <a:ext cx="10083239" cy="1527175"/>
          </a:xfrm>
        </p:spPr>
        <p:txBody>
          <a:bodyPr/>
          <a:lstStyle/>
          <a:p>
            <a:pPr algn="ctr"/>
            <a:r>
              <a:rPr lang="tr-TR" altLang="en-US" dirty="0"/>
              <a:t>ABD'de İşsizliğin Ölçümü, Nisan 2012</a:t>
            </a:r>
          </a:p>
        </p:txBody>
      </p:sp>
      <p:sp>
        <p:nvSpPr>
          <p:cNvPr id="49154" name="Rectangle 17"/>
          <p:cNvSpPr>
            <a:spLocks noChangeArrowheads="1"/>
          </p:cNvSpPr>
          <p:nvPr/>
        </p:nvSpPr>
        <p:spPr bwMode="auto">
          <a:xfrm>
            <a:off x="1524002" y="-184666"/>
            <a:ext cx="18466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endParaRPr lang="tr-TR" altLang="en-US" sz="1800" dirty="0">
              <a:latin typeface="Cambria"/>
              <a:cs typeface="Cambria"/>
            </a:endParaRPr>
          </a:p>
        </p:txBody>
      </p:sp>
      <p:grpSp>
        <p:nvGrpSpPr>
          <p:cNvPr id="49155" name="Group 4"/>
          <p:cNvGrpSpPr>
            <a:grpSpLocks noChangeAspect="1"/>
          </p:cNvGrpSpPr>
          <p:nvPr/>
        </p:nvGrpSpPr>
        <p:grpSpPr bwMode="auto">
          <a:xfrm>
            <a:off x="2425703" y="1736732"/>
            <a:ext cx="7251700" cy="5121275"/>
            <a:chOff x="2709" y="7607"/>
            <a:chExt cx="7454" cy="5412"/>
          </a:xfrm>
        </p:grpSpPr>
        <p:sp>
          <p:nvSpPr>
            <p:cNvPr id="49156" name="AutoShape 16"/>
            <p:cNvSpPr>
              <a:spLocks noChangeAspect="1" noChangeArrowheads="1" noTextEdit="1"/>
            </p:cNvSpPr>
            <p:nvPr/>
          </p:nvSpPr>
          <p:spPr bwMode="auto">
            <a:xfrm>
              <a:off x="2827" y="7607"/>
              <a:ext cx="7288" cy="5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atin typeface="Cambria"/>
              </a:endParaRPr>
            </a:p>
          </p:txBody>
        </p:sp>
        <p:grpSp>
          <p:nvGrpSpPr>
            <p:cNvPr id="49157" name="Group 5"/>
            <p:cNvGrpSpPr>
              <a:grpSpLocks/>
            </p:cNvGrpSpPr>
            <p:nvPr/>
          </p:nvGrpSpPr>
          <p:grpSpPr bwMode="auto">
            <a:xfrm>
              <a:off x="2709" y="7855"/>
              <a:ext cx="7454" cy="4502"/>
              <a:chOff x="3402" y="7659"/>
              <a:chExt cx="5972" cy="3085"/>
            </a:xfrm>
          </p:grpSpPr>
          <p:sp>
            <p:nvSpPr>
              <p:cNvPr id="49158" name="Text Box 14"/>
              <p:cNvSpPr txBox="1">
                <a:spLocks noChangeArrowheads="1"/>
              </p:cNvSpPr>
              <p:nvPr/>
            </p:nvSpPr>
            <p:spPr bwMode="auto">
              <a:xfrm>
                <a:off x="5077" y="7659"/>
                <a:ext cx="2666" cy="771"/>
              </a:xfrm>
              <a:prstGeom prst="rect">
                <a:avLst/>
              </a:prstGeom>
              <a:solidFill>
                <a:srgbClr val="FFFFFF"/>
              </a:solidFill>
              <a:ln w="9525">
                <a:solidFill>
                  <a:srgbClr val="4F81BD"/>
                </a:solidFill>
                <a:miter lim="800000"/>
                <a:headEnd/>
                <a:tailEnd/>
              </a:ln>
            </p:spPr>
            <p:txBody>
              <a:bodyPr r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600">
                    <a:latin typeface="Cambria"/>
                    <a:cs typeface="Cambria"/>
                  </a:rPr>
                  <a:t>Nüfus: </a:t>
                </a:r>
                <a:r>
                  <a:rPr lang="tr-TR" altLang="en-US" sz="1600">
                    <a:solidFill>
                      <a:srgbClr val="C0504D"/>
                    </a:solidFill>
                    <a:latin typeface="Cambria"/>
                    <a:cs typeface="Cambria"/>
                  </a:rPr>
                  <a:t>243 milyon</a:t>
                </a:r>
                <a:endParaRPr lang="tr-TR" altLang="en-US" sz="1600">
                  <a:latin typeface="Cambria"/>
                  <a:cs typeface="Cambria"/>
                </a:endParaRPr>
              </a:p>
              <a:p>
                <a:r>
                  <a:rPr lang="tr-TR" altLang="en-US" sz="1600">
                    <a:latin typeface="Cambria"/>
                    <a:cs typeface="Cambria"/>
                  </a:rPr>
                  <a:t> - Bakım evlerinde olmayanlar</a:t>
                </a:r>
              </a:p>
              <a:p>
                <a:r>
                  <a:rPr lang="tr-TR" altLang="en-US" sz="1600">
                    <a:latin typeface="Cambria"/>
                    <a:cs typeface="Cambria"/>
                  </a:rPr>
                  <a:t> - Siviller</a:t>
                </a:r>
              </a:p>
              <a:p>
                <a:r>
                  <a:rPr lang="tr-TR" altLang="en-US" sz="1600">
                    <a:latin typeface="Cambria"/>
                    <a:cs typeface="Cambria"/>
                  </a:rPr>
                  <a:t> - Yaşı 16+ olanlar</a:t>
                </a:r>
              </a:p>
              <a:p>
                <a:endParaRPr lang="tr-TR" altLang="en-US" sz="1600">
                  <a:latin typeface="Cambria"/>
                  <a:cs typeface="Cambria"/>
                </a:endParaRPr>
              </a:p>
            </p:txBody>
          </p:sp>
          <p:sp>
            <p:nvSpPr>
              <p:cNvPr id="49159" name="Text Box 13"/>
              <p:cNvSpPr txBox="1">
                <a:spLocks noChangeArrowheads="1"/>
              </p:cNvSpPr>
              <p:nvPr/>
            </p:nvSpPr>
            <p:spPr bwMode="auto">
              <a:xfrm>
                <a:off x="3402" y="8893"/>
                <a:ext cx="2425" cy="926"/>
              </a:xfrm>
              <a:prstGeom prst="rect">
                <a:avLst/>
              </a:prstGeom>
              <a:solidFill>
                <a:srgbClr val="FFFFFF"/>
              </a:solidFill>
              <a:ln w="9525">
                <a:solidFill>
                  <a:srgbClr val="4F81BD"/>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600">
                    <a:latin typeface="Cambria"/>
                    <a:cs typeface="Cambria"/>
                  </a:rPr>
                  <a:t>İş gücünde değil: </a:t>
                </a:r>
                <a:r>
                  <a:rPr lang="tr-TR" altLang="en-US" sz="1600">
                    <a:solidFill>
                      <a:srgbClr val="C0504D"/>
                    </a:solidFill>
                    <a:latin typeface="Cambria"/>
                    <a:cs typeface="Cambria"/>
                  </a:rPr>
                  <a:t>89 milyon</a:t>
                </a:r>
                <a:endParaRPr lang="tr-TR" altLang="en-US" sz="1600">
                  <a:latin typeface="Cambria"/>
                  <a:cs typeface="Cambria"/>
                </a:endParaRPr>
              </a:p>
              <a:p>
                <a:r>
                  <a:rPr lang="tr-TR" altLang="en-US" sz="1600">
                    <a:latin typeface="Cambria"/>
                    <a:cs typeface="Cambria"/>
                  </a:rPr>
                  <a:t> - Öğrenciler</a:t>
                </a:r>
              </a:p>
              <a:p>
                <a:r>
                  <a:rPr lang="tr-TR" altLang="en-US" sz="1600">
                    <a:latin typeface="Cambria"/>
                    <a:cs typeface="Cambria"/>
                  </a:rPr>
                  <a:t> - Evde çalışanlar</a:t>
                </a:r>
              </a:p>
              <a:p>
                <a:r>
                  <a:rPr lang="tr-TR" altLang="en-US" sz="1600">
                    <a:latin typeface="Cambria"/>
                    <a:cs typeface="Cambria"/>
                  </a:rPr>
                  <a:t> -Emekliler</a:t>
                </a:r>
              </a:p>
              <a:p>
                <a:r>
                  <a:rPr lang="tr-TR" altLang="en-US" sz="1600">
                    <a:latin typeface="Cambria"/>
                    <a:cs typeface="Cambria"/>
                  </a:rPr>
                  <a:t> - Diğerleri</a:t>
                </a:r>
              </a:p>
              <a:p>
                <a:endParaRPr lang="tr-TR" altLang="en-US" sz="1600">
                  <a:latin typeface="Cambria"/>
                  <a:cs typeface="Cambria"/>
                </a:endParaRPr>
              </a:p>
            </p:txBody>
          </p:sp>
          <p:sp>
            <p:nvSpPr>
              <p:cNvPr id="49160" name="Text Box 12"/>
              <p:cNvSpPr txBox="1">
                <a:spLocks noChangeArrowheads="1"/>
              </p:cNvSpPr>
              <p:nvPr/>
            </p:nvSpPr>
            <p:spPr bwMode="auto">
              <a:xfrm>
                <a:off x="6127" y="8893"/>
                <a:ext cx="2086" cy="308"/>
              </a:xfrm>
              <a:prstGeom prst="rect">
                <a:avLst/>
              </a:prstGeom>
              <a:solidFill>
                <a:srgbClr val="FFFFFF"/>
              </a:solidFill>
              <a:ln w="9525">
                <a:solidFill>
                  <a:srgbClr val="4F81BD"/>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600">
                    <a:latin typeface="Cambria"/>
                    <a:cs typeface="Cambria"/>
                  </a:rPr>
                  <a:t>İş Gücü: </a:t>
                </a:r>
                <a:r>
                  <a:rPr lang="tr-TR" altLang="en-US" sz="1600">
                    <a:solidFill>
                      <a:srgbClr val="C0504D"/>
                    </a:solidFill>
                    <a:latin typeface="Cambria"/>
                    <a:cs typeface="Cambria"/>
                  </a:rPr>
                  <a:t>154</a:t>
                </a:r>
                <a:r>
                  <a:rPr lang="tr-TR" altLang="en-US" sz="1600">
                    <a:latin typeface="Cambria"/>
                    <a:cs typeface="Cambria"/>
                  </a:rPr>
                  <a:t> </a:t>
                </a:r>
                <a:r>
                  <a:rPr lang="tr-TR" altLang="en-US" sz="1600">
                    <a:solidFill>
                      <a:srgbClr val="C0504D"/>
                    </a:solidFill>
                    <a:latin typeface="Cambria"/>
                    <a:cs typeface="Cambria"/>
                  </a:rPr>
                  <a:t>milyon</a:t>
                </a:r>
                <a:endParaRPr lang="tr-TR" altLang="en-US" sz="1600">
                  <a:latin typeface="Cambria"/>
                  <a:cs typeface="Cambria"/>
                </a:endParaRPr>
              </a:p>
              <a:p>
                <a:r>
                  <a:rPr lang="tr-TR" altLang="en-US" sz="1600">
                    <a:latin typeface="Cambria"/>
                    <a:cs typeface="Cambria"/>
                  </a:rPr>
                  <a:t> </a:t>
                </a:r>
              </a:p>
            </p:txBody>
          </p:sp>
          <p:cxnSp>
            <p:nvCxnSpPr>
              <p:cNvPr id="49161" name="AutoShape 11"/>
              <p:cNvCxnSpPr>
                <a:cxnSpLocks noChangeShapeType="1"/>
              </p:cNvCxnSpPr>
              <p:nvPr/>
            </p:nvCxnSpPr>
            <p:spPr bwMode="auto">
              <a:xfrm flipV="1">
                <a:off x="4852" y="8430"/>
                <a:ext cx="1200" cy="463"/>
              </a:xfrm>
              <a:prstGeom prst="straightConnector1">
                <a:avLst/>
              </a:prstGeom>
              <a:noFill/>
              <a:ln w="9525">
                <a:solidFill>
                  <a:srgbClr val="4F81BD"/>
                </a:solidFill>
                <a:round/>
                <a:headEnd/>
                <a:tailEnd/>
              </a:ln>
              <a:extLst>
                <a:ext uri="{909E8E84-426E-40dd-AFC4-6F175D3DCCD1}">
                  <a14:hiddenFill xmlns="" xmlns:a14="http://schemas.microsoft.com/office/drawing/2010/main">
                    <a:noFill/>
                  </a14:hiddenFill>
                </a:ext>
              </a:extLst>
            </p:spPr>
          </p:cxnSp>
          <p:cxnSp>
            <p:nvCxnSpPr>
              <p:cNvPr id="49162" name="AutoShape 10"/>
              <p:cNvCxnSpPr>
                <a:cxnSpLocks noChangeShapeType="1"/>
              </p:cNvCxnSpPr>
              <p:nvPr/>
            </p:nvCxnSpPr>
            <p:spPr bwMode="auto">
              <a:xfrm flipH="1" flipV="1">
                <a:off x="6052" y="8430"/>
                <a:ext cx="900" cy="463"/>
              </a:xfrm>
              <a:prstGeom prst="straightConnector1">
                <a:avLst/>
              </a:prstGeom>
              <a:noFill/>
              <a:ln w="9525">
                <a:solidFill>
                  <a:srgbClr val="4F81BD"/>
                </a:solidFill>
                <a:round/>
                <a:headEnd/>
                <a:tailEnd/>
              </a:ln>
              <a:extLst>
                <a:ext uri="{909E8E84-426E-40dd-AFC4-6F175D3DCCD1}">
                  <a14:hiddenFill xmlns="" xmlns:a14="http://schemas.microsoft.com/office/drawing/2010/main">
                    <a:noFill/>
                  </a14:hiddenFill>
                </a:ext>
              </a:extLst>
            </p:spPr>
          </p:cxnSp>
          <p:sp>
            <p:nvSpPr>
              <p:cNvPr id="49163" name="Text Box 9"/>
              <p:cNvSpPr txBox="1">
                <a:spLocks noChangeArrowheads="1"/>
              </p:cNvSpPr>
              <p:nvPr/>
            </p:nvSpPr>
            <p:spPr bwMode="auto">
              <a:xfrm>
                <a:off x="4793" y="10127"/>
                <a:ext cx="1934" cy="617"/>
              </a:xfrm>
              <a:prstGeom prst="rect">
                <a:avLst/>
              </a:prstGeom>
              <a:solidFill>
                <a:srgbClr val="FFFFFF"/>
              </a:solidFill>
              <a:ln w="9525">
                <a:solidFill>
                  <a:srgbClr val="4F81BD"/>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600">
                    <a:latin typeface="Cambria"/>
                    <a:cs typeface="Cambria"/>
                  </a:rPr>
                  <a:t>Çalışıyor: </a:t>
                </a:r>
                <a:r>
                  <a:rPr lang="tr-TR" altLang="en-US" sz="1600">
                    <a:solidFill>
                      <a:srgbClr val="C0504D"/>
                    </a:solidFill>
                    <a:latin typeface="Cambria"/>
                    <a:cs typeface="Cambria"/>
                  </a:rPr>
                  <a:t>142</a:t>
                </a:r>
                <a:r>
                  <a:rPr lang="tr-TR" altLang="en-US" sz="1600">
                    <a:solidFill>
                      <a:srgbClr val="FF6600"/>
                    </a:solidFill>
                    <a:latin typeface="Cambria"/>
                    <a:cs typeface="Cambria"/>
                  </a:rPr>
                  <a:t> </a:t>
                </a:r>
                <a:r>
                  <a:rPr lang="tr-TR" altLang="en-US" sz="1600">
                    <a:solidFill>
                      <a:srgbClr val="C0504D"/>
                    </a:solidFill>
                    <a:latin typeface="Cambria"/>
                    <a:cs typeface="Cambria"/>
                  </a:rPr>
                  <a:t>milyon</a:t>
                </a:r>
                <a:endParaRPr lang="tr-TR" altLang="en-US" sz="1600">
                  <a:latin typeface="Cambria"/>
                  <a:cs typeface="Cambria"/>
                </a:endParaRPr>
              </a:p>
              <a:p>
                <a:r>
                  <a:rPr lang="tr-TR" altLang="en-US" sz="1600">
                    <a:latin typeface="Cambria"/>
                    <a:cs typeface="Cambria"/>
                  </a:rPr>
                  <a:t>İş gücünün </a:t>
                </a:r>
                <a:r>
                  <a:rPr lang="tr-TR" altLang="en-US" sz="1600">
                    <a:solidFill>
                      <a:srgbClr val="C0504D"/>
                    </a:solidFill>
                    <a:latin typeface="Cambria"/>
                    <a:cs typeface="Cambria"/>
                  </a:rPr>
                  <a:t>91.9%</a:t>
                </a:r>
                <a:endParaRPr lang="tr-TR" altLang="en-US" sz="1600">
                  <a:latin typeface="Cambria"/>
                  <a:cs typeface="Cambria"/>
                </a:endParaRPr>
              </a:p>
            </p:txBody>
          </p:sp>
          <p:sp>
            <p:nvSpPr>
              <p:cNvPr id="49164" name="Text Box 8"/>
              <p:cNvSpPr txBox="1">
                <a:spLocks noChangeArrowheads="1"/>
              </p:cNvSpPr>
              <p:nvPr/>
            </p:nvSpPr>
            <p:spPr bwMode="auto">
              <a:xfrm>
                <a:off x="7177" y="10127"/>
                <a:ext cx="2197" cy="617"/>
              </a:xfrm>
              <a:prstGeom prst="rect">
                <a:avLst/>
              </a:prstGeom>
              <a:solidFill>
                <a:srgbClr val="FFFFFF"/>
              </a:solidFill>
              <a:ln w="9525">
                <a:solidFill>
                  <a:srgbClr val="4F81BD"/>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600">
                    <a:latin typeface="Cambria"/>
                    <a:cs typeface="Cambria"/>
                  </a:rPr>
                  <a:t>İşsiz: </a:t>
                </a:r>
                <a:r>
                  <a:rPr lang="tr-TR" altLang="en-US" sz="1600">
                    <a:solidFill>
                      <a:srgbClr val="C0504D"/>
                    </a:solidFill>
                    <a:latin typeface="Cambria"/>
                    <a:cs typeface="Cambria"/>
                  </a:rPr>
                  <a:t>12</a:t>
                </a:r>
                <a:r>
                  <a:rPr lang="tr-TR" altLang="en-US" sz="1600">
                    <a:solidFill>
                      <a:srgbClr val="FF6600"/>
                    </a:solidFill>
                    <a:latin typeface="Cambria"/>
                    <a:cs typeface="Cambria"/>
                  </a:rPr>
                  <a:t> </a:t>
                </a:r>
                <a:r>
                  <a:rPr lang="tr-TR" altLang="en-US" sz="1600">
                    <a:solidFill>
                      <a:srgbClr val="C0504D"/>
                    </a:solidFill>
                    <a:latin typeface="Cambria"/>
                    <a:cs typeface="Cambria"/>
                  </a:rPr>
                  <a:t>milyon</a:t>
                </a:r>
                <a:endParaRPr lang="tr-TR" altLang="en-US" sz="1600">
                  <a:latin typeface="Cambria"/>
                  <a:cs typeface="Cambria"/>
                </a:endParaRPr>
              </a:p>
              <a:p>
                <a:r>
                  <a:rPr lang="tr-TR" altLang="en-US" sz="1600">
                    <a:latin typeface="Cambria"/>
                    <a:cs typeface="Cambria"/>
                  </a:rPr>
                  <a:t>İş gücünün </a:t>
                </a:r>
                <a:r>
                  <a:rPr lang="tr-TR" altLang="en-US" sz="1600">
                    <a:solidFill>
                      <a:srgbClr val="C0504D"/>
                    </a:solidFill>
                    <a:latin typeface="Cambria"/>
                    <a:cs typeface="Cambria"/>
                  </a:rPr>
                  <a:t>8.1%</a:t>
                </a:r>
                <a:endParaRPr lang="tr-TR" altLang="en-US" sz="1600">
                  <a:latin typeface="Cambria"/>
                  <a:cs typeface="Cambria"/>
                </a:endParaRPr>
              </a:p>
            </p:txBody>
          </p:sp>
          <p:cxnSp>
            <p:nvCxnSpPr>
              <p:cNvPr id="49165" name="AutoShape 7"/>
              <p:cNvCxnSpPr>
                <a:cxnSpLocks noChangeShapeType="1"/>
              </p:cNvCxnSpPr>
              <p:nvPr/>
            </p:nvCxnSpPr>
            <p:spPr bwMode="auto">
              <a:xfrm flipH="1">
                <a:off x="5977" y="9201"/>
                <a:ext cx="975" cy="926"/>
              </a:xfrm>
              <a:prstGeom prst="straightConnector1">
                <a:avLst/>
              </a:prstGeom>
              <a:noFill/>
              <a:ln w="9525">
                <a:solidFill>
                  <a:srgbClr val="4F81BD"/>
                </a:solidFill>
                <a:round/>
                <a:headEnd/>
                <a:tailEnd/>
              </a:ln>
              <a:extLst>
                <a:ext uri="{909E8E84-426E-40dd-AFC4-6F175D3DCCD1}">
                  <a14:hiddenFill xmlns="" xmlns:a14="http://schemas.microsoft.com/office/drawing/2010/main">
                    <a:noFill/>
                  </a14:hiddenFill>
                </a:ext>
              </a:extLst>
            </p:spPr>
          </p:cxnSp>
          <p:cxnSp>
            <p:nvCxnSpPr>
              <p:cNvPr id="49166" name="AutoShape 6"/>
              <p:cNvCxnSpPr>
                <a:cxnSpLocks noChangeShapeType="1"/>
              </p:cNvCxnSpPr>
              <p:nvPr/>
            </p:nvCxnSpPr>
            <p:spPr bwMode="auto">
              <a:xfrm>
                <a:off x="6952" y="9201"/>
                <a:ext cx="1045" cy="926"/>
              </a:xfrm>
              <a:prstGeom prst="straightConnector1">
                <a:avLst/>
              </a:prstGeom>
              <a:noFill/>
              <a:ln w="9525">
                <a:solidFill>
                  <a:srgbClr val="4F81BD"/>
                </a:solidFill>
                <a:round/>
                <a:headEnd/>
                <a:tailEnd/>
              </a:ln>
              <a:extLst>
                <a:ext uri="{909E8E84-426E-40dd-AFC4-6F175D3DCCD1}">
                  <a14:hiddenFill xmlns="" xmlns:a14="http://schemas.microsoft.com/office/drawing/2010/main">
                    <a:noFill/>
                  </a14:hiddenFill>
                </a:ext>
              </a:extLst>
            </p:spPr>
          </p:cxnSp>
        </p:grpSp>
      </p:grpSp>
    </p:spTree>
    <p:extLst>
      <p:ext uri="{BB962C8B-B14F-4D97-AF65-F5344CB8AC3E}">
        <p14:creationId xmlns:p14="http://schemas.microsoft.com/office/powerpoint/2010/main" val="2620017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0"/>
            <a:ext cx="8940800" cy="1527175"/>
          </a:xfrm>
        </p:spPr>
        <p:txBody>
          <a:bodyPr/>
          <a:lstStyle/>
          <a:p>
            <a:r>
              <a:rPr lang="tr-TR" altLang="en-US" noProof="0" dirty="0"/>
              <a:t>İşsizliğin Çeşitleri</a:t>
            </a:r>
          </a:p>
        </p:txBody>
      </p:sp>
      <p:sp>
        <p:nvSpPr>
          <p:cNvPr id="10243" name="Content Placeholder 2"/>
          <p:cNvSpPr>
            <a:spLocks noGrp="1"/>
          </p:cNvSpPr>
          <p:nvPr>
            <p:ph idx="1"/>
          </p:nvPr>
        </p:nvSpPr>
        <p:spPr>
          <a:xfrm>
            <a:off x="1981200" y="1712913"/>
            <a:ext cx="8229600" cy="4895850"/>
          </a:xfrm>
        </p:spPr>
        <p:txBody>
          <a:bodyPr/>
          <a:lstStyle/>
          <a:p>
            <a:pPr eaLnBrk="1" hangingPunct="1"/>
            <a:r>
              <a:rPr lang="tr-TR" altLang="en-US" sz="2800" noProof="0" dirty="0"/>
              <a:t>Sıfır işsizliğe sahip olmak pragmatik midir?</a:t>
            </a:r>
          </a:p>
          <a:p>
            <a:pPr lvl="1" eaLnBrk="1" hangingPunct="1"/>
            <a:r>
              <a:rPr lang="tr-TR" altLang="en-US" sz="2400" noProof="0" dirty="0"/>
              <a:t>Genel olarak, işsizlik toplumu tüketir ve belirli hane halkları için çok zordur.</a:t>
            </a:r>
          </a:p>
          <a:p>
            <a:pPr lvl="1" eaLnBrk="1" hangingPunct="1"/>
            <a:r>
              <a:rPr lang="tr-TR" altLang="en-US" sz="2400" noProof="0" dirty="0"/>
              <a:t>Buna rağmen, ekonomimiz gelişip değiştikçe belirli iş kolları yok olur.</a:t>
            </a:r>
          </a:p>
          <a:p>
            <a:pPr lvl="1" eaLnBrk="1" hangingPunct="1"/>
            <a:r>
              <a:rPr lang="tr-TR" altLang="en-US" sz="2400" noProof="0" dirty="0">
                <a:solidFill>
                  <a:srgbClr val="FF0000"/>
                </a:solidFill>
              </a:rPr>
              <a:t>İşsizliği tamamen yok edemeyiz.</a:t>
            </a:r>
          </a:p>
          <a:p>
            <a:pPr eaLnBrk="1" hangingPunct="1"/>
            <a:r>
              <a:rPr lang="tr-TR" altLang="en-US" sz="2800" noProof="0" dirty="0"/>
              <a:t>İşsizliğin 3 çeşidi vardır.</a:t>
            </a:r>
          </a:p>
          <a:p>
            <a:pPr lvl="1" eaLnBrk="1" hangingPunct="1"/>
            <a:r>
              <a:rPr lang="tr-TR" altLang="en-US" sz="2400" noProof="0" dirty="0"/>
              <a:t>Yapısal </a:t>
            </a:r>
            <a:r>
              <a:rPr lang="tr-TR" altLang="en-US" sz="2400" dirty="0"/>
              <a:t>İşsizlik (</a:t>
            </a:r>
            <a:r>
              <a:rPr lang="tr-TR" altLang="en-US" sz="2400" noProof="0" dirty="0" err="1"/>
              <a:t>Structural</a:t>
            </a:r>
            <a:r>
              <a:rPr lang="tr-TR" altLang="en-US" sz="2400" noProof="0" dirty="0"/>
              <a:t> </a:t>
            </a:r>
            <a:r>
              <a:rPr lang="tr-TR" altLang="en-US" sz="2400" noProof="0" dirty="0" err="1"/>
              <a:t>Unemployment</a:t>
            </a:r>
            <a:r>
              <a:rPr lang="tr-TR" altLang="en-US" sz="2400" noProof="0" dirty="0"/>
              <a:t>) </a:t>
            </a:r>
          </a:p>
          <a:p>
            <a:pPr lvl="1" eaLnBrk="1" hangingPunct="1"/>
            <a:r>
              <a:rPr lang="tr-TR" altLang="en-US" sz="2400" noProof="0" dirty="0"/>
              <a:t>Geçici </a:t>
            </a:r>
            <a:r>
              <a:rPr lang="tr-TR" altLang="en-US" sz="2400" dirty="0"/>
              <a:t>İşsizlik (</a:t>
            </a:r>
            <a:r>
              <a:rPr lang="tr-TR" altLang="en-US" sz="2400" dirty="0" err="1"/>
              <a:t>Frictional</a:t>
            </a:r>
            <a:r>
              <a:rPr lang="tr-TR" altLang="en-US" sz="2400" dirty="0"/>
              <a:t> </a:t>
            </a:r>
            <a:r>
              <a:rPr lang="tr-TR" altLang="en-US" sz="2400" dirty="0" err="1"/>
              <a:t>Unemployment</a:t>
            </a:r>
            <a:r>
              <a:rPr lang="tr-TR" altLang="en-US" sz="2400" dirty="0"/>
              <a:t>)</a:t>
            </a:r>
            <a:endParaRPr lang="tr-TR" altLang="en-US" sz="2400" noProof="0" dirty="0"/>
          </a:p>
          <a:p>
            <a:pPr lvl="1" eaLnBrk="1" hangingPunct="1"/>
            <a:r>
              <a:rPr lang="tr-TR" altLang="en-US" sz="2400" noProof="0" dirty="0"/>
              <a:t>Döngüsel İşsizlik (</a:t>
            </a:r>
            <a:r>
              <a:rPr lang="tr-TR" altLang="en-US" sz="2400" dirty="0" err="1"/>
              <a:t>Cyclical</a:t>
            </a:r>
            <a:r>
              <a:rPr lang="tr-TR" altLang="en-US" sz="2400" dirty="0"/>
              <a:t> </a:t>
            </a:r>
            <a:r>
              <a:rPr lang="tr-TR" altLang="en-US" sz="2400" dirty="0" err="1"/>
              <a:t>Unemployment</a:t>
            </a:r>
            <a:r>
              <a:rPr lang="tr-TR" altLang="en-US" sz="2400" dirty="0"/>
              <a:t>)</a:t>
            </a:r>
            <a:endParaRPr lang="tr-TR" altLang="en-US" sz="2400" noProof="0" dirty="0"/>
          </a:p>
        </p:txBody>
      </p:sp>
    </p:spTree>
    <p:extLst>
      <p:ext uri="{BB962C8B-B14F-4D97-AF65-F5344CB8AC3E}">
        <p14:creationId xmlns:p14="http://schemas.microsoft.com/office/powerpoint/2010/main" val="119636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barn(inVertical)">
                                      <p:cBhvr>
                                        <p:cTn id="7" dur="500"/>
                                        <p:tgtEl>
                                          <p:spTgt spid="1024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43">
                                            <p:txEl>
                                              <p:pRg st="2" end="2"/>
                                            </p:txEl>
                                          </p:spTgt>
                                        </p:tgtEl>
                                        <p:attrNameLst>
                                          <p:attrName>style.visibility</p:attrName>
                                        </p:attrNameLst>
                                      </p:cBhvr>
                                      <p:to>
                                        <p:strVal val="visible"/>
                                      </p:to>
                                    </p:set>
                                    <p:animEffect transition="in" filter="barn(inVertical)">
                                      <p:cBhvr>
                                        <p:cTn id="10" dur="500"/>
                                        <p:tgtEl>
                                          <p:spTgt spid="1024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animEffect transition="in" filter="barn(inVertical)">
                                      <p:cBhvr>
                                        <p:cTn id="13" dur="500"/>
                                        <p:tgtEl>
                                          <p:spTgt spid="1024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0243">
                                            <p:txEl>
                                              <p:pRg st="5" end="5"/>
                                            </p:txEl>
                                          </p:spTgt>
                                        </p:tgtEl>
                                        <p:attrNameLst>
                                          <p:attrName>style.visibility</p:attrName>
                                        </p:attrNameLst>
                                      </p:cBhvr>
                                      <p:to>
                                        <p:strVal val="visible"/>
                                      </p:to>
                                    </p:set>
                                    <p:animEffect transition="in" filter="barn(inVertical)">
                                      <p:cBhvr>
                                        <p:cTn id="18" dur="500"/>
                                        <p:tgtEl>
                                          <p:spTgt spid="10243">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animEffect transition="in" filter="barn(inVertical)">
                                      <p:cBhvr>
                                        <p:cTn id="21" dur="500"/>
                                        <p:tgtEl>
                                          <p:spTgt spid="10243">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0243">
                                            <p:txEl>
                                              <p:pRg st="7" end="7"/>
                                            </p:txEl>
                                          </p:spTgt>
                                        </p:tgtEl>
                                        <p:attrNameLst>
                                          <p:attrName>style.visibility</p:attrName>
                                        </p:attrNameLst>
                                      </p:cBhvr>
                                      <p:to>
                                        <p:strVal val="visible"/>
                                      </p:to>
                                    </p:set>
                                    <p:animEffect transition="in" filter="barn(inVertical)">
                                      <p:cBhvr>
                                        <p:cTn id="24"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2" y="6"/>
            <a:ext cx="9194798" cy="1527337"/>
          </a:xfrm>
        </p:spPr>
        <p:txBody>
          <a:bodyPr/>
          <a:lstStyle/>
          <a:p>
            <a:r>
              <a:rPr lang="tr-TR" altLang="en-US" dirty="0"/>
              <a:t>Hafta #9 Konu Başlıkları</a:t>
            </a:r>
            <a:endParaRPr lang="tr-TR" altLang="en-US" noProof="0" dirty="0"/>
          </a:p>
        </p:txBody>
      </p:sp>
      <p:sp>
        <p:nvSpPr>
          <p:cNvPr id="12290" name="Content Placeholder 2"/>
          <p:cNvSpPr>
            <a:spLocks noGrp="1"/>
          </p:cNvSpPr>
          <p:nvPr>
            <p:ph idx="1"/>
          </p:nvPr>
        </p:nvSpPr>
        <p:spPr>
          <a:xfrm>
            <a:off x="1981200" y="1687768"/>
            <a:ext cx="8331200" cy="4896248"/>
          </a:xfrm>
        </p:spPr>
        <p:txBody>
          <a:bodyPr/>
          <a:lstStyle/>
          <a:p>
            <a:pPr marL="514350" indent="-514350" eaLnBrk="1" hangingPunct="1">
              <a:buFont typeface="+mj-lt"/>
              <a:buAutoNum type="arabicPeriod"/>
            </a:pPr>
            <a:r>
              <a:rPr lang="tr-TR" sz="2000" noProof="0" dirty="0">
                <a:ea typeface="MS PGothic" charset="0"/>
              </a:rPr>
              <a:t>GSYH Verisinin Kullanımı</a:t>
            </a:r>
          </a:p>
          <a:p>
            <a:pPr marL="514350" indent="-514350" eaLnBrk="1" hangingPunct="1">
              <a:buFont typeface="+mj-lt"/>
              <a:buAutoNum type="arabicPeriod"/>
            </a:pPr>
            <a:r>
              <a:rPr lang="tr-TR" sz="2000" noProof="0" dirty="0">
                <a:ea typeface="MS PGothic" charset="0"/>
              </a:rPr>
              <a:t>İş Döngüsü*</a:t>
            </a:r>
          </a:p>
          <a:p>
            <a:pPr marL="514350" indent="-514350" eaLnBrk="1" hangingPunct="1">
              <a:buFont typeface="+mj-lt"/>
              <a:buAutoNum type="arabicPeriod"/>
            </a:pPr>
            <a:r>
              <a:rPr lang="tr-TR" sz="2000" noProof="0" dirty="0">
                <a:ea typeface="MS PGothic" charset="0"/>
              </a:rPr>
              <a:t>İşsizlik</a:t>
            </a:r>
          </a:p>
          <a:p>
            <a:pPr marL="514350" indent="-514350" eaLnBrk="1" hangingPunct="1">
              <a:buFont typeface="+mj-lt"/>
              <a:buAutoNum type="arabicPeriod"/>
            </a:pPr>
            <a:r>
              <a:rPr lang="tr-TR" sz="2000" noProof="0" dirty="0">
                <a:ea typeface="MS PGothic" charset="0"/>
              </a:rPr>
              <a:t>İşsizlik Çeşitleri*</a:t>
            </a:r>
          </a:p>
          <a:p>
            <a:pPr marL="514350" indent="-514350" eaLnBrk="1" hangingPunct="1">
              <a:buFont typeface="+mj-lt"/>
              <a:buAutoNum type="arabicPeriod"/>
            </a:pPr>
            <a:r>
              <a:rPr lang="tr-TR" sz="2000" noProof="0" dirty="0"/>
              <a:t>Tam İstihdam Çıktısı (Potansiyel Reel GSYH)*</a:t>
            </a:r>
          </a:p>
          <a:p>
            <a:pPr marL="514350" indent="-514350" eaLnBrk="1" hangingPunct="1">
              <a:buFont typeface="+mj-lt"/>
              <a:buAutoNum type="arabicPeriod"/>
            </a:pPr>
            <a:r>
              <a:rPr lang="tr-TR" sz="2000" noProof="0" dirty="0"/>
              <a:t>Tüketici Fiyat Endeksi</a:t>
            </a:r>
          </a:p>
          <a:p>
            <a:pPr marL="514350" indent="-514350" eaLnBrk="1" hangingPunct="1">
              <a:buFont typeface="+mj-lt"/>
              <a:buAutoNum type="arabicPeriod"/>
            </a:pPr>
            <a:r>
              <a:rPr lang="tr-TR" sz="2000" noProof="0" dirty="0"/>
              <a:t>Zamanlar Arası Doların Değerini Karşılaştırma*</a:t>
            </a:r>
          </a:p>
          <a:p>
            <a:pPr marL="514350" indent="-514350" eaLnBrk="1" hangingPunct="1">
              <a:buFont typeface="+mj-lt"/>
              <a:buAutoNum type="arabicPeriod"/>
            </a:pPr>
            <a:r>
              <a:rPr lang="tr-TR" sz="2000" noProof="0" dirty="0"/>
              <a:t>Enflasyon*</a:t>
            </a:r>
          </a:p>
          <a:p>
            <a:pPr marL="514350" indent="-514350" eaLnBrk="1" hangingPunct="1">
              <a:buFont typeface="+mj-lt"/>
              <a:buAutoNum type="arabicPeriod"/>
            </a:pPr>
            <a:r>
              <a:rPr lang="tr-TR" sz="2000" noProof="0" dirty="0"/>
              <a:t>Enflasyonun Maliyeti*</a:t>
            </a:r>
          </a:p>
          <a:p>
            <a:pPr marL="0" indent="0" eaLnBrk="1" hangingPunct="1">
              <a:buNone/>
            </a:pPr>
            <a:r>
              <a:rPr lang="tr-TR" altLang="en-US" sz="1600" noProof="0" dirty="0">
                <a:ea typeface="MS PGothic" charset="0"/>
              </a:rPr>
              <a:t>"*" En önemli konu başlıklarını belirtir. </a:t>
            </a:r>
          </a:p>
          <a:p>
            <a:pPr marL="0" indent="0" eaLnBrk="1" hangingPunct="1">
              <a:buNone/>
            </a:pPr>
            <a:r>
              <a:rPr lang="tr-TR" altLang="en-US" sz="1600" noProof="0" dirty="0" err="1">
                <a:ea typeface="MS PGothic" charset="0"/>
              </a:rPr>
              <a:t>Mateer</a:t>
            </a:r>
            <a:r>
              <a:rPr lang="tr-TR" altLang="en-US" sz="1600" noProof="0" dirty="0">
                <a:ea typeface="MS PGothic" charset="0"/>
              </a:rPr>
              <a:t> ve </a:t>
            </a:r>
            <a:r>
              <a:rPr lang="tr-TR" altLang="en-US" sz="1600" noProof="0" dirty="0" err="1">
                <a:ea typeface="MS PGothic" charset="0"/>
              </a:rPr>
              <a:t>Coppock</a:t>
            </a:r>
            <a:r>
              <a:rPr lang="tr-TR" altLang="en-US" sz="1600" noProof="0" dirty="0">
                <a:ea typeface="MS PGothic" charset="0"/>
              </a:rPr>
              <a:t>: Bölüm #19, #20 ve #21</a:t>
            </a:r>
          </a:p>
          <a:p>
            <a:pPr marL="0" indent="0" eaLnBrk="1" hangingPunct="1">
              <a:buNone/>
            </a:pPr>
            <a:endParaRPr lang="tr-TR" altLang="en-US" sz="1600" noProof="0" dirty="0">
              <a:ea typeface="MS PGothic" charset="0"/>
            </a:endParaRPr>
          </a:p>
          <a:p>
            <a:pPr marL="0" indent="0" eaLnBrk="1" hangingPunct="1">
              <a:buNone/>
            </a:pPr>
            <a:endParaRPr lang="tr-TR" sz="2400" cap="none" noProof="0" dirty="0">
              <a:ea typeface="MS PGothic" charset="0"/>
            </a:endParaRPr>
          </a:p>
          <a:p>
            <a:pPr marL="0" indent="0" eaLnBrk="1" hangingPunct="1">
              <a:buNone/>
            </a:pPr>
            <a:endParaRPr lang="tr-TR" altLang="en-US" sz="1600" noProof="0" dirty="0">
              <a:ea typeface="MS PGothic" charset="0"/>
            </a:endParaRPr>
          </a:p>
        </p:txBody>
      </p:sp>
      <p:sp>
        <p:nvSpPr>
          <p:cNvPr id="7" name="TextBox 6">
            <a:extLst>
              <a:ext uri="{FF2B5EF4-FFF2-40B4-BE49-F238E27FC236}">
                <a16:creationId xmlns:a16="http://schemas.microsoft.com/office/drawing/2014/main" id="{1F9A95EC-EB91-8C4C-AC1D-AA0B800654C0}"/>
              </a:ext>
            </a:extLst>
          </p:cNvPr>
          <p:cNvSpPr txBox="1"/>
          <p:nvPr/>
        </p:nvSpPr>
        <p:spPr>
          <a:xfrm>
            <a:off x="246048" y="5697348"/>
            <a:ext cx="11696700" cy="1477328"/>
          </a:xfrm>
          <a:prstGeom prst="rect">
            <a:avLst/>
          </a:prstGeom>
          <a:noFill/>
        </p:spPr>
        <p:txBody>
          <a:bodyPr wrap="square" rtlCol="0">
            <a:spAutoFit/>
          </a:bodyPr>
          <a:lstStyle/>
          <a:p>
            <a:r>
              <a:rPr lang="tr-TR" b="1" u="sng" dirty="0">
                <a:solidFill>
                  <a:srgbClr val="FF0000"/>
                </a:solidFill>
                <a:latin typeface="Cambria"/>
              </a:rPr>
              <a:t>Önemli Not</a:t>
            </a:r>
            <a:r>
              <a:rPr lang="tr-TR" dirty="0">
                <a:solidFill>
                  <a:srgbClr val="FF0000"/>
                </a:solidFill>
                <a:latin typeface="Cambria"/>
              </a:rPr>
              <a:t>: Fiyat için "F", "P" ve "</a:t>
            </a:r>
            <a:r>
              <a:rPr lang="tr-TR" dirty="0" err="1">
                <a:solidFill>
                  <a:srgbClr val="FF0000"/>
                </a:solidFill>
                <a:latin typeface="Cambria"/>
              </a:rPr>
              <a:t>Price</a:t>
            </a:r>
            <a:r>
              <a:rPr lang="tr-TR" dirty="0">
                <a:solidFill>
                  <a:srgbClr val="FF0000"/>
                </a:solidFill>
                <a:latin typeface="Cambria"/>
              </a:rPr>
              <a:t>"; Miktar (Çıktı) için "M", "</a:t>
            </a:r>
            <a:r>
              <a:rPr lang="tr-TR" dirty="0" err="1">
                <a:solidFill>
                  <a:srgbClr val="FF0000"/>
                </a:solidFill>
                <a:latin typeface="Cambria"/>
              </a:rPr>
              <a:t>Q</a:t>
            </a:r>
            <a:r>
              <a:rPr lang="tr-TR" dirty="0">
                <a:solidFill>
                  <a:srgbClr val="FF0000"/>
                </a:solidFill>
                <a:latin typeface="Cambria"/>
              </a:rPr>
              <a:t>" ve "</a:t>
            </a:r>
            <a:r>
              <a:rPr lang="tr-TR" dirty="0" err="1">
                <a:solidFill>
                  <a:srgbClr val="FF0000"/>
                </a:solidFill>
                <a:latin typeface="Cambria"/>
              </a:rPr>
              <a:t>Quantity</a:t>
            </a:r>
            <a:r>
              <a:rPr lang="tr-TR" dirty="0">
                <a:solidFill>
                  <a:srgbClr val="FF0000"/>
                </a:solidFill>
                <a:latin typeface="Cambria"/>
              </a:rPr>
              <a:t>"; Talep için "T", "D" ve "</a:t>
            </a:r>
            <a:r>
              <a:rPr lang="tr-TR" dirty="0" err="1">
                <a:solidFill>
                  <a:srgbClr val="FF0000"/>
                </a:solidFill>
                <a:latin typeface="Cambria"/>
              </a:rPr>
              <a:t>Demand</a:t>
            </a:r>
            <a:r>
              <a:rPr lang="tr-TR" dirty="0">
                <a:solidFill>
                  <a:srgbClr val="FF0000"/>
                </a:solidFill>
                <a:latin typeface="Cambria"/>
              </a:rPr>
              <a:t>"; Arz için "A", "S" ve "</a:t>
            </a:r>
            <a:r>
              <a:rPr lang="tr-TR" dirty="0" err="1">
                <a:solidFill>
                  <a:srgbClr val="FF0000"/>
                </a:solidFill>
                <a:latin typeface="Cambria"/>
              </a:rPr>
              <a:t>Supply</a:t>
            </a:r>
            <a:r>
              <a:rPr lang="tr-TR" dirty="0">
                <a:solidFill>
                  <a:srgbClr val="FF0000"/>
                </a:solidFill>
                <a:latin typeface="Cambria"/>
              </a:rPr>
              <a:t>"; Denge için "E" ve "</a:t>
            </a:r>
            <a:r>
              <a:rPr lang="tr-TR" dirty="0" err="1">
                <a:solidFill>
                  <a:srgbClr val="FF0000"/>
                </a:solidFill>
                <a:latin typeface="Cambria"/>
              </a:rPr>
              <a:t>Equilibrium</a:t>
            </a:r>
            <a:r>
              <a:rPr lang="tr-TR" dirty="0">
                <a:solidFill>
                  <a:srgbClr val="FF0000"/>
                </a:solidFill>
                <a:latin typeface="Cambria"/>
              </a:rPr>
              <a:t>"; Kısa-Dönem için "KD" , "SR" ve "</a:t>
            </a:r>
            <a:r>
              <a:rPr lang="tr-TR" dirty="0" err="1">
                <a:solidFill>
                  <a:srgbClr val="FF0000"/>
                </a:solidFill>
                <a:latin typeface="Cambria"/>
              </a:rPr>
              <a:t>Short</a:t>
            </a:r>
            <a:r>
              <a:rPr lang="tr-TR" dirty="0">
                <a:solidFill>
                  <a:srgbClr val="FF0000"/>
                </a:solidFill>
                <a:latin typeface="Cambria"/>
              </a:rPr>
              <a:t>-Run"; Uzun-Dönem için "UD", "LR" ve "</a:t>
            </a:r>
            <a:r>
              <a:rPr lang="tr-TR" dirty="0" err="1">
                <a:solidFill>
                  <a:srgbClr val="FF0000"/>
                </a:solidFill>
                <a:latin typeface="Cambria"/>
              </a:rPr>
              <a:t>Long</a:t>
            </a:r>
            <a:r>
              <a:rPr lang="tr-TR" dirty="0">
                <a:solidFill>
                  <a:srgbClr val="FF0000"/>
                </a:solidFill>
                <a:latin typeface="Cambria"/>
              </a:rPr>
              <a:t>-Run"; Tüketici Fiyatları Endeksi için "TÜFE", "Consumer </a:t>
            </a:r>
            <a:r>
              <a:rPr lang="tr-TR" dirty="0" err="1">
                <a:solidFill>
                  <a:srgbClr val="FF0000"/>
                </a:solidFill>
                <a:latin typeface="Cambria"/>
              </a:rPr>
              <a:t>Price</a:t>
            </a:r>
            <a:r>
              <a:rPr lang="tr-TR" dirty="0">
                <a:solidFill>
                  <a:srgbClr val="FF0000"/>
                </a:solidFill>
                <a:latin typeface="Cambria"/>
              </a:rPr>
              <a:t> </a:t>
            </a:r>
            <a:r>
              <a:rPr lang="tr-TR" dirty="0" err="1">
                <a:solidFill>
                  <a:srgbClr val="FF0000"/>
                </a:solidFill>
                <a:latin typeface="Cambria"/>
              </a:rPr>
              <a:t>Indeks</a:t>
            </a:r>
            <a:r>
              <a:rPr lang="tr-TR" dirty="0">
                <a:solidFill>
                  <a:srgbClr val="FF0000"/>
                </a:solidFill>
                <a:latin typeface="Cambria"/>
              </a:rPr>
              <a:t>" ve "CPI" eş anlamlı olarak kullanılmıştır. </a:t>
            </a:r>
          </a:p>
          <a:p>
            <a:endParaRPr lang="tr-TR" dirty="0">
              <a:latin typeface="Cambria"/>
            </a:endParaRPr>
          </a:p>
        </p:txBody>
      </p:sp>
    </p:spTree>
    <p:extLst>
      <p:ext uri="{BB962C8B-B14F-4D97-AF65-F5344CB8AC3E}">
        <p14:creationId xmlns:p14="http://schemas.microsoft.com/office/powerpoint/2010/main" val="2630505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981200" y="7"/>
            <a:ext cx="8229600" cy="1527175"/>
          </a:xfrm>
        </p:spPr>
        <p:txBody>
          <a:bodyPr/>
          <a:lstStyle/>
          <a:p>
            <a:r>
              <a:rPr lang="tr-TR" altLang="en-US" noProof="0" dirty="0"/>
              <a:t>Yapısal İşsizlik</a:t>
            </a:r>
          </a:p>
        </p:txBody>
      </p:sp>
      <p:sp>
        <p:nvSpPr>
          <p:cNvPr id="11267" name="Content Placeholder 2"/>
          <p:cNvSpPr>
            <a:spLocks noGrp="1"/>
          </p:cNvSpPr>
          <p:nvPr>
            <p:ph idx="1"/>
          </p:nvPr>
        </p:nvSpPr>
        <p:spPr>
          <a:xfrm>
            <a:off x="1981200" y="1712913"/>
            <a:ext cx="8229600" cy="4895850"/>
          </a:xfrm>
        </p:spPr>
        <p:txBody>
          <a:bodyPr/>
          <a:lstStyle/>
          <a:p>
            <a:pPr eaLnBrk="1" hangingPunct="1"/>
            <a:r>
              <a:rPr lang="tr-TR" altLang="en-US" sz="2800" noProof="0" dirty="0"/>
              <a:t>Yapısal İşsizlik</a:t>
            </a:r>
          </a:p>
          <a:p>
            <a:pPr lvl="1" eaLnBrk="1" hangingPunct="1"/>
            <a:r>
              <a:rPr lang="tr-TR" altLang="en-US" sz="2200" noProof="0" dirty="0"/>
              <a:t>Ekonomideki </a:t>
            </a:r>
            <a:r>
              <a:rPr lang="tr-TR" altLang="en-US" sz="2200" noProof="0" dirty="0" err="1"/>
              <a:t>sektörel</a:t>
            </a:r>
            <a:r>
              <a:rPr lang="tr-TR" altLang="en-US" sz="2200" noProof="0" dirty="0"/>
              <a:t> yapıdaki değişiklik nedeniyle oluşan işsizliktir.</a:t>
            </a:r>
          </a:p>
          <a:p>
            <a:pPr lvl="1" eaLnBrk="1" hangingPunct="1"/>
            <a:r>
              <a:rPr lang="tr-TR" altLang="en-US" sz="2200" noProof="0" dirty="0"/>
              <a:t>Joseph </a:t>
            </a:r>
            <a:r>
              <a:rPr lang="tr-TR" altLang="en-US" sz="2200" noProof="0" dirty="0" err="1"/>
              <a:t>Schumpeter</a:t>
            </a:r>
            <a:r>
              <a:rPr lang="tr-TR" altLang="en-US" sz="2200" noProof="0" dirty="0"/>
              <a:t>: </a:t>
            </a:r>
            <a:r>
              <a:rPr lang="tr-TR" altLang="en-US" sz="2200" dirty="0"/>
              <a:t>"</a:t>
            </a:r>
            <a:r>
              <a:rPr lang="tr-TR" altLang="ja-JP" sz="2200" noProof="0" dirty="0"/>
              <a:t>yaratıcı yıkım."</a:t>
            </a:r>
          </a:p>
          <a:p>
            <a:pPr lvl="1" eaLnBrk="1" hangingPunct="1"/>
            <a:r>
              <a:rPr lang="tr-TR" altLang="en-US" sz="2200" noProof="0" dirty="0"/>
              <a:t>Yeni sektörler yaratılıyor ve eskileri artık yıkılıyor.</a:t>
            </a:r>
          </a:p>
          <a:p>
            <a:pPr eaLnBrk="1" hangingPunct="1"/>
            <a:r>
              <a:rPr lang="tr-TR" altLang="en-US" sz="2800" noProof="0" dirty="0"/>
              <a:t>Örnek:</a:t>
            </a:r>
          </a:p>
          <a:p>
            <a:pPr lvl="1" eaLnBrk="1" hangingPunct="1"/>
            <a:r>
              <a:rPr lang="tr-TR" altLang="en-US" sz="2200" noProof="0" dirty="0" err="1"/>
              <a:t>Borders</a:t>
            </a:r>
            <a:r>
              <a:rPr lang="tr-TR" altLang="en-US" sz="2200" noProof="0" dirty="0"/>
              <a:t> (kitapevi) 2011'de iflas etti. </a:t>
            </a:r>
            <a:br>
              <a:rPr lang="tr-TR" altLang="en-US" sz="2200" noProof="0" dirty="0"/>
            </a:br>
            <a:r>
              <a:rPr lang="tr-TR" altLang="en-US" sz="2200" noProof="0" dirty="0"/>
              <a:t>Kitap sektöründe iş kayıpları var. Neden?</a:t>
            </a:r>
          </a:p>
          <a:p>
            <a:pPr lvl="1" eaLnBrk="1" hangingPunct="1"/>
            <a:r>
              <a:rPr lang="tr-TR" altLang="en-US" sz="2200" noProof="0" dirty="0"/>
              <a:t>ABD çelik sektörü:</a:t>
            </a:r>
          </a:p>
          <a:p>
            <a:pPr lvl="2" eaLnBrk="1" hangingPunct="1"/>
            <a:r>
              <a:rPr lang="tr-TR" altLang="en-US" sz="2000" noProof="0" dirty="0">
                <a:latin typeface="Cambria"/>
                <a:ea typeface="Cambria"/>
                <a:cs typeface="Cambria"/>
              </a:rPr>
              <a:t>1980: 500.000 işçi</a:t>
            </a:r>
          </a:p>
          <a:p>
            <a:pPr lvl="2" eaLnBrk="1" hangingPunct="1"/>
            <a:r>
              <a:rPr lang="tr-TR" altLang="en-US" sz="2000" noProof="0" dirty="0">
                <a:latin typeface="Cambria"/>
                <a:ea typeface="Cambria"/>
                <a:cs typeface="Cambria"/>
              </a:rPr>
              <a:t>2010: 150.000 işçi</a:t>
            </a:r>
          </a:p>
          <a:p>
            <a:pPr lvl="2" eaLnBrk="1" hangingPunct="1"/>
            <a:r>
              <a:rPr lang="tr-TR" altLang="en-US" sz="2000" noProof="0" dirty="0">
                <a:latin typeface="Cambria"/>
                <a:ea typeface="Cambria"/>
                <a:cs typeface="Cambria"/>
              </a:rPr>
              <a:t>Otomasyonlu aletler, daha güvenli ve verimli.</a:t>
            </a:r>
          </a:p>
          <a:p>
            <a:pPr eaLnBrk="1" hangingPunct="1"/>
            <a:endParaRPr lang="tr-TR" altLang="en-US" sz="2800" noProof="0" dirty="0"/>
          </a:p>
        </p:txBody>
      </p:sp>
      <p:pic>
        <p:nvPicPr>
          <p:cNvPr id="11268" name="Picture 5" descr="I:\DirkTextbookN\Jpegs(All)\Macro Ch19-33\ch07\02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6692" y="3962400"/>
            <a:ext cx="2662237" cy="1970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7812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arn(inVertical)">
                                      <p:cBhvr>
                                        <p:cTn id="7" dur="500"/>
                                        <p:tgtEl>
                                          <p:spTgt spid="1126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barn(inVertical)">
                                      <p:cBhvr>
                                        <p:cTn id="10" dur="500"/>
                                        <p:tgtEl>
                                          <p:spTgt spid="1126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Effect transition="in" filter="barn(inVertical)">
                                      <p:cBhvr>
                                        <p:cTn id="13" dur="500"/>
                                        <p:tgtEl>
                                          <p:spTgt spid="1126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1267">
                                            <p:txEl>
                                              <p:pRg st="5" end="5"/>
                                            </p:txEl>
                                          </p:spTgt>
                                        </p:tgtEl>
                                        <p:attrNameLst>
                                          <p:attrName>style.visibility</p:attrName>
                                        </p:attrNameLst>
                                      </p:cBhvr>
                                      <p:to>
                                        <p:strVal val="visible"/>
                                      </p:to>
                                    </p:set>
                                    <p:animEffect transition="in" filter="barn(inVertical)">
                                      <p:cBhvr>
                                        <p:cTn id="18" dur="500"/>
                                        <p:tgtEl>
                                          <p:spTgt spid="11267">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animEffect transition="in" filter="barn(inVertical)">
                                      <p:cBhvr>
                                        <p:cTn id="21" dur="500"/>
                                        <p:tgtEl>
                                          <p:spTgt spid="11267">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1267">
                                            <p:txEl>
                                              <p:pRg st="7" end="7"/>
                                            </p:txEl>
                                          </p:spTgt>
                                        </p:tgtEl>
                                        <p:attrNameLst>
                                          <p:attrName>style.visibility</p:attrName>
                                        </p:attrNameLst>
                                      </p:cBhvr>
                                      <p:to>
                                        <p:strVal val="visible"/>
                                      </p:to>
                                    </p:set>
                                    <p:animEffect transition="in" filter="barn(inVertical)">
                                      <p:cBhvr>
                                        <p:cTn id="24" dur="500"/>
                                        <p:tgtEl>
                                          <p:spTgt spid="11267">
                                            <p:txEl>
                                              <p:pRg st="7" end="7"/>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1267">
                                            <p:txEl>
                                              <p:pRg st="8" end="8"/>
                                            </p:txEl>
                                          </p:spTgt>
                                        </p:tgtEl>
                                        <p:attrNameLst>
                                          <p:attrName>style.visibility</p:attrName>
                                        </p:attrNameLst>
                                      </p:cBhvr>
                                      <p:to>
                                        <p:strVal val="visible"/>
                                      </p:to>
                                    </p:set>
                                    <p:animEffect transition="in" filter="barn(inVertical)">
                                      <p:cBhvr>
                                        <p:cTn id="27" dur="500"/>
                                        <p:tgtEl>
                                          <p:spTgt spid="11267">
                                            <p:txEl>
                                              <p:pRg st="8" end="8"/>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1267">
                                            <p:txEl>
                                              <p:pRg st="9" end="9"/>
                                            </p:txEl>
                                          </p:spTgt>
                                        </p:tgtEl>
                                        <p:attrNameLst>
                                          <p:attrName>style.visibility</p:attrName>
                                        </p:attrNameLst>
                                      </p:cBhvr>
                                      <p:to>
                                        <p:strVal val="visible"/>
                                      </p:to>
                                    </p:set>
                                    <p:animEffect transition="in" filter="barn(inVertical)">
                                      <p:cBhvr>
                                        <p:cTn id="30" dur="500"/>
                                        <p:tgtEl>
                                          <p:spTgt spid="11267">
                                            <p:txEl>
                                              <p:pRg st="9" end="9"/>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11268"/>
                                        </p:tgtEl>
                                        <p:attrNameLst>
                                          <p:attrName>style.visibility</p:attrName>
                                        </p:attrNameLst>
                                      </p:cBhvr>
                                      <p:to>
                                        <p:strVal val="visible"/>
                                      </p:to>
                                    </p:set>
                                    <p:animEffect transition="in" filter="barn(inVertical)">
                                      <p:cBhvr>
                                        <p:cTn id="33"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981200" y="7"/>
            <a:ext cx="8229600" cy="1527175"/>
          </a:xfrm>
        </p:spPr>
        <p:txBody>
          <a:bodyPr/>
          <a:lstStyle/>
          <a:p>
            <a:r>
              <a:rPr lang="tr-TR" altLang="en-US" noProof="0" dirty="0"/>
              <a:t>Yapısal İşsizlik</a:t>
            </a:r>
          </a:p>
        </p:txBody>
      </p:sp>
      <p:sp>
        <p:nvSpPr>
          <p:cNvPr id="12291" name="Content Placeholder 2"/>
          <p:cNvSpPr>
            <a:spLocks noGrp="1"/>
          </p:cNvSpPr>
          <p:nvPr>
            <p:ph idx="1"/>
          </p:nvPr>
        </p:nvSpPr>
        <p:spPr>
          <a:xfrm>
            <a:off x="1981200" y="1712913"/>
            <a:ext cx="8229600" cy="4895850"/>
          </a:xfrm>
        </p:spPr>
        <p:txBody>
          <a:bodyPr/>
          <a:lstStyle/>
          <a:p>
            <a:pPr eaLnBrk="1" hangingPunct="1"/>
            <a:r>
              <a:rPr lang="tr-TR" altLang="en-US" sz="2800" noProof="0" dirty="0"/>
              <a:t>Amerikan ekonomisinin zamana göre değişimi</a:t>
            </a:r>
          </a:p>
          <a:p>
            <a:pPr lvl="1" eaLnBrk="1" hangingPunct="1"/>
            <a:r>
              <a:rPr lang="tr-TR" altLang="en-US" sz="2400" noProof="0" dirty="0"/>
              <a:t>Tarım (tarlalarda çalışma)</a:t>
            </a:r>
          </a:p>
          <a:p>
            <a:pPr lvl="1" eaLnBrk="1" hangingPunct="1"/>
            <a:r>
              <a:rPr lang="tr-TR" altLang="en-US" sz="2400" noProof="0" dirty="0"/>
              <a:t>İmalat (fabrikalarda çalışma)</a:t>
            </a:r>
          </a:p>
          <a:p>
            <a:pPr lvl="1" eaLnBrk="1" hangingPunct="1"/>
            <a:r>
              <a:rPr lang="tr-TR" altLang="en-US" sz="2400" noProof="0" dirty="0"/>
              <a:t>Hizmet (ofislerde çalışma)</a:t>
            </a:r>
          </a:p>
          <a:p>
            <a:pPr lvl="1" eaLnBrk="1" hangingPunct="1"/>
            <a:r>
              <a:rPr lang="tr-TR" altLang="en-US" sz="2400" noProof="0" dirty="0"/>
              <a:t>Bugün: Amerika = </a:t>
            </a:r>
            <a:r>
              <a:rPr lang="tr-TR" altLang="ja-JP" sz="2400" noProof="0" dirty="0"/>
              <a:t>"hizmet/servis ekonomisi"</a:t>
            </a:r>
            <a:endParaRPr lang="tr-TR" altLang="en-US" sz="2400" noProof="0" dirty="0"/>
          </a:p>
        </p:txBody>
      </p:sp>
      <p:pic>
        <p:nvPicPr>
          <p:cNvPr id="12292" name="Picture 5" descr="I:\DirkTextbookN\Jpegs(All)\Macro Ch19-33\ch07\03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2124" y="4127500"/>
            <a:ext cx="4173539" cy="2452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93" name="Picture 6" descr="I:\DirkTextbookN\Jpegs(All)\Macro Ch19-33\ch07\08_PRINECOMA_CH07.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3949" y="4229100"/>
            <a:ext cx="4057651" cy="2408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4930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arn(inVertical)">
                                      <p:cBhvr>
                                        <p:cTn id="7" dur="500"/>
                                        <p:tgtEl>
                                          <p:spTgt spid="1229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barn(inVertical)">
                                      <p:cBhvr>
                                        <p:cTn id="10" dur="500"/>
                                        <p:tgtEl>
                                          <p:spTgt spid="1229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Effect transition="in" filter="barn(inVertical)">
                                      <p:cBhvr>
                                        <p:cTn id="13" dur="500"/>
                                        <p:tgtEl>
                                          <p:spTgt spid="1229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2291">
                                            <p:txEl>
                                              <p:pRg st="4" end="4"/>
                                            </p:txEl>
                                          </p:spTgt>
                                        </p:tgtEl>
                                        <p:attrNameLst>
                                          <p:attrName>style.visibility</p:attrName>
                                        </p:attrNameLst>
                                      </p:cBhvr>
                                      <p:to>
                                        <p:strVal val="visible"/>
                                      </p:to>
                                    </p:set>
                                    <p:animEffect transition="in" filter="barn(inVertical)">
                                      <p:cBhvr>
                                        <p:cTn id="16" dur="500"/>
                                        <p:tgtEl>
                                          <p:spTgt spid="1229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2292"/>
                                        </p:tgtEl>
                                        <p:attrNameLst>
                                          <p:attrName>style.visibility</p:attrName>
                                        </p:attrNameLst>
                                      </p:cBhvr>
                                      <p:to>
                                        <p:strVal val="visible"/>
                                      </p:to>
                                    </p:set>
                                    <p:animEffect transition="in" filter="barn(inVertical)">
                                      <p:cBhvr>
                                        <p:cTn id="19" dur="500"/>
                                        <p:tgtEl>
                                          <p:spTgt spid="12292"/>
                                        </p:tgtEl>
                                      </p:cBhvr>
                                    </p:animEffect>
                                  </p:childTnLst>
                                </p:cTn>
                              </p:par>
                              <p:par>
                                <p:cTn id="20" presetID="16" presetClass="entr" presetSubtype="21" fill="hold" nodeType="with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barn(inVertical)">
                                      <p:cBhvr>
                                        <p:cTn id="22"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319213" y="6"/>
            <a:ext cx="9499600" cy="1527175"/>
          </a:xfrm>
        </p:spPr>
        <p:txBody>
          <a:bodyPr/>
          <a:lstStyle/>
          <a:p>
            <a:pPr algn="ctr"/>
            <a:r>
              <a:rPr lang="tr-TR" altLang="en-US" noProof="0" dirty="0"/>
              <a:t>Büyüyen ve Değişen Ekonomiler</a:t>
            </a:r>
          </a:p>
        </p:txBody>
      </p:sp>
      <p:pic>
        <p:nvPicPr>
          <p:cNvPr id="28674" name="Picture 2" descr="FIG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613" y="1828801"/>
            <a:ext cx="9481203" cy="40560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974139" y="2125405"/>
            <a:ext cx="1580910" cy="43748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İşgücü Yüzdesi</a:t>
            </a:r>
            <a:endParaRPr lang="tr-TR" sz="2400" b="1" dirty="0">
              <a:effectLst/>
              <a:latin typeface="Cambria"/>
              <a:ea typeface="ＭＳ 明朝"/>
              <a:cs typeface="Cambria"/>
            </a:endParaRPr>
          </a:p>
        </p:txBody>
      </p:sp>
      <p:sp>
        <p:nvSpPr>
          <p:cNvPr id="5" name="Rectangle 4"/>
          <p:cNvSpPr/>
          <p:nvPr/>
        </p:nvSpPr>
        <p:spPr>
          <a:xfrm>
            <a:off x="809859" y="1697803"/>
            <a:ext cx="5651259" cy="3778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ABD'de İş Kollarının Evrimi</a:t>
            </a:r>
            <a:endParaRPr lang="tr-TR" sz="2400" b="1" dirty="0">
              <a:effectLst/>
              <a:latin typeface="Cambria"/>
              <a:ea typeface="ＭＳ 明朝"/>
              <a:cs typeface="Cambria"/>
            </a:endParaRPr>
          </a:p>
        </p:txBody>
      </p:sp>
      <p:sp>
        <p:nvSpPr>
          <p:cNvPr id="6" name="Rectangle 5"/>
          <p:cNvSpPr/>
          <p:nvPr/>
        </p:nvSpPr>
        <p:spPr>
          <a:xfrm>
            <a:off x="7598940" y="5214894"/>
            <a:ext cx="1078053" cy="28388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effectLst/>
                <a:latin typeface="Cambria"/>
                <a:ea typeface="ＭＳ 明朝"/>
                <a:cs typeface="Cambria"/>
              </a:rPr>
              <a:t>Tarım</a:t>
            </a:r>
          </a:p>
        </p:txBody>
      </p:sp>
      <p:sp>
        <p:nvSpPr>
          <p:cNvPr id="7" name="Rectangle 6"/>
          <p:cNvSpPr/>
          <p:nvPr/>
        </p:nvSpPr>
        <p:spPr>
          <a:xfrm>
            <a:off x="8786005" y="4713774"/>
            <a:ext cx="890953" cy="34350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effectLst/>
                <a:latin typeface="Cambria"/>
                <a:ea typeface="ＭＳ 明朝"/>
                <a:cs typeface="Cambria"/>
              </a:rPr>
              <a:t>Sanayi</a:t>
            </a:r>
            <a:endParaRPr lang="tr-TR" sz="2400" b="1" dirty="0">
              <a:effectLst/>
              <a:latin typeface="Cambria"/>
              <a:ea typeface="ＭＳ 明朝"/>
              <a:cs typeface="Cambria"/>
            </a:endParaRPr>
          </a:p>
        </p:txBody>
      </p:sp>
      <p:sp>
        <p:nvSpPr>
          <p:cNvPr id="8" name="Rectangle 7"/>
          <p:cNvSpPr/>
          <p:nvPr/>
        </p:nvSpPr>
        <p:spPr>
          <a:xfrm>
            <a:off x="9454993" y="3965319"/>
            <a:ext cx="890953" cy="34350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effectLst/>
                <a:latin typeface="Cambria"/>
                <a:ea typeface="ＭＳ 明朝"/>
                <a:cs typeface="Cambria"/>
              </a:rPr>
              <a:t>Hizmet</a:t>
            </a:r>
          </a:p>
        </p:txBody>
      </p:sp>
    </p:spTree>
    <p:extLst>
      <p:ext uri="{BB962C8B-B14F-4D97-AF65-F5344CB8AC3E}">
        <p14:creationId xmlns:p14="http://schemas.microsoft.com/office/powerpoint/2010/main" val="4292191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981200" y="7"/>
            <a:ext cx="8229600" cy="1527175"/>
          </a:xfrm>
        </p:spPr>
        <p:txBody>
          <a:bodyPr/>
          <a:lstStyle/>
          <a:p>
            <a:r>
              <a:rPr lang="tr-TR" altLang="en-US" noProof="0" dirty="0"/>
              <a:t>Geçici İşsizlik</a:t>
            </a:r>
          </a:p>
        </p:txBody>
      </p:sp>
      <p:sp>
        <p:nvSpPr>
          <p:cNvPr id="16387" name="Content Placeholder 2"/>
          <p:cNvSpPr>
            <a:spLocks noGrp="1"/>
          </p:cNvSpPr>
          <p:nvPr>
            <p:ph idx="1"/>
          </p:nvPr>
        </p:nvSpPr>
        <p:spPr>
          <a:xfrm>
            <a:off x="1981200" y="1712913"/>
            <a:ext cx="8229600" cy="4895850"/>
          </a:xfrm>
        </p:spPr>
        <p:txBody>
          <a:bodyPr/>
          <a:lstStyle/>
          <a:p>
            <a:pPr eaLnBrk="1" hangingPunct="1"/>
            <a:r>
              <a:rPr lang="tr-TR" altLang="en-US" sz="2800" noProof="0" dirty="0"/>
              <a:t>Geçici İşsizlik</a:t>
            </a:r>
          </a:p>
          <a:p>
            <a:pPr lvl="1" eaLnBrk="1" hangingPunct="1"/>
            <a:r>
              <a:rPr lang="tr-TR" altLang="en-US" sz="2400" noProof="0" dirty="0"/>
              <a:t>Var olan işler ve işçilerin eşleşmesindeki gecikmeden oluşan işsizliktir.</a:t>
            </a:r>
          </a:p>
          <a:p>
            <a:pPr lvl="1" eaLnBrk="1" hangingPunct="1"/>
            <a:r>
              <a:rPr lang="tr-TR" altLang="en-US" sz="2400" noProof="0" dirty="0"/>
              <a:t>İnsanlar hemen iş değiştiremezler, hemen yeni bir iş bulamazlar ve buldukları ilk işi kabul etmek istemeyebilirler.</a:t>
            </a:r>
            <a:endParaRPr lang="tr-TR" altLang="ja-JP" sz="2400" noProof="0" dirty="0"/>
          </a:p>
          <a:p>
            <a:pPr lvl="1" eaLnBrk="1" hangingPunct="1"/>
            <a:r>
              <a:rPr lang="tr-TR" altLang="en-US" sz="2400" noProof="0" dirty="0"/>
              <a:t>Firmalar işe ilk başvuranı hemen işe almaz.</a:t>
            </a:r>
            <a:endParaRPr lang="tr-TR" altLang="ja-JP" sz="2400" noProof="0" dirty="0"/>
          </a:p>
          <a:p>
            <a:pPr eaLnBrk="1" hangingPunct="1"/>
            <a:r>
              <a:rPr lang="tr-TR" altLang="en-US" sz="2800" noProof="0" dirty="0"/>
              <a:t>Örnek:</a:t>
            </a:r>
          </a:p>
          <a:p>
            <a:pPr lvl="1" eaLnBrk="1" hangingPunct="1"/>
            <a:r>
              <a:rPr lang="tr-TR" altLang="en-US" sz="2400" noProof="0" dirty="0"/>
              <a:t>Üniversiteden yeni mezunlar</a:t>
            </a:r>
          </a:p>
          <a:p>
            <a:pPr lvl="1" eaLnBrk="1" hangingPunct="1"/>
            <a:r>
              <a:rPr lang="tr-TR" altLang="en-US" sz="2400" noProof="0" dirty="0"/>
              <a:t>Yeni bir iş için taşınan kişinin eşi</a:t>
            </a:r>
          </a:p>
        </p:txBody>
      </p:sp>
      <p:pic>
        <p:nvPicPr>
          <p:cNvPr id="16388" name="Picture 5" descr="I:\DirkTextbookN\Jpegs(All)\Macro Ch19-33\ch07\11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l="30664" t="21428" r="8133"/>
          <a:stretch>
            <a:fillRect/>
          </a:stretch>
        </p:blipFill>
        <p:spPr bwMode="auto">
          <a:xfrm>
            <a:off x="9375288" y="3975757"/>
            <a:ext cx="1795463" cy="2598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517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barn(inVertical)">
                                      <p:cBhvr>
                                        <p:cTn id="7" dur="500"/>
                                        <p:tgtEl>
                                          <p:spTgt spid="1638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6387">
                                            <p:txEl>
                                              <p:pRg st="2" end="2"/>
                                            </p:txEl>
                                          </p:spTgt>
                                        </p:tgtEl>
                                        <p:attrNameLst>
                                          <p:attrName>style.visibility</p:attrName>
                                        </p:attrNameLst>
                                      </p:cBhvr>
                                      <p:to>
                                        <p:strVal val="visible"/>
                                      </p:to>
                                    </p:set>
                                    <p:animEffect transition="in" filter="barn(inVertical)">
                                      <p:cBhvr>
                                        <p:cTn id="10" dur="500"/>
                                        <p:tgtEl>
                                          <p:spTgt spid="1638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animEffect transition="in" filter="barn(inVertical)">
                                      <p:cBhvr>
                                        <p:cTn id="13" dur="500"/>
                                        <p:tgtEl>
                                          <p:spTgt spid="1638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6387">
                                            <p:txEl>
                                              <p:pRg st="5" end="5"/>
                                            </p:txEl>
                                          </p:spTgt>
                                        </p:tgtEl>
                                        <p:attrNameLst>
                                          <p:attrName>style.visibility</p:attrName>
                                        </p:attrNameLst>
                                      </p:cBhvr>
                                      <p:to>
                                        <p:strVal val="visible"/>
                                      </p:to>
                                    </p:set>
                                    <p:animEffect transition="in" filter="barn(inVertical)">
                                      <p:cBhvr>
                                        <p:cTn id="18" dur="500"/>
                                        <p:tgtEl>
                                          <p:spTgt spid="16387">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6387">
                                            <p:txEl>
                                              <p:pRg st="6" end="6"/>
                                            </p:txEl>
                                          </p:spTgt>
                                        </p:tgtEl>
                                        <p:attrNameLst>
                                          <p:attrName>style.visibility</p:attrName>
                                        </p:attrNameLst>
                                      </p:cBhvr>
                                      <p:to>
                                        <p:strVal val="visible"/>
                                      </p:to>
                                    </p:set>
                                    <p:animEffect transition="in" filter="barn(inVertical)">
                                      <p:cBhvr>
                                        <p:cTn id="21" dur="500"/>
                                        <p:tgtEl>
                                          <p:spTgt spid="16387">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6388"/>
                                        </p:tgtEl>
                                        <p:attrNameLst>
                                          <p:attrName>style.visibility</p:attrName>
                                        </p:attrNameLst>
                                      </p:cBhvr>
                                      <p:to>
                                        <p:strVal val="visible"/>
                                      </p:to>
                                    </p:set>
                                    <p:animEffect transition="in" filter="barn(inVertical)">
                                      <p:cBhvr>
                                        <p:cTn id="24"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981200" y="7"/>
            <a:ext cx="8229600" cy="1527175"/>
          </a:xfrm>
        </p:spPr>
        <p:txBody>
          <a:bodyPr/>
          <a:lstStyle/>
          <a:p>
            <a:r>
              <a:rPr lang="tr-TR" altLang="en-US" noProof="0" dirty="0"/>
              <a:t>Döngüsel İşsizlik</a:t>
            </a:r>
          </a:p>
        </p:txBody>
      </p:sp>
      <p:sp>
        <p:nvSpPr>
          <p:cNvPr id="19459" name="Content Placeholder 2"/>
          <p:cNvSpPr>
            <a:spLocks noGrp="1"/>
          </p:cNvSpPr>
          <p:nvPr>
            <p:ph idx="1"/>
          </p:nvPr>
        </p:nvSpPr>
        <p:spPr>
          <a:xfrm>
            <a:off x="2008222" y="1550793"/>
            <a:ext cx="9290050" cy="5033962"/>
          </a:xfrm>
        </p:spPr>
        <p:txBody>
          <a:bodyPr/>
          <a:lstStyle/>
          <a:p>
            <a:pPr eaLnBrk="1" hangingPunct="1"/>
            <a:r>
              <a:rPr lang="tr-TR" altLang="en-US" sz="2800" noProof="0" dirty="0"/>
              <a:t>Döngüsel İşsizlik</a:t>
            </a:r>
          </a:p>
          <a:p>
            <a:pPr lvl="1" eaLnBrk="1" hangingPunct="1"/>
            <a:r>
              <a:rPr lang="tr-TR" altLang="en-US" sz="2200" noProof="0" dirty="0"/>
              <a:t>Ekonomik kötüye gidişler nedeniyle olur.</a:t>
            </a:r>
          </a:p>
          <a:p>
            <a:pPr lvl="1" eaLnBrk="1" hangingPunct="1"/>
            <a:r>
              <a:rPr lang="tr-TR" altLang="ja-JP" sz="2200" noProof="0" dirty="0"/>
              <a:t>"En kötü" işsizlik çeşididir.</a:t>
            </a:r>
          </a:p>
          <a:p>
            <a:pPr lvl="1" eaLnBrk="1" hangingPunct="1"/>
            <a:r>
              <a:rPr lang="tr-TR" altLang="en-US" sz="2200" noProof="0" dirty="0"/>
              <a:t>Belirli olmayan süre boyunca devam eder.</a:t>
            </a:r>
          </a:p>
          <a:p>
            <a:pPr lvl="1" eaLnBrk="1" hangingPunct="1"/>
            <a:r>
              <a:rPr lang="tr-TR" altLang="en-US" sz="2200" noProof="0" dirty="0"/>
              <a:t>2008: 18 ay, 10% işsiz.</a:t>
            </a:r>
          </a:p>
          <a:p>
            <a:pPr eaLnBrk="1" hangingPunct="1"/>
            <a:r>
              <a:rPr lang="tr-TR" altLang="en-US" sz="2800" noProof="0" dirty="0"/>
              <a:t>Doğal İşsizlik Oranı (Natural Rate of </a:t>
            </a:r>
            <a:r>
              <a:rPr lang="tr-TR" altLang="en-US" sz="2800" noProof="0" dirty="0" err="1"/>
              <a:t>Unemployment</a:t>
            </a:r>
            <a:r>
              <a:rPr lang="tr-TR" altLang="en-US" sz="2800" noProof="0" dirty="0"/>
              <a:t>): u*</a:t>
            </a:r>
          </a:p>
          <a:p>
            <a:pPr lvl="1" eaLnBrk="1" hangingPunct="1"/>
            <a:r>
              <a:rPr lang="tr-TR" altLang="en-US" sz="2200" noProof="0" dirty="0"/>
              <a:t>Sağlıklı bir ekonomideki tipik işsizlik oranıdır.</a:t>
            </a:r>
          </a:p>
          <a:p>
            <a:pPr lvl="1" eaLnBrk="1" hangingPunct="1"/>
            <a:r>
              <a:rPr lang="tr-TR" altLang="en-US" sz="2200" noProof="0" dirty="0"/>
              <a:t>Fiili İşsizlik Oranı (</a:t>
            </a:r>
            <a:r>
              <a:rPr lang="tr-TR" altLang="en-US" sz="2200" noProof="0" dirty="0" err="1"/>
              <a:t>Actual</a:t>
            </a:r>
            <a:r>
              <a:rPr lang="tr-TR" altLang="en-US" sz="2200" noProof="0" dirty="0"/>
              <a:t> Rate of </a:t>
            </a:r>
            <a:r>
              <a:rPr lang="tr-TR" altLang="en-US" sz="2200" noProof="0" dirty="0" err="1"/>
              <a:t>Unemployment</a:t>
            </a:r>
            <a:r>
              <a:rPr lang="tr-TR" altLang="en-US" sz="2200" noProof="0" dirty="0"/>
              <a:t>): u</a:t>
            </a:r>
          </a:p>
          <a:p>
            <a:pPr eaLnBrk="1" hangingPunct="1"/>
            <a:r>
              <a:rPr lang="tr-TR" altLang="en-US" sz="2800" noProof="0" dirty="0"/>
              <a:t>Tam İstihdam Çıktısı (Full </a:t>
            </a:r>
            <a:r>
              <a:rPr lang="tr-TR" altLang="en-US" sz="2800" noProof="0" dirty="0" err="1"/>
              <a:t>Employment</a:t>
            </a:r>
            <a:r>
              <a:rPr lang="tr-TR" altLang="en-US" sz="2800" noProof="0" dirty="0"/>
              <a:t> </a:t>
            </a:r>
            <a:r>
              <a:rPr lang="tr-TR" altLang="en-US" sz="2800" noProof="0" dirty="0" err="1"/>
              <a:t>Output</a:t>
            </a:r>
            <a:r>
              <a:rPr lang="tr-TR" altLang="en-US" sz="2800" noProof="0" dirty="0"/>
              <a:t>): Y*</a:t>
            </a:r>
          </a:p>
          <a:p>
            <a:pPr lvl="1" eaLnBrk="1" hangingPunct="1"/>
            <a:r>
              <a:rPr lang="tr-TR" altLang="en-US" sz="2200" noProof="0" dirty="0"/>
              <a:t>Döngüsel işsizliğin olmadığı bir ekonomideki çıktı miktarıdır.</a:t>
            </a:r>
          </a:p>
          <a:p>
            <a:pPr lvl="2" eaLnBrk="1" hangingPunct="1"/>
            <a:r>
              <a:rPr lang="tr-TR" altLang="en-US" sz="1400" noProof="0" dirty="0">
                <a:solidFill>
                  <a:srgbClr val="FF0000"/>
                </a:solidFill>
                <a:latin typeface="Cambria"/>
                <a:ea typeface="Cambria"/>
                <a:cs typeface="Cambria"/>
              </a:rPr>
              <a:t>Bazı kitaplarda, Tam İstihdam Çıktısı (Full </a:t>
            </a:r>
            <a:r>
              <a:rPr lang="tr-TR" altLang="en-US" sz="1400" noProof="0" dirty="0" err="1">
                <a:solidFill>
                  <a:srgbClr val="FF0000"/>
                </a:solidFill>
                <a:latin typeface="Cambria"/>
                <a:ea typeface="Cambria"/>
                <a:cs typeface="Cambria"/>
              </a:rPr>
              <a:t>Employment</a:t>
            </a:r>
            <a:r>
              <a:rPr lang="tr-TR" altLang="en-US" sz="1400" noProof="0" dirty="0">
                <a:solidFill>
                  <a:srgbClr val="FF0000"/>
                </a:solidFill>
                <a:latin typeface="Cambria"/>
                <a:ea typeface="Cambria"/>
                <a:cs typeface="Cambria"/>
              </a:rPr>
              <a:t> </a:t>
            </a:r>
            <a:r>
              <a:rPr lang="tr-TR" altLang="en-US" sz="1400" noProof="0" dirty="0" err="1">
                <a:solidFill>
                  <a:srgbClr val="FF0000"/>
                </a:solidFill>
                <a:latin typeface="Cambria"/>
                <a:ea typeface="Cambria"/>
                <a:cs typeface="Cambria"/>
              </a:rPr>
              <a:t>Output</a:t>
            </a:r>
            <a:r>
              <a:rPr lang="tr-TR" altLang="en-US" sz="1400" noProof="0" dirty="0">
                <a:solidFill>
                  <a:srgbClr val="FF0000"/>
                </a:solidFill>
                <a:latin typeface="Cambria"/>
                <a:ea typeface="Cambria"/>
                <a:cs typeface="Cambria"/>
              </a:rPr>
              <a:t>) = Potansiyel Reel GSYH (</a:t>
            </a:r>
            <a:r>
              <a:rPr lang="tr-TR" altLang="en-US" sz="1400" noProof="0" dirty="0" err="1">
                <a:solidFill>
                  <a:srgbClr val="FF0000"/>
                </a:solidFill>
                <a:latin typeface="Cambria"/>
                <a:ea typeface="Cambria"/>
                <a:cs typeface="Cambria"/>
              </a:rPr>
              <a:t>Potential</a:t>
            </a:r>
            <a:r>
              <a:rPr lang="tr-TR" altLang="en-US" sz="1400" noProof="0" dirty="0">
                <a:solidFill>
                  <a:srgbClr val="FF0000"/>
                </a:solidFill>
                <a:latin typeface="Cambria"/>
                <a:ea typeface="Cambria"/>
                <a:cs typeface="Cambria"/>
              </a:rPr>
              <a:t> Real GDP)  = Doğal Çıktı Oranı (Natural Rate of </a:t>
            </a:r>
            <a:r>
              <a:rPr lang="tr-TR" altLang="en-US" sz="1400" noProof="0" dirty="0" err="1">
                <a:solidFill>
                  <a:srgbClr val="FF0000"/>
                </a:solidFill>
                <a:latin typeface="Cambria"/>
                <a:ea typeface="Cambria"/>
                <a:cs typeface="Cambria"/>
              </a:rPr>
              <a:t>Output</a:t>
            </a:r>
            <a:r>
              <a:rPr lang="tr-TR" altLang="en-US" sz="1400" noProof="0" dirty="0">
                <a:solidFill>
                  <a:srgbClr val="FF0000"/>
                </a:solidFill>
                <a:latin typeface="Cambria"/>
                <a:ea typeface="Cambria"/>
                <a:cs typeface="Cambria"/>
              </a:rPr>
              <a:t>).</a:t>
            </a:r>
          </a:p>
          <a:p>
            <a:pPr lvl="1" eaLnBrk="1" hangingPunct="1"/>
            <a:r>
              <a:rPr lang="tr-TR" altLang="en-US" sz="2200" noProof="0" dirty="0"/>
              <a:t>Fiili Çıktı (</a:t>
            </a:r>
            <a:r>
              <a:rPr lang="tr-TR" altLang="en-US" sz="2200" noProof="0" dirty="0" err="1"/>
              <a:t>Actual</a:t>
            </a:r>
            <a:r>
              <a:rPr lang="tr-TR" altLang="en-US" sz="2200" noProof="0" dirty="0"/>
              <a:t> </a:t>
            </a:r>
            <a:r>
              <a:rPr lang="tr-TR" altLang="en-US" sz="2200" noProof="0" dirty="0" err="1"/>
              <a:t>Output</a:t>
            </a:r>
            <a:r>
              <a:rPr lang="tr-TR" altLang="en-US" sz="2200" noProof="0" dirty="0"/>
              <a:t>): Y</a:t>
            </a:r>
          </a:p>
        </p:txBody>
      </p:sp>
      <p:pic>
        <p:nvPicPr>
          <p:cNvPr id="19460" name="Picture 5" descr="I:\DirkTextbookN\Jpegs(All)\Macro Ch19-33\ch07\06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6295" y="1638503"/>
            <a:ext cx="2717800" cy="196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6378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arn(inVertical)">
                                      <p:cBhvr>
                                        <p:cTn id="7" dur="500"/>
                                        <p:tgtEl>
                                          <p:spTgt spid="1945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9459">
                                            <p:txEl>
                                              <p:pRg st="2" end="2"/>
                                            </p:txEl>
                                          </p:spTgt>
                                        </p:tgtEl>
                                        <p:attrNameLst>
                                          <p:attrName>style.visibility</p:attrName>
                                        </p:attrNameLst>
                                      </p:cBhvr>
                                      <p:to>
                                        <p:strVal val="visible"/>
                                      </p:to>
                                    </p:set>
                                    <p:animEffect transition="in" filter="barn(inVertical)">
                                      <p:cBhvr>
                                        <p:cTn id="10" dur="500"/>
                                        <p:tgtEl>
                                          <p:spTgt spid="19459">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animEffect transition="in" filter="barn(inVertical)">
                                      <p:cBhvr>
                                        <p:cTn id="13" dur="500"/>
                                        <p:tgtEl>
                                          <p:spTgt spid="19459">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9459">
                                            <p:txEl>
                                              <p:pRg st="4" end="4"/>
                                            </p:txEl>
                                          </p:spTgt>
                                        </p:tgtEl>
                                        <p:attrNameLst>
                                          <p:attrName>style.visibility</p:attrName>
                                        </p:attrNameLst>
                                      </p:cBhvr>
                                      <p:to>
                                        <p:strVal val="visible"/>
                                      </p:to>
                                    </p:set>
                                    <p:animEffect transition="in" filter="barn(inVertical)">
                                      <p:cBhvr>
                                        <p:cTn id="16" dur="500"/>
                                        <p:tgtEl>
                                          <p:spTgt spid="19459">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9460"/>
                                        </p:tgtEl>
                                        <p:attrNameLst>
                                          <p:attrName>style.visibility</p:attrName>
                                        </p:attrNameLst>
                                      </p:cBhvr>
                                      <p:to>
                                        <p:strVal val="visible"/>
                                      </p:to>
                                    </p:set>
                                    <p:animEffect transition="in" filter="barn(inVertical)">
                                      <p:cBhvr>
                                        <p:cTn id="19" dur="500"/>
                                        <p:tgtEl>
                                          <p:spTgt spid="1946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19459">
                                            <p:txEl>
                                              <p:pRg st="5" end="5"/>
                                            </p:txEl>
                                          </p:spTgt>
                                        </p:tgtEl>
                                        <p:attrNameLst>
                                          <p:attrName>style.visibility</p:attrName>
                                        </p:attrNameLst>
                                      </p:cBhvr>
                                      <p:to>
                                        <p:strVal val="visible"/>
                                      </p:to>
                                    </p:set>
                                    <p:animEffect transition="in" filter="barn(inVertical)">
                                      <p:cBhvr>
                                        <p:cTn id="24" dur="500"/>
                                        <p:tgtEl>
                                          <p:spTgt spid="19459">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9459">
                                            <p:txEl>
                                              <p:pRg st="6" end="6"/>
                                            </p:txEl>
                                          </p:spTgt>
                                        </p:tgtEl>
                                        <p:attrNameLst>
                                          <p:attrName>style.visibility</p:attrName>
                                        </p:attrNameLst>
                                      </p:cBhvr>
                                      <p:to>
                                        <p:strVal val="visible"/>
                                      </p:to>
                                    </p:set>
                                    <p:animEffect transition="in" filter="barn(inVertical)">
                                      <p:cBhvr>
                                        <p:cTn id="27" dur="500"/>
                                        <p:tgtEl>
                                          <p:spTgt spid="19459">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9459">
                                            <p:txEl>
                                              <p:pRg st="7" end="7"/>
                                            </p:txEl>
                                          </p:spTgt>
                                        </p:tgtEl>
                                        <p:attrNameLst>
                                          <p:attrName>style.visibility</p:attrName>
                                        </p:attrNameLst>
                                      </p:cBhvr>
                                      <p:to>
                                        <p:strVal val="visible"/>
                                      </p:to>
                                    </p:set>
                                    <p:animEffect transition="in" filter="barn(inVertical)">
                                      <p:cBhvr>
                                        <p:cTn id="30" dur="500"/>
                                        <p:tgtEl>
                                          <p:spTgt spid="19459">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19459">
                                            <p:txEl>
                                              <p:pRg st="8" end="8"/>
                                            </p:txEl>
                                          </p:spTgt>
                                        </p:tgtEl>
                                        <p:attrNameLst>
                                          <p:attrName>style.visibility</p:attrName>
                                        </p:attrNameLst>
                                      </p:cBhvr>
                                      <p:to>
                                        <p:strVal val="visible"/>
                                      </p:to>
                                    </p:set>
                                    <p:animEffect transition="in" filter="barn(inVertical)">
                                      <p:cBhvr>
                                        <p:cTn id="35" dur="500"/>
                                        <p:tgtEl>
                                          <p:spTgt spid="19459">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19459">
                                            <p:txEl>
                                              <p:pRg st="9" end="9"/>
                                            </p:txEl>
                                          </p:spTgt>
                                        </p:tgtEl>
                                        <p:attrNameLst>
                                          <p:attrName>style.visibility</p:attrName>
                                        </p:attrNameLst>
                                      </p:cBhvr>
                                      <p:to>
                                        <p:strVal val="visible"/>
                                      </p:to>
                                    </p:set>
                                    <p:animEffect transition="in" filter="barn(inVertical)">
                                      <p:cBhvr>
                                        <p:cTn id="38" dur="500"/>
                                        <p:tgtEl>
                                          <p:spTgt spid="19459">
                                            <p:txEl>
                                              <p:pRg st="9" end="9"/>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19459">
                                            <p:txEl>
                                              <p:pRg st="10" end="10"/>
                                            </p:txEl>
                                          </p:spTgt>
                                        </p:tgtEl>
                                        <p:attrNameLst>
                                          <p:attrName>style.visibility</p:attrName>
                                        </p:attrNameLst>
                                      </p:cBhvr>
                                      <p:to>
                                        <p:strVal val="visible"/>
                                      </p:to>
                                    </p:set>
                                    <p:animEffect transition="in" filter="barn(inVertical)">
                                      <p:cBhvr>
                                        <p:cTn id="41" dur="500"/>
                                        <p:tgtEl>
                                          <p:spTgt spid="19459">
                                            <p:txEl>
                                              <p:pRg st="10" end="10"/>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19459">
                                            <p:txEl>
                                              <p:pRg st="11" end="11"/>
                                            </p:txEl>
                                          </p:spTgt>
                                        </p:tgtEl>
                                        <p:attrNameLst>
                                          <p:attrName>style.visibility</p:attrName>
                                        </p:attrNameLst>
                                      </p:cBhvr>
                                      <p:to>
                                        <p:strVal val="visible"/>
                                      </p:to>
                                    </p:set>
                                    <p:animEffect transition="in" filter="barn(inVertical)">
                                      <p:cBhvr>
                                        <p:cTn id="44" dur="500"/>
                                        <p:tgtEl>
                                          <p:spTgt spid="194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2429955" y="-85375"/>
            <a:ext cx="8394700" cy="1527175"/>
          </a:xfrm>
        </p:spPr>
        <p:txBody>
          <a:bodyPr/>
          <a:lstStyle/>
          <a:p>
            <a:pPr algn="ctr"/>
            <a:r>
              <a:rPr lang="tr-TR" altLang="en-US" dirty="0"/>
              <a:t>İşsizliğin Çeşitleri</a:t>
            </a:r>
          </a:p>
        </p:txBody>
      </p:sp>
      <p:sp>
        <p:nvSpPr>
          <p:cNvPr id="40962" name="Rectangle 16"/>
          <p:cNvSpPr>
            <a:spLocks noChangeArrowheads="1"/>
          </p:cNvSpPr>
          <p:nvPr/>
        </p:nvSpPr>
        <p:spPr bwMode="auto">
          <a:xfrm>
            <a:off x="1524002" y="43934"/>
            <a:ext cx="18466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endParaRPr lang="tr-TR" altLang="en-US" sz="1800" dirty="0">
              <a:latin typeface="Cambria"/>
              <a:cs typeface="Cambria"/>
            </a:endParaRPr>
          </a:p>
        </p:txBody>
      </p:sp>
      <p:grpSp>
        <p:nvGrpSpPr>
          <p:cNvPr id="40963" name="Group 4"/>
          <p:cNvGrpSpPr>
            <a:grpSpLocks noChangeAspect="1"/>
          </p:cNvGrpSpPr>
          <p:nvPr/>
        </p:nvGrpSpPr>
        <p:grpSpPr bwMode="auto">
          <a:xfrm>
            <a:off x="3467100" y="1752600"/>
            <a:ext cx="6172200" cy="4864100"/>
            <a:chOff x="3065" y="7936"/>
            <a:chExt cx="5432" cy="4685"/>
          </a:xfrm>
        </p:grpSpPr>
        <p:sp>
          <p:nvSpPr>
            <p:cNvPr id="40969" name="Text Box 13"/>
            <p:cNvSpPr txBox="1">
              <a:spLocks noChangeArrowheads="1"/>
            </p:cNvSpPr>
            <p:nvPr/>
          </p:nvSpPr>
          <p:spPr bwMode="auto">
            <a:xfrm>
              <a:off x="5191" y="11734"/>
              <a:ext cx="1313" cy="887"/>
            </a:xfrm>
            <a:prstGeom prst="rect">
              <a:avLst/>
            </a:prstGeom>
            <a:solidFill>
              <a:srgbClr val="C2D69B"/>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1800">
                  <a:solidFill>
                    <a:srgbClr val="FFFFFF"/>
                  </a:solidFill>
                  <a:latin typeface="Cambria"/>
                  <a:cs typeface="Cambria"/>
                </a:rPr>
                <a:t>Geçici</a:t>
              </a:r>
              <a:endParaRPr lang="tr-TR" altLang="en-US" sz="2800">
                <a:latin typeface="Cambria"/>
                <a:cs typeface="Cambria"/>
              </a:endParaRPr>
            </a:p>
          </p:txBody>
        </p:sp>
        <p:sp>
          <p:nvSpPr>
            <p:cNvPr id="40970" name="Text Box 12"/>
            <p:cNvSpPr txBox="1">
              <a:spLocks noChangeArrowheads="1"/>
            </p:cNvSpPr>
            <p:nvPr/>
          </p:nvSpPr>
          <p:spPr bwMode="auto">
            <a:xfrm>
              <a:off x="5191" y="10782"/>
              <a:ext cx="1313" cy="887"/>
            </a:xfrm>
            <a:prstGeom prst="rect">
              <a:avLst/>
            </a:prstGeom>
            <a:solidFill>
              <a:srgbClr val="C2D69B"/>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1800">
                  <a:solidFill>
                    <a:srgbClr val="FFFFFF"/>
                  </a:solidFill>
                  <a:latin typeface="Cambria"/>
                  <a:cs typeface="Cambria"/>
                </a:rPr>
                <a:t>Yapısal</a:t>
              </a:r>
              <a:endParaRPr lang="tr-TR" altLang="en-US" sz="2800">
                <a:latin typeface="Cambria"/>
                <a:cs typeface="Cambria"/>
              </a:endParaRPr>
            </a:p>
          </p:txBody>
        </p:sp>
        <p:sp>
          <p:nvSpPr>
            <p:cNvPr id="40971" name="Text Box 11"/>
            <p:cNvSpPr txBox="1">
              <a:spLocks noChangeArrowheads="1"/>
            </p:cNvSpPr>
            <p:nvPr/>
          </p:nvSpPr>
          <p:spPr bwMode="auto">
            <a:xfrm>
              <a:off x="3302" y="11734"/>
              <a:ext cx="1313" cy="887"/>
            </a:xfrm>
            <a:prstGeom prst="rect">
              <a:avLst/>
            </a:prstGeom>
            <a:solidFill>
              <a:srgbClr val="C2D69B"/>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1800">
                  <a:solidFill>
                    <a:srgbClr val="FFFFFF"/>
                  </a:solidFill>
                  <a:latin typeface="Cambria"/>
                  <a:cs typeface="Cambria"/>
                </a:rPr>
                <a:t>Geçici</a:t>
              </a:r>
              <a:endParaRPr lang="tr-TR" altLang="en-US" sz="2800">
                <a:latin typeface="Cambria"/>
                <a:cs typeface="Cambria"/>
              </a:endParaRPr>
            </a:p>
          </p:txBody>
        </p:sp>
        <p:sp>
          <p:nvSpPr>
            <p:cNvPr id="40972" name="Text Box 10"/>
            <p:cNvSpPr txBox="1">
              <a:spLocks noChangeArrowheads="1"/>
            </p:cNvSpPr>
            <p:nvPr/>
          </p:nvSpPr>
          <p:spPr bwMode="auto">
            <a:xfrm>
              <a:off x="3302" y="10782"/>
              <a:ext cx="1313" cy="887"/>
            </a:xfrm>
            <a:prstGeom prst="rect">
              <a:avLst/>
            </a:prstGeom>
            <a:solidFill>
              <a:srgbClr val="C2D69B"/>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1800">
                  <a:solidFill>
                    <a:srgbClr val="FFFFFF"/>
                  </a:solidFill>
                  <a:latin typeface="Cambria"/>
                  <a:cs typeface="Cambria"/>
                </a:rPr>
                <a:t>Yapısal</a:t>
              </a:r>
              <a:endParaRPr lang="tr-TR" altLang="en-US" sz="2800">
                <a:latin typeface="Cambria"/>
                <a:cs typeface="Cambria"/>
              </a:endParaRPr>
            </a:p>
          </p:txBody>
        </p:sp>
        <p:sp>
          <p:nvSpPr>
            <p:cNvPr id="40973" name="Text Box 9"/>
            <p:cNvSpPr txBox="1">
              <a:spLocks noChangeArrowheads="1"/>
            </p:cNvSpPr>
            <p:nvPr/>
          </p:nvSpPr>
          <p:spPr bwMode="auto">
            <a:xfrm>
              <a:off x="3302" y="8726"/>
              <a:ext cx="1313" cy="1979"/>
            </a:xfrm>
            <a:prstGeom prst="rect">
              <a:avLst/>
            </a:prstGeom>
            <a:solidFill>
              <a:srgbClr val="D99594"/>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1800">
                  <a:solidFill>
                    <a:srgbClr val="FFFFFF"/>
                  </a:solidFill>
                  <a:latin typeface="Cambria"/>
                  <a:cs typeface="Cambria"/>
                </a:rPr>
                <a:t>Döngüsel</a:t>
              </a:r>
              <a:endParaRPr lang="tr-TR" altLang="en-US" sz="2800">
                <a:latin typeface="Cambria"/>
                <a:cs typeface="Cambria"/>
              </a:endParaRPr>
            </a:p>
          </p:txBody>
        </p:sp>
        <p:sp>
          <p:nvSpPr>
            <p:cNvPr id="40974" name="Text Box 8"/>
            <p:cNvSpPr txBox="1">
              <a:spLocks noChangeArrowheads="1"/>
            </p:cNvSpPr>
            <p:nvPr/>
          </p:nvSpPr>
          <p:spPr bwMode="auto">
            <a:xfrm>
              <a:off x="3065" y="7936"/>
              <a:ext cx="1912" cy="62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1800">
                  <a:solidFill>
                    <a:srgbClr val="4F81BD"/>
                  </a:solidFill>
                  <a:latin typeface="Cambria"/>
                  <a:cs typeface="Cambria"/>
                </a:rPr>
                <a:t>Fiili İşsizlik Oranı: Resesyonda</a:t>
              </a:r>
              <a:endParaRPr lang="tr-TR" altLang="en-US" sz="1800">
                <a:latin typeface="Cambria"/>
                <a:cs typeface="Cambria"/>
              </a:endParaRPr>
            </a:p>
          </p:txBody>
        </p:sp>
        <p:sp>
          <p:nvSpPr>
            <p:cNvPr id="40975" name="Text Box 7"/>
            <p:cNvSpPr txBox="1">
              <a:spLocks noChangeArrowheads="1"/>
            </p:cNvSpPr>
            <p:nvPr/>
          </p:nvSpPr>
          <p:spPr bwMode="auto">
            <a:xfrm>
              <a:off x="4885" y="9481"/>
              <a:ext cx="2047" cy="118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1800">
                  <a:solidFill>
                    <a:srgbClr val="4F81BD"/>
                  </a:solidFill>
                  <a:latin typeface="Cambria"/>
                  <a:cs typeface="Cambria"/>
                </a:rPr>
                <a:t>Fiili İşsizlik Oranı: Normal Makroekonomik Şartlarda</a:t>
              </a:r>
              <a:endParaRPr lang="tr-TR" altLang="en-US" sz="1800">
                <a:latin typeface="Cambria"/>
                <a:cs typeface="Cambria"/>
              </a:endParaRPr>
            </a:p>
          </p:txBody>
        </p:sp>
        <p:sp>
          <p:nvSpPr>
            <p:cNvPr id="40976" name="Text Box 6"/>
            <p:cNvSpPr txBox="1">
              <a:spLocks noChangeArrowheads="1"/>
            </p:cNvSpPr>
            <p:nvPr/>
          </p:nvSpPr>
          <p:spPr bwMode="auto">
            <a:xfrm>
              <a:off x="6865" y="11454"/>
              <a:ext cx="1632" cy="7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1800">
                  <a:solidFill>
                    <a:srgbClr val="76923C"/>
                  </a:solidFill>
                  <a:latin typeface="Cambria"/>
                  <a:cs typeface="Cambria"/>
                </a:rPr>
                <a:t>Doğal İşsizlik</a:t>
              </a:r>
              <a:endParaRPr lang="tr-TR" altLang="en-US" sz="2800">
                <a:latin typeface="Cambria"/>
                <a:cs typeface="Cambria"/>
              </a:endParaRPr>
            </a:p>
          </p:txBody>
        </p:sp>
        <p:sp>
          <p:nvSpPr>
            <p:cNvPr id="40977" name="AutoShape 5"/>
            <p:cNvSpPr>
              <a:spLocks/>
            </p:cNvSpPr>
            <p:nvPr/>
          </p:nvSpPr>
          <p:spPr bwMode="auto">
            <a:xfrm>
              <a:off x="6681" y="10888"/>
              <a:ext cx="188" cy="1645"/>
            </a:xfrm>
            <a:prstGeom prst="rightBrace">
              <a:avLst>
                <a:gd name="adj1" fmla="val 72917"/>
                <a:gd name="adj2" fmla="val 50000"/>
              </a:avLst>
            </a:prstGeom>
            <a:noFill/>
            <a:ln w="19050">
              <a:solidFill>
                <a:srgbClr val="76923C"/>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endParaRPr lang="tr-TR" altLang="en-US" sz="2800">
                <a:latin typeface="Cambria"/>
                <a:cs typeface="Cambria"/>
              </a:endParaRPr>
            </a:p>
          </p:txBody>
        </p:sp>
      </p:grpSp>
      <p:sp>
        <p:nvSpPr>
          <p:cNvPr id="40964" name="Rectangle 26"/>
          <p:cNvSpPr>
            <a:spLocks noChangeArrowheads="1"/>
          </p:cNvSpPr>
          <p:nvPr/>
        </p:nvSpPr>
        <p:spPr bwMode="auto">
          <a:xfrm>
            <a:off x="1524002" y="4130159"/>
            <a:ext cx="18466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endParaRPr lang="tr-TR" altLang="en-US" sz="1800" dirty="0">
              <a:latin typeface="Cambria"/>
              <a:cs typeface="Cambria"/>
            </a:endParaRPr>
          </a:p>
        </p:txBody>
      </p:sp>
      <p:sp>
        <p:nvSpPr>
          <p:cNvPr id="40965" name="Text Box 8"/>
          <p:cNvSpPr txBox="1">
            <a:spLocks noChangeArrowheads="1"/>
          </p:cNvSpPr>
          <p:nvPr/>
        </p:nvSpPr>
        <p:spPr bwMode="auto">
          <a:xfrm>
            <a:off x="1816103" y="3149600"/>
            <a:ext cx="1079500" cy="2921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2000" dirty="0">
                <a:latin typeface="Cambria"/>
                <a:cs typeface="Cambria"/>
              </a:rPr>
              <a:t>Kötü!</a:t>
            </a:r>
          </a:p>
        </p:txBody>
      </p:sp>
      <p:sp>
        <p:nvSpPr>
          <p:cNvPr id="40966" name="Text Box 8"/>
          <p:cNvSpPr txBox="1">
            <a:spLocks noChangeArrowheads="1"/>
          </p:cNvSpPr>
          <p:nvPr/>
        </p:nvSpPr>
        <p:spPr bwMode="auto">
          <a:xfrm>
            <a:off x="8255000" y="3289300"/>
            <a:ext cx="1778000" cy="10414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2000" dirty="0">
                <a:latin typeface="Cambria"/>
                <a:cs typeface="Cambria"/>
              </a:rPr>
              <a:t>Her zaman vardır, u* ile ifade edilir.</a:t>
            </a:r>
          </a:p>
        </p:txBody>
      </p:sp>
      <p:cxnSp>
        <p:nvCxnSpPr>
          <p:cNvPr id="27" name="Straight Arrow Connector 26"/>
          <p:cNvCxnSpPr/>
          <p:nvPr/>
        </p:nvCxnSpPr>
        <p:spPr>
          <a:xfrm>
            <a:off x="2781300" y="3314700"/>
            <a:ext cx="7366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8801103" y="4394200"/>
            <a:ext cx="12700" cy="8001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7784913" y="5905795"/>
            <a:ext cx="4407087"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tr-TR" dirty="0">
                <a:latin typeface="Cambria"/>
                <a:cs typeface="Cambria"/>
              </a:rPr>
              <a:t>Doğal İşsizlik şu anda 6% civarında tahmin ediliyor. </a:t>
            </a:r>
          </a:p>
          <a:p>
            <a:endParaRPr lang="tr-TR" dirty="0">
              <a:latin typeface="Cambria"/>
            </a:endParaRPr>
          </a:p>
        </p:txBody>
      </p:sp>
    </p:spTree>
    <p:extLst>
      <p:ext uri="{BB962C8B-B14F-4D97-AF65-F5344CB8AC3E}">
        <p14:creationId xmlns:p14="http://schemas.microsoft.com/office/powerpoint/2010/main" val="2165345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723900" y="0"/>
            <a:ext cx="10210800" cy="1527175"/>
          </a:xfrm>
        </p:spPr>
        <p:txBody>
          <a:bodyPr/>
          <a:lstStyle/>
          <a:p>
            <a:r>
              <a:rPr lang="tr-TR" altLang="en-US" dirty="0">
                <a:latin typeface="Cambria" panose="02040503050406030204" pitchFamily="18" charset="0"/>
              </a:rPr>
              <a:t>Ekonomi: </a:t>
            </a:r>
            <a:r>
              <a:rPr lang="tr-TR" altLang="en-US" i="1" dirty="0" err="1">
                <a:latin typeface="Cambria" panose="02040503050406030204" pitchFamily="18" charset="0"/>
              </a:rPr>
              <a:t>Bronze</a:t>
            </a:r>
            <a:r>
              <a:rPr lang="tr-TR" altLang="en-US" i="1" dirty="0">
                <a:latin typeface="Cambria" panose="02040503050406030204" pitchFamily="18" charset="0"/>
              </a:rPr>
              <a:t> Age </a:t>
            </a:r>
            <a:r>
              <a:rPr lang="tr-TR" altLang="en-US" i="1" dirty="0" err="1">
                <a:latin typeface="Cambria" panose="02040503050406030204" pitchFamily="18" charset="0"/>
              </a:rPr>
              <a:t>Orientation</a:t>
            </a:r>
            <a:endParaRPr lang="tr-TR" altLang="en-US" i="1" dirty="0">
              <a:latin typeface="Cambria" panose="02040503050406030204" pitchFamily="18" charset="0"/>
            </a:endParaRPr>
          </a:p>
        </p:txBody>
      </p:sp>
      <p:sp>
        <p:nvSpPr>
          <p:cNvPr id="45058" name="Content Placeholder 2"/>
          <p:cNvSpPr>
            <a:spLocks noGrp="1"/>
          </p:cNvSpPr>
          <p:nvPr>
            <p:ph idx="1"/>
          </p:nvPr>
        </p:nvSpPr>
        <p:spPr>
          <a:xfrm>
            <a:off x="723900" y="1772633"/>
            <a:ext cx="10845666" cy="1864707"/>
          </a:xfrm>
        </p:spPr>
        <p:txBody>
          <a:bodyPr/>
          <a:lstStyle/>
          <a:p>
            <a:r>
              <a:rPr lang="tr-TR" altLang="en-US" sz="2800" dirty="0">
                <a:latin typeface="Cambria" panose="02040503050406030204" pitchFamily="18" charset="0"/>
              </a:rPr>
              <a:t>"</a:t>
            </a:r>
            <a:r>
              <a:rPr lang="tr-TR" altLang="en-US" sz="2800" dirty="0" err="1">
                <a:latin typeface="Cambria" panose="02040503050406030204" pitchFamily="18" charset="0"/>
              </a:rPr>
              <a:t>Bronze</a:t>
            </a:r>
            <a:r>
              <a:rPr lang="tr-TR" altLang="en-US" sz="2800" dirty="0">
                <a:latin typeface="Cambria" panose="02040503050406030204" pitchFamily="18" charset="0"/>
              </a:rPr>
              <a:t> Age </a:t>
            </a:r>
            <a:r>
              <a:rPr lang="tr-TR" altLang="en-US" sz="2800" dirty="0" err="1">
                <a:latin typeface="Cambria" panose="02040503050406030204" pitchFamily="18" charset="0"/>
              </a:rPr>
              <a:t>Orientation</a:t>
            </a:r>
            <a:r>
              <a:rPr lang="tr-TR" altLang="en-US" sz="2800" dirty="0">
                <a:latin typeface="Cambria" panose="02040503050406030204" pitchFamily="18" charset="0"/>
              </a:rPr>
              <a:t>"</a:t>
            </a:r>
          </a:p>
          <a:p>
            <a:pPr lvl="1"/>
            <a:r>
              <a:rPr lang="tr-TR" altLang="en-US" sz="2400" dirty="0">
                <a:latin typeface="Cambria" panose="02040503050406030204" pitchFamily="18" charset="0"/>
              </a:rPr>
              <a:t>Bu video klip iki mağara adımının Taş Devrinden Bronz Devrine geçerken karşılaştıkları muhtemel yapısal işsizliği betimliyor.</a:t>
            </a:r>
          </a:p>
        </p:txBody>
      </p:sp>
      <p:pic>
        <p:nvPicPr>
          <p:cNvPr id="5" name="Picture 4" descr="An icon indicating a video clip is present.">
            <a:hlinkClick r:id="rId3"/>
          </p:cNvPr>
          <p:cNvPicPr>
            <a:picLocks noChangeAspect="1"/>
          </p:cNvPicPr>
          <p:nvPr/>
        </p:nvPicPr>
        <p:blipFill>
          <a:blip r:embed="rId4"/>
          <a:srcRect l="20306" t="18303" r="22078" b="25455"/>
          <a:stretch>
            <a:fillRect/>
          </a:stretch>
        </p:blipFill>
        <p:spPr bwMode="auto">
          <a:xfrm>
            <a:off x="5321300" y="4143149"/>
            <a:ext cx="1549400" cy="1473200"/>
          </a:xfrm>
          <a:prstGeom prst="rect">
            <a:avLst/>
          </a:prstGeom>
          <a:noFill/>
          <a:ln w="9525">
            <a:noFill/>
            <a:miter lim="800000"/>
            <a:headEnd/>
            <a:tailEnd/>
          </a:ln>
        </p:spPr>
      </p:pic>
    </p:spTree>
    <p:extLst>
      <p:ext uri="{BB962C8B-B14F-4D97-AF65-F5344CB8AC3E}">
        <p14:creationId xmlns:p14="http://schemas.microsoft.com/office/powerpoint/2010/main" val="103889765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304803" y="6"/>
            <a:ext cx="11620500" cy="1527175"/>
          </a:xfrm>
        </p:spPr>
        <p:txBody>
          <a:bodyPr/>
          <a:lstStyle/>
          <a:p>
            <a:r>
              <a:rPr lang="tr-TR" altLang="en-US" dirty="0"/>
              <a:t>				Doğal İşsizlik Oranı ve Çıktı</a:t>
            </a:r>
          </a:p>
        </p:txBody>
      </p:sp>
      <p:graphicFrame>
        <p:nvGraphicFramePr>
          <p:cNvPr id="5" name="Table 4"/>
          <p:cNvGraphicFramePr>
            <a:graphicFrameLocks noGrp="1"/>
          </p:cNvGraphicFramePr>
          <p:nvPr>
            <p:extLst>
              <p:ext uri="{D42A27DB-BD31-4B8C-83A1-F6EECF244321}">
                <p14:modId xmlns:p14="http://schemas.microsoft.com/office/powerpoint/2010/main" val="1247301999"/>
              </p:ext>
            </p:extLst>
          </p:nvPr>
        </p:nvGraphicFramePr>
        <p:xfrm>
          <a:off x="1752602" y="1866900"/>
          <a:ext cx="8737601" cy="4754807"/>
        </p:xfrm>
        <a:graphic>
          <a:graphicData uri="http://schemas.openxmlformats.org/drawingml/2006/table">
            <a:tbl>
              <a:tblPr/>
              <a:tblGrid>
                <a:gridCol w="2913063">
                  <a:extLst>
                    <a:ext uri="{9D8B030D-6E8A-4147-A177-3AD203B41FA5}">
                      <a16:colId xmlns:a16="http://schemas.microsoft.com/office/drawing/2014/main" val="20000"/>
                    </a:ext>
                  </a:extLst>
                </a:gridCol>
                <a:gridCol w="2911475">
                  <a:extLst>
                    <a:ext uri="{9D8B030D-6E8A-4147-A177-3AD203B41FA5}">
                      <a16:colId xmlns:a16="http://schemas.microsoft.com/office/drawing/2014/main" val="20001"/>
                    </a:ext>
                  </a:extLst>
                </a:gridCol>
                <a:gridCol w="2913063">
                  <a:extLst>
                    <a:ext uri="{9D8B030D-6E8A-4147-A177-3AD203B41FA5}">
                      <a16:colId xmlns:a16="http://schemas.microsoft.com/office/drawing/2014/main" val="20002"/>
                    </a:ext>
                  </a:extLst>
                </a:gridCol>
              </a:tblGrid>
              <a:tr h="109720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Sağlıklı Ekonomi</a:t>
                      </a:r>
                    </a:p>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(Uzun Dönem)</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Resesyon</a:t>
                      </a:r>
                    </a:p>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(Geçici)</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Genişleme</a:t>
                      </a:r>
                    </a:p>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(Geçici)</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u = u*</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u &gt; u*</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u &lt; u*</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Y = Y*</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Y &lt; Y*</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Y &gt; Y*</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109720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Döngüsel İşsizlik sıfır.</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Döngüsel İşsizlik pozitif.</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Döngüsel İşsizlik negatif.</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TextBox 1"/>
          <p:cNvSpPr txBox="1"/>
          <p:nvPr/>
        </p:nvSpPr>
        <p:spPr>
          <a:xfrm>
            <a:off x="2831694" y="3274142"/>
            <a:ext cx="1455033" cy="369332"/>
          </a:xfrm>
          <a:prstGeom prst="rect">
            <a:avLst/>
          </a:prstGeom>
          <a:noFill/>
        </p:spPr>
        <p:txBody>
          <a:bodyPr wrap="none" rtlCol="0">
            <a:spAutoFit/>
          </a:bodyPr>
          <a:lstStyle/>
          <a:p>
            <a:r>
              <a:rPr lang="tr-TR" dirty="0">
                <a:latin typeface="Cambria"/>
              </a:rPr>
              <a:t>Uzun Dönem</a:t>
            </a:r>
          </a:p>
        </p:txBody>
      </p:sp>
    </p:spTree>
    <p:extLst>
      <p:ext uri="{BB962C8B-B14F-4D97-AF65-F5344CB8AC3E}">
        <p14:creationId xmlns:p14="http://schemas.microsoft.com/office/powerpoint/2010/main" val="3985852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57651" y="95112"/>
            <a:ext cx="12915900" cy="1527337"/>
          </a:xfrm>
        </p:spPr>
        <p:txBody>
          <a:bodyPr/>
          <a:lstStyle/>
          <a:p>
            <a:pPr>
              <a:defRPr/>
            </a:pPr>
            <a:r>
              <a:rPr lang="tr-TR" noProof="0" dirty="0"/>
              <a:t>Tam İstihdam Çıktısı (Potansiyel Reel GSYH)</a:t>
            </a:r>
            <a:br>
              <a:rPr lang="tr-TR" noProof="0" dirty="0"/>
            </a:br>
            <a:endParaRPr lang="tr-TR" noProof="0" dirty="0"/>
          </a:p>
        </p:txBody>
      </p:sp>
      <p:sp>
        <p:nvSpPr>
          <p:cNvPr id="9219" name="Rectangle 3"/>
          <p:cNvSpPr>
            <a:spLocks noGrp="1" noChangeArrowheads="1"/>
          </p:cNvSpPr>
          <p:nvPr>
            <p:ph type="body" idx="1"/>
          </p:nvPr>
        </p:nvSpPr>
        <p:spPr/>
        <p:txBody>
          <a:bodyPr/>
          <a:lstStyle/>
          <a:p>
            <a:pPr>
              <a:defRPr/>
            </a:pPr>
            <a:r>
              <a:rPr lang="tr-TR" sz="2400" noProof="0" dirty="0"/>
              <a:t>Potansiyel Reel GSYH, ekonominin fiili performansını ölçmek için "ölçüt" (</a:t>
            </a:r>
            <a:r>
              <a:rPr lang="tr-TR" sz="2400" noProof="0" dirty="0" err="1"/>
              <a:t>benchmark</a:t>
            </a:r>
            <a:r>
              <a:rPr lang="tr-TR" sz="2400" noProof="0" dirty="0"/>
              <a:t>) görevi görür.</a:t>
            </a:r>
          </a:p>
          <a:p>
            <a:pPr>
              <a:defRPr/>
            </a:pPr>
            <a:r>
              <a:rPr lang="tr-TR" sz="2400" noProof="0" dirty="0"/>
              <a:t>Ekonomi potansiyel reel GSYH'nin altında çalıştığında pozitif döngüsel işsizlik oluşur.</a:t>
            </a:r>
          </a:p>
          <a:p>
            <a:pPr>
              <a:defRPr/>
            </a:pPr>
            <a:r>
              <a:rPr lang="tr-TR" sz="2400" noProof="0" dirty="0"/>
              <a:t>Ekonomi "aşırı ısındıkça", bazen ekonomi Potansiyel Reel GSYH'yi aşan üretim seviyelerinde çalışır. Eğer ekonomi aşırı ısınırsa ücret ve fiyatlarda yukarı yönlü baskı oluşur.</a:t>
            </a:r>
          </a:p>
          <a:p>
            <a:pPr>
              <a:defRPr/>
            </a:pPr>
            <a:r>
              <a:rPr lang="tr-TR" sz="2400" noProof="0" dirty="0">
                <a:solidFill>
                  <a:srgbClr val="FF0000"/>
                </a:solidFill>
              </a:rPr>
              <a:t>Kaynaklardaki büyüme, teknoloji ve kaynak kalitesindeki gelişmelerle birlikte Potansiyel Reel GSYH zamanla büyür. Başka değişiklikler olmadan</a:t>
            </a:r>
            <a:r>
              <a:rPr lang="tr-TR" altLang="en-US" sz="2400" noProof="0" dirty="0">
                <a:solidFill>
                  <a:srgbClr val="FF0000"/>
                </a:solidFill>
              </a:rPr>
              <a:t>, ekonomi Potansiyel Reel GSYH seviyesinden daha yüksekte bir çıktıyı uzun dönemde sürdüremez. </a:t>
            </a:r>
          </a:p>
          <a:p>
            <a:pPr>
              <a:defRPr/>
            </a:pPr>
            <a:endParaRPr lang="tr-TR" sz="2800" noProof="0" dirty="0">
              <a:solidFill>
                <a:srgbClr val="FF0000"/>
              </a:solidFill>
            </a:endParaRPr>
          </a:p>
          <a:p>
            <a:pPr>
              <a:defRPr/>
            </a:pPr>
            <a:endParaRPr lang="tr-TR" sz="2800" noProof="0" dirty="0"/>
          </a:p>
        </p:txBody>
      </p:sp>
    </p:spTree>
    <p:extLst>
      <p:ext uri="{BB962C8B-B14F-4D97-AF65-F5344CB8AC3E}">
        <p14:creationId xmlns:p14="http://schemas.microsoft.com/office/powerpoint/2010/main" val="3521517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9"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4066" y="2070100"/>
            <a:ext cx="8018463" cy="368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descr="blue_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86180" y="2976564"/>
            <a:ext cx="6513513" cy="157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short_run.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86177" y="3063875"/>
            <a:ext cx="5962651" cy="1830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lin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30763" y="2806700"/>
            <a:ext cx="2806700" cy="270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contraction.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10164" y="5097470"/>
            <a:ext cx="2128837"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6" name="Title 6"/>
          <p:cNvSpPr>
            <a:spLocks noGrp="1"/>
          </p:cNvSpPr>
          <p:nvPr>
            <p:ph type="title"/>
          </p:nvPr>
        </p:nvSpPr>
        <p:spPr>
          <a:xfrm>
            <a:off x="1981200" y="7"/>
            <a:ext cx="8229600" cy="1527175"/>
          </a:xfrm>
        </p:spPr>
        <p:txBody>
          <a:bodyPr/>
          <a:lstStyle/>
          <a:p>
            <a:pPr algn="ctr"/>
            <a:r>
              <a:rPr lang="tr-TR" altLang="en-US" noProof="0" dirty="0"/>
              <a:t>İş Döngüsü</a:t>
            </a:r>
          </a:p>
        </p:txBody>
      </p:sp>
      <p:sp>
        <p:nvSpPr>
          <p:cNvPr id="9" name="Rectangle 8"/>
          <p:cNvSpPr/>
          <p:nvPr/>
        </p:nvSpPr>
        <p:spPr>
          <a:xfrm>
            <a:off x="1650048" y="2009775"/>
            <a:ext cx="1348105" cy="45720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dirty="0">
                <a:effectLst/>
                <a:latin typeface="Cambria"/>
                <a:ea typeface="ＭＳ 明朝"/>
                <a:cs typeface="Cambria"/>
              </a:rPr>
              <a:t>Reel GSYH</a:t>
            </a:r>
          </a:p>
        </p:txBody>
      </p:sp>
      <p:sp>
        <p:nvSpPr>
          <p:cNvPr id="10" name="Rectangle 9"/>
          <p:cNvSpPr/>
          <p:nvPr/>
        </p:nvSpPr>
        <p:spPr>
          <a:xfrm>
            <a:off x="4727723" y="3442766"/>
            <a:ext cx="519753"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Zirve</a:t>
            </a:r>
          </a:p>
        </p:txBody>
      </p:sp>
      <p:sp>
        <p:nvSpPr>
          <p:cNvPr id="11" name="Rectangle 10"/>
          <p:cNvSpPr/>
          <p:nvPr/>
        </p:nvSpPr>
        <p:spPr>
          <a:xfrm>
            <a:off x="5744564" y="4279032"/>
            <a:ext cx="760970"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Dip</a:t>
            </a:r>
          </a:p>
        </p:txBody>
      </p:sp>
      <p:sp>
        <p:nvSpPr>
          <p:cNvPr id="12" name="Rectangle 11"/>
          <p:cNvSpPr/>
          <p:nvPr/>
        </p:nvSpPr>
        <p:spPr>
          <a:xfrm>
            <a:off x="6995984" y="2754331"/>
            <a:ext cx="760970"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Zirve</a:t>
            </a:r>
          </a:p>
        </p:txBody>
      </p:sp>
      <p:sp>
        <p:nvSpPr>
          <p:cNvPr id="13" name="Rectangle 12"/>
          <p:cNvSpPr/>
          <p:nvPr/>
        </p:nvSpPr>
        <p:spPr>
          <a:xfrm>
            <a:off x="6329939" y="5074592"/>
            <a:ext cx="920774"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Genişleme</a:t>
            </a:r>
          </a:p>
        </p:txBody>
      </p:sp>
      <p:sp>
        <p:nvSpPr>
          <p:cNvPr id="14" name="Rectangle 13"/>
          <p:cNvSpPr/>
          <p:nvPr/>
        </p:nvSpPr>
        <p:spPr>
          <a:xfrm>
            <a:off x="5101195" y="5096732"/>
            <a:ext cx="1012851"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Daralma</a:t>
            </a:r>
          </a:p>
        </p:txBody>
      </p:sp>
      <p:sp>
        <p:nvSpPr>
          <p:cNvPr id="15" name="Rectangle 14"/>
          <p:cNvSpPr/>
          <p:nvPr/>
        </p:nvSpPr>
        <p:spPr>
          <a:xfrm>
            <a:off x="8282006" y="2920729"/>
            <a:ext cx="2569800"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GSYH'nin Uzun-dönem trendi</a:t>
            </a:r>
          </a:p>
        </p:txBody>
      </p:sp>
      <p:sp>
        <p:nvSpPr>
          <p:cNvPr id="16" name="Rectangle 15"/>
          <p:cNvSpPr/>
          <p:nvPr/>
        </p:nvSpPr>
        <p:spPr>
          <a:xfrm>
            <a:off x="8336715" y="3399325"/>
            <a:ext cx="2569800" cy="6693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GSYH'nin </a:t>
            </a:r>
            <a:r>
              <a:rPr lang="tr-TR" sz="1600" dirty="0">
                <a:latin typeface="Cambria"/>
                <a:ea typeface="ＭＳ 明朝"/>
                <a:cs typeface="Cambria"/>
              </a:rPr>
              <a:t>Kısa-dönemdeki yolu (İş Döngüsü)</a:t>
            </a:r>
            <a:endParaRPr lang="tr-TR" sz="1600" dirty="0">
              <a:effectLst/>
              <a:latin typeface="Cambria"/>
              <a:ea typeface="ＭＳ 明朝"/>
              <a:cs typeface="Cambria"/>
            </a:endParaRPr>
          </a:p>
        </p:txBody>
      </p:sp>
      <p:sp>
        <p:nvSpPr>
          <p:cNvPr id="17" name="Rectangle 16"/>
          <p:cNvSpPr/>
          <p:nvPr/>
        </p:nvSpPr>
        <p:spPr>
          <a:xfrm>
            <a:off x="9398316" y="5532787"/>
            <a:ext cx="1192982"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Zaman</a:t>
            </a:r>
          </a:p>
        </p:txBody>
      </p:sp>
      <p:sp>
        <p:nvSpPr>
          <p:cNvPr id="18" name="TextBox 17"/>
          <p:cNvSpPr txBox="1"/>
          <p:nvPr/>
        </p:nvSpPr>
        <p:spPr>
          <a:xfrm>
            <a:off x="3442631" y="1557303"/>
            <a:ext cx="803391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tr-TR" dirty="0">
                <a:latin typeface="Cambria"/>
              </a:rPr>
              <a:t>Eğer fiili reel GSYH uzun-dönem trendinin (bunu tam istihdam çıktısı yani potansiyel reel GSYH trendi gibi de düşünebilirsiniz) üst tarafında ise döngüsel işsizlik negatif ve doğal işsizlik fiili işsizlikten yüksek olur.</a:t>
            </a:r>
          </a:p>
        </p:txBody>
      </p:sp>
      <p:cxnSp>
        <p:nvCxnSpPr>
          <p:cNvPr id="19" name="Straight Arrow Connector 18"/>
          <p:cNvCxnSpPr/>
          <p:nvPr/>
        </p:nvCxnSpPr>
        <p:spPr>
          <a:xfrm flipH="1">
            <a:off x="5181813" y="2551471"/>
            <a:ext cx="732290" cy="9299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914103" y="2551471"/>
            <a:ext cx="1059233" cy="2382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1215" y="3291567"/>
            <a:ext cx="2958819" cy="23083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tr-TR" dirty="0">
                <a:latin typeface="Cambria"/>
              </a:rPr>
              <a:t>Eğer fiili reel GSYH uzun dönem-trendinin (bunu tam istihdam çıktısı yani potansiyel reel GSYH trendi gibi de düşünebilirsiniz) tam üzerinde ise döngüsel işsizlik sıfır olur ve doğal işsizlik fiili işsizliğe eşit olur.</a:t>
            </a:r>
          </a:p>
        </p:txBody>
      </p:sp>
      <p:cxnSp>
        <p:nvCxnSpPr>
          <p:cNvPr id="23" name="Straight Arrow Connector 22"/>
          <p:cNvCxnSpPr/>
          <p:nvPr/>
        </p:nvCxnSpPr>
        <p:spPr>
          <a:xfrm>
            <a:off x="2946030" y="4110921"/>
            <a:ext cx="1090568" cy="221044"/>
          </a:xfrm>
          <a:prstGeom prst="straightConnector1">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37963" y="5823944"/>
            <a:ext cx="8956636"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tr-TR" dirty="0">
                <a:latin typeface="Cambria"/>
              </a:rPr>
              <a:t>Eğer fiili reel GSYH uzun-dönem trendinin (bunu tam istihdam çıktısı yani potansiyel reel GSYH trendi gibi de düşünebilirsiniz) alt tarafında ise döngüsel işsizlik pozitif ve doğal işsizlik fiili işsizlikten düşük olur.</a:t>
            </a:r>
          </a:p>
        </p:txBody>
      </p:sp>
      <p:cxnSp>
        <p:nvCxnSpPr>
          <p:cNvPr id="26" name="Straight Arrow Connector 25"/>
          <p:cNvCxnSpPr/>
          <p:nvPr/>
        </p:nvCxnSpPr>
        <p:spPr>
          <a:xfrm flipH="1" flipV="1">
            <a:off x="6450332" y="4139071"/>
            <a:ext cx="1373411" cy="1621762"/>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8861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981199" y="7"/>
            <a:ext cx="9759871" cy="1527175"/>
          </a:xfrm>
        </p:spPr>
        <p:txBody>
          <a:bodyPr/>
          <a:lstStyle/>
          <a:p>
            <a:r>
              <a:rPr lang="tr-TR" altLang="en-US" noProof="0" dirty="0"/>
              <a:t>GSYH Verisinin Üç Farklı Kullanımı</a:t>
            </a:r>
          </a:p>
        </p:txBody>
      </p:sp>
      <p:sp>
        <p:nvSpPr>
          <p:cNvPr id="14339" name="Content Placeholder 2"/>
          <p:cNvSpPr>
            <a:spLocks noGrp="1"/>
          </p:cNvSpPr>
          <p:nvPr>
            <p:ph idx="1"/>
          </p:nvPr>
        </p:nvSpPr>
        <p:spPr>
          <a:xfrm>
            <a:off x="1981200" y="1712913"/>
            <a:ext cx="9036050" cy="4895850"/>
          </a:xfrm>
        </p:spPr>
        <p:txBody>
          <a:bodyPr/>
          <a:lstStyle/>
          <a:p>
            <a:pPr eaLnBrk="1" hangingPunct="1"/>
            <a:r>
              <a:rPr lang="tr-TR" altLang="en-US" sz="3200" noProof="0" dirty="0"/>
              <a:t>GSYH'nin incelenmesi neden yaralıdır?</a:t>
            </a:r>
          </a:p>
          <a:p>
            <a:pPr marL="971550" lvl="1" indent="-514350" eaLnBrk="1" hangingPunct="1">
              <a:buFont typeface="Calibri" panose="020F0502020204030204" pitchFamily="34" charset="0"/>
              <a:buAutoNum type="arabicPeriod"/>
            </a:pPr>
            <a:r>
              <a:rPr lang="tr-TR" altLang="en-US" sz="2800" noProof="0" dirty="0"/>
              <a:t>Farklı zaman ve uluslar üstünden yaşam standardını tahmin eder.</a:t>
            </a:r>
          </a:p>
          <a:p>
            <a:pPr marL="971550" lvl="1" indent="-514350" eaLnBrk="1" hangingPunct="1">
              <a:buFont typeface="Calibri" panose="020F0502020204030204" pitchFamily="34" charset="0"/>
              <a:buAutoNum type="arabicPeriod"/>
            </a:pPr>
            <a:r>
              <a:rPr lang="tr-TR" altLang="en-US" sz="2800" noProof="0" dirty="0"/>
              <a:t>Ekonomik büyümeyi ölçer.</a:t>
            </a:r>
          </a:p>
          <a:p>
            <a:pPr marL="971550" lvl="1" indent="-514350" eaLnBrk="1" hangingPunct="1">
              <a:buFont typeface="Calibri" panose="020F0502020204030204" pitchFamily="34" charset="0"/>
              <a:buAutoNum type="arabicPeriod"/>
            </a:pPr>
            <a:r>
              <a:rPr lang="tr-TR" altLang="en-US" sz="2800" noProof="0" dirty="0"/>
              <a:t>Bir ekonominin kısa-dönemde genişleme mi yoksa daralma mı yaşadığını belirler.</a:t>
            </a:r>
          </a:p>
        </p:txBody>
      </p:sp>
    </p:spTree>
    <p:extLst>
      <p:ext uri="{BB962C8B-B14F-4D97-AF65-F5344CB8AC3E}">
        <p14:creationId xmlns:p14="http://schemas.microsoft.com/office/powerpoint/2010/main" val="2723322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barn(inVertical)">
                                      <p:cBhvr>
                                        <p:cTn id="7" dur="500"/>
                                        <p:tgtEl>
                                          <p:spTgt spid="14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barn(inVertical)">
                                      <p:cBhvr>
                                        <p:cTn id="12" dur="500"/>
                                        <p:tgtEl>
                                          <p:spTgt spid="14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Effect transition="in" filter="barn(inVertical)">
                                      <p:cBhvr>
                                        <p:cTn id="17"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2" descr="FIG07"/>
          <p:cNvPicPr>
            <a:picLocks noChangeAspect="1" noChangeArrowheads="1"/>
          </p:cNvPicPr>
          <p:nvPr/>
        </p:nvPicPr>
        <p:blipFill>
          <a:blip r:embed="rId3"/>
          <a:srcRect/>
          <a:stretch>
            <a:fillRect/>
          </a:stretch>
        </p:blipFill>
        <p:spPr bwMode="auto">
          <a:xfrm>
            <a:off x="1156328" y="685801"/>
            <a:ext cx="9686301" cy="4899026"/>
          </a:xfrm>
          <a:prstGeom prst="rect">
            <a:avLst/>
          </a:prstGeom>
          <a:noFill/>
          <a:ln w="9525">
            <a:noFill/>
            <a:miter lim="800000"/>
            <a:headEnd/>
            <a:tailEnd/>
          </a:ln>
          <a:effectLst/>
        </p:spPr>
      </p:pic>
      <p:sp>
        <p:nvSpPr>
          <p:cNvPr id="3" name="Rectangle 2"/>
          <p:cNvSpPr/>
          <p:nvPr/>
        </p:nvSpPr>
        <p:spPr>
          <a:xfrm>
            <a:off x="1280286" y="1003528"/>
            <a:ext cx="1894566" cy="48123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İşsizlik Oranı</a:t>
            </a:r>
            <a:endParaRPr lang="tr-TR" sz="2400" b="1" dirty="0">
              <a:effectLst/>
              <a:latin typeface="Cambria"/>
              <a:ea typeface="ＭＳ 明朝"/>
              <a:cs typeface="Cambria"/>
            </a:endParaRPr>
          </a:p>
        </p:txBody>
      </p:sp>
      <p:sp>
        <p:nvSpPr>
          <p:cNvPr id="4" name="Rectangle 3"/>
          <p:cNvSpPr/>
          <p:nvPr/>
        </p:nvSpPr>
        <p:spPr>
          <a:xfrm>
            <a:off x="906106" y="3293448"/>
            <a:ext cx="2529538" cy="43748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Doğal İşsizlik Oranı</a:t>
            </a:r>
            <a:endParaRPr lang="tr-TR" sz="2400" b="1" dirty="0">
              <a:effectLst/>
              <a:latin typeface="Cambria"/>
              <a:ea typeface="ＭＳ 明朝"/>
              <a:cs typeface="Cambria"/>
            </a:endParaRPr>
          </a:p>
        </p:txBody>
      </p:sp>
      <p:sp>
        <p:nvSpPr>
          <p:cNvPr id="5" name="Rectangle 4"/>
          <p:cNvSpPr/>
          <p:nvPr/>
        </p:nvSpPr>
        <p:spPr>
          <a:xfrm>
            <a:off x="1110204" y="660214"/>
            <a:ext cx="8323643" cy="32868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tr-TR" sz="2000" b="1" dirty="0">
                <a:latin typeface="Cambria"/>
                <a:ea typeface="ＭＳ 明朝"/>
                <a:cs typeface="Cambria"/>
              </a:rPr>
              <a:t>İşgücü ABD İşsizlik Oranı ve Resesyonlar, 1960-2012</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3686600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tr-TR" dirty="0">
                <a:ea typeface="MS PGothic" charset="0"/>
              </a:rPr>
              <a:t>Ekonomi: </a:t>
            </a:r>
            <a:r>
              <a:rPr lang="tr-TR" i="1" dirty="0">
                <a:ea typeface="MS PGothic" charset="0"/>
              </a:rPr>
              <a:t>İşsizliğin Coğrafyası</a:t>
            </a:r>
          </a:p>
        </p:txBody>
      </p:sp>
      <p:sp>
        <p:nvSpPr>
          <p:cNvPr id="65538" name="Content Placeholder 2"/>
          <p:cNvSpPr>
            <a:spLocks noGrp="1"/>
          </p:cNvSpPr>
          <p:nvPr>
            <p:ph idx="1"/>
          </p:nvPr>
        </p:nvSpPr>
        <p:spPr/>
        <p:txBody>
          <a:bodyPr/>
          <a:lstStyle/>
          <a:p>
            <a:r>
              <a:rPr lang="tr-TR" altLang="ja-JP" sz="3200" dirty="0">
                <a:ea typeface="MS PGothic" charset="0"/>
              </a:rPr>
              <a:t>"İşsizliğin Coğrafyası"</a:t>
            </a:r>
          </a:p>
          <a:p>
            <a:pPr lvl="1"/>
            <a:r>
              <a:rPr lang="tr-TR" sz="2800" dirty="0">
                <a:ea typeface="MS PGothic" charset="0"/>
              </a:rPr>
              <a:t>Aralık 2007'de  başlayan Büyük Resesyon süresince, Amerika'daki işsizlik oranlarını gösteren interaktif bir harita.</a:t>
            </a:r>
          </a:p>
        </p:txBody>
      </p:sp>
      <p:pic>
        <p:nvPicPr>
          <p:cNvPr id="65539" name="Picture 4" descr="Econ in Media.eps">
            <a:hlinkClick r:id="rId3"/>
          </p:cNvPr>
          <p:cNvPicPr>
            <a:picLocks noChangeAspect="1"/>
          </p:cNvPicPr>
          <p:nvPr/>
        </p:nvPicPr>
        <p:blipFill>
          <a:blip r:embed="rId4">
            <a:extLst>
              <a:ext uri="{28A0092B-C50C-407E-A947-70E740481C1C}">
                <a14:useLocalDpi xmlns:a14="http://schemas.microsoft.com/office/drawing/2010/main" val="0"/>
              </a:ext>
            </a:extLst>
          </a:blip>
          <a:srcRect l="12140" t="10822" r="12962" b="16451"/>
          <a:stretch>
            <a:fillRect/>
          </a:stretch>
        </p:blipFill>
        <p:spPr bwMode="auto">
          <a:xfrm>
            <a:off x="4921251" y="4224338"/>
            <a:ext cx="1828800" cy="134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6253026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800225" y="41569"/>
            <a:ext cx="11201400" cy="1527175"/>
          </a:xfrm>
        </p:spPr>
        <p:txBody>
          <a:bodyPr/>
          <a:lstStyle/>
          <a:p>
            <a:r>
              <a:rPr lang="tr-TR" altLang="en-US" noProof="0" dirty="0"/>
              <a:t>İşsizlik Oranın Eksiklikleri</a:t>
            </a:r>
          </a:p>
        </p:txBody>
      </p:sp>
      <p:sp>
        <p:nvSpPr>
          <p:cNvPr id="29699" name="Content Placeholder 2"/>
          <p:cNvSpPr>
            <a:spLocks noGrp="1"/>
          </p:cNvSpPr>
          <p:nvPr>
            <p:ph idx="1"/>
          </p:nvPr>
        </p:nvSpPr>
        <p:spPr>
          <a:xfrm>
            <a:off x="1800225" y="1608139"/>
            <a:ext cx="6400800" cy="5173662"/>
          </a:xfrm>
        </p:spPr>
        <p:txBody>
          <a:bodyPr/>
          <a:lstStyle/>
          <a:p>
            <a:pPr eaLnBrk="1" hangingPunct="1"/>
            <a:r>
              <a:rPr lang="tr-TR" altLang="en-US" sz="2800" noProof="0" dirty="0"/>
              <a:t>İşsizlik Zaman Çizelgesi</a:t>
            </a:r>
          </a:p>
          <a:p>
            <a:pPr lvl="1" eaLnBrk="1" hangingPunct="1"/>
            <a:r>
              <a:rPr lang="tr-TR" altLang="en-US" sz="2200" noProof="0" dirty="0"/>
              <a:t>İşsizlik oranları ekonomik aktiviteyi takip eder (gecikmelidir).</a:t>
            </a:r>
          </a:p>
          <a:p>
            <a:pPr lvl="1" eaLnBrk="1" hangingPunct="1"/>
            <a:r>
              <a:rPr lang="tr-TR" altLang="en-US" sz="2200" noProof="0" dirty="0"/>
              <a:t>Toparlanma olup bazı insanların yeniden iş gücüne katılmasına rağmen, işsizlik oranı hala artabilir!</a:t>
            </a:r>
          </a:p>
          <a:p>
            <a:pPr eaLnBrk="1" hangingPunct="1"/>
            <a:r>
              <a:rPr lang="tr-TR" altLang="en-US" sz="2800" noProof="0" dirty="0"/>
              <a:t>Kimler işsiz?</a:t>
            </a:r>
          </a:p>
          <a:p>
            <a:pPr lvl="1" eaLnBrk="1" hangingPunct="1"/>
            <a:r>
              <a:rPr lang="tr-TR" altLang="en-US" sz="2200" noProof="0" dirty="0"/>
              <a:t>Kimlerin işsiz olduğunu bilmiyoruz.</a:t>
            </a:r>
          </a:p>
          <a:p>
            <a:pPr lvl="1" eaLnBrk="1" hangingPunct="1"/>
            <a:r>
              <a:rPr lang="tr-TR" altLang="en-US" sz="2200" noProof="0" dirty="0"/>
              <a:t>Ne kadar süredir işsiz bilmiyoruz.</a:t>
            </a:r>
          </a:p>
          <a:p>
            <a:pPr lvl="1" eaLnBrk="1" hangingPunct="1"/>
            <a:r>
              <a:rPr lang="tr-TR" altLang="en-US" sz="2200" noProof="0" dirty="0"/>
              <a:t>Kısa-dönem işsizlik büyük problem olmayabilir ama uzun dönem-işsizlik büyük bir problemdir.</a:t>
            </a:r>
          </a:p>
          <a:p>
            <a:pPr lvl="1" eaLnBrk="1" hangingPunct="1"/>
            <a:endParaRPr lang="tr-TR" altLang="en-US" sz="2400" noProof="0" dirty="0"/>
          </a:p>
          <a:p>
            <a:pPr lvl="1" eaLnBrk="1" hangingPunct="1"/>
            <a:endParaRPr lang="tr-TR" altLang="en-US" sz="2400" noProof="0" dirty="0"/>
          </a:p>
          <a:p>
            <a:pPr eaLnBrk="1" hangingPunct="1"/>
            <a:endParaRPr lang="tr-TR" altLang="en-US" sz="2800" noProof="0" dirty="0"/>
          </a:p>
        </p:txBody>
      </p:sp>
      <p:pic>
        <p:nvPicPr>
          <p:cNvPr id="29700" name="Picture 4" descr="I:\DirkTextbookN\Jpegs(All)\Macro Ch19-33\ch07\CO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l="16086" r="6311"/>
          <a:stretch>
            <a:fillRect/>
          </a:stretch>
        </p:blipFill>
        <p:spPr bwMode="auto">
          <a:xfrm>
            <a:off x="8242301" y="2466976"/>
            <a:ext cx="2251075" cy="342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3919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barn(inVertical)">
                                      <p:cBhvr>
                                        <p:cTn id="7" dur="500"/>
                                        <p:tgtEl>
                                          <p:spTgt spid="2969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barn(inVertical)">
                                      <p:cBhvr>
                                        <p:cTn id="10" dur="500"/>
                                        <p:tgtEl>
                                          <p:spTgt spid="2969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animEffect transition="in" filter="barn(inVertical)">
                                      <p:cBhvr>
                                        <p:cTn id="15" dur="500"/>
                                        <p:tgtEl>
                                          <p:spTgt spid="29699">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9699">
                                            <p:txEl>
                                              <p:pRg st="5" end="5"/>
                                            </p:txEl>
                                          </p:spTgt>
                                        </p:tgtEl>
                                        <p:attrNameLst>
                                          <p:attrName>style.visibility</p:attrName>
                                        </p:attrNameLst>
                                      </p:cBhvr>
                                      <p:to>
                                        <p:strVal val="visible"/>
                                      </p:to>
                                    </p:set>
                                    <p:animEffect transition="in" filter="barn(inVertical)">
                                      <p:cBhvr>
                                        <p:cTn id="18" dur="500"/>
                                        <p:tgtEl>
                                          <p:spTgt spid="29699">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9699">
                                            <p:txEl>
                                              <p:pRg st="6" end="6"/>
                                            </p:txEl>
                                          </p:spTgt>
                                        </p:tgtEl>
                                        <p:attrNameLst>
                                          <p:attrName>style.visibility</p:attrName>
                                        </p:attrNameLst>
                                      </p:cBhvr>
                                      <p:to>
                                        <p:strVal val="visible"/>
                                      </p:to>
                                    </p:set>
                                    <p:animEffect transition="in" filter="barn(inVertical)">
                                      <p:cBhvr>
                                        <p:cTn id="21" dur="500"/>
                                        <p:tgtEl>
                                          <p:spTgt spid="29699">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9700"/>
                                        </p:tgtEl>
                                        <p:attrNameLst>
                                          <p:attrName>style.visibility</p:attrName>
                                        </p:attrNameLst>
                                      </p:cBhvr>
                                      <p:to>
                                        <p:strVal val="visible"/>
                                      </p:to>
                                    </p:set>
                                    <p:animEffect transition="in" filter="barn(inVertical)">
                                      <p:cBhvr>
                                        <p:cTn id="24"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1981200" y="7"/>
            <a:ext cx="8229600" cy="1527175"/>
          </a:xfrm>
        </p:spPr>
        <p:txBody>
          <a:bodyPr/>
          <a:lstStyle/>
          <a:p>
            <a:r>
              <a:rPr lang="tr-TR" altLang="en-US" noProof="0" dirty="0"/>
              <a:t>Özet</a:t>
            </a:r>
          </a:p>
        </p:txBody>
      </p:sp>
      <p:sp>
        <p:nvSpPr>
          <p:cNvPr id="86018" name="Content Placeholder 2"/>
          <p:cNvSpPr>
            <a:spLocks noGrp="1"/>
          </p:cNvSpPr>
          <p:nvPr>
            <p:ph idx="1"/>
          </p:nvPr>
        </p:nvSpPr>
        <p:spPr>
          <a:xfrm>
            <a:off x="1981200" y="1712913"/>
            <a:ext cx="8229600" cy="4895850"/>
          </a:xfrm>
        </p:spPr>
        <p:txBody>
          <a:bodyPr/>
          <a:lstStyle/>
          <a:p>
            <a:r>
              <a:rPr lang="tr-TR" altLang="en-US" sz="2800" noProof="0" dirty="0"/>
              <a:t>Geçici ve yapısal işsizlik, işsizliğin doğal olarak neden sıfırdan büyük olduğunu açıklar.</a:t>
            </a:r>
          </a:p>
          <a:p>
            <a:r>
              <a:rPr lang="tr-TR" altLang="en-US" sz="2800" noProof="0" dirty="0"/>
              <a:t>Döngüsel işsizlik, işsizliğin iş döngüsü boyunca nasıl değiştiğini açıklar.</a:t>
            </a:r>
          </a:p>
          <a:p>
            <a:r>
              <a:rPr lang="tr-TR" altLang="en-US" sz="2800" noProof="0" dirty="0"/>
              <a:t>İşsizlik oranı, çalışmak isteyip de işsiz olanların iş gücündeki oransal yüzdesidir.</a:t>
            </a:r>
          </a:p>
        </p:txBody>
      </p:sp>
    </p:spTree>
    <p:extLst>
      <p:ext uri="{BB962C8B-B14F-4D97-AF65-F5344CB8AC3E}">
        <p14:creationId xmlns:p14="http://schemas.microsoft.com/office/powerpoint/2010/main" val="3765478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1981200" y="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81200" y="1649413"/>
            <a:ext cx="9131300" cy="4895850"/>
          </a:xfrm>
        </p:spPr>
        <p:txBody>
          <a:bodyPr/>
          <a:lstStyle/>
          <a:p>
            <a:pPr marL="0" indent="0">
              <a:buNone/>
            </a:pPr>
            <a:r>
              <a:rPr lang="tr-TR" altLang="en-US" sz="3200" noProof="0" dirty="0"/>
              <a:t>Aşağıdakilerden hangisi yapısal işsizliğin bir örneğidir?</a:t>
            </a:r>
          </a:p>
          <a:p>
            <a:pPr marL="971550" lvl="1" indent="-514350">
              <a:buFont typeface="Calibri" panose="020F0502020204030204" pitchFamily="34" charset="0"/>
              <a:buAutoNum type="alphaUcPeriod"/>
            </a:pPr>
            <a:r>
              <a:rPr lang="tr-TR" altLang="en-US" sz="2800" noProof="0" dirty="0"/>
              <a:t>VCR tamircisi olan Ahmet işsizdir çünkü VCR kullanan çok az kişi vardır.</a:t>
            </a:r>
          </a:p>
          <a:p>
            <a:pPr marL="971550" lvl="1" indent="-514350">
              <a:buFont typeface="Calibri" panose="020F0502020204030204" pitchFamily="34" charset="0"/>
              <a:buAutoNum type="alphaUcPeriod"/>
            </a:pPr>
            <a:r>
              <a:rPr lang="tr-TR" altLang="en-US" sz="2800" noProof="0" dirty="0"/>
              <a:t>İnşaat işçisi Ahmet işsizdir çünkü kimse ev yaptırtmıyor.</a:t>
            </a:r>
          </a:p>
          <a:p>
            <a:pPr marL="971550" lvl="1" indent="-514350">
              <a:buFont typeface="Calibri" panose="020F0502020204030204" pitchFamily="34" charset="0"/>
              <a:buAutoNum type="alphaUcPeriod"/>
            </a:pPr>
            <a:r>
              <a:rPr lang="tr-TR" altLang="en-US" sz="2800" noProof="0" dirty="0"/>
              <a:t>Restoranda şef olan Ahmet işsizdir çünkü o ve eşi yeni bir şehre taşınmıştır.</a:t>
            </a:r>
          </a:p>
        </p:txBody>
      </p:sp>
    </p:spTree>
    <p:extLst>
      <p:ext uri="{BB962C8B-B14F-4D97-AF65-F5344CB8AC3E}">
        <p14:creationId xmlns:p14="http://schemas.microsoft.com/office/powerpoint/2010/main" val="2317468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1981200" y="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49450" y="1649413"/>
            <a:ext cx="9766299" cy="4895850"/>
          </a:xfrm>
        </p:spPr>
        <p:txBody>
          <a:bodyPr/>
          <a:lstStyle/>
          <a:p>
            <a:pPr marL="0" indent="0">
              <a:buNone/>
            </a:pPr>
            <a:r>
              <a:rPr lang="tr-TR" altLang="en-US" sz="3200" noProof="0" dirty="0"/>
              <a:t>Aşağıdakilerden hangisi geçici işsizliğin bir örneğidir?</a:t>
            </a:r>
          </a:p>
          <a:p>
            <a:pPr marL="971550" lvl="1" indent="-514350">
              <a:buFont typeface="Calibri" panose="020F0502020204030204" pitchFamily="34" charset="0"/>
              <a:buAutoNum type="alphaUcPeriod"/>
            </a:pPr>
            <a:r>
              <a:rPr lang="tr-TR" altLang="en-US" sz="2800" noProof="0" dirty="0"/>
              <a:t>VCR tamircisi olan Ahmet işsizdir çünkü VCR kullanan çok az kişi vardır.</a:t>
            </a:r>
          </a:p>
          <a:p>
            <a:pPr marL="971550" lvl="1" indent="-514350">
              <a:buFont typeface="Calibri" panose="020F0502020204030204" pitchFamily="34" charset="0"/>
              <a:buAutoNum type="alphaUcPeriod"/>
            </a:pPr>
            <a:r>
              <a:rPr lang="tr-TR" altLang="en-US" sz="2800" noProof="0" dirty="0"/>
              <a:t>İnşaat işçisi Ahmet işsizdir çünkü kimse ev yaptırtmıyor.</a:t>
            </a:r>
          </a:p>
          <a:p>
            <a:pPr marL="971550" lvl="1" indent="-514350">
              <a:buFont typeface="Calibri" panose="020F0502020204030204" pitchFamily="34" charset="0"/>
              <a:buAutoNum type="alphaUcPeriod"/>
            </a:pPr>
            <a:r>
              <a:rPr lang="tr-TR" altLang="en-US" sz="2800" noProof="0" dirty="0"/>
              <a:t>Restoranda şef olan Ahmet işsizdir çünkü o ve eşi yeni bir şehre taşınmıştır</a:t>
            </a:r>
          </a:p>
        </p:txBody>
      </p:sp>
    </p:spTree>
    <p:extLst>
      <p:ext uri="{BB962C8B-B14F-4D97-AF65-F5344CB8AC3E}">
        <p14:creationId xmlns:p14="http://schemas.microsoft.com/office/powerpoint/2010/main" val="3127200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1981200" y="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tr-TR" altLang="en-US" sz="3200" noProof="0" dirty="0"/>
              <a:t>Aşağıdaki kişilerden hangisi işsizdir?</a:t>
            </a:r>
          </a:p>
          <a:p>
            <a:pPr marL="971550" lvl="1" indent="-514350">
              <a:buFont typeface="Calibri" panose="020F0502020204030204" pitchFamily="34" charset="0"/>
              <a:buAutoNum type="alphaUcPeriod"/>
            </a:pPr>
            <a:r>
              <a:rPr lang="tr-TR" altLang="en-US" sz="2800" noProof="0" dirty="0"/>
              <a:t>Şu anda çalışmayan üniversite öğrencisi Ahmet.</a:t>
            </a:r>
          </a:p>
          <a:p>
            <a:pPr marL="971550" lvl="1" indent="-514350">
              <a:buFont typeface="Calibri" panose="020F0502020204030204" pitchFamily="34" charset="0"/>
              <a:buAutoNum type="alphaUcPeriod"/>
            </a:pPr>
            <a:r>
              <a:rPr lang="tr-TR" altLang="en-US" sz="2800" noProof="0" dirty="0"/>
              <a:t>İş başvurularından haber bekleyen üniversiteden yeni mezun Aslı.</a:t>
            </a:r>
          </a:p>
          <a:p>
            <a:pPr marL="971550" lvl="1" indent="-514350">
              <a:buFont typeface="Calibri" panose="020F0502020204030204" pitchFamily="34" charset="0"/>
              <a:buAutoNum type="alphaUcPeriod"/>
            </a:pPr>
            <a:r>
              <a:rPr lang="tr-TR" altLang="en-US" sz="2800" noProof="0" dirty="0"/>
              <a:t>Evde oturan Mehmet.</a:t>
            </a:r>
          </a:p>
          <a:p>
            <a:pPr marL="971550" lvl="1" indent="-514350">
              <a:buFont typeface="Calibri" panose="020F0502020204030204" pitchFamily="34" charset="0"/>
              <a:buAutoNum type="alphaUcPeriod"/>
            </a:pPr>
            <a:r>
              <a:rPr lang="tr-TR" altLang="en-US" sz="2800" noProof="0" dirty="0"/>
              <a:t>Yukardakilerin hepsi.</a:t>
            </a:r>
          </a:p>
        </p:txBody>
      </p:sp>
    </p:spTree>
    <p:extLst>
      <p:ext uri="{BB962C8B-B14F-4D97-AF65-F5344CB8AC3E}">
        <p14:creationId xmlns:p14="http://schemas.microsoft.com/office/powerpoint/2010/main" val="3772833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981200" y="7"/>
            <a:ext cx="8229600" cy="1527175"/>
          </a:xfrm>
        </p:spPr>
        <p:txBody>
          <a:bodyPr/>
          <a:lstStyle/>
          <a:p>
            <a:r>
              <a:rPr lang="tr-TR" altLang="en-US" noProof="0" dirty="0"/>
              <a:t>Tüketici Fiyat Endeksi</a:t>
            </a:r>
          </a:p>
        </p:txBody>
      </p:sp>
      <p:sp>
        <p:nvSpPr>
          <p:cNvPr id="9219" name="Content Placeholder 2"/>
          <p:cNvSpPr>
            <a:spLocks noGrp="1"/>
          </p:cNvSpPr>
          <p:nvPr>
            <p:ph idx="1"/>
          </p:nvPr>
        </p:nvSpPr>
        <p:spPr>
          <a:xfrm>
            <a:off x="1981200" y="1712913"/>
            <a:ext cx="9530862" cy="4895850"/>
          </a:xfrm>
        </p:spPr>
        <p:txBody>
          <a:bodyPr/>
          <a:lstStyle/>
          <a:p>
            <a:pPr eaLnBrk="1" hangingPunct="1"/>
            <a:r>
              <a:rPr lang="tr-TR" altLang="en-US" sz="2800" noProof="0" dirty="0"/>
              <a:t>Tüketici Fiyat Endeksi (Consumer </a:t>
            </a:r>
            <a:r>
              <a:rPr lang="tr-TR" altLang="en-US" sz="2800" noProof="0" dirty="0" err="1"/>
              <a:t>Price</a:t>
            </a:r>
            <a:r>
              <a:rPr lang="tr-TR" altLang="en-US" sz="2800" noProof="0" dirty="0"/>
              <a:t> Index: CPI)</a:t>
            </a:r>
          </a:p>
          <a:p>
            <a:pPr lvl="1" eaLnBrk="1" hangingPunct="1"/>
            <a:r>
              <a:rPr lang="tr-TR" altLang="en-US" sz="2400" noProof="0" dirty="0"/>
              <a:t>Tipik bir tüketicinin tüketim biçimine göre hesaplanmış fiyat seviyesi ölçütüdür.</a:t>
            </a:r>
          </a:p>
          <a:p>
            <a:pPr lvl="1" eaLnBrk="1" hangingPunct="1"/>
            <a:r>
              <a:rPr lang="tr-TR" altLang="en-US" sz="2400" noProof="0" dirty="0"/>
              <a:t>Amaç: tipik bir tüketici tarafından tüketilen tüm mal ve hizmetleri ekleyelim ki yaşam maliyeti için genel bir ölçüt bulabilelim.</a:t>
            </a:r>
          </a:p>
          <a:p>
            <a:pPr eaLnBrk="1" hangingPunct="1"/>
            <a:r>
              <a:rPr lang="tr-TR" altLang="en-US" sz="2800" noProof="0" dirty="0" err="1"/>
              <a:t>Bureau</a:t>
            </a:r>
            <a:r>
              <a:rPr lang="tr-TR" altLang="en-US" sz="2800" noProof="0" dirty="0"/>
              <a:t> of </a:t>
            </a:r>
            <a:r>
              <a:rPr lang="tr-TR" altLang="en-US" sz="2800" noProof="0" dirty="0" err="1"/>
              <a:t>Labor</a:t>
            </a:r>
            <a:r>
              <a:rPr lang="tr-TR" altLang="en-US" sz="2800" noProof="0" dirty="0"/>
              <a:t> </a:t>
            </a:r>
            <a:r>
              <a:rPr lang="tr-TR" altLang="en-US" sz="2800" noProof="0" dirty="0" err="1"/>
              <a:t>Statistics</a:t>
            </a:r>
            <a:r>
              <a:rPr lang="tr-TR" altLang="en-US" sz="2800" noProof="0" dirty="0"/>
              <a:t> (BLS)</a:t>
            </a:r>
          </a:p>
          <a:p>
            <a:pPr lvl="1" eaLnBrk="1" hangingPunct="1"/>
            <a:r>
              <a:rPr lang="tr-TR" altLang="en-US" sz="2400" noProof="0" dirty="0"/>
              <a:t>ABD'de Enflasyon ve işsizlik verilerini raporlayan hükümet ajansıdır.</a:t>
            </a:r>
          </a:p>
          <a:p>
            <a:pPr lvl="1" eaLnBrk="1" hangingPunct="1"/>
            <a:r>
              <a:rPr lang="tr-TR" altLang="en-US" sz="2400" noProof="0" dirty="0"/>
              <a:t>Belli tüketici fiyatlarına ne kadar </a:t>
            </a:r>
            <a:r>
              <a:rPr lang="tr-TR" altLang="ja-JP" sz="2400" noProof="0" dirty="0"/>
              <a:t>“ağırlık” koyulacağına karar verir.</a:t>
            </a:r>
          </a:p>
          <a:p>
            <a:pPr lvl="1" eaLnBrk="1" hangingPunct="1"/>
            <a:r>
              <a:rPr lang="tr-TR" altLang="ja-JP" sz="2400" noProof="0" dirty="0"/>
              <a:t>Türkiye'de bu kurumun karşılığı Türkiye İstatistik Kurumu'dur (TÜİK).</a:t>
            </a:r>
            <a:endParaRPr lang="tr-TR" altLang="ja-JP" sz="2000" noProof="0" dirty="0"/>
          </a:p>
          <a:p>
            <a:pPr eaLnBrk="1" hangingPunct="1"/>
            <a:endParaRPr lang="tr-TR" altLang="en-US" sz="2800" noProof="0" dirty="0"/>
          </a:p>
        </p:txBody>
      </p:sp>
      <p:pic>
        <p:nvPicPr>
          <p:cNvPr id="9220" name="Picture 4" descr="I:\DirkTextbookN\Jpegs(All)\Macro Ch19-33\ch08\01_PRINECOMA_CH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2612" y="3382108"/>
            <a:ext cx="1358900" cy="186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7288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arn(inVertical)">
                                      <p:cBhvr>
                                        <p:cTn id="7" dur="500"/>
                                        <p:tgtEl>
                                          <p:spTgt spid="921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219">
                                            <p:txEl>
                                              <p:pRg st="2" end="2"/>
                                            </p:txEl>
                                          </p:spTgt>
                                        </p:tgtEl>
                                        <p:attrNameLst>
                                          <p:attrName>style.visibility</p:attrName>
                                        </p:attrNameLst>
                                      </p:cBhvr>
                                      <p:to>
                                        <p:strVal val="visible"/>
                                      </p:to>
                                    </p:set>
                                    <p:animEffect transition="in" filter="barn(inVertical)">
                                      <p:cBhvr>
                                        <p:cTn id="10" dur="500"/>
                                        <p:tgtEl>
                                          <p:spTgt spid="9219">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220"/>
                                        </p:tgtEl>
                                        <p:attrNameLst>
                                          <p:attrName>style.visibility</p:attrName>
                                        </p:attrNameLst>
                                      </p:cBhvr>
                                      <p:to>
                                        <p:strVal val="visible"/>
                                      </p:to>
                                    </p:set>
                                    <p:animEffect transition="in" filter="barn(inVertical)">
                                      <p:cBhvr>
                                        <p:cTn id="13" dur="500"/>
                                        <p:tgtEl>
                                          <p:spTgt spid="92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9219">
                                            <p:txEl>
                                              <p:pRg st="4" end="4"/>
                                            </p:txEl>
                                          </p:spTgt>
                                        </p:tgtEl>
                                        <p:attrNameLst>
                                          <p:attrName>style.visibility</p:attrName>
                                        </p:attrNameLst>
                                      </p:cBhvr>
                                      <p:to>
                                        <p:strVal val="visible"/>
                                      </p:to>
                                    </p:set>
                                    <p:animEffect transition="in" filter="barn(inVertical)">
                                      <p:cBhvr>
                                        <p:cTn id="18" dur="500"/>
                                        <p:tgtEl>
                                          <p:spTgt spid="9219">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animEffect transition="in" filter="barn(inVertical)">
                                      <p:cBhvr>
                                        <p:cTn id="21" dur="500"/>
                                        <p:tgtEl>
                                          <p:spTgt spid="9219">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9219">
                                            <p:txEl>
                                              <p:pRg st="6" end="6"/>
                                            </p:txEl>
                                          </p:spTgt>
                                        </p:tgtEl>
                                        <p:attrNameLst>
                                          <p:attrName>style.visibility</p:attrName>
                                        </p:attrNameLst>
                                      </p:cBhvr>
                                      <p:to>
                                        <p:strVal val="visible"/>
                                      </p:to>
                                    </p:set>
                                    <p:animEffect transition="in" filter="barn(inVertical)">
                                      <p:cBhvr>
                                        <p:cTn id="24"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988708" y="30834"/>
            <a:ext cx="10882744" cy="1527175"/>
          </a:xfrm>
        </p:spPr>
        <p:txBody>
          <a:bodyPr/>
          <a:lstStyle/>
          <a:p>
            <a:pPr algn="ctr"/>
            <a:r>
              <a:rPr lang="tr-TR" altLang="en-US" noProof="0" dirty="0"/>
              <a:t>Hangi Fiyatlar CPI hesaplamasında Kullanılıyor?</a:t>
            </a:r>
          </a:p>
        </p:txBody>
      </p:sp>
      <p:pic>
        <p:nvPicPr>
          <p:cNvPr id="24578" name="Picture 2" descr="FIG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64" y="1712920"/>
            <a:ext cx="7045325" cy="4967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2051322" y="1605051"/>
            <a:ext cx="8323643" cy="298808"/>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tr-TR" sz="2000" b="1" dirty="0" err="1">
                <a:latin typeface="Cambria"/>
                <a:ea typeface="ＭＳ 明朝"/>
                <a:cs typeface="Cambria"/>
              </a:rPr>
              <a:t>CPI'nın</a:t>
            </a:r>
            <a:r>
              <a:rPr lang="tr-TR" sz="2000" b="1" dirty="0">
                <a:latin typeface="Cambria"/>
                <a:ea typeface="ＭＳ 明朝"/>
                <a:cs typeface="Cambria"/>
              </a:rPr>
              <a:t> Bileşenleri, Mart 2012</a:t>
            </a:r>
            <a:endParaRPr lang="tr-TR" sz="2400" b="1" dirty="0">
              <a:effectLst/>
              <a:latin typeface="Cambria"/>
              <a:ea typeface="ＭＳ 明朝"/>
              <a:cs typeface="Cambria"/>
            </a:endParaRPr>
          </a:p>
        </p:txBody>
      </p:sp>
      <p:sp>
        <p:nvSpPr>
          <p:cNvPr id="5" name="Rectangle 4"/>
          <p:cNvSpPr/>
          <p:nvPr/>
        </p:nvSpPr>
        <p:spPr>
          <a:xfrm>
            <a:off x="6490240" y="1896295"/>
            <a:ext cx="1294014" cy="32868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Eğitim</a:t>
            </a:r>
            <a:endParaRPr lang="tr-TR" sz="2400" b="1" dirty="0">
              <a:effectLst/>
              <a:latin typeface="Cambria"/>
              <a:ea typeface="ＭＳ 明朝"/>
              <a:cs typeface="Cambria"/>
            </a:endParaRPr>
          </a:p>
        </p:txBody>
      </p:sp>
      <p:sp>
        <p:nvSpPr>
          <p:cNvPr id="6" name="Rectangle 5"/>
          <p:cNvSpPr/>
          <p:nvPr/>
        </p:nvSpPr>
        <p:spPr>
          <a:xfrm>
            <a:off x="2742107" y="4294060"/>
            <a:ext cx="1521266" cy="32868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Sağlık</a:t>
            </a:r>
            <a:endParaRPr lang="tr-TR" sz="2400" b="1" dirty="0">
              <a:effectLst/>
              <a:latin typeface="Cambria"/>
              <a:ea typeface="ＭＳ 明朝"/>
              <a:cs typeface="Cambria"/>
            </a:endParaRPr>
          </a:p>
        </p:txBody>
      </p:sp>
      <p:sp>
        <p:nvSpPr>
          <p:cNvPr id="7" name="Rectangle 6"/>
          <p:cNvSpPr/>
          <p:nvPr/>
        </p:nvSpPr>
        <p:spPr>
          <a:xfrm>
            <a:off x="2764783" y="3586475"/>
            <a:ext cx="1714025" cy="24694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Eğlence</a:t>
            </a:r>
            <a:endParaRPr lang="tr-TR" sz="2400" b="1" dirty="0">
              <a:effectLst/>
              <a:latin typeface="Cambria"/>
              <a:ea typeface="ＭＳ 明朝"/>
              <a:cs typeface="Cambria"/>
            </a:endParaRPr>
          </a:p>
        </p:txBody>
      </p:sp>
      <p:sp>
        <p:nvSpPr>
          <p:cNvPr id="8" name="Rectangle 7"/>
          <p:cNvSpPr/>
          <p:nvPr/>
        </p:nvSpPr>
        <p:spPr>
          <a:xfrm>
            <a:off x="2317117" y="2978593"/>
            <a:ext cx="1894566" cy="32868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İletişim</a:t>
            </a:r>
            <a:endParaRPr lang="tr-TR" sz="2400" b="1" dirty="0">
              <a:effectLst/>
              <a:latin typeface="Cambria"/>
              <a:ea typeface="ＭＳ 明朝"/>
              <a:cs typeface="Cambria"/>
            </a:endParaRPr>
          </a:p>
        </p:txBody>
      </p:sp>
      <p:sp>
        <p:nvSpPr>
          <p:cNvPr id="9" name="Rectangle 8"/>
          <p:cNvSpPr/>
          <p:nvPr/>
        </p:nvSpPr>
        <p:spPr>
          <a:xfrm>
            <a:off x="4438746" y="2715006"/>
            <a:ext cx="972212" cy="298808"/>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Giyim</a:t>
            </a:r>
            <a:endParaRPr lang="tr-TR" sz="2400" b="1" dirty="0">
              <a:effectLst/>
              <a:latin typeface="Cambria"/>
              <a:ea typeface="ＭＳ 明朝"/>
              <a:cs typeface="Cambria"/>
            </a:endParaRPr>
          </a:p>
        </p:txBody>
      </p:sp>
      <p:sp>
        <p:nvSpPr>
          <p:cNvPr id="10" name="Rectangle 9"/>
          <p:cNvSpPr/>
          <p:nvPr/>
        </p:nvSpPr>
        <p:spPr>
          <a:xfrm>
            <a:off x="3955638" y="1911847"/>
            <a:ext cx="2474442" cy="51419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Diğer mal ve hizmetler</a:t>
            </a:r>
            <a:endParaRPr lang="tr-TR" sz="2400" b="1" dirty="0">
              <a:effectLst/>
              <a:latin typeface="Cambria"/>
              <a:ea typeface="ＭＳ 明朝"/>
              <a:cs typeface="Cambria"/>
            </a:endParaRPr>
          </a:p>
        </p:txBody>
      </p:sp>
      <p:sp>
        <p:nvSpPr>
          <p:cNvPr id="11" name="Rectangle 10"/>
          <p:cNvSpPr/>
          <p:nvPr/>
        </p:nvSpPr>
        <p:spPr>
          <a:xfrm>
            <a:off x="7685806" y="4271379"/>
            <a:ext cx="1294014" cy="32868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Ev</a:t>
            </a:r>
            <a:endParaRPr lang="tr-TR" sz="2400" b="1" dirty="0">
              <a:effectLst/>
              <a:latin typeface="Cambria"/>
              <a:ea typeface="ＭＳ 明朝"/>
              <a:cs typeface="Cambria"/>
            </a:endParaRPr>
          </a:p>
        </p:txBody>
      </p:sp>
      <p:sp>
        <p:nvSpPr>
          <p:cNvPr id="12" name="Rectangle 11"/>
          <p:cNvSpPr/>
          <p:nvPr/>
        </p:nvSpPr>
        <p:spPr>
          <a:xfrm>
            <a:off x="6485180" y="5972412"/>
            <a:ext cx="1722333" cy="32868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Ulaşım</a:t>
            </a:r>
            <a:endParaRPr lang="tr-TR" sz="2400" b="1" dirty="0">
              <a:effectLst/>
              <a:latin typeface="Cambria"/>
              <a:ea typeface="ＭＳ 明朝"/>
              <a:cs typeface="Cambria"/>
            </a:endParaRPr>
          </a:p>
        </p:txBody>
      </p:sp>
      <p:sp>
        <p:nvSpPr>
          <p:cNvPr id="13" name="Rectangle 12"/>
          <p:cNvSpPr/>
          <p:nvPr/>
        </p:nvSpPr>
        <p:spPr>
          <a:xfrm>
            <a:off x="5514714" y="4942419"/>
            <a:ext cx="1294014" cy="582293"/>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Yiyecek ve İçecek</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3045668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260311" y="20644"/>
            <a:ext cx="9176084" cy="1527175"/>
          </a:xfrm>
        </p:spPr>
        <p:txBody>
          <a:bodyPr/>
          <a:lstStyle/>
          <a:p>
            <a:pPr algn="ctr"/>
            <a:r>
              <a:rPr lang="tr-TR" altLang="en-US" noProof="0" dirty="0"/>
              <a:t>Basit bir Fiyat Endeksi Hesaplama</a:t>
            </a:r>
          </a:p>
        </p:txBody>
      </p:sp>
      <p:graphicFrame>
        <p:nvGraphicFramePr>
          <p:cNvPr id="5" name="Table 4"/>
          <p:cNvGraphicFramePr>
            <a:graphicFrameLocks noGrp="1"/>
          </p:cNvGraphicFramePr>
          <p:nvPr>
            <p:extLst>
              <p:ext uri="{D42A27DB-BD31-4B8C-83A1-F6EECF244321}">
                <p14:modId xmlns:p14="http://schemas.microsoft.com/office/powerpoint/2010/main" val="259522539"/>
              </p:ext>
            </p:extLst>
          </p:nvPr>
        </p:nvGraphicFramePr>
        <p:xfrm>
          <a:off x="1765303" y="1803403"/>
          <a:ext cx="8166100" cy="3579813"/>
        </p:xfrm>
        <a:graphic>
          <a:graphicData uri="http://schemas.openxmlformats.org/drawingml/2006/table">
            <a:tbl>
              <a:tblPr/>
              <a:tblGrid>
                <a:gridCol w="1905000">
                  <a:extLst>
                    <a:ext uri="{9D8B030D-6E8A-4147-A177-3AD203B41FA5}">
                      <a16:colId xmlns:a16="http://schemas.microsoft.com/office/drawing/2014/main" val="20000"/>
                    </a:ext>
                  </a:extLst>
                </a:gridCol>
                <a:gridCol w="1228725">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8887">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52425">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2013</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solidFill>
                      <a:srgbClr val="DBE5F1"/>
                    </a:solidFill>
                  </a:tcPr>
                </a:tc>
                <a:tc hMerge="1">
                  <a:txBody>
                    <a:bodyPr/>
                    <a:lstStyle/>
                    <a:p>
                      <a:endParaRPr lang="en-US"/>
                    </a:p>
                  </a:txBody>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2014</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solidFill>
                      <a:srgbClr val="F2DBDB"/>
                    </a:solidFill>
                  </a:tcPr>
                </a:tc>
                <a:tc hMerge="1">
                  <a:txBody>
                    <a:bodyPr/>
                    <a:lstStyle/>
                    <a:p>
                      <a:endParaRPr lang="en-US"/>
                    </a:p>
                  </a:txBody>
                  <a:tcPr/>
                </a:tc>
                <a:extLst>
                  <a:ext uri="{0D108BD9-81ED-4DB2-BD59-A6C34878D82A}">
                    <a16:rowId xmlns:a16="http://schemas.microsoft.com/office/drawing/2014/main" val="10000"/>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Ürün</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Miktar</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Fiyat</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Maliyet</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Fiyat</a:t>
                      </a: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Maliyet</a:t>
                      </a: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1"/>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2"/>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Mısır</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2</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$4</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$6</a:t>
                      </a: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$12</a:t>
                      </a: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3"/>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İçecek</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2</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$4</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$4</a:t>
                      </a: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4"/>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Sinema Bileti</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1</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$10</a:t>
                      </a: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$10</a:t>
                      </a: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solidFill>
                      <a:srgbClr val="F2DBDB"/>
                    </a:solidFill>
                  </a:tcPr>
                </a:tc>
                <a:extLst>
                  <a:ext uri="{0D108BD9-81ED-4DB2-BD59-A6C34878D82A}">
                    <a16:rowId xmlns:a16="http://schemas.microsoft.com/office/drawing/2014/main" val="10005"/>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solidFill>
                      <a:srgbClr val="F2DBDB"/>
                    </a:solidFill>
                  </a:tcPr>
                </a:tc>
                <a:extLst>
                  <a:ext uri="{0D108BD9-81ED-4DB2-BD59-A6C34878D82A}">
                    <a16:rowId xmlns:a16="http://schemas.microsoft.com/office/drawing/2014/main" val="10006"/>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C0504D"/>
                          </a:solidFill>
                          <a:effectLst/>
                          <a:latin typeface="Cambria"/>
                          <a:ea typeface="MS PGothic" charset="0"/>
                          <a:cs typeface="Cambria"/>
                        </a:rPr>
                        <a:t>Consumer Price</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rgbClr val="C0504D"/>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rgbClr val="C0504D"/>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C0504D"/>
                          </a:solidFill>
                          <a:effectLst/>
                          <a:latin typeface="Cambria"/>
                          <a:ea typeface="MS PGothic" charset="0"/>
                          <a:cs typeface="Cambria"/>
                        </a:rPr>
                        <a:t>$24</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rgbClr val="C0504D"/>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C0504D"/>
                          </a:solidFill>
                          <a:effectLst/>
                          <a:latin typeface="Cambria"/>
                          <a:ea typeface="MS PGothic" charset="0"/>
                          <a:cs typeface="Cambria"/>
                        </a:rPr>
                        <a:t>$30</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7"/>
                  </a:ext>
                </a:extLst>
              </a:tr>
              <a:tr h="604838">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C0504D"/>
                          </a:solidFill>
                          <a:effectLst/>
                          <a:latin typeface="Cambria"/>
                          <a:ea typeface="MS PGothic" charset="0"/>
                          <a:cs typeface="Cambria"/>
                        </a:rPr>
                        <a:t>Index (CPI)</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hMerge="1">
                  <a:txBody>
                    <a:bodyPr/>
                    <a:lstStyle/>
                    <a:p>
                      <a:endParaRPr lang="en-US"/>
                    </a:p>
                  </a:txBody>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graphicFrame>
        <p:nvGraphicFramePr>
          <p:cNvPr id="14391" name="Object 1"/>
          <p:cNvGraphicFramePr>
            <a:graphicFrameLocks noChangeAspect="1"/>
          </p:cNvGraphicFramePr>
          <p:nvPr/>
        </p:nvGraphicFramePr>
        <p:xfrm>
          <a:off x="5003805" y="5676900"/>
          <a:ext cx="2105025" cy="863600"/>
        </p:xfrm>
        <a:graphic>
          <a:graphicData uri="http://schemas.openxmlformats.org/presentationml/2006/ole">
            <mc:AlternateContent xmlns:mc="http://schemas.openxmlformats.org/markup-compatibility/2006">
              <mc:Choice xmlns:v="urn:schemas-microsoft-com:vml" Requires="v">
                <p:oleObj spid="_x0000_s2935" name="Equation" r:id="rId4" imgW="990170" imgH="406224" progId="Equation.3">
                  <p:embed/>
                </p:oleObj>
              </mc:Choice>
              <mc:Fallback>
                <p:oleObj name="Equation" r:id="rId4" imgW="990170" imgH="40622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5" y="5676900"/>
                        <a:ext cx="2105025"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92" name="Object 2"/>
          <p:cNvGraphicFramePr>
            <a:graphicFrameLocks noChangeAspect="1"/>
          </p:cNvGraphicFramePr>
          <p:nvPr/>
        </p:nvGraphicFramePr>
        <p:xfrm>
          <a:off x="7785101" y="5638800"/>
          <a:ext cx="2073275" cy="850900"/>
        </p:xfrm>
        <a:graphic>
          <a:graphicData uri="http://schemas.openxmlformats.org/presentationml/2006/ole">
            <mc:AlternateContent xmlns:mc="http://schemas.openxmlformats.org/markup-compatibility/2006">
              <mc:Choice xmlns:v="urn:schemas-microsoft-com:vml" Requires="v">
                <p:oleObj spid="_x0000_s2936" name="Equation" r:id="rId6" imgW="990170" imgH="406224" progId="Equation.3">
                  <p:embed/>
                </p:oleObj>
              </mc:Choice>
              <mc:Fallback>
                <p:oleObj name="Equation" r:id="rId6" imgW="990170" imgH="4062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1" y="5638800"/>
                        <a:ext cx="2073275" cy="850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258581" y="5676903"/>
            <a:ext cx="440708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tr-TR" dirty="0">
                <a:latin typeface="Cambria"/>
                <a:cs typeface="Cambria"/>
              </a:rPr>
              <a:t>Yukarıdaki örnekte baz yıl hangisi?</a:t>
            </a:r>
          </a:p>
          <a:p>
            <a:endParaRPr lang="tr-TR" dirty="0">
              <a:latin typeface="Cambria"/>
            </a:endParaRPr>
          </a:p>
        </p:txBody>
      </p:sp>
    </p:spTree>
    <p:extLst>
      <p:ext uri="{BB962C8B-B14F-4D97-AF65-F5344CB8AC3E}">
        <p14:creationId xmlns:p14="http://schemas.microsoft.com/office/powerpoint/2010/main" val="539277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91"/>
                                        </p:tgtEl>
                                        <p:attrNameLst>
                                          <p:attrName>style.visibility</p:attrName>
                                        </p:attrNameLst>
                                      </p:cBhvr>
                                      <p:to>
                                        <p:strVal val="visible"/>
                                      </p:to>
                                    </p:set>
                                    <p:animEffect transition="in" filter="barn(inVertical)">
                                      <p:cBhvr>
                                        <p:cTn id="7" dur="500"/>
                                        <p:tgtEl>
                                          <p:spTgt spid="14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4392"/>
                                        </p:tgtEl>
                                        <p:attrNameLst>
                                          <p:attrName>style.visibility</p:attrName>
                                        </p:attrNameLst>
                                      </p:cBhvr>
                                      <p:to>
                                        <p:strVal val="visible"/>
                                      </p:to>
                                    </p:set>
                                    <p:animEffect transition="in" filter="barn(inVertical)">
                                      <p:cBhvr>
                                        <p:cTn id="12" dur="500"/>
                                        <p:tgtEl>
                                          <p:spTgt spid="14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a:xfrm>
            <a:off x="1981200" y="1"/>
            <a:ext cx="8686800" cy="1527175"/>
          </a:xfrm>
        </p:spPr>
        <p:txBody>
          <a:bodyPr/>
          <a:lstStyle/>
          <a:p>
            <a:r>
              <a:rPr lang="tr-TR" altLang="en-US" sz="4000" dirty="0"/>
              <a:t>Yaşam Standardının Ölçülmesi</a:t>
            </a:r>
            <a:endParaRPr lang="tr-TR" altLang="en-US" sz="4200" dirty="0">
              <a:latin typeface="Cambria" panose="02040503050406030204" pitchFamily="18" charset="0"/>
              <a:ea typeface="Helvetica Neue" charset="0"/>
              <a:cs typeface="Helvetica Neue" charset="0"/>
            </a:endParaRPr>
          </a:p>
        </p:txBody>
      </p:sp>
      <p:sp>
        <p:nvSpPr>
          <p:cNvPr id="26628" name="Content Placeholder 2"/>
          <p:cNvSpPr>
            <a:spLocks noGrp="1"/>
          </p:cNvSpPr>
          <p:nvPr>
            <p:ph idx="1"/>
          </p:nvPr>
        </p:nvSpPr>
        <p:spPr>
          <a:xfrm>
            <a:off x="1981200" y="1712914"/>
            <a:ext cx="9663404" cy="1629001"/>
          </a:xfrm>
        </p:spPr>
        <p:txBody>
          <a:bodyPr/>
          <a:lstStyle/>
          <a:p>
            <a:pPr eaLnBrk="1" hangingPunct="1"/>
            <a:r>
              <a:rPr lang="tr-TR" altLang="en-US" sz="3200" dirty="0"/>
              <a:t>Toplam GSYH (Total GDP)</a:t>
            </a:r>
          </a:p>
          <a:p>
            <a:pPr lvl="1" eaLnBrk="1" hangingPunct="1"/>
            <a:r>
              <a:rPr lang="tr-TR" altLang="en-US" sz="2800" dirty="0"/>
              <a:t>Ülkeleri karşılaştırmak için doğru bir yol değildir.</a:t>
            </a:r>
          </a:p>
          <a:p>
            <a:pPr lvl="1" eaLnBrk="1" hangingPunct="1"/>
            <a:r>
              <a:rPr lang="tr-TR" altLang="en-US" sz="2800" dirty="0"/>
              <a:t>Ülkenin nüfusunu hesaba katmaz.</a:t>
            </a:r>
            <a:endParaRPr lang="tr-TR" altLang="ja-JP" sz="2800" dirty="0"/>
          </a:p>
        </p:txBody>
      </p:sp>
      <p:pic>
        <p:nvPicPr>
          <p:cNvPr id="26626" name="Picture 1" descr="A world map of the concentration of total GDP, in millions. The index has five classifications: less than 19.90 million, 19.90 to 54.96 million, 54.96 to 100.70 million, 100.70 to 207.85 million, and greater than 207.85 million.  The countries that are greater than 207.85 million are the United States, Brazil, China, India, and Indonesia. The countries that are 100.70 to 207.85 are Mexico, Russia, Pakistan, and western European countries. The countries that are 54.96 to 100.70 are eastern European countries, Southeast Asian countries, Canada, and South American countries. The countries that are 19.90 to 54.96 are several African and Middle Eastern countries. The countries that fit into the less than 19.90 million classifications are several African countries. "/>
          <p:cNvPicPr>
            <a:picLocks noChangeAspect="1"/>
          </p:cNvPicPr>
          <p:nvPr/>
        </p:nvPicPr>
        <p:blipFill rotWithShape="1">
          <a:blip r:embed="rId3">
            <a:extLst>
              <a:ext uri="{28A0092B-C50C-407E-A947-70E740481C1C}">
                <a14:useLocalDpi xmlns:a14="http://schemas.microsoft.com/office/drawing/2010/main" val="0"/>
              </a:ext>
            </a:extLst>
          </a:blip>
          <a:srcRect t="10232"/>
          <a:stretch/>
        </p:blipFill>
        <p:spPr bwMode="auto">
          <a:xfrm>
            <a:off x="3166269" y="3453205"/>
            <a:ext cx="5859462" cy="337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284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1041403" y="1712913"/>
            <a:ext cx="9531351" cy="4895850"/>
          </a:xfrm>
        </p:spPr>
        <p:txBody>
          <a:bodyPr/>
          <a:lstStyle/>
          <a:p>
            <a:pPr eaLnBrk="1" hangingPunct="1"/>
            <a:r>
              <a:rPr lang="tr-TR" altLang="en-US" sz="2400" noProof="0" dirty="0"/>
              <a:t>Fiyat endeksi hesabı</a:t>
            </a:r>
          </a:p>
          <a:p>
            <a:pPr eaLnBrk="1" hangingPunct="1"/>
            <a:endParaRPr lang="tr-TR" altLang="en-US" sz="2800" noProof="0" dirty="0"/>
          </a:p>
          <a:p>
            <a:pPr eaLnBrk="1" hangingPunct="1"/>
            <a:endParaRPr lang="tr-TR" altLang="en-US" sz="2800" noProof="0" dirty="0"/>
          </a:p>
          <a:p>
            <a:pPr eaLnBrk="1" hangingPunct="1">
              <a:buFont typeface="Arial" panose="020B0604020202020204" pitchFamily="34" charset="0"/>
              <a:buNone/>
            </a:pPr>
            <a:r>
              <a:rPr lang="tr-TR" altLang="en-US" sz="2800" noProof="0" dirty="0"/>
              <a:t>								  YA DA</a:t>
            </a:r>
          </a:p>
          <a:p>
            <a:pPr eaLnBrk="1" hangingPunct="1">
              <a:buFont typeface="Arial" panose="020B0604020202020204" pitchFamily="34" charset="0"/>
              <a:buNone/>
            </a:pPr>
            <a:endParaRPr lang="tr-TR" altLang="en-US" sz="2800" noProof="0" dirty="0"/>
          </a:p>
          <a:p>
            <a:pPr eaLnBrk="1" hangingPunct="1">
              <a:buFont typeface="Arial" panose="020B0604020202020204" pitchFamily="34" charset="0"/>
              <a:buNone/>
            </a:pPr>
            <a:endParaRPr lang="tr-TR" altLang="en-US" sz="2800" noProof="0" dirty="0"/>
          </a:p>
          <a:p>
            <a:pPr marL="342900" lvl="2" indent="-342900" eaLnBrk="1" hangingPunct="1"/>
            <a:r>
              <a:rPr lang="tr-TR" noProof="0" dirty="0">
                <a:latin typeface="Cambria"/>
                <a:ea typeface="Cambria"/>
                <a:cs typeface="Cambria"/>
              </a:rPr>
              <a:t>CPI aylık olarak hesaplanır ve 1988'den beri 1982-1984 dönemi arasındaki fiyatların ortalaması baz yıl olarak kullanılır.</a:t>
            </a:r>
          </a:p>
          <a:p>
            <a:pPr marL="342900" lvl="2" indent="-342900" eaLnBrk="1" hangingPunct="1"/>
            <a:r>
              <a:rPr lang="tr-TR" noProof="0" dirty="0">
                <a:latin typeface="Cambria"/>
                <a:ea typeface="Cambria"/>
                <a:cs typeface="Cambria"/>
              </a:rPr>
              <a:t>Örnek: Ağustos 2013'te CPI 233.9 idi, yani 2013'te piyasa sepetinin fiyatı 1983'e göre 133.9% daha fazladır.</a:t>
            </a:r>
          </a:p>
          <a:p>
            <a:pPr marL="342900" lvl="2" indent="-342900" eaLnBrk="1" hangingPunct="1"/>
            <a:endParaRPr lang="tr-TR" noProof="0" dirty="0">
              <a:latin typeface="Cambria"/>
              <a:ea typeface="Cambria"/>
              <a:cs typeface="Cambria"/>
            </a:endParaRPr>
          </a:p>
          <a:p>
            <a:pPr eaLnBrk="1" hangingPunct="1"/>
            <a:endParaRPr lang="tr-TR" altLang="en-US" sz="2800" noProof="0" dirty="0"/>
          </a:p>
        </p:txBody>
      </p:sp>
      <p:graphicFrame>
        <p:nvGraphicFramePr>
          <p:cNvPr id="15364" name="Object 1"/>
          <p:cNvGraphicFramePr>
            <a:graphicFrameLocks noChangeAspect="1"/>
          </p:cNvGraphicFramePr>
          <p:nvPr>
            <p:extLst>
              <p:ext uri="{D42A27DB-BD31-4B8C-83A1-F6EECF244321}">
                <p14:modId xmlns:p14="http://schemas.microsoft.com/office/powerpoint/2010/main" val="3286393188"/>
              </p:ext>
            </p:extLst>
          </p:nvPr>
        </p:nvGraphicFramePr>
        <p:xfrm>
          <a:off x="3070225" y="2178050"/>
          <a:ext cx="5784850" cy="869950"/>
        </p:xfrm>
        <a:graphic>
          <a:graphicData uri="http://schemas.openxmlformats.org/presentationml/2006/ole">
            <mc:AlternateContent xmlns:mc="http://schemas.openxmlformats.org/markup-compatibility/2006">
              <mc:Choice xmlns:v="urn:schemas-microsoft-com:vml" Requires="v">
                <p:oleObj spid="_x0000_s6983" name="Equation" r:id="rId4" imgW="2870200" imgH="431800" progId="Equation.DSMT4">
                  <p:embed/>
                </p:oleObj>
              </mc:Choice>
              <mc:Fallback>
                <p:oleObj name="Equation" r:id="rId4" imgW="2870200" imgH="431800" progId="Equation.DSMT4">
                  <p:embed/>
                  <p:pic>
                    <p:nvPicPr>
                      <p:cNvPr id="0" name=""/>
                      <p:cNvPicPr>
                        <a:picLocks noChangeAspect="1" noChangeArrowheads="1"/>
                      </p:cNvPicPr>
                      <p:nvPr/>
                    </p:nvPicPr>
                    <p:blipFill>
                      <a:blip r:embed="rId5"/>
                      <a:srcRect/>
                      <a:stretch>
                        <a:fillRect/>
                      </a:stretch>
                    </p:blipFill>
                    <p:spPr bwMode="auto">
                      <a:xfrm>
                        <a:off x="3070225" y="2178050"/>
                        <a:ext cx="5784850" cy="869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7" name="Title 1"/>
          <p:cNvSpPr>
            <a:spLocks noGrp="1"/>
          </p:cNvSpPr>
          <p:nvPr>
            <p:ph type="title"/>
          </p:nvPr>
        </p:nvSpPr>
        <p:spPr>
          <a:xfrm>
            <a:off x="1006958" y="0"/>
            <a:ext cx="8953500" cy="1527175"/>
          </a:xfrm>
        </p:spPr>
        <p:txBody>
          <a:bodyPr/>
          <a:lstStyle/>
          <a:p>
            <a:r>
              <a:rPr lang="tr-TR" altLang="en-US" noProof="0" dirty="0"/>
              <a:t>Basit bir Fiyat Endeksi Hesaplama</a:t>
            </a:r>
          </a:p>
        </p:txBody>
      </p:sp>
      <p:graphicFrame>
        <p:nvGraphicFramePr>
          <p:cNvPr id="6" name="Object 1"/>
          <p:cNvGraphicFramePr>
            <a:graphicFrameLocks noChangeAspect="1"/>
          </p:cNvGraphicFramePr>
          <p:nvPr>
            <p:extLst>
              <p:ext uri="{D42A27DB-BD31-4B8C-83A1-F6EECF244321}">
                <p14:modId xmlns:p14="http://schemas.microsoft.com/office/powerpoint/2010/main" val="2198551466"/>
              </p:ext>
            </p:extLst>
          </p:nvPr>
        </p:nvGraphicFramePr>
        <p:xfrm>
          <a:off x="2159000" y="3683000"/>
          <a:ext cx="7243763" cy="895350"/>
        </p:xfrm>
        <a:graphic>
          <a:graphicData uri="http://schemas.openxmlformats.org/presentationml/2006/ole">
            <mc:AlternateContent xmlns:mc="http://schemas.openxmlformats.org/markup-compatibility/2006">
              <mc:Choice xmlns:v="urn:schemas-microsoft-com:vml" Requires="v">
                <p:oleObj spid="_x0000_s6984" name="Equation" r:id="rId6" imgW="3594100" imgH="444500" progId="Equation.3">
                  <p:embed/>
                </p:oleObj>
              </mc:Choice>
              <mc:Fallback>
                <p:oleObj name="Equation" r:id="rId6" imgW="3594100" imgH="444500" progId="Equation.3">
                  <p:embed/>
                  <p:pic>
                    <p:nvPicPr>
                      <p:cNvPr id="0" name=""/>
                      <p:cNvPicPr>
                        <a:picLocks noChangeAspect="1" noChangeArrowheads="1"/>
                      </p:cNvPicPr>
                      <p:nvPr/>
                    </p:nvPicPr>
                    <p:blipFill>
                      <a:blip r:embed="rId7"/>
                      <a:srcRect/>
                      <a:stretch>
                        <a:fillRect/>
                      </a:stretch>
                    </p:blipFill>
                    <p:spPr bwMode="auto">
                      <a:xfrm>
                        <a:off x="2159000" y="3683000"/>
                        <a:ext cx="7243763" cy="895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89462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arn(inVertical)">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981200" y="7"/>
            <a:ext cx="8229600" cy="1527175"/>
          </a:xfrm>
        </p:spPr>
        <p:txBody>
          <a:bodyPr/>
          <a:lstStyle/>
          <a:p>
            <a:r>
              <a:rPr lang="tr-TR" altLang="en-US" noProof="0" dirty="0"/>
              <a:t>Enflasyon</a:t>
            </a:r>
          </a:p>
        </p:txBody>
      </p:sp>
      <p:sp>
        <p:nvSpPr>
          <p:cNvPr id="16386" name="Content Placeholder 2"/>
          <p:cNvSpPr>
            <a:spLocks noGrp="1"/>
          </p:cNvSpPr>
          <p:nvPr>
            <p:ph idx="1"/>
          </p:nvPr>
        </p:nvSpPr>
        <p:spPr>
          <a:xfrm>
            <a:off x="1981200" y="1712913"/>
            <a:ext cx="8229600" cy="4895850"/>
          </a:xfrm>
        </p:spPr>
        <p:txBody>
          <a:bodyPr/>
          <a:lstStyle/>
          <a:p>
            <a:pPr eaLnBrk="1" hangingPunct="1"/>
            <a:r>
              <a:rPr lang="tr-TR" altLang="en-US" sz="2400" noProof="0" dirty="0"/>
              <a:t>Enflasyon (</a:t>
            </a:r>
            <a:r>
              <a:rPr lang="tr-TR" altLang="en-US" sz="2400" noProof="0" dirty="0" err="1"/>
              <a:t>Inflation</a:t>
            </a:r>
            <a:r>
              <a:rPr lang="tr-TR" altLang="en-US" sz="2400" noProof="0" dirty="0"/>
              <a:t>)</a:t>
            </a:r>
          </a:p>
          <a:p>
            <a:pPr lvl="1" eaLnBrk="1" hangingPunct="1"/>
            <a:r>
              <a:rPr lang="tr-TR" altLang="en-US" sz="2000" noProof="0" dirty="0"/>
              <a:t>Genel fiyat seviyesindeki artış.</a:t>
            </a:r>
          </a:p>
          <a:p>
            <a:pPr lvl="1" eaLnBrk="1" hangingPunct="1"/>
            <a:r>
              <a:rPr lang="tr-TR" altLang="en-US" sz="2000" noProof="0" dirty="0"/>
              <a:t>Ortalama fiyat seviyesindeki büyüme oranı (yüzdesel değişim) olarak ölçülür. Örneğin, 2010 için %4.</a:t>
            </a:r>
          </a:p>
          <a:p>
            <a:pPr lvl="1" eaLnBrk="1" hangingPunct="1"/>
            <a:r>
              <a:rPr lang="tr-TR" altLang="en-US" sz="2000" noProof="0" dirty="0"/>
              <a:t>Deflasyon (</a:t>
            </a:r>
            <a:r>
              <a:rPr lang="tr-TR" altLang="en-US" sz="2000" noProof="0" dirty="0" err="1"/>
              <a:t>Deflation</a:t>
            </a:r>
            <a:r>
              <a:rPr lang="tr-TR" altLang="en-US" sz="2000" noProof="0" dirty="0"/>
              <a:t>): Enflasyonun tersi. Fiyat seviyesi düşer. Örneğin, 2020 için %-4.</a:t>
            </a:r>
          </a:p>
          <a:p>
            <a:pPr lvl="1" eaLnBrk="1" hangingPunct="1"/>
            <a:r>
              <a:rPr lang="tr-TR" altLang="en-US" sz="2000" noProof="0" dirty="0" err="1"/>
              <a:t>Disenflasyon</a:t>
            </a:r>
            <a:r>
              <a:rPr lang="tr-TR" altLang="en-US" sz="2000" noProof="0" dirty="0"/>
              <a:t> (</a:t>
            </a:r>
            <a:r>
              <a:rPr lang="tr-TR" altLang="en-US" sz="2000" noProof="0" dirty="0" err="1"/>
              <a:t>Disinflation</a:t>
            </a:r>
            <a:r>
              <a:rPr lang="tr-TR" altLang="en-US" sz="2000" noProof="0" dirty="0"/>
              <a:t>): Fiyat seviyesi artıyor ama azalan bir oran ile. Örneğin, 1950 için %6, 1951 için %4 ve 1952 için %3.</a:t>
            </a:r>
          </a:p>
          <a:p>
            <a:pPr eaLnBrk="1" hangingPunct="1"/>
            <a:r>
              <a:rPr lang="tr-TR" altLang="en-US" sz="2400" noProof="0" dirty="0"/>
              <a:t>Enflasyonun en büyük sorunu nedir?</a:t>
            </a:r>
          </a:p>
          <a:p>
            <a:pPr lvl="1" eaLnBrk="1" hangingPunct="1"/>
            <a:r>
              <a:rPr lang="tr-TR" altLang="en-US" sz="2000" noProof="0" dirty="0"/>
              <a:t>Fiyat değişimlerindeki belirsizlik </a:t>
            </a:r>
            <a:r>
              <a:rPr lang="tr-TR" altLang="en-US" sz="2000" u="sng" noProof="0" dirty="0">
                <a:solidFill>
                  <a:srgbClr val="FF0000"/>
                </a:solidFill>
              </a:rPr>
              <a:t>(</a:t>
            </a:r>
            <a:r>
              <a:rPr lang="tr-TR" altLang="en-US" sz="2000" u="sng" noProof="0" dirty="0" err="1">
                <a:solidFill>
                  <a:srgbClr val="FF0000"/>
                </a:solidFill>
              </a:rPr>
              <a:t>uncertainty</a:t>
            </a:r>
            <a:r>
              <a:rPr lang="tr-TR" altLang="en-US" sz="2000" u="sng" noProof="0" dirty="0">
                <a:solidFill>
                  <a:srgbClr val="FF0000"/>
                </a:solidFill>
              </a:rPr>
              <a:t>)</a:t>
            </a:r>
            <a:r>
              <a:rPr lang="tr-TR" altLang="en-US" sz="2000" noProof="0" dirty="0"/>
              <a:t> firmalar ve işçiler için problem yaratır.</a:t>
            </a:r>
          </a:p>
          <a:p>
            <a:pPr lvl="1" eaLnBrk="1" hangingPunct="1"/>
            <a:r>
              <a:rPr lang="tr-TR" altLang="en-US" sz="2000" noProof="0" dirty="0"/>
              <a:t>Uzun-dönem ücretler üzerinde anlaşmak zor olur.</a:t>
            </a:r>
          </a:p>
          <a:p>
            <a:pPr lvl="1" eaLnBrk="1" hangingPunct="1"/>
            <a:r>
              <a:rPr lang="tr-TR" altLang="en-US" sz="2000" noProof="0" dirty="0"/>
              <a:t>Tüketiciler belirsizlik nedeniyle satın alma biçimlerini değiştirirler.</a:t>
            </a:r>
          </a:p>
        </p:txBody>
      </p:sp>
    </p:spTree>
    <p:extLst>
      <p:ext uri="{BB962C8B-B14F-4D97-AF65-F5344CB8AC3E}">
        <p14:creationId xmlns:p14="http://schemas.microsoft.com/office/powerpoint/2010/main" val="297239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765759" y="7"/>
            <a:ext cx="8229600" cy="1527175"/>
          </a:xfrm>
        </p:spPr>
        <p:txBody>
          <a:bodyPr/>
          <a:lstStyle/>
          <a:p>
            <a:r>
              <a:rPr lang="tr-TR" altLang="en-US" noProof="0" dirty="0"/>
              <a:t>Enflasyon</a:t>
            </a:r>
          </a:p>
        </p:txBody>
      </p:sp>
      <p:sp>
        <p:nvSpPr>
          <p:cNvPr id="14339" name="Content Placeholder 2"/>
          <p:cNvSpPr>
            <a:spLocks noGrp="1"/>
          </p:cNvSpPr>
          <p:nvPr>
            <p:ph idx="1"/>
          </p:nvPr>
        </p:nvSpPr>
        <p:spPr>
          <a:xfrm>
            <a:off x="1633252" y="1712913"/>
            <a:ext cx="8737600" cy="4895850"/>
          </a:xfrm>
        </p:spPr>
        <p:txBody>
          <a:bodyPr/>
          <a:lstStyle/>
          <a:p>
            <a:pPr eaLnBrk="1" hangingPunct="1"/>
            <a:r>
              <a:rPr lang="tr-TR" altLang="en-US" sz="2800" noProof="0" dirty="0"/>
              <a:t>Fiyat seviyesini bulduktan sonra, yüzdesel değişim formülü ile enflasyonu hesaplayabiliriz.</a:t>
            </a:r>
          </a:p>
          <a:p>
            <a:pPr lvl="1" eaLnBrk="1" hangingPunct="1"/>
            <a:r>
              <a:rPr lang="tr-TR" altLang="en-US" sz="2400" noProof="0" dirty="0"/>
              <a:t>Enflasyon oranları genellikle yıllık ölçülür.</a:t>
            </a:r>
          </a:p>
          <a:p>
            <a:pPr lvl="1" eaLnBrk="1" hangingPunct="1"/>
            <a:r>
              <a:rPr lang="tr-TR" altLang="en-US" sz="2400" noProof="0" dirty="0"/>
              <a:t>Genel formül şu şekildedir.</a:t>
            </a:r>
          </a:p>
          <a:p>
            <a:pPr lvl="1" eaLnBrk="1" hangingPunct="1"/>
            <a:endParaRPr lang="tr-TR" altLang="en-US" sz="2400" noProof="0" dirty="0"/>
          </a:p>
          <a:p>
            <a:pPr marL="0" indent="0" eaLnBrk="1" hangingPunct="1">
              <a:buNone/>
            </a:pPr>
            <a:endParaRPr lang="tr-TR" altLang="en-US" sz="2800" noProof="0" dirty="0"/>
          </a:p>
          <a:p>
            <a:pPr marL="0" indent="0" eaLnBrk="1" hangingPunct="1">
              <a:buNone/>
            </a:pPr>
            <a:endParaRPr lang="tr-TR" altLang="en-US" sz="2800" noProof="0" dirty="0"/>
          </a:p>
          <a:p>
            <a:pPr eaLnBrk="1" hangingPunct="1"/>
            <a:r>
              <a:rPr lang="tr-TR" altLang="en-US" sz="2800" noProof="0" dirty="0"/>
              <a:t>Bir önceki örnekte, enflasyon 25% idi.</a:t>
            </a:r>
          </a:p>
          <a:p>
            <a:pPr marL="0" indent="0" eaLnBrk="1" hangingPunct="1">
              <a:buNone/>
            </a:pPr>
            <a:endParaRPr lang="tr-TR" altLang="en-US" sz="2800" noProof="0" dirty="0"/>
          </a:p>
        </p:txBody>
      </p:sp>
      <p:graphicFrame>
        <p:nvGraphicFramePr>
          <p:cNvPr id="15365" name="Object 2"/>
          <p:cNvGraphicFramePr>
            <a:graphicFrameLocks noChangeAspect="1"/>
          </p:cNvGraphicFramePr>
          <p:nvPr>
            <p:extLst>
              <p:ext uri="{D42A27DB-BD31-4B8C-83A1-F6EECF244321}">
                <p14:modId xmlns:p14="http://schemas.microsoft.com/office/powerpoint/2010/main" val="160811850"/>
              </p:ext>
            </p:extLst>
          </p:nvPr>
        </p:nvGraphicFramePr>
        <p:xfrm>
          <a:off x="3008313" y="5802313"/>
          <a:ext cx="5991225" cy="819150"/>
        </p:xfrm>
        <a:graphic>
          <a:graphicData uri="http://schemas.openxmlformats.org/presentationml/2006/ole">
            <mc:AlternateContent xmlns:mc="http://schemas.openxmlformats.org/markup-compatibility/2006">
              <mc:Choice xmlns:v="urn:schemas-microsoft-com:vml" Requires="v">
                <p:oleObj spid="_x0000_s3957" name="Equation" r:id="rId4" imgW="2971800" imgH="406400" progId="Equation.3">
                  <p:embed/>
                </p:oleObj>
              </mc:Choice>
              <mc:Fallback>
                <p:oleObj name="Equation" r:id="rId4" imgW="2971800" imgH="406400" progId="Equation.3">
                  <p:embed/>
                  <p:pic>
                    <p:nvPicPr>
                      <p:cNvPr id="0" name=""/>
                      <p:cNvPicPr>
                        <a:picLocks noChangeAspect="1" noChangeArrowheads="1"/>
                      </p:cNvPicPr>
                      <p:nvPr/>
                    </p:nvPicPr>
                    <p:blipFill>
                      <a:blip r:embed="rId5"/>
                      <a:srcRect/>
                      <a:stretch>
                        <a:fillRect/>
                      </a:stretch>
                    </p:blipFill>
                    <p:spPr bwMode="auto">
                      <a:xfrm>
                        <a:off x="3008313" y="5802313"/>
                        <a:ext cx="5991225" cy="81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969932550"/>
              </p:ext>
            </p:extLst>
          </p:nvPr>
        </p:nvGraphicFramePr>
        <p:xfrm>
          <a:off x="1960563" y="3644900"/>
          <a:ext cx="8083550" cy="728663"/>
        </p:xfrm>
        <a:graphic>
          <a:graphicData uri="http://schemas.openxmlformats.org/presentationml/2006/ole">
            <mc:AlternateContent xmlns:mc="http://schemas.openxmlformats.org/markup-compatibility/2006">
              <mc:Choice xmlns:v="urn:schemas-microsoft-com:vml" Requires="v">
                <p:oleObj spid="_x0000_s3958" name="Equation" r:id="rId6" imgW="4775200" imgH="431800" progId="Equation.DSMT4">
                  <p:embed/>
                </p:oleObj>
              </mc:Choice>
              <mc:Fallback>
                <p:oleObj name="Equation" r:id="rId6" imgW="4775200" imgH="431800" progId="Equation.DSMT4">
                  <p:embed/>
                  <p:pic>
                    <p:nvPicPr>
                      <p:cNvPr id="0" name=""/>
                      <p:cNvPicPr/>
                      <p:nvPr/>
                    </p:nvPicPr>
                    <p:blipFill>
                      <a:blip r:embed="rId7"/>
                      <a:stretch>
                        <a:fillRect/>
                      </a:stretch>
                    </p:blipFill>
                    <p:spPr>
                      <a:xfrm>
                        <a:off x="1960563" y="3644900"/>
                        <a:ext cx="8083550" cy="728663"/>
                      </a:xfrm>
                      <a:prstGeom prst="rect">
                        <a:avLst/>
                      </a:prstGeom>
                    </p:spPr>
                  </p:pic>
                </p:oleObj>
              </mc:Fallback>
            </mc:AlternateContent>
          </a:graphicData>
        </a:graphic>
      </p:graphicFrame>
    </p:spTree>
    <p:extLst>
      <p:ext uri="{BB962C8B-B14F-4D97-AF65-F5344CB8AC3E}">
        <p14:creationId xmlns:p14="http://schemas.microsoft.com/office/powerpoint/2010/main" val="2729922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arn(inVertical)">
                                      <p:cBhvr>
                                        <p:cTn id="7" dur="500"/>
                                        <p:tgtEl>
                                          <p:spTgt spid="1433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barn(inVertical)">
                                      <p:cBhvr>
                                        <p:cTn id="10" dur="500"/>
                                        <p:tgtEl>
                                          <p:spTgt spid="14339">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barn(inVertical)">
                                      <p:cBhvr>
                                        <p:cTn id="13" dur="500"/>
                                        <p:tgtEl>
                                          <p:spTgt spid="14339">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4339">
                                            <p:txEl>
                                              <p:pRg st="6" end="6"/>
                                            </p:txEl>
                                          </p:spTgt>
                                        </p:tgtEl>
                                        <p:attrNameLst>
                                          <p:attrName>style.visibility</p:attrName>
                                        </p:attrNameLst>
                                      </p:cBhvr>
                                      <p:to>
                                        <p:strVal val="visible"/>
                                      </p:to>
                                    </p:set>
                                    <p:animEffect transition="in" filter="barn(inVertical)">
                                      <p:cBhvr>
                                        <p:cTn id="16" dur="500"/>
                                        <p:tgtEl>
                                          <p:spTgt spid="14339">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15365"/>
                                        </p:tgtEl>
                                        <p:attrNameLst>
                                          <p:attrName>style.visibility</p:attrName>
                                        </p:attrNameLst>
                                      </p:cBhvr>
                                      <p:to>
                                        <p:strVal val="visible"/>
                                      </p:to>
                                    </p:set>
                                    <p:animEffect transition="in" filter="barn(inVertical)">
                                      <p:cBhvr>
                                        <p:cTn id="21"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247263" y="26994"/>
            <a:ext cx="11066629" cy="1527175"/>
          </a:xfrm>
        </p:spPr>
        <p:txBody>
          <a:bodyPr/>
          <a:lstStyle/>
          <a:p>
            <a:r>
              <a:rPr lang="tr-TR" altLang="en-US" noProof="0" dirty="0"/>
              <a:t>Fiyatların Hepsi Birlikte Hareket Etmiyor</a:t>
            </a:r>
          </a:p>
        </p:txBody>
      </p:sp>
      <p:sp>
        <p:nvSpPr>
          <p:cNvPr id="18435" name="Content Placeholder 2"/>
          <p:cNvSpPr>
            <a:spLocks noGrp="1"/>
          </p:cNvSpPr>
          <p:nvPr>
            <p:ph idx="1"/>
          </p:nvPr>
        </p:nvSpPr>
        <p:spPr>
          <a:xfrm>
            <a:off x="1244180" y="1656212"/>
            <a:ext cx="8229600" cy="4895850"/>
          </a:xfrm>
        </p:spPr>
        <p:txBody>
          <a:bodyPr/>
          <a:lstStyle/>
          <a:p>
            <a:pPr eaLnBrk="1" hangingPunct="1"/>
            <a:r>
              <a:rPr lang="tr-TR" altLang="en-US" sz="2800" noProof="0" dirty="0"/>
              <a:t>Açıkçası bir çok ürünün fiyatı zamanla artıyor.</a:t>
            </a:r>
          </a:p>
          <a:p>
            <a:pPr lvl="1" eaLnBrk="1" hangingPunct="1"/>
            <a:r>
              <a:rPr lang="tr-TR" altLang="en-US" sz="2400" noProof="0" dirty="0"/>
              <a:t>Seyahat</a:t>
            </a:r>
          </a:p>
          <a:p>
            <a:pPr lvl="1" eaLnBrk="1" hangingPunct="1"/>
            <a:r>
              <a:rPr lang="tr-TR" altLang="en-US" sz="2400" noProof="0" dirty="0"/>
              <a:t>Eğitim</a:t>
            </a:r>
          </a:p>
          <a:p>
            <a:pPr lvl="1" eaLnBrk="1" hangingPunct="1"/>
            <a:r>
              <a:rPr lang="tr-TR" altLang="en-US" sz="2400" noProof="0" dirty="0"/>
              <a:t>Sağlık Hizmetleri</a:t>
            </a:r>
          </a:p>
          <a:p>
            <a:pPr eaLnBrk="1" hangingPunct="1"/>
            <a:r>
              <a:rPr lang="tr-TR" altLang="en-US" sz="2800" noProof="0" dirty="0"/>
              <a:t>Buna rağmen, bazı fiyatlar düşüyor.</a:t>
            </a:r>
          </a:p>
          <a:p>
            <a:pPr lvl="1" eaLnBrk="1" hangingPunct="1"/>
            <a:r>
              <a:rPr lang="tr-TR" altLang="en-US" sz="2400" noProof="0" dirty="0"/>
              <a:t>Elektronik aletler</a:t>
            </a:r>
          </a:p>
          <a:p>
            <a:pPr lvl="1" eaLnBrk="1" hangingPunct="1"/>
            <a:r>
              <a:rPr lang="tr-TR" altLang="en-US" sz="2400" noProof="0" dirty="0"/>
              <a:t>Teknolojik ilerlemeler nedeniyle</a:t>
            </a:r>
          </a:p>
          <a:p>
            <a:pPr lvl="1" eaLnBrk="1" hangingPunct="1"/>
            <a:r>
              <a:rPr lang="tr-TR" altLang="en-US" sz="2400" noProof="0" dirty="0" err="1"/>
              <a:t>Flat</a:t>
            </a:r>
            <a:r>
              <a:rPr lang="tr-TR" altLang="en-US" sz="2400" noProof="0" dirty="0"/>
              <a:t> panel TV, 1997: $7,000</a:t>
            </a:r>
          </a:p>
          <a:p>
            <a:pPr lvl="1" eaLnBrk="1" hangingPunct="1"/>
            <a:r>
              <a:rPr lang="tr-TR" altLang="en-US" sz="2400" noProof="0" dirty="0" err="1"/>
              <a:t>Flat</a:t>
            </a:r>
            <a:r>
              <a:rPr lang="tr-TR" altLang="en-US" sz="2400" noProof="0" dirty="0"/>
              <a:t> panel TV 2012: $500</a:t>
            </a:r>
            <a:endParaRPr lang="tr-TR" altLang="en-US" sz="2000" noProof="0" dirty="0"/>
          </a:p>
        </p:txBody>
      </p:sp>
      <p:pic>
        <p:nvPicPr>
          <p:cNvPr id="18436" name="Picture 4" descr="I:\DirkTextbookN\Jpegs(All)\Macro Ch19-33\ch08\03_PRINECOMA_CH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5788" y="2209800"/>
            <a:ext cx="2043112" cy="2381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37" name="Picture 5" descr="I:\DirkTextbookN\Jpegs(All)\Macro Ch19-33\ch08\04_PRINECOMA_CH0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72364" y="4775200"/>
            <a:ext cx="2193925" cy="187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356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arn(inVertical)">
                                      <p:cBhvr>
                                        <p:cTn id="7" dur="500"/>
                                        <p:tgtEl>
                                          <p:spTgt spid="1843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8435">
                                            <p:txEl>
                                              <p:pRg st="2" end="2"/>
                                            </p:txEl>
                                          </p:spTgt>
                                        </p:tgtEl>
                                        <p:attrNameLst>
                                          <p:attrName>style.visibility</p:attrName>
                                        </p:attrNameLst>
                                      </p:cBhvr>
                                      <p:to>
                                        <p:strVal val="visible"/>
                                      </p:to>
                                    </p:set>
                                    <p:animEffect transition="in" filter="barn(inVertical)">
                                      <p:cBhvr>
                                        <p:cTn id="10" dur="500"/>
                                        <p:tgtEl>
                                          <p:spTgt spid="1843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animEffect transition="in" filter="barn(inVertical)">
                                      <p:cBhvr>
                                        <p:cTn id="13" dur="500"/>
                                        <p:tgtEl>
                                          <p:spTgt spid="18435">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8435">
                                            <p:txEl>
                                              <p:pRg st="6" end="6"/>
                                            </p:txEl>
                                          </p:spTgt>
                                        </p:tgtEl>
                                        <p:attrNameLst>
                                          <p:attrName>style.visibility</p:attrName>
                                        </p:attrNameLst>
                                      </p:cBhvr>
                                      <p:to>
                                        <p:strVal val="visible"/>
                                      </p:to>
                                    </p:set>
                                    <p:animEffect transition="in" filter="barn(inVertical)">
                                      <p:cBhvr>
                                        <p:cTn id="16" dur="500"/>
                                        <p:tgtEl>
                                          <p:spTgt spid="18435">
                                            <p:txEl>
                                              <p:pRg st="6" end="6"/>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8435">
                                            <p:txEl>
                                              <p:pRg st="7" end="7"/>
                                            </p:txEl>
                                          </p:spTgt>
                                        </p:tgtEl>
                                        <p:attrNameLst>
                                          <p:attrName>style.visibility</p:attrName>
                                        </p:attrNameLst>
                                      </p:cBhvr>
                                      <p:to>
                                        <p:strVal val="visible"/>
                                      </p:to>
                                    </p:set>
                                    <p:animEffect transition="in" filter="barn(inVertical)">
                                      <p:cBhvr>
                                        <p:cTn id="19" dur="500"/>
                                        <p:tgtEl>
                                          <p:spTgt spid="18435">
                                            <p:txEl>
                                              <p:pRg st="7" end="7"/>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8435">
                                            <p:txEl>
                                              <p:pRg st="8" end="8"/>
                                            </p:txEl>
                                          </p:spTgt>
                                        </p:tgtEl>
                                        <p:attrNameLst>
                                          <p:attrName>style.visibility</p:attrName>
                                        </p:attrNameLst>
                                      </p:cBhvr>
                                      <p:to>
                                        <p:strVal val="visible"/>
                                      </p:to>
                                    </p:set>
                                    <p:animEffect transition="in" filter="barn(inVertical)">
                                      <p:cBhvr>
                                        <p:cTn id="22" dur="500"/>
                                        <p:tgtEl>
                                          <p:spTgt spid="18435">
                                            <p:txEl>
                                              <p:pRg st="8" end="8"/>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8436"/>
                                        </p:tgtEl>
                                        <p:attrNameLst>
                                          <p:attrName>style.visibility</p:attrName>
                                        </p:attrNameLst>
                                      </p:cBhvr>
                                      <p:to>
                                        <p:strVal val="visible"/>
                                      </p:to>
                                    </p:set>
                                    <p:animEffect transition="in" filter="barn(inVertical)">
                                      <p:cBhvr>
                                        <p:cTn id="25" dur="500"/>
                                        <p:tgtEl>
                                          <p:spTgt spid="18436"/>
                                        </p:tgtEl>
                                      </p:cBhvr>
                                    </p:animEffect>
                                  </p:childTnLst>
                                </p:cTn>
                              </p:par>
                              <p:par>
                                <p:cTn id="26" presetID="16" presetClass="entr" presetSubtype="21" fill="hold" nodeType="withEffect">
                                  <p:stCondLst>
                                    <p:cond delay="0"/>
                                  </p:stCondLst>
                                  <p:childTnLst>
                                    <p:set>
                                      <p:cBhvr>
                                        <p:cTn id="27" dur="1" fill="hold">
                                          <p:stCondLst>
                                            <p:cond delay="0"/>
                                          </p:stCondLst>
                                        </p:cTn>
                                        <p:tgtEl>
                                          <p:spTgt spid="18437"/>
                                        </p:tgtEl>
                                        <p:attrNameLst>
                                          <p:attrName>style.visibility</p:attrName>
                                        </p:attrNameLst>
                                      </p:cBhvr>
                                      <p:to>
                                        <p:strVal val="visible"/>
                                      </p:to>
                                    </p:set>
                                    <p:animEffect transition="in" filter="barn(inVertical)">
                                      <p:cBhvr>
                                        <p:cTn id="28"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7"/>
            <a:ext cx="8229600" cy="1527175"/>
          </a:xfrm>
        </p:spPr>
        <p:txBody>
          <a:bodyPr/>
          <a:lstStyle/>
          <a:p>
            <a:pPr algn="ctr"/>
            <a:r>
              <a:rPr lang="tr-TR" altLang="en-US" noProof="0" dirty="0"/>
              <a:t>ABD'de Enflasyon</a:t>
            </a:r>
          </a:p>
        </p:txBody>
      </p:sp>
      <p:pic>
        <p:nvPicPr>
          <p:cNvPr id="20482" name="Picture 2" descr="FIG08"/>
          <p:cNvPicPr>
            <a:picLocks noChangeAspect="1" noChangeArrowheads="1"/>
          </p:cNvPicPr>
          <p:nvPr/>
        </p:nvPicPr>
        <p:blipFill>
          <a:blip r:embed="rId3">
            <a:extLst>
              <a:ext uri="{28A0092B-C50C-407E-A947-70E740481C1C}">
                <a14:useLocalDpi xmlns:a14="http://schemas.microsoft.com/office/drawing/2010/main" val="0"/>
              </a:ext>
            </a:extLst>
          </a:blip>
          <a:srcRect t="5090"/>
          <a:stretch>
            <a:fillRect/>
          </a:stretch>
        </p:blipFill>
        <p:spPr bwMode="auto">
          <a:xfrm>
            <a:off x="1828805" y="1879600"/>
            <a:ext cx="8531225" cy="441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1532211" y="1868882"/>
            <a:ext cx="1423415" cy="93778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Enflasyon Oranı</a:t>
            </a:r>
            <a:endParaRPr lang="tr-TR" sz="2400" b="1" dirty="0">
              <a:effectLst/>
              <a:latin typeface="Cambria"/>
              <a:ea typeface="ＭＳ 明朝"/>
              <a:cs typeface="Cambria"/>
            </a:endParaRPr>
          </a:p>
        </p:txBody>
      </p:sp>
      <p:sp>
        <p:nvSpPr>
          <p:cNvPr id="5" name="Rectangle 4"/>
          <p:cNvSpPr/>
          <p:nvPr/>
        </p:nvSpPr>
        <p:spPr>
          <a:xfrm>
            <a:off x="7728170" y="3563553"/>
            <a:ext cx="1558273" cy="93778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Uzun-Dönem Ortalaması: %4</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3218100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981199" y="7"/>
            <a:ext cx="9718675" cy="1527175"/>
          </a:xfrm>
        </p:spPr>
        <p:txBody>
          <a:bodyPr/>
          <a:lstStyle/>
          <a:p>
            <a:pPr algn="ctr"/>
            <a:r>
              <a:rPr lang="tr-TR" altLang="en-US" noProof="0" dirty="0"/>
              <a:t>Uzun-Dönemde CPI ve Enflasyon</a:t>
            </a:r>
          </a:p>
        </p:txBody>
      </p:sp>
      <p:pic>
        <p:nvPicPr>
          <p:cNvPr id="32770" name="Picture 2" descr="FIG08"/>
          <p:cNvPicPr>
            <a:picLocks noChangeAspect="1" noChangeArrowheads="1"/>
          </p:cNvPicPr>
          <p:nvPr/>
        </p:nvPicPr>
        <p:blipFill>
          <a:blip r:embed="rId3">
            <a:extLst>
              <a:ext uri="{28A0092B-C50C-407E-A947-70E740481C1C}">
                <a14:useLocalDpi xmlns:a14="http://schemas.microsoft.com/office/drawing/2010/main" val="0"/>
              </a:ext>
            </a:extLst>
          </a:blip>
          <a:srcRect t="4228"/>
          <a:stretch>
            <a:fillRect/>
          </a:stretch>
        </p:blipFill>
        <p:spPr bwMode="auto">
          <a:xfrm>
            <a:off x="3251201" y="1752600"/>
            <a:ext cx="5680075" cy="4986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3085621" y="1710119"/>
            <a:ext cx="1517915" cy="93778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CPI</a:t>
            </a:r>
            <a:endParaRPr lang="tr-TR" sz="2400" b="1" dirty="0">
              <a:effectLst/>
              <a:latin typeface="Cambria"/>
              <a:ea typeface="ＭＳ 明朝"/>
              <a:cs typeface="Cambria"/>
            </a:endParaRPr>
          </a:p>
        </p:txBody>
      </p:sp>
      <p:sp>
        <p:nvSpPr>
          <p:cNvPr id="5" name="Rectangle 4"/>
          <p:cNvSpPr/>
          <p:nvPr/>
        </p:nvSpPr>
        <p:spPr>
          <a:xfrm>
            <a:off x="3164992" y="4386412"/>
            <a:ext cx="1423415" cy="93778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Enflasyon Oranı</a:t>
            </a:r>
            <a:endParaRPr lang="tr-TR" sz="2400" b="1" dirty="0">
              <a:effectLst/>
              <a:latin typeface="Cambria"/>
              <a:ea typeface="ＭＳ 明朝"/>
              <a:cs typeface="Cambria"/>
            </a:endParaRPr>
          </a:p>
        </p:txBody>
      </p:sp>
      <p:sp>
        <p:nvSpPr>
          <p:cNvPr id="6" name="Rectangle 5"/>
          <p:cNvSpPr/>
          <p:nvPr/>
        </p:nvSpPr>
        <p:spPr>
          <a:xfrm>
            <a:off x="5761568" y="4148269"/>
            <a:ext cx="2549742" cy="26308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1600" b="1" dirty="0">
                <a:latin typeface="Cambria"/>
                <a:ea typeface="ＭＳ 明朝"/>
                <a:cs typeface="Cambria"/>
              </a:rPr>
              <a:t>ABD'de CPI, 1960-2012</a:t>
            </a:r>
            <a:endParaRPr lang="tr-TR" b="1" dirty="0">
              <a:effectLst/>
              <a:latin typeface="Cambria"/>
              <a:ea typeface="ＭＳ 明朝"/>
              <a:cs typeface="Cambria"/>
            </a:endParaRPr>
          </a:p>
        </p:txBody>
      </p:sp>
      <p:sp>
        <p:nvSpPr>
          <p:cNvPr id="7" name="Rectangle 6"/>
          <p:cNvSpPr/>
          <p:nvPr/>
        </p:nvSpPr>
        <p:spPr>
          <a:xfrm>
            <a:off x="3774564" y="6534691"/>
            <a:ext cx="6012161" cy="26308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1600" b="1" dirty="0">
                <a:latin typeface="Cambria"/>
                <a:ea typeface="ＭＳ 明朝"/>
                <a:cs typeface="Cambria"/>
              </a:rPr>
              <a:t>ABD'de CPI kullanılarak Hesaplanmış Enflasyon Oranı,</a:t>
            </a:r>
            <a:endParaRPr lang="tr-TR" b="1" dirty="0">
              <a:effectLst/>
              <a:latin typeface="Cambria"/>
              <a:ea typeface="ＭＳ 明朝"/>
              <a:cs typeface="Cambria"/>
            </a:endParaRPr>
          </a:p>
        </p:txBody>
      </p:sp>
    </p:spTree>
    <p:extLst>
      <p:ext uri="{BB962C8B-B14F-4D97-AF65-F5344CB8AC3E}">
        <p14:creationId xmlns:p14="http://schemas.microsoft.com/office/powerpoint/2010/main" val="770135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1981200" y="7"/>
            <a:ext cx="8229600" cy="1527175"/>
          </a:xfrm>
        </p:spPr>
        <p:txBody>
          <a:bodyPr/>
          <a:lstStyle/>
          <a:p>
            <a:r>
              <a:rPr lang="tr-TR" altLang="en-US" noProof="0" dirty="0"/>
              <a:t>CPI Kullanarak Zamanlar Arası Doların Değerini Karşılaştırma</a:t>
            </a:r>
          </a:p>
        </p:txBody>
      </p:sp>
      <p:sp>
        <p:nvSpPr>
          <p:cNvPr id="36867" name="Content Placeholder 2"/>
          <p:cNvSpPr>
            <a:spLocks noGrp="1"/>
          </p:cNvSpPr>
          <p:nvPr>
            <p:ph idx="1"/>
          </p:nvPr>
        </p:nvSpPr>
        <p:spPr>
          <a:xfrm>
            <a:off x="1981200" y="1712913"/>
            <a:ext cx="8229600" cy="4895850"/>
          </a:xfrm>
        </p:spPr>
        <p:txBody>
          <a:bodyPr/>
          <a:lstStyle/>
          <a:p>
            <a:pPr eaLnBrk="1" hangingPunct="1"/>
            <a:r>
              <a:rPr lang="tr-TR" altLang="en-US" sz="2800" noProof="0" dirty="0"/>
              <a:t>Farklı zamanlardan fiyatların karşılaştırılması karışıklığa neden olabilir.</a:t>
            </a:r>
          </a:p>
          <a:p>
            <a:pPr lvl="1" eaLnBrk="1" hangingPunct="1"/>
            <a:r>
              <a:rPr lang="tr-TR" altLang="en-US" sz="2400" noProof="0" dirty="0"/>
              <a:t>1921'de, $2000'a yeni bir ev alınabiliyordu.</a:t>
            </a:r>
          </a:p>
          <a:p>
            <a:pPr lvl="1" eaLnBrk="1" hangingPunct="1"/>
            <a:r>
              <a:rPr lang="tr-TR" altLang="en-US" sz="2400" noProof="0" dirty="0"/>
              <a:t>Karşılaştırmak için bu fiyatı bugünün fiyatlarına dönüştüreceğiz </a:t>
            </a:r>
            <a:r>
              <a:rPr lang="tr-TR" altLang="ja-JP" sz="2400" noProof="0" dirty="0"/>
              <a:t>(Analizde bugün 2012'yi ifade edecek).</a:t>
            </a:r>
          </a:p>
          <a:p>
            <a:pPr lvl="1" eaLnBrk="1" hangingPunct="1"/>
            <a:r>
              <a:rPr lang="tr-TR" altLang="ja-JP" sz="2400" noProof="0" dirty="0"/>
              <a:t>1921 yılında $2000 olan evin bugünkü fiyatı $25555.55'dır.</a:t>
            </a:r>
          </a:p>
          <a:p>
            <a:pPr marL="457200" lvl="1" indent="0" eaLnBrk="1" hangingPunct="1">
              <a:buNone/>
            </a:pPr>
            <a:endParaRPr lang="tr-TR" altLang="en-US" sz="2400" noProof="0" dirty="0"/>
          </a:p>
        </p:txBody>
      </p:sp>
      <p:sp>
        <p:nvSpPr>
          <p:cNvPr id="2" name="Rectangle 1"/>
          <p:cNvSpPr/>
          <p:nvPr/>
        </p:nvSpPr>
        <p:spPr>
          <a:xfrm>
            <a:off x="2719608" y="4697435"/>
            <a:ext cx="184731" cy="369332"/>
          </a:xfrm>
          <a:prstGeom prst="rect">
            <a:avLst/>
          </a:prstGeom>
        </p:spPr>
        <p:txBody>
          <a:bodyPr wrap="none">
            <a:spAutoFit/>
          </a:bodyPr>
          <a:lstStyle/>
          <a:p>
            <a:endParaRPr lang="tr-TR" dirty="0">
              <a:latin typeface="Cambria"/>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78611036"/>
              </p:ext>
            </p:extLst>
          </p:nvPr>
        </p:nvGraphicFramePr>
        <p:xfrm>
          <a:off x="2913293" y="4674452"/>
          <a:ext cx="7163096" cy="811942"/>
        </p:xfrm>
        <a:graphic>
          <a:graphicData uri="http://schemas.openxmlformats.org/presentationml/2006/ole">
            <mc:AlternateContent xmlns:mc="http://schemas.openxmlformats.org/markup-compatibility/2006">
              <mc:Choice xmlns:v="urn:schemas-microsoft-com:vml" Requires="v">
                <p:oleObj spid="_x0000_s8668" name="Equation" r:id="rId4" imgW="3581400" imgH="406400" progId="Equation.3">
                  <p:embed/>
                </p:oleObj>
              </mc:Choice>
              <mc:Fallback>
                <p:oleObj name="Equation" r:id="rId4" imgW="3581400" imgH="406400" progId="Equation.3">
                  <p:embed/>
                  <p:pic>
                    <p:nvPicPr>
                      <p:cNvPr id="0" name=""/>
                      <p:cNvPicPr/>
                      <p:nvPr/>
                    </p:nvPicPr>
                    <p:blipFill>
                      <a:blip r:embed="rId5"/>
                      <a:stretch>
                        <a:fillRect/>
                      </a:stretch>
                    </p:blipFill>
                    <p:spPr>
                      <a:xfrm>
                        <a:off x="2913293" y="4674452"/>
                        <a:ext cx="7163096" cy="81194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38990093"/>
              </p:ext>
            </p:extLst>
          </p:nvPr>
        </p:nvGraphicFramePr>
        <p:xfrm>
          <a:off x="5258886" y="5701209"/>
          <a:ext cx="3415482" cy="887698"/>
        </p:xfrm>
        <a:graphic>
          <a:graphicData uri="http://schemas.openxmlformats.org/presentationml/2006/ole">
            <mc:AlternateContent xmlns:mc="http://schemas.openxmlformats.org/markup-compatibility/2006">
              <mc:Choice xmlns:v="urn:schemas-microsoft-com:vml" Requires="v">
                <p:oleObj spid="_x0000_s8669" name="Equation" r:id="rId6" imgW="1562100" imgH="406400" progId="Equation.DSMT4">
                  <p:embed/>
                </p:oleObj>
              </mc:Choice>
              <mc:Fallback>
                <p:oleObj name="Equation" r:id="rId6" imgW="1562100" imgH="406400" progId="Equation.DSMT4">
                  <p:embed/>
                  <p:pic>
                    <p:nvPicPr>
                      <p:cNvPr id="0" name=""/>
                      <p:cNvPicPr/>
                      <p:nvPr/>
                    </p:nvPicPr>
                    <p:blipFill>
                      <a:blip r:embed="rId7"/>
                      <a:stretch>
                        <a:fillRect/>
                      </a:stretch>
                    </p:blipFill>
                    <p:spPr>
                      <a:xfrm>
                        <a:off x="5258886" y="5701209"/>
                        <a:ext cx="3415482" cy="887698"/>
                      </a:xfrm>
                      <a:prstGeom prst="rect">
                        <a:avLst/>
                      </a:prstGeom>
                    </p:spPr>
                  </p:pic>
                </p:oleObj>
              </mc:Fallback>
            </mc:AlternateContent>
          </a:graphicData>
        </a:graphic>
      </p:graphicFrame>
    </p:spTree>
    <p:extLst>
      <p:ext uri="{BB962C8B-B14F-4D97-AF65-F5344CB8AC3E}">
        <p14:creationId xmlns:p14="http://schemas.microsoft.com/office/powerpoint/2010/main" val="1943696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barn(inVertical)">
                                      <p:cBhvr>
                                        <p:cTn id="7" dur="500"/>
                                        <p:tgtEl>
                                          <p:spTgt spid="3686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6867">
                                            <p:txEl>
                                              <p:pRg st="2" end="2"/>
                                            </p:txEl>
                                          </p:spTgt>
                                        </p:tgtEl>
                                        <p:attrNameLst>
                                          <p:attrName>style.visibility</p:attrName>
                                        </p:attrNameLst>
                                      </p:cBhvr>
                                      <p:to>
                                        <p:strVal val="visible"/>
                                      </p:to>
                                    </p:set>
                                    <p:animEffect transition="in" filter="barn(inVertical)">
                                      <p:cBhvr>
                                        <p:cTn id="10" dur="500"/>
                                        <p:tgtEl>
                                          <p:spTgt spid="3686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animEffect transition="in" filter="barn(inVertical)">
                                      <p:cBhvr>
                                        <p:cTn id="13" dur="5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2" descr="TAB08"/>
          <p:cNvPicPr>
            <a:picLocks noChangeAspect="1" noChangeArrowheads="1"/>
          </p:cNvPicPr>
          <p:nvPr/>
        </p:nvPicPr>
        <p:blipFill>
          <a:blip r:embed="rId3"/>
          <a:srcRect/>
          <a:stretch>
            <a:fillRect/>
          </a:stretch>
        </p:blipFill>
        <p:spPr bwMode="auto">
          <a:xfrm>
            <a:off x="594848" y="977906"/>
            <a:ext cx="11000077" cy="4533899"/>
          </a:xfrm>
          <a:prstGeom prst="rect">
            <a:avLst/>
          </a:prstGeom>
          <a:noFill/>
          <a:ln w="9525">
            <a:noFill/>
            <a:miter lim="800000"/>
            <a:headEnd/>
            <a:tailEnd/>
          </a:ln>
          <a:effectLst/>
        </p:spPr>
      </p:pic>
      <p:sp>
        <p:nvSpPr>
          <p:cNvPr id="3" name="Rectangle 2"/>
          <p:cNvSpPr/>
          <p:nvPr/>
        </p:nvSpPr>
        <p:spPr>
          <a:xfrm>
            <a:off x="829208" y="950325"/>
            <a:ext cx="3762989" cy="60328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endParaRPr lang="tr-TR" sz="2400" b="1" dirty="0">
              <a:effectLst/>
              <a:latin typeface="Cambria"/>
              <a:ea typeface="ＭＳ 明朝"/>
              <a:cs typeface="Cambria"/>
            </a:endParaRPr>
          </a:p>
        </p:txBody>
      </p:sp>
      <p:sp>
        <p:nvSpPr>
          <p:cNvPr id="4" name="Rectangle 3"/>
          <p:cNvSpPr/>
          <p:nvPr/>
        </p:nvSpPr>
        <p:spPr>
          <a:xfrm>
            <a:off x="607103" y="1522314"/>
            <a:ext cx="11037802" cy="47356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tr-TR" sz="2400" b="1" dirty="0">
                <a:effectLst/>
                <a:latin typeface="Cambria"/>
                <a:ea typeface="ＭＳ 明朝"/>
                <a:cs typeface="Cambria"/>
              </a:rPr>
              <a:t>Geçmiş Fiyatları 2012 Fiyatlarına Çevirme</a:t>
            </a:r>
          </a:p>
        </p:txBody>
      </p:sp>
      <p:sp>
        <p:nvSpPr>
          <p:cNvPr id="5" name="Rectangle 4"/>
          <p:cNvSpPr/>
          <p:nvPr/>
        </p:nvSpPr>
        <p:spPr>
          <a:xfrm>
            <a:off x="1802669" y="2158017"/>
            <a:ext cx="839262" cy="3234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Ürün</a:t>
            </a:r>
          </a:p>
        </p:txBody>
      </p:sp>
      <p:sp>
        <p:nvSpPr>
          <p:cNvPr id="6" name="Rectangle 5"/>
          <p:cNvSpPr/>
          <p:nvPr/>
        </p:nvSpPr>
        <p:spPr>
          <a:xfrm>
            <a:off x="3633208" y="2211716"/>
            <a:ext cx="839262" cy="29404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Yıl</a:t>
            </a:r>
          </a:p>
        </p:txBody>
      </p:sp>
      <p:sp>
        <p:nvSpPr>
          <p:cNvPr id="7" name="Rectangle 6"/>
          <p:cNvSpPr/>
          <p:nvPr/>
        </p:nvSpPr>
        <p:spPr>
          <a:xfrm>
            <a:off x="4670031" y="2190651"/>
            <a:ext cx="839262" cy="3234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Fiyat</a:t>
            </a:r>
          </a:p>
        </p:txBody>
      </p:sp>
      <p:sp>
        <p:nvSpPr>
          <p:cNvPr id="8" name="Rectangle 7"/>
          <p:cNvSpPr/>
          <p:nvPr/>
        </p:nvSpPr>
        <p:spPr>
          <a:xfrm>
            <a:off x="6091978" y="2194014"/>
            <a:ext cx="1351640" cy="29404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Çeviri</a:t>
            </a:r>
          </a:p>
        </p:txBody>
      </p:sp>
      <p:sp>
        <p:nvSpPr>
          <p:cNvPr id="9" name="Rectangle 8"/>
          <p:cNvSpPr/>
          <p:nvPr/>
        </p:nvSpPr>
        <p:spPr>
          <a:xfrm>
            <a:off x="7778190" y="1984486"/>
            <a:ext cx="1799032" cy="47356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Geçmiş Fiyatlar 2012 Fiyatları İle</a:t>
            </a:r>
          </a:p>
        </p:txBody>
      </p:sp>
      <p:sp>
        <p:nvSpPr>
          <p:cNvPr id="10" name="Rectangle 9"/>
          <p:cNvSpPr/>
          <p:nvPr/>
        </p:nvSpPr>
        <p:spPr>
          <a:xfrm>
            <a:off x="9722114" y="1989463"/>
            <a:ext cx="1799032" cy="47356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2012 Güncel Fiyatları</a:t>
            </a:r>
          </a:p>
        </p:txBody>
      </p:sp>
      <p:sp>
        <p:nvSpPr>
          <p:cNvPr id="2" name="Rectangle 1"/>
          <p:cNvSpPr/>
          <p:nvPr/>
        </p:nvSpPr>
        <p:spPr>
          <a:xfrm>
            <a:off x="10068817" y="195487"/>
            <a:ext cx="1802863" cy="1477328"/>
          </a:xfrm>
          <a:prstGeom prst="rect">
            <a:avLst/>
          </a:prstGeom>
        </p:spPr>
        <p:txBody>
          <a:bodyPr wrap="square">
            <a:spAutoFit/>
          </a:bodyPr>
          <a:lstStyle/>
          <a:p>
            <a:r>
              <a:rPr lang="tr-TR" altLang="en-US" b="1" dirty="0">
                <a:solidFill>
                  <a:srgbClr val="FF0000"/>
                </a:solidFill>
                <a:latin typeface="Cambria"/>
              </a:rPr>
              <a:t>CPI 2012: 230</a:t>
            </a:r>
          </a:p>
          <a:p>
            <a:pPr>
              <a:defRPr/>
            </a:pPr>
            <a:r>
              <a:rPr lang="tr-TR" altLang="en-US" b="1" dirty="0">
                <a:solidFill>
                  <a:srgbClr val="FF0000"/>
                </a:solidFill>
                <a:latin typeface="Cambria"/>
              </a:rPr>
              <a:t>CPI 1942: 16</a:t>
            </a:r>
          </a:p>
          <a:p>
            <a:r>
              <a:rPr lang="tr-TR" altLang="en-US" b="1" dirty="0">
                <a:solidFill>
                  <a:srgbClr val="FF0000"/>
                </a:solidFill>
                <a:latin typeface="Cambria"/>
              </a:rPr>
              <a:t>CPI 1921: 18</a:t>
            </a:r>
          </a:p>
          <a:p>
            <a:r>
              <a:rPr lang="tr-TR" altLang="en-US" b="1" dirty="0">
                <a:solidFill>
                  <a:srgbClr val="FF0000"/>
                </a:solidFill>
                <a:latin typeface="Cambria"/>
              </a:rPr>
              <a:t>CPI 1955: 27</a:t>
            </a:r>
          </a:p>
          <a:p>
            <a:r>
              <a:rPr lang="tr-TR" altLang="en-US" b="1" dirty="0">
                <a:solidFill>
                  <a:srgbClr val="FF0000"/>
                </a:solidFill>
                <a:latin typeface="Cambria"/>
              </a:rPr>
              <a:t>CPI 1922: 17</a:t>
            </a:r>
          </a:p>
        </p:txBody>
      </p:sp>
    </p:spTree>
    <p:extLst>
      <p:ext uri="{BB962C8B-B14F-4D97-AF65-F5344CB8AC3E}">
        <p14:creationId xmlns:p14="http://schemas.microsoft.com/office/powerpoint/2010/main" val="1969341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descr="TAB08"/>
          <p:cNvPicPr>
            <a:picLocks noChangeAspect="1" noChangeArrowheads="1"/>
          </p:cNvPicPr>
          <p:nvPr/>
        </p:nvPicPr>
        <p:blipFill>
          <a:blip r:embed="rId3"/>
          <a:srcRect/>
          <a:stretch>
            <a:fillRect/>
          </a:stretch>
        </p:blipFill>
        <p:spPr bwMode="auto">
          <a:xfrm>
            <a:off x="3200401" y="0"/>
            <a:ext cx="5650392" cy="6858000"/>
          </a:xfrm>
          <a:prstGeom prst="rect">
            <a:avLst/>
          </a:prstGeom>
          <a:noFill/>
          <a:ln w="9525">
            <a:noFill/>
            <a:miter lim="800000"/>
            <a:headEnd/>
            <a:tailEnd/>
          </a:ln>
          <a:effectLst/>
        </p:spPr>
      </p:pic>
      <p:sp>
        <p:nvSpPr>
          <p:cNvPr id="3" name="Rectangle 2"/>
          <p:cNvSpPr/>
          <p:nvPr/>
        </p:nvSpPr>
        <p:spPr>
          <a:xfrm>
            <a:off x="332509" y="0"/>
            <a:ext cx="11765947" cy="646393"/>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tr-TR" sz="2400" b="1" dirty="0">
                <a:effectLst/>
                <a:latin typeface="Cambria"/>
                <a:ea typeface="ＭＳ 明朝"/>
                <a:cs typeface="Cambria"/>
              </a:rPr>
              <a:t>Tüm Zamanların En Çok Gelir Elde Eden Filmleri, Toplam Gelire Göre Sıralanmıştır</a:t>
            </a:r>
          </a:p>
        </p:txBody>
      </p:sp>
      <p:sp>
        <p:nvSpPr>
          <p:cNvPr id="4" name="Rectangle 3"/>
          <p:cNvSpPr/>
          <p:nvPr/>
        </p:nvSpPr>
        <p:spPr>
          <a:xfrm>
            <a:off x="4036404" y="1058016"/>
            <a:ext cx="839262" cy="3234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Film</a:t>
            </a:r>
          </a:p>
        </p:txBody>
      </p:sp>
      <p:sp>
        <p:nvSpPr>
          <p:cNvPr id="5" name="Rectangle 4"/>
          <p:cNvSpPr/>
          <p:nvPr/>
        </p:nvSpPr>
        <p:spPr>
          <a:xfrm>
            <a:off x="4993856" y="1051653"/>
            <a:ext cx="839262" cy="3234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Yıl</a:t>
            </a:r>
          </a:p>
        </p:txBody>
      </p:sp>
      <p:sp>
        <p:nvSpPr>
          <p:cNvPr id="6" name="Rectangle 5"/>
          <p:cNvSpPr/>
          <p:nvPr/>
        </p:nvSpPr>
        <p:spPr>
          <a:xfrm>
            <a:off x="5951308" y="1056630"/>
            <a:ext cx="839262" cy="3234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Gelir</a:t>
            </a:r>
          </a:p>
        </p:txBody>
      </p:sp>
      <p:sp>
        <p:nvSpPr>
          <p:cNvPr id="7" name="Rectangle 6"/>
          <p:cNvSpPr/>
          <p:nvPr/>
        </p:nvSpPr>
        <p:spPr>
          <a:xfrm>
            <a:off x="6905304" y="683872"/>
            <a:ext cx="1112259" cy="69334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1600" b="1" dirty="0">
                <a:effectLst/>
                <a:latin typeface="Cambria"/>
                <a:ea typeface="ＭＳ 明朝"/>
                <a:cs typeface="Cambria"/>
              </a:rPr>
              <a:t>Gelir (2012 Fiyatları ile)</a:t>
            </a:r>
          </a:p>
        </p:txBody>
      </p:sp>
      <p:sp>
        <p:nvSpPr>
          <p:cNvPr id="8" name="Rectangle 7"/>
          <p:cNvSpPr/>
          <p:nvPr/>
        </p:nvSpPr>
        <p:spPr>
          <a:xfrm>
            <a:off x="8072895" y="620161"/>
            <a:ext cx="1156854" cy="76268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1600" b="1" dirty="0">
                <a:effectLst/>
                <a:latin typeface="Cambria"/>
                <a:ea typeface="ＭＳ 明朝"/>
                <a:cs typeface="Cambria"/>
              </a:rPr>
              <a:t>2012 Fiyatları ile Gelir Sırası</a:t>
            </a:r>
          </a:p>
        </p:txBody>
      </p:sp>
    </p:spTree>
    <p:extLst>
      <p:ext uri="{BB962C8B-B14F-4D97-AF65-F5344CB8AC3E}">
        <p14:creationId xmlns:p14="http://schemas.microsoft.com/office/powerpoint/2010/main" val="13561381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981200" y="7"/>
            <a:ext cx="8229600" cy="1527175"/>
          </a:xfrm>
        </p:spPr>
        <p:txBody>
          <a:bodyPr/>
          <a:lstStyle/>
          <a:p>
            <a:r>
              <a:rPr lang="tr-TR" altLang="en-US" noProof="0" dirty="0"/>
              <a:t>Enflasyonun Maliyeti</a:t>
            </a:r>
          </a:p>
        </p:txBody>
      </p:sp>
      <p:sp>
        <p:nvSpPr>
          <p:cNvPr id="23555" name="Content Placeholder 2"/>
          <p:cNvSpPr>
            <a:spLocks noGrp="1"/>
          </p:cNvSpPr>
          <p:nvPr>
            <p:ph idx="1"/>
          </p:nvPr>
        </p:nvSpPr>
        <p:spPr>
          <a:xfrm>
            <a:off x="1981200" y="1712913"/>
            <a:ext cx="8229600" cy="4895850"/>
          </a:xfrm>
        </p:spPr>
        <p:txBody>
          <a:bodyPr/>
          <a:lstStyle/>
          <a:p>
            <a:pPr marL="514350" indent="-514350" eaLnBrk="1" hangingPunct="1">
              <a:buFont typeface="+mj-lt"/>
              <a:buAutoNum type="arabicPeriod"/>
            </a:pPr>
            <a:r>
              <a:rPr lang="tr-TR" altLang="en-US" sz="2800" noProof="0" dirty="0"/>
              <a:t>Gelecekteki Fiyatlarda Belirsizlik</a:t>
            </a:r>
          </a:p>
          <a:p>
            <a:pPr lvl="1" eaLnBrk="1" hangingPunct="1"/>
            <a:r>
              <a:rPr lang="tr-TR" altLang="en-US" sz="2400" noProof="0" dirty="0"/>
              <a:t>Firmalar genellikle uzun-dönemli anlaşmalar yaparlar, işçilerin maaşlarının ödenmesi ve sermaye mallarının kredisinin ödenmesi gibi.</a:t>
            </a:r>
          </a:p>
          <a:p>
            <a:pPr lvl="1" eaLnBrk="1" hangingPunct="1"/>
            <a:r>
              <a:rPr lang="tr-TR" altLang="en-US" sz="2400" noProof="0" dirty="0"/>
              <a:t>Fiyatlardaki belirsizlik uzun-dönemli kontratları daha riskli yapar.</a:t>
            </a:r>
          </a:p>
          <a:p>
            <a:pPr lvl="1" eaLnBrk="1" hangingPunct="1"/>
            <a:r>
              <a:rPr lang="tr-TR" altLang="en-US" sz="2400" noProof="0" dirty="0"/>
              <a:t>İşçi: gelecek yıl daha az kazanmaktan korkar.</a:t>
            </a:r>
          </a:p>
          <a:p>
            <a:pPr lvl="1" eaLnBrk="1" hangingPunct="1"/>
            <a:r>
              <a:rPr lang="tr-TR" altLang="en-US" sz="2400" noProof="0" dirty="0"/>
              <a:t>Borç Veren: bu sene borç verip gelecek sene daha az değerli olan para ile ödeme almaktan korkar.</a:t>
            </a:r>
          </a:p>
          <a:p>
            <a:pPr lvl="1" eaLnBrk="1" hangingPunct="1"/>
            <a:r>
              <a:rPr lang="tr-TR" altLang="en-US" sz="2400" noProof="0" dirty="0"/>
              <a:t>Eğer uzun dönemli kontratlar yapılmaz ise GSYH'nin büyümesi yavaşlar.</a:t>
            </a:r>
          </a:p>
        </p:txBody>
      </p:sp>
    </p:spTree>
    <p:extLst>
      <p:ext uri="{BB962C8B-B14F-4D97-AF65-F5344CB8AC3E}">
        <p14:creationId xmlns:p14="http://schemas.microsoft.com/office/powerpoint/2010/main" val="827604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barn(inVertical)">
                                      <p:cBhvr>
                                        <p:cTn id="7" dur="500"/>
                                        <p:tgtEl>
                                          <p:spTgt spid="2355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animEffect transition="in" filter="barn(inVertical)">
                                      <p:cBhvr>
                                        <p:cTn id="10" dur="500"/>
                                        <p:tgtEl>
                                          <p:spTgt spid="2355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animEffect transition="in" filter="barn(inVertical)">
                                      <p:cBhvr>
                                        <p:cTn id="15" dur="500"/>
                                        <p:tgtEl>
                                          <p:spTgt spid="23555">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3555">
                                            <p:txEl>
                                              <p:pRg st="4" end="4"/>
                                            </p:txEl>
                                          </p:spTgt>
                                        </p:tgtEl>
                                        <p:attrNameLst>
                                          <p:attrName>style.visibility</p:attrName>
                                        </p:attrNameLst>
                                      </p:cBhvr>
                                      <p:to>
                                        <p:strVal val="visible"/>
                                      </p:to>
                                    </p:set>
                                    <p:animEffect transition="in" filter="barn(inVertical)">
                                      <p:cBhvr>
                                        <p:cTn id="18" dur="500"/>
                                        <p:tgtEl>
                                          <p:spTgt spid="23555">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animEffect transition="in" filter="barn(inVertical)">
                                      <p:cBhvr>
                                        <p:cTn id="21" dur="500"/>
                                        <p:tgtEl>
                                          <p:spTgt spid="23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981200" y="7"/>
            <a:ext cx="8229600" cy="1527175"/>
          </a:xfrm>
        </p:spPr>
        <p:txBody>
          <a:bodyPr/>
          <a:lstStyle/>
          <a:p>
            <a:r>
              <a:rPr lang="tr-TR" altLang="en-US" noProof="0" dirty="0"/>
              <a:t>Yaşam Standardının Ölçülmesi</a:t>
            </a:r>
          </a:p>
        </p:txBody>
      </p:sp>
      <p:sp>
        <p:nvSpPr>
          <p:cNvPr id="15363" name="Content Placeholder 2"/>
          <p:cNvSpPr>
            <a:spLocks noGrp="1"/>
          </p:cNvSpPr>
          <p:nvPr>
            <p:ph idx="1"/>
          </p:nvPr>
        </p:nvSpPr>
        <p:spPr>
          <a:xfrm>
            <a:off x="1981200" y="1712913"/>
            <a:ext cx="8229600" cy="4895850"/>
          </a:xfrm>
        </p:spPr>
        <p:txBody>
          <a:bodyPr/>
          <a:lstStyle/>
          <a:p>
            <a:pPr eaLnBrk="1" hangingPunct="1"/>
            <a:r>
              <a:rPr lang="tr-TR" altLang="en-US" sz="3200" noProof="0" dirty="0"/>
              <a:t>Kişi Başı GSYH (Per </a:t>
            </a:r>
            <a:r>
              <a:rPr lang="tr-TR" altLang="en-US" sz="3200" noProof="0" dirty="0" err="1"/>
              <a:t>capita</a:t>
            </a:r>
            <a:r>
              <a:rPr lang="tr-TR" altLang="en-US" sz="3200" noProof="0" dirty="0"/>
              <a:t> GDP)</a:t>
            </a:r>
          </a:p>
          <a:p>
            <a:pPr lvl="1" eaLnBrk="1" hangingPunct="1"/>
            <a:r>
              <a:rPr lang="tr-TR" altLang="en-US" sz="2800" noProof="0" dirty="0"/>
              <a:t>Kişi başı GSYH (GSYH nüfusa bölünmüştür).</a:t>
            </a:r>
          </a:p>
          <a:p>
            <a:pPr lvl="1" eaLnBrk="1" hangingPunct="1"/>
            <a:r>
              <a:rPr lang="tr-TR" altLang="en-US" sz="2800" i="1" noProof="0" dirty="0"/>
              <a:t>Bir ulustaki ortalama yaşam standardıdır.</a:t>
            </a:r>
            <a:endParaRPr lang="tr-TR" altLang="en-US" sz="2800" noProof="0" dirty="0"/>
          </a:p>
          <a:p>
            <a:pPr lvl="1" eaLnBrk="1" hangingPunct="1"/>
            <a:r>
              <a:rPr lang="tr-TR" altLang="en-US" sz="2800" noProof="0" dirty="0"/>
              <a:t>Nominal GSYH yerine Reel GSYH kullanmanız gerektiğini hatırlayın lütfen.</a:t>
            </a:r>
          </a:p>
        </p:txBody>
      </p:sp>
    </p:spTree>
    <p:extLst>
      <p:ext uri="{BB962C8B-B14F-4D97-AF65-F5344CB8AC3E}">
        <p14:creationId xmlns:p14="http://schemas.microsoft.com/office/powerpoint/2010/main" val="2640803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arn(inVertical)">
                                      <p:cBhvr>
                                        <p:cTn id="7" dur="500"/>
                                        <p:tgtEl>
                                          <p:spTgt spid="1536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animEffect transition="in" filter="barn(inVertical)">
                                      <p:cBhvr>
                                        <p:cTn id="10" dur="500"/>
                                        <p:tgtEl>
                                          <p:spTgt spid="1536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animEffect transition="in" filter="barn(inVertical)">
                                      <p:cBhvr>
                                        <p:cTn id="13"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981200" y="7"/>
            <a:ext cx="8229600" cy="1527175"/>
          </a:xfrm>
        </p:spPr>
        <p:txBody>
          <a:bodyPr/>
          <a:lstStyle/>
          <a:p>
            <a:r>
              <a:rPr lang="tr-TR" altLang="en-US" dirty="0"/>
              <a:t>Enflasyonun Maliyeti</a:t>
            </a:r>
          </a:p>
        </p:txBody>
      </p:sp>
      <p:sp>
        <p:nvSpPr>
          <p:cNvPr id="29699" name="Content Placeholder 2"/>
          <p:cNvSpPr>
            <a:spLocks noGrp="1"/>
          </p:cNvSpPr>
          <p:nvPr>
            <p:ph idx="1"/>
          </p:nvPr>
        </p:nvSpPr>
        <p:spPr>
          <a:xfrm>
            <a:off x="1981200" y="1712913"/>
            <a:ext cx="8229600" cy="4895850"/>
          </a:xfrm>
        </p:spPr>
        <p:txBody>
          <a:bodyPr/>
          <a:lstStyle/>
          <a:p>
            <a:pPr eaLnBrk="1" hangingPunct="1"/>
            <a:r>
              <a:rPr lang="tr-TR" altLang="en-US" sz="2800" dirty="0"/>
              <a:t>Gelecekteki Fiyatlarda Belirsizlik</a:t>
            </a:r>
          </a:p>
          <a:p>
            <a:pPr lvl="1" eaLnBrk="1" hangingPunct="1"/>
            <a:r>
              <a:rPr lang="tr-TR" altLang="en-US" sz="2400" dirty="0"/>
              <a:t>Maaş ve diğer girdi kontratları uzun-dönemlidir. Firmalar bugün borç alır ve daha sonra geri ödemek ister.</a:t>
            </a:r>
          </a:p>
          <a:p>
            <a:pPr lvl="1" eaLnBrk="1" hangingPunct="1"/>
            <a:r>
              <a:rPr lang="tr-TR" altLang="en-US" sz="2400" dirty="0"/>
              <a:t>Fiyatlardaki belirsizlik borç vermeyi daha riskli yapar.</a:t>
            </a:r>
          </a:p>
        </p:txBody>
      </p:sp>
      <p:grpSp>
        <p:nvGrpSpPr>
          <p:cNvPr id="4" name="Group 5"/>
          <p:cNvGrpSpPr>
            <a:grpSpLocks noChangeAspect="1"/>
          </p:cNvGrpSpPr>
          <p:nvPr/>
        </p:nvGrpSpPr>
        <p:grpSpPr bwMode="auto">
          <a:xfrm>
            <a:off x="1790700" y="3797300"/>
            <a:ext cx="8864600" cy="2641600"/>
            <a:chOff x="2840" y="7310"/>
            <a:chExt cx="9404" cy="2882"/>
          </a:xfrm>
        </p:grpSpPr>
        <p:sp>
          <p:nvSpPr>
            <p:cNvPr id="5" name="AutoShape 24"/>
            <p:cNvSpPr>
              <a:spLocks noChangeAspect="1" noChangeArrowheads="1" noTextEdit="1"/>
            </p:cNvSpPr>
            <p:nvPr/>
          </p:nvSpPr>
          <p:spPr bwMode="auto">
            <a:xfrm>
              <a:off x="2840" y="7310"/>
              <a:ext cx="9404" cy="2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atin typeface="Cambria"/>
              </a:endParaRPr>
            </a:p>
          </p:txBody>
        </p:sp>
        <p:sp>
          <p:nvSpPr>
            <p:cNvPr id="6" name="Line 23"/>
            <p:cNvSpPr>
              <a:spLocks noChangeShapeType="1"/>
            </p:cNvSpPr>
            <p:nvPr/>
          </p:nvSpPr>
          <p:spPr bwMode="auto">
            <a:xfrm>
              <a:off x="3555" y="9658"/>
              <a:ext cx="6793" cy="7"/>
            </a:xfrm>
            <a:prstGeom prst="line">
              <a:avLst/>
            </a:prstGeom>
            <a:noFill/>
            <a:ln w="9525">
              <a:solidFill>
                <a:srgbClr val="000000"/>
              </a:solidFill>
              <a:round/>
              <a:headEnd/>
              <a:tailEnd type="stealth" w="lg" len="lg"/>
            </a:ln>
            <a:extLst>
              <a:ext uri="{909E8E84-426E-40dd-AFC4-6F175D3DCCD1}">
                <a14:hiddenFill xmlns="" xmlns:a14="http://schemas.microsoft.com/office/drawing/2010/main">
                  <a:noFill/>
                </a14:hiddenFill>
              </a:ext>
            </a:extLst>
          </p:spPr>
          <p:txBody>
            <a:bodyPr/>
            <a:lstStyle/>
            <a:p>
              <a:endParaRPr lang="tr-TR">
                <a:latin typeface="Cambria"/>
              </a:endParaRPr>
            </a:p>
          </p:txBody>
        </p:sp>
        <p:sp>
          <p:nvSpPr>
            <p:cNvPr id="7" name="Line 22"/>
            <p:cNvSpPr>
              <a:spLocks noChangeShapeType="1"/>
            </p:cNvSpPr>
            <p:nvPr/>
          </p:nvSpPr>
          <p:spPr bwMode="auto">
            <a:xfrm flipV="1">
              <a:off x="4177" y="9511"/>
              <a:ext cx="1" cy="15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tr-TR">
                <a:latin typeface="Cambria"/>
              </a:endParaRPr>
            </a:p>
          </p:txBody>
        </p:sp>
        <p:sp>
          <p:nvSpPr>
            <p:cNvPr id="8" name="Text Box 21"/>
            <p:cNvSpPr txBox="1">
              <a:spLocks noChangeArrowheads="1"/>
            </p:cNvSpPr>
            <p:nvPr/>
          </p:nvSpPr>
          <p:spPr bwMode="auto">
            <a:xfrm>
              <a:off x="3867" y="9764"/>
              <a:ext cx="886" cy="2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000000"/>
                  </a:solidFill>
                  <a:latin typeface="Cambria"/>
                  <a:cs typeface="Cambria"/>
                </a:rPr>
                <a:t>Bugün</a:t>
              </a:r>
            </a:p>
          </p:txBody>
        </p:sp>
        <p:sp>
          <p:nvSpPr>
            <p:cNvPr id="9" name="Line 20"/>
            <p:cNvSpPr>
              <a:spLocks noChangeShapeType="1"/>
            </p:cNvSpPr>
            <p:nvPr/>
          </p:nvSpPr>
          <p:spPr bwMode="auto">
            <a:xfrm flipV="1">
              <a:off x="9208" y="9504"/>
              <a:ext cx="1" cy="15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tr-TR">
                <a:latin typeface="Cambria"/>
              </a:endParaRPr>
            </a:p>
          </p:txBody>
        </p:sp>
        <p:sp>
          <p:nvSpPr>
            <p:cNvPr id="10" name="Line 19"/>
            <p:cNvSpPr>
              <a:spLocks noChangeShapeType="1"/>
            </p:cNvSpPr>
            <p:nvPr/>
          </p:nvSpPr>
          <p:spPr bwMode="auto">
            <a:xfrm flipV="1">
              <a:off x="8615" y="9504"/>
              <a:ext cx="1" cy="15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tr-TR">
                <a:latin typeface="Cambria"/>
              </a:endParaRPr>
            </a:p>
          </p:txBody>
        </p:sp>
        <p:sp>
          <p:nvSpPr>
            <p:cNvPr id="11" name="Line 18"/>
            <p:cNvSpPr>
              <a:spLocks noChangeShapeType="1"/>
            </p:cNvSpPr>
            <p:nvPr/>
          </p:nvSpPr>
          <p:spPr bwMode="auto">
            <a:xfrm flipV="1">
              <a:off x="8031" y="9505"/>
              <a:ext cx="2" cy="15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tr-TR">
                <a:latin typeface="Cambria"/>
              </a:endParaRPr>
            </a:p>
          </p:txBody>
        </p:sp>
        <p:sp>
          <p:nvSpPr>
            <p:cNvPr id="12" name="Text Box 17"/>
            <p:cNvSpPr txBox="1">
              <a:spLocks noChangeArrowheads="1"/>
            </p:cNvSpPr>
            <p:nvPr/>
          </p:nvSpPr>
          <p:spPr bwMode="auto">
            <a:xfrm>
              <a:off x="7952" y="9764"/>
              <a:ext cx="1561" cy="31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000000"/>
                  </a:solidFill>
                  <a:latin typeface="Cambria"/>
                  <a:cs typeface="Cambria"/>
                </a:rPr>
                <a:t>Gelecek Dönemler</a:t>
              </a:r>
            </a:p>
          </p:txBody>
        </p:sp>
        <p:sp>
          <p:nvSpPr>
            <p:cNvPr id="13" name="Text Box 16"/>
            <p:cNvSpPr txBox="1">
              <a:spLocks noChangeArrowheads="1"/>
            </p:cNvSpPr>
            <p:nvPr/>
          </p:nvSpPr>
          <p:spPr bwMode="auto">
            <a:xfrm>
              <a:off x="9833" y="9762"/>
              <a:ext cx="718" cy="34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000000"/>
                  </a:solidFill>
                  <a:latin typeface="Cambria"/>
                  <a:cs typeface="Cambria"/>
                </a:rPr>
                <a:t>Zaman</a:t>
              </a:r>
            </a:p>
          </p:txBody>
        </p:sp>
        <p:sp>
          <p:nvSpPr>
            <p:cNvPr id="14" name="Text Box 15"/>
            <p:cNvSpPr txBox="1">
              <a:spLocks noChangeArrowheads="1"/>
            </p:cNvSpPr>
            <p:nvPr/>
          </p:nvSpPr>
          <p:spPr bwMode="auto">
            <a:xfrm>
              <a:off x="3506" y="8472"/>
              <a:ext cx="2540" cy="98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dirty="0">
                  <a:solidFill>
                    <a:srgbClr val="C0504D"/>
                  </a:solidFill>
                  <a:latin typeface="Cambria"/>
                  <a:cs typeface="Cambria"/>
                </a:rPr>
                <a:t>Borç Al </a:t>
              </a:r>
              <a:r>
                <a:rPr lang="tr-TR" altLang="en-US" sz="1800" dirty="0">
                  <a:solidFill>
                    <a:srgbClr val="9BBB59"/>
                  </a:solidFill>
                  <a:latin typeface="Cambria"/>
                  <a:cs typeface="Cambria"/>
                </a:rPr>
                <a:t>$$</a:t>
              </a:r>
              <a:endParaRPr lang="tr-TR" altLang="en-US" sz="1800" dirty="0">
                <a:solidFill>
                  <a:srgbClr val="000000"/>
                </a:solidFill>
                <a:latin typeface="Cambria"/>
                <a:cs typeface="Cambria"/>
              </a:endParaRPr>
            </a:p>
            <a:p>
              <a:r>
                <a:rPr lang="tr-TR" altLang="en-US" sz="1800" dirty="0">
                  <a:solidFill>
                    <a:srgbClr val="C0504D"/>
                  </a:solidFill>
                  <a:latin typeface="Cambria"/>
                  <a:cs typeface="Cambria"/>
                </a:rPr>
                <a:t>Sermaye Malları Al</a:t>
              </a:r>
              <a:endParaRPr lang="tr-TR" altLang="en-US" sz="1800" dirty="0">
                <a:solidFill>
                  <a:srgbClr val="000000"/>
                </a:solidFill>
                <a:latin typeface="Cambria"/>
                <a:cs typeface="Cambria"/>
              </a:endParaRPr>
            </a:p>
            <a:p>
              <a:r>
                <a:rPr lang="tr-TR" altLang="en-US" sz="1800" dirty="0">
                  <a:solidFill>
                    <a:srgbClr val="C0504D"/>
                  </a:solidFill>
                  <a:latin typeface="Cambria"/>
                  <a:cs typeface="Cambria"/>
                </a:rPr>
                <a:t>İşçi Al</a:t>
              </a:r>
              <a:endParaRPr lang="tr-TR" altLang="en-US" sz="1800" dirty="0">
                <a:solidFill>
                  <a:srgbClr val="000000"/>
                </a:solidFill>
                <a:latin typeface="Cambria"/>
                <a:cs typeface="Cambria"/>
              </a:endParaRPr>
            </a:p>
          </p:txBody>
        </p:sp>
        <p:sp>
          <p:nvSpPr>
            <p:cNvPr id="15" name="Text Box 14"/>
            <p:cNvSpPr txBox="1">
              <a:spLocks noChangeArrowheads="1"/>
            </p:cNvSpPr>
            <p:nvPr/>
          </p:nvSpPr>
          <p:spPr bwMode="auto">
            <a:xfrm>
              <a:off x="6046" y="7854"/>
              <a:ext cx="1021" cy="3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4F81BD"/>
                  </a:solidFill>
                  <a:latin typeface="Cambria"/>
                  <a:cs typeface="Cambria"/>
                </a:rPr>
                <a:t>Üretim</a:t>
              </a:r>
              <a:endParaRPr lang="tr-TR" altLang="en-US" sz="1800">
                <a:solidFill>
                  <a:srgbClr val="000000"/>
                </a:solidFill>
                <a:latin typeface="Cambria"/>
                <a:cs typeface="Cambria"/>
              </a:endParaRPr>
            </a:p>
          </p:txBody>
        </p:sp>
        <p:sp>
          <p:nvSpPr>
            <p:cNvPr id="16" name="Text Box 13"/>
            <p:cNvSpPr txBox="1">
              <a:spLocks noChangeArrowheads="1"/>
            </p:cNvSpPr>
            <p:nvPr/>
          </p:nvSpPr>
          <p:spPr bwMode="auto">
            <a:xfrm>
              <a:off x="8099" y="7854"/>
              <a:ext cx="1258" cy="3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4F81BD"/>
                  </a:solidFill>
                  <a:latin typeface="Cambria"/>
                  <a:cs typeface="Cambria"/>
                </a:rPr>
                <a:t>Çıktıyı Sat</a:t>
              </a:r>
              <a:endParaRPr lang="tr-TR" altLang="en-US" sz="1800">
                <a:solidFill>
                  <a:srgbClr val="000000"/>
                </a:solidFill>
                <a:latin typeface="Cambria"/>
                <a:cs typeface="Cambria"/>
              </a:endParaRPr>
            </a:p>
          </p:txBody>
        </p:sp>
        <p:sp>
          <p:nvSpPr>
            <p:cNvPr id="17" name="Text Box 12"/>
            <p:cNvSpPr txBox="1">
              <a:spLocks noChangeArrowheads="1"/>
            </p:cNvSpPr>
            <p:nvPr/>
          </p:nvSpPr>
          <p:spPr bwMode="auto">
            <a:xfrm>
              <a:off x="3506" y="7605"/>
              <a:ext cx="1911" cy="3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4F81BD"/>
                  </a:solidFill>
                  <a:latin typeface="Cambria"/>
                  <a:cs typeface="Cambria"/>
                </a:rPr>
                <a:t>Üretime</a:t>
              </a:r>
            </a:p>
            <a:p>
              <a:r>
                <a:rPr lang="tr-TR" altLang="en-US" sz="1800">
                  <a:solidFill>
                    <a:srgbClr val="4F81BD"/>
                  </a:solidFill>
                  <a:latin typeface="Cambria"/>
                  <a:cs typeface="Cambria"/>
                </a:rPr>
                <a:t>Hazırlık</a:t>
              </a:r>
              <a:endParaRPr lang="tr-TR" altLang="en-US" sz="1800">
                <a:solidFill>
                  <a:srgbClr val="000000"/>
                </a:solidFill>
                <a:latin typeface="Cambria"/>
                <a:cs typeface="Cambria"/>
              </a:endParaRPr>
            </a:p>
          </p:txBody>
        </p:sp>
        <p:sp>
          <p:nvSpPr>
            <p:cNvPr id="18" name="Text Box 11"/>
            <p:cNvSpPr txBox="1">
              <a:spLocks noChangeArrowheads="1"/>
            </p:cNvSpPr>
            <p:nvPr/>
          </p:nvSpPr>
          <p:spPr bwMode="auto">
            <a:xfrm>
              <a:off x="7636" y="8624"/>
              <a:ext cx="1998" cy="65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C0504D"/>
                  </a:solidFill>
                  <a:latin typeface="Cambria"/>
                  <a:cs typeface="Cambria"/>
                </a:rPr>
                <a:t>Kredileri Öde</a:t>
              </a:r>
              <a:r>
                <a:rPr lang="tr-TR" altLang="en-US" sz="1800">
                  <a:solidFill>
                    <a:srgbClr val="9BBB59"/>
                  </a:solidFill>
                  <a:latin typeface="Cambria"/>
                  <a:cs typeface="Cambria"/>
                </a:rPr>
                <a:t>$$</a:t>
              </a:r>
              <a:endParaRPr lang="tr-TR" altLang="en-US" sz="1800">
                <a:solidFill>
                  <a:srgbClr val="000000"/>
                </a:solidFill>
                <a:latin typeface="Cambria"/>
                <a:cs typeface="Cambria"/>
              </a:endParaRPr>
            </a:p>
            <a:p>
              <a:r>
                <a:rPr lang="tr-TR" altLang="en-US" sz="1800">
                  <a:solidFill>
                    <a:srgbClr val="C0504D"/>
                  </a:solidFill>
                  <a:latin typeface="Cambria"/>
                  <a:cs typeface="Cambria"/>
                </a:rPr>
                <a:t>İşçi Ödemeleri </a:t>
              </a:r>
              <a:r>
                <a:rPr lang="tr-TR" altLang="en-US" sz="1800">
                  <a:solidFill>
                    <a:srgbClr val="9BBB59"/>
                  </a:solidFill>
                  <a:latin typeface="Cambria"/>
                  <a:cs typeface="Cambria"/>
                </a:rPr>
                <a:t>$$</a:t>
              </a:r>
              <a:endParaRPr lang="tr-TR" altLang="en-US" sz="1800">
                <a:solidFill>
                  <a:srgbClr val="000000"/>
                </a:solidFill>
                <a:latin typeface="Cambria"/>
                <a:cs typeface="Cambria"/>
              </a:endParaRPr>
            </a:p>
          </p:txBody>
        </p:sp>
        <p:cxnSp>
          <p:nvCxnSpPr>
            <p:cNvPr id="19" name="AutoShape 10"/>
            <p:cNvCxnSpPr>
              <a:cxnSpLocks noChangeShapeType="1"/>
            </p:cNvCxnSpPr>
            <p:nvPr/>
          </p:nvCxnSpPr>
          <p:spPr bwMode="auto">
            <a:xfrm>
              <a:off x="4999" y="8010"/>
              <a:ext cx="808" cy="1"/>
            </a:xfrm>
            <a:prstGeom prst="straightConnector1">
              <a:avLst/>
            </a:prstGeom>
            <a:noFill/>
            <a:ln w="9525">
              <a:solidFill>
                <a:srgbClr val="4F81BD"/>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20" name="AutoShape 9"/>
            <p:cNvCxnSpPr>
              <a:cxnSpLocks noChangeShapeType="1"/>
            </p:cNvCxnSpPr>
            <p:nvPr/>
          </p:nvCxnSpPr>
          <p:spPr bwMode="auto">
            <a:xfrm>
              <a:off x="7067" y="8010"/>
              <a:ext cx="884" cy="1"/>
            </a:xfrm>
            <a:prstGeom prst="straightConnector1">
              <a:avLst/>
            </a:prstGeom>
            <a:noFill/>
            <a:ln w="9525">
              <a:solidFill>
                <a:srgbClr val="4F81BD"/>
              </a:solidFill>
              <a:prstDash val="dash"/>
              <a:round/>
              <a:headEnd/>
              <a:tailEnd type="triangle" w="med" len="med"/>
            </a:ln>
            <a:extLst>
              <a:ext uri="{909E8E84-426E-40dd-AFC4-6F175D3DCCD1}">
                <a14:hiddenFill xmlns="" xmlns:a14="http://schemas.microsoft.com/office/drawing/2010/main">
                  <a:noFill/>
                </a14:hiddenFill>
              </a:ext>
            </a:extLst>
          </p:spPr>
        </p:cxnSp>
        <p:sp>
          <p:nvSpPr>
            <p:cNvPr id="21" name="Text Box 7"/>
            <p:cNvSpPr txBox="1">
              <a:spLocks noChangeArrowheads="1"/>
            </p:cNvSpPr>
            <p:nvPr/>
          </p:nvSpPr>
          <p:spPr bwMode="auto">
            <a:xfrm>
              <a:off x="10523" y="7367"/>
              <a:ext cx="1708" cy="1620"/>
            </a:xfrm>
            <a:prstGeom prst="rect">
              <a:avLst/>
            </a:prstGeom>
            <a:solidFill>
              <a:srgbClr val="FFFFFF"/>
            </a:solidFill>
            <a:ln w="12700">
              <a:solidFill>
                <a:srgbClr val="000000"/>
              </a:solidFill>
              <a:prstDash val="dash"/>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000000"/>
                  </a:solidFill>
                  <a:latin typeface="Cambria"/>
                  <a:cs typeface="Cambria"/>
                </a:rPr>
                <a:t>Bu dolarların gerçek değeri gelecekteki enflasyona bağlıdır.</a:t>
              </a:r>
            </a:p>
          </p:txBody>
        </p:sp>
        <p:cxnSp>
          <p:nvCxnSpPr>
            <p:cNvPr id="22" name="AutoShape 6"/>
            <p:cNvCxnSpPr>
              <a:cxnSpLocks noChangeShapeType="1"/>
            </p:cNvCxnSpPr>
            <p:nvPr/>
          </p:nvCxnSpPr>
          <p:spPr bwMode="auto">
            <a:xfrm flipH="1">
              <a:off x="9513" y="8402"/>
              <a:ext cx="1010" cy="563"/>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256996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barn(inVertical)">
                                      <p:cBhvr>
                                        <p:cTn id="7" dur="500"/>
                                        <p:tgtEl>
                                          <p:spTgt spid="2969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barn(inVertical)">
                                      <p:cBhvr>
                                        <p:cTn id="10" dur="500"/>
                                        <p:tgtEl>
                                          <p:spTgt spid="29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495823" y="0"/>
            <a:ext cx="8229600" cy="1527175"/>
          </a:xfrm>
        </p:spPr>
        <p:txBody>
          <a:bodyPr/>
          <a:lstStyle/>
          <a:p>
            <a:r>
              <a:rPr lang="tr-TR" altLang="en-US" noProof="0" dirty="0"/>
              <a:t>Enflasyonun Maliyeti</a:t>
            </a:r>
          </a:p>
        </p:txBody>
      </p:sp>
      <p:sp>
        <p:nvSpPr>
          <p:cNvPr id="27651" name="Content Placeholder 2"/>
          <p:cNvSpPr>
            <a:spLocks noGrp="1"/>
          </p:cNvSpPr>
          <p:nvPr>
            <p:ph idx="1"/>
          </p:nvPr>
        </p:nvSpPr>
        <p:spPr>
          <a:xfrm>
            <a:off x="495302" y="1712913"/>
            <a:ext cx="9328994" cy="4895850"/>
          </a:xfrm>
        </p:spPr>
        <p:txBody>
          <a:bodyPr/>
          <a:lstStyle/>
          <a:p>
            <a:pPr marL="457200" indent="-457200" eaLnBrk="1" hangingPunct="1">
              <a:buFont typeface="+mj-lt"/>
              <a:buAutoNum type="arabicPeriod" startAt="2"/>
            </a:pPr>
            <a:r>
              <a:rPr lang="tr-TR" altLang="en-US" sz="2400" noProof="0" dirty="0"/>
              <a:t>Para İllüzyonu</a:t>
            </a:r>
          </a:p>
          <a:p>
            <a:pPr lvl="1" eaLnBrk="1" hangingPunct="1"/>
            <a:r>
              <a:rPr lang="tr-TR" altLang="en-US" sz="2000" noProof="0" dirty="0"/>
              <a:t>İnsanlar </a:t>
            </a:r>
            <a:r>
              <a:rPr lang="tr-TR" altLang="en-US" sz="2000" u="sng" noProof="0" dirty="0"/>
              <a:t>nominal</a:t>
            </a:r>
            <a:r>
              <a:rPr lang="tr-TR" altLang="en-US" sz="2000" noProof="0" dirty="0"/>
              <a:t> ücret ve fiyat değişimlerini reel değişimler olarak yorumlar.</a:t>
            </a:r>
          </a:p>
          <a:p>
            <a:pPr lvl="1" eaLnBrk="1" hangingPunct="1"/>
            <a:r>
              <a:rPr lang="tr-TR" altLang="en-US" sz="2000" noProof="0" dirty="0"/>
              <a:t>Eğer fiyatlar ve ücretler aynı anda 2% artsa, satın alma gücünüzde reel bir değişim olmaz. Fakat, para illüzyonu altındaki kişiler bu durumda daha zengin olduklarını düşünür.</a:t>
            </a:r>
          </a:p>
          <a:p>
            <a:pPr eaLnBrk="1" hangingPunct="1"/>
            <a:r>
              <a:rPr lang="tr-TR" altLang="en-US" sz="2400" noProof="0" dirty="0"/>
              <a:t>Nominal Ücret</a:t>
            </a:r>
          </a:p>
          <a:p>
            <a:pPr lvl="1" eaLnBrk="1" hangingPunct="1"/>
            <a:r>
              <a:rPr lang="tr-TR" altLang="en-US" sz="2000" noProof="0" dirty="0"/>
              <a:t>Şimdiki fiyatlarla olan ücretler. Nominal GSYH'ye benzer.</a:t>
            </a:r>
          </a:p>
          <a:p>
            <a:pPr eaLnBrk="1" hangingPunct="1"/>
            <a:r>
              <a:rPr lang="tr-TR" altLang="en-US" sz="2400" noProof="0" dirty="0"/>
              <a:t>Reel Ücret</a:t>
            </a:r>
          </a:p>
          <a:p>
            <a:pPr lvl="1" eaLnBrk="1" hangingPunct="1"/>
            <a:r>
              <a:rPr lang="tr-TR" altLang="en-US" sz="2000" noProof="0" dirty="0"/>
              <a:t>Enflasyona göre ayarlanmış ücret. Reel </a:t>
            </a:r>
            <a:r>
              <a:rPr lang="tr-TR" altLang="en-US" sz="2000" dirty="0"/>
              <a:t>GSYH'ye benzer.</a:t>
            </a:r>
            <a:endParaRPr lang="tr-TR" altLang="en-US" sz="2000" noProof="0" dirty="0"/>
          </a:p>
          <a:p>
            <a:pPr eaLnBrk="1" hangingPunct="1"/>
            <a:r>
              <a:rPr lang="tr-TR" altLang="en-US" sz="2400" noProof="0" dirty="0"/>
              <a:t>Diğer bir Örnek:</a:t>
            </a:r>
          </a:p>
          <a:p>
            <a:pPr lvl="1" eaLnBrk="1" hangingPunct="1"/>
            <a:r>
              <a:rPr lang="tr-TR" altLang="en-US" sz="2000" noProof="0" dirty="0"/>
              <a:t>Eğer nominal ücretler 3% artar ve fiyatlar da 5% artarsa, para illüzyonu daha varlıklı olduğunuzu düşünmenize yol açar, fakat aslında reel ücretler düşmüştür!</a:t>
            </a:r>
          </a:p>
          <a:p>
            <a:pPr lvl="1" eaLnBrk="1" hangingPunct="1"/>
            <a:endParaRPr lang="tr-TR" altLang="en-US" sz="2200" noProof="0" dirty="0"/>
          </a:p>
        </p:txBody>
      </p:sp>
      <p:pic>
        <p:nvPicPr>
          <p:cNvPr id="4" name="Picture 4" descr="I:\DirkTextbookN\Jpegs(All)\Macro Ch19-33\ch08\09_PRINECOMA_CH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4296" y="1969320"/>
            <a:ext cx="2251483" cy="31948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9988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barn(inVertical)">
                                      <p:cBhvr>
                                        <p:cTn id="7" dur="500"/>
                                        <p:tgtEl>
                                          <p:spTgt spid="2765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barn(inVertical)">
                                      <p:cBhvr>
                                        <p:cTn id="10" dur="500"/>
                                        <p:tgtEl>
                                          <p:spTgt spid="2765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animEffect transition="in" filter="barn(inVertical)">
                                      <p:cBhvr>
                                        <p:cTn id="13" dur="500"/>
                                        <p:tgtEl>
                                          <p:spTgt spid="2765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7651">
                                            <p:txEl>
                                              <p:pRg st="4" end="4"/>
                                            </p:txEl>
                                          </p:spTgt>
                                        </p:tgtEl>
                                        <p:attrNameLst>
                                          <p:attrName>style.visibility</p:attrName>
                                        </p:attrNameLst>
                                      </p:cBhvr>
                                      <p:to>
                                        <p:strVal val="visible"/>
                                      </p:to>
                                    </p:set>
                                    <p:animEffect transition="in" filter="barn(inVertical)">
                                      <p:cBhvr>
                                        <p:cTn id="16" dur="500"/>
                                        <p:tgtEl>
                                          <p:spTgt spid="2765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animEffect transition="in" filter="barn(inVertical)">
                                      <p:cBhvr>
                                        <p:cTn id="19" dur="500"/>
                                        <p:tgtEl>
                                          <p:spTgt spid="27651">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7651">
                                            <p:txEl>
                                              <p:pRg st="6" end="6"/>
                                            </p:txEl>
                                          </p:spTgt>
                                        </p:tgtEl>
                                        <p:attrNameLst>
                                          <p:attrName>style.visibility</p:attrName>
                                        </p:attrNameLst>
                                      </p:cBhvr>
                                      <p:to>
                                        <p:strVal val="visible"/>
                                      </p:to>
                                    </p:set>
                                    <p:animEffect transition="in" filter="barn(inVertical)">
                                      <p:cBhvr>
                                        <p:cTn id="22" dur="500"/>
                                        <p:tgtEl>
                                          <p:spTgt spid="27651">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7651">
                                            <p:txEl>
                                              <p:pRg st="7" end="7"/>
                                            </p:txEl>
                                          </p:spTgt>
                                        </p:tgtEl>
                                        <p:attrNameLst>
                                          <p:attrName>style.visibility</p:attrName>
                                        </p:attrNameLst>
                                      </p:cBhvr>
                                      <p:to>
                                        <p:strVal val="visible"/>
                                      </p:to>
                                    </p:set>
                                    <p:animEffect transition="in" filter="barn(inVertical)">
                                      <p:cBhvr>
                                        <p:cTn id="25" dur="500"/>
                                        <p:tgtEl>
                                          <p:spTgt spid="27651">
                                            <p:txEl>
                                              <p:pRg st="7" end="7"/>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7651">
                                            <p:txEl>
                                              <p:pRg st="8" end="8"/>
                                            </p:txEl>
                                          </p:spTgt>
                                        </p:tgtEl>
                                        <p:attrNameLst>
                                          <p:attrName>style.visibility</p:attrName>
                                        </p:attrNameLst>
                                      </p:cBhvr>
                                      <p:to>
                                        <p:strVal val="visible"/>
                                      </p:to>
                                    </p:set>
                                    <p:animEffect transition="in" filter="barn(inVertical)">
                                      <p:cBhvr>
                                        <p:cTn id="28" dur="500"/>
                                        <p:tgtEl>
                                          <p:spTgt spid="27651">
                                            <p:txEl>
                                              <p:pRg st="8" end="8"/>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inVertic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1799776" y="7"/>
            <a:ext cx="8229600" cy="1527175"/>
          </a:xfrm>
        </p:spPr>
        <p:txBody>
          <a:bodyPr/>
          <a:lstStyle/>
          <a:p>
            <a:r>
              <a:rPr lang="tr-TR" altLang="en-US" noProof="0" dirty="0"/>
              <a:t>Enflasyonun Maliyeti</a:t>
            </a:r>
          </a:p>
        </p:txBody>
      </p:sp>
      <p:sp>
        <p:nvSpPr>
          <p:cNvPr id="31747" name="Content Placeholder 2"/>
          <p:cNvSpPr>
            <a:spLocks noGrp="1"/>
          </p:cNvSpPr>
          <p:nvPr>
            <p:ph idx="1"/>
          </p:nvPr>
        </p:nvSpPr>
        <p:spPr>
          <a:xfrm>
            <a:off x="1714500" y="1649413"/>
            <a:ext cx="8763000" cy="4895850"/>
          </a:xfrm>
        </p:spPr>
        <p:txBody>
          <a:bodyPr/>
          <a:lstStyle/>
          <a:p>
            <a:pPr marL="514350" indent="-514350" eaLnBrk="1" hangingPunct="1">
              <a:buFont typeface="+mj-lt"/>
              <a:buAutoNum type="arabicPeriod" startAt="3"/>
            </a:pPr>
            <a:r>
              <a:rPr lang="tr-TR" altLang="en-US" sz="2800" noProof="0" dirty="0"/>
              <a:t>Servetin Yeniden Dağılımı</a:t>
            </a:r>
          </a:p>
          <a:p>
            <a:pPr lvl="1" eaLnBrk="1" hangingPunct="1"/>
            <a:r>
              <a:rPr lang="tr-TR" altLang="en-US" sz="2400" noProof="0" dirty="0"/>
              <a:t>Borç verenler ve alanlar arasında servet yeniden dağılabilir.</a:t>
            </a:r>
          </a:p>
          <a:p>
            <a:pPr eaLnBrk="1" hangingPunct="1"/>
            <a:r>
              <a:rPr lang="tr-TR" altLang="en-US" sz="2800" noProof="0" dirty="0"/>
              <a:t>Örnek:</a:t>
            </a:r>
          </a:p>
          <a:p>
            <a:pPr lvl="1" eaLnBrk="1" hangingPunct="1"/>
            <a:r>
              <a:rPr lang="tr-TR" altLang="en-US" sz="2400" noProof="0" dirty="0"/>
              <a:t>$50000 borç aldın, ve 5 yıl içinde $60000 geri ödeyeceksin.</a:t>
            </a:r>
          </a:p>
          <a:p>
            <a:pPr eaLnBrk="1" hangingPunct="1"/>
            <a:r>
              <a:rPr lang="tr-TR" altLang="en-US" sz="2800" noProof="0" dirty="0"/>
              <a:t>Eğer beklenmedik bir enflasyon meydana gelirse,</a:t>
            </a:r>
          </a:p>
          <a:p>
            <a:pPr lvl="1" eaLnBrk="1" hangingPunct="1"/>
            <a:r>
              <a:rPr lang="tr-TR" altLang="en-US" sz="2400" noProof="0" dirty="0"/>
              <a:t>Sen karlı çıkarsın, banka ise zararlı çıkar.</a:t>
            </a:r>
          </a:p>
          <a:p>
            <a:pPr eaLnBrk="1" hangingPunct="1"/>
            <a:r>
              <a:rPr lang="tr-TR" altLang="en-US" sz="2800" noProof="0" dirty="0"/>
              <a:t>Eğer enflasyon beklenseydi/</a:t>
            </a:r>
            <a:r>
              <a:rPr lang="tr-TR" altLang="en-US" sz="2800" noProof="0" dirty="0" err="1"/>
              <a:t>tahm</a:t>
            </a:r>
            <a:r>
              <a:rPr lang="tr-TR" altLang="en-US" sz="2800" dirty="0"/>
              <a:t>in edilebilseydi</a:t>
            </a:r>
            <a:r>
              <a:rPr lang="tr-TR" altLang="en-US" sz="2800" noProof="0" dirty="0"/>
              <a:t>,</a:t>
            </a:r>
          </a:p>
          <a:p>
            <a:pPr lvl="1" eaLnBrk="1" hangingPunct="1"/>
            <a:r>
              <a:rPr lang="tr-TR" altLang="en-US" sz="2400" noProof="0" dirty="0"/>
              <a:t>Banka senin daha fazla ödemeni talep ederdi en başta (örneğin </a:t>
            </a:r>
            <a:r>
              <a:rPr lang="tr-TR" altLang="ja-JP" sz="2400" noProof="0" dirty="0"/>
              <a:t>$75000).</a:t>
            </a:r>
            <a:endParaRPr lang="tr-TR" altLang="en-US" sz="2400" noProof="0" dirty="0"/>
          </a:p>
        </p:txBody>
      </p:sp>
      <p:sp>
        <p:nvSpPr>
          <p:cNvPr id="3" name="TextBox 2"/>
          <p:cNvSpPr txBox="1"/>
          <p:nvPr/>
        </p:nvSpPr>
        <p:spPr>
          <a:xfrm>
            <a:off x="2395107" y="6083598"/>
            <a:ext cx="7401786"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tr-TR" sz="2400" dirty="0">
                <a:latin typeface="Cambria"/>
              </a:rPr>
              <a:t>Reel Faiz Oranı = Nominal Faiz Oranı – Enflasyon Oranı</a:t>
            </a:r>
          </a:p>
        </p:txBody>
      </p:sp>
    </p:spTree>
    <p:extLst>
      <p:ext uri="{BB962C8B-B14F-4D97-AF65-F5344CB8AC3E}">
        <p14:creationId xmlns:p14="http://schemas.microsoft.com/office/powerpoint/2010/main" val="3910625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1747">
                                            <p:txEl>
                                              <p:pRg st="5" end="5"/>
                                            </p:txEl>
                                          </p:spTgt>
                                        </p:tgtEl>
                                        <p:attrNameLst>
                                          <p:attrName>style.visibility</p:attrName>
                                        </p:attrNameLst>
                                      </p:cBhvr>
                                      <p:to>
                                        <p:strVal val="visible"/>
                                      </p:to>
                                    </p:set>
                                    <p:animEffect transition="in" filter="barn(inVertical)">
                                      <p:cBhvr>
                                        <p:cTn id="7" dur="500"/>
                                        <p:tgtEl>
                                          <p:spTgt spid="3174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1747">
                                            <p:txEl>
                                              <p:pRg st="7" end="7"/>
                                            </p:txEl>
                                          </p:spTgt>
                                        </p:tgtEl>
                                        <p:attrNameLst>
                                          <p:attrName>style.visibility</p:attrName>
                                        </p:attrNameLst>
                                      </p:cBhvr>
                                      <p:to>
                                        <p:strVal val="visible"/>
                                      </p:to>
                                    </p:set>
                                    <p:animEffect transition="in" filter="barn(inVertical)">
                                      <p:cBhvr>
                                        <p:cTn id="12" dur="5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1119454" y="0"/>
            <a:ext cx="8229600" cy="1527175"/>
          </a:xfrm>
        </p:spPr>
        <p:txBody>
          <a:bodyPr/>
          <a:lstStyle/>
          <a:p>
            <a:r>
              <a:rPr lang="tr-TR" altLang="en-US" noProof="0" dirty="0"/>
              <a:t>Özet</a:t>
            </a:r>
          </a:p>
        </p:txBody>
      </p:sp>
      <p:sp>
        <p:nvSpPr>
          <p:cNvPr id="79874" name="Content Placeholder 2"/>
          <p:cNvSpPr>
            <a:spLocks noGrp="1"/>
          </p:cNvSpPr>
          <p:nvPr>
            <p:ph idx="1"/>
          </p:nvPr>
        </p:nvSpPr>
        <p:spPr>
          <a:xfrm>
            <a:off x="952500" y="1738313"/>
            <a:ext cx="10287000" cy="4895850"/>
          </a:xfrm>
        </p:spPr>
        <p:txBody>
          <a:bodyPr/>
          <a:lstStyle/>
          <a:p>
            <a:r>
              <a:rPr lang="tr-TR" altLang="en-US" sz="2400" noProof="0" dirty="0"/>
              <a:t>CPI genel fiyat seviyesinin ölçülmesi için kullanılan ana ölçülerden biridir.</a:t>
            </a:r>
          </a:p>
          <a:p>
            <a:pPr lvl="1"/>
            <a:r>
              <a:rPr lang="tr-TR" altLang="en-US" sz="2400" noProof="0" dirty="0"/>
              <a:t>Tipik bir tüketicinin harcama alışkanlıklarıyla oluşturulan ürün sepetinin fiyatları kullanılarak hesaplanır.</a:t>
            </a:r>
          </a:p>
          <a:p>
            <a:r>
              <a:rPr lang="tr-TR" altLang="en-US" sz="2400" noProof="0" dirty="0"/>
              <a:t>CPI hesaplandıktan sonra enflasyonun ölçümü gayet basittir. Enflasyon oranı CPI'daki yüzdesel büyüme oranıdır.</a:t>
            </a:r>
          </a:p>
          <a:p>
            <a:r>
              <a:rPr lang="tr-TR" altLang="en-US" sz="2400" noProof="0" dirty="0"/>
              <a:t>CPI ayrıca farklı zamanlardaki parasal değerleri ya da fiyatları karşılaştırmak için kullanılır.</a:t>
            </a:r>
          </a:p>
          <a:p>
            <a:r>
              <a:rPr lang="tr-TR" altLang="en-US" sz="2400" noProof="0" dirty="0"/>
              <a:t>Enflasyonun bir çok makroekonomik maliyeti vardır: gelecekteki fiyatlarda belirsizlik, para illüzyonu ve servetin yeniden dağılımı.</a:t>
            </a:r>
          </a:p>
          <a:p>
            <a:endParaRPr lang="tr-TR" altLang="en-US" sz="2800" noProof="0" dirty="0"/>
          </a:p>
          <a:p>
            <a:endParaRPr lang="tr-TR" altLang="en-US" sz="2600" noProof="0" dirty="0"/>
          </a:p>
          <a:p>
            <a:pPr eaLnBrk="1" hangingPunct="1"/>
            <a:endParaRPr lang="tr-TR" altLang="en-US" sz="2400" noProof="0" dirty="0"/>
          </a:p>
          <a:p>
            <a:pPr eaLnBrk="1" hangingPunct="1"/>
            <a:endParaRPr lang="tr-TR" altLang="en-US" sz="2800" noProof="0" dirty="0"/>
          </a:p>
        </p:txBody>
      </p:sp>
    </p:spTree>
    <p:extLst>
      <p:ext uri="{BB962C8B-B14F-4D97-AF65-F5344CB8AC3E}">
        <p14:creationId xmlns:p14="http://schemas.microsoft.com/office/powerpoint/2010/main" val="26258175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1981200" y="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tr-TR" altLang="en-US" sz="3200" noProof="0" dirty="0"/>
              <a:t>Eğer enflasyon genel fiyat seviyesindeki artış ise, elektronik ürünlerin fiyatları zamanla neden düşmüştür?</a:t>
            </a:r>
          </a:p>
          <a:p>
            <a:pPr marL="971550" lvl="1" indent="-514350">
              <a:buFont typeface="Calibri" panose="020F0502020204030204" pitchFamily="34" charset="0"/>
              <a:buAutoNum type="alphaUcPeriod"/>
            </a:pPr>
            <a:r>
              <a:rPr lang="tr-TR" altLang="en-US" sz="2400" noProof="0" dirty="0"/>
              <a:t>Elektronik ürünlere olan talep düşmüştür.</a:t>
            </a:r>
          </a:p>
          <a:p>
            <a:pPr marL="971550" lvl="1" indent="-514350">
              <a:buFont typeface="Calibri" panose="020F0502020204030204" pitchFamily="34" charset="0"/>
              <a:buAutoNum type="alphaUcPeriod"/>
            </a:pPr>
            <a:r>
              <a:rPr lang="tr-TR" altLang="en-US" sz="2400" noProof="0" dirty="0"/>
              <a:t>Elektronik ürünler CPI içinde sayılmaz.</a:t>
            </a:r>
          </a:p>
          <a:p>
            <a:pPr marL="971550" lvl="1" indent="-514350">
              <a:buFont typeface="Calibri" panose="020F0502020204030204" pitchFamily="34" charset="0"/>
              <a:buAutoNum type="alphaUcPeriod"/>
            </a:pPr>
            <a:r>
              <a:rPr lang="tr-TR" altLang="en-US" sz="2400" noProof="0" dirty="0"/>
              <a:t>Elektronik ürünler zamanla küçüldüğü için fiyatlar da zamanla düşmüştür.</a:t>
            </a:r>
          </a:p>
          <a:p>
            <a:pPr marL="971550" lvl="1" indent="-514350">
              <a:buFont typeface="Calibri" panose="020F0502020204030204" pitchFamily="34" charset="0"/>
              <a:buAutoNum type="alphaUcPeriod"/>
            </a:pPr>
            <a:r>
              <a:rPr lang="tr-TR" altLang="en-US" sz="2400" noProof="0" dirty="0"/>
              <a:t>Teknolojideki gelişme bu ürünlerin üretim maliyetlerini büyük oranda düşürmüştür.</a:t>
            </a:r>
          </a:p>
        </p:txBody>
      </p:sp>
    </p:spTree>
    <p:extLst>
      <p:ext uri="{BB962C8B-B14F-4D97-AF65-F5344CB8AC3E}">
        <p14:creationId xmlns:p14="http://schemas.microsoft.com/office/powerpoint/2010/main" val="1384585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1981200" y="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tr-TR" altLang="en-US" sz="3200" noProof="0" dirty="0"/>
              <a:t>Varsayın ki fiyatlar ve ücretler gelecek yıl iki katına çıktı. Bu yılı ve gelecek yılı karşılaştırdığımızda aşağıdakilerden hangisi doğrudur?</a:t>
            </a:r>
          </a:p>
          <a:p>
            <a:pPr marL="971550" lvl="1" indent="-514350">
              <a:buFont typeface="Calibri" panose="020F0502020204030204" pitchFamily="34" charset="0"/>
              <a:buAutoNum type="alphaUcPeriod"/>
            </a:pPr>
            <a:r>
              <a:rPr lang="tr-TR" altLang="en-US" sz="2400" noProof="0" dirty="0"/>
              <a:t>Nominal ücretler artmış ve reel ücretler aynı kalmıştır.</a:t>
            </a:r>
          </a:p>
          <a:p>
            <a:pPr marL="971550" lvl="1" indent="-514350">
              <a:buFont typeface="Calibri" panose="020F0502020204030204" pitchFamily="34" charset="0"/>
              <a:buAutoNum type="alphaUcPeriod"/>
            </a:pPr>
            <a:r>
              <a:rPr lang="tr-TR" altLang="en-US" sz="2400" noProof="0" dirty="0"/>
              <a:t>Nominal ücretler ve reel ücretler aynı kalmıştır.</a:t>
            </a:r>
          </a:p>
          <a:p>
            <a:pPr marL="971550" lvl="1" indent="-514350">
              <a:buFont typeface="Calibri" panose="020F0502020204030204" pitchFamily="34" charset="0"/>
              <a:buAutoNum type="alphaUcPeriod"/>
            </a:pPr>
            <a:r>
              <a:rPr lang="tr-TR" altLang="en-US" sz="2400" noProof="0" dirty="0"/>
              <a:t>Nominal ücretler artmış ve reel ücretler düşmüştür.</a:t>
            </a:r>
          </a:p>
          <a:p>
            <a:pPr marL="971550" lvl="1" indent="-514350">
              <a:buFont typeface="Calibri" panose="020F0502020204030204" pitchFamily="34" charset="0"/>
              <a:buAutoNum type="alphaUcPeriod"/>
            </a:pPr>
            <a:r>
              <a:rPr lang="tr-TR" altLang="en-US" sz="2400" noProof="0" dirty="0"/>
              <a:t>Nominal ücretler düşmüş ve reel ücretler artmıştır.</a:t>
            </a:r>
          </a:p>
        </p:txBody>
      </p:sp>
    </p:spTree>
    <p:extLst>
      <p:ext uri="{BB962C8B-B14F-4D97-AF65-F5344CB8AC3E}">
        <p14:creationId xmlns:p14="http://schemas.microsoft.com/office/powerpoint/2010/main" val="3499194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1981200" y="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tr-TR" altLang="en-US" sz="3200" noProof="0" dirty="0"/>
              <a:t>2012 yılında Ahmet sabit faizli 30 yıllık kredi çekiyor ve bu kredi ile ev alıyor. 2014 yılından 2018 yılına kadar yüksek enflasyon varsa. Diğer her şey sabit iken yüksek enflasyondan kim karlı ve kim zararlı çıkar?</a:t>
            </a:r>
          </a:p>
          <a:p>
            <a:pPr marL="971550" lvl="1" indent="-514350">
              <a:buFont typeface="Calibri" panose="020F0502020204030204" pitchFamily="34" charset="0"/>
              <a:buAutoNum type="alphaUcPeriod"/>
            </a:pPr>
            <a:r>
              <a:rPr lang="tr-TR" altLang="en-US" noProof="0" dirty="0"/>
              <a:t>Ahmet karlı ve banka zararlı çıkar.</a:t>
            </a:r>
          </a:p>
          <a:p>
            <a:pPr marL="971550" lvl="1" indent="-514350">
              <a:buFont typeface="Calibri" panose="020F0502020204030204" pitchFamily="34" charset="0"/>
              <a:buAutoNum type="alphaUcPeriod"/>
            </a:pPr>
            <a:r>
              <a:rPr lang="tr-TR" altLang="en-US" noProof="0" dirty="0"/>
              <a:t>Ahmet zararlı ve banka karlı çıkar.</a:t>
            </a:r>
          </a:p>
          <a:p>
            <a:pPr marL="971550" lvl="1" indent="-514350">
              <a:buFont typeface="Calibri" panose="020F0502020204030204" pitchFamily="34" charset="0"/>
              <a:buAutoNum type="alphaUcPeriod"/>
            </a:pPr>
            <a:r>
              <a:rPr lang="tr-TR" altLang="en-US" noProof="0" dirty="0"/>
              <a:t>Ahmet ve banka zararlı çıkar.</a:t>
            </a:r>
          </a:p>
          <a:p>
            <a:pPr marL="971550" lvl="1" indent="-514350">
              <a:buFont typeface="Calibri" panose="020F0502020204030204" pitchFamily="34" charset="0"/>
              <a:buAutoNum type="alphaUcPeriod"/>
            </a:pPr>
            <a:r>
              <a:rPr lang="tr-TR" altLang="en-US" noProof="0" dirty="0"/>
              <a:t>Ahmet ve banka karlı çıkar.</a:t>
            </a:r>
          </a:p>
        </p:txBody>
      </p:sp>
    </p:spTree>
    <p:extLst>
      <p:ext uri="{BB962C8B-B14F-4D97-AF65-F5344CB8AC3E}">
        <p14:creationId xmlns:p14="http://schemas.microsoft.com/office/powerpoint/2010/main" val="2609822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1981200" y="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81199" y="1712913"/>
            <a:ext cx="8804031" cy="4895850"/>
          </a:xfrm>
        </p:spPr>
        <p:txBody>
          <a:bodyPr/>
          <a:lstStyle/>
          <a:p>
            <a:pPr marL="0" indent="0">
              <a:buNone/>
            </a:pPr>
            <a:r>
              <a:rPr lang="tr-TR" altLang="en-US" sz="3200" noProof="0" dirty="0"/>
              <a:t>Varsayın ki Melis bu yıl maaşında 1% artış aldı fakat fiyatlar da 1% arttı. Melis maaş artışından dolayı kendini daha zengin hisseder ve alışveriş alışkanlıklarını değiştirir. Melis aşağıdaki problemlerden hangisini yaşıyordur?</a:t>
            </a:r>
          </a:p>
          <a:p>
            <a:pPr marL="971550" lvl="1" indent="-514350">
              <a:buFont typeface="Calibri" panose="020F0502020204030204" pitchFamily="34" charset="0"/>
              <a:buAutoNum type="alphaUcPeriod"/>
            </a:pPr>
            <a:r>
              <a:rPr lang="tr-TR" altLang="en-US" sz="2800" noProof="0" dirty="0"/>
              <a:t>Rasyonel olmayan canlılık.</a:t>
            </a:r>
          </a:p>
          <a:p>
            <a:pPr marL="971550" lvl="1" indent="-514350">
              <a:buFont typeface="Calibri" panose="020F0502020204030204" pitchFamily="34" charset="0"/>
              <a:buAutoNum type="alphaUcPeriod"/>
            </a:pPr>
            <a:r>
              <a:rPr lang="tr-TR" altLang="en-US" sz="2800" noProof="0" dirty="0"/>
              <a:t>Makroekonomi.</a:t>
            </a:r>
          </a:p>
          <a:p>
            <a:pPr marL="971550" lvl="1" indent="-514350">
              <a:buFont typeface="Calibri" panose="020F0502020204030204" pitchFamily="34" charset="0"/>
              <a:buAutoNum type="alphaUcPeriod"/>
            </a:pPr>
            <a:r>
              <a:rPr lang="tr-TR" altLang="en-US" sz="2800" noProof="0" dirty="0"/>
              <a:t>Para illüzyonu.</a:t>
            </a:r>
          </a:p>
          <a:p>
            <a:pPr marL="971550" lvl="1" indent="-514350">
              <a:buFont typeface="Calibri" panose="020F0502020204030204" pitchFamily="34" charset="0"/>
              <a:buAutoNum type="alphaUcPeriod"/>
            </a:pPr>
            <a:r>
              <a:rPr lang="tr-TR" altLang="en-US" sz="2800" noProof="0" dirty="0"/>
              <a:t>Enflasyon fiyatlaması</a:t>
            </a:r>
            <a:r>
              <a:rPr lang="tr-TR" altLang="en-US" sz="2400" noProof="0" dirty="0"/>
              <a:t>.</a:t>
            </a:r>
          </a:p>
        </p:txBody>
      </p:sp>
    </p:spTree>
    <p:extLst>
      <p:ext uri="{BB962C8B-B14F-4D97-AF65-F5344CB8AC3E}">
        <p14:creationId xmlns:p14="http://schemas.microsoft.com/office/powerpoint/2010/main" val="1579361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noProof="0" dirty="0"/>
              <a:t>Kaynaklar</a:t>
            </a:r>
          </a:p>
        </p:txBody>
      </p:sp>
      <p:sp>
        <p:nvSpPr>
          <p:cNvPr id="4" name="Content Placeholder 3"/>
          <p:cNvSpPr>
            <a:spLocks noGrp="1"/>
          </p:cNvSpPr>
          <p:nvPr>
            <p:ph idx="1"/>
          </p:nvPr>
        </p:nvSpPr>
        <p:spPr/>
        <p:txBody>
          <a:bodyPr/>
          <a:lstStyle/>
          <a:p>
            <a:r>
              <a:rPr lang="tr-TR" noProof="0" dirty="0"/>
              <a:t>"</a:t>
            </a:r>
            <a:r>
              <a:rPr lang="tr-TR" noProof="0" dirty="0" err="1"/>
              <a:t>Principles</a:t>
            </a:r>
            <a:r>
              <a:rPr lang="tr-TR" noProof="0" dirty="0"/>
              <a:t> of </a:t>
            </a:r>
            <a:r>
              <a:rPr lang="tr-TR" noProof="0" dirty="0" err="1"/>
              <a:t>Economics</a:t>
            </a:r>
            <a:r>
              <a:rPr lang="tr-TR" noProof="0" dirty="0"/>
              <a:t> </a:t>
            </a:r>
            <a:r>
              <a:rPr lang="tr-TR" noProof="0" dirty="0" err="1"/>
              <a:t>with</a:t>
            </a:r>
            <a:r>
              <a:rPr lang="tr-TR" noProof="0" dirty="0"/>
              <a:t> </a:t>
            </a:r>
            <a:r>
              <a:rPr lang="tr-TR" noProof="0" dirty="0" err="1"/>
              <a:t>Smartwork</a:t>
            </a:r>
            <a:r>
              <a:rPr lang="tr-TR" noProof="0" dirty="0"/>
              <a:t> Access (ISBN: 978-0-26314-5), 1st Edition, 2013" </a:t>
            </a:r>
            <a:r>
              <a:rPr lang="tr-TR" noProof="0" dirty="0" err="1"/>
              <a:t>by</a:t>
            </a:r>
            <a:r>
              <a:rPr lang="tr-TR" noProof="0" dirty="0"/>
              <a:t> </a:t>
            </a:r>
            <a:r>
              <a:rPr lang="tr-TR" noProof="0" dirty="0" err="1"/>
              <a:t>Mateer</a:t>
            </a:r>
            <a:r>
              <a:rPr lang="tr-TR" noProof="0" dirty="0"/>
              <a:t> </a:t>
            </a:r>
            <a:r>
              <a:rPr lang="tr-TR" noProof="0" dirty="0" err="1"/>
              <a:t>and</a:t>
            </a:r>
            <a:r>
              <a:rPr lang="tr-TR" noProof="0" dirty="0"/>
              <a:t> </a:t>
            </a:r>
            <a:r>
              <a:rPr lang="tr-TR" noProof="0" dirty="0" err="1"/>
              <a:t>Coppock</a:t>
            </a:r>
            <a:endParaRPr lang="tr-TR" noProof="0" dirty="0"/>
          </a:p>
          <a:p>
            <a:r>
              <a:rPr lang="tr-TR" noProof="0" dirty="0"/>
              <a:t>"</a:t>
            </a:r>
            <a:r>
              <a:rPr lang="tr-TR" noProof="0" dirty="0" err="1"/>
              <a:t>Economics</a:t>
            </a:r>
            <a:r>
              <a:rPr lang="tr-TR" noProof="0" dirty="0"/>
              <a:t>: </a:t>
            </a:r>
            <a:r>
              <a:rPr lang="tr-TR" noProof="0" dirty="0" err="1"/>
              <a:t>Custom</a:t>
            </a:r>
            <a:r>
              <a:rPr lang="tr-TR" noProof="0" dirty="0"/>
              <a:t> Edition </a:t>
            </a:r>
            <a:r>
              <a:rPr lang="tr-TR" noProof="0" dirty="0" err="1"/>
              <a:t>for</a:t>
            </a:r>
            <a:r>
              <a:rPr lang="tr-TR" noProof="0" dirty="0"/>
              <a:t> NCSU (ISBN: 9781937435202" </a:t>
            </a:r>
            <a:r>
              <a:rPr lang="tr-TR" noProof="0" dirty="0" err="1"/>
              <a:t>by</a:t>
            </a:r>
            <a:r>
              <a:rPr lang="tr-TR" noProof="0" dirty="0"/>
              <a:t> David </a:t>
            </a:r>
            <a:r>
              <a:rPr lang="tr-TR" noProof="0" dirty="0" err="1"/>
              <a:t>Hyman</a:t>
            </a:r>
            <a:endParaRPr lang="tr-TR" noProof="0" dirty="0"/>
          </a:p>
        </p:txBody>
      </p:sp>
    </p:spTree>
    <p:extLst>
      <p:ext uri="{BB962C8B-B14F-4D97-AF65-F5344CB8AC3E}">
        <p14:creationId xmlns:p14="http://schemas.microsoft.com/office/powerpoint/2010/main" val="2831777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81200" y="1"/>
            <a:ext cx="8229600" cy="1527175"/>
          </a:xfrm>
        </p:spPr>
        <p:txBody>
          <a:bodyPr/>
          <a:lstStyle/>
          <a:p>
            <a:pPr algn="ctr"/>
            <a:r>
              <a:rPr lang="tr-TR" altLang="en-US" sz="4000" dirty="0"/>
              <a:t>Yaşam Standardının Ölçülmesi</a:t>
            </a:r>
            <a:endParaRPr lang="tr-TR" altLang="en-US" sz="4200" dirty="0">
              <a:latin typeface="Cambria" panose="02040503050406030204" pitchFamily="18" charset="0"/>
              <a:cs typeface="Arial" panose="020B0604020202020204" pitchFamily="34" charset="0"/>
            </a:endParaRPr>
          </a:p>
        </p:txBody>
      </p:sp>
      <p:graphicFrame>
        <p:nvGraphicFramePr>
          <p:cNvPr id="4" name="Table 3"/>
          <p:cNvGraphicFramePr>
            <a:graphicFrameLocks noGrp="1"/>
          </p:cNvGraphicFramePr>
          <p:nvPr/>
        </p:nvGraphicFramePr>
        <p:xfrm>
          <a:off x="3127375" y="2285997"/>
          <a:ext cx="5937250" cy="4358638"/>
        </p:xfrm>
        <a:graphic>
          <a:graphicData uri="http://schemas.openxmlformats.org/drawingml/2006/table">
            <a:tbl>
              <a:tblPr firstRow="1" firstCol="1" bandRow="1"/>
              <a:tblGrid>
                <a:gridCol w="1483995">
                  <a:extLst>
                    <a:ext uri="{9D8B030D-6E8A-4147-A177-3AD203B41FA5}">
                      <a16:colId xmlns:a16="http://schemas.microsoft.com/office/drawing/2014/main" val="20000"/>
                    </a:ext>
                  </a:extLst>
                </a:gridCol>
                <a:gridCol w="1483995">
                  <a:extLst>
                    <a:ext uri="{9D8B030D-6E8A-4147-A177-3AD203B41FA5}">
                      <a16:colId xmlns:a16="http://schemas.microsoft.com/office/drawing/2014/main" val="20001"/>
                    </a:ext>
                  </a:extLst>
                </a:gridCol>
                <a:gridCol w="1484630">
                  <a:extLst>
                    <a:ext uri="{9D8B030D-6E8A-4147-A177-3AD203B41FA5}">
                      <a16:colId xmlns:a16="http://schemas.microsoft.com/office/drawing/2014/main" val="20002"/>
                    </a:ext>
                  </a:extLst>
                </a:gridCol>
                <a:gridCol w="1484630">
                  <a:extLst>
                    <a:ext uri="{9D8B030D-6E8A-4147-A177-3AD203B41FA5}">
                      <a16:colId xmlns:a16="http://schemas.microsoft.com/office/drawing/2014/main" val="20003"/>
                    </a:ext>
                  </a:extLst>
                </a:gridCol>
              </a:tblGrid>
              <a:tr h="670558">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 Rank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 Country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 2013 GDP (billions of U S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 Per capita GDP (U S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United states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16,768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53,042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China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9,240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6,807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Japan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4,920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38,634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Germany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3,730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46,269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France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2,806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42,503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United Kingdom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2,678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41,787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Brazil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2,246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11,208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Italy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2,149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35,926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Russia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2,097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18,783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India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1,877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1,499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Canada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1,827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51,958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pic>
        <p:nvPicPr>
          <p:cNvPr id="2" name="Picture 1" descr="A table with 4 columns and 12 rows. The column headers are: Rank, Country, 2013 GDP in billions of US dollars, and Per capita GDP US dollars. Source: World Bank. All data are in 2013 U.S. dollars."/>
          <p:cNvPicPr>
            <a:picLocks noChangeAspect="1"/>
          </p:cNvPicPr>
          <p:nvPr/>
        </p:nvPicPr>
        <p:blipFill rotWithShape="1">
          <a:blip r:embed="rId3">
            <a:extLst>
              <a:ext uri="{28A0092B-C50C-407E-A947-70E740481C1C}">
                <a14:useLocalDpi xmlns:a14="http://schemas.microsoft.com/office/drawing/2010/main" val="0"/>
              </a:ext>
            </a:extLst>
          </a:blip>
          <a:srcRect r="886" b="3365"/>
          <a:stretch/>
        </p:blipFill>
        <p:spPr>
          <a:xfrm>
            <a:off x="2878528" y="1694878"/>
            <a:ext cx="6434945" cy="5163123"/>
          </a:xfrm>
          <a:prstGeom prst="rect">
            <a:avLst/>
          </a:prstGeom>
        </p:spPr>
      </p:pic>
      <p:sp>
        <p:nvSpPr>
          <p:cNvPr id="5" name="Rectangle 4">
            <a:extLst>
              <a:ext uri="{FF2B5EF4-FFF2-40B4-BE49-F238E27FC236}">
                <a16:creationId xmlns:a16="http://schemas.microsoft.com/office/drawing/2014/main" id="{8C4B5BFA-7FFD-EB41-BD16-64F3F56AAC9D}"/>
              </a:ext>
            </a:extLst>
          </p:cNvPr>
          <p:cNvSpPr/>
          <p:nvPr/>
        </p:nvSpPr>
        <p:spPr>
          <a:xfrm>
            <a:off x="1981200" y="2175418"/>
            <a:ext cx="7918585" cy="32660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GSYH'ye Göre Dünyanın En Büyük Ekonomileri, 2013</a:t>
            </a:r>
            <a:endParaRPr lang="tr-TR" sz="2400" b="1" dirty="0">
              <a:effectLst/>
              <a:latin typeface="Cambria"/>
              <a:ea typeface="ＭＳ 明朝"/>
              <a:cs typeface="Cambria"/>
            </a:endParaRPr>
          </a:p>
        </p:txBody>
      </p:sp>
      <p:sp>
        <p:nvSpPr>
          <p:cNvPr id="6" name="Rectangle 5">
            <a:extLst>
              <a:ext uri="{FF2B5EF4-FFF2-40B4-BE49-F238E27FC236}">
                <a16:creationId xmlns:a16="http://schemas.microsoft.com/office/drawing/2014/main" id="{CA1DF5B4-D488-E542-8491-DB074AEE248B}"/>
              </a:ext>
            </a:extLst>
          </p:cNvPr>
          <p:cNvSpPr/>
          <p:nvPr/>
        </p:nvSpPr>
        <p:spPr>
          <a:xfrm>
            <a:off x="2878527" y="2688971"/>
            <a:ext cx="745105" cy="32660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dirty="0">
                <a:effectLst/>
                <a:latin typeface="Cambria"/>
                <a:ea typeface="ＭＳ 明朝"/>
                <a:cs typeface="Cambria"/>
              </a:rPr>
              <a:t>Sıra</a:t>
            </a:r>
            <a:endParaRPr lang="tr-TR" sz="2000" b="1" dirty="0">
              <a:effectLst/>
              <a:latin typeface="Cambria"/>
              <a:ea typeface="ＭＳ 明朝"/>
              <a:cs typeface="Cambria"/>
            </a:endParaRPr>
          </a:p>
        </p:txBody>
      </p:sp>
      <p:sp>
        <p:nvSpPr>
          <p:cNvPr id="8" name="Rectangle 7">
            <a:extLst>
              <a:ext uri="{FF2B5EF4-FFF2-40B4-BE49-F238E27FC236}">
                <a16:creationId xmlns:a16="http://schemas.microsoft.com/office/drawing/2014/main" id="{FE64960F-C98A-8D43-84FA-9F86873E44C3}"/>
              </a:ext>
            </a:extLst>
          </p:cNvPr>
          <p:cNvSpPr/>
          <p:nvPr/>
        </p:nvSpPr>
        <p:spPr>
          <a:xfrm>
            <a:off x="4517608" y="2713940"/>
            <a:ext cx="615789" cy="269918"/>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dirty="0">
                <a:effectLst/>
                <a:latin typeface="Cambria"/>
                <a:ea typeface="ＭＳ 明朝"/>
                <a:cs typeface="Cambria"/>
              </a:rPr>
              <a:t>Ülke</a:t>
            </a:r>
            <a:endParaRPr lang="tr-TR" sz="2000" b="1" dirty="0">
              <a:effectLst/>
              <a:latin typeface="Cambria"/>
              <a:ea typeface="ＭＳ 明朝"/>
              <a:cs typeface="Cambria"/>
            </a:endParaRPr>
          </a:p>
        </p:txBody>
      </p:sp>
      <p:sp>
        <p:nvSpPr>
          <p:cNvPr id="9" name="Rectangle 8">
            <a:extLst>
              <a:ext uri="{FF2B5EF4-FFF2-40B4-BE49-F238E27FC236}">
                <a16:creationId xmlns:a16="http://schemas.microsoft.com/office/drawing/2014/main" id="{9BA9D801-F785-FE4C-BB47-8236D15354CF}"/>
              </a:ext>
            </a:extLst>
          </p:cNvPr>
          <p:cNvSpPr/>
          <p:nvPr/>
        </p:nvSpPr>
        <p:spPr>
          <a:xfrm>
            <a:off x="6101389" y="2752568"/>
            <a:ext cx="1320001" cy="57859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dirty="0">
                <a:effectLst/>
                <a:latin typeface="Cambria"/>
                <a:ea typeface="ＭＳ 明朝"/>
                <a:cs typeface="Cambria"/>
              </a:rPr>
              <a:t>2013 GSYH, Milyar Dolar</a:t>
            </a:r>
            <a:endParaRPr lang="tr-TR" sz="2000" b="1" dirty="0">
              <a:effectLst/>
              <a:latin typeface="Cambria"/>
              <a:ea typeface="ＭＳ 明朝"/>
              <a:cs typeface="Cambria"/>
            </a:endParaRPr>
          </a:p>
        </p:txBody>
      </p:sp>
      <p:sp>
        <p:nvSpPr>
          <p:cNvPr id="10" name="Rectangle 9">
            <a:extLst>
              <a:ext uri="{FF2B5EF4-FFF2-40B4-BE49-F238E27FC236}">
                <a16:creationId xmlns:a16="http://schemas.microsoft.com/office/drawing/2014/main" id="{D47BCE91-FA9D-CC4E-859B-B8DABF6C7D57}"/>
              </a:ext>
            </a:extLst>
          </p:cNvPr>
          <p:cNvSpPr/>
          <p:nvPr/>
        </p:nvSpPr>
        <p:spPr>
          <a:xfrm>
            <a:off x="7827093" y="2748884"/>
            <a:ext cx="1320001" cy="57859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dirty="0">
                <a:effectLst/>
                <a:latin typeface="Cambria"/>
                <a:ea typeface="ＭＳ 明朝"/>
                <a:cs typeface="Cambria"/>
              </a:rPr>
              <a:t>Kişi Başı GSYH</a:t>
            </a:r>
            <a:endParaRPr lang="tr-TR" sz="2000" b="1" dirty="0">
              <a:effectLst/>
              <a:latin typeface="Cambria"/>
              <a:ea typeface="ＭＳ 明朝"/>
              <a:cs typeface="Cambria"/>
            </a:endParaRPr>
          </a:p>
        </p:txBody>
      </p:sp>
      <p:sp>
        <p:nvSpPr>
          <p:cNvPr id="11" name="Rectangle 10">
            <a:extLst>
              <a:ext uri="{FF2B5EF4-FFF2-40B4-BE49-F238E27FC236}">
                <a16:creationId xmlns:a16="http://schemas.microsoft.com/office/drawing/2014/main" id="{98641602-E4E2-334F-A7E7-0BF88E48FA0F}"/>
              </a:ext>
            </a:extLst>
          </p:cNvPr>
          <p:cNvSpPr/>
          <p:nvPr/>
        </p:nvSpPr>
        <p:spPr>
          <a:xfrm>
            <a:off x="1499755" y="1759359"/>
            <a:ext cx="7918585" cy="43470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endParaRPr lang="tr-TR" sz="2400" b="1" dirty="0">
              <a:effectLst/>
              <a:latin typeface="Cambria"/>
              <a:ea typeface="ＭＳ 明朝"/>
              <a:cs typeface="Cambria"/>
            </a:endParaRPr>
          </a:p>
        </p:txBody>
      </p:sp>
    </p:spTree>
    <p:extLst>
      <p:ext uri="{BB962C8B-B14F-4D97-AF65-F5344CB8AC3E}">
        <p14:creationId xmlns:p14="http://schemas.microsoft.com/office/powerpoint/2010/main" val="106655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412875" y="7"/>
            <a:ext cx="10493375" cy="1527175"/>
          </a:xfrm>
        </p:spPr>
        <p:txBody>
          <a:bodyPr/>
          <a:lstStyle/>
          <a:p>
            <a:pPr algn="ctr"/>
            <a:r>
              <a:rPr lang="tr-TR" altLang="en-US" noProof="0" dirty="0"/>
              <a:t>Ekonomik Büyümenin Ölçümü: </a:t>
            </a:r>
            <a:br>
              <a:rPr lang="tr-TR" altLang="en-US" noProof="0" dirty="0"/>
            </a:br>
            <a:r>
              <a:rPr lang="tr-TR" altLang="en-US" noProof="0" dirty="0"/>
              <a:t>ABD Kişi Başı Reel GSYH</a:t>
            </a:r>
          </a:p>
        </p:txBody>
      </p:sp>
      <p:pic>
        <p:nvPicPr>
          <p:cNvPr id="34818" name="Picture 2" descr="FIG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393" y="1676404"/>
            <a:ext cx="8531225" cy="5027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1673466" y="1998903"/>
            <a:ext cx="1288569" cy="130444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Kişi Başı Ortalama Gelir</a:t>
            </a:r>
            <a:endParaRPr lang="tr-TR" sz="2400" b="1" dirty="0">
              <a:effectLst/>
              <a:latin typeface="Cambria"/>
              <a:ea typeface="ＭＳ 明朝"/>
              <a:cs typeface="Cambria"/>
            </a:endParaRPr>
          </a:p>
        </p:txBody>
      </p:sp>
      <p:sp>
        <p:nvSpPr>
          <p:cNvPr id="6" name="Rectangle 5"/>
          <p:cNvSpPr/>
          <p:nvPr/>
        </p:nvSpPr>
        <p:spPr>
          <a:xfrm>
            <a:off x="1825866" y="1598600"/>
            <a:ext cx="5651259" cy="3778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ABD Kişi Başı Reel GSYH, 1960-2012</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291987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150939" y="6"/>
            <a:ext cx="9855200" cy="1527175"/>
          </a:xfrm>
        </p:spPr>
        <p:txBody>
          <a:bodyPr/>
          <a:lstStyle/>
          <a:p>
            <a:pPr algn="ctr"/>
            <a:r>
              <a:rPr lang="tr-TR" altLang="en-US" noProof="0" dirty="0"/>
              <a:t>Kişi Başı Reel GSYH: Altı Ulus İçin</a:t>
            </a:r>
          </a:p>
        </p:txBody>
      </p:sp>
      <p:pic>
        <p:nvPicPr>
          <p:cNvPr id="36866" name="Picture 2" descr="FIG06"/>
          <p:cNvPicPr>
            <a:picLocks noChangeAspect="1" noChangeArrowheads="1"/>
          </p:cNvPicPr>
          <p:nvPr/>
        </p:nvPicPr>
        <p:blipFill>
          <a:blip r:embed="rId3">
            <a:extLst>
              <a:ext uri="{28A0092B-C50C-407E-A947-70E740481C1C}">
                <a14:useLocalDpi xmlns:a14="http://schemas.microsoft.com/office/drawing/2010/main" val="0"/>
              </a:ext>
            </a:extLst>
          </a:blip>
          <a:srcRect t="5562"/>
          <a:stretch>
            <a:fillRect/>
          </a:stretch>
        </p:blipFill>
        <p:spPr bwMode="auto">
          <a:xfrm>
            <a:off x="1812930" y="2046292"/>
            <a:ext cx="8531225" cy="426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1841501" y="2030653"/>
            <a:ext cx="1580910" cy="169997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Kişi Başı GSYH (1990 Uluslararası Doları ile)</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185177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981200" y="7"/>
            <a:ext cx="8229600" cy="1527175"/>
          </a:xfrm>
        </p:spPr>
        <p:txBody>
          <a:bodyPr/>
          <a:lstStyle/>
          <a:p>
            <a:r>
              <a:rPr lang="tr-TR" altLang="en-US" noProof="0" dirty="0"/>
              <a:t>İş Döngüsü: Ölçüm</a:t>
            </a:r>
          </a:p>
        </p:txBody>
      </p:sp>
      <p:sp>
        <p:nvSpPr>
          <p:cNvPr id="19459" name="Content Placeholder 2"/>
          <p:cNvSpPr>
            <a:spLocks noGrp="1"/>
          </p:cNvSpPr>
          <p:nvPr>
            <p:ph idx="1"/>
          </p:nvPr>
        </p:nvSpPr>
        <p:spPr>
          <a:xfrm>
            <a:off x="1981199" y="1712913"/>
            <a:ext cx="8994719" cy="4895850"/>
          </a:xfrm>
        </p:spPr>
        <p:txBody>
          <a:bodyPr/>
          <a:lstStyle/>
          <a:p>
            <a:pPr eaLnBrk="1" hangingPunct="1"/>
            <a:r>
              <a:rPr lang="tr-TR" altLang="en-US" sz="3200" noProof="0" dirty="0"/>
              <a:t>İş Döngüsü (Business </a:t>
            </a:r>
            <a:r>
              <a:rPr lang="tr-TR" altLang="en-US" sz="3200" noProof="0" dirty="0" err="1"/>
              <a:t>Cycle</a:t>
            </a:r>
            <a:r>
              <a:rPr lang="tr-TR" altLang="en-US" sz="3200" noProof="0" dirty="0"/>
              <a:t>)</a:t>
            </a:r>
          </a:p>
          <a:p>
            <a:pPr lvl="1" eaLnBrk="1" hangingPunct="1"/>
            <a:r>
              <a:rPr lang="tr-TR" altLang="en-US" sz="2800" noProof="0" dirty="0"/>
              <a:t>Ekonomik aktivitedeki kısa-dönemli dalgalanmalardır, ki bunlar çıktıların uzun-dönem trendinin üzerine çıkmasına veya altına düşmesine neden olur.</a:t>
            </a:r>
          </a:p>
          <a:p>
            <a:pPr eaLnBrk="1" hangingPunct="1"/>
            <a:r>
              <a:rPr lang="tr-TR" altLang="en-US" sz="3200" noProof="0" dirty="0"/>
              <a:t>İş Döngüsünün Bölümleri</a:t>
            </a:r>
          </a:p>
          <a:p>
            <a:pPr lvl="1" eaLnBrk="1" hangingPunct="1"/>
            <a:r>
              <a:rPr lang="tr-TR" altLang="en-US" sz="2800" noProof="0" dirty="0"/>
              <a:t>Genişleme (Expansion)</a:t>
            </a:r>
          </a:p>
          <a:p>
            <a:pPr lvl="1" eaLnBrk="1" hangingPunct="1"/>
            <a:r>
              <a:rPr lang="tr-TR" altLang="en-US" sz="2800" noProof="0" dirty="0"/>
              <a:t>Daralma (</a:t>
            </a:r>
            <a:r>
              <a:rPr lang="tr-TR" altLang="en-US" sz="2800" noProof="0" dirty="0" err="1"/>
              <a:t>Contraction</a:t>
            </a:r>
            <a:r>
              <a:rPr lang="tr-TR" altLang="en-US" sz="2800" noProof="0" dirty="0"/>
              <a:t>)</a:t>
            </a:r>
          </a:p>
          <a:p>
            <a:pPr lvl="1" eaLnBrk="1" hangingPunct="1"/>
            <a:r>
              <a:rPr lang="tr-TR" altLang="en-US" sz="2800" noProof="0" dirty="0"/>
              <a:t>Zirve (</a:t>
            </a:r>
            <a:r>
              <a:rPr lang="tr-TR" altLang="en-US" sz="2800" noProof="0" dirty="0" err="1"/>
              <a:t>Peak</a:t>
            </a:r>
            <a:r>
              <a:rPr lang="tr-TR" altLang="en-US" sz="2800" noProof="0" dirty="0"/>
              <a:t>)</a:t>
            </a:r>
          </a:p>
          <a:p>
            <a:pPr lvl="1" eaLnBrk="1" hangingPunct="1"/>
            <a:r>
              <a:rPr lang="tr-TR" altLang="en-US" sz="2800" noProof="0" dirty="0"/>
              <a:t>Dip (</a:t>
            </a:r>
            <a:r>
              <a:rPr lang="tr-TR" altLang="en-US" sz="2800" noProof="0" dirty="0" err="1"/>
              <a:t>Trough</a:t>
            </a:r>
            <a:r>
              <a:rPr lang="tr-TR" altLang="en-US" sz="2800" noProof="0" dirty="0"/>
              <a:t>)</a:t>
            </a:r>
          </a:p>
        </p:txBody>
      </p:sp>
    </p:spTree>
    <p:extLst>
      <p:ext uri="{BB962C8B-B14F-4D97-AF65-F5344CB8AC3E}">
        <p14:creationId xmlns:p14="http://schemas.microsoft.com/office/powerpoint/2010/main" val="4130181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arn(inVertical)">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arn(inVertical)">
                                      <p:cBhvr>
                                        <p:cTn id="12" dur="500"/>
                                        <p:tgtEl>
                                          <p:spTgt spid="194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barn(inVertical)">
                                      <p:cBhvr>
                                        <p:cTn id="17" dur="500"/>
                                        <p:tgtEl>
                                          <p:spTgt spid="19459">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19459">
                                            <p:txEl>
                                              <p:pRg st="4" end="4"/>
                                            </p:txEl>
                                          </p:spTgt>
                                        </p:tgtEl>
                                        <p:attrNameLst>
                                          <p:attrName>style.visibility</p:attrName>
                                        </p:attrNameLst>
                                      </p:cBhvr>
                                      <p:to>
                                        <p:strVal val="visible"/>
                                      </p:to>
                                    </p:set>
                                    <p:animEffect transition="in" filter="barn(inVertical)">
                                      <p:cBhvr>
                                        <p:cTn id="20" dur="500"/>
                                        <p:tgtEl>
                                          <p:spTgt spid="19459">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19459">
                                            <p:txEl>
                                              <p:pRg st="5" end="5"/>
                                            </p:txEl>
                                          </p:spTgt>
                                        </p:tgtEl>
                                        <p:attrNameLst>
                                          <p:attrName>style.visibility</p:attrName>
                                        </p:attrNameLst>
                                      </p:cBhvr>
                                      <p:to>
                                        <p:strVal val="visible"/>
                                      </p:to>
                                    </p:set>
                                    <p:animEffect transition="in" filter="barn(inVertical)">
                                      <p:cBhvr>
                                        <p:cTn id="23" dur="500"/>
                                        <p:tgtEl>
                                          <p:spTgt spid="19459">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19459">
                                            <p:txEl>
                                              <p:pRg st="6" end="6"/>
                                            </p:txEl>
                                          </p:spTgt>
                                        </p:tgtEl>
                                        <p:attrNameLst>
                                          <p:attrName>style.visibility</p:attrName>
                                        </p:attrNameLst>
                                      </p:cBhvr>
                                      <p:to>
                                        <p:strVal val="visible"/>
                                      </p:to>
                                    </p:set>
                                    <p:animEffect transition="in" filter="barn(inVertical)">
                                      <p:cBhvr>
                                        <p:cTn id="26" dur="500"/>
                                        <p:tgtEl>
                                          <p:spTgt spid="1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3635</TotalTime>
  <Words>3025</Words>
  <Application>Microsoft Macintosh PowerPoint</Application>
  <PresentationFormat>Widescreen</PresentationFormat>
  <Paragraphs>517</Paragraphs>
  <Slides>58</Slides>
  <Notes>58</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58</vt:i4>
      </vt:variant>
    </vt:vector>
  </HeadingPairs>
  <TitlesOfParts>
    <vt:vector size="65" baseType="lpstr">
      <vt:lpstr>Arial</vt:lpstr>
      <vt:lpstr>Calibri</vt:lpstr>
      <vt:lpstr>Cambria</vt:lpstr>
      <vt:lpstr>Helvetica Neue</vt:lpstr>
      <vt:lpstr>3_Office Theme</vt:lpstr>
      <vt:lpstr>2_Office Theme</vt:lpstr>
      <vt:lpstr>Equation</vt:lpstr>
      <vt:lpstr>Ekonomi</vt:lpstr>
      <vt:lpstr>Hafta #9 Konu Başlıkları</vt:lpstr>
      <vt:lpstr>GSYH Verisinin Üç Farklı Kullanımı</vt:lpstr>
      <vt:lpstr>Yaşam Standardının Ölçülmesi</vt:lpstr>
      <vt:lpstr>Yaşam Standardının Ölçülmesi</vt:lpstr>
      <vt:lpstr>Yaşam Standardının Ölçülmesi</vt:lpstr>
      <vt:lpstr>Ekonomik Büyümenin Ölçümü:  ABD Kişi Başı Reel GSYH</vt:lpstr>
      <vt:lpstr>Kişi Başı Reel GSYH: Altı Ulus İçin</vt:lpstr>
      <vt:lpstr>İş Döngüsü: Ölçüm</vt:lpstr>
      <vt:lpstr>İş Döngüsü</vt:lpstr>
      <vt:lpstr>İş Döngüsü</vt:lpstr>
      <vt:lpstr>ABD Reel GSYH ve Resesyonlar, 1960-2012</vt:lpstr>
      <vt:lpstr>PowerPoint Presentation</vt:lpstr>
      <vt:lpstr>PowerPoint Presentation</vt:lpstr>
      <vt:lpstr>İşsizlik</vt:lpstr>
      <vt:lpstr>ABD İşsizlik Oranı, 1960-2012</vt:lpstr>
      <vt:lpstr>Verilerin İncelenmesi</vt:lpstr>
      <vt:lpstr>ABD'de İşsizliğin Ölçümü, Nisan 2012</vt:lpstr>
      <vt:lpstr>İşsizliğin Çeşitleri</vt:lpstr>
      <vt:lpstr>Yapısal İşsizlik</vt:lpstr>
      <vt:lpstr>Yapısal İşsizlik</vt:lpstr>
      <vt:lpstr>Büyüyen ve Değişen Ekonomiler</vt:lpstr>
      <vt:lpstr>Geçici İşsizlik</vt:lpstr>
      <vt:lpstr>Döngüsel İşsizlik</vt:lpstr>
      <vt:lpstr>İşsizliğin Çeşitleri</vt:lpstr>
      <vt:lpstr>Ekonomi: Bronze Age Orientation</vt:lpstr>
      <vt:lpstr>    Doğal İşsizlik Oranı ve Çıktı</vt:lpstr>
      <vt:lpstr>Tam İstihdam Çıktısı (Potansiyel Reel GSYH) </vt:lpstr>
      <vt:lpstr>İş Döngüsü</vt:lpstr>
      <vt:lpstr>PowerPoint Presentation</vt:lpstr>
      <vt:lpstr>Ekonomi: İşsizliğin Coğrafyası</vt:lpstr>
      <vt:lpstr>İşsizlik Oranın Eksiklikleri</vt:lpstr>
      <vt:lpstr>Özet</vt:lpstr>
      <vt:lpstr>Örnek Sorular</vt:lpstr>
      <vt:lpstr>Örnek Sorular</vt:lpstr>
      <vt:lpstr>Örnek Sorular</vt:lpstr>
      <vt:lpstr>Tüketici Fiyat Endeksi</vt:lpstr>
      <vt:lpstr>Hangi Fiyatlar CPI hesaplamasında Kullanılıyor?</vt:lpstr>
      <vt:lpstr>Basit bir Fiyat Endeksi Hesaplama</vt:lpstr>
      <vt:lpstr>Basit bir Fiyat Endeksi Hesaplama</vt:lpstr>
      <vt:lpstr>Enflasyon</vt:lpstr>
      <vt:lpstr>Enflasyon</vt:lpstr>
      <vt:lpstr>Fiyatların Hepsi Birlikte Hareket Etmiyor</vt:lpstr>
      <vt:lpstr>ABD'de Enflasyon</vt:lpstr>
      <vt:lpstr>Uzun-Dönemde CPI ve Enflasyon</vt:lpstr>
      <vt:lpstr>CPI Kullanarak Zamanlar Arası Doların Değerini Karşılaştırma</vt:lpstr>
      <vt:lpstr>PowerPoint Presentation</vt:lpstr>
      <vt:lpstr>PowerPoint Presentation</vt:lpstr>
      <vt:lpstr>Enflasyonun Maliyeti</vt:lpstr>
      <vt:lpstr>Enflasyonun Maliyeti</vt:lpstr>
      <vt:lpstr>Enflasyonun Maliyeti</vt:lpstr>
      <vt:lpstr>Enflasyonun Maliyeti</vt:lpstr>
      <vt:lpstr>Özet</vt:lpstr>
      <vt:lpstr>Örnek Sorular</vt:lpstr>
      <vt:lpstr>Örnek Sorular</vt:lpstr>
      <vt:lpstr>Örnek Sorular</vt:lpstr>
      <vt:lpstr>Örnek Sorular</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385</cp:revision>
  <dcterms:created xsi:type="dcterms:W3CDTF">2014-08-12T14:07:25Z</dcterms:created>
  <dcterms:modified xsi:type="dcterms:W3CDTF">2020-06-02T07:56:29Z</dcterms:modified>
</cp:coreProperties>
</file>