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ef77e49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ef77e4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ef77e4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ef77e4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ef77e49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ef77e4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9600"/>
              <a:buFont typeface="Lato"/>
              <a:buNone/>
              <a:defRPr sz="9600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6FA8D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uejs.org/v2/guide/synta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TODOList avec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VueJS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25" y="3061123"/>
            <a:ext cx="1596100" cy="15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31475" y="393975"/>
            <a:ext cx="4566300" cy="27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FA8DC"/>
                </a:solidFill>
              </a:rPr>
              <a:t>Architecture</a:t>
            </a:r>
            <a:endParaRPr sz="30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Arbre des composants d’une application web.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Imbrications des composants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Utilisé lors des communications d’évènements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8" y="1669325"/>
            <a:ext cx="2211425" cy="2086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50" y="3800075"/>
            <a:ext cx="2417300" cy="129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50" y="330350"/>
            <a:ext cx="4298109" cy="129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475" y="3483800"/>
            <a:ext cx="36766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0" y="340000"/>
            <a:ext cx="4807800" cy="8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Directives et Arguments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0" y="1043300"/>
            <a:ext cx="45162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6FA8DC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34495E"/>
                </a:solidFill>
                <a:latin typeface="Raleway"/>
                <a:ea typeface="Raleway"/>
                <a:cs typeface="Raleway"/>
                <a:sym typeface="Raleway"/>
              </a:rPr>
              <a:t>Interpolation avec la </a:t>
            </a:r>
            <a:r>
              <a:rPr lang="en" sz="1200">
                <a:solidFill>
                  <a:srgbClr val="34495E"/>
                </a:solidFill>
                <a:latin typeface="Raleway"/>
                <a:ea typeface="Raleway"/>
                <a:cs typeface="Raleway"/>
                <a:sym typeface="Raleway"/>
              </a:rPr>
              <a:t>syntaxe</a:t>
            </a:r>
            <a:r>
              <a:rPr lang="en" sz="1200">
                <a:solidFill>
                  <a:srgbClr val="34495E"/>
                </a:solidFill>
                <a:latin typeface="Raleway"/>
                <a:ea typeface="Raleway"/>
                <a:cs typeface="Raleway"/>
                <a:sym typeface="Raleway"/>
              </a:rPr>
              <a:t> des doubles accolades :</a:t>
            </a:r>
            <a:endParaRPr sz="1200">
              <a:solidFill>
                <a:srgbClr val="34495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973B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en" sz="1000">
                <a:solidFill>
                  <a:srgbClr val="52525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Message: {{ msg }}</a:t>
            </a:r>
            <a:r>
              <a:rPr lang="en" sz="1000">
                <a:solidFill>
                  <a:srgbClr val="2973B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000">
              <a:solidFill>
                <a:srgbClr val="2973B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973B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973B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34495E"/>
                </a:solidFill>
                <a:latin typeface="Raleway"/>
                <a:ea typeface="Raleway"/>
                <a:cs typeface="Raleway"/>
                <a:sym typeface="Raleway"/>
              </a:rPr>
              <a:t>Elle peut également être utilisée pour interpréter du code HTML :</a:t>
            </a:r>
            <a:endParaRPr sz="1200">
              <a:solidFill>
                <a:srgbClr val="34495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73B7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900">
                <a:solidFill>
                  <a:srgbClr val="52525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Using v-html directive: </a:t>
            </a:r>
            <a:r>
              <a:rPr lang="en" sz="900">
                <a:solidFill>
                  <a:srgbClr val="2973B7"/>
                </a:solidFill>
                <a:latin typeface="Courier New"/>
                <a:ea typeface="Courier New"/>
                <a:cs typeface="Courier New"/>
                <a:sym typeface="Courier New"/>
              </a:rPr>
              <a:t>&lt;span v-html=</a:t>
            </a:r>
            <a:r>
              <a:rPr lang="en" sz="900">
                <a:solidFill>
                  <a:srgbClr val="42B983"/>
                </a:solidFill>
                <a:latin typeface="Courier New"/>
                <a:ea typeface="Courier New"/>
                <a:cs typeface="Courier New"/>
                <a:sym typeface="Courier New"/>
              </a:rPr>
              <a:t>"rawHtml"</a:t>
            </a:r>
            <a:r>
              <a:rPr lang="en" sz="900">
                <a:solidFill>
                  <a:srgbClr val="2973B7"/>
                </a:solidFill>
                <a:latin typeface="Courier New"/>
                <a:ea typeface="Courier New"/>
                <a:cs typeface="Courier New"/>
                <a:sym typeface="Courier New"/>
              </a:rPr>
              <a:t>&gt;&lt;/span&gt;&lt;/p&gt;</a:t>
            </a:r>
            <a:endParaRPr sz="900">
              <a:solidFill>
                <a:srgbClr val="2973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973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973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34495E"/>
                </a:solidFill>
                <a:latin typeface="Raleway"/>
                <a:ea typeface="Raleway"/>
                <a:cs typeface="Raleway"/>
                <a:sym typeface="Raleway"/>
              </a:rPr>
              <a:t>Ou du code javascript :</a:t>
            </a:r>
            <a:endParaRPr sz="1200">
              <a:solidFill>
                <a:srgbClr val="34495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2525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{{ message.split('').reverse().join('') }}</a:t>
            </a:r>
            <a:endParaRPr sz="1000">
              <a:solidFill>
                <a:srgbClr val="52525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2525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6FA8DC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rgbClr val="34495E"/>
                </a:solidFill>
                <a:latin typeface="Raleway"/>
                <a:ea typeface="Raleway"/>
                <a:cs typeface="Raleway"/>
                <a:sym typeface="Raleway"/>
              </a:rPr>
              <a:t>v-bind est utilisée pour variabiliser un attribut HTML :</a:t>
            </a:r>
            <a:endParaRPr sz="1200">
              <a:solidFill>
                <a:srgbClr val="34495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73B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&lt;div v-bind:id=</a:t>
            </a:r>
            <a:r>
              <a:rPr lang="en" sz="1100">
                <a:solidFill>
                  <a:srgbClr val="42B98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"dynamicId"</a:t>
            </a:r>
            <a:r>
              <a:rPr lang="en" sz="1100">
                <a:solidFill>
                  <a:srgbClr val="2973B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sz="1100">
              <a:solidFill>
                <a:srgbClr val="2973B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73B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&lt;div:id=</a:t>
            </a:r>
            <a:r>
              <a:rPr lang="en" sz="1100">
                <a:solidFill>
                  <a:srgbClr val="42B98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"dynamicId"</a:t>
            </a:r>
            <a:r>
              <a:rPr lang="en" sz="1100">
                <a:solidFill>
                  <a:srgbClr val="2973B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sz="1100">
              <a:solidFill>
                <a:srgbClr val="2973B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973B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910025" y="671200"/>
            <a:ext cx="42024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Directive permettant un affichage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conditionnel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d’un élément 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&lt;p v-if=</a:t>
            </a:r>
            <a:r>
              <a:rPr lang="en" sz="950">
                <a:solidFill>
                  <a:srgbClr val="42B983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"seen"</a:t>
            </a: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525252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Now you see me</a:t>
            </a: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50">
              <a:solidFill>
                <a:srgbClr val="2973B7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973B7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Appel d’une fonction spécifique lors d’une action sur le composant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&lt;a v-on:click=</a:t>
            </a:r>
            <a:r>
              <a:rPr lang="en" sz="950">
                <a:solidFill>
                  <a:srgbClr val="42B983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”doSomething”</a:t>
            </a: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525252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Lien</a:t>
            </a: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50">
              <a:solidFill>
                <a:srgbClr val="2973B7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&lt;a @click=</a:t>
            </a:r>
            <a:r>
              <a:rPr lang="en" sz="950">
                <a:solidFill>
                  <a:srgbClr val="42B983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”doSomething”</a:t>
            </a: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525252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Lien</a:t>
            </a:r>
            <a:r>
              <a:rPr lang="en" sz="950">
                <a:solidFill>
                  <a:srgbClr val="2973B7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50">
              <a:solidFill>
                <a:srgbClr val="2973B7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Documentation officielle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FEFEF"/>
                </a:solidFill>
                <a:hlinkClick r:id="rId3"/>
              </a:rPr>
              <a:t>https://vuejs.org/v2/guide/syntax.html</a:t>
            </a:r>
            <a:endParaRPr b="1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Retours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Avantages et inconvénients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Concrètement, à quoi ça ressemble 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Des trucs en plus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0" y="43775"/>
            <a:ext cx="4572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Avantages</a:t>
            </a:r>
            <a:endParaRPr b="1" sz="30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572000" y="0"/>
            <a:ext cx="4572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Inconvénients</a:t>
            </a:r>
            <a:endParaRPr b="1" sz="30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69600" y="831725"/>
            <a:ext cx="42024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Prise en main et flexibilité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Vue CLI pour la génération de projets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Documentation complète et à jours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Capacités de manipulation du DOM similaire à Angular/React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353744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Librairie annexes supportées officiellement pour les problématiques majeurs (Vuex, vue router, vue-test-utils, ...)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589025" y="853600"/>
            <a:ext cx="45549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Moins utilisé que React et Vue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Taille de la communauté, moins de questions et exemples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Trop permissif, nécessité de rechercher les bonnes pratiques pour rester sur une architecture pérenne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2855550" y="4393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6"/>
          <p:cNvSpPr txBox="1"/>
          <p:nvPr>
            <p:ph idx="4294967295" type="body"/>
          </p:nvPr>
        </p:nvSpPr>
        <p:spPr>
          <a:xfrm>
            <a:off x="2677550" y="1092525"/>
            <a:ext cx="3830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Vue est une alternative crédible à Angular et React</a:t>
            </a:r>
            <a:endParaRPr b="1" sz="1400"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Forte popularité chez les développeurs</a:t>
            </a:r>
            <a:endParaRPr b="1" sz="1400"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Prise en main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Flexibilité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Part de marché en hausse</a:t>
            </a:r>
            <a:endParaRPr b="1" sz="1400"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Sites de taille importante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Pérennité</a:t>
            </a:r>
            <a:r>
              <a:rPr lang="en">
                <a:solidFill>
                  <a:srgbClr val="353744"/>
                </a:solidFill>
                <a:latin typeface="Raleway"/>
                <a:ea typeface="Raleway"/>
                <a:cs typeface="Raleway"/>
                <a:sym typeface="Raleway"/>
              </a:rPr>
              <a:t> depuis 2014</a:t>
            </a:r>
            <a:endParaRPr>
              <a:solidFill>
                <a:srgbClr val="3537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875" y="471026"/>
            <a:ext cx="879924" cy="7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69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6FA8DC"/>
                </a:solidFill>
              </a:rPr>
              <a:t>TODOList</a:t>
            </a:r>
            <a:endParaRPr sz="2400">
              <a:solidFill>
                <a:srgbClr val="6FA8DC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75" y="1217575"/>
            <a:ext cx="5004900" cy="347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Contraintes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de base 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VueJS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Évaluation du framework, utilisation de la réactivité, application </a:t>
            </a: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single page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Typescript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Proximité avec Angular, future VueJs, … facilité pour un dev back 😃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Json-server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Appels vers un serveur,        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persistence des données.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14450" y="110600"/>
            <a:ext cx="4045200" cy="17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VueJS</a:t>
            </a:r>
            <a:endParaRPr b="0"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Alternative crédible à Angular et React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stars :</a:t>
            </a:r>
            <a:endParaRPr sz="30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649"/>
            <a:ext cx="4415804" cy="32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79" y="1760249"/>
            <a:ext cx="4209300" cy="32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911" y="110599"/>
            <a:ext cx="1323426" cy="11469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910050" y="1152725"/>
            <a:ext cx="4625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NPM :</a:t>
            </a:r>
            <a:endParaRPr b="1" sz="30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25" y="162725"/>
            <a:ext cx="77699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VueJS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Framework Front Javascript sortie en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2014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Single page application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Réactivité, rendering architecture par composants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Flexibilité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Plus léger et moins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contraignant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FA8DC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Fonctionnalités avancées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		Gestion via plugins et librairies supportées officiellement.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400" y="1126845"/>
            <a:ext cx="1809150" cy="7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450" y="862300"/>
            <a:ext cx="1768824" cy="13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6900" y="2881799"/>
            <a:ext cx="2004375" cy="12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1649" y="3694246"/>
            <a:ext cx="1809150" cy="68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825450" y="1342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Typescript</a:t>
            </a:r>
            <a:endParaRPr sz="3000">
              <a:solidFill>
                <a:srgbClr val="6FA8D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Surcouche de javascript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Typage statique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détection de plus d’erreurs à la compilation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classes et modules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utilisation en tant qu’interface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910972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50" y="134200"/>
            <a:ext cx="4539850" cy="14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Json-server</a:t>
            </a:r>
            <a:endParaRPr b="1" sz="3000">
              <a:solidFill>
                <a:srgbClr val="6FA8D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API REST générée à partir d’un fichier Json.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Back générique adapté à des fin de prototypage.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Configuration en 30 secondes ⌚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400" y="488025"/>
            <a:ext cx="22955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Vue en 3 slides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Composant Vue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Concrètement, à quoi ça ressemble 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Comment les utilises-t-on ces fameux composants 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FA8DC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Directives et arguments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Des trucs en plus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40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265500" y="158994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Template HTML</a:t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Typescript</a:t>
            </a:r>
            <a:endParaRPr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Style CSS</a:t>
            </a:r>
            <a:endParaRPr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756800" y="0"/>
            <a:ext cx="42024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ComposantClick.vue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13" y="4065471"/>
            <a:ext cx="866775" cy="371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48589"/>
            <a:ext cx="4571999" cy="400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