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597EC-8AFA-64FF-56E7-EA1EF82971C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8D89F5B-3A63-EF1D-38CA-806CBA128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F9D0549-39D0-EEF0-60CE-8458620CCF0C}"/>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5" name="Alt Bilgi Yer Tutucusu 4">
            <a:extLst>
              <a:ext uri="{FF2B5EF4-FFF2-40B4-BE49-F238E27FC236}">
                <a16:creationId xmlns:a16="http://schemas.microsoft.com/office/drawing/2014/main" id="{6658FCB1-E2C4-898F-5095-CEE639A4E7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5E09B7C-F036-F589-9D48-ACBAFF86564C}"/>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417987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785EAB-7C6F-740E-DE4D-7C253A12481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FB12FD7-C935-583A-32E5-8DB67C2D834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FCA8DF3-B3B3-1714-7C7B-4682BC1954C8}"/>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5" name="Alt Bilgi Yer Tutucusu 4">
            <a:extLst>
              <a:ext uri="{FF2B5EF4-FFF2-40B4-BE49-F238E27FC236}">
                <a16:creationId xmlns:a16="http://schemas.microsoft.com/office/drawing/2014/main" id="{E9AE5C00-28CB-6124-725C-39B2019D141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E5B66A-D608-B00D-495F-60D3CB28DC60}"/>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276127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2378A1D-7987-72DC-834B-41AC72BFA83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532F75F-81C9-F06F-DD1B-473626BDBC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3DAAE8-9F0B-9166-BC43-53EFD6C122CC}"/>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5" name="Alt Bilgi Yer Tutucusu 4">
            <a:extLst>
              <a:ext uri="{FF2B5EF4-FFF2-40B4-BE49-F238E27FC236}">
                <a16:creationId xmlns:a16="http://schemas.microsoft.com/office/drawing/2014/main" id="{D2F3BDC5-C091-58D1-E152-BC54FC792ED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3AE00A-E187-D9EF-A3B3-BF8267011D3B}"/>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117431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DE610D-90F9-F251-FDBC-A2A55A46E5C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E54E606-E31E-35A0-0D94-5DA145B3BAD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1EBE5F-3CC0-F917-5F53-94750FF032D3}"/>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5" name="Alt Bilgi Yer Tutucusu 4">
            <a:extLst>
              <a:ext uri="{FF2B5EF4-FFF2-40B4-BE49-F238E27FC236}">
                <a16:creationId xmlns:a16="http://schemas.microsoft.com/office/drawing/2014/main" id="{BE6BEC01-28CA-4676-191F-2497B78221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E593D5E-7EEA-55AD-381F-94FB27EEA695}"/>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225294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637310-A8B7-0F6A-F651-19C581A1006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2181F1B-4AA0-5A97-1A96-4DA80CC8F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4FD93E5-229C-482C-BF66-1A237D5759F2}"/>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5" name="Alt Bilgi Yer Tutucusu 4">
            <a:extLst>
              <a:ext uri="{FF2B5EF4-FFF2-40B4-BE49-F238E27FC236}">
                <a16:creationId xmlns:a16="http://schemas.microsoft.com/office/drawing/2014/main" id="{0E5498B4-9259-97BA-5657-3D82062963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AE7689-BFF9-25A6-EC4F-D70CC9F941CD}"/>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90720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17E12-80B8-C20A-D576-4C9F254F55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A2B0236-67DA-B251-F5EE-B6128CFF877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230F3ED-0431-ACA0-36F2-837959FDAC5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33CBEA7-BFF0-BD82-CED6-AFB990E190B1}"/>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6" name="Alt Bilgi Yer Tutucusu 5">
            <a:extLst>
              <a:ext uri="{FF2B5EF4-FFF2-40B4-BE49-F238E27FC236}">
                <a16:creationId xmlns:a16="http://schemas.microsoft.com/office/drawing/2014/main" id="{908F573E-2AF6-6903-9408-938AF5A5D26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C7B8B27-A6E9-AD6A-CC2D-3682C2B596E6}"/>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337614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5125C8-D61E-B187-3B75-5F791E7F427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C9FB01C-5F56-B409-4C06-193A73372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109BA3D-CF57-9B8F-E9DC-7D606D6775F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2AD3069-B370-2456-5812-64A0026DE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BFCB7B7-45A2-6C6A-6A69-6500BE20D34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AEA1127-D1E3-DB30-4EB3-B322B74E2718}"/>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8" name="Alt Bilgi Yer Tutucusu 7">
            <a:extLst>
              <a:ext uri="{FF2B5EF4-FFF2-40B4-BE49-F238E27FC236}">
                <a16:creationId xmlns:a16="http://schemas.microsoft.com/office/drawing/2014/main" id="{248B0711-3FB6-ECFD-C375-FFCAC093284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95A9EEC-42CC-5EDA-8127-D65883877433}"/>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7186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28D8E6-CEF4-E4B6-965F-8677EAA4A84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AE75F3D-BABD-52E7-CF1B-AF278082809C}"/>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4" name="Alt Bilgi Yer Tutucusu 3">
            <a:extLst>
              <a:ext uri="{FF2B5EF4-FFF2-40B4-BE49-F238E27FC236}">
                <a16:creationId xmlns:a16="http://schemas.microsoft.com/office/drawing/2014/main" id="{7B45E2F2-92CD-599E-0B4A-5453CD4159F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E386BC8-A64A-4586-72B7-76B8D7E97964}"/>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351609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601E93D-CB56-AA1A-E0C4-882CD6AF8482}"/>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3" name="Alt Bilgi Yer Tutucusu 2">
            <a:extLst>
              <a:ext uri="{FF2B5EF4-FFF2-40B4-BE49-F238E27FC236}">
                <a16:creationId xmlns:a16="http://schemas.microsoft.com/office/drawing/2014/main" id="{658A5629-E5DF-C567-F8D0-A8D1D9CF630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27C4DA5-5806-6544-F271-1A30B34E0EA8}"/>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290591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D86CC3-6241-334E-49BF-17473704502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715FA7D-5EF3-9826-A10D-1D3619B6D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301121A-C563-6B3D-CF4B-914AAE60D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7ECC73C-D888-9588-0FDA-8F99D489AD26}"/>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6" name="Alt Bilgi Yer Tutucusu 5">
            <a:extLst>
              <a:ext uri="{FF2B5EF4-FFF2-40B4-BE49-F238E27FC236}">
                <a16:creationId xmlns:a16="http://schemas.microsoft.com/office/drawing/2014/main" id="{24042C07-042B-15AA-F8F8-837E6F516B6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32222B0-3294-9604-9BBF-BD8F5FC0AB68}"/>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428288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0072B8-CED5-DBAF-5A74-2A0219ABC21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415B699-13CA-DF1C-200D-AB298FB7F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D2DE7C1-6FEB-4B01-A88E-73ECFB31D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3FA92E2-4324-8A46-FC0B-F46ABF144EDC}"/>
              </a:ext>
            </a:extLst>
          </p:cNvPr>
          <p:cNvSpPr>
            <a:spLocks noGrp="1"/>
          </p:cNvSpPr>
          <p:nvPr>
            <p:ph type="dt" sz="half" idx="10"/>
          </p:nvPr>
        </p:nvSpPr>
        <p:spPr/>
        <p:txBody>
          <a:bodyPr/>
          <a:lstStyle/>
          <a:p>
            <a:fld id="{E9E8DE0E-B72D-4BB3-884C-847B4B904382}" type="datetimeFigureOut">
              <a:rPr lang="tr-TR" smtClean="0"/>
              <a:t>19.03.2024</a:t>
            </a:fld>
            <a:endParaRPr lang="tr-TR"/>
          </a:p>
        </p:txBody>
      </p:sp>
      <p:sp>
        <p:nvSpPr>
          <p:cNvPr id="6" name="Alt Bilgi Yer Tutucusu 5">
            <a:extLst>
              <a:ext uri="{FF2B5EF4-FFF2-40B4-BE49-F238E27FC236}">
                <a16:creationId xmlns:a16="http://schemas.microsoft.com/office/drawing/2014/main" id="{36A0D0AC-08F3-F4A8-39C5-6A7344F5744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071D597-53DC-A661-9E57-499DFB7ECE68}"/>
              </a:ext>
            </a:extLst>
          </p:cNvPr>
          <p:cNvSpPr>
            <a:spLocks noGrp="1"/>
          </p:cNvSpPr>
          <p:nvPr>
            <p:ph type="sldNum" sz="quarter" idx="12"/>
          </p:nvPr>
        </p:nvSpPr>
        <p:spPr/>
        <p:txBody>
          <a:bodyPr/>
          <a:lstStyle/>
          <a:p>
            <a:fld id="{7C60F907-180F-4807-B87B-E68E78F11E06}" type="slidenum">
              <a:rPr lang="tr-TR" smtClean="0"/>
              <a:t>‹#›</a:t>
            </a:fld>
            <a:endParaRPr lang="tr-TR"/>
          </a:p>
        </p:txBody>
      </p:sp>
    </p:spTree>
    <p:extLst>
      <p:ext uri="{BB962C8B-B14F-4D97-AF65-F5344CB8AC3E}">
        <p14:creationId xmlns:p14="http://schemas.microsoft.com/office/powerpoint/2010/main" val="247117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7DF1F61-C7E4-429B-4538-3F09C7A60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72BF2DD-94D3-20F4-1D12-308C26521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6087B6-9D72-7FA3-91C6-C35B582F1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8DE0E-B72D-4BB3-884C-847B4B904382}" type="datetimeFigureOut">
              <a:rPr lang="tr-TR" smtClean="0"/>
              <a:t>19.03.2024</a:t>
            </a:fld>
            <a:endParaRPr lang="tr-TR"/>
          </a:p>
        </p:txBody>
      </p:sp>
      <p:sp>
        <p:nvSpPr>
          <p:cNvPr id="5" name="Alt Bilgi Yer Tutucusu 4">
            <a:extLst>
              <a:ext uri="{FF2B5EF4-FFF2-40B4-BE49-F238E27FC236}">
                <a16:creationId xmlns:a16="http://schemas.microsoft.com/office/drawing/2014/main" id="{DF693FFE-2BC4-A7F2-054D-05EA3368D8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40CD21D-A0EA-2A86-034C-B392F4687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0F907-180F-4807-B87B-E68E78F11E06}" type="slidenum">
              <a:rPr lang="tr-TR" smtClean="0"/>
              <a:t>‹#›</a:t>
            </a:fld>
            <a:endParaRPr lang="tr-TR"/>
          </a:p>
        </p:txBody>
      </p:sp>
    </p:spTree>
    <p:extLst>
      <p:ext uri="{BB962C8B-B14F-4D97-AF65-F5344CB8AC3E}">
        <p14:creationId xmlns:p14="http://schemas.microsoft.com/office/powerpoint/2010/main" val="338303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13D8AD-29E9-61C0-77E6-C8E8975ECBF1}"/>
              </a:ext>
            </a:extLst>
          </p:cNvPr>
          <p:cNvSpPr>
            <a:spLocks noGrp="1"/>
          </p:cNvSpPr>
          <p:nvPr>
            <p:ph type="ctrTitle"/>
          </p:nvPr>
        </p:nvSpPr>
        <p:spPr/>
        <p:txBody>
          <a:bodyPr/>
          <a:lstStyle/>
          <a:p>
            <a:r>
              <a:rPr lang="tr-TR" dirty="0"/>
              <a:t>Veri Organizasyonu</a:t>
            </a:r>
          </a:p>
        </p:txBody>
      </p:sp>
      <p:sp>
        <p:nvSpPr>
          <p:cNvPr id="3" name="Alt Başlık 2">
            <a:extLst>
              <a:ext uri="{FF2B5EF4-FFF2-40B4-BE49-F238E27FC236}">
                <a16:creationId xmlns:a16="http://schemas.microsoft.com/office/drawing/2014/main" id="{0C745986-06E5-1E3C-53AC-01B4CB8627E9}"/>
              </a:ext>
            </a:extLst>
          </p:cNvPr>
          <p:cNvSpPr>
            <a:spLocks noGrp="1"/>
          </p:cNvSpPr>
          <p:nvPr>
            <p:ph type="subTitle" idx="1"/>
          </p:nvPr>
        </p:nvSpPr>
        <p:spPr/>
        <p:txBody>
          <a:bodyPr/>
          <a:lstStyle/>
          <a:p>
            <a:r>
              <a:rPr lang="tr-TR" dirty="0"/>
              <a:t>ÖDEV-1</a:t>
            </a:r>
          </a:p>
          <a:p>
            <a:r>
              <a:rPr lang="tr-TR" dirty="0"/>
              <a:t>Abdulkadir Doğan</a:t>
            </a:r>
          </a:p>
          <a:p>
            <a:r>
              <a:rPr lang="tr-TR" dirty="0"/>
              <a:t>02220224053</a:t>
            </a:r>
          </a:p>
        </p:txBody>
      </p:sp>
    </p:spTree>
    <p:extLst>
      <p:ext uri="{BB962C8B-B14F-4D97-AF65-F5344CB8AC3E}">
        <p14:creationId xmlns:p14="http://schemas.microsoft.com/office/powerpoint/2010/main" val="25697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803C46-1D78-2CF2-2472-A033D44BF768}"/>
              </a:ext>
            </a:extLst>
          </p:cNvPr>
          <p:cNvSpPr>
            <a:spLocks noGrp="1"/>
          </p:cNvSpPr>
          <p:nvPr>
            <p:ph type="title"/>
          </p:nvPr>
        </p:nvSpPr>
        <p:spPr>
          <a:xfrm>
            <a:off x="839788" y="-341313"/>
            <a:ext cx="3932237" cy="1600200"/>
          </a:xfrm>
        </p:spPr>
        <p:txBody>
          <a:bodyPr/>
          <a:lstStyle/>
          <a:p>
            <a:r>
              <a:rPr lang="tr-TR" dirty="0"/>
              <a:t>İlişkisel Veri Modeli</a:t>
            </a:r>
          </a:p>
        </p:txBody>
      </p:sp>
      <p:pic>
        <p:nvPicPr>
          <p:cNvPr id="6" name="İçerik Yer Tutucusu 5">
            <a:extLst>
              <a:ext uri="{FF2B5EF4-FFF2-40B4-BE49-F238E27FC236}">
                <a16:creationId xmlns:a16="http://schemas.microsoft.com/office/drawing/2014/main" id="{65CB832C-94E7-AAFC-E743-20E12D9439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1390" y="2250565"/>
            <a:ext cx="6470276" cy="2356869"/>
          </a:xfrm>
        </p:spPr>
      </p:pic>
      <p:sp>
        <p:nvSpPr>
          <p:cNvPr id="4" name="Metin Yer Tutucusu 3">
            <a:extLst>
              <a:ext uri="{FF2B5EF4-FFF2-40B4-BE49-F238E27FC236}">
                <a16:creationId xmlns:a16="http://schemas.microsoft.com/office/drawing/2014/main" id="{FA6BCF01-57A0-5F72-CEBB-DB77876C87B2}"/>
              </a:ext>
            </a:extLst>
          </p:cNvPr>
          <p:cNvSpPr>
            <a:spLocks noGrp="1"/>
          </p:cNvSpPr>
          <p:nvPr>
            <p:ph type="body" sz="half" idx="2"/>
          </p:nvPr>
        </p:nvSpPr>
        <p:spPr>
          <a:xfrm>
            <a:off x="836612" y="987425"/>
            <a:ext cx="3932237" cy="3811588"/>
          </a:xfrm>
        </p:spPr>
        <p:txBody>
          <a:bodyPr>
            <a:noAutofit/>
          </a:bodyPr>
          <a:lstStyle/>
          <a:p>
            <a:br>
              <a:rPr lang="tr-TR" sz="2000" dirty="0"/>
            </a:br>
            <a:r>
              <a:rPr lang="tr-TR" sz="2000" b="0" i="0" dirty="0">
                <a:effectLst/>
                <a:latin typeface="Söhne"/>
              </a:rPr>
              <a:t>Hiyerarşik ve ağ veri modellerinin artan gereksinimleri karşılayamaması, ilişkisel veri modeli arayışını başlatmıştır. E. F. </a:t>
            </a:r>
            <a:r>
              <a:rPr lang="tr-TR" sz="2000" b="0" i="0" dirty="0" err="1">
                <a:effectLst/>
                <a:latin typeface="Söhne"/>
              </a:rPr>
              <a:t>Codd'un</a:t>
            </a:r>
            <a:r>
              <a:rPr lang="tr-TR" sz="2000" b="0" i="0" dirty="0">
                <a:effectLst/>
                <a:latin typeface="Söhne"/>
              </a:rPr>
              <a:t> 1970'te yazdığı "A </a:t>
            </a:r>
            <a:r>
              <a:rPr lang="tr-TR" sz="2000" b="0" i="0" dirty="0" err="1">
                <a:effectLst/>
                <a:latin typeface="Söhne"/>
              </a:rPr>
              <a:t>Relational</a:t>
            </a:r>
            <a:r>
              <a:rPr lang="tr-TR" sz="2000" b="0" i="0" dirty="0">
                <a:effectLst/>
                <a:latin typeface="Söhne"/>
              </a:rPr>
              <a:t> Model of Data </a:t>
            </a:r>
            <a:r>
              <a:rPr lang="tr-TR" sz="2000" b="0" i="0" dirty="0" err="1">
                <a:effectLst/>
                <a:latin typeface="Söhne"/>
              </a:rPr>
              <a:t>for</a:t>
            </a:r>
            <a:r>
              <a:rPr lang="tr-TR" sz="2000" b="0" i="0" dirty="0">
                <a:effectLst/>
                <a:latin typeface="Söhne"/>
              </a:rPr>
              <a:t> </a:t>
            </a:r>
            <a:r>
              <a:rPr lang="tr-TR" sz="2000" b="0" i="0" dirty="0" err="1">
                <a:effectLst/>
                <a:latin typeface="Söhne"/>
              </a:rPr>
              <a:t>Large</a:t>
            </a:r>
            <a:r>
              <a:rPr lang="tr-TR" sz="2000" b="0" i="0" dirty="0">
                <a:effectLst/>
                <a:latin typeface="Söhne"/>
              </a:rPr>
              <a:t> </a:t>
            </a:r>
            <a:r>
              <a:rPr lang="tr-TR" sz="2000" b="0" i="0" dirty="0" err="1">
                <a:effectLst/>
                <a:latin typeface="Söhne"/>
              </a:rPr>
              <a:t>Shared</a:t>
            </a:r>
            <a:r>
              <a:rPr lang="tr-TR" sz="2000" b="0" i="0" dirty="0">
                <a:effectLst/>
                <a:latin typeface="Söhne"/>
              </a:rPr>
              <a:t> Data </a:t>
            </a:r>
            <a:r>
              <a:rPr lang="tr-TR" sz="2000" b="0" i="0" dirty="0" err="1">
                <a:effectLst/>
                <a:latin typeface="Söhne"/>
              </a:rPr>
              <a:t>Banks</a:t>
            </a:r>
            <a:r>
              <a:rPr lang="tr-TR" sz="2000" b="0" i="0" dirty="0">
                <a:effectLst/>
                <a:latin typeface="Söhne"/>
              </a:rPr>
              <a:t>" makalesi, ilişkisel veri yapılarında büyük bir ilerleme sağlamıştır. İlişkisel veri modelinin temel kavramı ilişkidir. İlişkiler aracılığıyla, veri içindeki ilişkiler modellenir ve ilişkisel veri tabanı çeşitli ilişki örneklerinden oluşur. İlişkiler, genellikle satır ve sütunlardan oluşan iki boyutlu tablolarla temsil edilir. Her tablo için genellikle bir dosya bulunur ve her satır, ilişkili verilerin bir topluluğunu temsil ederken, sütunlar ise nitelikleri içerir.</a:t>
            </a:r>
            <a:endParaRPr lang="tr-TR" sz="2000" dirty="0"/>
          </a:p>
        </p:txBody>
      </p:sp>
    </p:spTree>
    <p:extLst>
      <p:ext uri="{BB962C8B-B14F-4D97-AF65-F5344CB8AC3E}">
        <p14:creationId xmlns:p14="http://schemas.microsoft.com/office/powerpoint/2010/main" val="359654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6E847E-DB34-0547-D933-C4B70C5DD242}"/>
              </a:ext>
            </a:extLst>
          </p:cNvPr>
          <p:cNvSpPr>
            <a:spLocks noGrp="1"/>
          </p:cNvSpPr>
          <p:nvPr>
            <p:ph type="title"/>
          </p:nvPr>
        </p:nvSpPr>
        <p:spPr>
          <a:xfrm>
            <a:off x="836612" y="187325"/>
            <a:ext cx="3932237" cy="1600200"/>
          </a:xfrm>
        </p:spPr>
        <p:txBody>
          <a:bodyPr/>
          <a:lstStyle/>
          <a:p>
            <a:r>
              <a:rPr lang="tr-TR" dirty="0"/>
              <a:t>Nesne Yönelimli Veri Modeli</a:t>
            </a:r>
          </a:p>
        </p:txBody>
      </p:sp>
      <p:pic>
        <p:nvPicPr>
          <p:cNvPr id="6" name="İçerik Yer Tutucusu 5">
            <a:extLst>
              <a:ext uri="{FF2B5EF4-FFF2-40B4-BE49-F238E27FC236}">
                <a16:creationId xmlns:a16="http://schemas.microsoft.com/office/drawing/2014/main" id="{F0F901A9-12EE-B19A-4EC3-FEB539E43D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9102" y="2057400"/>
            <a:ext cx="4857272" cy="2915653"/>
          </a:xfrm>
        </p:spPr>
      </p:pic>
      <p:sp>
        <p:nvSpPr>
          <p:cNvPr id="4" name="Metin Yer Tutucusu 3">
            <a:extLst>
              <a:ext uri="{FF2B5EF4-FFF2-40B4-BE49-F238E27FC236}">
                <a16:creationId xmlns:a16="http://schemas.microsoft.com/office/drawing/2014/main" id="{2251533D-D699-3BD3-1473-4A1C1F84BF51}"/>
              </a:ext>
            </a:extLst>
          </p:cNvPr>
          <p:cNvSpPr>
            <a:spLocks noGrp="1"/>
          </p:cNvSpPr>
          <p:nvPr>
            <p:ph type="body" sz="half" idx="2"/>
          </p:nvPr>
        </p:nvSpPr>
        <p:spPr/>
        <p:txBody>
          <a:bodyPr>
            <a:normAutofit/>
          </a:bodyPr>
          <a:lstStyle/>
          <a:p>
            <a:r>
              <a:rPr lang="tr-TR" sz="2000" dirty="0"/>
              <a:t>Nesneye Yönelimli Veri Modeli diğer veri modellerine göre daha sonra ortaya çıkmış ve başarılı bir model olmuştur.</a:t>
            </a:r>
          </a:p>
        </p:txBody>
      </p:sp>
    </p:spTree>
    <p:extLst>
      <p:ext uri="{BB962C8B-B14F-4D97-AF65-F5344CB8AC3E}">
        <p14:creationId xmlns:p14="http://schemas.microsoft.com/office/powerpoint/2010/main" val="379492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0D6BFC-4871-86ED-E6B9-BA80CE0D0813}"/>
              </a:ext>
            </a:extLst>
          </p:cNvPr>
          <p:cNvSpPr>
            <a:spLocks noGrp="1"/>
          </p:cNvSpPr>
          <p:nvPr>
            <p:ph type="title"/>
          </p:nvPr>
        </p:nvSpPr>
        <p:spPr>
          <a:xfrm>
            <a:off x="839788" y="0"/>
            <a:ext cx="3932237" cy="1600200"/>
          </a:xfrm>
        </p:spPr>
        <p:txBody>
          <a:bodyPr/>
          <a:lstStyle/>
          <a:p>
            <a:r>
              <a:rPr lang="tr-TR" dirty="0"/>
              <a:t>Nesne İlişkisel Veri Modeli</a:t>
            </a:r>
          </a:p>
        </p:txBody>
      </p:sp>
      <p:pic>
        <p:nvPicPr>
          <p:cNvPr id="6" name="İçerik Yer Tutucusu 5">
            <a:extLst>
              <a:ext uri="{FF2B5EF4-FFF2-40B4-BE49-F238E27FC236}">
                <a16:creationId xmlns:a16="http://schemas.microsoft.com/office/drawing/2014/main" id="{4D7B0A90-152E-9DC8-86C2-1F353E27B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5767" y="2057400"/>
            <a:ext cx="6411717" cy="3661127"/>
          </a:xfrm>
        </p:spPr>
      </p:pic>
      <p:sp>
        <p:nvSpPr>
          <p:cNvPr id="4" name="Metin Yer Tutucusu 3">
            <a:extLst>
              <a:ext uri="{FF2B5EF4-FFF2-40B4-BE49-F238E27FC236}">
                <a16:creationId xmlns:a16="http://schemas.microsoft.com/office/drawing/2014/main" id="{C887127F-603B-CB06-1FB6-9BCF9D2A8003}"/>
              </a:ext>
            </a:extLst>
          </p:cNvPr>
          <p:cNvSpPr>
            <a:spLocks noGrp="1"/>
          </p:cNvSpPr>
          <p:nvPr>
            <p:ph type="body" sz="half" idx="2"/>
          </p:nvPr>
        </p:nvSpPr>
        <p:spPr>
          <a:xfrm>
            <a:off x="839788" y="2057400"/>
            <a:ext cx="3932237" cy="3803650"/>
          </a:xfrm>
        </p:spPr>
        <p:txBody>
          <a:bodyPr>
            <a:normAutofit/>
          </a:bodyPr>
          <a:lstStyle/>
          <a:p>
            <a:r>
              <a:rPr lang="tr-TR" sz="2800" dirty="0"/>
              <a:t>Nesne İlişkisel Veri Modelini diğer veri tabanı modellerinden ayıran önemli özellik ilişkisel işlevselliğin üzerine nesne yönelimli özellikler de içerir.Oracle8 bu veri tabanının örneklerindendir.</a:t>
            </a:r>
          </a:p>
        </p:txBody>
      </p:sp>
    </p:spTree>
    <p:extLst>
      <p:ext uri="{BB962C8B-B14F-4D97-AF65-F5344CB8AC3E}">
        <p14:creationId xmlns:p14="http://schemas.microsoft.com/office/powerpoint/2010/main" val="53966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B1A78-A64C-9301-6BE0-5BA6D5F0BBD4}"/>
              </a:ext>
            </a:extLst>
          </p:cNvPr>
          <p:cNvSpPr>
            <a:spLocks noGrp="1"/>
          </p:cNvSpPr>
          <p:nvPr>
            <p:ph type="title"/>
          </p:nvPr>
        </p:nvSpPr>
        <p:spPr/>
        <p:txBody>
          <a:bodyPr/>
          <a:lstStyle/>
          <a:p>
            <a:r>
              <a:rPr lang="tr-TR" dirty="0"/>
              <a:t>Çoklu Ortam Veri Modeli</a:t>
            </a:r>
          </a:p>
        </p:txBody>
      </p:sp>
      <p:sp>
        <p:nvSpPr>
          <p:cNvPr id="3" name="İçerik Yer Tutucusu 2">
            <a:extLst>
              <a:ext uri="{FF2B5EF4-FFF2-40B4-BE49-F238E27FC236}">
                <a16:creationId xmlns:a16="http://schemas.microsoft.com/office/drawing/2014/main" id="{63038D51-48E5-766F-B296-43C7D9E86743}"/>
              </a:ext>
            </a:extLst>
          </p:cNvPr>
          <p:cNvSpPr>
            <a:spLocks noGrp="1"/>
          </p:cNvSpPr>
          <p:nvPr>
            <p:ph idx="1"/>
          </p:nvPr>
        </p:nvSpPr>
        <p:spPr>
          <a:xfrm>
            <a:off x="838200" y="1825624"/>
            <a:ext cx="10515600" cy="5032375"/>
          </a:xfrm>
        </p:spPr>
        <p:txBody>
          <a:bodyPr/>
          <a:lstStyle/>
          <a:p>
            <a:r>
              <a:rPr lang="tr-TR" b="0" i="0" dirty="0">
                <a:effectLst/>
                <a:latin typeface="Söhne"/>
              </a:rPr>
              <a:t>Çoklu ortam veri tabanları, nesne ilişkisel veri tabanlarına benzerlik gösterir ancak büyük nesneleri işleme ve kullanıcıya işlem adımlarını göstermemek için özel özelliklere sahiptir. Bu tür veri tabanlarının üç temel gereksinimi ise Veri Miktarı, Süreklilik ve </a:t>
            </a:r>
            <a:r>
              <a:rPr lang="tr-TR" b="0" i="0" dirty="0" err="1">
                <a:effectLst/>
                <a:latin typeface="Söhne"/>
              </a:rPr>
              <a:t>Senkronizasyon'dur</a:t>
            </a:r>
            <a:r>
              <a:rPr lang="tr-TR" b="0" i="0" dirty="0">
                <a:effectLst/>
                <a:latin typeface="Söhne"/>
              </a:rPr>
              <a:t>. Özellikle tıp bilgi sistemlerinde, medikal görüntüleme, uzaktan eğitim ve üç boyutlu tıbbi görüntü kayıtları gibi alanlarda kullanılmaktadır.</a:t>
            </a:r>
            <a:endParaRPr lang="tr-TR" dirty="0"/>
          </a:p>
        </p:txBody>
      </p:sp>
    </p:spTree>
    <p:extLst>
      <p:ext uri="{BB962C8B-B14F-4D97-AF65-F5344CB8AC3E}">
        <p14:creationId xmlns:p14="http://schemas.microsoft.com/office/powerpoint/2010/main" val="327366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FB799F-B9FA-AF6F-29B2-96F69C463841}"/>
              </a:ext>
            </a:extLst>
          </p:cNvPr>
          <p:cNvSpPr>
            <a:spLocks noGrp="1"/>
          </p:cNvSpPr>
          <p:nvPr>
            <p:ph type="title"/>
          </p:nvPr>
        </p:nvSpPr>
        <p:spPr/>
        <p:txBody>
          <a:bodyPr/>
          <a:lstStyle/>
          <a:p>
            <a:r>
              <a:rPr lang="tr-TR" dirty="0"/>
              <a:t>Dağıtık Veri Modeli</a:t>
            </a:r>
          </a:p>
        </p:txBody>
      </p:sp>
      <p:sp>
        <p:nvSpPr>
          <p:cNvPr id="3" name="İçerik Yer Tutucusu 2">
            <a:extLst>
              <a:ext uri="{FF2B5EF4-FFF2-40B4-BE49-F238E27FC236}">
                <a16:creationId xmlns:a16="http://schemas.microsoft.com/office/drawing/2014/main" id="{52D27526-0D64-C4AE-D780-3921B8FAB143}"/>
              </a:ext>
            </a:extLst>
          </p:cNvPr>
          <p:cNvSpPr>
            <a:spLocks noGrp="1"/>
          </p:cNvSpPr>
          <p:nvPr>
            <p:ph idx="1"/>
          </p:nvPr>
        </p:nvSpPr>
        <p:spPr/>
        <p:txBody>
          <a:bodyPr/>
          <a:lstStyle/>
          <a:p>
            <a:r>
              <a:rPr lang="tr-TR" b="0" i="0" dirty="0">
                <a:effectLst/>
                <a:latin typeface="Söhne"/>
              </a:rPr>
              <a:t>Dağıtık veri tabanları, iki veya daha fazla bilgisayarda depolanan ve bir ağ üzerinde dağıtılan verilerin yönetildiği bir veri tabanı grubunu ifade eder. Bu sistemde veri tabanı ağ üzerinden paralel kullanım için parçalara ayrılır, bu da sorguların daha hızlı işlenmesini sağlar. Kullanıcılar, birden fazla veri tabanına erişmelerine rağmen, tek bir veri tabanıyla çalışıyormuş gibi işlem yaparlar.</a:t>
            </a:r>
            <a:endParaRPr lang="tr-TR" dirty="0"/>
          </a:p>
        </p:txBody>
      </p:sp>
    </p:spTree>
    <p:extLst>
      <p:ext uri="{BB962C8B-B14F-4D97-AF65-F5344CB8AC3E}">
        <p14:creationId xmlns:p14="http://schemas.microsoft.com/office/powerpoint/2010/main" val="131574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8ED513-8644-286D-6E37-D0C420C3FD97}"/>
              </a:ext>
            </a:extLst>
          </p:cNvPr>
          <p:cNvSpPr>
            <a:spLocks noGrp="1"/>
          </p:cNvSpPr>
          <p:nvPr>
            <p:ph type="title"/>
          </p:nvPr>
        </p:nvSpPr>
        <p:spPr>
          <a:xfrm>
            <a:off x="836612" y="0"/>
            <a:ext cx="3932237" cy="1600200"/>
          </a:xfrm>
        </p:spPr>
        <p:txBody>
          <a:bodyPr/>
          <a:lstStyle/>
          <a:p>
            <a:r>
              <a:rPr lang="it-IT" dirty="0"/>
              <a:t>VERĠ TABANI TASARIMI (DATABASE DESIGN)</a:t>
            </a:r>
            <a:endParaRPr lang="tr-TR" dirty="0"/>
          </a:p>
        </p:txBody>
      </p:sp>
      <p:pic>
        <p:nvPicPr>
          <p:cNvPr id="6" name="İçerik Yer Tutucusu 5">
            <a:extLst>
              <a:ext uri="{FF2B5EF4-FFF2-40B4-BE49-F238E27FC236}">
                <a16:creationId xmlns:a16="http://schemas.microsoft.com/office/drawing/2014/main" id="{E152BE0D-DB24-7938-C844-F2A262E60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5580" y="1005936"/>
            <a:ext cx="4465205" cy="5470237"/>
          </a:xfrm>
        </p:spPr>
      </p:pic>
      <p:sp>
        <p:nvSpPr>
          <p:cNvPr id="4" name="Metin Yer Tutucusu 3">
            <a:extLst>
              <a:ext uri="{FF2B5EF4-FFF2-40B4-BE49-F238E27FC236}">
                <a16:creationId xmlns:a16="http://schemas.microsoft.com/office/drawing/2014/main" id="{F9C0AEC9-51C3-0F4E-EEF9-C38B1B4D0FA2}"/>
              </a:ext>
            </a:extLst>
          </p:cNvPr>
          <p:cNvSpPr>
            <a:spLocks noGrp="1"/>
          </p:cNvSpPr>
          <p:nvPr>
            <p:ph type="body" sz="half" idx="2"/>
          </p:nvPr>
        </p:nvSpPr>
        <p:spPr>
          <a:xfrm>
            <a:off x="836612" y="1832810"/>
            <a:ext cx="3932237" cy="3811588"/>
          </a:xfrm>
        </p:spPr>
        <p:txBody>
          <a:bodyPr>
            <a:noAutofit/>
          </a:bodyPr>
          <a:lstStyle/>
          <a:p>
            <a:r>
              <a:rPr lang="tr-TR" sz="2400" b="0" i="0" dirty="0">
                <a:effectLst/>
                <a:latin typeface="Söhne"/>
              </a:rPr>
              <a:t>Veri tabanı tasarımı, kullanıcı gereksinimlerini belirleme, kavramsal model oluşturma ve fiziksel organizasyonu planlama adımlarını içerir. Kullanıcı ihtiyaçları belirlendikten sonra, kavramsal model oluşturulur ve bu model fiziksel yapıya dönüştürülür. Son olarak, verilerin fiziksel olarak nasıl düzenleneceği belirlenir. Bu süreçlerle birlikte, veri tabanı kullanıma hazır hale gelir.</a:t>
            </a:r>
            <a:endParaRPr lang="tr-TR" sz="2400" dirty="0"/>
          </a:p>
        </p:txBody>
      </p:sp>
    </p:spTree>
    <p:extLst>
      <p:ext uri="{BB962C8B-B14F-4D97-AF65-F5344CB8AC3E}">
        <p14:creationId xmlns:p14="http://schemas.microsoft.com/office/powerpoint/2010/main" val="2335363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08427-E430-1D15-0193-E29B8A9A3D22}"/>
              </a:ext>
            </a:extLst>
          </p:cNvPr>
          <p:cNvSpPr>
            <a:spLocks noGrp="1"/>
          </p:cNvSpPr>
          <p:nvPr>
            <p:ph type="title"/>
          </p:nvPr>
        </p:nvSpPr>
        <p:spPr/>
        <p:txBody>
          <a:bodyPr>
            <a:normAutofit fontScale="90000"/>
          </a:bodyPr>
          <a:lstStyle/>
          <a:p>
            <a:r>
              <a:rPr lang="tr-TR" dirty="0"/>
              <a:t>İlişkisel ve İlişkisel Olmayan Veri Tabanı Sistemleri(</a:t>
            </a:r>
            <a:r>
              <a:rPr lang="en-US" dirty="0"/>
              <a:t>RELATIONAL AND NONRELATIONAL DATABASE (NoSQL) SYSTEMS</a:t>
            </a:r>
            <a:r>
              <a:rPr lang="tr-TR" dirty="0"/>
              <a:t>)</a:t>
            </a:r>
          </a:p>
        </p:txBody>
      </p:sp>
      <p:sp>
        <p:nvSpPr>
          <p:cNvPr id="6" name="İçerik Yer Tutucusu 5">
            <a:extLst>
              <a:ext uri="{FF2B5EF4-FFF2-40B4-BE49-F238E27FC236}">
                <a16:creationId xmlns:a16="http://schemas.microsoft.com/office/drawing/2014/main" id="{74F48E41-D101-2C65-A172-9D4F39B453DA}"/>
              </a:ext>
            </a:extLst>
          </p:cNvPr>
          <p:cNvSpPr>
            <a:spLocks noGrp="1"/>
          </p:cNvSpPr>
          <p:nvPr>
            <p:ph idx="1"/>
          </p:nvPr>
        </p:nvSpPr>
        <p:spPr/>
        <p:txBody>
          <a:bodyPr/>
          <a:lstStyle/>
          <a:p>
            <a:r>
              <a:rPr lang="tr-TR" b="1" dirty="0"/>
              <a:t>İlişkisel Veri Tabanı Sistemleri(</a:t>
            </a:r>
            <a:r>
              <a:rPr lang="tr-TR" b="1" dirty="0" err="1"/>
              <a:t>Relational</a:t>
            </a:r>
            <a:r>
              <a:rPr lang="tr-TR" b="1" dirty="0"/>
              <a:t> Database </a:t>
            </a:r>
            <a:r>
              <a:rPr lang="tr-TR" b="1" dirty="0" err="1"/>
              <a:t>System</a:t>
            </a:r>
            <a:r>
              <a:rPr lang="tr-TR" b="1" dirty="0"/>
              <a:t>):</a:t>
            </a:r>
          </a:p>
          <a:p>
            <a:r>
              <a:rPr lang="tr-TR" b="0" i="0" dirty="0">
                <a:effectLst/>
                <a:latin typeface="Söhne"/>
              </a:rPr>
              <a:t>İlişkisel </a:t>
            </a:r>
            <a:r>
              <a:rPr lang="tr-TR" b="0" i="0" dirty="0" err="1">
                <a:effectLst/>
                <a:latin typeface="Söhne"/>
              </a:rPr>
              <a:t>veritabanları</a:t>
            </a:r>
            <a:r>
              <a:rPr lang="tr-TR" b="0" i="0" dirty="0">
                <a:effectLst/>
                <a:latin typeface="Söhne"/>
              </a:rPr>
              <a:t>, en yaygın kullanılan </a:t>
            </a:r>
            <a:r>
              <a:rPr lang="tr-TR" b="0" i="0" dirty="0" err="1">
                <a:effectLst/>
                <a:latin typeface="Söhne"/>
              </a:rPr>
              <a:t>veritabanı</a:t>
            </a:r>
            <a:r>
              <a:rPr lang="tr-TR" b="0" i="0" dirty="0">
                <a:effectLst/>
                <a:latin typeface="Söhne"/>
              </a:rPr>
              <a:t> sistemlerinden biridir. Satır ve sütunlardan oluşan tablolar arasında ilişkiler bulunur. </a:t>
            </a:r>
            <a:r>
              <a:rPr lang="tr-TR" b="0" i="0" dirty="0" err="1">
                <a:effectLst/>
                <a:latin typeface="Söhne"/>
              </a:rPr>
              <a:t>Veritabanında</a:t>
            </a:r>
            <a:r>
              <a:rPr lang="tr-TR" b="0" i="0" dirty="0">
                <a:effectLst/>
                <a:latin typeface="Söhne"/>
              </a:rPr>
              <a:t> ilişki kurabilmek için en az iki tablo gereklidir ve bu tablolar arasındaki veriler birbirleriyle ilişkilendirilir. İlişkisel </a:t>
            </a:r>
            <a:r>
              <a:rPr lang="tr-TR" b="0" i="0" dirty="0" err="1">
                <a:effectLst/>
                <a:latin typeface="Söhne"/>
              </a:rPr>
              <a:t>veritabanları</a:t>
            </a:r>
            <a:r>
              <a:rPr lang="tr-TR" b="0" i="0" dirty="0">
                <a:effectLst/>
                <a:latin typeface="Söhne"/>
              </a:rPr>
              <a:t>, ACID adı verilen temel özellikleri sağlar: Bölünmezlik, Tutarlılık, İzolasyon ve Dayanıklılık. Bu özellikler, </a:t>
            </a:r>
            <a:r>
              <a:rPr lang="tr-TR" b="0" i="0" dirty="0" err="1">
                <a:effectLst/>
                <a:latin typeface="Söhne"/>
              </a:rPr>
              <a:t>veritabanlarının</a:t>
            </a:r>
            <a:r>
              <a:rPr lang="tr-TR" b="0" i="0" dirty="0">
                <a:effectLst/>
                <a:latin typeface="Söhne"/>
              </a:rPr>
              <a:t> güvenilirliğini ve tutarlılığını sağlar.</a:t>
            </a:r>
            <a:endParaRPr lang="tr-TR" dirty="0"/>
          </a:p>
        </p:txBody>
      </p:sp>
    </p:spTree>
    <p:extLst>
      <p:ext uri="{BB962C8B-B14F-4D97-AF65-F5344CB8AC3E}">
        <p14:creationId xmlns:p14="http://schemas.microsoft.com/office/powerpoint/2010/main" val="396277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0FB72-40B5-BF2F-3ADA-92A3DBDBC391}"/>
              </a:ext>
            </a:extLst>
          </p:cNvPr>
          <p:cNvSpPr>
            <a:spLocks noGrp="1"/>
          </p:cNvSpPr>
          <p:nvPr>
            <p:ph type="title"/>
          </p:nvPr>
        </p:nvSpPr>
        <p:spPr/>
        <p:txBody>
          <a:bodyPr>
            <a:normAutofit fontScale="90000"/>
          </a:bodyPr>
          <a:lstStyle/>
          <a:p>
            <a:r>
              <a:rPr lang="tr-TR" dirty="0"/>
              <a:t>İlişkisel Olmayan (</a:t>
            </a:r>
            <a:r>
              <a:rPr lang="tr-TR" dirty="0" err="1"/>
              <a:t>NoSQL</a:t>
            </a:r>
            <a:r>
              <a:rPr lang="tr-TR" dirty="0"/>
              <a:t>) Veri tabanı (</a:t>
            </a:r>
            <a:r>
              <a:rPr lang="tr-TR" dirty="0" err="1"/>
              <a:t>Non-Relational</a:t>
            </a:r>
            <a:r>
              <a:rPr lang="tr-TR" dirty="0"/>
              <a:t> Database </a:t>
            </a:r>
            <a:r>
              <a:rPr lang="tr-TR" dirty="0" err="1"/>
              <a:t>System</a:t>
            </a:r>
            <a:r>
              <a:rPr lang="tr-TR" dirty="0"/>
              <a:t>)</a:t>
            </a:r>
          </a:p>
        </p:txBody>
      </p:sp>
      <p:pic>
        <p:nvPicPr>
          <p:cNvPr id="6" name="İçerik Yer Tutucusu 5">
            <a:extLst>
              <a:ext uri="{FF2B5EF4-FFF2-40B4-BE49-F238E27FC236}">
                <a16:creationId xmlns:a16="http://schemas.microsoft.com/office/drawing/2014/main" id="{1B2B43BC-F1E5-7F46-2962-037F19712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66488"/>
            <a:ext cx="5213108" cy="3125024"/>
          </a:xfrm>
        </p:spPr>
      </p:pic>
      <p:sp>
        <p:nvSpPr>
          <p:cNvPr id="4" name="Metin Yer Tutucusu 3">
            <a:extLst>
              <a:ext uri="{FF2B5EF4-FFF2-40B4-BE49-F238E27FC236}">
                <a16:creationId xmlns:a16="http://schemas.microsoft.com/office/drawing/2014/main" id="{F5BBDB7D-F9A8-A1B8-E4BE-C6107686974E}"/>
              </a:ext>
            </a:extLst>
          </p:cNvPr>
          <p:cNvSpPr>
            <a:spLocks noGrp="1"/>
          </p:cNvSpPr>
          <p:nvPr>
            <p:ph type="body" sz="half" idx="2"/>
          </p:nvPr>
        </p:nvSpPr>
        <p:spPr>
          <a:xfrm>
            <a:off x="839788" y="1832810"/>
            <a:ext cx="3932237" cy="4199022"/>
          </a:xfrm>
        </p:spPr>
        <p:txBody>
          <a:bodyPr>
            <a:noAutofit/>
          </a:bodyPr>
          <a:lstStyle/>
          <a:p>
            <a:br>
              <a:rPr lang="tr-TR" sz="2000" dirty="0"/>
            </a:br>
            <a:r>
              <a:rPr lang="tr-TR" sz="2000" b="0" i="0" dirty="0" err="1">
                <a:effectLst/>
                <a:latin typeface="Söhne"/>
              </a:rPr>
              <a:t>NoSQL</a:t>
            </a:r>
            <a:r>
              <a:rPr lang="tr-TR" sz="2000" b="0" i="0" dirty="0">
                <a:effectLst/>
                <a:latin typeface="Söhne"/>
              </a:rPr>
              <a:t>, ilişkisel </a:t>
            </a:r>
            <a:r>
              <a:rPr lang="tr-TR" sz="2000" b="0" i="0" dirty="0" err="1">
                <a:effectLst/>
                <a:latin typeface="Söhne"/>
              </a:rPr>
              <a:t>veritabanlarına</a:t>
            </a:r>
            <a:r>
              <a:rPr lang="tr-TR" sz="2000" b="0" i="0" dirty="0">
                <a:effectLst/>
                <a:latin typeface="Söhne"/>
              </a:rPr>
              <a:t> alternatif bir çözümdür, özellikle büyük ölçekli internet uygulamaları için tercih edilir. Bu sistemler, Amazon ve Google gibi büyük şirketler tarafından kullanılmaktadır. </a:t>
            </a:r>
            <a:r>
              <a:rPr lang="tr-TR" sz="2000" b="0" i="0" dirty="0" err="1">
                <a:effectLst/>
                <a:latin typeface="Söhne"/>
              </a:rPr>
              <a:t>NoSQL</a:t>
            </a:r>
            <a:r>
              <a:rPr lang="tr-TR" sz="2000" b="0" i="0" dirty="0">
                <a:effectLst/>
                <a:latin typeface="Söhne"/>
              </a:rPr>
              <a:t>, geleneksel ACID yerine "BASE" prensiplerini benimser ve veri tutarlılığını farklı bir şekilde ele alır. Dağıtık ortamlarda yaygın olarak kullanılır. </a:t>
            </a:r>
            <a:r>
              <a:rPr lang="tr-TR" sz="2000" b="0" i="0" dirty="0" err="1">
                <a:effectLst/>
                <a:latin typeface="Söhne"/>
              </a:rPr>
              <a:t>NoSQL'un</a:t>
            </a:r>
            <a:r>
              <a:rPr lang="tr-TR" sz="2000" b="0" i="0" dirty="0">
                <a:effectLst/>
                <a:latin typeface="Söhne"/>
              </a:rPr>
              <a:t> farklı türdeki ürünleri, teknik karşılaştırmaları yapılmıştır.</a:t>
            </a:r>
            <a:endParaRPr lang="tr-TR" sz="2000" dirty="0"/>
          </a:p>
        </p:txBody>
      </p:sp>
    </p:spTree>
    <p:extLst>
      <p:ext uri="{BB962C8B-B14F-4D97-AF65-F5344CB8AC3E}">
        <p14:creationId xmlns:p14="http://schemas.microsoft.com/office/powerpoint/2010/main" val="3910072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F7DC68-2B2A-00F4-EBA2-13CA4C88D907}"/>
              </a:ext>
            </a:extLst>
          </p:cNvPr>
          <p:cNvSpPr>
            <a:spLocks noGrp="1"/>
          </p:cNvSpPr>
          <p:nvPr>
            <p:ph type="title"/>
          </p:nvPr>
        </p:nvSpPr>
        <p:spPr/>
        <p:txBody>
          <a:bodyPr>
            <a:normAutofit fontScale="90000"/>
          </a:bodyPr>
          <a:lstStyle/>
          <a:p>
            <a:r>
              <a:rPr lang="tr-TR" dirty="0"/>
              <a:t>Lider </a:t>
            </a:r>
            <a:r>
              <a:rPr lang="tr-TR" dirty="0" err="1"/>
              <a:t>NoSQL</a:t>
            </a:r>
            <a:r>
              <a:rPr lang="tr-TR" dirty="0"/>
              <a:t> ürünlerinin teknik karşılaştırması (</a:t>
            </a:r>
            <a:r>
              <a:rPr lang="tr-TR" dirty="0" err="1"/>
              <a:t>The</a:t>
            </a:r>
            <a:r>
              <a:rPr lang="tr-TR" dirty="0"/>
              <a:t> Technical </a:t>
            </a:r>
            <a:r>
              <a:rPr lang="tr-TR" dirty="0" err="1"/>
              <a:t>comparison</a:t>
            </a:r>
            <a:r>
              <a:rPr lang="tr-TR" dirty="0"/>
              <a:t> </a:t>
            </a:r>
            <a:r>
              <a:rPr lang="tr-TR" dirty="0" err="1"/>
              <a:t>about</a:t>
            </a:r>
            <a:r>
              <a:rPr lang="tr-TR" dirty="0"/>
              <a:t> </a:t>
            </a:r>
            <a:r>
              <a:rPr lang="tr-TR" dirty="0" err="1"/>
              <a:t>the</a:t>
            </a:r>
            <a:r>
              <a:rPr lang="tr-TR" dirty="0"/>
              <a:t> </a:t>
            </a:r>
            <a:r>
              <a:rPr lang="tr-TR" dirty="0" err="1"/>
              <a:t>leader</a:t>
            </a:r>
            <a:r>
              <a:rPr lang="tr-TR" dirty="0"/>
              <a:t> </a:t>
            </a:r>
            <a:r>
              <a:rPr lang="tr-TR" dirty="0" err="1"/>
              <a:t>NoSQL’s</a:t>
            </a:r>
            <a:r>
              <a:rPr lang="tr-TR" dirty="0"/>
              <a:t> </a:t>
            </a:r>
            <a:r>
              <a:rPr lang="tr-TR" dirty="0" err="1"/>
              <a:t>products</a:t>
            </a:r>
            <a:endParaRPr lang="tr-TR" dirty="0"/>
          </a:p>
        </p:txBody>
      </p:sp>
      <p:sp>
        <p:nvSpPr>
          <p:cNvPr id="6" name="Metin Yer Tutucusu 5">
            <a:extLst>
              <a:ext uri="{FF2B5EF4-FFF2-40B4-BE49-F238E27FC236}">
                <a16:creationId xmlns:a16="http://schemas.microsoft.com/office/drawing/2014/main" id="{2F07AA98-2109-2031-060F-6F81C53C1703}"/>
              </a:ext>
            </a:extLst>
          </p:cNvPr>
          <p:cNvSpPr>
            <a:spLocks noGrp="1"/>
          </p:cNvSpPr>
          <p:nvPr>
            <p:ph type="body" idx="1"/>
          </p:nvPr>
        </p:nvSpPr>
        <p:spPr/>
        <p:txBody>
          <a:bodyPr/>
          <a:lstStyle/>
          <a:p>
            <a:endParaRPr lang="tr-TR"/>
          </a:p>
        </p:txBody>
      </p:sp>
      <p:pic>
        <p:nvPicPr>
          <p:cNvPr id="5" name="İçerik Yer Tutucusu 4">
            <a:extLst>
              <a:ext uri="{FF2B5EF4-FFF2-40B4-BE49-F238E27FC236}">
                <a16:creationId xmlns:a16="http://schemas.microsoft.com/office/drawing/2014/main" id="{C309494D-5F00-4826-E181-1B721A3F3B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58275" y="2505075"/>
            <a:ext cx="2720812" cy="3684588"/>
          </a:xfrm>
        </p:spPr>
      </p:pic>
      <p:sp>
        <p:nvSpPr>
          <p:cNvPr id="7" name="Metin Yer Tutucusu 6">
            <a:extLst>
              <a:ext uri="{FF2B5EF4-FFF2-40B4-BE49-F238E27FC236}">
                <a16:creationId xmlns:a16="http://schemas.microsoft.com/office/drawing/2014/main" id="{51D7A166-342A-4D98-79EE-70C90DB56853}"/>
              </a:ext>
            </a:extLst>
          </p:cNvPr>
          <p:cNvSpPr>
            <a:spLocks noGrp="1"/>
          </p:cNvSpPr>
          <p:nvPr>
            <p:ph type="body" sz="quarter" idx="3"/>
          </p:nvPr>
        </p:nvSpPr>
        <p:spPr/>
        <p:txBody>
          <a:bodyPr/>
          <a:lstStyle/>
          <a:p>
            <a:endParaRPr lang="tr-TR"/>
          </a:p>
        </p:txBody>
      </p:sp>
      <p:pic>
        <p:nvPicPr>
          <p:cNvPr id="10" name="İçerik Yer Tutucusu 9">
            <a:extLst>
              <a:ext uri="{FF2B5EF4-FFF2-40B4-BE49-F238E27FC236}">
                <a16:creationId xmlns:a16="http://schemas.microsoft.com/office/drawing/2014/main" id="{5153694C-5D54-5F65-508C-5E33E3BBE82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666939"/>
            <a:ext cx="5238956" cy="3716166"/>
          </a:xfrm>
        </p:spPr>
      </p:pic>
    </p:spTree>
    <p:extLst>
      <p:ext uri="{BB962C8B-B14F-4D97-AF65-F5344CB8AC3E}">
        <p14:creationId xmlns:p14="http://schemas.microsoft.com/office/powerpoint/2010/main" val="352634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3E9E14-36C9-5122-3CD3-BA901730BADA}"/>
              </a:ext>
            </a:extLst>
          </p:cNvPr>
          <p:cNvSpPr>
            <a:spLocks noGrp="1"/>
          </p:cNvSpPr>
          <p:nvPr>
            <p:ph type="title"/>
          </p:nvPr>
        </p:nvSpPr>
        <p:spPr/>
        <p:txBody>
          <a:bodyPr>
            <a:noAutofit/>
          </a:bodyPr>
          <a:lstStyle/>
          <a:p>
            <a:r>
              <a:rPr lang="en-US" sz="2400" dirty="0"/>
              <a:t>VER</a:t>
            </a:r>
            <a:r>
              <a:rPr lang="tr-TR" sz="2400" dirty="0"/>
              <a:t>İ </a:t>
            </a:r>
            <a:r>
              <a:rPr lang="en-US" sz="2400" dirty="0"/>
              <a:t>TABANI M</a:t>
            </a:r>
            <a:r>
              <a:rPr lang="tr-TR" sz="2400" dirty="0"/>
              <a:t>İ</a:t>
            </a:r>
            <a:r>
              <a:rPr lang="en-US" sz="2400" dirty="0"/>
              <a:t>MAR</a:t>
            </a:r>
            <a:r>
              <a:rPr lang="tr-TR" sz="2400" dirty="0"/>
              <a:t>İ</a:t>
            </a:r>
            <a:r>
              <a:rPr lang="en-US" sz="2400" dirty="0"/>
              <a:t>LER</a:t>
            </a:r>
            <a:r>
              <a:rPr lang="tr-TR" sz="2400" dirty="0"/>
              <a:t>İİ</a:t>
            </a:r>
            <a:r>
              <a:rPr lang="en-US" sz="2400" dirty="0"/>
              <a:t>N PERFORMANS KAR</a:t>
            </a:r>
            <a:r>
              <a:rPr lang="tr-TR" sz="2400" dirty="0"/>
              <a:t>Ş</a:t>
            </a:r>
            <a:r>
              <a:rPr lang="en-US" sz="2400" dirty="0"/>
              <a:t>ILA</a:t>
            </a:r>
            <a:r>
              <a:rPr lang="tr-TR" sz="2400" dirty="0"/>
              <a:t>Ş</a:t>
            </a:r>
            <a:r>
              <a:rPr lang="en-US" sz="2400" dirty="0"/>
              <a:t>TIRMASI (PERFORMANCE COMPARISON OF DATABASE ARCHITECTURE) </a:t>
            </a:r>
            <a:endParaRPr lang="tr-TR" sz="2400" dirty="0"/>
          </a:p>
        </p:txBody>
      </p:sp>
      <p:pic>
        <p:nvPicPr>
          <p:cNvPr id="6" name="İçerik Yer Tutucusu 5">
            <a:extLst>
              <a:ext uri="{FF2B5EF4-FFF2-40B4-BE49-F238E27FC236}">
                <a16:creationId xmlns:a16="http://schemas.microsoft.com/office/drawing/2014/main" id="{124D4ACF-4B63-F7CE-EFAD-F66447BB4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1411" y="1"/>
            <a:ext cx="5480801" cy="6737684"/>
          </a:xfrm>
        </p:spPr>
      </p:pic>
      <p:sp>
        <p:nvSpPr>
          <p:cNvPr id="4" name="Metin Yer Tutucusu 3">
            <a:extLst>
              <a:ext uri="{FF2B5EF4-FFF2-40B4-BE49-F238E27FC236}">
                <a16:creationId xmlns:a16="http://schemas.microsoft.com/office/drawing/2014/main" id="{6EFB3BF7-77DA-3F26-081F-EBAB03E99013}"/>
              </a:ext>
            </a:extLst>
          </p:cNvPr>
          <p:cNvSpPr>
            <a:spLocks noGrp="1"/>
          </p:cNvSpPr>
          <p:nvPr>
            <p:ph type="body" sz="half" idx="2"/>
          </p:nvPr>
        </p:nvSpPr>
        <p:spPr/>
        <p:txBody>
          <a:bodyPr>
            <a:normAutofit fontScale="62500" lnSpcReduction="20000"/>
          </a:bodyPr>
          <a:lstStyle/>
          <a:p>
            <a:pPr algn="l"/>
            <a:br>
              <a:rPr lang="tr-TR" sz="2100" b="0" i="0" dirty="0">
                <a:effectLst/>
                <a:latin typeface="Söhne"/>
              </a:rPr>
            </a:br>
            <a:r>
              <a:rPr lang="tr-TR" sz="2100" b="0" i="0" dirty="0">
                <a:effectLst/>
                <a:latin typeface="Söhne"/>
              </a:rPr>
              <a:t>Bu çalışmada, günümüzde en yaygın kullanılan MySQL ilişkisel </a:t>
            </a:r>
            <a:r>
              <a:rPr lang="tr-TR" sz="2100" b="0" i="0" dirty="0" err="1">
                <a:effectLst/>
                <a:latin typeface="Söhne"/>
              </a:rPr>
              <a:t>veritabanı</a:t>
            </a:r>
            <a:r>
              <a:rPr lang="tr-TR" sz="2100" b="0" i="0" dirty="0">
                <a:effectLst/>
                <a:latin typeface="Söhne"/>
              </a:rPr>
              <a:t> ve </a:t>
            </a:r>
            <a:r>
              <a:rPr lang="tr-TR" sz="2100" b="0" i="0" dirty="0" err="1">
                <a:effectLst/>
                <a:latin typeface="Söhne"/>
              </a:rPr>
              <a:t>NoSQL</a:t>
            </a:r>
            <a:r>
              <a:rPr lang="tr-TR" sz="2100" b="0" i="0" dirty="0">
                <a:effectLst/>
                <a:latin typeface="Söhne"/>
              </a:rPr>
              <a:t> olarak </a:t>
            </a:r>
            <a:r>
              <a:rPr lang="tr-TR" sz="2100" b="0" i="0" dirty="0" err="1">
                <a:effectLst/>
                <a:latin typeface="Söhne"/>
              </a:rPr>
              <a:t>MongoDB</a:t>
            </a:r>
            <a:r>
              <a:rPr lang="tr-TR" sz="2100" b="0" i="0" dirty="0">
                <a:effectLst/>
                <a:latin typeface="Söhne"/>
              </a:rPr>
              <a:t> </a:t>
            </a:r>
            <a:r>
              <a:rPr lang="tr-TR" sz="2100" b="0" i="0" dirty="0" err="1">
                <a:effectLst/>
                <a:latin typeface="Söhne"/>
              </a:rPr>
              <a:t>veritabanı</a:t>
            </a:r>
            <a:r>
              <a:rPr lang="tr-TR" sz="2100" b="0" i="0" dirty="0">
                <a:effectLst/>
                <a:latin typeface="Söhne"/>
              </a:rPr>
              <a:t> sistemleri incelenmiştir. Performans ve ölçeklenebilirlik analizleri için çeşitli işlemler gerçekleştirilmiştir:</a:t>
            </a:r>
          </a:p>
          <a:p>
            <a:pPr algn="l">
              <a:buFont typeface="Arial" panose="020B0604020202020204" pitchFamily="34" charset="0"/>
              <a:buChar char="•"/>
            </a:pPr>
            <a:r>
              <a:rPr lang="tr-TR" sz="2100" b="0" i="0" dirty="0" err="1">
                <a:effectLst/>
                <a:latin typeface="Söhne"/>
              </a:rPr>
              <a:t>Veritabanı</a:t>
            </a:r>
            <a:r>
              <a:rPr lang="tr-TR" sz="2100" b="0" i="0" dirty="0">
                <a:effectLst/>
                <a:latin typeface="Söhne"/>
              </a:rPr>
              <a:t> sunucu sistemleri özelliklerinin belirlenmesi,</a:t>
            </a:r>
          </a:p>
          <a:p>
            <a:pPr algn="l">
              <a:buFont typeface="Arial" panose="020B0604020202020204" pitchFamily="34" charset="0"/>
              <a:buChar char="•"/>
            </a:pPr>
            <a:r>
              <a:rPr lang="tr-TR" sz="2100" b="0" i="0" dirty="0" err="1">
                <a:effectLst/>
                <a:latin typeface="Söhne"/>
              </a:rPr>
              <a:t>Veritabanı</a:t>
            </a:r>
            <a:r>
              <a:rPr lang="tr-TR" sz="2100" b="0" i="0" dirty="0">
                <a:effectLst/>
                <a:latin typeface="Söhne"/>
              </a:rPr>
              <a:t> şemalarının oluşturulması,</a:t>
            </a:r>
          </a:p>
          <a:p>
            <a:pPr algn="l">
              <a:buFont typeface="Arial" panose="020B0604020202020204" pitchFamily="34" charset="0"/>
              <a:buChar char="•"/>
            </a:pPr>
            <a:r>
              <a:rPr lang="tr-TR" sz="2100" b="0" i="0" dirty="0">
                <a:effectLst/>
                <a:latin typeface="Söhne"/>
              </a:rPr>
              <a:t>Sorguların belirlenmesi,</a:t>
            </a:r>
          </a:p>
          <a:p>
            <a:pPr algn="l">
              <a:buFont typeface="Arial" panose="020B0604020202020204" pitchFamily="34" charset="0"/>
              <a:buChar char="•"/>
            </a:pPr>
            <a:r>
              <a:rPr lang="tr-TR" sz="2100" b="0" i="0" dirty="0" err="1">
                <a:effectLst/>
                <a:latin typeface="Söhne"/>
              </a:rPr>
              <a:t>Veritabanı</a:t>
            </a:r>
            <a:r>
              <a:rPr lang="tr-TR" sz="2100" b="0" i="0" dirty="0">
                <a:effectLst/>
                <a:latin typeface="Söhne"/>
              </a:rPr>
              <a:t> ayarlarının yapılandırılması,</a:t>
            </a:r>
          </a:p>
          <a:p>
            <a:pPr algn="l">
              <a:buFont typeface="Arial" panose="020B0604020202020204" pitchFamily="34" charset="0"/>
              <a:buChar char="•"/>
            </a:pPr>
            <a:r>
              <a:rPr lang="tr-TR" sz="2100" b="0" i="0" dirty="0">
                <a:effectLst/>
                <a:latin typeface="Söhne"/>
              </a:rPr>
              <a:t>Ölçümler ve ölçüm metriklerinin toplanması,</a:t>
            </a:r>
          </a:p>
          <a:p>
            <a:pPr algn="l">
              <a:buFont typeface="Arial" panose="020B0604020202020204" pitchFamily="34" charset="0"/>
              <a:buChar char="•"/>
            </a:pPr>
            <a:r>
              <a:rPr lang="tr-TR" sz="2100" b="0" i="0" dirty="0">
                <a:effectLst/>
                <a:latin typeface="Söhne"/>
              </a:rPr>
              <a:t>Performans analizi ve sonuçların çıkarılması.</a:t>
            </a:r>
          </a:p>
          <a:p>
            <a:pPr algn="l"/>
            <a:r>
              <a:rPr lang="tr-TR" sz="2100" b="0" i="0" dirty="0">
                <a:effectLst/>
                <a:latin typeface="Söhne"/>
              </a:rPr>
              <a:t>İki </a:t>
            </a:r>
            <a:r>
              <a:rPr lang="tr-TR" sz="2100" b="0" i="0" dirty="0" err="1">
                <a:effectLst/>
                <a:latin typeface="Söhne"/>
              </a:rPr>
              <a:t>veritabanı</a:t>
            </a:r>
            <a:r>
              <a:rPr lang="tr-TR" sz="2100" b="0" i="0" dirty="0">
                <a:effectLst/>
                <a:latin typeface="Söhne"/>
              </a:rPr>
              <a:t> şeması tasarlanmıştır: MySQL ve </a:t>
            </a:r>
            <a:r>
              <a:rPr lang="tr-TR" sz="2100" b="0" i="0" dirty="0" err="1">
                <a:effectLst/>
                <a:latin typeface="Söhne"/>
              </a:rPr>
              <a:t>MongoDB</a:t>
            </a:r>
            <a:r>
              <a:rPr lang="tr-TR" sz="2100" b="0" i="0" dirty="0">
                <a:effectLst/>
                <a:latin typeface="Söhne"/>
              </a:rPr>
              <a:t>. Bu şemalar, müzik uygulaması üzerinde farklı algoritmalar kullanarak diğer kullanıcılara şarkılar önermek için tasarlanmıştır. Normalizasyon değerlendirmesi yapılarak veri tekrarları ortadan kaldırılmıştır.</a:t>
            </a:r>
          </a:p>
          <a:p>
            <a:endParaRPr lang="tr-TR" dirty="0"/>
          </a:p>
        </p:txBody>
      </p:sp>
    </p:spTree>
    <p:extLst>
      <p:ext uri="{BB962C8B-B14F-4D97-AF65-F5344CB8AC3E}">
        <p14:creationId xmlns:p14="http://schemas.microsoft.com/office/powerpoint/2010/main" val="156591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4A6F329-1665-0234-159F-FB255A36E46C}"/>
              </a:ext>
            </a:extLst>
          </p:cNvPr>
          <p:cNvSpPr>
            <a:spLocks noGrp="1"/>
          </p:cNvSpPr>
          <p:nvPr>
            <p:ph type="title"/>
          </p:nvPr>
        </p:nvSpPr>
        <p:spPr>
          <a:xfrm>
            <a:off x="838200" y="365125"/>
            <a:ext cx="10515600" cy="1051299"/>
          </a:xfrm>
        </p:spPr>
        <p:txBody>
          <a:bodyPr>
            <a:normAutofit/>
          </a:bodyPr>
          <a:lstStyle/>
          <a:p>
            <a:r>
              <a:rPr lang="tr-TR" sz="6600" dirty="0">
                <a:solidFill>
                  <a:srgbClr val="FF0000"/>
                </a:solidFill>
              </a:rPr>
              <a:t>GİRİŞ</a:t>
            </a:r>
          </a:p>
        </p:txBody>
      </p:sp>
      <p:sp>
        <p:nvSpPr>
          <p:cNvPr id="5" name="İçerik Yer Tutucusu 4">
            <a:extLst>
              <a:ext uri="{FF2B5EF4-FFF2-40B4-BE49-F238E27FC236}">
                <a16:creationId xmlns:a16="http://schemas.microsoft.com/office/drawing/2014/main" id="{A914E71D-01FC-9567-F481-208320D67D5D}"/>
              </a:ext>
            </a:extLst>
          </p:cNvPr>
          <p:cNvSpPr>
            <a:spLocks noGrp="1"/>
          </p:cNvSpPr>
          <p:nvPr>
            <p:ph idx="1"/>
          </p:nvPr>
        </p:nvSpPr>
        <p:spPr>
          <a:xfrm>
            <a:off x="838200" y="1690687"/>
            <a:ext cx="10515600" cy="4486275"/>
          </a:xfrm>
        </p:spPr>
        <p:txBody>
          <a:bodyPr/>
          <a:lstStyle/>
          <a:p>
            <a:pPr marL="0" indent="0">
              <a:buNone/>
            </a:pPr>
            <a:r>
              <a:rPr lang="tr-TR" dirty="0"/>
              <a:t>	Veri tabanı </a:t>
            </a:r>
            <a:r>
              <a:rPr lang="tr-TR" dirty="0" err="1"/>
              <a:t>sistemeri</a:t>
            </a:r>
            <a:r>
              <a:rPr lang="tr-TR" dirty="0"/>
              <a:t> genel olarak 2 alt başlığa ayrılır. Bunlar İlişkisel(Sql) ve İlişkisel Olmayan (</a:t>
            </a:r>
            <a:r>
              <a:rPr lang="tr-TR" dirty="0" err="1"/>
              <a:t>NoSql</a:t>
            </a:r>
            <a:r>
              <a:rPr lang="tr-TR" dirty="0"/>
              <a:t>) veri Tabanı sistemleridir.</a:t>
            </a:r>
          </a:p>
          <a:p>
            <a:pPr marL="0" indent="0">
              <a:buNone/>
            </a:pPr>
            <a:endParaRPr lang="tr-TR" dirty="0"/>
          </a:p>
          <a:p>
            <a:pPr marL="0" indent="0">
              <a:buNone/>
            </a:pPr>
            <a:r>
              <a:rPr lang="tr-TR" dirty="0"/>
              <a:t>	Günlük </a:t>
            </a:r>
            <a:r>
              <a:rPr lang="tr-TR" dirty="0" err="1"/>
              <a:t>hayattımızda</a:t>
            </a:r>
            <a:r>
              <a:rPr lang="tr-TR" dirty="0"/>
              <a:t> verilerin ne kadar kıymetli olduğunu biliriz.</a:t>
            </a:r>
          </a:p>
          <a:p>
            <a:pPr marL="0" indent="0">
              <a:buNone/>
            </a:pPr>
            <a:r>
              <a:rPr lang="tr-TR" dirty="0"/>
              <a:t>Bu kadar önemli bir sistem sürekli olarak </a:t>
            </a:r>
            <a:r>
              <a:rPr lang="tr-TR" dirty="0" err="1"/>
              <a:t>gelişir.Çünkü</a:t>
            </a:r>
            <a:r>
              <a:rPr lang="tr-TR" dirty="0"/>
              <a:t> veriye duyulan ihtiyaç bir hayli </a:t>
            </a:r>
            <a:r>
              <a:rPr lang="tr-TR" dirty="0" err="1"/>
              <a:t>fazladır.Veriye</a:t>
            </a:r>
            <a:r>
              <a:rPr lang="tr-TR" dirty="0"/>
              <a:t> kolay </a:t>
            </a:r>
            <a:r>
              <a:rPr lang="tr-TR" dirty="0" err="1"/>
              <a:t>erişim,verilerin</a:t>
            </a:r>
            <a:r>
              <a:rPr lang="tr-TR" dirty="0"/>
              <a:t> saklanması gibi ve</a:t>
            </a:r>
          </a:p>
          <a:p>
            <a:pPr marL="0" indent="0">
              <a:buNone/>
            </a:pPr>
            <a:r>
              <a:rPr lang="tr-TR" dirty="0"/>
              <a:t>bizler bunun adına genel olarak «Bilgi Sistemleri» </a:t>
            </a:r>
            <a:r>
              <a:rPr lang="tr-TR" dirty="0" err="1"/>
              <a:t>diyebiliriz.Günümüzdeki</a:t>
            </a:r>
            <a:r>
              <a:rPr lang="tr-TR" dirty="0"/>
              <a:t> teknolojideki </a:t>
            </a:r>
            <a:r>
              <a:rPr lang="tr-TR" dirty="0" err="1"/>
              <a:t>değişim,gelişim</a:t>
            </a:r>
            <a:r>
              <a:rPr lang="tr-TR" dirty="0"/>
              <a:t> bu sistemi kullanmamızı zorunlu kılar.</a:t>
            </a:r>
          </a:p>
        </p:txBody>
      </p:sp>
    </p:spTree>
    <p:extLst>
      <p:ext uri="{BB962C8B-B14F-4D97-AF65-F5344CB8AC3E}">
        <p14:creationId xmlns:p14="http://schemas.microsoft.com/office/powerpoint/2010/main" val="3076441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90748-1408-9F5B-3314-1C5739FAA47B}"/>
              </a:ext>
            </a:extLst>
          </p:cNvPr>
          <p:cNvSpPr>
            <a:spLocks noGrp="1"/>
          </p:cNvSpPr>
          <p:nvPr>
            <p:ph type="title"/>
          </p:nvPr>
        </p:nvSpPr>
        <p:spPr>
          <a:xfrm>
            <a:off x="836612" y="433137"/>
            <a:ext cx="3932237" cy="741947"/>
          </a:xfrm>
        </p:spPr>
        <p:txBody>
          <a:bodyPr/>
          <a:lstStyle/>
          <a:p>
            <a:r>
              <a:rPr lang="tr-TR" dirty="0"/>
              <a:t>Veri Tabanı Sorguları</a:t>
            </a:r>
          </a:p>
        </p:txBody>
      </p:sp>
      <p:sp>
        <p:nvSpPr>
          <p:cNvPr id="4" name="Metin Yer Tutucusu 3">
            <a:extLst>
              <a:ext uri="{FF2B5EF4-FFF2-40B4-BE49-F238E27FC236}">
                <a16:creationId xmlns:a16="http://schemas.microsoft.com/office/drawing/2014/main" id="{E74D8F01-DDDA-E96F-444E-18AF6AA462A4}"/>
              </a:ext>
            </a:extLst>
          </p:cNvPr>
          <p:cNvSpPr>
            <a:spLocks noGrp="1"/>
          </p:cNvSpPr>
          <p:nvPr>
            <p:ph type="body" sz="half" idx="2"/>
          </p:nvPr>
        </p:nvSpPr>
        <p:spPr>
          <a:xfrm>
            <a:off x="839788" y="1459832"/>
            <a:ext cx="3932237" cy="4409156"/>
          </a:xfrm>
        </p:spPr>
        <p:txBody>
          <a:bodyPr>
            <a:normAutofit/>
          </a:bodyPr>
          <a:lstStyle/>
          <a:p>
            <a:r>
              <a:rPr lang="tr-TR" sz="2000" b="0" i="0" dirty="0">
                <a:effectLst/>
                <a:latin typeface="Söhne"/>
              </a:rPr>
              <a:t>Bu çalışmada üç farklı veri tabanı sorgusu kullanılmıştır. Birinci sorgu, sadece "SELECT" deyimini içeren basit bir sorgudur. İkinci sorgu ise daha karmaşık bir yapı olan "INNER JOIN" deyimini içermektedir. Üçüncü sorgu ise "SELECT" deyimi ile birlikte iç içe "JOIN", "INNER JOIN" ve "WHERE" deyimlerini içeren daha detaylı ve karmaşık bir sorgudur.</a:t>
            </a:r>
            <a:endParaRPr lang="tr-TR" sz="2000" dirty="0"/>
          </a:p>
        </p:txBody>
      </p:sp>
      <p:pic>
        <p:nvPicPr>
          <p:cNvPr id="10" name="İçerik Yer Tutucusu 9">
            <a:extLst>
              <a:ext uri="{FF2B5EF4-FFF2-40B4-BE49-F238E27FC236}">
                <a16:creationId xmlns:a16="http://schemas.microsoft.com/office/drawing/2014/main" id="{CC018AD4-E6A8-C9E6-6CC2-041233D06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3991" y="804110"/>
            <a:ext cx="5224001" cy="2147038"/>
          </a:xfrm>
        </p:spPr>
      </p:pic>
    </p:spTree>
    <p:extLst>
      <p:ext uri="{BB962C8B-B14F-4D97-AF65-F5344CB8AC3E}">
        <p14:creationId xmlns:p14="http://schemas.microsoft.com/office/powerpoint/2010/main" val="423482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3E0C51-E79E-9A3D-7657-477EFAFA4250}"/>
              </a:ext>
            </a:extLst>
          </p:cNvPr>
          <p:cNvSpPr>
            <a:spLocks noGrp="1"/>
          </p:cNvSpPr>
          <p:nvPr>
            <p:ph type="title"/>
          </p:nvPr>
        </p:nvSpPr>
        <p:spPr/>
        <p:txBody>
          <a:bodyPr/>
          <a:lstStyle/>
          <a:p>
            <a:r>
              <a:rPr lang="tr-TR" dirty="0"/>
              <a:t>Sorgu 3:detaylı ve karmaşık</a:t>
            </a:r>
          </a:p>
        </p:txBody>
      </p:sp>
      <p:pic>
        <p:nvPicPr>
          <p:cNvPr id="5" name="İçerik Yer Tutucusu 4">
            <a:extLst>
              <a:ext uri="{FF2B5EF4-FFF2-40B4-BE49-F238E27FC236}">
                <a16:creationId xmlns:a16="http://schemas.microsoft.com/office/drawing/2014/main" id="{40134CFF-B64B-A561-0E17-42AE2EAE78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017" y="2053390"/>
            <a:ext cx="7769090" cy="3077918"/>
          </a:xfrm>
        </p:spPr>
      </p:pic>
    </p:spTree>
    <p:extLst>
      <p:ext uri="{BB962C8B-B14F-4D97-AF65-F5344CB8AC3E}">
        <p14:creationId xmlns:p14="http://schemas.microsoft.com/office/powerpoint/2010/main" val="422456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3E5380-6943-689C-80E5-F9134F61612B}"/>
              </a:ext>
            </a:extLst>
          </p:cNvPr>
          <p:cNvSpPr>
            <a:spLocks noGrp="1"/>
          </p:cNvSpPr>
          <p:nvPr>
            <p:ph type="title"/>
          </p:nvPr>
        </p:nvSpPr>
        <p:spPr>
          <a:xfrm>
            <a:off x="593558" y="457200"/>
            <a:ext cx="4178467" cy="200526"/>
          </a:xfrm>
        </p:spPr>
        <p:txBody>
          <a:bodyPr>
            <a:normAutofit fontScale="90000"/>
          </a:bodyPr>
          <a:lstStyle/>
          <a:p>
            <a:endParaRPr lang="tr-TR" dirty="0"/>
          </a:p>
        </p:txBody>
      </p:sp>
      <p:pic>
        <p:nvPicPr>
          <p:cNvPr id="6" name="İçerik Yer Tutucusu 5">
            <a:extLst>
              <a:ext uri="{FF2B5EF4-FFF2-40B4-BE49-F238E27FC236}">
                <a16:creationId xmlns:a16="http://schemas.microsoft.com/office/drawing/2014/main" id="{673FFEFF-BA10-59F2-0944-A6C6D921C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2169917"/>
            <a:ext cx="7340867" cy="1700201"/>
          </a:xfrm>
        </p:spPr>
      </p:pic>
      <p:sp>
        <p:nvSpPr>
          <p:cNvPr id="4" name="Metin Yer Tutucusu 3">
            <a:extLst>
              <a:ext uri="{FF2B5EF4-FFF2-40B4-BE49-F238E27FC236}">
                <a16:creationId xmlns:a16="http://schemas.microsoft.com/office/drawing/2014/main" id="{6E1DE74D-EB29-7BE0-5C7E-897D2C316EEA}"/>
              </a:ext>
            </a:extLst>
          </p:cNvPr>
          <p:cNvSpPr>
            <a:spLocks noGrp="1"/>
          </p:cNvSpPr>
          <p:nvPr>
            <p:ph type="body" sz="half" idx="2"/>
          </p:nvPr>
        </p:nvSpPr>
        <p:spPr>
          <a:xfrm>
            <a:off x="839788" y="995363"/>
            <a:ext cx="3932237" cy="4873625"/>
          </a:xfrm>
        </p:spPr>
        <p:txBody>
          <a:bodyPr>
            <a:normAutofit fontScale="77500" lnSpcReduction="20000"/>
          </a:bodyPr>
          <a:lstStyle/>
          <a:p>
            <a:pPr algn="l"/>
            <a:r>
              <a:rPr lang="tr-TR" sz="2200" b="0" i="0" dirty="0">
                <a:effectLst/>
                <a:latin typeface="Söhne"/>
              </a:rPr>
              <a:t>Bu çalışmada, ölçümler zaman kavramını temel alarak gerçekleştirilmiştir. Zaman ölçümleri için üç farklı yöntem kullanılmıştır:</a:t>
            </a:r>
          </a:p>
          <a:p>
            <a:pPr algn="l">
              <a:buFont typeface="+mj-lt"/>
              <a:buAutoNum type="arabicPeriod"/>
            </a:pPr>
            <a:r>
              <a:rPr lang="tr-TR" sz="2200" b="0" i="0" dirty="0" err="1">
                <a:effectLst/>
                <a:latin typeface="Söhne"/>
              </a:rPr>
              <a:t>Clock</a:t>
            </a:r>
            <a:r>
              <a:rPr lang="tr-TR" sz="2200" b="0" i="0" dirty="0">
                <a:effectLst/>
                <a:latin typeface="Söhne"/>
              </a:rPr>
              <a:t>() fonksiyonu: Belirli bir süre boyunca CPU üzerinde harcanan zamanı ölçmek için kullanılmıştır.</a:t>
            </a:r>
          </a:p>
          <a:p>
            <a:pPr algn="l">
              <a:buFont typeface="+mj-lt"/>
              <a:buAutoNum type="arabicPeriod"/>
            </a:pPr>
            <a:r>
              <a:rPr lang="tr-TR" sz="2200" b="0" i="0" dirty="0" err="1">
                <a:effectLst/>
                <a:latin typeface="Söhne"/>
              </a:rPr>
              <a:t>Gettimeofday</a:t>
            </a:r>
            <a:r>
              <a:rPr lang="tr-TR" sz="2200" b="0" i="0" dirty="0">
                <a:effectLst/>
                <a:latin typeface="Söhne"/>
              </a:rPr>
              <a:t>() fonksiyonu: Milisaniye hassasiyetiyle zamanlamaları sağlayarak sonuçların elde edilmesini sağlamıştır.</a:t>
            </a:r>
          </a:p>
          <a:p>
            <a:pPr algn="l">
              <a:buFont typeface="+mj-lt"/>
              <a:buAutoNum type="arabicPeriod"/>
            </a:pPr>
            <a:r>
              <a:rPr lang="tr-TR" sz="2200" b="0" i="0" dirty="0" err="1">
                <a:effectLst/>
                <a:latin typeface="Söhne"/>
              </a:rPr>
              <a:t>Slow</a:t>
            </a:r>
            <a:r>
              <a:rPr lang="tr-TR" sz="2200" b="0" i="0" dirty="0">
                <a:effectLst/>
                <a:latin typeface="Söhne"/>
              </a:rPr>
              <a:t> Query Log: Her veri tabanı için özgü bir yöntemdir ve uzun süren sorguları kaydederek </a:t>
            </a:r>
            <a:r>
              <a:rPr lang="tr-TR" sz="2200" b="0" i="0" dirty="0" err="1">
                <a:effectLst/>
                <a:latin typeface="Söhne"/>
              </a:rPr>
              <a:t>mikrosaniye</a:t>
            </a:r>
            <a:r>
              <a:rPr lang="tr-TR" sz="2200" b="0" i="0" dirty="0">
                <a:effectLst/>
                <a:latin typeface="Söhne"/>
              </a:rPr>
              <a:t> doğruluğunda yapılandırılabilir.</a:t>
            </a:r>
          </a:p>
          <a:p>
            <a:pPr algn="l"/>
            <a:r>
              <a:rPr lang="tr-TR" sz="2200" b="0" i="0" dirty="0">
                <a:effectLst/>
                <a:latin typeface="Söhne"/>
              </a:rPr>
              <a:t>Ölçüm metrikleri, </a:t>
            </a:r>
            <a:r>
              <a:rPr lang="tr-TR" sz="2200" b="0" i="0" dirty="0" err="1">
                <a:effectLst/>
                <a:latin typeface="Söhne"/>
              </a:rPr>
              <a:t>veritabanlarının</a:t>
            </a:r>
            <a:r>
              <a:rPr lang="tr-TR" sz="2200" b="0" i="0" dirty="0">
                <a:effectLst/>
                <a:latin typeface="Söhne"/>
              </a:rPr>
              <a:t> performansını değerlendirmek için önemlidir. Bir işlemi tamamlamak için gereken süre ve veri tabanının işlem tamamlama durumu gibi faktörler bu metrikler arasında yer alır. Bu kavramlar iyi anlaşılmalı ve birbirinden ayrı tutulmalıdır.</a:t>
            </a:r>
          </a:p>
          <a:p>
            <a:endParaRPr lang="tr-TR" dirty="0"/>
          </a:p>
        </p:txBody>
      </p:sp>
    </p:spTree>
    <p:extLst>
      <p:ext uri="{BB962C8B-B14F-4D97-AF65-F5344CB8AC3E}">
        <p14:creationId xmlns:p14="http://schemas.microsoft.com/office/powerpoint/2010/main" val="142319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50F67E-0645-59AB-5EB3-F4AFD5CCC145}"/>
              </a:ext>
            </a:extLst>
          </p:cNvPr>
          <p:cNvSpPr>
            <a:spLocks noGrp="1"/>
          </p:cNvSpPr>
          <p:nvPr>
            <p:ph type="title"/>
          </p:nvPr>
        </p:nvSpPr>
        <p:spPr>
          <a:xfrm>
            <a:off x="691816" y="224591"/>
            <a:ext cx="10808368" cy="1417972"/>
          </a:xfrm>
        </p:spPr>
        <p:txBody>
          <a:bodyPr>
            <a:normAutofit fontScale="90000"/>
          </a:bodyPr>
          <a:lstStyle/>
          <a:p>
            <a:r>
              <a:rPr lang="tr-TR" dirty="0"/>
              <a:t>Her iş parçacığının saniye </a:t>
            </a:r>
            <a:r>
              <a:rPr lang="tr-TR" dirty="0" err="1"/>
              <a:t>saniye</a:t>
            </a:r>
            <a:r>
              <a:rPr lang="tr-TR" dirty="0"/>
              <a:t> sorgu başına nasıl tepki verdiğini ölçmek için aşağıdaki formül kullanılır.</a:t>
            </a:r>
          </a:p>
        </p:txBody>
      </p:sp>
      <p:pic>
        <p:nvPicPr>
          <p:cNvPr id="5" name="İçerik Yer Tutucusu 4">
            <a:extLst>
              <a:ext uri="{FF2B5EF4-FFF2-40B4-BE49-F238E27FC236}">
                <a16:creationId xmlns:a16="http://schemas.microsoft.com/office/drawing/2014/main" id="{A184A0B8-7B0F-B3A2-1A1F-53D8481DD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906" y="3097981"/>
            <a:ext cx="9870188" cy="1417972"/>
          </a:xfrm>
        </p:spPr>
      </p:pic>
    </p:spTree>
    <p:extLst>
      <p:ext uri="{BB962C8B-B14F-4D97-AF65-F5344CB8AC3E}">
        <p14:creationId xmlns:p14="http://schemas.microsoft.com/office/powerpoint/2010/main" val="267201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CCB808-3056-DB0A-D28E-87393426189B}"/>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CFDDE29B-76D0-8172-A41E-AF718EA4E304}"/>
              </a:ext>
            </a:extLst>
          </p:cNvPr>
          <p:cNvSpPr>
            <a:spLocks noGrp="1"/>
          </p:cNvSpPr>
          <p:nvPr>
            <p:ph sz="half" idx="1"/>
          </p:nvPr>
        </p:nvSpPr>
        <p:spPr/>
        <p:txBody>
          <a:bodyPr>
            <a:normAutofit fontScale="55000" lnSpcReduction="20000"/>
          </a:bodyPr>
          <a:lstStyle/>
          <a:p>
            <a:pPr algn="l"/>
            <a:r>
              <a:rPr lang="tr-TR" sz="2900" b="0" i="0" dirty="0">
                <a:effectLst/>
                <a:latin typeface="Söhne"/>
              </a:rPr>
              <a:t>Bu çalışmada, farklı sorgu türlerine göre MySQL ve </a:t>
            </a:r>
            <a:r>
              <a:rPr lang="tr-TR" sz="2900" b="0" i="0" dirty="0" err="1">
                <a:effectLst/>
                <a:latin typeface="Söhne"/>
              </a:rPr>
              <a:t>MongoDB</a:t>
            </a:r>
            <a:r>
              <a:rPr lang="tr-TR" sz="2900" b="0" i="0" dirty="0">
                <a:effectLst/>
                <a:latin typeface="Söhne"/>
              </a:rPr>
              <a:t> </a:t>
            </a:r>
            <a:r>
              <a:rPr lang="tr-TR" sz="2900" b="0" i="0" dirty="0" err="1">
                <a:effectLst/>
                <a:latin typeface="Söhne"/>
              </a:rPr>
              <a:t>veritabanlarının</a:t>
            </a:r>
            <a:r>
              <a:rPr lang="tr-TR" sz="2900" b="0" i="0" dirty="0">
                <a:effectLst/>
                <a:latin typeface="Söhne"/>
              </a:rPr>
              <a:t> nasıl yanıt verdiği incelenmiştir. Hem okuma hem de yazma işlemleri için analiz edilen sorguların toplam sayısı ve sonuçları şekillerle gösterilmiştir. Ayrıca, </a:t>
            </a:r>
            <a:r>
              <a:rPr lang="tr-TR" sz="2900" b="0" i="0" dirty="0" err="1">
                <a:effectLst/>
                <a:latin typeface="Söhne"/>
              </a:rPr>
              <a:t>veritabanı</a:t>
            </a:r>
            <a:r>
              <a:rPr lang="tr-TR" sz="2900" b="0" i="0" dirty="0">
                <a:effectLst/>
                <a:latin typeface="Söhne"/>
              </a:rPr>
              <a:t> boyutunun performansa etkisi de incelenmiştir.</a:t>
            </a:r>
          </a:p>
          <a:p>
            <a:pPr algn="l"/>
            <a:r>
              <a:rPr lang="tr-TR" sz="2900" b="0" i="0" dirty="0">
                <a:effectLst/>
                <a:latin typeface="Söhne"/>
              </a:rPr>
              <a:t>Çalışmada, veri tabanlarının detaylı olarak karşılaştırılabilmesi için çeşitli durumlar yaratılmıştır. Ölçümler için yapılan yapılandırmalar, işlemci sayısı ve işlemci çekirdek sayısı gibi değişkenleri içermektedir. Sorgu sayısı 500 ile 2500 arasında değişirken, her bir ölçüm beş adet test ile tamamlanmıştır.</a:t>
            </a:r>
          </a:p>
          <a:p>
            <a:pPr algn="l"/>
            <a:r>
              <a:rPr lang="tr-TR" sz="2900" b="0" i="0" dirty="0">
                <a:effectLst/>
                <a:latin typeface="Söhne"/>
              </a:rPr>
              <a:t>MySQL ve </a:t>
            </a:r>
            <a:r>
              <a:rPr lang="tr-TR" sz="2900" b="0" i="0" dirty="0" err="1">
                <a:effectLst/>
                <a:latin typeface="Söhne"/>
              </a:rPr>
              <a:t>MongoDB</a:t>
            </a:r>
            <a:r>
              <a:rPr lang="tr-TR" sz="2900" b="0" i="0" dirty="0">
                <a:effectLst/>
                <a:latin typeface="Söhne"/>
              </a:rPr>
              <a:t> </a:t>
            </a:r>
            <a:r>
              <a:rPr lang="tr-TR" sz="2900" b="0" i="0" dirty="0" err="1">
                <a:effectLst/>
                <a:latin typeface="Söhne"/>
              </a:rPr>
              <a:t>veritabanlarına</a:t>
            </a:r>
            <a:r>
              <a:rPr lang="tr-TR" sz="2900" b="0" i="0" dirty="0">
                <a:effectLst/>
                <a:latin typeface="Söhne"/>
              </a:rPr>
              <a:t> eşit miktarda sorgu yapılmıştır. Yapılan analizlerde, </a:t>
            </a:r>
            <a:r>
              <a:rPr lang="tr-TR" sz="2900" b="0" i="0" dirty="0" err="1">
                <a:effectLst/>
                <a:latin typeface="Söhne"/>
              </a:rPr>
              <a:t>MongoDB'un</a:t>
            </a:r>
            <a:r>
              <a:rPr lang="tr-TR" sz="2900" b="0" i="0" dirty="0">
                <a:effectLst/>
                <a:latin typeface="Söhne"/>
              </a:rPr>
              <a:t> sorgu sayısı arttıkça belirgin bir performans kötülüğü gösterdiği tespit edilmiştir. İşlemci çekirdek sayıları toplamı aynı olduğunda, MySQL'in özellikle 3 işlemci kullanımında daha kötü performans gösterdiği görülmüştür.</a:t>
            </a:r>
          </a:p>
          <a:p>
            <a:pPr algn="l"/>
            <a:r>
              <a:rPr lang="tr-TR" sz="2900" b="0" i="0" dirty="0">
                <a:effectLst/>
                <a:latin typeface="Söhne"/>
              </a:rPr>
              <a:t>Bu çalışmanın sonuçları, </a:t>
            </a:r>
            <a:r>
              <a:rPr lang="tr-TR" sz="2900" b="0" i="0" dirty="0" err="1">
                <a:effectLst/>
                <a:latin typeface="Söhne"/>
              </a:rPr>
              <a:t>veritabanı</a:t>
            </a:r>
            <a:r>
              <a:rPr lang="tr-TR" sz="2900" b="0" i="0" dirty="0">
                <a:effectLst/>
                <a:latin typeface="Söhne"/>
              </a:rPr>
              <a:t> performansını etkileyen faktörleri anlamak ve optimize etmek için önemli bir kaynak sağlamaktadır.</a:t>
            </a:r>
          </a:p>
          <a:p>
            <a:endParaRPr lang="tr-TR" dirty="0"/>
          </a:p>
        </p:txBody>
      </p:sp>
      <p:pic>
        <p:nvPicPr>
          <p:cNvPr id="6" name="İçerik Yer Tutucusu 5">
            <a:extLst>
              <a:ext uri="{FF2B5EF4-FFF2-40B4-BE49-F238E27FC236}">
                <a16:creationId xmlns:a16="http://schemas.microsoft.com/office/drawing/2014/main" id="{0BAB48BE-B680-0005-B53B-004E91F038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35318" y="2257405"/>
            <a:ext cx="5787040" cy="3807263"/>
          </a:xfrm>
        </p:spPr>
      </p:pic>
    </p:spTree>
    <p:extLst>
      <p:ext uri="{BB962C8B-B14F-4D97-AF65-F5344CB8AC3E}">
        <p14:creationId xmlns:p14="http://schemas.microsoft.com/office/powerpoint/2010/main" val="316585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25DBEA-DED6-3E00-4C8F-A55EA253DDA3}"/>
              </a:ext>
            </a:extLst>
          </p:cNvPr>
          <p:cNvSpPr>
            <a:spLocks noGrp="1"/>
          </p:cNvSpPr>
          <p:nvPr>
            <p:ph type="title"/>
          </p:nvPr>
        </p:nvSpPr>
        <p:spPr/>
        <p:txBody>
          <a:bodyPr>
            <a:normAutofit fontScale="90000"/>
          </a:bodyPr>
          <a:lstStyle/>
          <a:p>
            <a:r>
              <a:rPr lang="tr-TR" dirty="0"/>
              <a:t>Ayrıca, sorgular/saniye ölçüm metrik grafiği ile de şekil 6.4’de görüldüğü üzere ayrıntılı ortalama süre sonuçları elde edilmiştir</a:t>
            </a:r>
          </a:p>
        </p:txBody>
      </p:sp>
      <p:pic>
        <p:nvPicPr>
          <p:cNvPr id="5" name="İçerik Yer Tutucusu 4">
            <a:extLst>
              <a:ext uri="{FF2B5EF4-FFF2-40B4-BE49-F238E27FC236}">
                <a16:creationId xmlns:a16="http://schemas.microsoft.com/office/drawing/2014/main" id="{15C8DB75-9055-BCB2-C3A4-8954E4A780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534" y="2359094"/>
            <a:ext cx="7215907" cy="4269358"/>
          </a:xfrm>
        </p:spPr>
      </p:pic>
    </p:spTree>
    <p:extLst>
      <p:ext uri="{BB962C8B-B14F-4D97-AF65-F5344CB8AC3E}">
        <p14:creationId xmlns:p14="http://schemas.microsoft.com/office/powerpoint/2010/main" val="112105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714204-228B-1B01-C635-77D2DDA82D61}"/>
              </a:ext>
            </a:extLst>
          </p:cNvPr>
          <p:cNvSpPr>
            <a:spLocks noGrp="1"/>
          </p:cNvSpPr>
          <p:nvPr>
            <p:ph type="title"/>
          </p:nvPr>
        </p:nvSpPr>
        <p:spPr/>
        <p:txBody>
          <a:bodyPr>
            <a:noAutofit/>
          </a:bodyPr>
          <a:lstStyle/>
          <a:p>
            <a:br>
              <a:rPr lang="tr-TR" sz="1800" dirty="0"/>
            </a:br>
            <a:r>
              <a:rPr lang="tr-TR" sz="1800" b="0" i="0" dirty="0">
                <a:effectLst/>
                <a:latin typeface="Söhne"/>
              </a:rPr>
              <a:t>Şekil 6.5'te, MySQL </a:t>
            </a:r>
            <a:r>
              <a:rPr lang="tr-TR" sz="1800" b="0" i="0" dirty="0" err="1">
                <a:effectLst/>
                <a:latin typeface="Söhne"/>
              </a:rPr>
              <a:t>veritabanı</a:t>
            </a:r>
            <a:r>
              <a:rPr lang="tr-TR" sz="1800" b="0" i="0" dirty="0">
                <a:effectLst/>
                <a:latin typeface="Söhne"/>
              </a:rPr>
              <a:t> sisteminin sorgu sayıları arttıkça </a:t>
            </a:r>
            <a:r>
              <a:rPr lang="tr-TR" sz="1800" b="0" i="0" dirty="0" err="1">
                <a:effectLst/>
                <a:latin typeface="Söhne"/>
              </a:rPr>
              <a:t>MongoDB'a</a:t>
            </a:r>
            <a:r>
              <a:rPr lang="tr-TR" sz="1800" b="0" i="0" dirty="0">
                <a:effectLst/>
                <a:latin typeface="Söhne"/>
              </a:rPr>
              <a:t> göre avantajlı olduğu görülmektedir. Ancak, 2 işlemci ve 3 işlemci çekirdeği yapılandırmalarından sonra diğer yüksek işlemci-çekirdek sayılarında sorgu/saniye grafiğinde keskin bir azalma görülmektedir. Bu yapılandırmalarda </a:t>
            </a:r>
            <a:r>
              <a:rPr lang="tr-TR" sz="1800" b="0" i="0" dirty="0" err="1">
                <a:effectLst/>
                <a:latin typeface="Söhne"/>
              </a:rPr>
              <a:t>MongoDB'un</a:t>
            </a:r>
            <a:r>
              <a:rPr lang="tr-TR" sz="1800" b="0" i="0" dirty="0">
                <a:effectLst/>
                <a:latin typeface="Söhne"/>
              </a:rPr>
              <a:t> daha fazla avantaj gösterdiği görülmektedir.</a:t>
            </a:r>
            <a:endParaRPr lang="tr-TR" sz="1800" dirty="0"/>
          </a:p>
        </p:txBody>
      </p:sp>
      <p:pic>
        <p:nvPicPr>
          <p:cNvPr id="5" name="İçerik Yer Tutucusu 4">
            <a:extLst>
              <a:ext uri="{FF2B5EF4-FFF2-40B4-BE49-F238E27FC236}">
                <a16:creationId xmlns:a16="http://schemas.microsoft.com/office/drawing/2014/main" id="{EE7F7714-287C-33D2-B318-009069B5B4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157" y="2315192"/>
            <a:ext cx="6184958" cy="3806128"/>
          </a:xfrm>
        </p:spPr>
      </p:pic>
    </p:spTree>
    <p:extLst>
      <p:ext uri="{BB962C8B-B14F-4D97-AF65-F5344CB8AC3E}">
        <p14:creationId xmlns:p14="http://schemas.microsoft.com/office/powerpoint/2010/main" val="3961799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4903A7-7246-54CB-9497-DCBC5FDD3FC6}"/>
              </a:ext>
            </a:extLst>
          </p:cNvPr>
          <p:cNvSpPr>
            <a:spLocks noGrp="1"/>
          </p:cNvSpPr>
          <p:nvPr>
            <p:ph type="title"/>
          </p:nvPr>
        </p:nvSpPr>
        <p:spPr/>
        <p:txBody>
          <a:bodyPr>
            <a:normAutofit/>
          </a:bodyPr>
          <a:lstStyle/>
          <a:p>
            <a:r>
              <a:rPr lang="tr-TR" sz="2000" b="0" i="0" dirty="0">
                <a:effectLst/>
                <a:latin typeface="Söhne"/>
              </a:rPr>
              <a:t>Şekil 6.6'da, işlemci çekirdeği miktarı ile saniye başına yapılan sorgu sayıları arasındaki ilişki analizi gösterilmektedir. MySQL için performansın 4 işlemci çekirdeğine kadar hemen hemen aynı olduğu görülmektedir, ancak daha sonra biraz daha iyi bir performans elde edilmektedir.</a:t>
            </a:r>
            <a:endParaRPr lang="tr-TR" sz="2000" dirty="0"/>
          </a:p>
        </p:txBody>
      </p:sp>
      <p:pic>
        <p:nvPicPr>
          <p:cNvPr id="5" name="İçerik Yer Tutucusu 4">
            <a:extLst>
              <a:ext uri="{FF2B5EF4-FFF2-40B4-BE49-F238E27FC236}">
                <a16:creationId xmlns:a16="http://schemas.microsoft.com/office/drawing/2014/main" id="{F5B7A6D5-6733-9C04-A6E6-7231617C4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6352" y="1852633"/>
            <a:ext cx="6319296" cy="4315222"/>
          </a:xfrm>
        </p:spPr>
      </p:pic>
    </p:spTree>
    <p:extLst>
      <p:ext uri="{BB962C8B-B14F-4D97-AF65-F5344CB8AC3E}">
        <p14:creationId xmlns:p14="http://schemas.microsoft.com/office/powerpoint/2010/main" val="1627506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748910-F6CF-1588-74CB-4FA56B65A490}"/>
              </a:ext>
            </a:extLst>
          </p:cNvPr>
          <p:cNvSpPr>
            <a:spLocks noGrp="1"/>
          </p:cNvSpPr>
          <p:nvPr>
            <p:ph type="title"/>
          </p:nvPr>
        </p:nvSpPr>
        <p:spPr/>
        <p:txBody>
          <a:bodyPr>
            <a:normAutofit/>
          </a:bodyPr>
          <a:lstStyle/>
          <a:p>
            <a:r>
              <a:rPr lang="tr-TR" sz="2000" b="0" i="0" dirty="0">
                <a:effectLst/>
                <a:latin typeface="Söhne"/>
              </a:rPr>
              <a:t>Şekil 6.7'de, MySQL ve </a:t>
            </a:r>
            <a:r>
              <a:rPr lang="tr-TR" sz="2000" b="0" i="0" dirty="0" err="1">
                <a:effectLst/>
                <a:latin typeface="Söhne"/>
              </a:rPr>
              <a:t>MongoDB</a:t>
            </a:r>
            <a:r>
              <a:rPr lang="tr-TR" sz="2000" b="0" i="0" dirty="0">
                <a:effectLst/>
                <a:latin typeface="Söhne"/>
              </a:rPr>
              <a:t> </a:t>
            </a:r>
            <a:r>
              <a:rPr lang="tr-TR" sz="2000" b="0" i="0" dirty="0" err="1">
                <a:effectLst/>
                <a:latin typeface="Söhne"/>
              </a:rPr>
              <a:t>veritabanlarına</a:t>
            </a:r>
            <a:r>
              <a:rPr lang="tr-TR" sz="2000" b="0" i="0" dirty="0">
                <a:effectLst/>
                <a:latin typeface="Söhne"/>
              </a:rPr>
              <a:t> ikinci sorgu kodu ile karşılaştırma testi uygulanmıştır. Yapılan analize göre, MySQL </a:t>
            </a:r>
            <a:r>
              <a:rPr lang="tr-TR" sz="2000" b="0" i="0" dirty="0" err="1">
                <a:effectLst/>
                <a:latin typeface="Söhne"/>
              </a:rPr>
              <a:t>veritabanı</a:t>
            </a:r>
            <a:r>
              <a:rPr lang="tr-TR" sz="2000" b="0" i="0" dirty="0">
                <a:effectLst/>
                <a:latin typeface="Söhne"/>
              </a:rPr>
              <a:t> sisteminin </a:t>
            </a:r>
            <a:r>
              <a:rPr lang="tr-TR" sz="2000" b="0" i="0" dirty="0" err="1">
                <a:effectLst/>
                <a:latin typeface="Söhne"/>
              </a:rPr>
              <a:t>MongoDB'ye</a:t>
            </a:r>
            <a:r>
              <a:rPr lang="tr-TR" sz="2000" b="0" i="0" dirty="0">
                <a:effectLst/>
                <a:latin typeface="Söhne"/>
              </a:rPr>
              <a:t> göre ortalama sorgu süreleri sonuçları, sorgu sayısı farkı arttıkça daha belirgin bir performans kötülüğü göstermiştir.</a:t>
            </a:r>
            <a:endParaRPr lang="tr-TR" sz="2000" dirty="0"/>
          </a:p>
        </p:txBody>
      </p:sp>
      <p:pic>
        <p:nvPicPr>
          <p:cNvPr id="5" name="İçerik Yer Tutucusu 4">
            <a:extLst>
              <a:ext uri="{FF2B5EF4-FFF2-40B4-BE49-F238E27FC236}">
                <a16:creationId xmlns:a16="http://schemas.microsoft.com/office/drawing/2014/main" id="{C2BD054E-6062-9281-656B-1700B5F1B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9664" y="2152289"/>
            <a:ext cx="5795943" cy="3956425"/>
          </a:xfrm>
        </p:spPr>
      </p:pic>
    </p:spTree>
    <p:extLst>
      <p:ext uri="{BB962C8B-B14F-4D97-AF65-F5344CB8AC3E}">
        <p14:creationId xmlns:p14="http://schemas.microsoft.com/office/powerpoint/2010/main" val="2355412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C4E0E2-0417-C1DD-1A57-70D10781C23D}"/>
              </a:ext>
            </a:extLst>
          </p:cNvPr>
          <p:cNvSpPr>
            <a:spLocks noGrp="1"/>
          </p:cNvSpPr>
          <p:nvPr>
            <p:ph type="title"/>
          </p:nvPr>
        </p:nvSpPr>
        <p:spPr/>
        <p:txBody>
          <a:bodyPr>
            <a:noAutofit/>
          </a:bodyPr>
          <a:lstStyle/>
          <a:p>
            <a:br>
              <a:rPr lang="tr-TR" sz="2000" dirty="0"/>
            </a:br>
            <a:r>
              <a:rPr lang="tr-TR" sz="2000" b="0" i="0" dirty="0">
                <a:effectLst/>
                <a:latin typeface="Söhne"/>
              </a:rPr>
              <a:t>Şekil 6.8'de, MySQL ve </a:t>
            </a:r>
            <a:r>
              <a:rPr lang="tr-TR" sz="2000" b="0" i="0" dirty="0" err="1">
                <a:effectLst/>
                <a:latin typeface="Söhne"/>
              </a:rPr>
              <a:t>MongoDB</a:t>
            </a:r>
            <a:r>
              <a:rPr lang="tr-TR" sz="2000" b="0" i="0" dirty="0">
                <a:effectLst/>
                <a:latin typeface="Söhne"/>
              </a:rPr>
              <a:t> </a:t>
            </a:r>
            <a:r>
              <a:rPr lang="tr-TR" sz="2000" b="0" i="0" dirty="0" err="1">
                <a:effectLst/>
                <a:latin typeface="Söhne"/>
              </a:rPr>
              <a:t>veritabanlarına</a:t>
            </a:r>
            <a:r>
              <a:rPr lang="tr-TR" sz="2000" b="0" i="0" dirty="0">
                <a:effectLst/>
                <a:latin typeface="Söhne"/>
              </a:rPr>
              <a:t> ikinci sorgu kodu ile karşılaştırma testi uygulanmıştır. Bu test, 500 ve 1000 gibi küçük veri kayıtları üzerinde gerçekleştirilmiştir. Yapılan analize göre, </a:t>
            </a:r>
            <a:r>
              <a:rPr lang="tr-TR" sz="2000" b="0" i="0" dirty="0" err="1">
                <a:effectLst/>
                <a:latin typeface="Söhne"/>
              </a:rPr>
              <a:t>MongoDB</a:t>
            </a:r>
            <a:r>
              <a:rPr lang="tr-TR" sz="2000" b="0" i="0" dirty="0">
                <a:effectLst/>
                <a:latin typeface="Söhne"/>
              </a:rPr>
              <a:t> </a:t>
            </a:r>
            <a:r>
              <a:rPr lang="tr-TR" sz="2000" b="0" i="0" dirty="0" err="1">
                <a:effectLst/>
                <a:latin typeface="Söhne"/>
              </a:rPr>
              <a:t>veritabanı</a:t>
            </a:r>
            <a:r>
              <a:rPr lang="tr-TR" sz="2000" b="0" i="0" dirty="0">
                <a:effectLst/>
                <a:latin typeface="Söhne"/>
              </a:rPr>
              <a:t> sisteminin daha az bir sürede daha çok sorgu yürütmesinin mümkün olduğu, sorgu sayısı değiştikçe performans ölçümünün daha belirgin hale geldiği ve sorgu/saniye başına %40 oranında daha iyi performans sergilediği gözlemlenmiştir.</a:t>
            </a:r>
            <a:endParaRPr lang="tr-TR" sz="2000" dirty="0"/>
          </a:p>
        </p:txBody>
      </p:sp>
      <p:pic>
        <p:nvPicPr>
          <p:cNvPr id="5" name="İçerik Yer Tutucusu 4">
            <a:extLst>
              <a:ext uri="{FF2B5EF4-FFF2-40B4-BE49-F238E27FC236}">
                <a16:creationId xmlns:a16="http://schemas.microsoft.com/office/drawing/2014/main" id="{013ADF72-4EF4-3803-506E-7FB2AE9F2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905" y="2253921"/>
            <a:ext cx="5580576" cy="4238954"/>
          </a:xfrm>
        </p:spPr>
      </p:pic>
    </p:spTree>
    <p:extLst>
      <p:ext uri="{BB962C8B-B14F-4D97-AF65-F5344CB8AC3E}">
        <p14:creationId xmlns:p14="http://schemas.microsoft.com/office/powerpoint/2010/main" val="399150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7BB682-0A11-81B6-9294-2B591D910F31}"/>
              </a:ext>
            </a:extLst>
          </p:cNvPr>
          <p:cNvSpPr>
            <a:spLocks noGrp="1"/>
          </p:cNvSpPr>
          <p:nvPr>
            <p:ph type="title"/>
          </p:nvPr>
        </p:nvSpPr>
        <p:spPr/>
        <p:txBody>
          <a:bodyPr>
            <a:normAutofit fontScale="90000"/>
          </a:bodyPr>
          <a:lstStyle/>
          <a:p>
            <a:r>
              <a:rPr lang="tr-TR" dirty="0"/>
              <a:t>Bilişim Sistemleri ve Yönetimi(Information </a:t>
            </a:r>
            <a:r>
              <a:rPr lang="tr-TR" dirty="0" err="1"/>
              <a:t>Systems</a:t>
            </a:r>
            <a:r>
              <a:rPr lang="tr-TR" dirty="0"/>
              <a:t> </a:t>
            </a:r>
            <a:r>
              <a:rPr lang="tr-TR" dirty="0" err="1"/>
              <a:t>and</a:t>
            </a:r>
            <a:r>
              <a:rPr lang="tr-TR" dirty="0"/>
              <a:t> Management)</a:t>
            </a:r>
          </a:p>
        </p:txBody>
      </p:sp>
      <p:pic>
        <p:nvPicPr>
          <p:cNvPr id="6" name="İçerik Yer Tutucusu 5">
            <a:extLst>
              <a:ext uri="{FF2B5EF4-FFF2-40B4-BE49-F238E27FC236}">
                <a16:creationId xmlns:a16="http://schemas.microsoft.com/office/drawing/2014/main" id="{A664BD00-4A5B-7CA4-030F-E879E0073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3423" y="468404"/>
            <a:ext cx="5398789" cy="5035567"/>
          </a:xfrm>
        </p:spPr>
      </p:pic>
      <p:sp>
        <p:nvSpPr>
          <p:cNvPr id="4" name="Metin Yer Tutucusu 3">
            <a:extLst>
              <a:ext uri="{FF2B5EF4-FFF2-40B4-BE49-F238E27FC236}">
                <a16:creationId xmlns:a16="http://schemas.microsoft.com/office/drawing/2014/main" id="{71CD1463-EE2C-D160-74FE-0C2B6FB86E90}"/>
              </a:ext>
            </a:extLst>
          </p:cNvPr>
          <p:cNvSpPr>
            <a:spLocks noGrp="1"/>
          </p:cNvSpPr>
          <p:nvPr>
            <p:ph type="body" sz="half" idx="2"/>
          </p:nvPr>
        </p:nvSpPr>
        <p:spPr>
          <a:xfrm>
            <a:off x="836612" y="2500564"/>
            <a:ext cx="4101180" cy="4600074"/>
          </a:xfrm>
        </p:spPr>
        <p:txBody>
          <a:bodyPr/>
          <a:lstStyle/>
          <a:p>
            <a:r>
              <a:rPr lang="tr-TR" b="0" i="0" dirty="0">
                <a:effectLst/>
                <a:latin typeface="Söhne"/>
              </a:rPr>
              <a:t>Bilişim sistemleri, bilgiyi toplama, işleme ve aktarma süreçlerini içeren yapılar olarak tanımlanır. Organizasyonlar için önemli bir araç olan bu sistemler, bilişim teknolojileri altyapısını kullanarak yönetimsel çözümler sunar. Etkin kullanımı için organizasyon, yönetim ve teknoloji uyumlu bir şekilde bir araya getirilmelidir. Bu, işletmelerin bilgiyi etkili bir şekilde yönetmesini ve rekabet avantajı elde etmesini </a:t>
            </a:r>
            <a:r>
              <a:rPr lang="tr-TR" b="0" i="0" dirty="0" err="1">
                <a:effectLst/>
                <a:latin typeface="Söhne"/>
              </a:rPr>
              <a:t>sağlar.Kısaca</a:t>
            </a:r>
            <a:r>
              <a:rPr lang="tr-TR" b="0" i="0" dirty="0">
                <a:effectLst/>
                <a:latin typeface="Söhne"/>
              </a:rPr>
              <a:t> bu şekilde özetleyebiliriz.</a:t>
            </a:r>
            <a:endParaRPr lang="tr-TR" dirty="0"/>
          </a:p>
          <a:p>
            <a:endParaRPr lang="tr-TR" dirty="0"/>
          </a:p>
        </p:txBody>
      </p:sp>
    </p:spTree>
    <p:extLst>
      <p:ext uri="{BB962C8B-B14F-4D97-AF65-F5344CB8AC3E}">
        <p14:creationId xmlns:p14="http://schemas.microsoft.com/office/powerpoint/2010/main" val="85017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43FDD2-1940-D0E9-FE7D-020424E3C868}"/>
              </a:ext>
            </a:extLst>
          </p:cNvPr>
          <p:cNvSpPr>
            <a:spLocks noGrp="1"/>
          </p:cNvSpPr>
          <p:nvPr>
            <p:ph type="title"/>
          </p:nvPr>
        </p:nvSpPr>
        <p:spPr/>
        <p:txBody>
          <a:bodyPr>
            <a:noAutofit/>
          </a:bodyPr>
          <a:lstStyle/>
          <a:p>
            <a:r>
              <a:rPr lang="tr-TR" sz="1800" b="0" i="0" dirty="0">
                <a:effectLst/>
                <a:latin typeface="Söhne"/>
              </a:rPr>
              <a:t>Şekil 6.9'da işlemci çekirdeği miktarı ile saniye başına yapılan sorgu sayıları arasındaki ilişki analizi görülmektedir. İkinci sorgu kodu ile yapılan karşılaştırma testi 500 ile 2500 veri kayıt setleri üzerinde gerçekleştirilmiştir. MySQL'de artan işlemci çekirdeği ve veri kayıt miktarlarına göre sorgu performansında kademeli bir düşüş ve ardından küçük artışlar gözlemlenirken, </a:t>
            </a:r>
            <a:r>
              <a:rPr lang="tr-TR" sz="1800" b="0" i="0" dirty="0" err="1">
                <a:effectLst/>
                <a:latin typeface="Söhne"/>
              </a:rPr>
              <a:t>MongoDB'de</a:t>
            </a:r>
            <a:r>
              <a:rPr lang="tr-TR" sz="1800" b="0" i="0" dirty="0">
                <a:effectLst/>
                <a:latin typeface="Söhne"/>
              </a:rPr>
              <a:t> belirgin bir performans avantajı olduğu görülmüştür.</a:t>
            </a:r>
            <a:endParaRPr lang="tr-TR" sz="1800" dirty="0"/>
          </a:p>
        </p:txBody>
      </p:sp>
      <p:pic>
        <p:nvPicPr>
          <p:cNvPr id="5" name="İçerik Yer Tutucusu 4">
            <a:extLst>
              <a:ext uri="{FF2B5EF4-FFF2-40B4-BE49-F238E27FC236}">
                <a16:creationId xmlns:a16="http://schemas.microsoft.com/office/drawing/2014/main" id="{0490672E-9D02-2D8B-C08A-35BA09123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238" y="1908852"/>
            <a:ext cx="5865524" cy="4466821"/>
          </a:xfrm>
        </p:spPr>
      </p:pic>
    </p:spTree>
    <p:extLst>
      <p:ext uri="{BB962C8B-B14F-4D97-AF65-F5344CB8AC3E}">
        <p14:creationId xmlns:p14="http://schemas.microsoft.com/office/powerpoint/2010/main" val="292527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93E42D-47DC-936B-4BC8-8D2D948649AF}"/>
              </a:ext>
            </a:extLst>
          </p:cNvPr>
          <p:cNvSpPr>
            <a:spLocks noGrp="1"/>
          </p:cNvSpPr>
          <p:nvPr>
            <p:ph type="title"/>
          </p:nvPr>
        </p:nvSpPr>
        <p:spPr/>
        <p:txBody>
          <a:bodyPr>
            <a:noAutofit/>
          </a:bodyPr>
          <a:lstStyle/>
          <a:p>
            <a:r>
              <a:rPr lang="tr-TR" sz="2000" dirty="0"/>
              <a:t>Şekil 6.10'da, üçüncü sorgunun performans değerleri görülmektedir. Analizler, MySQL'in </a:t>
            </a:r>
            <a:r>
              <a:rPr lang="tr-TR" sz="2000" dirty="0" err="1"/>
              <a:t>MongoDB'ye</a:t>
            </a:r>
            <a:r>
              <a:rPr lang="tr-TR" sz="2000" dirty="0"/>
              <a:t> göre veri kayıt sayısı arttıkça daha iyi performans gösterdiğini ancak işlemci ve işlemci çekirdeği yapılandırmalarının değiştiği durumlarda farklılıkların daha belirgin hale geldiğini göstermektedir. İşlemci ve işlemci çekirdeği sayıları aynı olduğunda iki veri tabanının hemen hemen aynı performansı sergilediği gözlemlenmiştir.</a:t>
            </a:r>
          </a:p>
        </p:txBody>
      </p:sp>
      <p:pic>
        <p:nvPicPr>
          <p:cNvPr id="5" name="İçerik Yer Tutucusu 4">
            <a:extLst>
              <a:ext uri="{FF2B5EF4-FFF2-40B4-BE49-F238E27FC236}">
                <a16:creationId xmlns:a16="http://schemas.microsoft.com/office/drawing/2014/main" id="{0BA0912F-DA39-82C7-550B-58DA05E66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6853" y="1839968"/>
            <a:ext cx="6758213" cy="4652907"/>
          </a:xfrm>
        </p:spPr>
      </p:pic>
    </p:spTree>
    <p:extLst>
      <p:ext uri="{BB962C8B-B14F-4D97-AF65-F5344CB8AC3E}">
        <p14:creationId xmlns:p14="http://schemas.microsoft.com/office/powerpoint/2010/main" val="583590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227464-F26F-8A94-26C2-9280E14A71A2}"/>
              </a:ext>
            </a:extLst>
          </p:cNvPr>
          <p:cNvSpPr>
            <a:spLocks noGrp="1"/>
          </p:cNvSpPr>
          <p:nvPr>
            <p:ph type="title"/>
          </p:nvPr>
        </p:nvSpPr>
        <p:spPr/>
        <p:txBody>
          <a:bodyPr>
            <a:noAutofit/>
          </a:bodyPr>
          <a:lstStyle/>
          <a:p>
            <a:r>
              <a:rPr lang="tr-TR" sz="2000" dirty="0"/>
              <a:t>MySQL ve </a:t>
            </a:r>
            <a:r>
              <a:rPr lang="tr-TR" sz="2000" dirty="0" err="1"/>
              <a:t>MongoDB</a:t>
            </a:r>
            <a:r>
              <a:rPr lang="tr-TR" sz="2000" dirty="0"/>
              <a:t> </a:t>
            </a:r>
            <a:r>
              <a:rPr lang="tr-TR" sz="2000" dirty="0" err="1"/>
              <a:t>veritabanlarına</a:t>
            </a:r>
            <a:r>
              <a:rPr lang="tr-TR" sz="2000" dirty="0"/>
              <a:t> üçüncü sorgu kullanılarak yapılan karşılaştırma testi sonuçları Şekil 6.11'de daha iyi anlaşılmaktadır. MySQL </a:t>
            </a:r>
            <a:r>
              <a:rPr lang="tr-TR" sz="2000" dirty="0" err="1"/>
              <a:t>veritabanı</a:t>
            </a:r>
            <a:r>
              <a:rPr lang="tr-TR" sz="2000" dirty="0"/>
              <a:t> sisteminin 2x4 işlemci ve işlemci çekirdeği yapılandırmasında en iyi performansı gösterdiği açık bir şekilde görülmektedir. Ancak, 2x1 ve 3x1 işlemci ve işlemci çekirdeği yapılandırmalarında her iki veri tabanı için performans sorunu olduğu gözlemlenmektedir. Bu performans sorunu MySQL'de daha belirgin haldedir.</a:t>
            </a:r>
          </a:p>
        </p:txBody>
      </p:sp>
      <p:pic>
        <p:nvPicPr>
          <p:cNvPr id="5" name="İçerik Yer Tutucusu 4">
            <a:extLst>
              <a:ext uri="{FF2B5EF4-FFF2-40B4-BE49-F238E27FC236}">
                <a16:creationId xmlns:a16="http://schemas.microsoft.com/office/drawing/2014/main" id="{69C2C44E-6D19-AFC2-702A-DB96BF2A5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4226" y="1992178"/>
            <a:ext cx="5723547" cy="4436504"/>
          </a:xfrm>
        </p:spPr>
      </p:pic>
    </p:spTree>
    <p:extLst>
      <p:ext uri="{BB962C8B-B14F-4D97-AF65-F5344CB8AC3E}">
        <p14:creationId xmlns:p14="http://schemas.microsoft.com/office/powerpoint/2010/main" val="2488773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18D67B-6E15-DFB6-66C9-BF9E2B28FAC0}"/>
              </a:ext>
            </a:extLst>
          </p:cNvPr>
          <p:cNvSpPr>
            <a:spLocks noGrp="1"/>
          </p:cNvSpPr>
          <p:nvPr>
            <p:ph type="title"/>
          </p:nvPr>
        </p:nvSpPr>
        <p:spPr/>
        <p:txBody>
          <a:bodyPr>
            <a:noAutofit/>
          </a:bodyPr>
          <a:lstStyle/>
          <a:p>
            <a:r>
              <a:rPr lang="tr-TR" sz="2000" dirty="0"/>
              <a:t>Şekil 6.12'de üçüncü sorgu ile yapılan ortalama süre ölçümleri gösterilmektedir. Analizlerde, MySQL </a:t>
            </a:r>
            <a:r>
              <a:rPr lang="tr-TR" sz="2000" dirty="0" err="1"/>
              <a:t>veritabanı</a:t>
            </a:r>
            <a:r>
              <a:rPr lang="tr-TR" sz="2000" dirty="0"/>
              <a:t> sisteminin </a:t>
            </a:r>
            <a:r>
              <a:rPr lang="tr-TR" sz="2000" dirty="0" err="1"/>
              <a:t>MongoDB'ye</a:t>
            </a:r>
            <a:r>
              <a:rPr lang="tr-TR" sz="2000" dirty="0"/>
              <a:t> göre, veri kayıt sayısı arttıkça belirgin bir performans kötülüğü gösterdiği gözlemlenmiştir. Eşdeğer veri kayıt setlerinde bile MySQL'in sorguları işleme ve sonuçlandırma süresi ortalamasının oldukça yüksek olduğu görülmektedir. Bu karşılaştırmada, </a:t>
            </a:r>
            <a:r>
              <a:rPr lang="tr-TR" sz="2000" dirty="0" err="1"/>
              <a:t>MongoDB'un</a:t>
            </a:r>
            <a:r>
              <a:rPr lang="tr-TR" sz="2000" dirty="0"/>
              <a:t> daha belirgin ve istikrarlı bir performans gösterdiği öne çıkmaktadır.</a:t>
            </a:r>
          </a:p>
        </p:txBody>
      </p:sp>
      <p:pic>
        <p:nvPicPr>
          <p:cNvPr id="5" name="İçerik Yer Tutucusu 4">
            <a:extLst>
              <a:ext uri="{FF2B5EF4-FFF2-40B4-BE49-F238E27FC236}">
                <a16:creationId xmlns:a16="http://schemas.microsoft.com/office/drawing/2014/main" id="{FE71BA7F-5194-199F-3852-04299AB49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132" y="2222234"/>
            <a:ext cx="5793736" cy="4270641"/>
          </a:xfrm>
        </p:spPr>
      </p:pic>
    </p:spTree>
    <p:extLst>
      <p:ext uri="{BB962C8B-B14F-4D97-AF65-F5344CB8AC3E}">
        <p14:creationId xmlns:p14="http://schemas.microsoft.com/office/powerpoint/2010/main" val="47964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A29A05-EA7E-7E49-DE5B-A34AC32CA4F5}"/>
              </a:ext>
            </a:extLst>
          </p:cNvPr>
          <p:cNvSpPr>
            <a:spLocks noGrp="1"/>
          </p:cNvSpPr>
          <p:nvPr>
            <p:ph type="title"/>
          </p:nvPr>
        </p:nvSpPr>
        <p:spPr/>
        <p:txBody>
          <a:bodyPr>
            <a:normAutofit/>
          </a:bodyPr>
          <a:lstStyle/>
          <a:p>
            <a:r>
              <a:rPr lang="tr-TR" sz="2000" dirty="0"/>
              <a:t>MySQL ve </a:t>
            </a:r>
            <a:r>
              <a:rPr lang="tr-TR" sz="2000" dirty="0" err="1"/>
              <a:t>MongoDB</a:t>
            </a:r>
            <a:r>
              <a:rPr lang="tr-TR" sz="2000" dirty="0"/>
              <a:t> </a:t>
            </a:r>
            <a:r>
              <a:rPr lang="tr-TR" sz="2000" dirty="0" err="1"/>
              <a:t>veritabanlarına</a:t>
            </a:r>
            <a:r>
              <a:rPr lang="tr-TR" sz="2000" dirty="0"/>
              <a:t> üçüncü sorgu olarak tanımlanan detaylı ve karmaşık sorgu kodu içeren karşılaştırma testi analizi Şekil 6.13'te gösterilmiştir. Bu test 500 ile 2500 veri kayıt setleri üzerinde yapılmıştır. MySQL </a:t>
            </a:r>
            <a:r>
              <a:rPr lang="tr-TR" sz="2000" dirty="0" err="1"/>
              <a:t>veritabanı</a:t>
            </a:r>
            <a:r>
              <a:rPr lang="tr-TR" sz="2000" dirty="0"/>
              <a:t> sistemi, iki eksen boyunca logaritma kullanılarak çizilen grafikte logaritmik bir eğilim sergilemektedir. </a:t>
            </a:r>
            <a:r>
              <a:rPr lang="tr-TR" sz="2000" dirty="0" err="1"/>
              <a:t>MongoDB'nin</a:t>
            </a:r>
            <a:r>
              <a:rPr lang="tr-TR" sz="2000" dirty="0"/>
              <a:t> eğilimi ise net olarak görülmemektedir.</a:t>
            </a:r>
          </a:p>
        </p:txBody>
      </p:sp>
      <p:pic>
        <p:nvPicPr>
          <p:cNvPr id="5" name="İçerik Yer Tutucusu 4">
            <a:extLst>
              <a:ext uri="{FF2B5EF4-FFF2-40B4-BE49-F238E27FC236}">
                <a16:creationId xmlns:a16="http://schemas.microsoft.com/office/drawing/2014/main" id="{98A1BCD5-A7AA-B660-B892-302CBDFADF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611" y="1941197"/>
            <a:ext cx="6116785" cy="4314106"/>
          </a:xfrm>
        </p:spPr>
      </p:pic>
    </p:spTree>
    <p:extLst>
      <p:ext uri="{BB962C8B-B14F-4D97-AF65-F5344CB8AC3E}">
        <p14:creationId xmlns:p14="http://schemas.microsoft.com/office/powerpoint/2010/main" val="127364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142F73-8C19-D043-8475-2352444EB7AB}"/>
              </a:ext>
            </a:extLst>
          </p:cNvPr>
          <p:cNvSpPr>
            <a:spLocks noGrp="1"/>
          </p:cNvSpPr>
          <p:nvPr>
            <p:ph type="title"/>
          </p:nvPr>
        </p:nvSpPr>
        <p:spPr/>
        <p:txBody>
          <a:bodyPr>
            <a:normAutofit/>
          </a:bodyPr>
          <a:lstStyle/>
          <a:p>
            <a:r>
              <a:rPr lang="tr-TR" sz="2000" dirty="0"/>
              <a:t>Zamanlama ölçeği büyütülerek veri tabanı sistemleri arasındaki performans farkının Şekil 6.14'te daha anlaşılabilir hale geldiği görülmektedir. Ölçek büyüdükçe MySQL'in performansındaki dezavantaj açıkça görülmektedir. </a:t>
            </a:r>
            <a:r>
              <a:rPr lang="tr-TR" sz="2000" dirty="0" err="1"/>
              <a:t>MongoDB'nin</a:t>
            </a:r>
            <a:r>
              <a:rPr lang="tr-TR" sz="2000" dirty="0"/>
              <a:t> ise tüm veri kayıt setlerinde oldukça iyi bir performans gösterdiği ortaya konulmuştur.</a:t>
            </a:r>
          </a:p>
        </p:txBody>
      </p:sp>
      <p:pic>
        <p:nvPicPr>
          <p:cNvPr id="9" name="İçerik Yer Tutucusu 8">
            <a:extLst>
              <a:ext uri="{FF2B5EF4-FFF2-40B4-BE49-F238E27FC236}">
                <a16:creationId xmlns:a16="http://schemas.microsoft.com/office/drawing/2014/main" id="{C3CF3969-11A9-5D18-6D56-B5D557976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82" y="2039882"/>
            <a:ext cx="6127835" cy="4379197"/>
          </a:xfrm>
        </p:spPr>
      </p:pic>
    </p:spTree>
    <p:extLst>
      <p:ext uri="{BB962C8B-B14F-4D97-AF65-F5344CB8AC3E}">
        <p14:creationId xmlns:p14="http://schemas.microsoft.com/office/powerpoint/2010/main" val="1542119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F953DD-1976-E0D6-CB92-B0A45382EE18}"/>
              </a:ext>
            </a:extLst>
          </p:cNvPr>
          <p:cNvSpPr>
            <a:spLocks noGrp="1"/>
          </p:cNvSpPr>
          <p:nvPr>
            <p:ph type="title"/>
          </p:nvPr>
        </p:nvSpPr>
        <p:spPr/>
        <p:txBody>
          <a:bodyPr>
            <a:noAutofit/>
          </a:bodyPr>
          <a:lstStyle/>
          <a:p>
            <a:r>
              <a:rPr lang="tr-TR" sz="2000" dirty="0"/>
              <a:t>Son olarak, MySQL ve </a:t>
            </a:r>
            <a:r>
              <a:rPr lang="tr-TR" sz="2000" dirty="0" err="1"/>
              <a:t>MongoDB</a:t>
            </a:r>
            <a:r>
              <a:rPr lang="tr-TR" sz="2000" dirty="0"/>
              <a:t> veri tabanlarına veri ekleme ("INSERT") ve silme ("DELETE") işlemleri yapılmıştır. Şekil 6.15'te her iki veri tabanının bu işlemlere ait performans grafiği gösterilmiştir. Analiz sonuçlarına göre, </a:t>
            </a:r>
            <a:r>
              <a:rPr lang="tr-TR" sz="2000" dirty="0" err="1"/>
              <a:t>MongoDB'nin</a:t>
            </a:r>
            <a:r>
              <a:rPr lang="tr-TR" sz="2000" dirty="0"/>
              <a:t> veri eklemesi MySQL'e göre daha hızlıdır. Veri silme işlemlerinde ise </a:t>
            </a:r>
            <a:r>
              <a:rPr lang="tr-TR" sz="2000" dirty="0" err="1"/>
              <a:t>MongoDB</a:t>
            </a:r>
            <a:r>
              <a:rPr lang="tr-TR" sz="2000" dirty="0"/>
              <a:t> ve MySQL benzer performans sergilemektedir, ancak komut sayıları arttıkça MySQL'in performansı artmaktadır.</a:t>
            </a:r>
          </a:p>
        </p:txBody>
      </p:sp>
      <p:pic>
        <p:nvPicPr>
          <p:cNvPr id="5" name="İçerik Yer Tutucusu 4">
            <a:extLst>
              <a:ext uri="{FF2B5EF4-FFF2-40B4-BE49-F238E27FC236}">
                <a16:creationId xmlns:a16="http://schemas.microsoft.com/office/drawing/2014/main" id="{E1DDEC95-7243-305A-9575-369CE5398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201" y="2027015"/>
            <a:ext cx="6037597" cy="4662543"/>
          </a:xfrm>
        </p:spPr>
      </p:pic>
    </p:spTree>
    <p:extLst>
      <p:ext uri="{BB962C8B-B14F-4D97-AF65-F5344CB8AC3E}">
        <p14:creationId xmlns:p14="http://schemas.microsoft.com/office/powerpoint/2010/main" val="1243774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226F3C-558B-DBC7-038E-6A083AA13602}"/>
              </a:ext>
            </a:extLst>
          </p:cNvPr>
          <p:cNvSpPr>
            <a:spLocks noGrp="1"/>
          </p:cNvSpPr>
          <p:nvPr>
            <p:ph type="title"/>
          </p:nvPr>
        </p:nvSpPr>
        <p:spPr>
          <a:xfrm>
            <a:off x="838200" y="156578"/>
            <a:ext cx="10515600" cy="1325563"/>
          </a:xfrm>
        </p:spPr>
        <p:txBody>
          <a:bodyPr/>
          <a:lstStyle/>
          <a:p>
            <a:r>
              <a:rPr lang="en-US" dirty="0"/>
              <a:t>SONUÇ VE DEĞERLEND</a:t>
            </a:r>
            <a:r>
              <a:rPr lang="tr-TR" dirty="0"/>
              <a:t>İ</a:t>
            </a:r>
            <a:r>
              <a:rPr lang="en-US" dirty="0"/>
              <a:t>RME (RESULT AND EVALUATION) </a:t>
            </a:r>
            <a:endParaRPr lang="tr-TR" dirty="0"/>
          </a:p>
        </p:txBody>
      </p:sp>
      <p:sp>
        <p:nvSpPr>
          <p:cNvPr id="3" name="İçerik Yer Tutucusu 2">
            <a:extLst>
              <a:ext uri="{FF2B5EF4-FFF2-40B4-BE49-F238E27FC236}">
                <a16:creationId xmlns:a16="http://schemas.microsoft.com/office/drawing/2014/main" id="{46A550A4-11F2-455B-CE4A-DAD06193EBFA}"/>
              </a:ext>
            </a:extLst>
          </p:cNvPr>
          <p:cNvSpPr>
            <a:spLocks noGrp="1"/>
          </p:cNvSpPr>
          <p:nvPr>
            <p:ph idx="1"/>
          </p:nvPr>
        </p:nvSpPr>
        <p:spPr>
          <a:xfrm>
            <a:off x="838200" y="1482141"/>
            <a:ext cx="10515600" cy="4694822"/>
          </a:xfrm>
        </p:spPr>
        <p:txBody>
          <a:bodyPr>
            <a:normAutofit fontScale="92500" lnSpcReduction="10000"/>
          </a:bodyPr>
          <a:lstStyle/>
          <a:p>
            <a:r>
              <a:rPr lang="tr-TR" dirty="0"/>
              <a:t>Bu çalışmada, ilişkisel ve ilişkisel olmayan (</a:t>
            </a:r>
            <a:r>
              <a:rPr lang="tr-TR" dirty="0" err="1"/>
              <a:t>NoSQL</a:t>
            </a:r>
            <a:r>
              <a:rPr lang="tr-TR" dirty="0"/>
              <a:t>) veri tabanı sistemleri yönetim bilişim sistemleri açısından incelenmiş ve performansları karşılaştırılmıştır. Yapılan literatür taramasında, </a:t>
            </a:r>
            <a:r>
              <a:rPr lang="tr-TR" dirty="0" err="1"/>
              <a:t>NoSQL</a:t>
            </a:r>
            <a:r>
              <a:rPr lang="tr-TR" dirty="0"/>
              <a:t> veri tabanlarının performansının özellikle büyük veri çiftleri içeren durumlarda daha etkili olduğu ortaya çıkmıştır. Analizler, </a:t>
            </a:r>
            <a:r>
              <a:rPr lang="tr-TR" dirty="0" err="1"/>
              <a:t>NoSQL</a:t>
            </a:r>
            <a:r>
              <a:rPr lang="tr-TR" dirty="0"/>
              <a:t> tabanlı veri tabanlarının esneklikleri ve basit şemaları nedeniyle daha karmaşık sorguları daha hızlı işleyebildiğini göstermektedir. Özellikle çoklu sorgulama işlemleri ve detaylı sorgularla yapılan testlerde </a:t>
            </a:r>
            <a:r>
              <a:rPr lang="tr-TR" dirty="0" err="1"/>
              <a:t>MongoDB'un</a:t>
            </a:r>
            <a:r>
              <a:rPr lang="tr-TR" dirty="0"/>
              <a:t> MySQL'e göre daha iyi performans sergilediği görülmüştür. Ayrıca, veri ekleme ve silme işlemlerinde </a:t>
            </a:r>
            <a:r>
              <a:rPr lang="tr-TR" dirty="0" err="1"/>
              <a:t>MongoDB'un</a:t>
            </a:r>
            <a:r>
              <a:rPr lang="tr-TR" dirty="0"/>
              <a:t> daha hızlı olduğu tespit edilmiştir. İşletmelere hangi durumda hangi veri tabanı yönetim sistemi kullanmaları gerektiği konusunda fikir verilmiş ve ilişkisel olmayan veri tabanlarının performans açısından daha etkin sonuçlar sağlayabileceği sonucuna varılmıştır.</a:t>
            </a:r>
          </a:p>
        </p:txBody>
      </p:sp>
    </p:spTree>
    <p:extLst>
      <p:ext uri="{BB962C8B-B14F-4D97-AF65-F5344CB8AC3E}">
        <p14:creationId xmlns:p14="http://schemas.microsoft.com/office/powerpoint/2010/main" val="30780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51B496-4609-2021-069E-6D724EE05B5E}"/>
              </a:ext>
            </a:extLst>
          </p:cNvPr>
          <p:cNvSpPr>
            <a:spLocks noGrp="1"/>
          </p:cNvSpPr>
          <p:nvPr>
            <p:ph type="title"/>
          </p:nvPr>
        </p:nvSpPr>
        <p:spPr/>
        <p:txBody>
          <a:bodyPr>
            <a:normAutofit fontScale="90000"/>
          </a:bodyPr>
          <a:lstStyle/>
          <a:p>
            <a:r>
              <a:rPr lang="tr-TR" dirty="0"/>
              <a:t>VERİ TABANI VE VERİ TABANI YÖNETİM SİSTEMLERİ (DATABASE AND DATABASE MANAGEMENT SYSTEM)</a:t>
            </a:r>
          </a:p>
        </p:txBody>
      </p:sp>
      <p:sp>
        <p:nvSpPr>
          <p:cNvPr id="3" name="İçerik Yer Tutucusu 2">
            <a:extLst>
              <a:ext uri="{FF2B5EF4-FFF2-40B4-BE49-F238E27FC236}">
                <a16:creationId xmlns:a16="http://schemas.microsoft.com/office/drawing/2014/main" id="{26AAD07C-FA3A-924E-4C21-B48C1E219FEB}"/>
              </a:ext>
            </a:extLst>
          </p:cNvPr>
          <p:cNvSpPr>
            <a:spLocks noGrp="1"/>
          </p:cNvSpPr>
          <p:nvPr>
            <p:ph idx="1"/>
          </p:nvPr>
        </p:nvSpPr>
        <p:spPr>
          <a:xfrm>
            <a:off x="838200" y="2088775"/>
            <a:ext cx="10515600" cy="4088187"/>
          </a:xfrm>
        </p:spPr>
        <p:txBody>
          <a:bodyPr/>
          <a:lstStyle/>
          <a:p>
            <a:r>
              <a:rPr lang="tr-TR" b="0" i="0" dirty="0">
                <a:effectLst/>
                <a:latin typeface="Söhne"/>
              </a:rPr>
              <a:t>Veri tabanı, düzenlenmiş veri topluluğunu içeren ve bu verilerin ilişkilerini tanımlayan bir bilgi deposudur. Veri tabanı yönetim sistemleri (VTYS), verilere çoklu bağlantı sağlayarak depolama, erişim ve kullanımını yöneten sistemlerdir. Veri tabanı sistemi (VTS), veri tabanını, </a:t>
            </a:r>
            <a:r>
              <a:rPr lang="tr-TR" b="0" i="0" dirty="0" err="1">
                <a:effectLst/>
                <a:latin typeface="Söhne"/>
              </a:rPr>
              <a:t>VTYS'yi</a:t>
            </a:r>
            <a:r>
              <a:rPr lang="tr-TR" b="0" i="0" dirty="0">
                <a:effectLst/>
                <a:latin typeface="Söhne"/>
              </a:rPr>
              <a:t> ve kullanıcı arayüzlerini içerir. VTYS, verinin depolanması, kullanılması ve erişilmesini yönlendiren kurallar sistemidir. Bu sistemler, veri tabanı yönetiminin temelini oluşturur.</a:t>
            </a:r>
          </a:p>
        </p:txBody>
      </p:sp>
    </p:spTree>
    <p:extLst>
      <p:ext uri="{BB962C8B-B14F-4D97-AF65-F5344CB8AC3E}">
        <p14:creationId xmlns:p14="http://schemas.microsoft.com/office/powerpoint/2010/main" val="426535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A9A899-9384-BDE0-B49E-456C343B4346}"/>
              </a:ext>
            </a:extLst>
          </p:cNvPr>
          <p:cNvSpPr>
            <a:spLocks noGrp="1"/>
          </p:cNvSpPr>
          <p:nvPr>
            <p:ph type="title"/>
          </p:nvPr>
        </p:nvSpPr>
        <p:spPr>
          <a:xfrm>
            <a:off x="839788" y="633663"/>
            <a:ext cx="3932237" cy="1600200"/>
          </a:xfrm>
        </p:spPr>
        <p:txBody>
          <a:bodyPr>
            <a:normAutofit fontScale="90000"/>
          </a:bodyPr>
          <a:lstStyle/>
          <a:p>
            <a:r>
              <a:rPr lang="tr-TR" dirty="0"/>
              <a:t>VERİ TABANI VE VERİ TABANI YÖNETİM SİSTEMLERİ (DATABASE AND DATABASE MANAGEMENT SYSTEM)</a:t>
            </a:r>
          </a:p>
        </p:txBody>
      </p:sp>
      <p:pic>
        <p:nvPicPr>
          <p:cNvPr id="6" name="İçerik Yer Tutucusu 5">
            <a:extLst>
              <a:ext uri="{FF2B5EF4-FFF2-40B4-BE49-F238E27FC236}">
                <a16:creationId xmlns:a16="http://schemas.microsoft.com/office/drawing/2014/main" id="{B9AC5CAF-0D6E-D1A4-B2E3-DFB3389AB7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4582" y="633663"/>
            <a:ext cx="5067630" cy="5114845"/>
          </a:xfrm>
        </p:spPr>
      </p:pic>
      <p:sp>
        <p:nvSpPr>
          <p:cNvPr id="4" name="Metin Yer Tutucusu 3">
            <a:extLst>
              <a:ext uri="{FF2B5EF4-FFF2-40B4-BE49-F238E27FC236}">
                <a16:creationId xmlns:a16="http://schemas.microsoft.com/office/drawing/2014/main" id="{50A0236E-3807-54F2-6611-89684D7D8D0E}"/>
              </a:ext>
            </a:extLst>
          </p:cNvPr>
          <p:cNvSpPr>
            <a:spLocks noGrp="1"/>
          </p:cNvSpPr>
          <p:nvPr>
            <p:ph type="body" sz="half" idx="2"/>
          </p:nvPr>
        </p:nvSpPr>
        <p:spPr>
          <a:xfrm>
            <a:off x="839788" y="2589212"/>
            <a:ext cx="3932237" cy="3811588"/>
          </a:xfrm>
        </p:spPr>
        <p:txBody>
          <a:bodyPr/>
          <a:lstStyle/>
          <a:p>
            <a:r>
              <a:rPr lang="tr-TR" b="0" i="0" dirty="0">
                <a:effectLst/>
                <a:latin typeface="Söhne"/>
              </a:rPr>
              <a:t>Veri tabanı, düzenlenmiş veri topluluğunu içeren ve bu verilerin ilişkilerini tanımlayan bir bilgi deposudur. Veri tabanı yönetim sistemleri (VTYS), verilere çoklu bağlantı sağlayarak depolama, erişim ve kullanımını yöneten sistemlerdir. Veri tabanı sistemi (VTS), veri tabanını, </a:t>
            </a:r>
            <a:r>
              <a:rPr lang="tr-TR" b="0" i="0" dirty="0" err="1">
                <a:effectLst/>
                <a:latin typeface="Söhne"/>
              </a:rPr>
              <a:t>VTYS'yi</a:t>
            </a:r>
            <a:r>
              <a:rPr lang="tr-TR" b="0" i="0" dirty="0">
                <a:effectLst/>
                <a:latin typeface="Söhne"/>
              </a:rPr>
              <a:t> ve kullanıcı arayüzlerini içerir. VTYS, verinin depolanması, kullanılması ve erişilmesini yönlendiren kurallar sistemidir. Bu sistemler, veri tabanı yönetiminin temelini oluşturur.</a:t>
            </a:r>
          </a:p>
          <a:p>
            <a:endParaRPr lang="tr-TR" dirty="0"/>
          </a:p>
        </p:txBody>
      </p:sp>
    </p:spTree>
    <p:extLst>
      <p:ext uri="{BB962C8B-B14F-4D97-AF65-F5344CB8AC3E}">
        <p14:creationId xmlns:p14="http://schemas.microsoft.com/office/powerpoint/2010/main" val="9048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80C9D3-4CCA-9C36-5FBA-F8AF745BDD80}"/>
              </a:ext>
            </a:extLst>
          </p:cNvPr>
          <p:cNvSpPr>
            <a:spLocks noGrp="1"/>
          </p:cNvSpPr>
          <p:nvPr>
            <p:ph type="title"/>
          </p:nvPr>
        </p:nvSpPr>
        <p:spPr>
          <a:xfrm flipV="1">
            <a:off x="838200" y="-717176"/>
            <a:ext cx="10515600" cy="367552"/>
          </a:xfrm>
        </p:spPr>
        <p:txBody>
          <a:bodyPr>
            <a:normAutofit fontScale="90000"/>
          </a:bodyPr>
          <a:lstStyle/>
          <a:p>
            <a:endParaRPr lang="tr-TR" dirty="0"/>
          </a:p>
        </p:txBody>
      </p:sp>
      <p:sp>
        <p:nvSpPr>
          <p:cNvPr id="3" name="İçerik Yer Tutucusu 2">
            <a:extLst>
              <a:ext uri="{FF2B5EF4-FFF2-40B4-BE49-F238E27FC236}">
                <a16:creationId xmlns:a16="http://schemas.microsoft.com/office/drawing/2014/main" id="{78756055-6E8A-E746-6A88-1B5C1FDFBBDB}"/>
              </a:ext>
            </a:extLst>
          </p:cNvPr>
          <p:cNvSpPr>
            <a:spLocks noGrp="1"/>
          </p:cNvSpPr>
          <p:nvPr>
            <p:ph idx="1"/>
          </p:nvPr>
        </p:nvSpPr>
        <p:spPr>
          <a:xfrm>
            <a:off x="838200" y="152400"/>
            <a:ext cx="10515600" cy="6024563"/>
          </a:xfrm>
        </p:spPr>
        <p:txBody>
          <a:bodyPr/>
          <a:lstStyle/>
          <a:p>
            <a:pPr marL="0" indent="0">
              <a:buNone/>
            </a:pPr>
            <a:r>
              <a:rPr lang="tr-TR" dirty="0"/>
              <a:t>Veri tabanı modelleri genel olarak 8 alt başlığa ayrılır;</a:t>
            </a:r>
          </a:p>
          <a:p>
            <a:pPr marL="0" indent="0">
              <a:buNone/>
            </a:pPr>
            <a:r>
              <a:rPr lang="tr-TR" dirty="0"/>
              <a:t>*</a:t>
            </a:r>
            <a:r>
              <a:rPr lang="es-ES" dirty="0"/>
              <a:t>Düz model veya tablo modeli</a:t>
            </a:r>
            <a:endParaRPr lang="tr-TR" dirty="0"/>
          </a:p>
          <a:p>
            <a:pPr marL="0" indent="0">
              <a:buNone/>
            </a:pPr>
            <a:r>
              <a:rPr lang="tr-TR" dirty="0"/>
              <a:t>*Hiyerarşik Veri Modeli</a:t>
            </a:r>
          </a:p>
          <a:p>
            <a:pPr marL="0" indent="0">
              <a:buNone/>
            </a:pPr>
            <a:r>
              <a:rPr lang="tr-TR" dirty="0"/>
              <a:t>*Ağ veri modeli</a:t>
            </a:r>
          </a:p>
          <a:p>
            <a:pPr marL="0" indent="0">
              <a:buNone/>
            </a:pPr>
            <a:r>
              <a:rPr lang="tr-TR" dirty="0"/>
              <a:t>*İlişkisel Veri Modeli</a:t>
            </a:r>
          </a:p>
          <a:p>
            <a:pPr marL="0" indent="0">
              <a:buNone/>
            </a:pPr>
            <a:r>
              <a:rPr lang="tr-TR" dirty="0"/>
              <a:t>*Nesne Yönelimli Veri Modeli</a:t>
            </a:r>
          </a:p>
          <a:p>
            <a:pPr marL="0" indent="0">
              <a:buNone/>
            </a:pPr>
            <a:r>
              <a:rPr lang="tr-TR" dirty="0"/>
              <a:t>*Nesne İlişkisel Veri Modeli</a:t>
            </a:r>
          </a:p>
          <a:p>
            <a:pPr marL="0" indent="0">
              <a:buNone/>
            </a:pPr>
            <a:r>
              <a:rPr lang="tr-TR" dirty="0"/>
              <a:t>*Çoklu Ortam Veri Modeli</a:t>
            </a:r>
          </a:p>
          <a:p>
            <a:pPr marL="0" indent="0">
              <a:buNone/>
            </a:pPr>
            <a:r>
              <a:rPr lang="tr-TR" dirty="0"/>
              <a:t>*Dağıtık Veri Modeli</a:t>
            </a:r>
          </a:p>
        </p:txBody>
      </p:sp>
    </p:spTree>
    <p:extLst>
      <p:ext uri="{BB962C8B-B14F-4D97-AF65-F5344CB8AC3E}">
        <p14:creationId xmlns:p14="http://schemas.microsoft.com/office/powerpoint/2010/main" val="423770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EE8289-2297-04AA-0EF3-E9FBFBC91006}"/>
              </a:ext>
            </a:extLst>
          </p:cNvPr>
          <p:cNvSpPr>
            <a:spLocks noGrp="1"/>
          </p:cNvSpPr>
          <p:nvPr>
            <p:ph type="title"/>
          </p:nvPr>
        </p:nvSpPr>
        <p:spPr>
          <a:xfrm>
            <a:off x="836612" y="0"/>
            <a:ext cx="3932237" cy="1600200"/>
          </a:xfrm>
        </p:spPr>
        <p:txBody>
          <a:bodyPr/>
          <a:lstStyle/>
          <a:p>
            <a:r>
              <a:rPr lang="es-ES" dirty="0"/>
              <a:t>Düz model veya tablo modeli</a:t>
            </a:r>
            <a:endParaRPr lang="tr-TR" dirty="0"/>
          </a:p>
        </p:txBody>
      </p:sp>
      <p:pic>
        <p:nvPicPr>
          <p:cNvPr id="6" name="İçerik Yer Tutucusu 5">
            <a:extLst>
              <a:ext uri="{FF2B5EF4-FFF2-40B4-BE49-F238E27FC236}">
                <a16:creationId xmlns:a16="http://schemas.microsoft.com/office/drawing/2014/main" id="{5A6C9FA4-A7A9-688D-CE28-EF163DFE9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0568" y="2175825"/>
            <a:ext cx="6392123" cy="1971059"/>
          </a:xfrm>
        </p:spPr>
      </p:pic>
      <p:sp>
        <p:nvSpPr>
          <p:cNvPr id="4" name="Metin Yer Tutucusu 3">
            <a:extLst>
              <a:ext uri="{FF2B5EF4-FFF2-40B4-BE49-F238E27FC236}">
                <a16:creationId xmlns:a16="http://schemas.microsoft.com/office/drawing/2014/main" id="{0717D90F-3B24-7337-1621-B9C1D91A96C4}"/>
              </a:ext>
            </a:extLst>
          </p:cNvPr>
          <p:cNvSpPr>
            <a:spLocks noGrp="1"/>
          </p:cNvSpPr>
          <p:nvPr>
            <p:ph type="body" sz="half" idx="2"/>
          </p:nvPr>
        </p:nvSpPr>
        <p:spPr>
          <a:xfrm>
            <a:off x="839788" y="1860884"/>
            <a:ext cx="4710780" cy="4572000"/>
          </a:xfrm>
        </p:spPr>
        <p:txBody>
          <a:bodyPr>
            <a:normAutofit lnSpcReduction="10000"/>
          </a:bodyPr>
          <a:lstStyle/>
          <a:p>
            <a:br>
              <a:rPr lang="tr-TR" sz="2400" dirty="0"/>
            </a:br>
            <a:r>
              <a:rPr lang="tr-TR" sz="2400" b="0" i="0" dirty="0">
                <a:effectLst/>
                <a:latin typeface="Söhne"/>
              </a:rPr>
              <a:t>İki boyutlu veri, genellikle bir tablo veya matris şeklinde temsil edilir. Bu veri tipinde, sütunlar genellikle verilerin benzer özelliklerini veya değişkenlerini temsil ederken, satırlar ise farklı veri noktalarını veya veri gruplarını içerir. Yani, sütunlar dikeyde özellikleri temsil ederken, satırlar yatayda farklı veri noktalarını veya örnekleri gösterir. Bu yapı, verilerin daha organize ve anlaşılır bir şekilde temsil edilmesine olanak sağlar</a:t>
            </a:r>
            <a:endParaRPr lang="tr-TR" sz="2000" dirty="0"/>
          </a:p>
        </p:txBody>
      </p:sp>
    </p:spTree>
    <p:extLst>
      <p:ext uri="{BB962C8B-B14F-4D97-AF65-F5344CB8AC3E}">
        <p14:creationId xmlns:p14="http://schemas.microsoft.com/office/powerpoint/2010/main" val="158039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51BA5-FCA1-3F94-4430-4779166CDB30}"/>
              </a:ext>
            </a:extLst>
          </p:cNvPr>
          <p:cNvSpPr>
            <a:spLocks noGrp="1"/>
          </p:cNvSpPr>
          <p:nvPr>
            <p:ph type="title"/>
          </p:nvPr>
        </p:nvSpPr>
        <p:spPr>
          <a:xfrm>
            <a:off x="836612" y="-136358"/>
            <a:ext cx="3932237" cy="1600200"/>
          </a:xfrm>
        </p:spPr>
        <p:txBody>
          <a:bodyPr/>
          <a:lstStyle/>
          <a:p>
            <a:r>
              <a:rPr lang="tr-TR" dirty="0"/>
              <a:t>Hiyerarşik Veri Modeli</a:t>
            </a:r>
          </a:p>
        </p:txBody>
      </p:sp>
      <p:pic>
        <p:nvPicPr>
          <p:cNvPr id="6" name="İçerik Yer Tutucusu 5">
            <a:extLst>
              <a:ext uri="{FF2B5EF4-FFF2-40B4-BE49-F238E27FC236}">
                <a16:creationId xmlns:a16="http://schemas.microsoft.com/office/drawing/2014/main" id="{AED03F81-81DE-C7E0-68B4-751C4E00A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7001" y="1463842"/>
            <a:ext cx="5963395" cy="3170619"/>
          </a:xfrm>
        </p:spPr>
      </p:pic>
      <p:sp>
        <p:nvSpPr>
          <p:cNvPr id="4" name="Metin Yer Tutucusu 3">
            <a:extLst>
              <a:ext uri="{FF2B5EF4-FFF2-40B4-BE49-F238E27FC236}">
                <a16:creationId xmlns:a16="http://schemas.microsoft.com/office/drawing/2014/main" id="{48610C39-E90A-CC94-DBF3-F6E5B480DFB0}"/>
              </a:ext>
            </a:extLst>
          </p:cNvPr>
          <p:cNvSpPr>
            <a:spLocks noGrp="1"/>
          </p:cNvSpPr>
          <p:nvPr>
            <p:ph type="body" sz="half" idx="2"/>
          </p:nvPr>
        </p:nvSpPr>
        <p:spPr>
          <a:xfrm>
            <a:off x="839788" y="1716505"/>
            <a:ext cx="3932237" cy="4152483"/>
          </a:xfrm>
        </p:spPr>
        <p:txBody>
          <a:bodyPr>
            <a:normAutofit/>
          </a:bodyPr>
          <a:lstStyle/>
          <a:p>
            <a:r>
              <a:rPr lang="tr-TR" sz="2000" b="0" i="0" dirty="0">
                <a:effectLst/>
                <a:latin typeface="Söhne"/>
              </a:rPr>
              <a:t>1960'larda ortaya çıkan ve veriyi depolama yönteminden adını alan bu veri tabanı, "kayıt" adını verilen yapısal verileri depolar. Kayıtlar, ağaç mimarisi şeklinde düzenlenmiştir, yani yukarıdan aşağıya sıralanır. İlk kayıta "kök" denir ve bir veya daha fazla çocuk kaydı içerebilir. Çocuk kayıtları da kendi çocuk kayıtlarına sahip olabilir. Kök dışındaki tüm kayıtların bir ebeveyni vardır.</a:t>
            </a:r>
            <a:endParaRPr lang="tr-TR" sz="2000" dirty="0"/>
          </a:p>
        </p:txBody>
      </p:sp>
    </p:spTree>
    <p:extLst>
      <p:ext uri="{BB962C8B-B14F-4D97-AF65-F5344CB8AC3E}">
        <p14:creationId xmlns:p14="http://schemas.microsoft.com/office/powerpoint/2010/main" val="378322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551C87-7EE0-217D-161C-9699BC56BD60}"/>
              </a:ext>
            </a:extLst>
          </p:cNvPr>
          <p:cNvSpPr>
            <a:spLocks noGrp="1"/>
          </p:cNvSpPr>
          <p:nvPr>
            <p:ph type="title"/>
          </p:nvPr>
        </p:nvSpPr>
        <p:spPr>
          <a:xfrm>
            <a:off x="839788" y="0"/>
            <a:ext cx="3932237" cy="1600200"/>
          </a:xfrm>
        </p:spPr>
        <p:txBody>
          <a:bodyPr/>
          <a:lstStyle/>
          <a:p>
            <a:r>
              <a:rPr lang="tr-TR" dirty="0"/>
              <a:t>Ağ veri modeli</a:t>
            </a:r>
          </a:p>
        </p:txBody>
      </p:sp>
      <p:pic>
        <p:nvPicPr>
          <p:cNvPr id="6" name="İçerik Yer Tutucusu 5">
            <a:extLst>
              <a:ext uri="{FF2B5EF4-FFF2-40B4-BE49-F238E27FC236}">
                <a16:creationId xmlns:a16="http://schemas.microsoft.com/office/drawing/2014/main" id="{AE1D743D-FE1D-2B99-6262-FD84C0331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341" y="1600200"/>
            <a:ext cx="5778419" cy="3517232"/>
          </a:xfrm>
        </p:spPr>
      </p:pic>
      <p:sp>
        <p:nvSpPr>
          <p:cNvPr id="4" name="Metin Yer Tutucusu 3">
            <a:extLst>
              <a:ext uri="{FF2B5EF4-FFF2-40B4-BE49-F238E27FC236}">
                <a16:creationId xmlns:a16="http://schemas.microsoft.com/office/drawing/2014/main" id="{56FD674E-FD68-182D-01A5-B114F4B66551}"/>
              </a:ext>
            </a:extLst>
          </p:cNvPr>
          <p:cNvSpPr>
            <a:spLocks noGrp="1"/>
          </p:cNvSpPr>
          <p:nvPr>
            <p:ph type="body" sz="half" idx="2"/>
          </p:nvPr>
        </p:nvSpPr>
        <p:spPr>
          <a:xfrm>
            <a:off x="839788" y="1892968"/>
            <a:ext cx="3932237" cy="4024146"/>
          </a:xfrm>
        </p:spPr>
        <p:txBody>
          <a:bodyPr>
            <a:normAutofit fontScale="92500" lnSpcReduction="20000"/>
          </a:bodyPr>
          <a:lstStyle/>
          <a:p>
            <a:br>
              <a:rPr lang="tr-TR" sz="2400" dirty="0"/>
            </a:br>
            <a:r>
              <a:rPr lang="tr-TR" sz="2400" b="0" i="0" dirty="0">
                <a:effectLst/>
                <a:latin typeface="Söhne"/>
              </a:rPr>
              <a:t>1970'lerin başlarında geliştirilen bu model, hiyerarşik veri modelinin geliştirilmiş bir versiyonudur. Hızlı kabul görmesinin nedeni, bir verinin doğal olarak diğer verilerle ilişkili olmasıdır. Ağ modelinin hiyerarşik modele en önemli farkı, uç düğüm pozisyonundaki verinin iç-düğüme işaret edebilmesidir. Bu sayede, ağ modelinde bire-bir ilişkilerin yanı sıra, çoklu-çoklu ilişkiler de modellenebilir. Bu yapı, veri tekrarını önemli ölçüde azalt</a:t>
            </a:r>
            <a:endParaRPr lang="tr-TR" sz="2000" dirty="0"/>
          </a:p>
        </p:txBody>
      </p:sp>
    </p:spTree>
    <p:extLst>
      <p:ext uri="{BB962C8B-B14F-4D97-AF65-F5344CB8AC3E}">
        <p14:creationId xmlns:p14="http://schemas.microsoft.com/office/powerpoint/2010/main" val="11922237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2328</Words>
  <Application>Microsoft Office PowerPoint</Application>
  <PresentationFormat>Geniş ekran</PresentationFormat>
  <Paragraphs>85</Paragraphs>
  <Slides>37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37</vt:i4>
      </vt:variant>
    </vt:vector>
  </HeadingPairs>
  <TitlesOfParts>
    <vt:vector size="42" baseType="lpstr">
      <vt:lpstr>Arial</vt:lpstr>
      <vt:lpstr>Calibri</vt:lpstr>
      <vt:lpstr>Calibri Light</vt:lpstr>
      <vt:lpstr>Söhne</vt:lpstr>
      <vt:lpstr>Office Teması</vt:lpstr>
      <vt:lpstr>Veri Organizasyonu</vt:lpstr>
      <vt:lpstr>GİRİŞ</vt:lpstr>
      <vt:lpstr>Bilişim Sistemleri ve Yönetimi(Information Systems and Management)</vt:lpstr>
      <vt:lpstr>VERİ TABANI VE VERİ TABANI YÖNETİM SİSTEMLERİ (DATABASE AND DATABASE MANAGEMENT SYSTEM)</vt:lpstr>
      <vt:lpstr>VERİ TABANI VE VERİ TABANI YÖNETİM SİSTEMLERİ (DATABASE AND DATABASE MANAGEMENT SYSTEM)</vt:lpstr>
      <vt:lpstr>PowerPoint Sunusu</vt:lpstr>
      <vt:lpstr>Düz model veya tablo modeli</vt:lpstr>
      <vt:lpstr>Hiyerarşik Veri Modeli</vt:lpstr>
      <vt:lpstr>Ağ veri modeli</vt:lpstr>
      <vt:lpstr>İlişkisel Veri Modeli</vt:lpstr>
      <vt:lpstr>Nesne Yönelimli Veri Modeli</vt:lpstr>
      <vt:lpstr>Nesne İlişkisel Veri Modeli</vt:lpstr>
      <vt:lpstr>Çoklu Ortam Veri Modeli</vt:lpstr>
      <vt:lpstr>Dağıtık Veri Modeli</vt:lpstr>
      <vt:lpstr>VERĠ TABANI TASARIMI (DATABASE DESIGN)</vt:lpstr>
      <vt:lpstr>İlişkisel ve İlişkisel Olmayan Veri Tabanı Sistemleri(RELATIONAL AND NONRELATIONAL DATABASE (NoSQL) SYSTEMS)</vt:lpstr>
      <vt:lpstr>İlişkisel Olmayan (NoSQL) Veri tabanı (Non-Relational Database System)</vt:lpstr>
      <vt:lpstr>Lider NoSQL ürünlerinin teknik karşılaştırması (The Technical comparison about the leader NoSQL’s products</vt:lpstr>
      <vt:lpstr>VERİ TABANI MİMARİLERİİN PERFORMANS KARŞILAŞTIRMASI (PERFORMANCE COMPARISON OF DATABASE ARCHITECTURE) </vt:lpstr>
      <vt:lpstr>Veri Tabanı Sorguları</vt:lpstr>
      <vt:lpstr>Sorgu 3:detaylı ve karmaşık</vt:lpstr>
      <vt:lpstr>PowerPoint Sunusu</vt:lpstr>
      <vt:lpstr>Her iş parçacığının saniye saniye sorgu başına nasıl tepki verdiğini ölçmek için aşağıdaki formül kullanılır.</vt:lpstr>
      <vt:lpstr>PowerPoint Sunusu</vt:lpstr>
      <vt:lpstr>Ayrıca, sorgular/saniye ölçüm metrik grafiği ile de şekil 6.4’de görüldüğü üzere ayrıntılı ortalama süre sonuçları elde edilmiştir</vt:lpstr>
      <vt:lpstr> Şekil 6.5'te, MySQL veritabanı sisteminin sorgu sayıları arttıkça MongoDB'a göre avantajlı olduğu görülmektedir. Ancak, 2 işlemci ve 3 işlemci çekirdeği yapılandırmalarından sonra diğer yüksek işlemci-çekirdek sayılarında sorgu/saniye grafiğinde keskin bir azalma görülmektedir. Bu yapılandırmalarda MongoDB'un daha fazla avantaj gösterdiği görülmektedir.</vt:lpstr>
      <vt:lpstr>Şekil 6.6'da, işlemci çekirdeği miktarı ile saniye başına yapılan sorgu sayıları arasındaki ilişki analizi gösterilmektedir. MySQL için performansın 4 işlemci çekirdeğine kadar hemen hemen aynı olduğu görülmektedir, ancak daha sonra biraz daha iyi bir performans elde edilmektedir.</vt:lpstr>
      <vt:lpstr>Şekil 6.7'de, MySQL ve MongoDB veritabanlarına ikinci sorgu kodu ile karşılaştırma testi uygulanmıştır. Yapılan analize göre, MySQL veritabanı sisteminin MongoDB'ye göre ortalama sorgu süreleri sonuçları, sorgu sayısı farkı arttıkça daha belirgin bir performans kötülüğü göstermiştir.</vt:lpstr>
      <vt:lpstr> Şekil 6.8'de, MySQL ve MongoDB veritabanlarına ikinci sorgu kodu ile karşılaştırma testi uygulanmıştır. Bu test, 500 ve 1000 gibi küçük veri kayıtları üzerinde gerçekleştirilmiştir. Yapılan analize göre, MongoDB veritabanı sisteminin daha az bir sürede daha çok sorgu yürütmesinin mümkün olduğu, sorgu sayısı değiştikçe performans ölçümünün daha belirgin hale geldiği ve sorgu/saniye başına %40 oranında daha iyi performans sergilediği gözlemlenmiştir.</vt:lpstr>
      <vt:lpstr>Şekil 6.9'da işlemci çekirdeği miktarı ile saniye başına yapılan sorgu sayıları arasındaki ilişki analizi görülmektedir. İkinci sorgu kodu ile yapılan karşılaştırma testi 500 ile 2500 veri kayıt setleri üzerinde gerçekleştirilmiştir. MySQL'de artan işlemci çekirdeği ve veri kayıt miktarlarına göre sorgu performansında kademeli bir düşüş ve ardından küçük artışlar gözlemlenirken, MongoDB'de belirgin bir performans avantajı olduğu görülmüştür.</vt:lpstr>
      <vt:lpstr>Şekil 6.10'da, üçüncü sorgunun performans değerleri görülmektedir. Analizler, MySQL'in MongoDB'ye göre veri kayıt sayısı arttıkça daha iyi performans gösterdiğini ancak işlemci ve işlemci çekirdeği yapılandırmalarının değiştiği durumlarda farklılıkların daha belirgin hale geldiğini göstermektedir. İşlemci ve işlemci çekirdeği sayıları aynı olduğunda iki veri tabanının hemen hemen aynı performansı sergilediği gözlemlenmiştir.</vt:lpstr>
      <vt:lpstr>MySQL ve MongoDB veritabanlarına üçüncü sorgu kullanılarak yapılan karşılaştırma testi sonuçları Şekil 6.11'de daha iyi anlaşılmaktadır. MySQL veritabanı sisteminin 2x4 işlemci ve işlemci çekirdeği yapılandırmasında en iyi performansı gösterdiği açık bir şekilde görülmektedir. Ancak, 2x1 ve 3x1 işlemci ve işlemci çekirdeği yapılandırmalarında her iki veri tabanı için performans sorunu olduğu gözlemlenmektedir. Bu performans sorunu MySQL'de daha belirgin haldedir.</vt:lpstr>
      <vt:lpstr>Şekil 6.12'de üçüncü sorgu ile yapılan ortalama süre ölçümleri gösterilmektedir. Analizlerde, MySQL veritabanı sisteminin MongoDB'ye göre, veri kayıt sayısı arttıkça belirgin bir performans kötülüğü gösterdiği gözlemlenmiştir. Eşdeğer veri kayıt setlerinde bile MySQL'in sorguları işleme ve sonuçlandırma süresi ortalamasının oldukça yüksek olduğu görülmektedir. Bu karşılaştırmada, MongoDB'un daha belirgin ve istikrarlı bir performans gösterdiği öne çıkmaktadır.</vt:lpstr>
      <vt:lpstr>MySQL ve MongoDB veritabanlarına üçüncü sorgu olarak tanımlanan detaylı ve karmaşık sorgu kodu içeren karşılaştırma testi analizi Şekil 6.13'te gösterilmiştir. Bu test 500 ile 2500 veri kayıt setleri üzerinde yapılmıştır. MySQL veritabanı sistemi, iki eksen boyunca logaritma kullanılarak çizilen grafikte logaritmik bir eğilim sergilemektedir. MongoDB'nin eğilimi ise net olarak görülmemektedir.</vt:lpstr>
      <vt:lpstr>Zamanlama ölçeği büyütülerek veri tabanı sistemleri arasındaki performans farkının Şekil 6.14'te daha anlaşılabilir hale geldiği görülmektedir. Ölçek büyüdükçe MySQL'in performansındaki dezavantaj açıkça görülmektedir. MongoDB'nin ise tüm veri kayıt setlerinde oldukça iyi bir performans gösterdiği ortaya konulmuştur.</vt:lpstr>
      <vt:lpstr>Son olarak, MySQL ve MongoDB veri tabanlarına veri ekleme ("INSERT") ve silme ("DELETE") işlemleri yapılmıştır. Şekil 6.15'te her iki veri tabanının bu işlemlere ait performans grafiği gösterilmiştir. Analiz sonuçlarına göre, MongoDB'nin veri eklemesi MySQL'e göre daha hızlıdır. Veri silme işlemlerinde ise MongoDB ve MySQL benzer performans sergilemektedir, ancak komut sayıları arttıkça MySQL'in performansı artmaktadır.</vt:lpstr>
      <vt:lpstr>SONUÇ VE DEĞERLENDİRME (RESULT AND 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Organizasyonu</dc:title>
  <dc:creator>ABDULKADiR DO�AN</dc:creator>
  <cp:lastModifiedBy>ABDULKADiR DO�AN</cp:lastModifiedBy>
  <cp:revision>3</cp:revision>
  <dcterms:created xsi:type="dcterms:W3CDTF">2024-03-17T22:59:24Z</dcterms:created>
  <dcterms:modified xsi:type="dcterms:W3CDTF">2024-03-19T20:39:14Z</dcterms:modified>
</cp:coreProperties>
</file>