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301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7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81E5E-718D-4107-AC59-8F05FA065A2A}" type="datetimeFigureOut">
              <a:rPr lang="tr-TR" smtClean="0"/>
              <a:t>12.11.2018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A3D52-E73C-447D-AF72-E19CEFF026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6156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81E5E-718D-4107-AC59-8F05FA065A2A}" type="datetimeFigureOut">
              <a:rPr lang="tr-TR" smtClean="0"/>
              <a:t>12.11.2018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A3D52-E73C-447D-AF72-E19CEFF026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3301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81E5E-718D-4107-AC59-8F05FA065A2A}" type="datetimeFigureOut">
              <a:rPr lang="tr-TR" smtClean="0"/>
              <a:t>12.11.2018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A3D52-E73C-447D-AF72-E19CEFF026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19448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tr-TR"/>
              <a:t>Asıl metin stillerini düzenle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81E5E-718D-4107-AC59-8F05FA065A2A}" type="datetimeFigureOut">
              <a:rPr lang="tr-TR" smtClean="0"/>
              <a:t>12.11.2018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A3D52-E73C-447D-AF72-E19CEFF0261D}" type="slidenum">
              <a:rPr lang="tr-TR" smtClean="0"/>
              <a:t>‹#›</a:t>
            </a:fld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61411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81E5E-718D-4107-AC59-8F05FA065A2A}" type="datetimeFigureOut">
              <a:rPr lang="tr-TR" smtClean="0"/>
              <a:t>12.11.2018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A3D52-E73C-447D-AF72-E19CEFF026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2184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81E5E-718D-4107-AC59-8F05FA065A2A}" type="datetimeFigureOut">
              <a:rPr lang="tr-TR" smtClean="0"/>
              <a:t>12.11.2018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A3D52-E73C-447D-AF72-E19CEFF026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931048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81E5E-718D-4107-AC59-8F05FA065A2A}" type="datetimeFigureOut">
              <a:rPr lang="tr-TR" smtClean="0"/>
              <a:t>12.11.2018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A3D52-E73C-447D-AF72-E19CEFF026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95578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81E5E-718D-4107-AC59-8F05FA065A2A}" type="datetimeFigureOut">
              <a:rPr lang="tr-TR" smtClean="0"/>
              <a:t>12.11.2018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A3D52-E73C-447D-AF72-E19CEFF026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43259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81E5E-718D-4107-AC59-8F05FA065A2A}" type="datetimeFigureOut">
              <a:rPr lang="tr-TR" smtClean="0"/>
              <a:t>12.11.2018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A3D52-E73C-447D-AF72-E19CEFF026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8661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81E5E-718D-4107-AC59-8F05FA065A2A}" type="datetimeFigureOut">
              <a:rPr lang="tr-TR" smtClean="0"/>
              <a:t>12.11.2018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A3D52-E73C-447D-AF72-E19CEFF026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79798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81E5E-718D-4107-AC59-8F05FA065A2A}" type="datetimeFigureOut">
              <a:rPr lang="tr-TR" smtClean="0"/>
              <a:t>12.11.2018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A3D52-E73C-447D-AF72-E19CEFF026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70268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81E5E-718D-4107-AC59-8F05FA065A2A}" type="datetimeFigureOut">
              <a:rPr lang="tr-TR" smtClean="0"/>
              <a:t>12.11.2018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A3D52-E73C-447D-AF72-E19CEFF026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42987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81E5E-718D-4107-AC59-8F05FA065A2A}" type="datetimeFigureOut">
              <a:rPr lang="tr-TR" smtClean="0"/>
              <a:t>12.11.2018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A3D52-E73C-447D-AF72-E19CEFF026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45356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81E5E-718D-4107-AC59-8F05FA065A2A}" type="datetimeFigureOut">
              <a:rPr lang="tr-TR" smtClean="0"/>
              <a:t>12.11.2018</a:t>
            </a:fld>
            <a:endParaRPr lang="tr-T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A3D52-E73C-447D-AF72-E19CEFF026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38862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81E5E-718D-4107-AC59-8F05FA065A2A}" type="datetimeFigureOut">
              <a:rPr lang="tr-TR" smtClean="0"/>
              <a:t>12.11.2018</a:t>
            </a:fld>
            <a:endParaRPr lang="tr-T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A3D52-E73C-447D-AF72-E19CEFF026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20154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81E5E-718D-4107-AC59-8F05FA065A2A}" type="datetimeFigureOut">
              <a:rPr lang="tr-TR" smtClean="0"/>
              <a:t>12.11.2018</a:t>
            </a:fld>
            <a:endParaRPr lang="tr-T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A3D52-E73C-447D-AF72-E19CEFF026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97699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81E5E-718D-4107-AC59-8F05FA065A2A}" type="datetimeFigureOut">
              <a:rPr lang="tr-TR" smtClean="0"/>
              <a:t>12.11.2018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A3D52-E73C-447D-AF72-E19CEFF026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3728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0A81E5E-718D-4107-AC59-8F05FA065A2A}" type="datetimeFigureOut">
              <a:rPr lang="tr-TR" smtClean="0"/>
              <a:t>12.11.2018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A3D52-E73C-447D-AF72-E19CEFF026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47586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AE672C6-32C1-436C-873F-96F2B1500A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Not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Naive</a:t>
            </a:r>
            <a:r>
              <a:rPr lang="tr-TR" dirty="0"/>
              <a:t> Algoritması</a:t>
            </a:r>
          </a:p>
        </p:txBody>
      </p:sp>
    </p:spTree>
    <p:extLst>
      <p:ext uri="{BB962C8B-B14F-4D97-AF65-F5344CB8AC3E}">
        <p14:creationId xmlns:p14="http://schemas.microsoft.com/office/powerpoint/2010/main" val="3559018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İçerik Yer Tutucusu 6">
            <a:extLst>
              <a:ext uri="{FF2B5EF4-FFF2-40B4-BE49-F238E27FC236}">
                <a16:creationId xmlns:a16="http://schemas.microsoft.com/office/drawing/2014/main" id="{6C9CD3C0-6B10-4E1B-A27F-4828779C55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6901212"/>
              </p:ext>
            </p:extLst>
          </p:nvPr>
        </p:nvGraphicFramePr>
        <p:xfrm>
          <a:off x="1051356" y="2676891"/>
          <a:ext cx="10089288" cy="980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387">
                  <a:extLst>
                    <a:ext uri="{9D8B030D-6E8A-4147-A177-3AD203B41FA5}">
                      <a16:colId xmlns:a16="http://schemas.microsoft.com/office/drawing/2014/main" val="301660560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34374901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191835764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200244804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15570317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257933063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392264955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477530066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99740985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55286205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03493036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61934860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75085821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70560211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12789905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79736220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456221416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028265086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88613018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7747089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06562739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290235283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397023523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6913825"/>
                    </a:ext>
                  </a:extLst>
                </a:gridCol>
              </a:tblGrid>
              <a:tr h="490354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2187795"/>
                  </a:ext>
                </a:extLst>
              </a:tr>
              <a:tr h="490354"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8760259"/>
                  </a:ext>
                </a:extLst>
              </a:tr>
            </a:tbl>
          </a:graphicData>
        </a:graphic>
      </p:graphicFrame>
      <p:sp>
        <p:nvSpPr>
          <p:cNvPr id="8" name="Metin kutusu 7">
            <a:extLst>
              <a:ext uri="{FF2B5EF4-FFF2-40B4-BE49-F238E27FC236}">
                <a16:creationId xmlns:a16="http://schemas.microsoft.com/office/drawing/2014/main" id="{D9EEAEEE-5A6F-42DE-8B45-08E9D0B8258A}"/>
              </a:ext>
            </a:extLst>
          </p:cNvPr>
          <p:cNvSpPr txBox="1"/>
          <p:nvPr/>
        </p:nvSpPr>
        <p:spPr>
          <a:xfrm>
            <a:off x="1051356" y="1408688"/>
            <a:ext cx="2863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Ön işlem Aşaması </a:t>
            </a:r>
          </a:p>
          <a:p>
            <a:r>
              <a:rPr lang="tr-TR" sz="2400" dirty="0"/>
              <a:t>k= 1			l= 2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F4EE5439-948B-4DE9-9DFC-9ECDD05C3CA8}"/>
              </a:ext>
            </a:extLst>
          </p:cNvPr>
          <p:cNvSpPr txBox="1"/>
          <p:nvPr/>
        </p:nvSpPr>
        <p:spPr>
          <a:xfrm>
            <a:off x="175947" y="2710045"/>
            <a:ext cx="603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j=2</a:t>
            </a:r>
          </a:p>
        </p:txBody>
      </p:sp>
      <p:graphicFrame>
        <p:nvGraphicFramePr>
          <p:cNvPr id="10" name="Tablo 9">
            <a:extLst>
              <a:ext uri="{FF2B5EF4-FFF2-40B4-BE49-F238E27FC236}">
                <a16:creationId xmlns:a16="http://schemas.microsoft.com/office/drawing/2014/main" id="{16B144D6-7A69-4ADF-9CA5-1F4F3EC1F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521919"/>
              </p:ext>
            </p:extLst>
          </p:nvPr>
        </p:nvGraphicFramePr>
        <p:xfrm>
          <a:off x="1894039" y="4136360"/>
          <a:ext cx="3371176" cy="481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97">
                  <a:extLst>
                    <a:ext uri="{9D8B030D-6E8A-4147-A177-3AD203B41FA5}">
                      <a16:colId xmlns:a16="http://schemas.microsoft.com/office/drawing/2014/main" val="419496189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3283561526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1505830834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2030617306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4083076522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1725726790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3849890708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2956985001"/>
                    </a:ext>
                  </a:extLst>
                </a:gridCol>
              </a:tblGrid>
              <a:tr h="481956"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C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0681799"/>
                  </a:ext>
                </a:extLst>
              </a:tr>
            </a:tbl>
          </a:graphicData>
        </a:graphic>
      </p:graphicFrame>
      <p:sp>
        <p:nvSpPr>
          <p:cNvPr id="11" name="Metin kutusu 10">
            <a:extLst>
              <a:ext uri="{FF2B5EF4-FFF2-40B4-BE49-F238E27FC236}">
                <a16:creationId xmlns:a16="http://schemas.microsoft.com/office/drawing/2014/main" id="{EFCFFADD-D165-4088-A649-27E5D6F53417}"/>
              </a:ext>
            </a:extLst>
          </p:cNvPr>
          <p:cNvSpPr txBox="1"/>
          <p:nvPr/>
        </p:nvSpPr>
        <p:spPr>
          <a:xfrm>
            <a:off x="319416" y="3195934"/>
            <a:ext cx="316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T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C1B08D9D-A09A-44AA-8D05-698047508D35}"/>
              </a:ext>
            </a:extLst>
          </p:cNvPr>
          <p:cNvSpPr txBox="1"/>
          <p:nvPr/>
        </p:nvSpPr>
        <p:spPr>
          <a:xfrm>
            <a:off x="319416" y="4136360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P</a:t>
            </a:r>
          </a:p>
        </p:txBody>
      </p:sp>
      <p:sp>
        <p:nvSpPr>
          <p:cNvPr id="15" name="Unvan 1">
            <a:extLst>
              <a:ext uri="{FF2B5EF4-FFF2-40B4-BE49-F238E27FC236}">
                <a16:creationId xmlns:a16="http://schemas.microsoft.com/office/drawing/2014/main" id="{120BC5AC-2CA3-4611-8AD8-8423A33AE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tr-TR" dirty="0"/>
              <a:t>Not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Naive</a:t>
            </a:r>
            <a:r>
              <a:rPr lang="tr-TR" dirty="0"/>
              <a:t> Algoritması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EB69A171-516E-4219-8521-139304B73381}"/>
              </a:ext>
            </a:extLst>
          </p:cNvPr>
          <p:cNvSpPr txBox="1"/>
          <p:nvPr/>
        </p:nvSpPr>
        <p:spPr>
          <a:xfrm>
            <a:off x="1726985" y="4727745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P[0]</a:t>
            </a:r>
            <a:r>
              <a:rPr lang="tr-TR" b="1" dirty="0"/>
              <a:t> </a:t>
            </a:r>
            <a:r>
              <a:rPr lang="tr-TR" dirty="0"/>
              <a:t>≠ P[1]</a:t>
            </a:r>
          </a:p>
        </p:txBody>
      </p:sp>
    </p:spTree>
    <p:extLst>
      <p:ext uri="{BB962C8B-B14F-4D97-AF65-F5344CB8AC3E}">
        <p14:creationId xmlns:p14="http://schemas.microsoft.com/office/powerpoint/2010/main" val="4056104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İçerik Yer Tutucusu 6">
            <a:extLst>
              <a:ext uri="{FF2B5EF4-FFF2-40B4-BE49-F238E27FC236}">
                <a16:creationId xmlns:a16="http://schemas.microsoft.com/office/drawing/2014/main" id="{6C9CD3C0-6B10-4E1B-A27F-4828779C55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1647408"/>
              </p:ext>
            </p:extLst>
          </p:nvPr>
        </p:nvGraphicFramePr>
        <p:xfrm>
          <a:off x="1051356" y="2676891"/>
          <a:ext cx="10089288" cy="980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387">
                  <a:extLst>
                    <a:ext uri="{9D8B030D-6E8A-4147-A177-3AD203B41FA5}">
                      <a16:colId xmlns:a16="http://schemas.microsoft.com/office/drawing/2014/main" val="301660560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34374901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191835764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200244804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15570317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257933063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392264955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477530066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99740985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55286205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03493036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61934860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75085821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70560211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12789905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79736220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456221416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028265086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88613018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7747089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06562739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290235283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397023523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6913825"/>
                    </a:ext>
                  </a:extLst>
                </a:gridCol>
              </a:tblGrid>
              <a:tr h="490354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2187795"/>
                  </a:ext>
                </a:extLst>
              </a:tr>
              <a:tr h="490354"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8760259"/>
                  </a:ext>
                </a:extLst>
              </a:tr>
            </a:tbl>
          </a:graphicData>
        </a:graphic>
      </p:graphicFrame>
      <p:sp>
        <p:nvSpPr>
          <p:cNvPr id="8" name="Metin kutusu 7">
            <a:extLst>
              <a:ext uri="{FF2B5EF4-FFF2-40B4-BE49-F238E27FC236}">
                <a16:creationId xmlns:a16="http://schemas.microsoft.com/office/drawing/2014/main" id="{D9EEAEEE-5A6F-42DE-8B45-08E9D0B8258A}"/>
              </a:ext>
            </a:extLst>
          </p:cNvPr>
          <p:cNvSpPr txBox="1"/>
          <p:nvPr/>
        </p:nvSpPr>
        <p:spPr>
          <a:xfrm>
            <a:off x="1051356" y="1408688"/>
            <a:ext cx="2863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Ön işlem Aşaması </a:t>
            </a:r>
          </a:p>
          <a:p>
            <a:r>
              <a:rPr lang="tr-TR" sz="2400" dirty="0"/>
              <a:t>k= 1			l= 2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F4EE5439-948B-4DE9-9DFC-9ECDD05C3CA8}"/>
              </a:ext>
            </a:extLst>
          </p:cNvPr>
          <p:cNvSpPr txBox="1"/>
          <p:nvPr/>
        </p:nvSpPr>
        <p:spPr>
          <a:xfrm>
            <a:off x="175947" y="2710045"/>
            <a:ext cx="603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j=2</a:t>
            </a:r>
          </a:p>
        </p:txBody>
      </p:sp>
      <p:graphicFrame>
        <p:nvGraphicFramePr>
          <p:cNvPr id="10" name="Tablo 9">
            <a:extLst>
              <a:ext uri="{FF2B5EF4-FFF2-40B4-BE49-F238E27FC236}">
                <a16:creationId xmlns:a16="http://schemas.microsoft.com/office/drawing/2014/main" id="{16B144D6-7A69-4ADF-9CA5-1F4F3EC1F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371097"/>
              </p:ext>
            </p:extLst>
          </p:nvPr>
        </p:nvGraphicFramePr>
        <p:xfrm>
          <a:off x="1894039" y="4136360"/>
          <a:ext cx="3371176" cy="481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97">
                  <a:extLst>
                    <a:ext uri="{9D8B030D-6E8A-4147-A177-3AD203B41FA5}">
                      <a16:colId xmlns:a16="http://schemas.microsoft.com/office/drawing/2014/main" val="419496189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3283561526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1505830834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2030617306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4083076522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1725726790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3849890708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2956985001"/>
                    </a:ext>
                  </a:extLst>
                </a:gridCol>
              </a:tblGrid>
              <a:tr h="481956"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C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0681799"/>
                  </a:ext>
                </a:extLst>
              </a:tr>
            </a:tbl>
          </a:graphicData>
        </a:graphic>
      </p:graphicFrame>
      <p:sp>
        <p:nvSpPr>
          <p:cNvPr id="11" name="Metin kutusu 10">
            <a:extLst>
              <a:ext uri="{FF2B5EF4-FFF2-40B4-BE49-F238E27FC236}">
                <a16:creationId xmlns:a16="http://schemas.microsoft.com/office/drawing/2014/main" id="{EFCFFADD-D165-4088-A649-27E5D6F53417}"/>
              </a:ext>
            </a:extLst>
          </p:cNvPr>
          <p:cNvSpPr txBox="1"/>
          <p:nvPr/>
        </p:nvSpPr>
        <p:spPr>
          <a:xfrm>
            <a:off x="319416" y="3195934"/>
            <a:ext cx="316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T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C1B08D9D-A09A-44AA-8D05-698047508D35}"/>
              </a:ext>
            </a:extLst>
          </p:cNvPr>
          <p:cNvSpPr txBox="1"/>
          <p:nvPr/>
        </p:nvSpPr>
        <p:spPr>
          <a:xfrm>
            <a:off x="319416" y="4136360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P</a:t>
            </a:r>
          </a:p>
        </p:txBody>
      </p:sp>
      <p:sp>
        <p:nvSpPr>
          <p:cNvPr id="15" name="Unvan 1">
            <a:extLst>
              <a:ext uri="{FF2B5EF4-FFF2-40B4-BE49-F238E27FC236}">
                <a16:creationId xmlns:a16="http://schemas.microsoft.com/office/drawing/2014/main" id="{120BC5AC-2CA3-4611-8AD8-8423A33AE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tr-TR" dirty="0"/>
              <a:t>Not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Naive</a:t>
            </a:r>
            <a:r>
              <a:rPr lang="tr-TR" dirty="0"/>
              <a:t> Algoritması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EB69A171-516E-4219-8521-139304B73381}"/>
              </a:ext>
            </a:extLst>
          </p:cNvPr>
          <p:cNvSpPr txBox="1"/>
          <p:nvPr/>
        </p:nvSpPr>
        <p:spPr>
          <a:xfrm>
            <a:off x="1726985" y="4727745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P[0]</a:t>
            </a:r>
            <a:r>
              <a:rPr lang="tr-TR" b="1" dirty="0"/>
              <a:t> </a:t>
            </a:r>
            <a:r>
              <a:rPr lang="tr-TR" dirty="0"/>
              <a:t>≠ P[1]</a:t>
            </a:r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304E4A52-DE30-4478-9DF9-613D28ED8CA2}"/>
              </a:ext>
            </a:extLst>
          </p:cNvPr>
          <p:cNvSpPr/>
          <p:nvPr/>
        </p:nvSpPr>
        <p:spPr>
          <a:xfrm>
            <a:off x="1051356" y="5314662"/>
            <a:ext cx="100892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sz="1600" dirty="0"/>
              <a:t>Arama aşamasındaki </a:t>
            </a:r>
            <a:r>
              <a:rPr lang="tr-TR" sz="1600" b="1" i="1" dirty="0"/>
              <a:t>P[0] ≠ P[1] </a:t>
            </a:r>
            <a:r>
              <a:rPr lang="tr-TR" sz="1600" dirty="0"/>
              <a:t>ve </a:t>
            </a:r>
            <a:r>
              <a:rPr lang="tr-TR" sz="1600" b="1" i="1" dirty="0"/>
              <a:t>P[1]=T[j+1] </a:t>
            </a:r>
            <a:r>
              <a:rPr lang="tr-TR" sz="1600" dirty="0"/>
              <a:t>durumuna uymadığından dolayı 1 birim kaydırma yapılır. Pencere konumunu tutan j değişkeninin değeri 2+1=3 olarak ayarlanır.</a:t>
            </a: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07F00461-FF34-4793-8230-A94C85E16097}"/>
              </a:ext>
            </a:extLst>
          </p:cNvPr>
          <p:cNvSpPr txBox="1"/>
          <p:nvPr/>
        </p:nvSpPr>
        <p:spPr>
          <a:xfrm>
            <a:off x="1447298" y="3712313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Eşleşme Sağlanmadı</a:t>
            </a:r>
          </a:p>
        </p:txBody>
      </p:sp>
    </p:spTree>
    <p:extLst>
      <p:ext uri="{BB962C8B-B14F-4D97-AF65-F5344CB8AC3E}">
        <p14:creationId xmlns:p14="http://schemas.microsoft.com/office/powerpoint/2010/main" val="3444771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İçerik Yer Tutucusu 6">
            <a:extLst>
              <a:ext uri="{FF2B5EF4-FFF2-40B4-BE49-F238E27FC236}">
                <a16:creationId xmlns:a16="http://schemas.microsoft.com/office/drawing/2014/main" id="{6C9CD3C0-6B10-4E1B-A27F-4828779C55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3822048"/>
              </p:ext>
            </p:extLst>
          </p:nvPr>
        </p:nvGraphicFramePr>
        <p:xfrm>
          <a:off x="1051356" y="2676891"/>
          <a:ext cx="10089288" cy="980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387">
                  <a:extLst>
                    <a:ext uri="{9D8B030D-6E8A-4147-A177-3AD203B41FA5}">
                      <a16:colId xmlns:a16="http://schemas.microsoft.com/office/drawing/2014/main" val="301660560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34374901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191835764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200244804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15570317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257933063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392264955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477530066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99740985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55286205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03493036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61934860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75085821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70560211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12789905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79736220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456221416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028265086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88613018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7747089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06562739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290235283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397023523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6913825"/>
                    </a:ext>
                  </a:extLst>
                </a:gridCol>
              </a:tblGrid>
              <a:tr h="490354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2187795"/>
                  </a:ext>
                </a:extLst>
              </a:tr>
              <a:tr h="490354"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8760259"/>
                  </a:ext>
                </a:extLst>
              </a:tr>
            </a:tbl>
          </a:graphicData>
        </a:graphic>
      </p:graphicFrame>
      <p:sp>
        <p:nvSpPr>
          <p:cNvPr id="8" name="Metin kutusu 7">
            <a:extLst>
              <a:ext uri="{FF2B5EF4-FFF2-40B4-BE49-F238E27FC236}">
                <a16:creationId xmlns:a16="http://schemas.microsoft.com/office/drawing/2014/main" id="{D9EEAEEE-5A6F-42DE-8B45-08E9D0B8258A}"/>
              </a:ext>
            </a:extLst>
          </p:cNvPr>
          <p:cNvSpPr txBox="1"/>
          <p:nvPr/>
        </p:nvSpPr>
        <p:spPr>
          <a:xfrm>
            <a:off x="1051356" y="1408688"/>
            <a:ext cx="2863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Ön işlem Aşaması </a:t>
            </a:r>
          </a:p>
          <a:p>
            <a:r>
              <a:rPr lang="tr-TR" sz="2400" dirty="0"/>
              <a:t>k= 1			l= 2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F4EE5439-948B-4DE9-9DFC-9ECDD05C3CA8}"/>
              </a:ext>
            </a:extLst>
          </p:cNvPr>
          <p:cNvSpPr txBox="1"/>
          <p:nvPr/>
        </p:nvSpPr>
        <p:spPr>
          <a:xfrm>
            <a:off x="175947" y="2710045"/>
            <a:ext cx="603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j=3</a:t>
            </a:r>
          </a:p>
        </p:txBody>
      </p:sp>
      <p:graphicFrame>
        <p:nvGraphicFramePr>
          <p:cNvPr id="10" name="Tablo 9">
            <a:extLst>
              <a:ext uri="{FF2B5EF4-FFF2-40B4-BE49-F238E27FC236}">
                <a16:creationId xmlns:a16="http://schemas.microsoft.com/office/drawing/2014/main" id="{16B144D6-7A69-4ADF-9CA5-1F4F3EC1F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800827"/>
              </p:ext>
            </p:extLst>
          </p:nvPr>
        </p:nvGraphicFramePr>
        <p:xfrm>
          <a:off x="2307278" y="4136360"/>
          <a:ext cx="3371176" cy="481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97">
                  <a:extLst>
                    <a:ext uri="{9D8B030D-6E8A-4147-A177-3AD203B41FA5}">
                      <a16:colId xmlns:a16="http://schemas.microsoft.com/office/drawing/2014/main" val="419496189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3283561526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1505830834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2030617306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4083076522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1725726790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3849890708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2956985001"/>
                    </a:ext>
                  </a:extLst>
                </a:gridCol>
              </a:tblGrid>
              <a:tr h="481956"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C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0681799"/>
                  </a:ext>
                </a:extLst>
              </a:tr>
            </a:tbl>
          </a:graphicData>
        </a:graphic>
      </p:graphicFrame>
      <p:sp>
        <p:nvSpPr>
          <p:cNvPr id="11" name="Metin kutusu 10">
            <a:extLst>
              <a:ext uri="{FF2B5EF4-FFF2-40B4-BE49-F238E27FC236}">
                <a16:creationId xmlns:a16="http://schemas.microsoft.com/office/drawing/2014/main" id="{EFCFFADD-D165-4088-A649-27E5D6F53417}"/>
              </a:ext>
            </a:extLst>
          </p:cNvPr>
          <p:cNvSpPr txBox="1"/>
          <p:nvPr/>
        </p:nvSpPr>
        <p:spPr>
          <a:xfrm>
            <a:off x="319416" y="3195934"/>
            <a:ext cx="316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T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C1B08D9D-A09A-44AA-8D05-698047508D35}"/>
              </a:ext>
            </a:extLst>
          </p:cNvPr>
          <p:cNvSpPr txBox="1"/>
          <p:nvPr/>
        </p:nvSpPr>
        <p:spPr>
          <a:xfrm>
            <a:off x="319416" y="4136360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P</a:t>
            </a:r>
          </a:p>
        </p:txBody>
      </p:sp>
      <p:sp>
        <p:nvSpPr>
          <p:cNvPr id="15" name="Unvan 1">
            <a:extLst>
              <a:ext uri="{FF2B5EF4-FFF2-40B4-BE49-F238E27FC236}">
                <a16:creationId xmlns:a16="http://schemas.microsoft.com/office/drawing/2014/main" id="{120BC5AC-2CA3-4611-8AD8-8423A33AE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tr-TR" dirty="0"/>
              <a:t>Not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Naive</a:t>
            </a:r>
            <a:r>
              <a:rPr lang="tr-TR" dirty="0"/>
              <a:t> Algoritması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EB69A171-516E-4219-8521-139304B73381}"/>
              </a:ext>
            </a:extLst>
          </p:cNvPr>
          <p:cNvSpPr txBox="1"/>
          <p:nvPr/>
        </p:nvSpPr>
        <p:spPr>
          <a:xfrm>
            <a:off x="2140224" y="4727745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P[0]</a:t>
            </a:r>
            <a:r>
              <a:rPr lang="tr-TR" b="1" dirty="0"/>
              <a:t> </a:t>
            </a:r>
            <a:r>
              <a:rPr lang="tr-TR" dirty="0"/>
              <a:t>≠ P[1]</a:t>
            </a:r>
          </a:p>
        </p:txBody>
      </p:sp>
    </p:spTree>
    <p:extLst>
      <p:ext uri="{BB962C8B-B14F-4D97-AF65-F5344CB8AC3E}">
        <p14:creationId xmlns:p14="http://schemas.microsoft.com/office/powerpoint/2010/main" val="2377377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İçerik Yer Tutucusu 6">
            <a:extLst>
              <a:ext uri="{FF2B5EF4-FFF2-40B4-BE49-F238E27FC236}">
                <a16:creationId xmlns:a16="http://schemas.microsoft.com/office/drawing/2014/main" id="{6C9CD3C0-6B10-4E1B-A27F-4828779C55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0837598"/>
              </p:ext>
            </p:extLst>
          </p:nvPr>
        </p:nvGraphicFramePr>
        <p:xfrm>
          <a:off x="1051356" y="2676891"/>
          <a:ext cx="10089288" cy="980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387">
                  <a:extLst>
                    <a:ext uri="{9D8B030D-6E8A-4147-A177-3AD203B41FA5}">
                      <a16:colId xmlns:a16="http://schemas.microsoft.com/office/drawing/2014/main" val="301660560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34374901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191835764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200244804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15570317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257933063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392264955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477530066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99740985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55286205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03493036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61934860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75085821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70560211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12789905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79736220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456221416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028265086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88613018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7747089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06562739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290235283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397023523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6913825"/>
                    </a:ext>
                  </a:extLst>
                </a:gridCol>
              </a:tblGrid>
              <a:tr h="490354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2187795"/>
                  </a:ext>
                </a:extLst>
              </a:tr>
              <a:tr h="490354"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8760259"/>
                  </a:ext>
                </a:extLst>
              </a:tr>
            </a:tbl>
          </a:graphicData>
        </a:graphic>
      </p:graphicFrame>
      <p:sp>
        <p:nvSpPr>
          <p:cNvPr id="8" name="Metin kutusu 7">
            <a:extLst>
              <a:ext uri="{FF2B5EF4-FFF2-40B4-BE49-F238E27FC236}">
                <a16:creationId xmlns:a16="http://schemas.microsoft.com/office/drawing/2014/main" id="{D9EEAEEE-5A6F-42DE-8B45-08E9D0B8258A}"/>
              </a:ext>
            </a:extLst>
          </p:cNvPr>
          <p:cNvSpPr txBox="1"/>
          <p:nvPr/>
        </p:nvSpPr>
        <p:spPr>
          <a:xfrm>
            <a:off x="1051356" y="1408688"/>
            <a:ext cx="2863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Ön işlem Aşaması </a:t>
            </a:r>
          </a:p>
          <a:p>
            <a:r>
              <a:rPr lang="tr-TR" sz="2400" dirty="0"/>
              <a:t>k= 1			l= 2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F4EE5439-948B-4DE9-9DFC-9ECDD05C3CA8}"/>
              </a:ext>
            </a:extLst>
          </p:cNvPr>
          <p:cNvSpPr txBox="1"/>
          <p:nvPr/>
        </p:nvSpPr>
        <p:spPr>
          <a:xfrm>
            <a:off x="175947" y="2710045"/>
            <a:ext cx="603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j=3</a:t>
            </a:r>
          </a:p>
        </p:txBody>
      </p:sp>
      <p:graphicFrame>
        <p:nvGraphicFramePr>
          <p:cNvPr id="10" name="Tablo 9">
            <a:extLst>
              <a:ext uri="{FF2B5EF4-FFF2-40B4-BE49-F238E27FC236}">
                <a16:creationId xmlns:a16="http://schemas.microsoft.com/office/drawing/2014/main" id="{16B144D6-7A69-4ADF-9CA5-1F4F3EC1F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191242"/>
              </p:ext>
            </p:extLst>
          </p:nvPr>
        </p:nvGraphicFramePr>
        <p:xfrm>
          <a:off x="2307278" y="4136360"/>
          <a:ext cx="3371176" cy="481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97">
                  <a:extLst>
                    <a:ext uri="{9D8B030D-6E8A-4147-A177-3AD203B41FA5}">
                      <a16:colId xmlns:a16="http://schemas.microsoft.com/office/drawing/2014/main" val="419496189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3283561526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1505830834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2030617306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4083076522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1725726790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3849890708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2956985001"/>
                    </a:ext>
                  </a:extLst>
                </a:gridCol>
              </a:tblGrid>
              <a:tr h="481956"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C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A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0681799"/>
                  </a:ext>
                </a:extLst>
              </a:tr>
            </a:tbl>
          </a:graphicData>
        </a:graphic>
      </p:graphicFrame>
      <p:sp>
        <p:nvSpPr>
          <p:cNvPr id="11" name="Metin kutusu 10">
            <a:extLst>
              <a:ext uri="{FF2B5EF4-FFF2-40B4-BE49-F238E27FC236}">
                <a16:creationId xmlns:a16="http://schemas.microsoft.com/office/drawing/2014/main" id="{EFCFFADD-D165-4088-A649-27E5D6F53417}"/>
              </a:ext>
            </a:extLst>
          </p:cNvPr>
          <p:cNvSpPr txBox="1"/>
          <p:nvPr/>
        </p:nvSpPr>
        <p:spPr>
          <a:xfrm>
            <a:off x="319416" y="3195934"/>
            <a:ext cx="316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T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C1B08D9D-A09A-44AA-8D05-698047508D35}"/>
              </a:ext>
            </a:extLst>
          </p:cNvPr>
          <p:cNvSpPr txBox="1"/>
          <p:nvPr/>
        </p:nvSpPr>
        <p:spPr>
          <a:xfrm>
            <a:off x="319416" y="4136360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P</a:t>
            </a:r>
          </a:p>
        </p:txBody>
      </p:sp>
      <p:sp>
        <p:nvSpPr>
          <p:cNvPr id="15" name="Unvan 1">
            <a:extLst>
              <a:ext uri="{FF2B5EF4-FFF2-40B4-BE49-F238E27FC236}">
                <a16:creationId xmlns:a16="http://schemas.microsoft.com/office/drawing/2014/main" id="{120BC5AC-2CA3-4611-8AD8-8423A33AE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tr-TR" dirty="0"/>
              <a:t>Not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Naive</a:t>
            </a:r>
            <a:r>
              <a:rPr lang="tr-TR" dirty="0"/>
              <a:t> Algoritması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EB69A171-516E-4219-8521-139304B73381}"/>
              </a:ext>
            </a:extLst>
          </p:cNvPr>
          <p:cNvSpPr txBox="1"/>
          <p:nvPr/>
        </p:nvSpPr>
        <p:spPr>
          <a:xfrm>
            <a:off x="2140224" y="4727745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P[0]</a:t>
            </a:r>
            <a:r>
              <a:rPr lang="tr-TR" b="1" dirty="0"/>
              <a:t> </a:t>
            </a:r>
            <a:r>
              <a:rPr lang="tr-TR" dirty="0"/>
              <a:t>≠ P[1]</a:t>
            </a:r>
          </a:p>
        </p:txBody>
      </p:sp>
    </p:spTree>
    <p:extLst>
      <p:ext uri="{BB962C8B-B14F-4D97-AF65-F5344CB8AC3E}">
        <p14:creationId xmlns:p14="http://schemas.microsoft.com/office/powerpoint/2010/main" val="1099127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İçerik Yer Tutucusu 6">
            <a:extLst>
              <a:ext uri="{FF2B5EF4-FFF2-40B4-BE49-F238E27FC236}">
                <a16:creationId xmlns:a16="http://schemas.microsoft.com/office/drawing/2014/main" id="{6C9CD3C0-6B10-4E1B-A27F-4828779C55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4586410"/>
              </p:ext>
            </p:extLst>
          </p:nvPr>
        </p:nvGraphicFramePr>
        <p:xfrm>
          <a:off x="1051356" y="2676891"/>
          <a:ext cx="10089288" cy="980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387">
                  <a:extLst>
                    <a:ext uri="{9D8B030D-6E8A-4147-A177-3AD203B41FA5}">
                      <a16:colId xmlns:a16="http://schemas.microsoft.com/office/drawing/2014/main" val="301660560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34374901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191835764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200244804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15570317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257933063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392264955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477530066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99740985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55286205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03493036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61934860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75085821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70560211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12789905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79736220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456221416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028265086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88613018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7747089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06562739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290235283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397023523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6913825"/>
                    </a:ext>
                  </a:extLst>
                </a:gridCol>
              </a:tblGrid>
              <a:tr h="490354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2187795"/>
                  </a:ext>
                </a:extLst>
              </a:tr>
              <a:tr h="490354"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8760259"/>
                  </a:ext>
                </a:extLst>
              </a:tr>
            </a:tbl>
          </a:graphicData>
        </a:graphic>
      </p:graphicFrame>
      <p:sp>
        <p:nvSpPr>
          <p:cNvPr id="8" name="Metin kutusu 7">
            <a:extLst>
              <a:ext uri="{FF2B5EF4-FFF2-40B4-BE49-F238E27FC236}">
                <a16:creationId xmlns:a16="http://schemas.microsoft.com/office/drawing/2014/main" id="{D9EEAEEE-5A6F-42DE-8B45-08E9D0B8258A}"/>
              </a:ext>
            </a:extLst>
          </p:cNvPr>
          <p:cNvSpPr txBox="1"/>
          <p:nvPr/>
        </p:nvSpPr>
        <p:spPr>
          <a:xfrm>
            <a:off x="1051356" y="1408688"/>
            <a:ext cx="2863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Ön işlem Aşaması </a:t>
            </a:r>
          </a:p>
          <a:p>
            <a:r>
              <a:rPr lang="tr-TR" sz="2400" dirty="0"/>
              <a:t>k= 1			l= 2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F4EE5439-948B-4DE9-9DFC-9ECDD05C3CA8}"/>
              </a:ext>
            </a:extLst>
          </p:cNvPr>
          <p:cNvSpPr txBox="1"/>
          <p:nvPr/>
        </p:nvSpPr>
        <p:spPr>
          <a:xfrm>
            <a:off x="175947" y="2710045"/>
            <a:ext cx="603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j=3</a:t>
            </a:r>
          </a:p>
        </p:txBody>
      </p:sp>
      <p:graphicFrame>
        <p:nvGraphicFramePr>
          <p:cNvPr id="10" name="Tablo 9">
            <a:extLst>
              <a:ext uri="{FF2B5EF4-FFF2-40B4-BE49-F238E27FC236}">
                <a16:creationId xmlns:a16="http://schemas.microsoft.com/office/drawing/2014/main" id="{16B144D6-7A69-4ADF-9CA5-1F4F3EC1F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814159"/>
              </p:ext>
            </p:extLst>
          </p:nvPr>
        </p:nvGraphicFramePr>
        <p:xfrm>
          <a:off x="2307278" y="4136360"/>
          <a:ext cx="3371176" cy="481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97">
                  <a:extLst>
                    <a:ext uri="{9D8B030D-6E8A-4147-A177-3AD203B41FA5}">
                      <a16:colId xmlns:a16="http://schemas.microsoft.com/office/drawing/2014/main" val="419496189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3283561526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1505830834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2030617306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4083076522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1725726790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3849890708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2956985001"/>
                    </a:ext>
                  </a:extLst>
                </a:gridCol>
              </a:tblGrid>
              <a:tr h="481956"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C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A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0681799"/>
                  </a:ext>
                </a:extLst>
              </a:tr>
            </a:tbl>
          </a:graphicData>
        </a:graphic>
      </p:graphicFrame>
      <p:sp>
        <p:nvSpPr>
          <p:cNvPr id="11" name="Metin kutusu 10">
            <a:extLst>
              <a:ext uri="{FF2B5EF4-FFF2-40B4-BE49-F238E27FC236}">
                <a16:creationId xmlns:a16="http://schemas.microsoft.com/office/drawing/2014/main" id="{EFCFFADD-D165-4088-A649-27E5D6F53417}"/>
              </a:ext>
            </a:extLst>
          </p:cNvPr>
          <p:cNvSpPr txBox="1"/>
          <p:nvPr/>
        </p:nvSpPr>
        <p:spPr>
          <a:xfrm>
            <a:off x="319416" y="3195934"/>
            <a:ext cx="316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T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C1B08D9D-A09A-44AA-8D05-698047508D35}"/>
              </a:ext>
            </a:extLst>
          </p:cNvPr>
          <p:cNvSpPr txBox="1"/>
          <p:nvPr/>
        </p:nvSpPr>
        <p:spPr>
          <a:xfrm>
            <a:off x="319416" y="4136360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P</a:t>
            </a:r>
          </a:p>
        </p:txBody>
      </p:sp>
      <p:sp>
        <p:nvSpPr>
          <p:cNvPr id="15" name="Unvan 1">
            <a:extLst>
              <a:ext uri="{FF2B5EF4-FFF2-40B4-BE49-F238E27FC236}">
                <a16:creationId xmlns:a16="http://schemas.microsoft.com/office/drawing/2014/main" id="{120BC5AC-2CA3-4611-8AD8-8423A33AE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tr-TR" dirty="0"/>
              <a:t>Not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Naive</a:t>
            </a:r>
            <a:r>
              <a:rPr lang="tr-TR" dirty="0"/>
              <a:t> Algoritması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EB69A171-516E-4219-8521-139304B73381}"/>
              </a:ext>
            </a:extLst>
          </p:cNvPr>
          <p:cNvSpPr txBox="1"/>
          <p:nvPr/>
        </p:nvSpPr>
        <p:spPr>
          <a:xfrm>
            <a:off x="2140224" y="4727745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P[0]</a:t>
            </a:r>
            <a:r>
              <a:rPr lang="tr-TR" b="1" dirty="0"/>
              <a:t> </a:t>
            </a:r>
            <a:r>
              <a:rPr lang="tr-TR" dirty="0"/>
              <a:t>≠ P[1]</a:t>
            </a:r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64E4D6B8-B492-4028-8FF3-93707DF2D7DA}"/>
              </a:ext>
            </a:extLst>
          </p:cNvPr>
          <p:cNvSpPr/>
          <p:nvPr/>
        </p:nvSpPr>
        <p:spPr>
          <a:xfrm>
            <a:off x="1051356" y="5314662"/>
            <a:ext cx="100892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sz="1600" dirty="0"/>
              <a:t>Arama aşamasındaki </a:t>
            </a:r>
            <a:r>
              <a:rPr lang="tr-TR" sz="1600" b="1" i="1" dirty="0"/>
              <a:t>P[0] ≠ P[1] </a:t>
            </a:r>
            <a:r>
              <a:rPr lang="tr-TR" sz="1600" dirty="0"/>
              <a:t>ve </a:t>
            </a:r>
            <a:r>
              <a:rPr lang="tr-TR" sz="1600" b="1" i="1" dirty="0"/>
              <a:t>P[1]=T[j+1] </a:t>
            </a:r>
            <a:r>
              <a:rPr lang="tr-TR" sz="1600" dirty="0"/>
              <a:t>durumundan dolayı 2 birim kaydırma yapılır. Pencere konumunu tutan j değişkeninin değeri 3+2=5 olarak ayarlanır.</a:t>
            </a: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F76968EF-147E-4321-852E-E9F00683ED9C}"/>
              </a:ext>
            </a:extLst>
          </p:cNvPr>
          <p:cNvSpPr txBox="1"/>
          <p:nvPr/>
        </p:nvSpPr>
        <p:spPr>
          <a:xfrm>
            <a:off x="2140224" y="3734109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Eşleşme Sağlanmadı</a:t>
            </a:r>
          </a:p>
        </p:txBody>
      </p:sp>
    </p:spTree>
    <p:extLst>
      <p:ext uri="{BB962C8B-B14F-4D97-AF65-F5344CB8AC3E}">
        <p14:creationId xmlns:p14="http://schemas.microsoft.com/office/powerpoint/2010/main" val="310020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İçerik Yer Tutucusu 6">
            <a:extLst>
              <a:ext uri="{FF2B5EF4-FFF2-40B4-BE49-F238E27FC236}">
                <a16:creationId xmlns:a16="http://schemas.microsoft.com/office/drawing/2014/main" id="{6C9CD3C0-6B10-4E1B-A27F-4828779C55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1664796"/>
              </p:ext>
            </p:extLst>
          </p:nvPr>
        </p:nvGraphicFramePr>
        <p:xfrm>
          <a:off x="1051356" y="2676891"/>
          <a:ext cx="10089288" cy="980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387">
                  <a:extLst>
                    <a:ext uri="{9D8B030D-6E8A-4147-A177-3AD203B41FA5}">
                      <a16:colId xmlns:a16="http://schemas.microsoft.com/office/drawing/2014/main" val="301660560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34374901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191835764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200244804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15570317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257933063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392264955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477530066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99740985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55286205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03493036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61934860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75085821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70560211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12789905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79736220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456221416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028265086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88613018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7747089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06562739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290235283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397023523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6913825"/>
                    </a:ext>
                  </a:extLst>
                </a:gridCol>
              </a:tblGrid>
              <a:tr h="490354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2187795"/>
                  </a:ext>
                </a:extLst>
              </a:tr>
              <a:tr h="490354"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8760259"/>
                  </a:ext>
                </a:extLst>
              </a:tr>
            </a:tbl>
          </a:graphicData>
        </a:graphic>
      </p:graphicFrame>
      <p:sp>
        <p:nvSpPr>
          <p:cNvPr id="8" name="Metin kutusu 7">
            <a:extLst>
              <a:ext uri="{FF2B5EF4-FFF2-40B4-BE49-F238E27FC236}">
                <a16:creationId xmlns:a16="http://schemas.microsoft.com/office/drawing/2014/main" id="{D9EEAEEE-5A6F-42DE-8B45-08E9D0B8258A}"/>
              </a:ext>
            </a:extLst>
          </p:cNvPr>
          <p:cNvSpPr txBox="1"/>
          <p:nvPr/>
        </p:nvSpPr>
        <p:spPr>
          <a:xfrm>
            <a:off x="1051356" y="1408688"/>
            <a:ext cx="2863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Ön işlem Aşaması </a:t>
            </a:r>
          </a:p>
          <a:p>
            <a:r>
              <a:rPr lang="tr-TR" sz="2400" dirty="0"/>
              <a:t>k= 1			l= 2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F4EE5439-948B-4DE9-9DFC-9ECDD05C3CA8}"/>
              </a:ext>
            </a:extLst>
          </p:cNvPr>
          <p:cNvSpPr txBox="1"/>
          <p:nvPr/>
        </p:nvSpPr>
        <p:spPr>
          <a:xfrm>
            <a:off x="175947" y="2710045"/>
            <a:ext cx="603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j=5</a:t>
            </a:r>
          </a:p>
        </p:txBody>
      </p:sp>
      <p:graphicFrame>
        <p:nvGraphicFramePr>
          <p:cNvPr id="10" name="Tablo 9">
            <a:extLst>
              <a:ext uri="{FF2B5EF4-FFF2-40B4-BE49-F238E27FC236}">
                <a16:creationId xmlns:a16="http://schemas.microsoft.com/office/drawing/2014/main" id="{16B144D6-7A69-4ADF-9CA5-1F4F3EC1F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912093"/>
              </p:ext>
            </p:extLst>
          </p:nvPr>
        </p:nvGraphicFramePr>
        <p:xfrm>
          <a:off x="3160132" y="4136360"/>
          <a:ext cx="3371176" cy="481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97">
                  <a:extLst>
                    <a:ext uri="{9D8B030D-6E8A-4147-A177-3AD203B41FA5}">
                      <a16:colId xmlns:a16="http://schemas.microsoft.com/office/drawing/2014/main" val="419496189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3283561526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1505830834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2030617306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4083076522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1725726790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3849890708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2956985001"/>
                    </a:ext>
                  </a:extLst>
                </a:gridCol>
              </a:tblGrid>
              <a:tr h="481956"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C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0681799"/>
                  </a:ext>
                </a:extLst>
              </a:tr>
            </a:tbl>
          </a:graphicData>
        </a:graphic>
      </p:graphicFrame>
      <p:sp>
        <p:nvSpPr>
          <p:cNvPr id="11" name="Metin kutusu 10">
            <a:extLst>
              <a:ext uri="{FF2B5EF4-FFF2-40B4-BE49-F238E27FC236}">
                <a16:creationId xmlns:a16="http://schemas.microsoft.com/office/drawing/2014/main" id="{EFCFFADD-D165-4088-A649-27E5D6F53417}"/>
              </a:ext>
            </a:extLst>
          </p:cNvPr>
          <p:cNvSpPr txBox="1"/>
          <p:nvPr/>
        </p:nvSpPr>
        <p:spPr>
          <a:xfrm>
            <a:off x="319416" y="3195934"/>
            <a:ext cx="316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T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C1B08D9D-A09A-44AA-8D05-698047508D35}"/>
              </a:ext>
            </a:extLst>
          </p:cNvPr>
          <p:cNvSpPr txBox="1"/>
          <p:nvPr/>
        </p:nvSpPr>
        <p:spPr>
          <a:xfrm>
            <a:off x="319416" y="4136360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P</a:t>
            </a:r>
          </a:p>
        </p:txBody>
      </p:sp>
      <p:sp>
        <p:nvSpPr>
          <p:cNvPr id="15" name="Unvan 1">
            <a:extLst>
              <a:ext uri="{FF2B5EF4-FFF2-40B4-BE49-F238E27FC236}">
                <a16:creationId xmlns:a16="http://schemas.microsoft.com/office/drawing/2014/main" id="{120BC5AC-2CA3-4611-8AD8-8423A33AE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tr-TR" dirty="0"/>
              <a:t>Not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Naive</a:t>
            </a:r>
            <a:r>
              <a:rPr lang="tr-TR" dirty="0"/>
              <a:t> Algoritması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EB69A171-516E-4219-8521-139304B73381}"/>
              </a:ext>
            </a:extLst>
          </p:cNvPr>
          <p:cNvSpPr txBox="1"/>
          <p:nvPr/>
        </p:nvSpPr>
        <p:spPr>
          <a:xfrm>
            <a:off x="2993078" y="4727745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P[0]</a:t>
            </a:r>
            <a:r>
              <a:rPr lang="tr-TR" b="1" dirty="0"/>
              <a:t> </a:t>
            </a:r>
            <a:r>
              <a:rPr lang="tr-TR" dirty="0"/>
              <a:t>≠ P[1]</a:t>
            </a:r>
          </a:p>
        </p:txBody>
      </p:sp>
    </p:spTree>
    <p:extLst>
      <p:ext uri="{BB962C8B-B14F-4D97-AF65-F5344CB8AC3E}">
        <p14:creationId xmlns:p14="http://schemas.microsoft.com/office/powerpoint/2010/main" val="688878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İçerik Yer Tutucusu 6">
            <a:extLst>
              <a:ext uri="{FF2B5EF4-FFF2-40B4-BE49-F238E27FC236}">
                <a16:creationId xmlns:a16="http://schemas.microsoft.com/office/drawing/2014/main" id="{6C9CD3C0-6B10-4E1B-A27F-4828779C55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0418409"/>
              </p:ext>
            </p:extLst>
          </p:nvPr>
        </p:nvGraphicFramePr>
        <p:xfrm>
          <a:off x="1051356" y="2676891"/>
          <a:ext cx="10089288" cy="980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387">
                  <a:extLst>
                    <a:ext uri="{9D8B030D-6E8A-4147-A177-3AD203B41FA5}">
                      <a16:colId xmlns:a16="http://schemas.microsoft.com/office/drawing/2014/main" val="301660560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34374901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191835764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200244804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15570317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257933063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392264955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477530066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99740985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55286205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03493036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61934860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75085821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70560211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12789905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79736220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456221416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028265086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88613018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7747089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06562739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290235283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397023523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6913825"/>
                    </a:ext>
                  </a:extLst>
                </a:gridCol>
              </a:tblGrid>
              <a:tr h="490354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2187795"/>
                  </a:ext>
                </a:extLst>
              </a:tr>
              <a:tr h="490354"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8760259"/>
                  </a:ext>
                </a:extLst>
              </a:tr>
            </a:tbl>
          </a:graphicData>
        </a:graphic>
      </p:graphicFrame>
      <p:sp>
        <p:nvSpPr>
          <p:cNvPr id="8" name="Metin kutusu 7">
            <a:extLst>
              <a:ext uri="{FF2B5EF4-FFF2-40B4-BE49-F238E27FC236}">
                <a16:creationId xmlns:a16="http://schemas.microsoft.com/office/drawing/2014/main" id="{D9EEAEEE-5A6F-42DE-8B45-08E9D0B8258A}"/>
              </a:ext>
            </a:extLst>
          </p:cNvPr>
          <p:cNvSpPr txBox="1"/>
          <p:nvPr/>
        </p:nvSpPr>
        <p:spPr>
          <a:xfrm>
            <a:off x="1051356" y="1408688"/>
            <a:ext cx="2863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Ön işlem Aşaması </a:t>
            </a:r>
          </a:p>
          <a:p>
            <a:r>
              <a:rPr lang="tr-TR" sz="2400" dirty="0"/>
              <a:t>k= 1			l= 2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F4EE5439-948B-4DE9-9DFC-9ECDD05C3CA8}"/>
              </a:ext>
            </a:extLst>
          </p:cNvPr>
          <p:cNvSpPr txBox="1"/>
          <p:nvPr/>
        </p:nvSpPr>
        <p:spPr>
          <a:xfrm>
            <a:off x="175947" y="2710045"/>
            <a:ext cx="603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j=5</a:t>
            </a:r>
          </a:p>
        </p:txBody>
      </p:sp>
      <p:graphicFrame>
        <p:nvGraphicFramePr>
          <p:cNvPr id="10" name="Tablo 9">
            <a:extLst>
              <a:ext uri="{FF2B5EF4-FFF2-40B4-BE49-F238E27FC236}">
                <a16:creationId xmlns:a16="http://schemas.microsoft.com/office/drawing/2014/main" id="{16B144D6-7A69-4ADF-9CA5-1F4F3EC1F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867134"/>
              </p:ext>
            </p:extLst>
          </p:nvPr>
        </p:nvGraphicFramePr>
        <p:xfrm>
          <a:off x="3160132" y="4136360"/>
          <a:ext cx="3371176" cy="481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97">
                  <a:extLst>
                    <a:ext uri="{9D8B030D-6E8A-4147-A177-3AD203B41FA5}">
                      <a16:colId xmlns:a16="http://schemas.microsoft.com/office/drawing/2014/main" val="419496189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3283561526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1505830834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2030617306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4083076522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1725726790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3849890708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2956985001"/>
                    </a:ext>
                  </a:extLst>
                </a:gridCol>
              </a:tblGrid>
              <a:tr h="481956"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C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A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0681799"/>
                  </a:ext>
                </a:extLst>
              </a:tr>
            </a:tbl>
          </a:graphicData>
        </a:graphic>
      </p:graphicFrame>
      <p:sp>
        <p:nvSpPr>
          <p:cNvPr id="11" name="Metin kutusu 10">
            <a:extLst>
              <a:ext uri="{FF2B5EF4-FFF2-40B4-BE49-F238E27FC236}">
                <a16:creationId xmlns:a16="http://schemas.microsoft.com/office/drawing/2014/main" id="{EFCFFADD-D165-4088-A649-27E5D6F53417}"/>
              </a:ext>
            </a:extLst>
          </p:cNvPr>
          <p:cNvSpPr txBox="1"/>
          <p:nvPr/>
        </p:nvSpPr>
        <p:spPr>
          <a:xfrm>
            <a:off x="319416" y="3195934"/>
            <a:ext cx="316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T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C1B08D9D-A09A-44AA-8D05-698047508D35}"/>
              </a:ext>
            </a:extLst>
          </p:cNvPr>
          <p:cNvSpPr txBox="1"/>
          <p:nvPr/>
        </p:nvSpPr>
        <p:spPr>
          <a:xfrm>
            <a:off x="319416" y="4136360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P</a:t>
            </a:r>
          </a:p>
        </p:txBody>
      </p:sp>
      <p:sp>
        <p:nvSpPr>
          <p:cNvPr id="15" name="Unvan 1">
            <a:extLst>
              <a:ext uri="{FF2B5EF4-FFF2-40B4-BE49-F238E27FC236}">
                <a16:creationId xmlns:a16="http://schemas.microsoft.com/office/drawing/2014/main" id="{120BC5AC-2CA3-4611-8AD8-8423A33AE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tr-TR" dirty="0"/>
              <a:t>Not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Naive</a:t>
            </a:r>
            <a:r>
              <a:rPr lang="tr-TR" dirty="0"/>
              <a:t> Algoritması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EB69A171-516E-4219-8521-139304B73381}"/>
              </a:ext>
            </a:extLst>
          </p:cNvPr>
          <p:cNvSpPr txBox="1"/>
          <p:nvPr/>
        </p:nvSpPr>
        <p:spPr>
          <a:xfrm>
            <a:off x="2993078" y="4727745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P[0]</a:t>
            </a:r>
            <a:r>
              <a:rPr lang="tr-TR" b="1" dirty="0"/>
              <a:t> </a:t>
            </a:r>
            <a:r>
              <a:rPr lang="tr-TR" dirty="0"/>
              <a:t>≠ P[1]</a:t>
            </a:r>
          </a:p>
        </p:txBody>
      </p:sp>
    </p:spTree>
    <p:extLst>
      <p:ext uri="{BB962C8B-B14F-4D97-AF65-F5344CB8AC3E}">
        <p14:creationId xmlns:p14="http://schemas.microsoft.com/office/powerpoint/2010/main" val="1138208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İçerik Yer Tutucusu 6">
            <a:extLst>
              <a:ext uri="{FF2B5EF4-FFF2-40B4-BE49-F238E27FC236}">
                <a16:creationId xmlns:a16="http://schemas.microsoft.com/office/drawing/2014/main" id="{6C9CD3C0-6B10-4E1B-A27F-4828779C55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7165924"/>
              </p:ext>
            </p:extLst>
          </p:nvPr>
        </p:nvGraphicFramePr>
        <p:xfrm>
          <a:off x="1051356" y="2676891"/>
          <a:ext cx="10089288" cy="980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387">
                  <a:extLst>
                    <a:ext uri="{9D8B030D-6E8A-4147-A177-3AD203B41FA5}">
                      <a16:colId xmlns:a16="http://schemas.microsoft.com/office/drawing/2014/main" val="301660560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34374901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191835764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200244804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15570317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257933063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392264955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477530066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99740985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55286205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03493036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61934860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75085821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70560211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12789905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79736220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456221416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028265086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88613018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7747089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06562739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290235283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397023523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6913825"/>
                    </a:ext>
                  </a:extLst>
                </a:gridCol>
              </a:tblGrid>
              <a:tr h="490354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2187795"/>
                  </a:ext>
                </a:extLst>
              </a:tr>
              <a:tr h="490354"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8760259"/>
                  </a:ext>
                </a:extLst>
              </a:tr>
            </a:tbl>
          </a:graphicData>
        </a:graphic>
      </p:graphicFrame>
      <p:sp>
        <p:nvSpPr>
          <p:cNvPr id="8" name="Metin kutusu 7">
            <a:extLst>
              <a:ext uri="{FF2B5EF4-FFF2-40B4-BE49-F238E27FC236}">
                <a16:creationId xmlns:a16="http://schemas.microsoft.com/office/drawing/2014/main" id="{D9EEAEEE-5A6F-42DE-8B45-08E9D0B8258A}"/>
              </a:ext>
            </a:extLst>
          </p:cNvPr>
          <p:cNvSpPr txBox="1"/>
          <p:nvPr/>
        </p:nvSpPr>
        <p:spPr>
          <a:xfrm>
            <a:off x="1051356" y="1408688"/>
            <a:ext cx="2863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Ön işlem Aşaması </a:t>
            </a:r>
          </a:p>
          <a:p>
            <a:r>
              <a:rPr lang="tr-TR" sz="2400" dirty="0"/>
              <a:t>k= 1			l= 2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F4EE5439-948B-4DE9-9DFC-9ECDD05C3CA8}"/>
              </a:ext>
            </a:extLst>
          </p:cNvPr>
          <p:cNvSpPr txBox="1"/>
          <p:nvPr/>
        </p:nvSpPr>
        <p:spPr>
          <a:xfrm>
            <a:off x="175947" y="2710045"/>
            <a:ext cx="603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j=5</a:t>
            </a:r>
          </a:p>
        </p:txBody>
      </p:sp>
      <p:graphicFrame>
        <p:nvGraphicFramePr>
          <p:cNvPr id="10" name="Tablo 9">
            <a:extLst>
              <a:ext uri="{FF2B5EF4-FFF2-40B4-BE49-F238E27FC236}">
                <a16:creationId xmlns:a16="http://schemas.microsoft.com/office/drawing/2014/main" id="{16B144D6-7A69-4ADF-9CA5-1F4F3EC1F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476425"/>
              </p:ext>
            </p:extLst>
          </p:nvPr>
        </p:nvGraphicFramePr>
        <p:xfrm>
          <a:off x="3160132" y="4136360"/>
          <a:ext cx="3371176" cy="481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97">
                  <a:extLst>
                    <a:ext uri="{9D8B030D-6E8A-4147-A177-3AD203B41FA5}">
                      <a16:colId xmlns:a16="http://schemas.microsoft.com/office/drawing/2014/main" val="419496189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3283561526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1505830834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2030617306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4083076522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1725726790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3849890708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2956985001"/>
                    </a:ext>
                  </a:extLst>
                </a:gridCol>
              </a:tblGrid>
              <a:tr h="481956"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C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A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0681799"/>
                  </a:ext>
                </a:extLst>
              </a:tr>
            </a:tbl>
          </a:graphicData>
        </a:graphic>
      </p:graphicFrame>
      <p:sp>
        <p:nvSpPr>
          <p:cNvPr id="11" name="Metin kutusu 10">
            <a:extLst>
              <a:ext uri="{FF2B5EF4-FFF2-40B4-BE49-F238E27FC236}">
                <a16:creationId xmlns:a16="http://schemas.microsoft.com/office/drawing/2014/main" id="{EFCFFADD-D165-4088-A649-27E5D6F53417}"/>
              </a:ext>
            </a:extLst>
          </p:cNvPr>
          <p:cNvSpPr txBox="1"/>
          <p:nvPr/>
        </p:nvSpPr>
        <p:spPr>
          <a:xfrm>
            <a:off x="319416" y="3195934"/>
            <a:ext cx="316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T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C1B08D9D-A09A-44AA-8D05-698047508D35}"/>
              </a:ext>
            </a:extLst>
          </p:cNvPr>
          <p:cNvSpPr txBox="1"/>
          <p:nvPr/>
        </p:nvSpPr>
        <p:spPr>
          <a:xfrm>
            <a:off x="319416" y="4136360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P</a:t>
            </a:r>
          </a:p>
        </p:txBody>
      </p:sp>
      <p:sp>
        <p:nvSpPr>
          <p:cNvPr id="15" name="Unvan 1">
            <a:extLst>
              <a:ext uri="{FF2B5EF4-FFF2-40B4-BE49-F238E27FC236}">
                <a16:creationId xmlns:a16="http://schemas.microsoft.com/office/drawing/2014/main" id="{120BC5AC-2CA3-4611-8AD8-8423A33AE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tr-TR" dirty="0"/>
              <a:t>Not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Naive</a:t>
            </a:r>
            <a:r>
              <a:rPr lang="tr-TR" dirty="0"/>
              <a:t> Algoritması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EB69A171-516E-4219-8521-139304B73381}"/>
              </a:ext>
            </a:extLst>
          </p:cNvPr>
          <p:cNvSpPr txBox="1"/>
          <p:nvPr/>
        </p:nvSpPr>
        <p:spPr>
          <a:xfrm>
            <a:off x="2993078" y="4727745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P[0]</a:t>
            </a:r>
            <a:r>
              <a:rPr lang="tr-TR" b="1" dirty="0"/>
              <a:t> </a:t>
            </a:r>
            <a:r>
              <a:rPr lang="tr-TR" dirty="0"/>
              <a:t>≠ P[1]</a:t>
            </a:r>
          </a:p>
        </p:txBody>
      </p:sp>
    </p:spTree>
    <p:extLst>
      <p:ext uri="{BB962C8B-B14F-4D97-AF65-F5344CB8AC3E}">
        <p14:creationId xmlns:p14="http://schemas.microsoft.com/office/powerpoint/2010/main" val="243023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İçerik Yer Tutucusu 6">
            <a:extLst>
              <a:ext uri="{FF2B5EF4-FFF2-40B4-BE49-F238E27FC236}">
                <a16:creationId xmlns:a16="http://schemas.microsoft.com/office/drawing/2014/main" id="{6C9CD3C0-6B10-4E1B-A27F-4828779C55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1961300"/>
              </p:ext>
            </p:extLst>
          </p:nvPr>
        </p:nvGraphicFramePr>
        <p:xfrm>
          <a:off x="1051356" y="2676891"/>
          <a:ext cx="10089288" cy="980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387">
                  <a:extLst>
                    <a:ext uri="{9D8B030D-6E8A-4147-A177-3AD203B41FA5}">
                      <a16:colId xmlns:a16="http://schemas.microsoft.com/office/drawing/2014/main" val="301660560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34374901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191835764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200244804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15570317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257933063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392264955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477530066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99740985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55286205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03493036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61934860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75085821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70560211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12789905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79736220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456221416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028265086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88613018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7747089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06562739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290235283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397023523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6913825"/>
                    </a:ext>
                  </a:extLst>
                </a:gridCol>
              </a:tblGrid>
              <a:tr h="490354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2187795"/>
                  </a:ext>
                </a:extLst>
              </a:tr>
              <a:tr h="490354"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8760259"/>
                  </a:ext>
                </a:extLst>
              </a:tr>
            </a:tbl>
          </a:graphicData>
        </a:graphic>
      </p:graphicFrame>
      <p:sp>
        <p:nvSpPr>
          <p:cNvPr id="8" name="Metin kutusu 7">
            <a:extLst>
              <a:ext uri="{FF2B5EF4-FFF2-40B4-BE49-F238E27FC236}">
                <a16:creationId xmlns:a16="http://schemas.microsoft.com/office/drawing/2014/main" id="{D9EEAEEE-5A6F-42DE-8B45-08E9D0B8258A}"/>
              </a:ext>
            </a:extLst>
          </p:cNvPr>
          <p:cNvSpPr txBox="1"/>
          <p:nvPr/>
        </p:nvSpPr>
        <p:spPr>
          <a:xfrm>
            <a:off x="1051356" y="1408688"/>
            <a:ext cx="2863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Ön işlem Aşaması </a:t>
            </a:r>
          </a:p>
          <a:p>
            <a:r>
              <a:rPr lang="tr-TR" sz="2400" dirty="0"/>
              <a:t>k= 1			l= 2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F4EE5439-948B-4DE9-9DFC-9ECDD05C3CA8}"/>
              </a:ext>
            </a:extLst>
          </p:cNvPr>
          <p:cNvSpPr txBox="1"/>
          <p:nvPr/>
        </p:nvSpPr>
        <p:spPr>
          <a:xfrm>
            <a:off x="175947" y="2710045"/>
            <a:ext cx="603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j=5</a:t>
            </a:r>
          </a:p>
        </p:txBody>
      </p:sp>
      <p:graphicFrame>
        <p:nvGraphicFramePr>
          <p:cNvPr id="10" name="Tablo 9">
            <a:extLst>
              <a:ext uri="{FF2B5EF4-FFF2-40B4-BE49-F238E27FC236}">
                <a16:creationId xmlns:a16="http://schemas.microsoft.com/office/drawing/2014/main" id="{16B144D6-7A69-4ADF-9CA5-1F4F3EC1F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806908"/>
              </p:ext>
            </p:extLst>
          </p:nvPr>
        </p:nvGraphicFramePr>
        <p:xfrm>
          <a:off x="3160132" y="4136360"/>
          <a:ext cx="3371176" cy="481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97">
                  <a:extLst>
                    <a:ext uri="{9D8B030D-6E8A-4147-A177-3AD203B41FA5}">
                      <a16:colId xmlns:a16="http://schemas.microsoft.com/office/drawing/2014/main" val="419496189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3283561526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1505830834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2030617306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4083076522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1725726790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3849890708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2956985001"/>
                    </a:ext>
                  </a:extLst>
                </a:gridCol>
              </a:tblGrid>
              <a:tr h="481956"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C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A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A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0681799"/>
                  </a:ext>
                </a:extLst>
              </a:tr>
            </a:tbl>
          </a:graphicData>
        </a:graphic>
      </p:graphicFrame>
      <p:sp>
        <p:nvSpPr>
          <p:cNvPr id="11" name="Metin kutusu 10">
            <a:extLst>
              <a:ext uri="{FF2B5EF4-FFF2-40B4-BE49-F238E27FC236}">
                <a16:creationId xmlns:a16="http://schemas.microsoft.com/office/drawing/2014/main" id="{EFCFFADD-D165-4088-A649-27E5D6F53417}"/>
              </a:ext>
            </a:extLst>
          </p:cNvPr>
          <p:cNvSpPr txBox="1"/>
          <p:nvPr/>
        </p:nvSpPr>
        <p:spPr>
          <a:xfrm>
            <a:off x="319416" y="3195934"/>
            <a:ext cx="316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T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C1B08D9D-A09A-44AA-8D05-698047508D35}"/>
              </a:ext>
            </a:extLst>
          </p:cNvPr>
          <p:cNvSpPr txBox="1"/>
          <p:nvPr/>
        </p:nvSpPr>
        <p:spPr>
          <a:xfrm>
            <a:off x="319416" y="4136360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P</a:t>
            </a:r>
          </a:p>
        </p:txBody>
      </p:sp>
      <p:sp>
        <p:nvSpPr>
          <p:cNvPr id="15" name="Unvan 1">
            <a:extLst>
              <a:ext uri="{FF2B5EF4-FFF2-40B4-BE49-F238E27FC236}">
                <a16:creationId xmlns:a16="http://schemas.microsoft.com/office/drawing/2014/main" id="{120BC5AC-2CA3-4611-8AD8-8423A33AE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tr-TR" dirty="0"/>
              <a:t>Not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Naive</a:t>
            </a:r>
            <a:r>
              <a:rPr lang="tr-TR" dirty="0"/>
              <a:t> Algoritması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EB69A171-516E-4219-8521-139304B73381}"/>
              </a:ext>
            </a:extLst>
          </p:cNvPr>
          <p:cNvSpPr txBox="1"/>
          <p:nvPr/>
        </p:nvSpPr>
        <p:spPr>
          <a:xfrm>
            <a:off x="2993078" y="4727745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P[0]</a:t>
            </a:r>
            <a:r>
              <a:rPr lang="tr-TR" b="1" dirty="0"/>
              <a:t> </a:t>
            </a:r>
            <a:r>
              <a:rPr lang="tr-TR" dirty="0"/>
              <a:t>≠ P[1]</a:t>
            </a:r>
          </a:p>
        </p:txBody>
      </p:sp>
    </p:spTree>
    <p:extLst>
      <p:ext uri="{BB962C8B-B14F-4D97-AF65-F5344CB8AC3E}">
        <p14:creationId xmlns:p14="http://schemas.microsoft.com/office/powerpoint/2010/main" val="570292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İçerik Yer Tutucusu 6">
            <a:extLst>
              <a:ext uri="{FF2B5EF4-FFF2-40B4-BE49-F238E27FC236}">
                <a16:creationId xmlns:a16="http://schemas.microsoft.com/office/drawing/2014/main" id="{6C9CD3C0-6B10-4E1B-A27F-4828779C55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2738598"/>
              </p:ext>
            </p:extLst>
          </p:nvPr>
        </p:nvGraphicFramePr>
        <p:xfrm>
          <a:off x="1051356" y="2676891"/>
          <a:ext cx="10089288" cy="980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387">
                  <a:extLst>
                    <a:ext uri="{9D8B030D-6E8A-4147-A177-3AD203B41FA5}">
                      <a16:colId xmlns:a16="http://schemas.microsoft.com/office/drawing/2014/main" val="301660560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34374901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191835764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200244804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15570317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257933063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392264955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477530066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99740985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55286205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03493036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61934860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75085821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70560211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12789905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79736220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456221416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028265086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88613018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7747089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06562739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290235283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397023523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6913825"/>
                    </a:ext>
                  </a:extLst>
                </a:gridCol>
              </a:tblGrid>
              <a:tr h="490354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2187795"/>
                  </a:ext>
                </a:extLst>
              </a:tr>
              <a:tr h="490354"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8760259"/>
                  </a:ext>
                </a:extLst>
              </a:tr>
            </a:tbl>
          </a:graphicData>
        </a:graphic>
      </p:graphicFrame>
      <p:sp>
        <p:nvSpPr>
          <p:cNvPr id="8" name="Metin kutusu 7">
            <a:extLst>
              <a:ext uri="{FF2B5EF4-FFF2-40B4-BE49-F238E27FC236}">
                <a16:creationId xmlns:a16="http://schemas.microsoft.com/office/drawing/2014/main" id="{D9EEAEEE-5A6F-42DE-8B45-08E9D0B8258A}"/>
              </a:ext>
            </a:extLst>
          </p:cNvPr>
          <p:cNvSpPr txBox="1"/>
          <p:nvPr/>
        </p:nvSpPr>
        <p:spPr>
          <a:xfrm>
            <a:off x="1051356" y="1408688"/>
            <a:ext cx="2863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Ön işlem Aşaması </a:t>
            </a:r>
          </a:p>
          <a:p>
            <a:r>
              <a:rPr lang="tr-TR" sz="2400" dirty="0"/>
              <a:t>k= 1			l= 2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F4EE5439-948B-4DE9-9DFC-9ECDD05C3CA8}"/>
              </a:ext>
            </a:extLst>
          </p:cNvPr>
          <p:cNvSpPr txBox="1"/>
          <p:nvPr/>
        </p:nvSpPr>
        <p:spPr>
          <a:xfrm>
            <a:off x="175947" y="2710045"/>
            <a:ext cx="603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j=5</a:t>
            </a:r>
          </a:p>
        </p:txBody>
      </p:sp>
      <p:graphicFrame>
        <p:nvGraphicFramePr>
          <p:cNvPr id="10" name="Tablo 9">
            <a:extLst>
              <a:ext uri="{FF2B5EF4-FFF2-40B4-BE49-F238E27FC236}">
                <a16:creationId xmlns:a16="http://schemas.microsoft.com/office/drawing/2014/main" id="{16B144D6-7A69-4ADF-9CA5-1F4F3EC1F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171808"/>
              </p:ext>
            </p:extLst>
          </p:nvPr>
        </p:nvGraphicFramePr>
        <p:xfrm>
          <a:off x="3160132" y="4136360"/>
          <a:ext cx="3371176" cy="481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97">
                  <a:extLst>
                    <a:ext uri="{9D8B030D-6E8A-4147-A177-3AD203B41FA5}">
                      <a16:colId xmlns:a16="http://schemas.microsoft.com/office/drawing/2014/main" val="419496189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3283561526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1505830834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2030617306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4083076522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1725726790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3849890708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2956985001"/>
                    </a:ext>
                  </a:extLst>
                </a:gridCol>
              </a:tblGrid>
              <a:tr h="481956"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C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A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A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0681799"/>
                  </a:ext>
                </a:extLst>
              </a:tr>
            </a:tbl>
          </a:graphicData>
        </a:graphic>
      </p:graphicFrame>
      <p:sp>
        <p:nvSpPr>
          <p:cNvPr id="11" name="Metin kutusu 10">
            <a:extLst>
              <a:ext uri="{FF2B5EF4-FFF2-40B4-BE49-F238E27FC236}">
                <a16:creationId xmlns:a16="http://schemas.microsoft.com/office/drawing/2014/main" id="{EFCFFADD-D165-4088-A649-27E5D6F53417}"/>
              </a:ext>
            </a:extLst>
          </p:cNvPr>
          <p:cNvSpPr txBox="1"/>
          <p:nvPr/>
        </p:nvSpPr>
        <p:spPr>
          <a:xfrm>
            <a:off x="319416" y="3195934"/>
            <a:ext cx="316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T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C1B08D9D-A09A-44AA-8D05-698047508D35}"/>
              </a:ext>
            </a:extLst>
          </p:cNvPr>
          <p:cNvSpPr txBox="1"/>
          <p:nvPr/>
        </p:nvSpPr>
        <p:spPr>
          <a:xfrm>
            <a:off x="319416" y="4136360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P</a:t>
            </a:r>
          </a:p>
        </p:txBody>
      </p:sp>
      <p:sp>
        <p:nvSpPr>
          <p:cNvPr id="15" name="Unvan 1">
            <a:extLst>
              <a:ext uri="{FF2B5EF4-FFF2-40B4-BE49-F238E27FC236}">
                <a16:creationId xmlns:a16="http://schemas.microsoft.com/office/drawing/2014/main" id="{120BC5AC-2CA3-4611-8AD8-8423A33AE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tr-TR" dirty="0"/>
              <a:t>Not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Naive</a:t>
            </a:r>
            <a:r>
              <a:rPr lang="tr-TR" dirty="0"/>
              <a:t> Algoritması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EB69A171-516E-4219-8521-139304B73381}"/>
              </a:ext>
            </a:extLst>
          </p:cNvPr>
          <p:cNvSpPr txBox="1"/>
          <p:nvPr/>
        </p:nvSpPr>
        <p:spPr>
          <a:xfrm>
            <a:off x="2993078" y="4727745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P[0]</a:t>
            </a:r>
            <a:r>
              <a:rPr lang="tr-TR" b="1" dirty="0"/>
              <a:t> </a:t>
            </a:r>
            <a:r>
              <a:rPr lang="tr-TR" dirty="0"/>
              <a:t>≠ P[1]</a:t>
            </a:r>
          </a:p>
        </p:txBody>
      </p:sp>
    </p:spTree>
    <p:extLst>
      <p:ext uri="{BB962C8B-B14F-4D97-AF65-F5344CB8AC3E}">
        <p14:creationId xmlns:p14="http://schemas.microsoft.com/office/powerpoint/2010/main" val="2868301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DF14A5C-D716-46BC-9FFD-DB6EDF48D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Not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Naive</a:t>
            </a:r>
            <a:r>
              <a:rPr lang="tr-TR" dirty="0"/>
              <a:t> Algoritması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40ED116-7C35-4522-9221-E4E227501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tr-TR" dirty="0"/>
              <a:t>Önişlem aşamasında uzay ve zaman karmaşıklığı sabittir.</a:t>
            </a:r>
          </a:p>
          <a:p>
            <a:pPr>
              <a:lnSpc>
                <a:spcPct val="150000"/>
              </a:lnSpc>
            </a:pPr>
            <a:r>
              <a:rPr lang="tr-TR" dirty="0"/>
              <a:t>Arama aşamasında ise O(</a:t>
            </a:r>
            <a:r>
              <a:rPr lang="tr-TR" dirty="0" err="1"/>
              <a:t>mn</a:t>
            </a:r>
            <a:r>
              <a:rPr lang="tr-TR" dirty="0"/>
              <a:t>) zaman karmaşıklığına sahiptir.</a:t>
            </a:r>
          </a:p>
          <a:p>
            <a:pPr marL="0" indent="0">
              <a:lnSpc>
                <a:spcPct val="150000"/>
              </a:lnSpc>
              <a:buNone/>
            </a:pPr>
            <a:endParaRPr lang="tr-TR" dirty="0"/>
          </a:p>
          <a:p>
            <a:pPr>
              <a:lnSpc>
                <a:spcPct val="150000"/>
              </a:lnSpc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61234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İçerik Yer Tutucusu 6">
            <a:extLst>
              <a:ext uri="{FF2B5EF4-FFF2-40B4-BE49-F238E27FC236}">
                <a16:creationId xmlns:a16="http://schemas.microsoft.com/office/drawing/2014/main" id="{6C9CD3C0-6B10-4E1B-A27F-4828779C55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5255808"/>
              </p:ext>
            </p:extLst>
          </p:nvPr>
        </p:nvGraphicFramePr>
        <p:xfrm>
          <a:off x="1051356" y="2676891"/>
          <a:ext cx="10089288" cy="980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387">
                  <a:extLst>
                    <a:ext uri="{9D8B030D-6E8A-4147-A177-3AD203B41FA5}">
                      <a16:colId xmlns:a16="http://schemas.microsoft.com/office/drawing/2014/main" val="301660560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34374901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191835764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200244804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15570317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257933063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392264955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477530066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99740985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55286205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03493036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61934860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75085821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70560211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12789905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79736220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456221416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028265086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88613018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7747089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06562739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290235283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397023523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6913825"/>
                    </a:ext>
                  </a:extLst>
                </a:gridCol>
              </a:tblGrid>
              <a:tr h="490354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2187795"/>
                  </a:ext>
                </a:extLst>
              </a:tr>
              <a:tr h="490354"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8760259"/>
                  </a:ext>
                </a:extLst>
              </a:tr>
            </a:tbl>
          </a:graphicData>
        </a:graphic>
      </p:graphicFrame>
      <p:sp>
        <p:nvSpPr>
          <p:cNvPr id="8" name="Metin kutusu 7">
            <a:extLst>
              <a:ext uri="{FF2B5EF4-FFF2-40B4-BE49-F238E27FC236}">
                <a16:creationId xmlns:a16="http://schemas.microsoft.com/office/drawing/2014/main" id="{D9EEAEEE-5A6F-42DE-8B45-08E9D0B8258A}"/>
              </a:ext>
            </a:extLst>
          </p:cNvPr>
          <p:cNvSpPr txBox="1"/>
          <p:nvPr/>
        </p:nvSpPr>
        <p:spPr>
          <a:xfrm>
            <a:off x="1051356" y="1408688"/>
            <a:ext cx="2863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Ön işlem Aşaması </a:t>
            </a:r>
          </a:p>
          <a:p>
            <a:r>
              <a:rPr lang="tr-TR" sz="2400" dirty="0"/>
              <a:t>k= 1			l= 2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F4EE5439-948B-4DE9-9DFC-9ECDD05C3CA8}"/>
              </a:ext>
            </a:extLst>
          </p:cNvPr>
          <p:cNvSpPr txBox="1"/>
          <p:nvPr/>
        </p:nvSpPr>
        <p:spPr>
          <a:xfrm>
            <a:off x="175947" y="2710045"/>
            <a:ext cx="603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j=5</a:t>
            </a:r>
          </a:p>
        </p:txBody>
      </p:sp>
      <p:graphicFrame>
        <p:nvGraphicFramePr>
          <p:cNvPr id="10" name="Tablo 9">
            <a:extLst>
              <a:ext uri="{FF2B5EF4-FFF2-40B4-BE49-F238E27FC236}">
                <a16:creationId xmlns:a16="http://schemas.microsoft.com/office/drawing/2014/main" id="{16B144D6-7A69-4ADF-9CA5-1F4F3EC1F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759813"/>
              </p:ext>
            </p:extLst>
          </p:nvPr>
        </p:nvGraphicFramePr>
        <p:xfrm>
          <a:off x="3160132" y="4136360"/>
          <a:ext cx="3371176" cy="481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97">
                  <a:extLst>
                    <a:ext uri="{9D8B030D-6E8A-4147-A177-3AD203B41FA5}">
                      <a16:colId xmlns:a16="http://schemas.microsoft.com/office/drawing/2014/main" val="419496189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3283561526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1505830834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2030617306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4083076522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1725726790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3849890708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2956985001"/>
                    </a:ext>
                  </a:extLst>
                </a:gridCol>
              </a:tblGrid>
              <a:tr h="481956"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C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A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A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A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0681799"/>
                  </a:ext>
                </a:extLst>
              </a:tr>
            </a:tbl>
          </a:graphicData>
        </a:graphic>
      </p:graphicFrame>
      <p:sp>
        <p:nvSpPr>
          <p:cNvPr id="11" name="Metin kutusu 10">
            <a:extLst>
              <a:ext uri="{FF2B5EF4-FFF2-40B4-BE49-F238E27FC236}">
                <a16:creationId xmlns:a16="http://schemas.microsoft.com/office/drawing/2014/main" id="{EFCFFADD-D165-4088-A649-27E5D6F53417}"/>
              </a:ext>
            </a:extLst>
          </p:cNvPr>
          <p:cNvSpPr txBox="1"/>
          <p:nvPr/>
        </p:nvSpPr>
        <p:spPr>
          <a:xfrm>
            <a:off x="319416" y="3195934"/>
            <a:ext cx="316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T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C1B08D9D-A09A-44AA-8D05-698047508D35}"/>
              </a:ext>
            </a:extLst>
          </p:cNvPr>
          <p:cNvSpPr txBox="1"/>
          <p:nvPr/>
        </p:nvSpPr>
        <p:spPr>
          <a:xfrm>
            <a:off x="319416" y="4136360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P</a:t>
            </a:r>
          </a:p>
        </p:txBody>
      </p:sp>
      <p:sp>
        <p:nvSpPr>
          <p:cNvPr id="15" name="Unvan 1">
            <a:extLst>
              <a:ext uri="{FF2B5EF4-FFF2-40B4-BE49-F238E27FC236}">
                <a16:creationId xmlns:a16="http://schemas.microsoft.com/office/drawing/2014/main" id="{120BC5AC-2CA3-4611-8AD8-8423A33AE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tr-TR" dirty="0"/>
              <a:t>Not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Naive</a:t>
            </a:r>
            <a:r>
              <a:rPr lang="tr-TR" dirty="0"/>
              <a:t> Algoritması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EB69A171-516E-4219-8521-139304B73381}"/>
              </a:ext>
            </a:extLst>
          </p:cNvPr>
          <p:cNvSpPr txBox="1"/>
          <p:nvPr/>
        </p:nvSpPr>
        <p:spPr>
          <a:xfrm>
            <a:off x="2993078" y="4727745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P[0]</a:t>
            </a:r>
            <a:r>
              <a:rPr lang="tr-TR" b="1" dirty="0"/>
              <a:t> </a:t>
            </a:r>
            <a:r>
              <a:rPr lang="tr-TR" dirty="0"/>
              <a:t>≠ P[1]</a:t>
            </a:r>
          </a:p>
        </p:txBody>
      </p:sp>
    </p:spTree>
    <p:extLst>
      <p:ext uri="{BB962C8B-B14F-4D97-AF65-F5344CB8AC3E}">
        <p14:creationId xmlns:p14="http://schemas.microsoft.com/office/powerpoint/2010/main" val="33300631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İçerik Yer Tutucusu 6">
            <a:extLst>
              <a:ext uri="{FF2B5EF4-FFF2-40B4-BE49-F238E27FC236}">
                <a16:creationId xmlns:a16="http://schemas.microsoft.com/office/drawing/2014/main" id="{6C9CD3C0-6B10-4E1B-A27F-4828779C55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161124"/>
              </p:ext>
            </p:extLst>
          </p:nvPr>
        </p:nvGraphicFramePr>
        <p:xfrm>
          <a:off x="1051356" y="2676891"/>
          <a:ext cx="10089288" cy="980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387">
                  <a:extLst>
                    <a:ext uri="{9D8B030D-6E8A-4147-A177-3AD203B41FA5}">
                      <a16:colId xmlns:a16="http://schemas.microsoft.com/office/drawing/2014/main" val="301660560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34374901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191835764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200244804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15570317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257933063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392264955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477530066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99740985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55286205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03493036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61934860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75085821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70560211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12789905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79736220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456221416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028265086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88613018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7747089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06562739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290235283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397023523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6913825"/>
                    </a:ext>
                  </a:extLst>
                </a:gridCol>
              </a:tblGrid>
              <a:tr h="490354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2187795"/>
                  </a:ext>
                </a:extLst>
              </a:tr>
              <a:tr h="490354"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8760259"/>
                  </a:ext>
                </a:extLst>
              </a:tr>
            </a:tbl>
          </a:graphicData>
        </a:graphic>
      </p:graphicFrame>
      <p:sp>
        <p:nvSpPr>
          <p:cNvPr id="8" name="Metin kutusu 7">
            <a:extLst>
              <a:ext uri="{FF2B5EF4-FFF2-40B4-BE49-F238E27FC236}">
                <a16:creationId xmlns:a16="http://schemas.microsoft.com/office/drawing/2014/main" id="{D9EEAEEE-5A6F-42DE-8B45-08E9D0B8258A}"/>
              </a:ext>
            </a:extLst>
          </p:cNvPr>
          <p:cNvSpPr txBox="1"/>
          <p:nvPr/>
        </p:nvSpPr>
        <p:spPr>
          <a:xfrm>
            <a:off x="1051356" y="1408688"/>
            <a:ext cx="2863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Ön işlem Aşaması </a:t>
            </a:r>
          </a:p>
          <a:p>
            <a:r>
              <a:rPr lang="tr-TR" sz="2400" dirty="0"/>
              <a:t>k= 1			l= 2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F4EE5439-948B-4DE9-9DFC-9ECDD05C3CA8}"/>
              </a:ext>
            </a:extLst>
          </p:cNvPr>
          <p:cNvSpPr txBox="1"/>
          <p:nvPr/>
        </p:nvSpPr>
        <p:spPr>
          <a:xfrm>
            <a:off x="175947" y="2710045"/>
            <a:ext cx="603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j=5</a:t>
            </a:r>
          </a:p>
        </p:txBody>
      </p:sp>
      <p:graphicFrame>
        <p:nvGraphicFramePr>
          <p:cNvPr id="10" name="Tablo 9">
            <a:extLst>
              <a:ext uri="{FF2B5EF4-FFF2-40B4-BE49-F238E27FC236}">
                <a16:creationId xmlns:a16="http://schemas.microsoft.com/office/drawing/2014/main" id="{16B144D6-7A69-4ADF-9CA5-1F4F3EC1F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512900"/>
              </p:ext>
            </p:extLst>
          </p:nvPr>
        </p:nvGraphicFramePr>
        <p:xfrm>
          <a:off x="3160132" y="4136360"/>
          <a:ext cx="3371176" cy="481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97">
                  <a:extLst>
                    <a:ext uri="{9D8B030D-6E8A-4147-A177-3AD203B41FA5}">
                      <a16:colId xmlns:a16="http://schemas.microsoft.com/office/drawing/2014/main" val="419496189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3283561526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1505830834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2030617306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4083076522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1725726790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3849890708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2956985001"/>
                    </a:ext>
                  </a:extLst>
                </a:gridCol>
              </a:tblGrid>
              <a:tr h="481956"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C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A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A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A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681799"/>
                  </a:ext>
                </a:extLst>
              </a:tr>
            </a:tbl>
          </a:graphicData>
        </a:graphic>
      </p:graphicFrame>
      <p:sp>
        <p:nvSpPr>
          <p:cNvPr id="11" name="Metin kutusu 10">
            <a:extLst>
              <a:ext uri="{FF2B5EF4-FFF2-40B4-BE49-F238E27FC236}">
                <a16:creationId xmlns:a16="http://schemas.microsoft.com/office/drawing/2014/main" id="{EFCFFADD-D165-4088-A649-27E5D6F53417}"/>
              </a:ext>
            </a:extLst>
          </p:cNvPr>
          <p:cNvSpPr txBox="1"/>
          <p:nvPr/>
        </p:nvSpPr>
        <p:spPr>
          <a:xfrm>
            <a:off x="319416" y="3195934"/>
            <a:ext cx="316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T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C1B08D9D-A09A-44AA-8D05-698047508D35}"/>
              </a:ext>
            </a:extLst>
          </p:cNvPr>
          <p:cNvSpPr txBox="1"/>
          <p:nvPr/>
        </p:nvSpPr>
        <p:spPr>
          <a:xfrm>
            <a:off x="319416" y="4136360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P</a:t>
            </a:r>
          </a:p>
        </p:txBody>
      </p:sp>
      <p:sp>
        <p:nvSpPr>
          <p:cNvPr id="15" name="Unvan 1">
            <a:extLst>
              <a:ext uri="{FF2B5EF4-FFF2-40B4-BE49-F238E27FC236}">
                <a16:creationId xmlns:a16="http://schemas.microsoft.com/office/drawing/2014/main" id="{120BC5AC-2CA3-4611-8AD8-8423A33AE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tr-TR" dirty="0"/>
              <a:t>Not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Naive</a:t>
            </a:r>
            <a:r>
              <a:rPr lang="tr-TR" dirty="0"/>
              <a:t> Algoritması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EB69A171-516E-4219-8521-139304B73381}"/>
              </a:ext>
            </a:extLst>
          </p:cNvPr>
          <p:cNvSpPr txBox="1"/>
          <p:nvPr/>
        </p:nvSpPr>
        <p:spPr>
          <a:xfrm>
            <a:off x="2993078" y="4727745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P[0]</a:t>
            </a:r>
            <a:r>
              <a:rPr lang="tr-TR" b="1" dirty="0"/>
              <a:t> </a:t>
            </a:r>
            <a:r>
              <a:rPr lang="tr-TR" dirty="0"/>
              <a:t>≠ P[1]</a:t>
            </a:r>
          </a:p>
        </p:txBody>
      </p:sp>
    </p:spTree>
    <p:extLst>
      <p:ext uri="{BB962C8B-B14F-4D97-AF65-F5344CB8AC3E}">
        <p14:creationId xmlns:p14="http://schemas.microsoft.com/office/powerpoint/2010/main" val="1454886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İçerik Yer Tutucusu 6">
            <a:extLst>
              <a:ext uri="{FF2B5EF4-FFF2-40B4-BE49-F238E27FC236}">
                <a16:creationId xmlns:a16="http://schemas.microsoft.com/office/drawing/2014/main" id="{6C9CD3C0-6B10-4E1B-A27F-4828779C55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151313"/>
              </p:ext>
            </p:extLst>
          </p:nvPr>
        </p:nvGraphicFramePr>
        <p:xfrm>
          <a:off x="1051356" y="2676891"/>
          <a:ext cx="10089288" cy="980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387">
                  <a:extLst>
                    <a:ext uri="{9D8B030D-6E8A-4147-A177-3AD203B41FA5}">
                      <a16:colId xmlns:a16="http://schemas.microsoft.com/office/drawing/2014/main" val="301660560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34374901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191835764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200244804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15570317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257933063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392264955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477530066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99740985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55286205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03493036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61934860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75085821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70560211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12789905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79736220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456221416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028265086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88613018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7747089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06562739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290235283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397023523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6913825"/>
                    </a:ext>
                  </a:extLst>
                </a:gridCol>
              </a:tblGrid>
              <a:tr h="490354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2187795"/>
                  </a:ext>
                </a:extLst>
              </a:tr>
              <a:tr h="490354"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8760259"/>
                  </a:ext>
                </a:extLst>
              </a:tr>
            </a:tbl>
          </a:graphicData>
        </a:graphic>
      </p:graphicFrame>
      <p:sp>
        <p:nvSpPr>
          <p:cNvPr id="8" name="Metin kutusu 7">
            <a:extLst>
              <a:ext uri="{FF2B5EF4-FFF2-40B4-BE49-F238E27FC236}">
                <a16:creationId xmlns:a16="http://schemas.microsoft.com/office/drawing/2014/main" id="{D9EEAEEE-5A6F-42DE-8B45-08E9D0B8258A}"/>
              </a:ext>
            </a:extLst>
          </p:cNvPr>
          <p:cNvSpPr txBox="1"/>
          <p:nvPr/>
        </p:nvSpPr>
        <p:spPr>
          <a:xfrm>
            <a:off x="1051356" y="1408688"/>
            <a:ext cx="2863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Ön işlem Aşaması </a:t>
            </a:r>
          </a:p>
          <a:p>
            <a:r>
              <a:rPr lang="tr-TR" sz="2400" dirty="0"/>
              <a:t>k= 1			l= 2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F4EE5439-948B-4DE9-9DFC-9ECDD05C3CA8}"/>
              </a:ext>
            </a:extLst>
          </p:cNvPr>
          <p:cNvSpPr txBox="1"/>
          <p:nvPr/>
        </p:nvSpPr>
        <p:spPr>
          <a:xfrm>
            <a:off x="175947" y="2710045"/>
            <a:ext cx="603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j=5</a:t>
            </a:r>
          </a:p>
        </p:txBody>
      </p:sp>
      <p:graphicFrame>
        <p:nvGraphicFramePr>
          <p:cNvPr id="10" name="Tablo 9">
            <a:extLst>
              <a:ext uri="{FF2B5EF4-FFF2-40B4-BE49-F238E27FC236}">
                <a16:creationId xmlns:a16="http://schemas.microsoft.com/office/drawing/2014/main" id="{16B144D6-7A69-4ADF-9CA5-1F4F3EC1F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99603"/>
              </p:ext>
            </p:extLst>
          </p:nvPr>
        </p:nvGraphicFramePr>
        <p:xfrm>
          <a:off x="3160132" y="4136360"/>
          <a:ext cx="3371176" cy="481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97">
                  <a:extLst>
                    <a:ext uri="{9D8B030D-6E8A-4147-A177-3AD203B41FA5}">
                      <a16:colId xmlns:a16="http://schemas.microsoft.com/office/drawing/2014/main" val="419496189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3283561526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1505830834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2030617306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4083076522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1725726790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3849890708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2956985001"/>
                    </a:ext>
                  </a:extLst>
                </a:gridCol>
              </a:tblGrid>
              <a:tr h="481956"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C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A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A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A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681799"/>
                  </a:ext>
                </a:extLst>
              </a:tr>
            </a:tbl>
          </a:graphicData>
        </a:graphic>
      </p:graphicFrame>
      <p:sp>
        <p:nvSpPr>
          <p:cNvPr id="11" name="Metin kutusu 10">
            <a:extLst>
              <a:ext uri="{FF2B5EF4-FFF2-40B4-BE49-F238E27FC236}">
                <a16:creationId xmlns:a16="http://schemas.microsoft.com/office/drawing/2014/main" id="{EFCFFADD-D165-4088-A649-27E5D6F53417}"/>
              </a:ext>
            </a:extLst>
          </p:cNvPr>
          <p:cNvSpPr txBox="1"/>
          <p:nvPr/>
        </p:nvSpPr>
        <p:spPr>
          <a:xfrm>
            <a:off x="319416" y="3195934"/>
            <a:ext cx="316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T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C1B08D9D-A09A-44AA-8D05-698047508D35}"/>
              </a:ext>
            </a:extLst>
          </p:cNvPr>
          <p:cNvSpPr txBox="1"/>
          <p:nvPr/>
        </p:nvSpPr>
        <p:spPr>
          <a:xfrm>
            <a:off x="319416" y="4136360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P</a:t>
            </a:r>
          </a:p>
        </p:txBody>
      </p:sp>
      <p:sp>
        <p:nvSpPr>
          <p:cNvPr id="15" name="Unvan 1">
            <a:extLst>
              <a:ext uri="{FF2B5EF4-FFF2-40B4-BE49-F238E27FC236}">
                <a16:creationId xmlns:a16="http://schemas.microsoft.com/office/drawing/2014/main" id="{120BC5AC-2CA3-4611-8AD8-8423A33AE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tr-TR" dirty="0"/>
              <a:t>Not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Naive</a:t>
            </a:r>
            <a:r>
              <a:rPr lang="tr-TR" dirty="0"/>
              <a:t> Algoritması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EB69A171-516E-4219-8521-139304B73381}"/>
              </a:ext>
            </a:extLst>
          </p:cNvPr>
          <p:cNvSpPr txBox="1"/>
          <p:nvPr/>
        </p:nvSpPr>
        <p:spPr>
          <a:xfrm>
            <a:off x="2993078" y="4727745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P[0]</a:t>
            </a:r>
            <a:r>
              <a:rPr lang="tr-TR" b="1" dirty="0"/>
              <a:t> </a:t>
            </a:r>
            <a:r>
              <a:rPr lang="tr-TR" dirty="0"/>
              <a:t>≠ P[1]</a:t>
            </a:r>
          </a:p>
        </p:txBody>
      </p:sp>
    </p:spTree>
    <p:extLst>
      <p:ext uri="{BB962C8B-B14F-4D97-AF65-F5344CB8AC3E}">
        <p14:creationId xmlns:p14="http://schemas.microsoft.com/office/powerpoint/2010/main" val="26441775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İçerik Yer Tutucusu 6">
            <a:extLst>
              <a:ext uri="{FF2B5EF4-FFF2-40B4-BE49-F238E27FC236}">
                <a16:creationId xmlns:a16="http://schemas.microsoft.com/office/drawing/2014/main" id="{6C9CD3C0-6B10-4E1B-A27F-4828779C55B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51356" y="2676891"/>
          <a:ext cx="10089288" cy="980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387">
                  <a:extLst>
                    <a:ext uri="{9D8B030D-6E8A-4147-A177-3AD203B41FA5}">
                      <a16:colId xmlns:a16="http://schemas.microsoft.com/office/drawing/2014/main" val="301660560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34374901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191835764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200244804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15570317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257933063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392264955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477530066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99740985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55286205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03493036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61934860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75085821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70560211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12789905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79736220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456221416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028265086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88613018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7747089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06562739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290235283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397023523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6913825"/>
                    </a:ext>
                  </a:extLst>
                </a:gridCol>
              </a:tblGrid>
              <a:tr h="490354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2187795"/>
                  </a:ext>
                </a:extLst>
              </a:tr>
              <a:tr h="490354"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8760259"/>
                  </a:ext>
                </a:extLst>
              </a:tr>
            </a:tbl>
          </a:graphicData>
        </a:graphic>
      </p:graphicFrame>
      <p:sp>
        <p:nvSpPr>
          <p:cNvPr id="8" name="Metin kutusu 7">
            <a:extLst>
              <a:ext uri="{FF2B5EF4-FFF2-40B4-BE49-F238E27FC236}">
                <a16:creationId xmlns:a16="http://schemas.microsoft.com/office/drawing/2014/main" id="{D9EEAEEE-5A6F-42DE-8B45-08E9D0B8258A}"/>
              </a:ext>
            </a:extLst>
          </p:cNvPr>
          <p:cNvSpPr txBox="1"/>
          <p:nvPr/>
        </p:nvSpPr>
        <p:spPr>
          <a:xfrm>
            <a:off x="1051356" y="1408688"/>
            <a:ext cx="2863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Ön işlem Aşaması </a:t>
            </a:r>
          </a:p>
          <a:p>
            <a:r>
              <a:rPr lang="tr-TR" sz="2400" dirty="0"/>
              <a:t>k= 1			l= 2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F4EE5439-948B-4DE9-9DFC-9ECDD05C3CA8}"/>
              </a:ext>
            </a:extLst>
          </p:cNvPr>
          <p:cNvSpPr txBox="1"/>
          <p:nvPr/>
        </p:nvSpPr>
        <p:spPr>
          <a:xfrm>
            <a:off x="175947" y="2710045"/>
            <a:ext cx="603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j=5</a:t>
            </a:r>
          </a:p>
        </p:txBody>
      </p:sp>
      <p:graphicFrame>
        <p:nvGraphicFramePr>
          <p:cNvPr id="10" name="Tablo 9">
            <a:extLst>
              <a:ext uri="{FF2B5EF4-FFF2-40B4-BE49-F238E27FC236}">
                <a16:creationId xmlns:a16="http://schemas.microsoft.com/office/drawing/2014/main" id="{16B144D6-7A69-4ADF-9CA5-1F4F3EC1FC41}"/>
              </a:ext>
            </a:extLst>
          </p:cNvPr>
          <p:cNvGraphicFramePr>
            <a:graphicFrameLocks noGrp="1"/>
          </p:cNvGraphicFramePr>
          <p:nvPr/>
        </p:nvGraphicFramePr>
        <p:xfrm>
          <a:off x="3160132" y="4136360"/>
          <a:ext cx="3371176" cy="481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97">
                  <a:extLst>
                    <a:ext uri="{9D8B030D-6E8A-4147-A177-3AD203B41FA5}">
                      <a16:colId xmlns:a16="http://schemas.microsoft.com/office/drawing/2014/main" val="419496189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3283561526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1505830834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2030617306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4083076522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1725726790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3849890708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2956985001"/>
                    </a:ext>
                  </a:extLst>
                </a:gridCol>
              </a:tblGrid>
              <a:tr h="481956"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C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A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A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A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681799"/>
                  </a:ext>
                </a:extLst>
              </a:tr>
            </a:tbl>
          </a:graphicData>
        </a:graphic>
      </p:graphicFrame>
      <p:sp>
        <p:nvSpPr>
          <p:cNvPr id="11" name="Metin kutusu 10">
            <a:extLst>
              <a:ext uri="{FF2B5EF4-FFF2-40B4-BE49-F238E27FC236}">
                <a16:creationId xmlns:a16="http://schemas.microsoft.com/office/drawing/2014/main" id="{EFCFFADD-D165-4088-A649-27E5D6F53417}"/>
              </a:ext>
            </a:extLst>
          </p:cNvPr>
          <p:cNvSpPr txBox="1"/>
          <p:nvPr/>
        </p:nvSpPr>
        <p:spPr>
          <a:xfrm>
            <a:off x="319416" y="3195934"/>
            <a:ext cx="316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T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C1B08D9D-A09A-44AA-8D05-698047508D35}"/>
              </a:ext>
            </a:extLst>
          </p:cNvPr>
          <p:cNvSpPr txBox="1"/>
          <p:nvPr/>
        </p:nvSpPr>
        <p:spPr>
          <a:xfrm>
            <a:off x="319416" y="4136360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P</a:t>
            </a:r>
          </a:p>
        </p:txBody>
      </p:sp>
      <p:sp>
        <p:nvSpPr>
          <p:cNvPr id="15" name="Unvan 1">
            <a:extLst>
              <a:ext uri="{FF2B5EF4-FFF2-40B4-BE49-F238E27FC236}">
                <a16:creationId xmlns:a16="http://schemas.microsoft.com/office/drawing/2014/main" id="{120BC5AC-2CA3-4611-8AD8-8423A33AE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tr-TR" dirty="0"/>
              <a:t>Not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Naive</a:t>
            </a:r>
            <a:r>
              <a:rPr lang="tr-TR" dirty="0"/>
              <a:t> Algoritması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EB69A171-516E-4219-8521-139304B73381}"/>
              </a:ext>
            </a:extLst>
          </p:cNvPr>
          <p:cNvSpPr txBox="1"/>
          <p:nvPr/>
        </p:nvSpPr>
        <p:spPr>
          <a:xfrm>
            <a:off x="2993078" y="4727745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P[0]</a:t>
            </a:r>
            <a:r>
              <a:rPr lang="tr-TR" b="1" dirty="0"/>
              <a:t> </a:t>
            </a:r>
            <a:r>
              <a:rPr lang="tr-TR" dirty="0"/>
              <a:t>≠ P[1]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6C1B96F2-1D7E-45CF-B94A-6EF215958A80}"/>
              </a:ext>
            </a:extLst>
          </p:cNvPr>
          <p:cNvSpPr txBox="1"/>
          <p:nvPr/>
        </p:nvSpPr>
        <p:spPr>
          <a:xfrm>
            <a:off x="3499037" y="3712313"/>
            <a:ext cx="2693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Tam Eşleşme Sağlandı.</a:t>
            </a: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0E76E0BE-C0B0-45CF-9AEC-D6CC62D82B15}"/>
              </a:ext>
            </a:extLst>
          </p:cNvPr>
          <p:cNvSpPr txBox="1"/>
          <p:nvPr/>
        </p:nvSpPr>
        <p:spPr>
          <a:xfrm>
            <a:off x="1051357" y="5503796"/>
            <a:ext cx="10089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dirty="0"/>
              <a:t>Tam eşleşmeden sonra 2 birim kaydırılarak arama işlemine devam edilir. Pencere konumunu tutan j değişkeninin değeri 5+2=7 olarak ayarlanır.</a:t>
            </a:r>
          </a:p>
        </p:txBody>
      </p:sp>
    </p:spTree>
    <p:extLst>
      <p:ext uri="{BB962C8B-B14F-4D97-AF65-F5344CB8AC3E}">
        <p14:creationId xmlns:p14="http://schemas.microsoft.com/office/powerpoint/2010/main" val="378060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İçerik Yer Tutucusu 6">
            <a:extLst>
              <a:ext uri="{FF2B5EF4-FFF2-40B4-BE49-F238E27FC236}">
                <a16:creationId xmlns:a16="http://schemas.microsoft.com/office/drawing/2014/main" id="{6C9CD3C0-6B10-4E1B-A27F-4828779C55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0688288"/>
              </p:ext>
            </p:extLst>
          </p:nvPr>
        </p:nvGraphicFramePr>
        <p:xfrm>
          <a:off x="1051356" y="2676891"/>
          <a:ext cx="10089288" cy="980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387">
                  <a:extLst>
                    <a:ext uri="{9D8B030D-6E8A-4147-A177-3AD203B41FA5}">
                      <a16:colId xmlns:a16="http://schemas.microsoft.com/office/drawing/2014/main" val="301660560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34374901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191835764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200244804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15570317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257933063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392264955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477530066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99740985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55286205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03493036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61934860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75085821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70560211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12789905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79736220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456221416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028265086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88613018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7747089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06562739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290235283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397023523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6913825"/>
                    </a:ext>
                  </a:extLst>
                </a:gridCol>
              </a:tblGrid>
              <a:tr h="490354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2187795"/>
                  </a:ext>
                </a:extLst>
              </a:tr>
              <a:tr h="490354"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8760259"/>
                  </a:ext>
                </a:extLst>
              </a:tr>
            </a:tbl>
          </a:graphicData>
        </a:graphic>
      </p:graphicFrame>
      <p:sp>
        <p:nvSpPr>
          <p:cNvPr id="8" name="Metin kutusu 7">
            <a:extLst>
              <a:ext uri="{FF2B5EF4-FFF2-40B4-BE49-F238E27FC236}">
                <a16:creationId xmlns:a16="http://schemas.microsoft.com/office/drawing/2014/main" id="{D9EEAEEE-5A6F-42DE-8B45-08E9D0B8258A}"/>
              </a:ext>
            </a:extLst>
          </p:cNvPr>
          <p:cNvSpPr txBox="1"/>
          <p:nvPr/>
        </p:nvSpPr>
        <p:spPr>
          <a:xfrm>
            <a:off x="1051356" y="1408688"/>
            <a:ext cx="2863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Ön işlem Aşaması </a:t>
            </a:r>
          </a:p>
          <a:p>
            <a:r>
              <a:rPr lang="tr-TR" sz="2400" dirty="0"/>
              <a:t>k= 1			l= 2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F4EE5439-948B-4DE9-9DFC-9ECDD05C3CA8}"/>
              </a:ext>
            </a:extLst>
          </p:cNvPr>
          <p:cNvSpPr txBox="1"/>
          <p:nvPr/>
        </p:nvSpPr>
        <p:spPr>
          <a:xfrm>
            <a:off x="175947" y="2710045"/>
            <a:ext cx="603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j=7</a:t>
            </a:r>
          </a:p>
        </p:txBody>
      </p:sp>
      <p:graphicFrame>
        <p:nvGraphicFramePr>
          <p:cNvPr id="10" name="Tablo 9">
            <a:extLst>
              <a:ext uri="{FF2B5EF4-FFF2-40B4-BE49-F238E27FC236}">
                <a16:creationId xmlns:a16="http://schemas.microsoft.com/office/drawing/2014/main" id="{16B144D6-7A69-4ADF-9CA5-1F4F3EC1F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484232"/>
              </p:ext>
            </p:extLst>
          </p:nvPr>
        </p:nvGraphicFramePr>
        <p:xfrm>
          <a:off x="4012986" y="4136360"/>
          <a:ext cx="3371176" cy="481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97">
                  <a:extLst>
                    <a:ext uri="{9D8B030D-6E8A-4147-A177-3AD203B41FA5}">
                      <a16:colId xmlns:a16="http://schemas.microsoft.com/office/drawing/2014/main" val="419496189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3283561526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1505830834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2030617306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4083076522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1725726790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3849890708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2956985001"/>
                    </a:ext>
                  </a:extLst>
                </a:gridCol>
              </a:tblGrid>
              <a:tr h="481956"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C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0681799"/>
                  </a:ext>
                </a:extLst>
              </a:tr>
            </a:tbl>
          </a:graphicData>
        </a:graphic>
      </p:graphicFrame>
      <p:sp>
        <p:nvSpPr>
          <p:cNvPr id="11" name="Metin kutusu 10">
            <a:extLst>
              <a:ext uri="{FF2B5EF4-FFF2-40B4-BE49-F238E27FC236}">
                <a16:creationId xmlns:a16="http://schemas.microsoft.com/office/drawing/2014/main" id="{EFCFFADD-D165-4088-A649-27E5D6F53417}"/>
              </a:ext>
            </a:extLst>
          </p:cNvPr>
          <p:cNvSpPr txBox="1"/>
          <p:nvPr/>
        </p:nvSpPr>
        <p:spPr>
          <a:xfrm>
            <a:off x="319416" y="3195934"/>
            <a:ext cx="316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T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C1B08D9D-A09A-44AA-8D05-698047508D35}"/>
              </a:ext>
            </a:extLst>
          </p:cNvPr>
          <p:cNvSpPr txBox="1"/>
          <p:nvPr/>
        </p:nvSpPr>
        <p:spPr>
          <a:xfrm>
            <a:off x="319416" y="4136360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P</a:t>
            </a:r>
          </a:p>
        </p:txBody>
      </p:sp>
      <p:sp>
        <p:nvSpPr>
          <p:cNvPr id="15" name="Unvan 1">
            <a:extLst>
              <a:ext uri="{FF2B5EF4-FFF2-40B4-BE49-F238E27FC236}">
                <a16:creationId xmlns:a16="http://schemas.microsoft.com/office/drawing/2014/main" id="{120BC5AC-2CA3-4611-8AD8-8423A33AE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tr-TR" dirty="0"/>
              <a:t>Not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Naive</a:t>
            </a:r>
            <a:r>
              <a:rPr lang="tr-TR" dirty="0"/>
              <a:t> Algoritması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EB69A171-516E-4219-8521-139304B73381}"/>
              </a:ext>
            </a:extLst>
          </p:cNvPr>
          <p:cNvSpPr txBox="1"/>
          <p:nvPr/>
        </p:nvSpPr>
        <p:spPr>
          <a:xfrm>
            <a:off x="3845932" y="4727745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P[0]</a:t>
            </a:r>
            <a:r>
              <a:rPr lang="tr-TR" b="1" dirty="0"/>
              <a:t> </a:t>
            </a:r>
            <a:r>
              <a:rPr lang="tr-TR" dirty="0"/>
              <a:t>≠ P[1]</a:t>
            </a:r>
          </a:p>
        </p:txBody>
      </p:sp>
    </p:spTree>
    <p:extLst>
      <p:ext uri="{BB962C8B-B14F-4D97-AF65-F5344CB8AC3E}">
        <p14:creationId xmlns:p14="http://schemas.microsoft.com/office/powerpoint/2010/main" val="42091150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İçerik Yer Tutucusu 6">
            <a:extLst>
              <a:ext uri="{FF2B5EF4-FFF2-40B4-BE49-F238E27FC236}">
                <a16:creationId xmlns:a16="http://schemas.microsoft.com/office/drawing/2014/main" id="{6C9CD3C0-6B10-4E1B-A27F-4828779C55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4388074"/>
              </p:ext>
            </p:extLst>
          </p:nvPr>
        </p:nvGraphicFramePr>
        <p:xfrm>
          <a:off x="1051356" y="2676891"/>
          <a:ext cx="10089288" cy="980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387">
                  <a:extLst>
                    <a:ext uri="{9D8B030D-6E8A-4147-A177-3AD203B41FA5}">
                      <a16:colId xmlns:a16="http://schemas.microsoft.com/office/drawing/2014/main" val="301660560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34374901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191835764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200244804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15570317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257933063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392264955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477530066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99740985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55286205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03493036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61934860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75085821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70560211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12789905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79736220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456221416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028265086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88613018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7747089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06562739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290235283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397023523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6913825"/>
                    </a:ext>
                  </a:extLst>
                </a:gridCol>
              </a:tblGrid>
              <a:tr h="490354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2187795"/>
                  </a:ext>
                </a:extLst>
              </a:tr>
              <a:tr h="490354"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8760259"/>
                  </a:ext>
                </a:extLst>
              </a:tr>
            </a:tbl>
          </a:graphicData>
        </a:graphic>
      </p:graphicFrame>
      <p:sp>
        <p:nvSpPr>
          <p:cNvPr id="8" name="Metin kutusu 7">
            <a:extLst>
              <a:ext uri="{FF2B5EF4-FFF2-40B4-BE49-F238E27FC236}">
                <a16:creationId xmlns:a16="http://schemas.microsoft.com/office/drawing/2014/main" id="{D9EEAEEE-5A6F-42DE-8B45-08E9D0B8258A}"/>
              </a:ext>
            </a:extLst>
          </p:cNvPr>
          <p:cNvSpPr txBox="1"/>
          <p:nvPr/>
        </p:nvSpPr>
        <p:spPr>
          <a:xfrm>
            <a:off x="1051356" y="1408688"/>
            <a:ext cx="2863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Ön işlem Aşaması </a:t>
            </a:r>
          </a:p>
          <a:p>
            <a:r>
              <a:rPr lang="tr-TR" sz="2400" dirty="0"/>
              <a:t>k= 1			l= 2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F4EE5439-948B-4DE9-9DFC-9ECDD05C3CA8}"/>
              </a:ext>
            </a:extLst>
          </p:cNvPr>
          <p:cNvSpPr txBox="1"/>
          <p:nvPr/>
        </p:nvSpPr>
        <p:spPr>
          <a:xfrm>
            <a:off x="175947" y="2710045"/>
            <a:ext cx="603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j=7</a:t>
            </a:r>
          </a:p>
        </p:txBody>
      </p:sp>
      <p:graphicFrame>
        <p:nvGraphicFramePr>
          <p:cNvPr id="10" name="Tablo 9">
            <a:extLst>
              <a:ext uri="{FF2B5EF4-FFF2-40B4-BE49-F238E27FC236}">
                <a16:creationId xmlns:a16="http://schemas.microsoft.com/office/drawing/2014/main" id="{16B144D6-7A69-4ADF-9CA5-1F4F3EC1F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421794"/>
              </p:ext>
            </p:extLst>
          </p:nvPr>
        </p:nvGraphicFramePr>
        <p:xfrm>
          <a:off x="4012986" y="4136360"/>
          <a:ext cx="3371176" cy="481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97">
                  <a:extLst>
                    <a:ext uri="{9D8B030D-6E8A-4147-A177-3AD203B41FA5}">
                      <a16:colId xmlns:a16="http://schemas.microsoft.com/office/drawing/2014/main" val="419496189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3283561526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1505830834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2030617306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4083076522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1725726790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3849890708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2956985001"/>
                    </a:ext>
                  </a:extLst>
                </a:gridCol>
              </a:tblGrid>
              <a:tr h="481956"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C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0681799"/>
                  </a:ext>
                </a:extLst>
              </a:tr>
            </a:tbl>
          </a:graphicData>
        </a:graphic>
      </p:graphicFrame>
      <p:sp>
        <p:nvSpPr>
          <p:cNvPr id="11" name="Metin kutusu 10">
            <a:extLst>
              <a:ext uri="{FF2B5EF4-FFF2-40B4-BE49-F238E27FC236}">
                <a16:creationId xmlns:a16="http://schemas.microsoft.com/office/drawing/2014/main" id="{EFCFFADD-D165-4088-A649-27E5D6F53417}"/>
              </a:ext>
            </a:extLst>
          </p:cNvPr>
          <p:cNvSpPr txBox="1"/>
          <p:nvPr/>
        </p:nvSpPr>
        <p:spPr>
          <a:xfrm>
            <a:off x="319416" y="3195934"/>
            <a:ext cx="316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T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C1B08D9D-A09A-44AA-8D05-698047508D35}"/>
              </a:ext>
            </a:extLst>
          </p:cNvPr>
          <p:cNvSpPr txBox="1"/>
          <p:nvPr/>
        </p:nvSpPr>
        <p:spPr>
          <a:xfrm>
            <a:off x="319416" y="4136360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P</a:t>
            </a:r>
          </a:p>
        </p:txBody>
      </p:sp>
      <p:sp>
        <p:nvSpPr>
          <p:cNvPr id="15" name="Unvan 1">
            <a:extLst>
              <a:ext uri="{FF2B5EF4-FFF2-40B4-BE49-F238E27FC236}">
                <a16:creationId xmlns:a16="http://schemas.microsoft.com/office/drawing/2014/main" id="{120BC5AC-2CA3-4611-8AD8-8423A33AE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tr-TR" dirty="0"/>
              <a:t>Not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Naive</a:t>
            </a:r>
            <a:r>
              <a:rPr lang="tr-TR" dirty="0"/>
              <a:t> Algoritması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EB69A171-516E-4219-8521-139304B73381}"/>
              </a:ext>
            </a:extLst>
          </p:cNvPr>
          <p:cNvSpPr txBox="1"/>
          <p:nvPr/>
        </p:nvSpPr>
        <p:spPr>
          <a:xfrm>
            <a:off x="3845932" y="4727745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P[0]</a:t>
            </a:r>
            <a:r>
              <a:rPr lang="tr-TR" b="1" dirty="0"/>
              <a:t> </a:t>
            </a:r>
            <a:r>
              <a:rPr lang="tr-TR" dirty="0"/>
              <a:t>≠ P[1]</a:t>
            </a:r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71F3D854-DD04-4BD6-94EE-57E801DBC9C1}"/>
              </a:ext>
            </a:extLst>
          </p:cNvPr>
          <p:cNvSpPr/>
          <p:nvPr/>
        </p:nvSpPr>
        <p:spPr>
          <a:xfrm>
            <a:off x="1051356" y="5314662"/>
            <a:ext cx="100892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sz="1600" dirty="0"/>
              <a:t>Arama aşamasındaki </a:t>
            </a:r>
            <a:r>
              <a:rPr lang="tr-TR" sz="1600" b="1" i="1" dirty="0"/>
              <a:t>P[0] ≠ P[1] </a:t>
            </a:r>
            <a:r>
              <a:rPr lang="tr-TR" sz="1600" dirty="0"/>
              <a:t>ve </a:t>
            </a:r>
            <a:r>
              <a:rPr lang="tr-TR" sz="1600" b="1" i="1" dirty="0"/>
              <a:t>P[1]=T[j+1] </a:t>
            </a:r>
            <a:r>
              <a:rPr lang="tr-TR" sz="1600" dirty="0"/>
              <a:t>durumuna uymadığından dolayı 1 birim kaydırma yapılır. Pencere konumunu tutan j değişkeninin değeri 7+1=8 olarak ayarlanır.</a:t>
            </a: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6DE23140-A2D7-4EC1-AA52-6617296F641E}"/>
              </a:ext>
            </a:extLst>
          </p:cNvPr>
          <p:cNvSpPr txBox="1"/>
          <p:nvPr/>
        </p:nvSpPr>
        <p:spPr>
          <a:xfrm>
            <a:off x="3548701" y="3712082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Eşleşme Sağlanmadı</a:t>
            </a:r>
          </a:p>
        </p:txBody>
      </p:sp>
    </p:spTree>
    <p:extLst>
      <p:ext uri="{BB962C8B-B14F-4D97-AF65-F5344CB8AC3E}">
        <p14:creationId xmlns:p14="http://schemas.microsoft.com/office/powerpoint/2010/main" val="77916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İçerik Yer Tutucusu 6">
            <a:extLst>
              <a:ext uri="{FF2B5EF4-FFF2-40B4-BE49-F238E27FC236}">
                <a16:creationId xmlns:a16="http://schemas.microsoft.com/office/drawing/2014/main" id="{6C9CD3C0-6B10-4E1B-A27F-4828779C55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4361022"/>
              </p:ext>
            </p:extLst>
          </p:nvPr>
        </p:nvGraphicFramePr>
        <p:xfrm>
          <a:off x="1051356" y="2676891"/>
          <a:ext cx="10089288" cy="980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387">
                  <a:extLst>
                    <a:ext uri="{9D8B030D-6E8A-4147-A177-3AD203B41FA5}">
                      <a16:colId xmlns:a16="http://schemas.microsoft.com/office/drawing/2014/main" val="301660560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34374901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191835764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200244804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15570317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257933063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392264955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477530066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99740985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55286205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03493036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61934860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75085821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70560211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12789905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79736220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456221416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028265086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88613018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7747089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06562739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290235283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397023523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6913825"/>
                    </a:ext>
                  </a:extLst>
                </a:gridCol>
              </a:tblGrid>
              <a:tr h="490354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2187795"/>
                  </a:ext>
                </a:extLst>
              </a:tr>
              <a:tr h="490354"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8760259"/>
                  </a:ext>
                </a:extLst>
              </a:tr>
            </a:tbl>
          </a:graphicData>
        </a:graphic>
      </p:graphicFrame>
      <p:sp>
        <p:nvSpPr>
          <p:cNvPr id="8" name="Metin kutusu 7">
            <a:extLst>
              <a:ext uri="{FF2B5EF4-FFF2-40B4-BE49-F238E27FC236}">
                <a16:creationId xmlns:a16="http://schemas.microsoft.com/office/drawing/2014/main" id="{D9EEAEEE-5A6F-42DE-8B45-08E9D0B8258A}"/>
              </a:ext>
            </a:extLst>
          </p:cNvPr>
          <p:cNvSpPr txBox="1"/>
          <p:nvPr/>
        </p:nvSpPr>
        <p:spPr>
          <a:xfrm>
            <a:off x="1051356" y="1408688"/>
            <a:ext cx="2863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Ön işlem Aşaması </a:t>
            </a:r>
          </a:p>
          <a:p>
            <a:r>
              <a:rPr lang="tr-TR" sz="2400" dirty="0"/>
              <a:t>k= 1			l= 2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F4EE5439-948B-4DE9-9DFC-9ECDD05C3CA8}"/>
              </a:ext>
            </a:extLst>
          </p:cNvPr>
          <p:cNvSpPr txBox="1"/>
          <p:nvPr/>
        </p:nvSpPr>
        <p:spPr>
          <a:xfrm>
            <a:off x="175947" y="2710045"/>
            <a:ext cx="603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j=8</a:t>
            </a:r>
          </a:p>
        </p:txBody>
      </p:sp>
      <p:graphicFrame>
        <p:nvGraphicFramePr>
          <p:cNvPr id="10" name="Tablo 9">
            <a:extLst>
              <a:ext uri="{FF2B5EF4-FFF2-40B4-BE49-F238E27FC236}">
                <a16:creationId xmlns:a16="http://schemas.microsoft.com/office/drawing/2014/main" id="{16B144D6-7A69-4ADF-9CA5-1F4F3EC1F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513237"/>
              </p:ext>
            </p:extLst>
          </p:nvPr>
        </p:nvGraphicFramePr>
        <p:xfrm>
          <a:off x="4410412" y="4136360"/>
          <a:ext cx="3371176" cy="481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97">
                  <a:extLst>
                    <a:ext uri="{9D8B030D-6E8A-4147-A177-3AD203B41FA5}">
                      <a16:colId xmlns:a16="http://schemas.microsoft.com/office/drawing/2014/main" val="419496189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3283561526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1505830834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2030617306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4083076522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1725726790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3849890708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2956985001"/>
                    </a:ext>
                  </a:extLst>
                </a:gridCol>
              </a:tblGrid>
              <a:tr h="481956"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C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0681799"/>
                  </a:ext>
                </a:extLst>
              </a:tr>
            </a:tbl>
          </a:graphicData>
        </a:graphic>
      </p:graphicFrame>
      <p:sp>
        <p:nvSpPr>
          <p:cNvPr id="11" name="Metin kutusu 10">
            <a:extLst>
              <a:ext uri="{FF2B5EF4-FFF2-40B4-BE49-F238E27FC236}">
                <a16:creationId xmlns:a16="http://schemas.microsoft.com/office/drawing/2014/main" id="{EFCFFADD-D165-4088-A649-27E5D6F53417}"/>
              </a:ext>
            </a:extLst>
          </p:cNvPr>
          <p:cNvSpPr txBox="1"/>
          <p:nvPr/>
        </p:nvSpPr>
        <p:spPr>
          <a:xfrm>
            <a:off x="319416" y="3195934"/>
            <a:ext cx="316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T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C1B08D9D-A09A-44AA-8D05-698047508D35}"/>
              </a:ext>
            </a:extLst>
          </p:cNvPr>
          <p:cNvSpPr txBox="1"/>
          <p:nvPr/>
        </p:nvSpPr>
        <p:spPr>
          <a:xfrm>
            <a:off x="319416" y="4136360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P</a:t>
            </a:r>
          </a:p>
        </p:txBody>
      </p:sp>
      <p:sp>
        <p:nvSpPr>
          <p:cNvPr id="15" name="Unvan 1">
            <a:extLst>
              <a:ext uri="{FF2B5EF4-FFF2-40B4-BE49-F238E27FC236}">
                <a16:creationId xmlns:a16="http://schemas.microsoft.com/office/drawing/2014/main" id="{120BC5AC-2CA3-4611-8AD8-8423A33AE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tr-TR" dirty="0"/>
              <a:t>Not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Naive</a:t>
            </a:r>
            <a:r>
              <a:rPr lang="tr-TR" dirty="0"/>
              <a:t> Algoritması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EB69A171-516E-4219-8521-139304B73381}"/>
              </a:ext>
            </a:extLst>
          </p:cNvPr>
          <p:cNvSpPr txBox="1"/>
          <p:nvPr/>
        </p:nvSpPr>
        <p:spPr>
          <a:xfrm>
            <a:off x="4243358" y="4727745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P[0]</a:t>
            </a:r>
            <a:r>
              <a:rPr lang="tr-TR" b="1" dirty="0"/>
              <a:t> </a:t>
            </a:r>
            <a:r>
              <a:rPr lang="tr-TR" dirty="0"/>
              <a:t>≠ P[1]</a:t>
            </a:r>
          </a:p>
        </p:txBody>
      </p:sp>
    </p:spTree>
    <p:extLst>
      <p:ext uri="{BB962C8B-B14F-4D97-AF65-F5344CB8AC3E}">
        <p14:creationId xmlns:p14="http://schemas.microsoft.com/office/powerpoint/2010/main" val="26572302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İçerik Yer Tutucusu 6">
            <a:extLst>
              <a:ext uri="{FF2B5EF4-FFF2-40B4-BE49-F238E27FC236}">
                <a16:creationId xmlns:a16="http://schemas.microsoft.com/office/drawing/2014/main" id="{6C9CD3C0-6B10-4E1B-A27F-4828779C55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0754924"/>
              </p:ext>
            </p:extLst>
          </p:nvPr>
        </p:nvGraphicFramePr>
        <p:xfrm>
          <a:off x="1051356" y="2676891"/>
          <a:ext cx="10089288" cy="980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387">
                  <a:extLst>
                    <a:ext uri="{9D8B030D-6E8A-4147-A177-3AD203B41FA5}">
                      <a16:colId xmlns:a16="http://schemas.microsoft.com/office/drawing/2014/main" val="301660560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34374901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191835764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200244804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15570317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257933063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392264955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477530066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99740985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55286205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03493036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61934860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75085821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70560211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12789905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79736220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456221416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028265086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88613018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7747089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06562739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290235283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397023523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6913825"/>
                    </a:ext>
                  </a:extLst>
                </a:gridCol>
              </a:tblGrid>
              <a:tr h="490354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2187795"/>
                  </a:ext>
                </a:extLst>
              </a:tr>
              <a:tr h="490354"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8760259"/>
                  </a:ext>
                </a:extLst>
              </a:tr>
            </a:tbl>
          </a:graphicData>
        </a:graphic>
      </p:graphicFrame>
      <p:sp>
        <p:nvSpPr>
          <p:cNvPr id="8" name="Metin kutusu 7">
            <a:extLst>
              <a:ext uri="{FF2B5EF4-FFF2-40B4-BE49-F238E27FC236}">
                <a16:creationId xmlns:a16="http://schemas.microsoft.com/office/drawing/2014/main" id="{D9EEAEEE-5A6F-42DE-8B45-08E9D0B8258A}"/>
              </a:ext>
            </a:extLst>
          </p:cNvPr>
          <p:cNvSpPr txBox="1"/>
          <p:nvPr/>
        </p:nvSpPr>
        <p:spPr>
          <a:xfrm>
            <a:off x="1051356" y="1408688"/>
            <a:ext cx="2863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Ön işlem Aşaması </a:t>
            </a:r>
          </a:p>
          <a:p>
            <a:r>
              <a:rPr lang="tr-TR" sz="2400" dirty="0"/>
              <a:t>k= 1			l= 2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F4EE5439-948B-4DE9-9DFC-9ECDD05C3CA8}"/>
              </a:ext>
            </a:extLst>
          </p:cNvPr>
          <p:cNvSpPr txBox="1"/>
          <p:nvPr/>
        </p:nvSpPr>
        <p:spPr>
          <a:xfrm>
            <a:off x="175947" y="2710045"/>
            <a:ext cx="603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j=8</a:t>
            </a:r>
          </a:p>
        </p:txBody>
      </p:sp>
      <p:graphicFrame>
        <p:nvGraphicFramePr>
          <p:cNvPr id="10" name="Tablo 9">
            <a:extLst>
              <a:ext uri="{FF2B5EF4-FFF2-40B4-BE49-F238E27FC236}">
                <a16:creationId xmlns:a16="http://schemas.microsoft.com/office/drawing/2014/main" id="{16B144D6-7A69-4ADF-9CA5-1F4F3EC1F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609248"/>
              </p:ext>
            </p:extLst>
          </p:nvPr>
        </p:nvGraphicFramePr>
        <p:xfrm>
          <a:off x="4410412" y="4136360"/>
          <a:ext cx="3371176" cy="481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97">
                  <a:extLst>
                    <a:ext uri="{9D8B030D-6E8A-4147-A177-3AD203B41FA5}">
                      <a16:colId xmlns:a16="http://schemas.microsoft.com/office/drawing/2014/main" val="419496189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3283561526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1505830834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2030617306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4083076522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1725726790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3849890708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2956985001"/>
                    </a:ext>
                  </a:extLst>
                </a:gridCol>
              </a:tblGrid>
              <a:tr h="481956"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C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0681799"/>
                  </a:ext>
                </a:extLst>
              </a:tr>
            </a:tbl>
          </a:graphicData>
        </a:graphic>
      </p:graphicFrame>
      <p:sp>
        <p:nvSpPr>
          <p:cNvPr id="11" name="Metin kutusu 10">
            <a:extLst>
              <a:ext uri="{FF2B5EF4-FFF2-40B4-BE49-F238E27FC236}">
                <a16:creationId xmlns:a16="http://schemas.microsoft.com/office/drawing/2014/main" id="{EFCFFADD-D165-4088-A649-27E5D6F53417}"/>
              </a:ext>
            </a:extLst>
          </p:cNvPr>
          <p:cNvSpPr txBox="1"/>
          <p:nvPr/>
        </p:nvSpPr>
        <p:spPr>
          <a:xfrm>
            <a:off x="319416" y="3195934"/>
            <a:ext cx="316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T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C1B08D9D-A09A-44AA-8D05-698047508D35}"/>
              </a:ext>
            </a:extLst>
          </p:cNvPr>
          <p:cNvSpPr txBox="1"/>
          <p:nvPr/>
        </p:nvSpPr>
        <p:spPr>
          <a:xfrm>
            <a:off x="319416" y="4136360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P</a:t>
            </a:r>
          </a:p>
        </p:txBody>
      </p:sp>
      <p:sp>
        <p:nvSpPr>
          <p:cNvPr id="15" name="Unvan 1">
            <a:extLst>
              <a:ext uri="{FF2B5EF4-FFF2-40B4-BE49-F238E27FC236}">
                <a16:creationId xmlns:a16="http://schemas.microsoft.com/office/drawing/2014/main" id="{120BC5AC-2CA3-4611-8AD8-8423A33AE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tr-TR" dirty="0"/>
              <a:t>Not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Naive</a:t>
            </a:r>
            <a:r>
              <a:rPr lang="tr-TR" dirty="0"/>
              <a:t> Algoritması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EB69A171-516E-4219-8521-139304B73381}"/>
              </a:ext>
            </a:extLst>
          </p:cNvPr>
          <p:cNvSpPr txBox="1"/>
          <p:nvPr/>
        </p:nvSpPr>
        <p:spPr>
          <a:xfrm>
            <a:off x="4243358" y="4727745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P[0]</a:t>
            </a:r>
            <a:r>
              <a:rPr lang="tr-TR" b="1" dirty="0"/>
              <a:t> </a:t>
            </a:r>
            <a:r>
              <a:rPr lang="tr-TR" dirty="0"/>
              <a:t>≠ P[1]</a:t>
            </a:r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BDF67B6B-79DB-4CC3-A41C-4781D2124E19}"/>
              </a:ext>
            </a:extLst>
          </p:cNvPr>
          <p:cNvSpPr/>
          <p:nvPr/>
        </p:nvSpPr>
        <p:spPr>
          <a:xfrm>
            <a:off x="1051356" y="5314662"/>
            <a:ext cx="100892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sz="1600" dirty="0"/>
              <a:t>Arama aşamasındaki </a:t>
            </a:r>
            <a:r>
              <a:rPr lang="tr-TR" sz="1600" b="1" i="1" dirty="0"/>
              <a:t>P[0] ≠ P[1] </a:t>
            </a:r>
            <a:r>
              <a:rPr lang="tr-TR" sz="1600" dirty="0"/>
              <a:t>ve </a:t>
            </a:r>
            <a:r>
              <a:rPr lang="tr-TR" sz="1600" b="1" i="1" dirty="0"/>
              <a:t>P[1]=T[j+1] </a:t>
            </a:r>
            <a:r>
              <a:rPr lang="tr-TR" sz="1600" dirty="0"/>
              <a:t>durumuna uymadığından dolayı 1 birim kaydırma yapılır. Pencere konumunu tutan j değişkeninin değeri 8+1=9 olarak ayarlanır.</a:t>
            </a: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BF046532-C85E-432E-AF00-53E14779E71E}"/>
              </a:ext>
            </a:extLst>
          </p:cNvPr>
          <p:cNvSpPr txBox="1"/>
          <p:nvPr/>
        </p:nvSpPr>
        <p:spPr>
          <a:xfrm>
            <a:off x="4114801" y="3725473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Eşleşme Sağlanmadı</a:t>
            </a:r>
          </a:p>
        </p:txBody>
      </p:sp>
    </p:spTree>
    <p:extLst>
      <p:ext uri="{BB962C8B-B14F-4D97-AF65-F5344CB8AC3E}">
        <p14:creationId xmlns:p14="http://schemas.microsoft.com/office/powerpoint/2010/main" val="201559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İçerik Yer Tutucusu 6">
            <a:extLst>
              <a:ext uri="{FF2B5EF4-FFF2-40B4-BE49-F238E27FC236}">
                <a16:creationId xmlns:a16="http://schemas.microsoft.com/office/drawing/2014/main" id="{6C9CD3C0-6B10-4E1B-A27F-4828779C55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9808354"/>
              </p:ext>
            </p:extLst>
          </p:nvPr>
        </p:nvGraphicFramePr>
        <p:xfrm>
          <a:off x="1051356" y="2676891"/>
          <a:ext cx="10089288" cy="980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387">
                  <a:extLst>
                    <a:ext uri="{9D8B030D-6E8A-4147-A177-3AD203B41FA5}">
                      <a16:colId xmlns:a16="http://schemas.microsoft.com/office/drawing/2014/main" val="301660560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34374901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191835764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200244804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15570317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257933063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392264955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477530066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99740985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55286205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03493036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61934860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75085821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70560211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12789905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79736220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456221416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028265086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88613018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7747089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06562739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290235283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397023523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6913825"/>
                    </a:ext>
                  </a:extLst>
                </a:gridCol>
              </a:tblGrid>
              <a:tr h="490354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2187795"/>
                  </a:ext>
                </a:extLst>
              </a:tr>
              <a:tr h="490354"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8760259"/>
                  </a:ext>
                </a:extLst>
              </a:tr>
            </a:tbl>
          </a:graphicData>
        </a:graphic>
      </p:graphicFrame>
      <p:sp>
        <p:nvSpPr>
          <p:cNvPr id="8" name="Metin kutusu 7">
            <a:extLst>
              <a:ext uri="{FF2B5EF4-FFF2-40B4-BE49-F238E27FC236}">
                <a16:creationId xmlns:a16="http://schemas.microsoft.com/office/drawing/2014/main" id="{D9EEAEEE-5A6F-42DE-8B45-08E9D0B8258A}"/>
              </a:ext>
            </a:extLst>
          </p:cNvPr>
          <p:cNvSpPr txBox="1"/>
          <p:nvPr/>
        </p:nvSpPr>
        <p:spPr>
          <a:xfrm>
            <a:off x="1051356" y="1408688"/>
            <a:ext cx="2863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Ön işlem Aşaması </a:t>
            </a:r>
          </a:p>
          <a:p>
            <a:r>
              <a:rPr lang="tr-TR" sz="2400" dirty="0"/>
              <a:t>k= 1			l= 2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F4EE5439-948B-4DE9-9DFC-9ECDD05C3CA8}"/>
              </a:ext>
            </a:extLst>
          </p:cNvPr>
          <p:cNvSpPr txBox="1"/>
          <p:nvPr/>
        </p:nvSpPr>
        <p:spPr>
          <a:xfrm>
            <a:off x="175947" y="2710045"/>
            <a:ext cx="603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j=9</a:t>
            </a:r>
          </a:p>
        </p:txBody>
      </p:sp>
      <p:graphicFrame>
        <p:nvGraphicFramePr>
          <p:cNvPr id="10" name="Tablo 9">
            <a:extLst>
              <a:ext uri="{FF2B5EF4-FFF2-40B4-BE49-F238E27FC236}">
                <a16:creationId xmlns:a16="http://schemas.microsoft.com/office/drawing/2014/main" id="{16B144D6-7A69-4ADF-9CA5-1F4F3EC1F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263334"/>
              </p:ext>
            </p:extLst>
          </p:nvPr>
        </p:nvGraphicFramePr>
        <p:xfrm>
          <a:off x="4832443" y="4136360"/>
          <a:ext cx="3371176" cy="481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97">
                  <a:extLst>
                    <a:ext uri="{9D8B030D-6E8A-4147-A177-3AD203B41FA5}">
                      <a16:colId xmlns:a16="http://schemas.microsoft.com/office/drawing/2014/main" val="419496189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3283561526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1505830834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2030617306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4083076522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1725726790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3849890708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2956985001"/>
                    </a:ext>
                  </a:extLst>
                </a:gridCol>
              </a:tblGrid>
              <a:tr h="481956"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C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0681799"/>
                  </a:ext>
                </a:extLst>
              </a:tr>
            </a:tbl>
          </a:graphicData>
        </a:graphic>
      </p:graphicFrame>
      <p:sp>
        <p:nvSpPr>
          <p:cNvPr id="11" name="Metin kutusu 10">
            <a:extLst>
              <a:ext uri="{FF2B5EF4-FFF2-40B4-BE49-F238E27FC236}">
                <a16:creationId xmlns:a16="http://schemas.microsoft.com/office/drawing/2014/main" id="{EFCFFADD-D165-4088-A649-27E5D6F53417}"/>
              </a:ext>
            </a:extLst>
          </p:cNvPr>
          <p:cNvSpPr txBox="1"/>
          <p:nvPr/>
        </p:nvSpPr>
        <p:spPr>
          <a:xfrm>
            <a:off x="319416" y="3195934"/>
            <a:ext cx="316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T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C1B08D9D-A09A-44AA-8D05-698047508D35}"/>
              </a:ext>
            </a:extLst>
          </p:cNvPr>
          <p:cNvSpPr txBox="1"/>
          <p:nvPr/>
        </p:nvSpPr>
        <p:spPr>
          <a:xfrm>
            <a:off x="319416" y="4136360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P</a:t>
            </a:r>
          </a:p>
        </p:txBody>
      </p:sp>
      <p:sp>
        <p:nvSpPr>
          <p:cNvPr id="15" name="Unvan 1">
            <a:extLst>
              <a:ext uri="{FF2B5EF4-FFF2-40B4-BE49-F238E27FC236}">
                <a16:creationId xmlns:a16="http://schemas.microsoft.com/office/drawing/2014/main" id="{120BC5AC-2CA3-4611-8AD8-8423A33AE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tr-TR" dirty="0"/>
              <a:t>Not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Naive</a:t>
            </a:r>
            <a:r>
              <a:rPr lang="tr-TR" dirty="0"/>
              <a:t> Algoritması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EB69A171-516E-4219-8521-139304B73381}"/>
              </a:ext>
            </a:extLst>
          </p:cNvPr>
          <p:cNvSpPr txBox="1"/>
          <p:nvPr/>
        </p:nvSpPr>
        <p:spPr>
          <a:xfrm>
            <a:off x="4665389" y="4727745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P[0]</a:t>
            </a:r>
            <a:r>
              <a:rPr lang="tr-TR" b="1" dirty="0"/>
              <a:t> </a:t>
            </a:r>
            <a:r>
              <a:rPr lang="tr-TR" dirty="0"/>
              <a:t>≠ P[1]</a:t>
            </a:r>
          </a:p>
        </p:txBody>
      </p:sp>
    </p:spTree>
    <p:extLst>
      <p:ext uri="{BB962C8B-B14F-4D97-AF65-F5344CB8AC3E}">
        <p14:creationId xmlns:p14="http://schemas.microsoft.com/office/powerpoint/2010/main" val="17614402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İçerik Yer Tutucusu 6">
            <a:extLst>
              <a:ext uri="{FF2B5EF4-FFF2-40B4-BE49-F238E27FC236}">
                <a16:creationId xmlns:a16="http://schemas.microsoft.com/office/drawing/2014/main" id="{6C9CD3C0-6B10-4E1B-A27F-4828779C55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011450"/>
              </p:ext>
            </p:extLst>
          </p:nvPr>
        </p:nvGraphicFramePr>
        <p:xfrm>
          <a:off x="1051356" y="2676891"/>
          <a:ext cx="10089288" cy="980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387">
                  <a:extLst>
                    <a:ext uri="{9D8B030D-6E8A-4147-A177-3AD203B41FA5}">
                      <a16:colId xmlns:a16="http://schemas.microsoft.com/office/drawing/2014/main" val="301660560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34374901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191835764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200244804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15570317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257933063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392264955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477530066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99740985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55286205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03493036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61934860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75085821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70560211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12789905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79736220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456221416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028265086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88613018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7747089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06562739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290235283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397023523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6913825"/>
                    </a:ext>
                  </a:extLst>
                </a:gridCol>
              </a:tblGrid>
              <a:tr h="490354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2187795"/>
                  </a:ext>
                </a:extLst>
              </a:tr>
              <a:tr h="490354"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8760259"/>
                  </a:ext>
                </a:extLst>
              </a:tr>
            </a:tbl>
          </a:graphicData>
        </a:graphic>
      </p:graphicFrame>
      <p:sp>
        <p:nvSpPr>
          <p:cNvPr id="8" name="Metin kutusu 7">
            <a:extLst>
              <a:ext uri="{FF2B5EF4-FFF2-40B4-BE49-F238E27FC236}">
                <a16:creationId xmlns:a16="http://schemas.microsoft.com/office/drawing/2014/main" id="{D9EEAEEE-5A6F-42DE-8B45-08E9D0B8258A}"/>
              </a:ext>
            </a:extLst>
          </p:cNvPr>
          <p:cNvSpPr txBox="1"/>
          <p:nvPr/>
        </p:nvSpPr>
        <p:spPr>
          <a:xfrm>
            <a:off x="1051356" y="1408688"/>
            <a:ext cx="2863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Ön işlem Aşaması </a:t>
            </a:r>
          </a:p>
          <a:p>
            <a:r>
              <a:rPr lang="tr-TR" sz="2400" dirty="0"/>
              <a:t>k= 1			l= 2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F4EE5439-948B-4DE9-9DFC-9ECDD05C3CA8}"/>
              </a:ext>
            </a:extLst>
          </p:cNvPr>
          <p:cNvSpPr txBox="1"/>
          <p:nvPr/>
        </p:nvSpPr>
        <p:spPr>
          <a:xfrm>
            <a:off x="175947" y="2710045"/>
            <a:ext cx="603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j=9</a:t>
            </a:r>
          </a:p>
        </p:txBody>
      </p:sp>
      <p:graphicFrame>
        <p:nvGraphicFramePr>
          <p:cNvPr id="10" name="Tablo 9">
            <a:extLst>
              <a:ext uri="{FF2B5EF4-FFF2-40B4-BE49-F238E27FC236}">
                <a16:creationId xmlns:a16="http://schemas.microsoft.com/office/drawing/2014/main" id="{16B144D6-7A69-4ADF-9CA5-1F4F3EC1F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602375"/>
              </p:ext>
            </p:extLst>
          </p:nvPr>
        </p:nvGraphicFramePr>
        <p:xfrm>
          <a:off x="4832443" y="4136360"/>
          <a:ext cx="3371176" cy="481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97">
                  <a:extLst>
                    <a:ext uri="{9D8B030D-6E8A-4147-A177-3AD203B41FA5}">
                      <a16:colId xmlns:a16="http://schemas.microsoft.com/office/drawing/2014/main" val="419496189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3283561526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1505830834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2030617306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4083076522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1725726790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3849890708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2956985001"/>
                    </a:ext>
                  </a:extLst>
                </a:gridCol>
              </a:tblGrid>
              <a:tr h="481956"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C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0681799"/>
                  </a:ext>
                </a:extLst>
              </a:tr>
            </a:tbl>
          </a:graphicData>
        </a:graphic>
      </p:graphicFrame>
      <p:sp>
        <p:nvSpPr>
          <p:cNvPr id="11" name="Metin kutusu 10">
            <a:extLst>
              <a:ext uri="{FF2B5EF4-FFF2-40B4-BE49-F238E27FC236}">
                <a16:creationId xmlns:a16="http://schemas.microsoft.com/office/drawing/2014/main" id="{EFCFFADD-D165-4088-A649-27E5D6F53417}"/>
              </a:ext>
            </a:extLst>
          </p:cNvPr>
          <p:cNvSpPr txBox="1"/>
          <p:nvPr/>
        </p:nvSpPr>
        <p:spPr>
          <a:xfrm>
            <a:off x="319416" y="3195934"/>
            <a:ext cx="316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T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C1B08D9D-A09A-44AA-8D05-698047508D35}"/>
              </a:ext>
            </a:extLst>
          </p:cNvPr>
          <p:cNvSpPr txBox="1"/>
          <p:nvPr/>
        </p:nvSpPr>
        <p:spPr>
          <a:xfrm>
            <a:off x="319416" y="4136360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P</a:t>
            </a:r>
          </a:p>
        </p:txBody>
      </p:sp>
      <p:sp>
        <p:nvSpPr>
          <p:cNvPr id="15" name="Unvan 1">
            <a:extLst>
              <a:ext uri="{FF2B5EF4-FFF2-40B4-BE49-F238E27FC236}">
                <a16:creationId xmlns:a16="http://schemas.microsoft.com/office/drawing/2014/main" id="{120BC5AC-2CA3-4611-8AD8-8423A33AE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tr-TR" dirty="0"/>
              <a:t>Not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Naive</a:t>
            </a:r>
            <a:r>
              <a:rPr lang="tr-TR" dirty="0"/>
              <a:t> Algoritması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EB69A171-516E-4219-8521-139304B73381}"/>
              </a:ext>
            </a:extLst>
          </p:cNvPr>
          <p:cNvSpPr txBox="1"/>
          <p:nvPr/>
        </p:nvSpPr>
        <p:spPr>
          <a:xfrm>
            <a:off x="4665389" y="4727745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P[0]</a:t>
            </a:r>
            <a:r>
              <a:rPr lang="tr-TR" b="1" dirty="0"/>
              <a:t> </a:t>
            </a:r>
            <a:r>
              <a:rPr lang="tr-TR" dirty="0"/>
              <a:t>≠ P[1]</a:t>
            </a:r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8A406D5B-31E3-491F-9AB3-4C6C5B4A83C9}"/>
              </a:ext>
            </a:extLst>
          </p:cNvPr>
          <p:cNvSpPr/>
          <p:nvPr/>
        </p:nvSpPr>
        <p:spPr>
          <a:xfrm>
            <a:off x="1051356" y="5314662"/>
            <a:ext cx="100892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sz="1600" dirty="0"/>
              <a:t>Arama aşamasındaki </a:t>
            </a:r>
            <a:r>
              <a:rPr lang="tr-TR" sz="1600" b="1" i="1" dirty="0"/>
              <a:t>P[0] ≠ P[1] </a:t>
            </a:r>
            <a:r>
              <a:rPr lang="tr-TR" sz="1600" dirty="0"/>
              <a:t>ve </a:t>
            </a:r>
            <a:r>
              <a:rPr lang="tr-TR" sz="1600" b="1" i="1" dirty="0"/>
              <a:t>P[1]=T[j+1] </a:t>
            </a:r>
            <a:r>
              <a:rPr lang="tr-TR" sz="1600" dirty="0"/>
              <a:t>durumuna uymadığından dolayı 1 birim kaydırma yapılır. Pencere konumunu tutan j değişkeninin değeri 9+1=10 olarak ayarlanır.</a:t>
            </a: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DFC8CC98-AD38-4842-9339-FC67A411DADB}"/>
              </a:ext>
            </a:extLst>
          </p:cNvPr>
          <p:cNvSpPr txBox="1"/>
          <p:nvPr/>
        </p:nvSpPr>
        <p:spPr>
          <a:xfrm>
            <a:off x="4401555" y="3725473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Eşleşme Sağlanmadı</a:t>
            </a:r>
          </a:p>
        </p:txBody>
      </p:sp>
    </p:spTree>
    <p:extLst>
      <p:ext uri="{BB962C8B-B14F-4D97-AF65-F5344CB8AC3E}">
        <p14:creationId xmlns:p14="http://schemas.microsoft.com/office/powerpoint/2010/main" val="463008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8D74A72-EEDB-4D03-BADE-1F942031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Not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Naive</a:t>
            </a:r>
            <a:r>
              <a:rPr lang="tr-TR" dirty="0"/>
              <a:t> Algoritması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939A858-E14E-42D0-923B-D5E1D79D9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9991599" cy="5350895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tr-TR" dirty="0"/>
              <a:t>Ön işlem aşamasında iki değişken kullanılır. Bu değişkenler genel olarak « k » ve « l » şeklinde isimlendirilir. Desenin ilk ve ikinci karakteri aynı ise k=2, l=1 olarak tanımlanır. Böylece önişlem aşaması sabit zaman ve alanda yapılmış olur.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tr-TR" dirty="0"/>
              <a:t>Arama aşaması süresince karakter karşılaştırması, desen konumunda şu sırada yapılır: </a:t>
            </a:r>
            <a:r>
              <a:rPr lang="tr-TR" b="1" i="1" dirty="0"/>
              <a:t>1, 2, ... , m-2, m-1, 0</a:t>
            </a:r>
            <a:r>
              <a:rPr lang="tr-TR" dirty="0"/>
              <a:t>. 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tr-TR" dirty="0"/>
              <a:t>Arama aşamasında eğer </a:t>
            </a:r>
            <a:r>
              <a:rPr lang="tr-TR" b="1" i="1" dirty="0"/>
              <a:t>P[0]=P[1] </a:t>
            </a:r>
            <a:r>
              <a:rPr lang="tr-TR" dirty="0"/>
              <a:t>ve </a:t>
            </a:r>
            <a:r>
              <a:rPr lang="tr-TR" b="1" i="1" dirty="0"/>
              <a:t>P[1] ≠ T[j+1] </a:t>
            </a:r>
            <a:r>
              <a:rPr lang="tr-TR" dirty="0"/>
              <a:t>ve eğer </a:t>
            </a:r>
            <a:r>
              <a:rPr lang="tr-TR" b="1" i="1" dirty="0"/>
              <a:t>P[0] ≠ P[1] </a:t>
            </a:r>
            <a:r>
              <a:rPr lang="tr-TR" dirty="0"/>
              <a:t>ve </a:t>
            </a:r>
            <a:r>
              <a:rPr lang="tr-TR" b="1" i="1" dirty="0"/>
              <a:t>P[1]=T[j+1] </a:t>
            </a:r>
            <a:r>
              <a:rPr lang="tr-TR" dirty="0"/>
              <a:t>ise desen </a:t>
            </a:r>
            <a:r>
              <a:rPr lang="tr-TR" b="1" i="1" dirty="0"/>
              <a:t>2 </a:t>
            </a:r>
            <a:r>
              <a:rPr lang="tr-TR" dirty="0"/>
              <a:t>birim, diğer durumlarda ise </a:t>
            </a:r>
            <a:r>
              <a:rPr lang="tr-TR" b="1" i="1" dirty="0"/>
              <a:t>1 </a:t>
            </a:r>
            <a:r>
              <a:rPr lang="tr-TR" dirty="0"/>
              <a:t>birim kaydırılır. Kaydırmanın miktarı, önişlem aşamasındaki « k » ve « l » değişkenleri üzerinden yapılır. Pencere konumunu tutan « j » değişkeni de bu değerler üzerinden yeni değerini alır. </a:t>
            </a:r>
          </a:p>
        </p:txBody>
      </p:sp>
    </p:spTree>
    <p:extLst>
      <p:ext uri="{BB962C8B-B14F-4D97-AF65-F5344CB8AC3E}">
        <p14:creationId xmlns:p14="http://schemas.microsoft.com/office/powerpoint/2010/main" val="25264636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İçerik Yer Tutucusu 6">
            <a:extLst>
              <a:ext uri="{FF2B5EF4-FFF2-40B4-BE49-F238E27FC236}">
                <a16:creationId xmlns:a16="http://schemas.microsoft.com/office/drawing/2014/main" id="{6C9CD3C0-6B10-4E1B-A27F-4828779C55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2951420"/>
              </p:ext>
            </p:extLst>
          </p:nvPr>
        </p:nvGraphicFramePr>
        <p:xfrm>
          <a:off x="1051356" y="2676891"/>
          <a:ext cx="10089288" cy="980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387">
                  <a:extLst>
                    <a:ext uri="{9D8B030D-6E8A-4147-A177-3AD203B41FA5}">
                      <a16:colId xmlns:a16="http://schemas.microsoft.com/office/drawing/2014/main" val="301660560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34374901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191835764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200244804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15570317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257933063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392264955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477530066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99740985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55286205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03493036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61934860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75085821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70560211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12789905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79736220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456221416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028265086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88613018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7747089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06562739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290235283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397023523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6913825"/>
                    </a:ext>
                  </a:extLst>
                </a:gridCol>
              </a:tblGrid>
              <a:tr h="490354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2187795"/>
                  </a:ext>
                </a:extLst>
              </a:tr>
              <a:tr h="490354"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8760259"/>
                  </a:ext>
                </a:extLst>
              </a:tr>
            </a:tbl>
          </a:graphicData>
        </a:graphic>
      </p:graphicFrame>
      <p:sp>
        <p:nvSpPr>
          <p:cNvPr id="8" name="Metin kutusu 7">
            <a:extLst>
              <a:ext uri="{FF2B5EF4-FFF2-40B4-BE49-F238E27FC236}">
                <a16:creationId xmlns:a16="http://schemas.microsoft.com/office/drawing/2014/main" id="{D9EEAEEE-5A6F-42DE-8B45-08E9D0B8258A}"/>
              </a:ext>
            </a:extLst>
          </p:cNvPr>
          <p:cNvSpPr txBox="1"/>
          <p:nvPr/>
        </p:nvSpPr>
        <p:spPr>
          <a:xfrm>
            <a:off x="1051356" y="1408688"/>
            <a:ext cx="2863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Ön işlem Aşaması </a:t>
            </a:r>
          </a:p>
          <a:p>
            <a:r>
              <a:rPr lang="tr-TR" sz="2400" dirty="0"/>
              <a:t>k= 1			l= 2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F4EE5439-948B-4DE9-9DFC-9ECDD05C3CA8}"/>
              </a:ext>
            </a:extLst>
          </p:cNvPr>
          <p:cNvSpPr txBox="1"/>
          <p:nvPr/>
        </p:nvSpPr>
        <p:spPr>
          <a:xfrm>
            <a:off x="175947" y="2710045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j=10</a:t>
            </a:r>
          </a:p>
        </p:txBody>
      </p:sp>
      <p:graphicFrame>
        <p:nvGraphicFramePr>
          <p:cNvPr id="10" name="Tablo 9">
            <a:extLst>
              <a:ext uri="{FF2B5EF4-FFF2-40B4-BE49-F238E27FC236}">
                <a16:creationId xmlns:a16="http://schemas.microsoft.com/office/drawing/2014/main" id="{16B144D6-7A69-4ADF-9CA5-1F4F3EC1F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053745"/>
              </p:ext>
            </p:extLst>
          </p:nvPr>
        </p:nvGraphicFramePr>
        <p:xfrm>
          <a:off x="5263266" y="4136360"/>
          <a:ext cx="3371176" cy="481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97">
                  <a:extLst>
                    <a:ext uri="{9D8B030D-6E8A-4147-A177-3AD203B41FA5}">
                      <a16:colId xmlns:a16="http://schemas.microsoft.com/office/drawing/2014/main" val="419496189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3283561526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1505830834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2030617306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4083076522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1725726790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3849890708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2956985001"/>
                    </a:ext>
                  </a:extLst>
                </a:gridCol>
              </a:tblGrid>
              <a:tr h="481956"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C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0681799"/>
                  </a:ext>
                </a:extLst>
              </a:tr>
            </a:tbl>
          </a:graphicData>
        </a:graphic>
      </p:graphicFrame>
      <p:sp>
        <p:nvSpPr>
          <p:cNvPr id="11" name="Metin kutusu 10">
            <a:extLst>
              <a:ext uri="{FF2B5EF4-FFF2-40B4-BE49-F238E27FC236}">
                <a16:creationId xmlns:a16="http://schemas.microsoft.com/office/drawing/2014/main" id="{EFCFFADD-D165-4088-A649-27E5D6F53417}"/>
              </a:ext>
            </a:extLst>
          </p:cNvPr>
          <p:cNvSpPr txBox="1"/>
          <p:nvPr/>
        </p:nvSpPr>
        <p:spPr>
          <a:xfrm>
            <a:off x="319416" y="3195934"/>
            <a:ext cx="316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T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C1B08D9D-A09A-44AA-8D05-698047508D35}"/>
              </a:ext>
            </a:extLst>
          </p:cNvPr>
          <p:cNvSpPr txBox="1"/>
          <p:nvPr/>
        </p:nvSpPr>
        <p:spPr>
          <a:xfrm>
            <a:off x="319416" y="4136360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P</a:t>
            </a:r>
          </a:p>
        </p:txBody>
      </p:sp>
      <p:sp>
        <p:nvSpPr>
          <p:cNvPr id="15" name="Unvan 1">
            <a:extLst>
              <a:ext uri="{FF2B5EF4-FFF2-40B4-BE49-F238E27FC236}">
                <a16:creationId xmlns:a16="http://schemas.microsoft.com/office/drawing/2014/main" id="{120BC5AC-2CA3-4611-8AD8-8423A33AE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tr-TR" dirty="0"/>
              <a:t>Not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Naive</a:t>
            </a:r>
            <a:r>
              <a:rPr lang="tr-TR" dirty="0"/>
              <a:t> Algoritması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EB69A171-516E-4219-8521-139304B73381}"/>
              </a:ext>
            </a:extLst>
          </p:cNvPr>
          <p:cNvSpPr txBox="1"/>
          <p:nvPr/>
        </p:nvSpPr>
        <p:spPr>
          <a:xfrm>
            <a:off x="5096212" y="4727745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P[0]</a:t>
            </a:r>
            <a:r>
              <a:rPr lang="tr-TR" b="1" dirty="0"/>
              <a:t> </a:t>
            </a:r>
            <a:r>
              <a:rPr lang="tr-TR" dirty="0"/>
              <a:t>≠ P[1]</a:t>
            </a:r>
          </a:p>
        </p:txBody>
      </p:sp>
    </p:spTree>
    <p:extLst>
      <p:ext uri="{BB962C8B-B14F-4D97-AF65-F5344CB8AC3E}">
        <p14:creationId xmlns:p14="http://schemas.microsoft.com/office/powerpoint/2010/main" val="31326484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İçerik Yer Tutucusu 6">
            <a:extLst>
              <a:ext uri="{FF2B5EF4-FFF2-40B4-BE49-F238E27FC236}">
                <a16:creationId xmlns:a16="http://schemas.microsoft.com/office/drawing/2014/main" id="{6C9CD3C0-6B10-4E1B-A27F-4828779C55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6094751"/>
              </p:ext>
            </p:extLst>
          </p:nvPr>
        </p:nvGraphicFramePr>
        <p:xfrm>
          <a:off x="1051356" y="2676891"/>
          <a:ext cx="10089288" cy="980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387">
                  <a:extLst>
                    <a:ext uri="{9D8B030D-6E8A-4147-A177-3AD203B41FA5}">
                      <a16:colId xmlns:a16="http://schemas.microsoft.com/office/drawing/2014/main" val="301660560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34374901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191835764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200244804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15570317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257933063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392264955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477530066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99740985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55286205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03493036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61934860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75085821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70560211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12789905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79736220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456221416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028265086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88613018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7747089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06562739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290235283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397023523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6913825"/>
                    </a:ext>
                  </a:extLst>
                </a:gridCol>
              </a:tblGrid>
              <a:tr h="490354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2187795"/>
                  </a:ext>
                </a:extLst>
              </a:tr>
              <a:tr h="490354"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8760259"/>
                  </a:ext>
                </a:extLst>
              </a:tr>
            </a:tbl>
          </a:graphicData>
        </a:graphic>
      </p:graphicFrame>
      <p:sp>
        <p:nvSpPr>
          <p:cNvPr id="8" name="Metin kutusu 7">
            <a:extLst>
              <a:ext uri="{FF2B5EF4-FFF2-40B4-BE49-F238E27FC236}">
                <a16:creationId xmlns:a16="http://schemas.microsoft.com/office/drawing/2014/main" id="{D9EEAEEE-5A6F-42DE-8B45-08E9D0B8258A}"/>
              </a:ext>
            </a:extLst>
          </p:cNvPr>
          <p:cNvSpPr txBox="1"/>
          <p:nvPr/>
        </p:nvSpPr>
        <p:spPr>
          <a:xfrm>
            <a:off x="1051356" y="1408688"/>
            <a:ext cx="2863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Ön işlem Aşaması </a:t>
            </a:r>
          </a:p>
          <a:p>
            <a:r>
              <a:rPr lang="tr-TR" sz="2400" dirty="0"/>
              <a:t>k= 1			l= 2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F4EE5439-948B-4DE9-9DFC-9ECDD05C3CA8}"/>
              </a:ext>
            </a:extLst>
          </p:cNvPr>
          <p:cNvSpPr txBox="1"/>
          <p:nvPr/>
        </p:nvSpPr>
        <p:spPr>
          <a:xfrm>
            <a:off x="175947" y="2710045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j=10</a:t>
            </a:r>
          </a:p>
        </p:txBody>
      </p:sp>
      <p:graphicFrame>
        <p:nvGraphicFramePr>
          <p:cNvPr id="10" name="Tablo 9">
            <a:extLst>
              <a:ext uri="{FF2B5EF4-FFF2-40B4-BE49-F238E27FC236}">
                <a16:creationId xmlns:a16="http://schemas.microsoft.com/office/drawing/2014/main" id="{16B144D6-7A69-4ADF-9CA5-1F4F3EC1F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911007"/>
              </p:ext>
            </p:extLst>
          </p:nvPr>
        </p:nvGraphicFramePr>
        <p:xfrm>
          <a:off x="5263266" y="4136360"/>
          <a:ext cx="3371176" cy="481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97">
                  <a:extLst>
                    <a:ext uri="{9D8B030D-6E8A-4147-A177-3AD203B41FA5}">
                      <a16:colId xmlns:a16="http://schemas.microsoft.com/office/drawing/2014/main" val="419496189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3283561526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1505830834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2030617306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4083076522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1725726790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3849890708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2956985001"/>
                    </a:ext>
                  </a:extLst>
                </a:gridCol>
              </a:tblGrid>
              <a:tr h="481956"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C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0681799"/>
                  </a:ext>
                </a:extLst>
              </a:tr>
            </a:tbl>
          </a:graphicData>
        </a:graphic>
      </p:graphicFrame>
      <p:sp>
        <p:nvSpPr>
          <p:cNvPr id="11" name="Metin kutusu 10">
            <a:extLst>
              <a:ext uri="{FF2B5EF4-FFF2-40B4-BE49-F238E27FC236}">
                <a16:creationId xmlns:a16="http://schemas.microsoft.com/office/drawing/2014/main" id="{EFCFFADD-D165-4088-A649-27E5D6F53417}"/>
              </a:ext>
            </a:extLst>
          </p:cNvPr>
          <p:cNvSpPr txBox="1"/>
          <p:nvPr/>
        </p:nvSpPr>
        <p:spPr>
          <a:xfrm>
            <a:off x="319416" y="3195934"/>
            <a:ext cx="316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T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C1B08D9D-A09A-44AA-8D05-698047508D35}"/>
              </a:ext>
            </a:extLst>
          </p:cNvPr>
          <p:cNvSpPr txBox="1"/>
          <p:nvPr/>
        </p:nvSpPr>
        <p:spPr>
          <a:xfrm>
            <a:off x="319416" y="4136360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P</a:t>
            </a:r>
          </a:p>
        </p:txBody>
      </p:sp>
      <p:sp>
        <p:nvSpPr>
          <p:cNvPr id="15" name="Unvan 1">
            <a:extLst>
              <a:ext uri="{FF2B5EF4-FFF2-40B4-BE49-F238E27FC236}">
                <a16:creationId xmlns:a16="http://schemas.microsoft.com/office/drawing/2014/main" id="{120BC5AC-2CA3-4611-8AD8-8423A33AE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tr-TR" dirty="0"/>
              <a:t>Not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Naive</a:t>
            </a:r>
            <a:r>
              <a:rPr lang="tr-TR" dirty="0"/>
              <a:t> Algoritması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EB69A171-516E-4219-8521-139304B73381}"/>
              </a:ext>
            </a:extLst>
          </p:cNvPr>
          <p:cNvSpPr txBox="1"/>
          <p:nvPr/>
        </p:nvSpPr>
        <p:spPr>
          <a:xfrm>
            <a:off x="5096212" y="4727745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P[0]</a:t>
            </a:r>
            <a:r>
              <a:rPr lang="tr-TR" b="1" dirty="0"/>
              <a:t> </a:t>
            </a:r>
            <a:r>
              <a:rPr lang="tr-TR" dirty="0"/>
              <a:t>≠ P[1]</a:t>
            </a:r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8A406D5B-31E3-491F-9AB3-4C6C5B4A83C9}"/>
              </a:ext>
            </a:extLst>
          </p:cNvPr>
          <p:cNvSpPr/>
          <p:nvPr/>
        </p:nvSpPr>
        <p:spPr>
          <a:xfrm>
            <a:off x="1051356" y="5314662"/>
            <a:ext cx="100892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sz="1600" dirty="0"/>
              <a:t>Arama aşamasındaki </a:t>
            </a:r>
            <a:r>
              <a:rPr lang="tr-TR" sz="1600" b="1" i="1" dirty="0"/>
              <a:t>P[0] ≠ P[1] </a:t>
            </a:r>
            <a:r>
              <a:rPr lang="tr-TR" sz="1600" dirty="0"/>
              <a:t>ve </a:t>
            </a:r>
            <a:r>
              <a:rPr lang="tr-TR" sz="1600" b="1" i="1" dirty="0"/>
              <a:t>P[1]=T[j+1] </a:t>
            </a:r>
            <a:r>
              <a:rPr lang="tr-TR" sz="1600" dirty="0"/>
              <a:t>durumuna uymadığından dolayı 1 birim kaydırma yapılır. Pencere konumunu tutan j değişkeninin değeri 10+1=11 olarak ayarlanır.</a:t>
            </a: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CE7929A2-D9E9-48F6-90F1-413245F30059}"/>
              </a:ext>
            </a:extLst>
          </p:cNvPr>
          <p:cNvSpPr txBox="1"/>
          <p:nvPr/>
        </p:nvSpPr>
        <p:spPr>
          <a:xfrm>
            <a:off x="4862329" y="3725473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Eşleşme Sağlanmadı</a:t>
            </a:r>
          </a:p>
        </p:txBody>
      </p:sp>
    </p:spTree>
    <p:extLst>
      <p:ext uri="{BB962C8B-B14F-4D97-AF65-F5344CB8AC3E}">
        <p14:creationId xmlns:p14="http://schemas.microsoft.com/office/powerpoint/2010/main" val="196236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İçerik Yer Tutucusu 6">
            <a:extLst>
              <a:ext uri="{FF2B5EF4-FFF2-40B4-BE49-F238E27FC236}">
                <a16:creationId xmlns:a16="http://schemas.microsoft.com/office/drawing/2014/main" id="{6C9CD3C0-6B10-4E1B-A27F-4828779C55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8668643"/>
              </p:ext>
            </p:extLst>
          </p:nvPr>
        </p:nvGraphicFramePr>
        <p:xfrm>
          <a:off x="1051356" y="2676891"/>
          <a:ext cx="10089288" cy="980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387">
                  <a:extLst>
                    <a:ext uri="{9D8B030D-6E8A-4147-A177-3AD203B41FA5}">
                      <a16:colId xmlns:a16="http://schemas.microsoft.com/office/drawing/2014/main" val="301660560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34374901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191835764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200244804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15570317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257933063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392264955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477530066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99740985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55286205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03493036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61934860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75085821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70560211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12789905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79736220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456221416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028265086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88613018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7747089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06562739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290235283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397023523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6913825"/>
                    </a:ext>
                  </a:extLst>
                </a:gridCol>
              </a:tblGrid>
              <a:tr h="490354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2187795"/>
                  </a:ext>
                </a:extLst>
              </a:tr>
              <a:tr h="490354"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8760259"/>
                  </a:ext>
                </a:extLst>
              </a:tr>
            </a:tbl>
          </a:graphicData>
        </a:graphic>
      </p:graphicFrame>
      <p:sp>
        <p:nvSpPr>
          <p:cNvPr id="8" name="Metin kutusu 7">
            <a:extLst>
              <a:ext uri="{FF2B5EF4-FFF2-40B4-BE49-F238E27FC236}">
                <a16:creationId xmlns:a16="http://schemas.microsoft.com/office/drawing/2014/main" id="{D9EEAEEE-5A6F-42DE-8B45-08E9D0B8258A}"/>
              </a:ext>
            </a:extLst>
          </p:cNvPr>
          <p:cNvSpPr txBox="1"/>
          <p:nvPr/>
        </p:nvSpPr>
        <p:spPr>
          <a:xfrm>
            <a:off x="1051356" y="1408688"/>
            <a:ext cx="2863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Ön işlem Aşaması </a:t>
            </a:r>
          </a:p>
          <a:p>
            <a:r>
              <a:rPr lang="tr-TR" sz="2400" dirty="0"/>
              <a:t>k= 1			l= 2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F4EE5439-948B-4DE9-9DFC-9ECDD05C3CA8}"/>
              </a:ext>
            </a:extLst>
          </p:cNvPr>
          <p:cNvSpPr txBox="1"/>
          <p:nvPr/>
        </p:nvSpPr>
        <p:spPr>
          <a:xfrm>
            <a:off x="175947" y="2710045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j=11</a:t>
            </a:r>
          </a:p>
        </p:txBody>
      </p:sp>
      <p:graphicFrame>
        <p:nvGraphicFramePr>
          <p:cNvPr id="10" name="Tablo 9">
            <a:extLst>
              <a:ext uri="{FF2B5EF4-FFF2-40B4-BE49-F238E27FC236}">
                <a16:creationId xmlns:a16="http://schemas.microsoft.com/office/drawing/2014/main" id="{16B144D6-7A69-4ADF-9CA5-1F4F3EC1F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190056"/>
              </p:ext>
            </p:extLst>
          </p:nvPr>
        </p:nvGraphicFramePr>
        <p:xfrm>
          <a:off x="5685297" y="4136360"/>
          <a:ext cx="3371176" cy="481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97">
                  <a:extLst>
                    <a:ext uri="{9D8B030D-6E8A-4147-A177-3AD203B41FA5}">
                      <a16:colId xmlns:a16="http://schemas.microsoft.com/office/drawing/2014/main" val="419496189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3283561526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1505830834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2030617306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4083076522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1725726790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3849890708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2956985001"/>
                    </a:ext>
                  </a:extLst>
                </a:gridCol>
              </a:tblGrid>
              <a:tr h="481956"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C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0681799"/>
                  </a:ext>
                </a:extLst>
              </a:tr>
            </a:tbl>
          </a:graphicData>
        </a:graphic>
      </p:graphicFrame>
      <p:sp>
        <p:nvSpPr>
          <p:cNvPr id="11" name="Metin kutusu 10">
            <a:extLst>
              <a:ext uri="{FF2B5EF4-FFF2-40B4-BE49-F238E27FC236}">
                <a16:creationId xmlns:a16="http://schemas.microsoft.com/office/drawing/2014/main" id="{EFCFFADD-D165-4088-A649-27E5D6F53417}"/>
              </a:ext>
            </a:extLst>
          </p:cNvPr>
          <p:cNvSpPr txBox="1"/>
          <p:nvPr/>
        </p:nvSpPr>
        <p:spPr>
          <a:xfrm>
            <a:off x="319416" y="3195934"/>
            <a:ext cx="316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T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C1B08D9D-A09A-44AA-8D05-698047508D35}"/>
              </a:ext>
            </a:extLst>
          </p:cNvPr>
          <p:cNvSpPr txBox="1"/>
          <p:nvPr/>
        </p:nvSpPr>
        <p:spPr>
          <a:xfrm>
            <a:off x="319416" y="4136360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P</a:t>
            </a:r>
          </a:p>
        </p:txBody>
      </p:sp>
      <p:sp>
        <p:nvSpPr>
          <p:cNvPr id="15" name="Unvan 1">
            <a:extLst>
              <a:ext uri="{FF2B5EF4-FFF2-40B4-BE49-F238E27FC236}">
                <a16:creationId xmlns:a16="http://schemas.microsoft.com/office/drawing/2014/main" id="{120BC5AC-2CA3-4611-8AD8-8423A33AE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tr-TR" dirty="0"/>
              <a:t>Not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Naive</a:t>
            </a:r>
            <a:r>
              <a:rPr lang="tr-TR" dirty="0"/>
              <a:t> Algoritması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EB69A171-516E-4219-8521-139304B73381}"/>
              </a:ext>
            </a:extLst>
          </p:cNvPr>
          <p:cNvSpPr txBox="1"/>
          <p:nvPr/>
        </p:nvSpPr>
        <p:spPr>
          <a:xfrm>
            <a:off x="5518243" y="4727745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P[0]</a:t>
            </a:r>
            <a:r>
              <a:rPr lang="tr-TR" b="1" dirty="0"/>
              <a:t> </a:t>
            </a:r>
            <a:r>
              <a:rPr lang="tr-TR" dirty="0"/>
              <a:t>≠ P[1]</a:t>
            </a:r>
          </a:p>
        </p:txBody>
      </p:sp>
    </p:spTree>
    <p:extLst>
      <p:ext uri="{BB962C8B-B14F-4D97-AF65-F5344CB8AC3E}">
        <p14:creationId xmlns:p14="http://schemas.microsoft.com/office/powerpoint/2010/main" val="36347129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İçerik Yer Tutucusu 6">
            <a:extLst>
              <a:ext uri="{FF2B5EF4-FFF2-40B4-BE49-F238E27FC236}">
                <a16:creationId xmlns:a16="http://schemas.microsoft.com/office/drawing/2014/main" id="{6C9CD3C0-6B10-4E1B-A27F-4828779C55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3348285"/>
              </p:ext>
            </p:extLst>
          </p:nvPr>
        </p:nvGraphicFramePr>
        <p:xfrm>
          <a:off x="1051356" y="2676891"/>
          <a:ext cx="10089288" cy="980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387">
                  <a:extLst>
                    <a:ext uri="{9D8B030D-6E8A-4147-A177-3AD203B41FA5}">
                      <a16:colId xmlns:a16="http://schemas.microsoft.com/office/drawing/2014/main" val="301660560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34374901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191835764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200244804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15570317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257933063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392264955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477530066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99740985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55286205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03493036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61934860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75085821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70560211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12789905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79736220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456221416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028265086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88613018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7747089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06562739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290235283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397023523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6913825"/>
                    </a:ext>
                  </a:extLst>
                </a:gridCol>
              </a:tblGrid>
              <a:tr h="490354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2187795"/>
                  </a:ext>
                </a:extLst>
              </a:tr>
              <a:tr h="490354"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8760259"/>
                  </a:ext>
                </a:extLst>
              </a:tr>
            </a:tbl>
          </a:graphicData>
        </a:graphic>
      </p:graphicFrame>
      <p:sp>
        <p:nvSpPr>
          <p:cNvPr id="8" name="Metin kutusu 7">
            <a:extLst>
              <a:ext uri="{FF2B5EF4-FFF2-40B4-BE49-F238E27FC236}">
                <a16:creationId xmlns:a16="http://schemas.microsoft.com/office/drawing/2014/main" id="{D9EEAEEE-5A6F-42DE-8B45-08E9D0B8258A}"/>
              </a:ext>
            </a:extLst>
          </p:cNvPr>
          <p:cNvSpPr txBox="1"/>
          <p:nvPr/>
        </p:nvSpPr>
        <p:spPr>
          <a:xfrm>
            <a:off x="1051356" y="1408688"/>
            <a:ext cx="2863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Ön işlem Aşaması </a:t>
            </a:r>
          </a:p>
          <a:p>
            <a:r>
              <a:rPr lang="tr-TR" sz="2400" dirty="0"/>
              <a:t>k= 1			l= 2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F4EE5439-948B-4DE9-9DFC-9ECDD05C3CA8}"/>
              </a:ext>
            </a:extLst>
          </p:cNvPr>
          <p:cNvSpPr txBox="1"/>
          <p:nvPr/>
        </p:nvSpPr>
        <p:spPr>
          <a:xfrm>
            <a:off x="175947" y="2710045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j=11</a:t>
            </a:r>
          </a:p>
        </p:txBody>
      </p:sp>
      <p:graphicFrame>
        <p:nvGraphicFramePr>
          <p:cNvPr id="10" name="Tablo 9">
            <a:extLst>
              <a:ext uri="{FF2B5EF4-FFF2-40B4-BE49-F238E27FC236}">
                <a16:creationId xmlns:a16="http://schemas.microsoft.com/office/drawing/2014/main" id="{16B144D6-7A69-4ADF-9CA5-1F4F3EC1F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650130"/>
              </p:ext>
            </p:extLst>
          </p:nvPr>
        </p:nvGraphicFramePr>
        <p:xfrm>
          <a:off x="5685297" y="4136360"/>
          <a:ext cx="3371176" cy="481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97">
                  <a:extLst>
                    <a:ext uri="{9D8B030D-6E8A-4147-A177-3AD203B41FA5}">
                      <a16:colId xmlns:a16="http://schemas.microsoft.com/office/drawing/2014/main" val="419496189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3283561526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1505830834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2030617306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4083076522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1725726790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3849890708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2956985001"/>
                    </a:ext>
                  </a:extLst>
                </a:gridCol>
              </a:tblGrid>
              <a:tr h="481956"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C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0681799"/>
                  </a:ext>
                </a:extLst>
              </a:tr>
            </a:tbl>
          </a:graphicData>
        </a:graphic>
      </p:graphicFrame>
      <p:sp>
        <p:nvSpPr>
          <p:cNvPr id="11" name="Metin kutusu 10">
            <a:extLst>
              <a:ext uri="{FF2B5EF4-FFF2-40B4-BE49-F238E27FC236}">
                <a16:creationId xmlns:a16="http://schemas.microsoft.com/office/drawing/2014/main" id="{EFCFFADD-D165-4088-A649-27E5D6F53417}"/>
              </a:ext>
            </a:extLst>
          </p:cNvPr>
          <p:cNvSpPr txBox="1"/>
          <p:nvPr/>
        </p:nvSpPr>
        <p:spPr>
          <a:xfrm>
            <a:off x="319416" y="3195934"/>
            <a:ext cx="316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T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C1B08D9D-A09A-44AA-8D05-698047508D35}"/>
              </a:ext>
            </a:extLst>
          </p:cNvPr>
          <p:cNvSpPr txBox="1"/>
          <p:nvPr/>
        </p:nvSpPr>
        <p:spPr>
          <a:xfrm>
            <a:off x="319416" y="4136360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P</a:t>
            </a:r>
          </a:p>
        </p:txBody>
      </p:sp>
      <p:sp>
        <p:nvSpPr>
          <p:cNvPr id="15" name="Unvan 1">
            <a:extLst>
              <a:ext uri="{FF2B5EF4-FFF2-40B4-BE49-F238E27FC236}">
                <a16:creationId xmlns:a16="http://schemas.microsoft.com/office/drawing/2014/main" id="{120BC5AC-2CA3-4611-8AD8-8423A33AE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tr-TR" dirty="0"/>
              <a:t>Not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Naive</a:t>
            </a:r>
            <a:r>
              <a:rPr lang="tr-TR" dirty="0"/>
              <a:t> Algoritması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EB69A171-516E-4219-8521-139304B73381}"/>
              </a:ext>
            </a:extLst>
          </p:cNvPr>
          <p:cNvSpPr txBox="1"/>
          <p:nvPr/>
        </p:nvSpPr>
        <p:spPr>
          <a:xfrm>
            <a:off x="5518243" y="4727745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P[0]</a:t>
            </a:r>
            <a:r>
              <a:rPr lang="tr-TR" b="1" dirty="0"/>
              <a:t> </a:t>
            </a:r>
            <a:r>
              <a:rPr lang="tr-TR" dirty="0"/>
              <a:t>≠ P[1]</a:t>
            </a:r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E3FA5244-D906-43AA-B3C8-6A316A5F3C96}"/>
              </a:ext>
            </a:extLst>
          </p:cNvPr>
          <p:cNvSpPr/>
          <p:nvPr/>
        </p:nvSpPr>
        <p:spPr>
          <a:xfrm>
            <a:off x="1051356" y="5314662"/>
            <a:ext cx="100892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sz="1600" dirty="0"/>
              <a:t>Arama aşamasındaki </a:t>
            </a:r>
            <a:r>
              <a:rPr lang="tr-TR" sz="1600" b="1" i="1" dirty="0"/>
              <a:t>P[0] ≠ P[1] </a:t>
            </a:r>
            <a:r>
              <a:rPr lang="tr-TR" sz="1600" dirty="0"/>
              <a:t>ve </a:t>
            </a:r>
            <a:r>
              <a:rPr lang="tr-TR" sz="1600" b="1" i="1" dirty="0"/>
              <a:t>P[1]=T[j+1] </a:t>
            </a:r>
            <a:r>
              <a:rPr lang="tr-TR" sz="1600" dirty="0"/>
              <a:t>durumuna uymadığından dolayı 1 birim kaydırma yapılır. Pencere konumunu tutan j değişkeninin değeri 11+1=12 olarak ayarlanır.</a:t>
            </a: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381F9BF1-A1C9-42D1-B404-212BC73D8BD2}"/>
              </a:ext>
            </a:extLst>
          </p:cNvPr>
          <p:cNvSpPr txBox="1"/>
          <p:nvPr/>
        </p:nvSpPr>
        <p:spPr>
          <a:xfrm>
            <a:off x="5348472" y="3725473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Eşleşme Sağlanmadı</a:t>
            </a:r>
          </a:p>
        </p:txBody>
      </p:sp>
    </p:spTree>
    <p:extLst>
      <p:ext uri="{BB962C8B-B14F-4D97-AF65-F5344CB8AC3E}">
        <p14:creationId xmlns:p14="http://schemas.microsoft.com/office/powerpoint/2010/main" val="1086903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İçerik Yer Tutucusu 6">
            <a:extLst>
              <a:ext uri="{FF2B5EF4-FFF2-40B4-BE49-F238E27FC236}">
                <a16:creationId xmlns:a16="http://schemas.microsoft.com/office/drawing/2014/main" id="{6C9CD3C0-6B10-4E1B-A27F-4828779C55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6403155"/>
              </p:ext>
            </p:extLst>
          </p:nvPr>
        </p:nvGraphicFramePr>
        <p:xfrm>
          <a:off x="1051356" y="2676891"/>
          <a:ext cx="10089288" cy="980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387">
                  <a:extLst>
                    <a:ext uri="{9D8B030D-6E8A-4147-A177-3AD203B41FA5}">
                      <a16:colId xmlns:a16="http://schemas.microsoft.com/office/drawing/2014/main" val="301660560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34374901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191835764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200244804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15570317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257933063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392264955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477530066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99740985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55286205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03493036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61934860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75085821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70560211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12789905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79736220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456221416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028265086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88613018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7747089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06562739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290235283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397023523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6913825"/>
                    </a:ext>
                  </a:extLst>
                </a:gridCol>
              </a:tblGrid>
              <a:tr h="490354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2187795"/>
                  </a:ext>
                </a:extLst>
              </a:tr>
              <a:tr h="490354"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8760259"/>
                  </a:ext>
                </a:extLst>
              </a:tr>
            </a:tbl>
          </a:graphicData>
        </a:graphic>
      </p:graphicFrame>
      <p:sp>
        <p:nvSpPr>
          <p:cNvPr id="8" name="Metin kutusu 7">
            <a:extLst>
              <a:ext uri="{FF2B5EF4-FFF2-40B4-BE49-F238E27FC236}">
                <a16:creationId xmlns:a16="http://schemas.microsoft.com/office/drawing/2014/main" id="{D9EEAEEE-5A6F-42DE-8B45-08E9D0B8258A}"/>
              </a:ext>
            </a:extLst>
          </p:cNvPr>
          <p:cNvSpPr txBox="1"/>
          <p:nvPr/>
        </p:nvSpPr>
        <p:spPr>
          <a:xfrm>
            <a:off x="1051356" y="1408688"/>
            <a:ext cx="2863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Ön işlem Aşaması </a:t>
            </a:r>
          </a:p>
          <a:p>
            <a:r>
              <a:rPr lang="tr-TR" sz="2400" dirty="0"/>
              <a:t>k= 1			l= 2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F4EE5439-948B-4DE9-9DFC-9ECDD05C3CA8}"/>
              </a:ext>
            </a:extLst>
          </p:cNvPr>
          <p:cNvSpPr txBox="1"/>
          <p:nvPr/>
        </p:nvSpPr>
        <p:spPr>
          <a:xfrm>
            <a:off x="175947" y="2710045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j=12</a:t>
            </a:r>
          </a:p>
        </p:txBody>
      </p:sp>
      <p:graphicFrame>
        <p:nvGraphicFramePr>
          <p:cNvPr id="10" name="Tablo 9">
            <a:extLst>
              <a:ext uri="{FF2B5EF4-FFF2-40B4-BE49-F238E27FC236}">
                <a16:creationId xmlns:a16="http://schemas.microsoft.com/office/drawing/2014/main" id="{16B144D6-7A69-4ADF-9CA5-1F4F3EC1F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394838"/>
              </p:ext>
            </p:extLst>
          </p:nvPr>
        </p:nvGraphicFramePr>
        <p:xfrm>
          <a:off x="6096000" y="4136360"/>
          <a:ext cx="3371176" cy="481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97">
                  <a:extLst>
                    <a:ext uri="{9D8B030D-6E8A-4147-A177-3AD203B41FA5}">
                      <a16:colId xmlns:a16="http://schemas.microsoft.com/office/drawing/2014/main" val="419496189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3283561526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1505830834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2030617306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4083076522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1725726790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3849890708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2956985001"/>
                    </a:ext>
                  </a:extLst>
                </a:gridCol>
              </a:tblGrid>
              <a:tr h="481956"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C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0681799"/>
                  </a:ext>
                </a:extLst>
              </a:tr>
            </a:tbl>
          </a:graphicData>
        </a:graphic>
      </p:graphicFrame>
      <p:sp>
        <p:nvSpPr>
          <p:cNvPr id="11" name="Metin kutusu 10">
            <a:extLst>
              <a:ext uri="{FF2B5EF4-FFF2-40B4-BE49-F238E27FC236}">
                <a16:creationId xmlns:a16="http://schemas.microsoft.com/office/drawing/2014/main" id="{EFCFFADD-D165-4088-A649-27E5D6F53417}"/>
              </a:ext>
            </a:extLst>
          </p:cNvPr>
          <p:cNvSpPr txBox="1"/>
          <p:nvPr/>
        </p:nvSpPr>
        <p:spPr>
          <a:xfrm>
            <a:off x="319416" y="3195934"/>
            <a:ext cx="316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T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C1B08D9D-A09A-44AA-8D05-698047508D35}"/>
              </a:ext>
            </a:extLst>
          </p:cNvPr>
          <p:cNvSpPr txBox="1"/>
          <p:nvPr/>
        </p:nvSpPr>
        <p:spPr>
          <a:xfrm>
            <a:off x="319416" y="4136360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P</a:t>
            </a:r>
          </a:p>
        </p:txBody>
      </p:sp>
      <p:sp>
        <p:nvSpPr>
          <p:cNvPr id="15" name="Unvan 1">
            <a:extLst>
              <a:ext uri="{FF2B5EF4-FFF2-40B4-BE49-F238E27FC236}">
                <a16:creationId xmlns:a16="http://schemas.microsoft.com/office/drawing/2014/main" id="{120BC5AC-2CA3-4611-8AD8-8423A33AE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tr-TR" dirty="0"/>
              <a:t>Not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Naive</a:t>
            </a:r>
            <a:r>
              <a:rPr lang="tr-TR" dirty="0"/>
              <a:t> Algoritması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EB69A171-516E-4219-8521-139304B73381}"/>
              </a:ext>
            </a:extLst>
          </p:cNvPr>
          <p:cNvSpPr txBox="1"/>
          <p:nvPr/>
        </p:nvSpPr>
        <p:spPr>
          <a:xfrm>
            <a:off x="5928946" y="4727745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P[0]</a:t>
            </a:r>
            <a:r>
              <a:rPr lang="tr-TR" b="1" dirty="0"/>
              <a:t> </a:t>
            </a:r>
            <a:r>
              <a:rPr lang="tr-TR" dirty="0"/>
              <a:t>≠ P[1]</a:t>
            </a:r>
          </a:p>
        </p:txBody>
      </p:sp>
    </p:spTree>
    <p:extLst>
      <p:ext uri="{BB962C8B-B14F-4D97-AF65-F5344CB8AC3E}">
        <p14:creationId xmlns:p14="http://schemas.microsoft.com/office/powerpoint/2010/main" val="6708955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İçerik Yer Tutucusu 6">
            <a:extLst>
              <a:ext uri="{FF2B5EF4-FFF2-40B4-BE49-F238E27FC236}">
                <a16:creationId xmlns:a16="http://schemas.microsoft.com/office/drawing/2014/main" id="{6C9CD3C0-6B10-4E1B-A27F-4828779C55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8399512"/>
              </p:ext>
            </p:extLst>
          </p:nvPr>
        </p:nvGraphicFramePr>
        <p:xfrm>
          <a:off x="1051356" y="2676891"/>
          <a:ext cx="10089288" cy="980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387">
                  <a:extLst>
                    <a:ext uri="{9D8B030D-6E8A-4147-A177-3AD203B41FA5}">
                      <a16:colId xmlns:a16="http://schemas.microsoft.com/office/drawing/2014/main" val="301660560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34374901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191835764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200244804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15570317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257933063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392264955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477530066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99740985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55286205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03493036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61934860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75085821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70560211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12789905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79736220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456221416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028265086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88613018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7747089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06562739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290235283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397023523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6913825"/>
                    </a:ext>
                  </a:extLst>
                </a:gridCol>
              </a:tblGrid>
              <a:tr h="490354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2187795"/>
                  </a:ext>
                </a:extLst>
              </a:tr>
              <a:tr h="490354"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8760259"/>
                  </a:ext>
                </a:extLst>
              </a:tr>
            </a:tbl>
          </a:graphicData>
        </a:graphic>
      </p:graphicFrame>
      <p:sp>
        <p:nvSpPr>
          <p:cNvPr id="8" name="Metin kutusu 7">
            <a:extLst>
              <a:ext uri="{FF2B5EF4-FFF2-40B4-BE49-F238E27FC236}">
                <a16:creationId xmlns:a16="http://schemas.microsoft.com/office/drawing/2014/main" id="{D9EEAEEE-5A6F-42DE-8B45-08E9D0B8258A}"/>
              </a:ext>
            </a:extLst>
          </p:cNvPr>
          <p:cNvSpPr txBox="1"/>
          <p:nvPr/>
        </p:nvSpPr>
        <p:spPr>
          <a:xfrm>
            <a:off x="1051356" y="1408688"/>
            <a:ext cx="2863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Ön işlem Aşaması </a:t>
            </a:r>
          </a:p>
          <a:p>
            <a:r>
              <a:rPr lang="tr-TR" sz="2400" dirty="0"/>
              <a:t>k= 1			l= 2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F4EE5439-948B-4DE9-9DFC-9ECDD05C3CA8}"/>
              </a:ext>
            </a:extLst>
          </p:cNvPr>
          <p:cNvSpPr txBox="1"/>
          <p:nvPr/>
        </p:nvSpPr>
        <p:spPr>
          <a:xfrm>
            <a:off x="175947" y="2710045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j=12</a:t>
            </a:r>
          </a:p>
        </p:txBody>
      </p:sp>
      <p:graphicFrame>
        <p:nvGraphicFramePr>
          <p:cNvPr id="10" name="Tablo 9">
            <a:extLst>
              <a:ext uri="{FF2B5EF4-FFF2-40B4-BE49-F238E27FC236}">
                <a16:creationId xmlns:a16="http://schemas.microsoft.com/office/drawing/2014/main" id="{16B144D6-7A69-4ADF-9CA5-1F4F3EC1F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968925"/>
              </p:ext>
            </p:extLst>
          </p:nvPr>
        </p:nvGraphicFramePr>
        <p:xfrm>
          <a:off x="6096000" y="4136360"/>
          <a:ext cx="3371176" cy="481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97">
                  <a:extLst>
                    <a:ext uri="{9D8B030D-6E8A-4147-A177-3AD203B41FA5}">
                      <a16:colId xmlns:a16="http://schemas.microsoft.com/office/drawing/2014/main" val="419496189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3283561526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1505830834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2030617306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4083076522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1725726790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3849890708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2956985001"/>
                    </a:ext>
                  </a:extLst>
                </a:gridCol>
              </a:tblGrid>
              <a:tr h="481956"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C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0681799"/>
                  </a:ext>
                </a:extLst>
              </a:tr>
            </a:tbl>
          </a:graphicData>
        </a:graphic>
      </p:graphicFrame>
      <p:sp>
        <p:nvSpPr>
          <p:cNvPr id="11" name="Metin kutusu 10">
            <a:extLst>
              <a:ext uri="{FF2B5EF4-FFF2-40B4-BE49-F238E27FC236}">
                <a16:creationId xmlns:a16="http://schemas.microsoft.com/office/drawing/2014/main" id="{EFCFFADD-D165-4088-A649-27E5D6F53417}"/>
              </a:ext>
            </a:extLst>
          </p:cNvPr>
          <p:cNvSpPr txBox="1"/>
          <p:nvPr/>
        </p:nvSpPr>
        <p:spPr>
          <a:xfrm>
            <a:off x="319416" y="3195934"/>
            <a:ext cx="316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T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C1B08D9D-A09A-44AA-8D05-698047508D35}"/>
              </a:ext>
            </a:extLst>
          </p:cNvPr>
          <p:cNvSpPr txBox="1"/>
          <p:nvPr/>
        </p:nvSpPr>
        <p:spPr>
          <a:xfrm>
            <a:off x="319416" y="4136360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P</a:t>
            </a:r>
          </a:p>
        </p:txBody>
      </p:sp>
      <p:sp>
        <p:nvSpPr>
          <p:cNvPr id="15" name="Unvan 1">
            <a:extLst>
              <a:ext uri="{FF2B5EF4-FFF2-40B4-BE49-F238E27FC236}">
                <a16:creationId xmlns:a16="http://schemas.microsoft.com/office/drawing/2014/main" id="{120BC5AC-2CA3-4611-8AD8-8423A33AE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tr-TR" dirty="0"/>
              <a:t>Not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Naive</a:t>
            </a:r>
            <a:r>
              <a:rPr lang="tr-TR" dirty="0"/>
              <a:t> Algoritması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EB69A171-516E-4219-8521-139304B73381}"/>
              </a:ext>
            </a:extLst>
          </p:cNvPr>
          <p:cNvSpPr txBox="1"/>
          <p:nvPr/>
        </p:nvSpPr>
        <p:spPr>
          <a:xfrm>
            <a:off x="5928946" y="4727745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P[0]</a:t>
            </a:r>
            <a:r>
              <a:rPr lang="tr-TR" b="1" dirty="0"/>
              <a:t> </a:t>
            </a:r>
            <a:r>
              <a:rPr lang="tr-TR" dirty="0"/>
              <a:t>≠ P[1]</a:t>
            </a:r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E3FA5244-D906-43AA-B3C8-6A316A5F3C96}"/>
              </a:ext>
            </a:extLst>
          </p:cNvPr>
          <p:cNvSpPr/>
          <p:nvPr/>
        </p:nvSpPr>
        <p:spPr>
          <a:xfrm>
            <a:off x="1051356" y="5314662"/>
            <a:ext cx="100892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sz="1600" dirty="0"/>
              <a:t>Arama aşamasındaki </a:t>
            </a:r>
            <a:r>
              <a:rPr lang="tr-TR" sz="1600" b="1" i="1" dirty="0"/>
              <a:t>P[0] ≠ P[1] </a:t>
            </a:r>
            <a:r>
              <a:rPr lang="tr-TR" sz="1600" dirty="0"/>
              <a:t>ve </a:t>
            </a:r>
            <a:r>
              <a:rPr lang="tr-TR" sz="1600" b="1" i="1" dirty="0"/>
              <a:t>P[1]=T[j+1] </a:t>
            </a:r>
            <a:r>
              <a:rPr lang="tr-TR" sz="1600" dirty="0"/>
              <a:t>durumuna uymadığından dolayı 1 birim kaydırma yapılır. Pencere konumunu tutan j değişkeninin değeri 12+1=13 olarak ayarlanır.</a:t>
            </a: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D6349781-4E39-4388-8CAB-9F39B7FDF55A}"/>
              </a:ext>
            </a:extLst>
          </p:cNvPr>
          <p:cNvSpPr txBox="1"/>
          <p:nvPr/>
        </p:nvSpPr>
        <p:spPr>
          <a:xfrm>
            <a:off x="5720401" y="3725473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Eşleşme Sağlanmadı</a:t>
            </a:r>
          </a:p>
        </p:txBody>
      </p:sp>
    </p:spTree>
    <p:extLst>
      <p:ext uri="{BB962C8B-B14F-4D97-AF65-F5344CB8AC3E}">
        <p14:creationId xmlns:p14="http://schemas.microsoft.com/office/powerpoint/2010/main" val="381089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İçerik Yer Tutucusu 6">
            <a:extLst>
              <a:ext uri="{FF2B5EF4-FFF2-40B4-BE49-F238E27FC236}">
                <a16:creationId xmlns:a16="http://schemas.microsoft.com/office/drawing/2014/main" id="{6C9CD3C0-6B10-4E1B-A27F-4828779C55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2024049"/>
              </p:ext>
            </p:extLst>
          </p:nvPr>
        </p:nvGraphicFramePr>
        <p:xfrm>
          <a:off x="1051356" y="2676891"/>
          <a:ext cx="10089288" cy="980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387">
                  <a:extLst>
                    <a:ext uri="{9D8B030D-6E8A-4147-A177-3AD203B41FA5}">
                      <a16:colId xmlns:a16="http://schemas.microsoft.com/office/drawing/2014/main" val="301660560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34374901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191835764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200244804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15570317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257933063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392264955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477530066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99740985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55286205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03493036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61934860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75085821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70560211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12789905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79736220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456221416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028265086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88613018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7747089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06562739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290235283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397023523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6913825"/>
                    </a:ext>
                  </a:extLst>
                </a:gridCol>
              </a:tblGrid>
              <a:tr h="490354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2187795"/>
                  </a:ext>
                </a:extLst>
              </a:tr>
              <a:tr h="490354"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8760259"/>
                  </a:ext>
                </a:extLst>
              </a:tr>
            </a:tbl>
          </a:graphicData>
        </a:graphic>
      </p:graphicFrame>
      <p:sp>
        <p:nvSpPr>
          <p:cNvPr id="8" name="Metin kutusu 7">
            <a:extLst>
              <a:ext uri="{FF2B5EF4-FFF2-40B4-BE49-F238E27FC236}">
                <a16:creationId xmlns:a16="http://schemas.microsoft.com/office/drawing/2014/main" id="{D9EEAEEE-5A6F-42DE-8B45-08E9D0B8258A}"/>
              </a:ext>
            </a:extLst>
          </p:cNvPr>
          <p:cNvSpPr txBox="1"/>
          <p:nvPr/>
        </p:nvSpPr>
        <p:spPr>
          <a:xfrm>
            <a:off x="1051356" y="1408688"/>
            <a:ext cx="2863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Ön işlem Aşaması </a:t>
            </a:r>
          </a:p>
          <a:p>
            <a:r>
              <a:rPr lang="tr-TR" sz="2400" dirty="0"/>
              <a:t>k= 1			l= 2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F4EE5439-948B-4DE9-9DFC-9ECDD05C3CA8}"/>
              </a:ext>
            </a:extLst>
          </p:cNvPr>
          <p:cNvSpPr txBox="1"/>
          <p:nvPr/>
        </p:nvSpPr>
        <p:spPr>
          <a:xfrm>
            <a:off x="175947" y="2710045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j=13</a:t>
            </a:r>
          </a:p>
        </p:txBody>
      </p:sp>
      <p:graphicFrame>
        <p:nvGraphicFramePr>
          <p:cNvPr id="10" name="Tablo 9">
            <a:extLst>
              <a:ext uri="{FF2B5EF4-FFF2-40B4-BE49-F238E27FC236}">
                <a16:creationId xmlns:a16="http://schemas.microsoft.com/office/drawing/2014/main" id="{16B144D6-7A69-4ADF-9CA5-1F4F3EC1F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081641"/>
              </p:ext>
            </p:extLst>
          </p:nvPr>
        </p:nvGraphicFramePr>
        <p:xfrm>
          <a:off x="6518031" y="4136360"/>
          <a:ext cx="3371176" cy="481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97">
                  <a:extLst>
                    <a:ext uri="{9D8B030D-6E8A-4147-A177-3AD203B41FA5}">
                      <a16:colId xmlns:a16="http://schemas.microsoft.com/office/drawing/2014/main" val="419496189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3283561526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1505830834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2030617306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4083076522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1725726790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3849890708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2956985001"/>
                    </a:ext>
                  </a:extLst>
                </a:gridCol>
              </a:tblGrid>
              <a:tr h="481956"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C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0681799"/>
                  </a:ext>
                </a:extLst>
              </a:tr>
            </a:tbl>
          </a:graphicData>
        </a:graphic>
      </p:graphicFrame>
      <p:sp>
        <p:nvSpPr>
          <p:cNvPr id="11" name="Metin kutusu 10">
            <a:extLst>
              <a:ext uri="{FF2B5EF4-FFF2-40B4-BE49-F238E27FC236}">
                <a16:creationId xmlns:a16="http://schemas.microsoft.com/office/drawing/2014/main" id="{EFCFFADD-D165-4088-A649-27E5D6F53417}"/>
              </a:ext>
            </a:extLst>
          </p:cNvPr>
          <p:cNvSpPr txBox="1"/>
          <p:nvPr/>
        </p:nvSpPr>
        <p:spPr>
          <a:xfrm>
            <a:off x="319416" y="3195934"/>
            <a:ext cx="316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T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C1B08D9D-A09A-44AA-8D05-698047508D35}"/>
              </a:ext>
            </a:extLst>
          </p:cNvPr>
          <p:cNvSpPr txBox="1"/>
          <p:nvPr/>
        </p:nvSpPr>
        <p:spPr>
          <a:xfrm>
            <a:off x="319416" y="4136360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P</a:t>
            </a:r>
          </a:p>
        </p:txBody>
      </p:sp>
      <p:sp>
        <p:nvSpPr>
          <p:cNvPr id="15" name="Unvan 1">
            <a:extLst>
              <a:ext uri="{FF2B5EF4-FFF2-40B4-BE49-F238E27FC236}">
                <a16:creationId xmlns:a16="http://schemas.microsoft.com/office/drawing/2014/main" id="{120BC5AC-2CA3-4611-8AD8-8423A33AE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tr-TR" dirty="0"/>
              <a:t>Not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Naive</a:t>
            </a:r>
            <a:r>
              <a:rPr lang="tr-TR" dirty="0"/>
              <a:t> Algoritması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EB69A171-516E-4219-8521-139304B73381}"/>
              </a:ext>
            </a:extLst>
          </p:cNvPr>
          <p:cNvSpPr txBox="1"/>
          <p:nvPr/>
        </p:nvSpPr>
        <p:spPr>
          <a:xfrm>
            <a:off x="6350977" y="4727745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P[0]</a:t>
            </a:r>
            <a:r>
              <a:rPr lang="tr-TR" b="1" dirty="0"/>
              <a:t> </a:t>
            </a:r>
            <a:r>
              <a:rPr lang="tr-TR" dirty="0"/>
              <a:t>≠ P[1]</a:t>
            </a:r>
          </a:p>
        </p:txBody>
      </p:sp>
    </p:spTree>
    <p:extLst>
      <p:ext uri="{BB962C8B-B14F-4D97-AF65-F5344CB8AC3E}">
        <p14:creationId xmlns:p14="http://schemas.microsoft.com/office/powerpoint/2010/main" val="827317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İçerik Yer Tutucusu 6">
            <a:extLst>
              <a:ext uri="{FF2B5EF4-FFF2-40B4-BE49-F238E27FC236}">
                <a16:creationId xmlns:a16="http://schemas.microsoft.com/office/drawing/2014/main" id="{6C9CD3C0-6B10-4E1B-A27F-4828779C55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1898308"/>
              </p:ext>
            </p:extLst>
          </p:nvPr>
        </p:nvGraphicFramePr>
        <p:xfrm>
          <a:off x="1051356" y="2676891"/>
          <a:ext cx="10089288" cy="980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387">
                  <a:extLst>
                    <a:ext uri="{9D8B030D-6E8A-4147-A177-3AD203B41FA5}">
                      <a16:colId xmlns:a16="http://schemas.microsoft.com/office/drawing/2014/main" val="301660560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34374901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191835764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200244804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15570317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257933063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392264955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477530066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99740985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55286205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03493036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61934860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75085821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70560211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12789905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79736220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456221416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028265086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88613018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7747089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06562739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290235283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397023523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6913825"/>
                    </a:ext>
                  </a:extLst>
                </a:gridCol>
              </a:tblGrid>
              <a:tr h="490354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2187795"/>
                  </a:ext>
                </a:extLst>
              </a:tr>
              <a:tr h="490354"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8760259"/>
                  </a:ext>
                </a:extLst>
              </a:tr>
            </a:tbl>
          </a:graphicData>
        </a:graphic>
      </p:graphicFrame>
      <p:sp>
        <p:nvSpPr>
          <p:cNvPr id="8" name="Metin kutusu 7">
            <a:extLst>
              <a:ext uri="{FF2B5EF4-FFF2-40B4-BE49-F238E27FC236}">
                <a16:creationId xmlns:a16="http://schemas.microsoft.com/office/drawing/2014/main" id="{D9EEAEEE-5A6F-42DE-8B45-08E9D0B8258A}"/>
              </a:ext>
            </a:extLst>
          </p:cNvPr>
          <p:cNvSpPr txBox="1"/>
          <p:nvPr/>
        </p:nvSpPr>
        <p:spPr>
          <a:xfrm>
            <a:off x="1051356" y="1408688"/>
            <a:ext cx="2863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Ön işlem Aşaması </a:t>
            </a:r>
          </a:p>
          <a:p>
            <a:r>
              <a:rPr lang="tr-TR" sz="2400" dirty="0"/>
              <a:t>k= 1			l= 2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F4EE5439-948B-4DE9-9DFC-9ECDD05C3CA8}"/>
              </a:ext>
            </a:extLst>
          </p:cNvPr>
          <p:cNvSpPr txBox="1"/>
          <p:nvPr/>
        </p:nvSpPr>
        <p:spPr>
          <a:xfrm>
            <a:off x="175947" y="2710045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j=13</a:t>
            </a:r>
          </a:p>
        </p:txBody>
      </p:sp>
      <p:graphicFrame>
        <p:nvGraphicFramePr>
          <p:cNvPr id="10" name="Tablo 9">
            <a:extLst>
              <a:ext uri="{FF2B5EF4-FFF2-40B4-BE49-F238E27FC236}">
                <a16:creationId xmlns:a16="http://schemas.microsoft.com/office/drawing/2014/main" id="{16B144D6-7A69-4ADF-9CA5-1F4F3EC1F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21457"/>
              </p:ext>
            </p:extLst>
          </p:nvPr>
        </p:nvGraphicFramePr>
        <p:xfrm>
          <a:off x="6518031" y="4136360"/>
          <a:ext cx="3371176" cy="481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97">
                  <a:extLst>
                    <a:ext uri="{9D8B030D-6E8A-4147-A177-3AD203B41FA5}">
                      <a16:colId xmlns:a16="http://schemas.microsoft.com/office/drawing/2014/main" val="419496189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3283561526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1505830834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2030617306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4083076522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1725726790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3849890708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2956985001"/>
                    </a:ext>
                  </a:extLst>
                </a:gridCol>
              </a:tblGrid>
              <a:tr h="481956"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C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0681799"/>
                  </a:ext>
                </a:extLst>
              </a:tr>
            </a:tbl>
          </a:graphicData>
        </a:graphic>
      </p:graphicFrame>
      <p:sp>
        <p:nvSpPr>
          <p:cNvPr id="11" name="Metin kutusu 10">
            <a:extLst>
              <a:ext uri="{FF2B5EF4-FFF2-40B4-BE49-F238E27FC236}">
                <a16:creationId xmlns:a16="http://schemas.microsoft.com/office/drawing/2014/main" id="{EFCFFADD-D165-4088-A649-27E5D6F53417}"/>
              </a:ext>
            </a:extLst>
          </p:cNvPr>
          <p:cNvSpPr txBox="1"/>
          <p:nvPr/>
        </p:nvSpPr>
        <p:spPr>
          <a:xfrm>
            <a:off x="319416" y="3195934"/>
            <a:ext cx="316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T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C1B08D9D-A09A-44AA-8D05-698047508D35}"/>
              </a:ext>
            </a:extLst>
          </p:cNvPr>
          <p:cNvSpPr txBox="1"/>
          <p:nvPr/>
        </p:nvSpPr>
        <p:spPr>
          <a:xfrm>
            <a:off x="319416" y="4136360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P</a:t>
            </a:r>
          </a:p>
        </p:txBody>
      </p:sp>
      <p:sp>
        <p:nvSpPr>
          <p:cNvPr id="15" name="Unvan 1">
            <a:extLst>
              <a:ext uri="{FF2B5EF4-FFF2-40B4-BE49-F238E27FC236}">
                <a16:creationId xmlns:a16="http://schemas.microsoft.com/office/drawing/2014/main" id="{120BC5AC-2CA3-4611-8AD8-8423A33AE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tr-TR" dirty="0"/>
              <a:t>Not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Naive</a:t>
            </a:r>
            <a:r>
              <a:rPr lang="tr-TR" dirty="0"/>
              <a:t> Algoritması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EB69A171-516E-4219-8521-139304B73381}"/>
              </a:ext>
            </a:extLst>
          </p:cNvPr>
          <p:cNvSpPr txBox="1"/>
          <p:nvPr/>
        </p:nvSpPr>
        <p:spPr>
          <a:xfrm>
            <a:off x="6350977" y="4727745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P[0]</a:t>
            </a:r>
            <a:r>
              <a:rPr lang="tr-TR" b="1" dirty="0"/>
              <a:t> </a:t>
            </a:r>
            <a:r>
              <a:rPr lang="tr-TR" dirty="0"/>
              <a:t>≠ P[1]</a:t>
            </a:r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E3FA5244-D906-43AA-B3C8-6A316A5F3C96}"/>
              </a:ext>
            </a:extLst>
          </p:cNvPr>
          <p:cNvSpPr/>
          <p:nvPr/>
        </p:nvSpPr>
        <p:spPr>
          <a:xfrm>
            <a:off x="1051356" y="5314662"/>
            <a:ext cx="100892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sz="1600" dirty="0"/>
              <a:t>Arama aşamasındaki </a:t>
            </a:r>
            <a:r>
              <a:rPr lang="tr-TR" sz="1600" b="1" i="1" dirty="0"/>
              <a:t>P[0] ≠ P[1] </a:t>
            </a:r>
            <a:r>
              <a:rPr lang="tr-TR" sz="1600" dirty="0"/>
              <a:t>ve </a:t>
            </a:r>
            <a:r>
              <a:rPr lang="tr-TR" sz="1600" b="1" i="1" dirty="0"/>
              <a:t>P[1]=T[j+1] </a:t>
            </a:r>
            <a:r>
              <a:rPr lang="tr-TR" sz="1600" dirty="0"/>
              <a:t>durumuna uymadığından dolayı 1 birim kaydırma yapılır. Pencere konumunu tutan j değişkeninin değeri 13+1=14 olarak ayarlanır.</a:t>
            </a: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09BD94AF-0232-45D4-B330-0DB03A2BC3A7}"/>
              </a:ext>
            </a:extLst>
          </p:cNvPr>
          <p:cNvSpPr txBox="1"/>
          <p:nvPr/>
        </p:nvSpPr>
        <p:spPr>
          <a:xfrm>
            <a:off x="6019340" y="3725473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Eşleşme Sağlanmadı</a:t>
            </a:r>
          </a:p>
        </p:txBody>
      </p:sp>
    </p:spTree>
    <p:extLst>
      <p:ext uri="{BB962C8B-B14F-4D97-AF65-F5344CB8AC3E}">
        <p14:creationId xmlns:p14="http://schemas.microsoft.com/office/powerpoint/2010/main" val="1314378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İçerik Yer Tutucusu 6">
            <a:extLst>
              <a:ext uri="{FF2B5EF4-FFF2-40B4-BE49-F238E27FC236}">
                <a16:creationId xmlns:a16="http://schemas.microsoft.com/office/drawing/2014/main" id="{6C9CD3C0-6B10-4E1B-A27F-4828779C55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9534180"/>
              </p:ext>
            </p:extLst>
          </p:nvPr>
        </p:nvGraphicFramePr>
        <p:xfrm>
          <a:off x="1051356" y="2676891"/>
          <a:ext cx="10089288" cy="980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387">
                  <a:extLst>
                    <a:ext uri="{9D8B030D-6E8A-4147-A177-3AD203B41FA5}">
                      <a16:colId xmlns:a16="http://schemas.microsoft.com/office/drawing/2014/main" val="301660560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34374901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191835764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200244804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15570317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257933063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392264955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477530066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99740985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55286205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03493036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61934860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75085821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70560211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12789905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79736220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456221416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028265086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88613018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7747089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06562739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290235283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397023523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6913825"/>
                    </a:ext>
                  </a:extLst>
                </a:gridCol>
              </a:tblGrid>
              <a:tr h="490354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2187795"/>
                  </a:ext>
                </a:extLst>
              </a:tr>
              <a:tr h="490354"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8760259"/>
                  </a:ext>
                </a:extLst>
              </a:tr>
            </a:tbl>
          </a:graphicData>
        </a:graphic>
      </p:graphicFrame>
      <p:sp>
        <p:nvSpPr>
          <p:cNvPr id="8" name="Metin kutusu 7">
            <a:extLst>
              <a:ext uri="{FF2B5EF4-FFF2-40B4-BE49-F238E27FC236}">
                <a16:creationId xmlns:a16="http://schemas.microsoft.com/office/drawing/2014/main" id="{D9EEAEEE-5A6F-42DE-8B45-08E9D0B8258A}"/>
              </a:ext>
            </a:extLst>
          </p:cNvPr>
          <p:cNvSpPr txBox="1"/>
          <p:nvPr/>
        </p:nvSpPr>
        <p:spPr>
          <a:xfrm>
            <a:off x="1051356" y="1408688"/>
            <a:ext cx="2863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Ön işlem Aşaması </a:t>
            </a:r>
          </a:p>
          <a:p>
            <a:r>
              <a:rPr lang="tr-TR" sz="2400" dirty="0"/>
              <a:t>k= 1			l= 2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F4EE5439-948B-4DE9-9DFC-9ECDD05C3CA8}"/>
              </a:ext>
            </a:extLst>
          </p:cNvPr>
          <p:cNvSpPr txBox="1"/>
          <p:nvPr/>
        </p:nvSpPr>
        <p:spPr>
          <a:xfrm>
            <a:off x="175947" y="2710045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j=14</a:t>
            </a:r>
          </a:p>
        </p:txBody>
      </p:sp>
      <p:graphicFrame>
        <p:nvGraphicFramePr>
          <p:cNvPr id="10" name="Tablo 9">
            <a:extLst>
              <a:ext uri="{FF2B5EF4-FFF2-40B4-BE49-F238E27FC236}">
                <a16:creationId xmlns:a16="http://schemas.microsoft.com/office/drawing/2014/main" id="{16B144D6-7A69-4ADF-9CA5-1F4F3EC1F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327521"/>
              </p:ext>
            </p:extLst>
          </p:nvPr>
        </p:nvGraphicFramePr>
        <p:xfrm>
          <a:off x="6948854" y="4136360"/>
          <a:ext cx="3371176" cy="481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97">
                  <a:extLst>
                    <a:ext uri="{9D8B030D-6E8A-4147-A177-3AD203B41FA5}">
                      <a16:colId xmlns:a16="http://schemas.microsoft.com/office/drawing/2014/main" val="419496189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3283561526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1505830834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2030617306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4083076522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1725726790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3849890708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2956985001"/>
                    </a:ext>
                  </a:extLst>
                </a:gridCol>
              </a:tblGrid>
              <a:tr h="481956"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C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0681799"/>
                  </a:ext>
                </a:extLst>
              </a:tr>
            </a:tbl>
          </a:graphicData>
        </a:graphic>
      </p:graphicFrame>
      <p:sp>
        <p:nvSpPr>
          <p:cNvPr id="11" name="Metin kutusu 10">
            <a:extLst>
              <a:ext uri="{FF2B5EF4-FFF2-40B4-BE49-F238E27FC236}">
                <a16:creationId xmlns:a16="http://schemas.microsoft.com/office/drawing/2014/main" id="{EFCFFADD-D165-4088-A649-27E5D6F53417}"/>
              </a:ext>
            </a:extLst>
          </p:cNvPr>
          <p:cNvSpPr txBox="1"/>
          <p:nvPr/>
        </p:nvSpPr>
        <p:spPr>
          <a:xfrm>
            <a:off x="319416" y="3195934"/>
            <a:ext cx="316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T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C1B08D9D-A09A-44AA-8D05-698047508D35}"/>
              </a:ext>
            </a:extLst>
          </p:cNvPr>
          <p:cNvSpPr txBox="1"/>
          <p:nvPr/>
        </p:nvSpPr>
        <p:spPr>
          <a:xfrm>
            <a:off x="319416" y="4136360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P</a:t>
            </a:r>
          </a:p>
        </p:txBody>
      </p:sp>
      <p:sp>
        <p:nvSpPr>
          <p:cNvPr id="15" name="Unvan 1">
            <a:extLst>
              <a:ext uri="{FF2B5EF4-FFF2-40B4-BE49-F238E27FC236}">
                <a16:creationId xmlns:a16="http://schemas.microsoft.com/office/drawing/2014/main" id="{120BC5AC-2CA3-4611-8AD8-8423A33AE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tr-TR" dirty="0"/>
              <a:t>Not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Naive</a:t>
            </a:r>
            <a:r>
              <a:rPr lang="tr-TR" dirty="0"/>
              <a:t> Algoritması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EB69A171-516E-4219-8521-139304B73381}"/>
              </a:ext>
            </a:extLst>
          </p:cNvPr>
          <p:cNvSpPr txBox="1"/>
          <p:nvPr/>
        </p:nvSpPr>
        <p:spPr>
          <a:xfrm>
            <a:off x="6781800" y="4727745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P[0]</a:t>
            </a:r>
            <a:r>
              <a:rPr lang="tr-TR" b="1" dirty="0"/>
              <a:t> </a:t>
            </a:r>
            <a:r>
              <a:rPr lang="tr-TR" dirty="0"/>
              <a:t>≠ P[1]</a:t>
            </a:r>
          </a:p>
        </p:txBody>
      </p:sp>
    </p:spTree>
    <p:extLst>
      <p:ext uri="{BB962C8B-B14F-4D97-AF65-F5344CB8AC3E}">
        <p14:creationId xmlns:p14="http://schemas.microsoft.com/office/powerpoint/2010/main" val="22783317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İçerik Yer Tutucusu 6">
            <a:extLst>
              <a:ext uri="{FF2B5EF4-FFF2-40B4-BE49-F238E27FC236}">
                <a16:creationId xmlns:a16="http://schemas.microsoft.com/office/drawing/2014/main" id="{6C9CD3C0-6B10-4E1B-A27F-4828779C55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0301468"/>
              </p:ext>
            </p:extLst>
          </p:nvPr>
        </p:nvGraphicFramePr>
        <p:xfrm>
          <a:off x="1051356" y="2676891"/>
          <a:ext cx="10089288" cy="980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387">
                  <a:extLst>
                    <a:ext uri="{9D8B030D-6E8A-4147-A177-3AD203B41FA5}">
                      <a16:colId xmlns:a16="http://schemas.microsoft.com/office/drawing/2014/main" val="301660560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34374901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191835764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200244804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15570317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257933063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392264955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477530066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99740985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55286205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03493036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61934860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75085821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70560211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12789905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79736220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456221416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028265086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88613018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7747089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06562739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290235283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397023523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6913825"/>
                    </a:ext>
                  </a:extLst>
                </a:gridCol>
              </a:tblGrid>
              <a:tr h="490354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2187795"/>
                  </a:ext>
                </a:extLst>
              </a:tr>
              <a:tr h="490354"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8760259"/>
                  </a:ext>
                </a:extLst>
              </a:tr>
            </a:tbl>
          </a:graphicData>
        </a:graphic>
      </p:graphicFrame>
      <p:sp>
        <p:nvSpPr>
          <p:cNvPr id="8" name="Metin kutusu 7">
            <a:extLst>
              <a:ext uri="{FF2B5EF4-FFF2-40B4-BE49-F238E27FC236}">
                <a16:creationId xmlns:a16="http://schemas.microsoft.com/office/drawing/2014/main" id="{D9EEAEEE-5A6F-42DE-8B45-08E9D0B8258A}"/>
              </a:ext>
            </a:extLst>
          </p:cNvPr>
          <p:cNvSpPr txBox="1"/>
          <p:nvPr/>
        </p:nvSpPr>
        <p:spPr>
          <a:xfrm>
            <a:off x="1051356" y="1408688"/>
            <a:ext cx="2863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Ön işlem Aşaması </a:t>
            </a:r>
          </a:p>
          <a:p>
            <a:r>
              <a:rPr lang="tr-TR" sz="2400" dirty="0"/>
              <a:t>k= 1			l= 2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F4EE5439-948B-4DE9-9DFC-9ECDD05C3CA8}"/>
              </a:ext>
            </a:extLst>
          </p:cNvPr>
          <p:cNvSpPr txBox="1"/>
          <p:nvPr/>
        </p:nvSpPr>
        <p:spPr>
          <a:xfrm>
            <a:off x="175947" y="2710045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j=14</a:t>
            </a:r>
          </a:p>
        </p:txBody>
      </p:sp>
      <p:graphicFrame>
        <p:nvGraphicFramePr>
          <p:cNvPr id="10" name="Tablo 9">
            <a:extLst>
              <a:ext uri="{FF2B5EF4-FFF2-40B4-BE49-F238E27FC236}">
                <a16:creationId xmlns:a16="http://schemas.microsoft.com/office/drawing/2014/main" id="{16B144D6-7A69-4ADF-9CA5-1F4F3EC1F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039113"/>
              </p:ext>
            </p:extLst>
          </p:nvPr>
        </p:nvGraphicFramePr>
        <p:xfrm>
          <a:off x="6948854" y="4136360"/>
          <a:ext cx="3371176" cy="481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97">
                  <a:extLst>
                    <a:ext uri="{9D8B030D-6E8A-4147-A177-3AD203B41FA5}">
                      <a16:colId xmlns:a16="http://schemas.microsoft.com/office/drawing/2014/main" val="419496189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3283561526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1505830834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2030617306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4083076522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1725726790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3849890708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2956985001"/>
                    </a:ext>
                  </a:extLst>
                </a:gridCol>
              </a:tblGrid>
              <a:tr h="481956"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C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0681799"/>
                  </a:ext>
                </a:extLst>
              </a:tr>
            </a:tbl>
          </a:graphicData>
        </a:graphic>
      </p:graphicFrame>
      <p:sp>
        <p:nvSpPr>
          <p:cNvPr id="11" name="Metin kutusu 10">
            <a:extLst>
              <a:ext uri="{FF2B5EF4-FFF2-40B4-BE49-F238E27FC236}">
                <a16:creationId xmlns:a16="http://schemas.microsoft.com/office/drawing/2014/main" id="{EFCFFADD-D165-4088-A649-27E5D6F53417}"/>
              </a:ext>
            </a:extLst>
          </p:cNvPr>
          <p:cNvSpPr txBox="1"/>
          <p:nvPr/>
        </p:nvSpPr>
        <p:spPr>
          <a:xfrm>
            <a:off x="319416" y="3195934"/>
            <a:ext cx="316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T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C1B08D9D-A09A-44AA-8D05-698047508D35}"/>
              </a:ext>
            </a:extLst>
          </p:cNvPr>
          <p:cNvSpPr txBox="1"/>
          <p:nvPr/>
        </p:nvSpPr>
        <p:spPr>
          <a:xfrm>
            <a:off x="319416" y="4136360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P</a:t>
            </a:r>
          </a:p>
        </p:txBody>
      </p:sp>
      <p:sp>
        <p:nvSpPr>
          <p:cNvPr id="15" name="Unvan 1">
            <a:extLst>
              <a:ext uri="{FF2B5EF4-FFF2-40B4-BE49-F238E27FC236}">
                <a16:creationId xmlns:a16="http://schemas.microsoft.com/office/drawing/2014/main" id="{120BC5AC-2CA3-4611-8AD8-8423A33AE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tr-TR" dirty="0"/>
              <a:t>Not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Naive</a:t>
            </a:r>
            <a:r>
              <a:rPr lang="tr-TR" dirty="0"/>
              <a:t> Algoritması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EB69A171-516E-4219-8521-139304B73381}"/>
              </a:ext>
            </a:extLst>
          </p:cNvPr>
          <p:cNvSpPr txBox="1"/>
          <p:nvPr/>
        </p:nvSpPr>
        <p:spPr>
          <a:xfrm>
            <a:off x="6781800" y="4727745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P[0]</a:t>
            </a:r>
            <a:r>
              <a:rPr lang="tr-TR" b="1" dirty="0"/>
              <a:t> </a:t>
            </a:r>
            <a:r>
              <a:rPr lang="tr-TR" dirty="0"/>
              <a:t>≠ P[1]</a:t>
            </a:r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9C08DD4E-AE7C-4725-89F6-DE8B572498CA}"/>
              </a:ext>
            </a:extLst>
          </p:cNvPr>
          <p:cNvSpPr/>
          <p:nvPr/>
        </p:nvSpPr>
        <p:spPr>
          <a:xfrm>
            <a:off x="1051356" y="5314662"/>
            <a:ext cx="100892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sz="1600" dirty="0"/>
              <a:t>Arama aşamasındaki </a:t>
            </a:r>
            <a:r>
              <a:rPr lang="tr-TR" sz="1600" b="1" i="1" dirty="0"/>
              <a:t>P[0] ≠ P[1] </a:t>
            </a:r>
            <a:r>
              <a:rPr lang="tr-TR" sz="1600" dirty="0"/>
              <a:t>ve </a:t>
            </a:r>
            <a:r>
              <a:rPr lang="tr-TR" sz="1600" b="1" i="1" dirty="0"/>
              <a:t>P[1]=T[j+1] </a:t>
            </a:r>
            <a:r>
              <a:rPr lang="tr-TR" sz="1600" dirty="0"/>
              <a:t>durumuna uymadığından dolayı 1 birim kaydırma yapılır. Pencere konumunu tutan j değişkeninin değeri 14+1=15 olarak ayarlanır.</a:t>
            </a: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B22B3FDF-17EA-459A-8ADF-53BDE9CB1DF5}"/>
              </a:ext>
            </a:extLst>
          </p:cNvPr>
          <p:cNvSpPr txBox="1"/>
          <p:nvPr/>
        </p:nvSpPr>
        <p:spPr>
          <a:xfrm>
            <a:off x="6379824" y="3725473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Eşleşme Sağlanmadı</a:t>
            </a:r>
          </a:p>
        </p:txBody>
      </p:sp>
    </p:spTree>
    <p:extLst>
      <p:ext uri="{BB962C8B-B14F-4D97-AF65-F5344CB8AC3E}">
        <p14:creationId xmlns:p14="http://schemas.microsoft.com/office/powerpoint/2010/main" val="409311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8D74A72-EEDB-4D03-BADE-1F942031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Not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Naive</a:t>
            </a:r>
            <a:r>
              <a:rPr lang="tr-TR" dirty="0"/>
              <a:t> Algoritması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939A858-E14E-42D0-923B-D5E1D79D9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9991599" cy="535089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tr-TR" dirty="0"/>
              <a:t>Her denemede pencere </a:t>
            </a:r>
            <a:r>
              <a:rPr lang="tr-TR" b="1" i="1" dirty="0"/>
              <a:t>y[j .. j+m-1] </a:t>
            </a:r>
            <a:r>
              <a:rPr lang="tr-TR" dirty="0"/>
              <a:t>metin faktöründe konumlanmaktadır.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tr-TR" dirty="0"/>
              <a:t>Pencerenin konumu </a:t>
            </a:r>
            <a:r>
              <a:rPr lang="tr-TR" i="1" dirty="0"/>
              <a:t>j</a:t>
            </a:r>
            <a:r>
              <a:rPr lang="tr-TR" dirty="0"/>
              <a:t>, metinin uzunluğu </a:t>
            </a:r>
            <a:r>
              <a:rPr lang="tr-TR" i="1" dirty="0"/>
              <a:t>n</a:t>
            </a:r>
            <a:r>
              <a:rPr lang="tr-TR" dirty="0"/>
              <a:t> ve desenin uzunluğu </a:t>
            </a:r>
            <a:r>
              <a:rPr lang="tr-TR" i="1" dirty="0"/>
              <a:t>m</a:t>
            </a:r>
            <a:r>
              <a:rPr lang="tr-TR" dirty="0"/>
              <a:t> olacak şekilde, </a:t>
            </a:r>
            <a:r>
              <a:rPr lang="tr-TR" i="1" dirty="0"/>
              <a:t>j&lt;=n-m </a:t>
            </a:r>
            <a:r>
              <a:rPr lang="tr-TR" dirty="0"/>
              <a:t>kontrolü sağlanana kadar devam eder. 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tr-TR" dirty="0"/>
              <a:t>Tam eşleşme sağlandıktan sonra da 2 birim kaydırılarak arama işlemine devam edilir.</a:t>
            </a:r>
          </a:p>
        </p:txBody>
      </p:sp>
    </p:spTree>
    <p:extLst>
      <p:ext uri="{BB962C8B-B14F-4D97-AF65-F5344CB8AC3E}">
        <p14:creationId xmlns:p14="http://schemas.microsoft.com/office/powerpoint/2010/main" val="6626230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İçerik Yer Tutucusu 6">
            <a:extLst>
              <a:ext uri="{FF2B5EF4-FFF2-40B4-BE49-F238E27FC236}">
                <a16:creationId xmlns:a16="http://schemas.microsoft.com/office/drawing/2014/main" id="{6C9CD3C0-6B10-4E1B-A27F-4828779C55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8224094"/>
              </p:ext>
            </p:extLst>
          </p:nvPr>
        </p:nvGraphicFramePr>
        <p:xfrm>
          <a:off x="1051356" y="2676891"/>
          <a:ext cx="10089288" cy="980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387">
                  <a:extLst>
                    <a:ext uri="{9D8B030D-6E8A-4147-A177-3AD203B41FA5}">
                      <a16:colId xmlns:a16="http://schemas.microsoft.com/office/drawing/2014/main" val="301660560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34374901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191835764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200244804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15570317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257933063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392264955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477530066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99740985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55286205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03493036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61934860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75085821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70560211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12789905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79736220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456221416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028265086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88613018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7747089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06562739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290235283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397023523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6913825"/>
                    </a:ext>
                  </a:extLst>
                </a:gridCol>
              </a:tblGrid>
              <a:tr h="490354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2187795"/>
                  </a:ext>
                </a:extLst>
              </a:tr>
              <a:tr h="490354"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8760259"/>
                  </a:ext>
                </a:extLst>
              </a:tr>
            </a:tbl>
          </a:graphicData>
        </a:graphic>
      </p:graphicFrame>
      <p:sp>
        <p:nvSpPr>
          <p:cNvPr id="8" name="Metin kutusu 7">
            <a:extLst>
              <a:ext uri="{FF2B5EF4-FFF2-40B4-BE49-F238E27FC236}">
                <a16:creationId xmlns:a16="http://schemas.microsoft.com/office/drawing/2014/main" id="{D9EEAEEE-5A6F-42DE-8B45-08E9D0B8258A}"/>
              </a:ext>
            </a:extLst>
          </p:cNvPr>
          <p:cNvSpPr txBox="1"/>
          <p:nvPr/>
        </p:nvSpPr>
        <p:spPr>
          <a:xfrm>
            <a:off x="1051356" y="1408688"/>
            <a:ext cx="2863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Ön işlem Aşaması </a:t>
            </a:r>
          </a:p>
          <a:p>
            <a:r>
              <a:rPr lang="tr-TR" sz="2400" dirty="0"/>
              <a:t>k= 1			l= 2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F4EE5439-948B-4DE9-9DFC-9ECDD05C3CA8}"/>
              </a:ext>
            </a:extLst>
          </p:cNvPr>
          <p:cNvSpPr txBox="1"/>
          <p:nvPr/>
        </p:nvSpPr>
        <p:spPr>
          <a:xfrm>
            <a:off x="175947" y="2710045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j=15</a:t>
            </a:r>
          </a:p>
        </p:txBody>
      </p:sp>
      <p:graphicFrame>
        <p:nvGraphicFramePr>
          <p:cNvPr id="10" name="Tablo 9">
            <a:extLst>
              <a:ext uri="{FF2B5EF4-FFF2-40B4-BE49-F238E27FC236}">
                <a16:creationId xmlns:a16="http://schemas.microsoft.com/office/drawing/2014/main" id="{16B144D6-7A69-4ADF-9CA5-1F4F3EC1F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143337"/>
              </p:ext>
            </p:extLst>
          </p:nvPr>
        </p:nvGraphicFramePr>
        <p:xfrm>
          <a:off x="7370885" y="4136360"/>
          <a:ext cx="3371176" cy="481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97">
                  <a:extLst>
                    <a:ext uri="{9D8B030D-6E8A-4147-A177-3AD203B41FA5}">
                      <a16:colId xmlns:a16="http://schemas.microsoft.com/office/drawing/2014/main" val="419496189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3283561526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1505830834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2030617306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4083076522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1725726790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3849890708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2956985001"/>
                    </a:ext>
                  </a:extLst>
                </a:gridCol>
              </a:tblGrid>
              <a:tr h="481956"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C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0681799"/>
                  </a:ext>
                </a:extLst>
              </a:tr>
            </a:tbl>
          </a:graphicData>
        </a:graphic>
      </p:graphicFrame>
      <p:sp>
        <p:nvSpPr>
          <p:cNvPr id="11" name="Metin kutusu 10">
            <a:extLst>
              <a:ext uri="{FF2B5EF4-FFF2-40B4-BE49-F238E27FC236}">
                <a16:creationId xmlns:a16="http://schemas.microsoft.com/office/drawing/2014/main" id="{EFCFFADD-D165-4088-A649-27E5D6F53417}"/>
              </a:ext>
            </a:extLst>
          </p:cNvPr>
          <p:cNvSpPr txBox="1"/>
          <p:nvPr/>
        </p:nvSpPr>
        <p:spPr>
          <a:xfrm>
            <a:off x="319416" y="3195934"/>
            <a:ext cx="316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T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C1B08D9D-A09A-44AA-8D05-698047508D35}"/>
              </a:ext>
            </a:extLst>
          </p:cNvPr>
          <p:cNvSpPr txBox="1"/>
          <p:nvPr/>
        </p:nvSpPr>
        <p:spPr>
          <a:xfrm>
            <a:off x="319416" y="4136360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P</a:t>
            </a:r>
          </a:p>
        </p:txBody>
      </p:sp>
      <p:sp>
        <p:nvSpPr>
          <p:cNvPr id="15" name="Unvan 1">
            <a:extLst>
              <a:ext uri="{FF2B5EF4-FFF2-40B4-BE49-F238E27FC236}">
                <a16:creationId xmlns:a16="http://schemas.microsoft.com/office/drawing/2014/main" id="{120BC5AC-2CA3-4611-8AD8-8423A33AE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tr-TR" dirty="0"/>
              <a:t>Not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Naive</a:t>
            </a:r>
            <a:r>
              <a:rPr lang="tr-TR" dirty="0"/>
              <a:t> Algoritması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EB69A171-516E-4219-8521-139304B73381}"/>
              </a:ext>
            </a:extLst>
          </p:cNvPr>
          <p:cNvSpPr txBox="1"/>
          <p:nvPr/>
        </p:nvSpPr>
        <p:spPr>
          <a:xfrm>
            <a:off x="7203831" y="4727745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P[0]</a:t>
            </a:r>
            <a:r>
              <a:rPr lang="tr-TR" b="1" dirty="0"/>
              <a:t> </a:t>
            </a:r>
            <a:r>
              <a:rPr lang="tr-TR" dirty="0"/>
              <a:t>≠ P[1]</a:t>
            </a:r>
          </a:p>
        </p:txBody>
      </p:sp>
    </p:spTree>
    <p:extLst>
      <p:ext uri="{BB962C8B-B14F-4D97-AF65-F5344CB8AC3E}">
        <p14:creationId xmlns:p14="http://schemas.microsoft.com/office/powerpoint/2010/main" val="27713053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İçerik Yer Tutucusu 6">
            <a:extLst>
              <a:ext uri="{FF2B5EF4-FFF2-40B4-BE49-F238E27FC236}">
                <a16:creationId xmlns:a16="http://schemas.microsoft.com/office/drawing/2014/main" id="{6C9CD3C0-6B10-4E1B-A27F-4828779C55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4364709"/>
              </p:ext>
            </p:extLst>
          </p:nvPr>
        </p:nvGraphicFramePr>
        <p:xfrm>
          <a:off x="1051356" y="2676891"/>
          <a:ext cx="10089288" cy="980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387">
                  <a:extLst>
                    <a:ext uri="{9D8B030D-6E8A-4147-A177-3AD203B41FA5}">
                      <a16:colId xmlns:a16="http://schemas.microsoft.com/office/drawing/2014/main" val="301660560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34374901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191835764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200244804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15570317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257933063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392264955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477530066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99740985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55286205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03493036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61934860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75085821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70560211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12789905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79736220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456221416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028265086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88613018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7747089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06562739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290235283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397023523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6913825"/>
                    </a:ext>
                  </a:extLst>
                </a:gridCol>
              </a:tblGrid>
              <a:tr h="490354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2187795"/>
                  </a:ext>
                </a:extLst>
              </a:tr>
              <a:tr h="490354"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8760259"/>
                  </a:ext>
                </a:extLst>
              </a:tr>
            </a:tbl>
          </a:graphicData>
        </a:graphic>
      </p:graphicFrame>
      <p:sp>
        <p:nvSpPr>
          <p:cNvPr id="8" name="Metin kutusu 7">
            <a:extLst>
              <a:ext uri="{FF2B5EF4-FFF2-40B4-BE49-F238E27FC236}">
                <a16:creationId xmlns:a16="http://schemas.microsoft.com/office/drawing/2014/main" id="{D9EEAEEE-5A6F-42DE-8B45-08E9D0B8258A}"/>
              </a:ext>
            </a:extLst>
          </p:cNvPr>
          <p:cNvSpPr txBox="1"/>
          <p:nvPr/>
        </p:nvSpPr>
        <p:spPr>
          <a:xfrm>
            <a:off x="1051356" y="1408688"/>
            <a:ext cx="2863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Ön işlem Aşaması </a:t>
            </a:r>
          </a:p>
          <a:p>
            <a:r>
              <a:rPr lang="tr-TR" sz="2400" dirty="0"/>
              <a:t>k= 1			l= 2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F4EE5439-948B-4DE9-9DFC-9ECDD05C3CA8}"/>
              </a:ext>
            </a:extLst>
          </p:cNvPr>
          <p:cNvSpPr txBox="1"/>
          <p:nvPr/>
        </p:nvSpPr>
        <p:spPr>
          <a:xfrm>
            <a:off x="175947" y="2710045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j=15</a:t>
            </a:r>
          </a:p>
        </p:txBody>
      </p:sp>
      <p:graphicFrame>
        <p:nvGraphicFramePr>
          <p:cNvPr id="10" name="Tablo 9">
            <a:extLst>
              <a:ext uri="{FF2B5EF4-FFF2-40B4-BE49-F238E27FC236}">
                <a16:creationId xmlns:a16="http://schemas.microsoft.com/office/drawing/2014/main" id="{16B144D6-7A69-4ADF-9CA5-1F4F3EC1F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365644"/>
              </p:ext>
            </p:extLst>
          </p:nvPr>
        </p:nvGraphicFramePr>
        <p:xfrm>
          <a:off x="7370885" y="4136360"/>
          <a:ext cx="3371176" cy="481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97">
                  <a:extLst>
                    <a:ext uri="{9D8B030D-6E8A-4147-A177-3AD203B41FA5}">
                      <a16:colId xmlns:a16="http://schemas.microsoft.com/office/drawing/2014/main" val="419496189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3283561526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1505830834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2030617306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4083076522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1725726790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3849890708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2956985001"/>
                    </a:ext>
                  </a:extLst>
                </a:gridCol>
              </a:tblGrid>
              <a:tr h="481956"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C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0681799"/>
                  </a:ext>
                </a:extLst>
              </a:tr>
            </a:tbl>
          </a:graphicData>
        </a:graphic>
      </p:graphicFrame>
      <p:sp>
        <p:nvSpPr>
          <p:cNvPr id="11" name="Metin kutusu 10">
            <a:extLst>
              <a:ext uri="{FF2B5EF4-FFF2-40B4-BE49-F238E27FC236}">
                <a16:creationId xmlns:a16="http://schemas.microsoft.com/office/drawing/2014/main" id="{EFCFFADD-D165-4088-A649-27E5D6F53417}"/>
              </a:ext>
            </a:extLst>
          </p:cNvPr>
          <p:cNvSpPr txBox="1"/>
          <p:nvPr/>
        </p:nvSpPr>
        <p:spPr>
          <a:xfrm>
            <a:off x="319416" y="3195934"/>
            <a:ext cx="316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T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C1B08D9D-A09A-44AA-8D05-698047508D35}"/>
              </a:ext>
            </a:extLst>
          </p:cNvPr>
          <p:cNvSpPr txBox="1"/>
          <p:nvPr/>
        </p:nvSpPr>
        <p:spPr>
          <a:xfrm>
            <a:off x="319416" y="4136360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P</a:t>
            </a:r>
          </a:p>
        </p:txBody>
      </p:sp>
      <p:sp>
        <p:nvSpPr>
          <p:cNvPr id="15" name="Unvan 1">
            <a:extLst>
              <a:ext uri="{FF2B5EF4-FFF2-40B4-BE49-F238E27FC236}">
                <a16:creationId xmlns:a16="http://schemas.microsoft.com/office/drawing/2014/main" id="{120BC5AC-2CA3-4611-8AD8-8423A33AE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tr-TR" dirty="0"/>
              <a:t>Not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Naive</a:t>
            </a:r>
            <a:r>
              <a:rPr lang="tr-TR" dirty="0"/>
              <a:t> Algoritması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EB69A171-516E-4219-8521-139304B73381}"/>
              </a:ext>
            </a:extLst>
          </p:cNvPr>
          <p:cNvSpPr txBox="1"/>
          <p:nvPr/>
        </p:nvSpPr>
        <p:spPr>
          <a:xfrm>
            <a:off x="7203831" y="4727745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P[0]</a:t>
            </a:r>
            <a:r>
              <a:rPr lang="tr-TR" b="1" dirty="0"/>
              <a:t> </a:t>
            </a:r>
            <a:r>
              <a:rPr lang="tr-TR" dirty="0"/>
              <a:t>≠ P[1]</a:t>
            </a:r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9C08DD4E-AE7C-4725-89F6-DE8B572498CA}"/>
              </a:ext>
            </a:extLst>
          </p:cNvPr>
          <p:cNvSpPr/>
          <p:nvPr/>
        </p:nvSpPr>
        <p:spPr>
          <a:xfrm>
            <a:off x="1051356" y="5314662"/>
            <a:ext cx="100892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sz="1600" dirty="0"/>
              <a:t>Arama aşamasındaki </a:t>
            </a:r>
            <a:r>
              <a:rPr lang="tr-TR" sz="1600" b="1" i="1" dirty="0"/>
              <a:t>P[0] ≠ P[1] </a:t>
            </a:r>
            <a:r>
              <a:rPr lang="tr-TR" sz="1600" dirty="0"/>
              <a:t>ve </a:t>
            </a:r>
            <a:r>
              <a:rPr lang="tr-TR" sz="1600" b="1" i="1" dirty="0"/>
              <a:t>P[1]=T[j+1] </a:t>
            </a:r>
            <a:r>
              <a:rPr lang="tr-TR" sz="1600" dirty="0"/>
              <a:t>durumuna uymadığından dolayı 1 birim kaydırma yapılır. Pencere konumunu tutan j değişkeninin değeri 15+1=16 olarak ayarlanır.</a:t>
            </a: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70B1A573-F9FA-4AE9-AEFD-220AA2935600}"/>
              </a:ext>
            </a:extLst>
          </p:cNvPr>
          <p:cNvSpPr txBox="1"/>
          <p:nvPr/>
        </p:nvSpPr>
        <p:spPr>
          <a:xfrm>
            <a:off x="6916155" y="3725473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Eşleşme Sağlanmadı</a:t>
            </a:r>
          </a:p>
        </p:txBody>
      </p:sp>
    </p:spTree>
    <p:extLst>
      <p:ext uri="{BB962C8B-B14F-4D97-AF65-F5344CB8AC3E}">
        <p14:creationId xmlns:p14="http://schemas.microsoft.com/office/powerpoint/2010/main" val="135528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İçerik Yer Tutucusu 6">
            <a:extLst>
              <a:ext uri="{FF2B5EF4-FFF2-40B4-BE49-F238E27FC236}">
                <a16:creationId xmlns:a16="http://schemas.microsoft.com/office/drawing/2014/main" id="{6C9CD3C0-6B10-4E1B-A27F-4828779C55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72713"/>
              </p:ext>
            </p:extLst>
          </p:nvPr>
        </p:nvGraphicFramePr>
        <p:xfrm>
          <a:off x="1051356" y="2676891"/>
          <a:ext cx="10089288" cy="980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387">
                  <a:extLst>
                    <a:ext uri="{9D8B030D-6E8A-4147-A177-3AD203B41FA5}">
                      <a16:colId xmlns:a16="http://schemas.microsoft.com/office/drawing/2014/main" val="301660560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34374901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191835764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200244804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15570317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257933063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392264955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477530066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99740985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55286205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03493036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61934860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75085821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70560211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12789905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79736220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456221416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028265086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88613018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7747089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06562739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290235283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397023523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6913825"/>
                    </a:ext>
                  </a:extLst>
                </a:gridCol>
              </a:tblGrid>
              <a:tr h="490354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2187795"/>
                  </a:ext>
                </a:extLst>
              </a:tr>
              <a:tr h="490354"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8760259"/>
                  </a:ext>
                </a:extLst>
              </a:tr>
            </a:tbl>
          </a:graphicData>
        </a:graphic>
      </p:graphicFrame>
      <p:sp>
        <p:nvSpPr>
          <p:cNvPr id="8" name="Metin kutusu 7">
            <a:extLst>
              <a:ext uri="{FF2B5EF4-FFF2-40B4-BE49-F238E27FC236}">
                <a16:creationId xmlns:a16="http://schemas.microsoft.com/office/drawing/2014/main" id="{D9EEAEEE-5A6F-42DE-8B45-08E9D0B8258A}"/>
              </a:ext>
            </a:extLst>
          </p:cNvPr>
          <p:cNvSpPr txBox="1"/>
          <p:nvPr/>
        </p:nvSpPr>
        <p:spPr>
          <a:xfrm>
            <a:off x="1051356" y="1408688"/>
            <a:ext cx="2863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Ön işlem Aşaması </a:t>
            </a:r>
          </a:p>
          <a:p>
            <a:r>
              <a:rPr lang="tr-TR" sz="2400" dirty="0"/>
              <a:t>k= 1			l= 2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F4EE5439-948B-4DE9-9DFC-9ECDD05C3CA8}"/>
              </a:ext>
            </a:extLst>
          </p:cNvPr>
          <p:cNvSpPr txBox="1"/>
          <p:nvPr/>
        </p:nvSpPr>
        <p:spPr>
          <a:xfrm>
            <a:off x="175947" y="2710045"/>
            <a:ext cx="857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j= 16</a:t>
            </a:r>
          </a:p>
        </p:txBody>
      </p:sp>
      <p:graphicFrame>
        <p:nvGraphicFramePr>
          <p:cNvPr id="10" name="Tablo 9">
            <a:extLst>
              <a:ext uri="{FF2B5EF4-FFF2-40B4-BE49-F238E27FC236}">
                <a16:creationId xmlns:a16="http://schemas.microsoft.com/office/drawing/2014/main" id="{16B144D6-7A69-4ADF-9CA5-1F4F3EC1F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679845"/>
              </p:ext>
            </p:extLst>
          </p:nvPr>
        </p:nvGraphicFramePr>
        <p:xfrm>
          <a:off x="7769468" y="4136360"/>
          <a:ext cx="3371176" cy="481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97">
                  <a:extLst>
                    <a:ext uri="{9D8B030D-6E8A-4147-A177-3AD203B41FA5}">
                      <a16:colId xmlns:a16="http://schemas.microsoft.com/office/drawing/2014/main" val="419496189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3283561526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1505830834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2030617306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4083076522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1725726790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3849890708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2956985001"/>
                    </a:ext>
                  </a:extLst>
                </a:gridCol>
              </a:tblGrid>
              <a:tr h="481956"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C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0681799"/>
                  </a:ext>
                </a:extLst>
              </a:tr>
            </a:tbl>
          </a:graphicData>
        </a:graphic>
      </p:graphicFrame>
      <p:sp>
        <p:nvSpPr>
          <p:cNvPr id="11" name="Metin kutusu 10">
            <a:extLst>
              <a:ext uri="{FF2B5EF4-FFF2-40B4-BE49-F238E27FC236}">
                <a16:creationId xmlns:a16="http://schemas.microsoft.com/office/drawing/2014/main" id="{EFCFFADD-D165-4088-A649-27E5D6F53417}"/>
              </a:ext>
            </a:extLst>
          </p:cNvPr>
          <p:cNvSpPr txBox="1"/>
          <p:nvPr/>
        </p:nvSpPr>
        <p:spPr>
          <a:xfrm>
            <a:off x="319416" y="3195934"/>
            <a:ext cx="316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T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C1B08D9D-A09A-44AA-8D05-698047508D35}"/>
              </a:ext>
            </a:extLst>
          </p:cNvPr>
          <p:cNvSpPr txBox="1"/>
          <p:nvPr/>
        </p:nvSpPr>
        <p:spPr>
          <a:xfrm>
            <a:off x="319416" y="4136360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P</a:t>
            </a:r>
          </a:p>
        </p:txBody>
      </p:sp>
      <p:sp>
        <p:nvSpPr>
          <p:cNvPr id="15" name="Unvan 1">
            <a:extLst>
              <a:ext uri="{FF2B5EF4-FFF2-40B4-BE49-F238E27FC236}">
                <a16:creationId xmlns:a16="http://schemas.microsoft.com/office/drawing/2014/main" id="{120BC5AC-2CA3-4611-8AD8-8423A33AE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tr-TR" dirty="0"/>
              <a:t>Not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Naive</a:t>
            </a:r>
            <a:r>
              <a:rPr lang="tr-TR" dirty="0"/>
              <a:t> Algoritması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EB69A171-516E-4219-8521-139304B73381}"/>
              </a:ext>
            </a:extLst>
          </p:cNvPr>
          <p:cNvSpPr txBox="1"/>
          <p:nvPr/>
        </p:nvSpPr>
        <p:spPr>
          <a:xfrm>
            <a:off x="7602414" y="4727745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P[0]</a:t>
            </a:r>
            <a:r>
              <a:rPr lang="tr-TR" b="1" dirty="0"/>
              <a:t> </a:t>
            </a:r>
            <a:r>
              <a:rPr lang="tr-TR" dirty="0"/>
              <a:t>≠ P[1]</a:t>
            </a:r>
          </a:p>
        </p:txBody>
      </p:sp>
    </p:spTree>
    <p:extLst>
      <p:ext uri="{BB962C8B-B14F-4D97-AF65-F5344CB8AC3E}">
        <p14:creationId xmlns:p14="http://schemas.microsoft.com/office/powerpoint/2010/main" val="963894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İçerik Yer Tutucusu 6">
            <a:extLst>
              <a:ext uri="{FF2B5EF4-FFF2-40B4-BE49-F238E27FC236}">
                <a16:creationId xmlns:a16="http://schemas.microsoft.com/office/drawing/2014/main" id="{6C9CD3C0-6B10-4E1B-A27F-4828779C55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2462855"/>
              </p:ext>
            </p:extLst>
          </p:nvPr>
        </p:nvGraphicFramePr>
        <p:xfrm>
          <a:off x="1051356" y="2676891"/>
          <a:ext cx="10089288" cy="980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387">
                  <a:extLst>
                    <a:ext uri="{9D8B030D-6E8A-4147-A177-3AD203B41FA5}">
                      <a16:colId xmlns:a16="http://schemas.microsoft.com/office/drawing/2014/main" val="301660560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34374901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191835764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200244804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15570317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257933063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392264955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477530066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99740985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55286205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03493036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61934860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75085821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70560211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12789905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79736220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456221416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028265086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88613018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7747089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06562739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290235283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397023523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6913825"/>
                    </a:ext>
                  </a:extLst>
                </a:gridCol>
              </a:tblGrid>
              <a:tr h="490354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2187795"/>
                  </a:ext>
                </a:extLst>
              </a:tr>
              <a:tr h="490354"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8760259"/>
                  </a:ext>
                </a:extLst>
              </a:tr>
            </a:tbl>
          </a:graphicData>
        </a:graphic>
      </p:graphicFrame>
      <p:sp>
        <p:nvSpPr>
          <p:cNvPr id="8" name="Metin kutusu 7">
            <a:extLst>
              <a:ext uri="{FF2B5EF4-FFF2-40B4-BE49-F238E27FC236}">
                <a16:creationId xmlns:a16="http://schemas.microsoft.com/office/drawing/2014/main" id="{D9EEAEEE-5A6F-42DE-8B45-08E9D0B8258A}"/>
              </a:ext>
            </a:extLst>
          </p:cNvPr>
          <p:cNvSpPr txBox="1"/>
          <p:nvPr/>
        </p:nvSpPr>
        <p:spPr>
          <a:xfrm>
            <a:off x="1051356" y="1408688"/>
            <a:ext cx="2863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Ön işlem Aşaması </a:t>
            </a:r>
          </a:p>
          <a:p>
            <a:r>
              <a:rPr lang="tr-TR" sz="2400" dirty="0"/>
              <a:t>k= 1			l= 2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F4EE5439-948B-4DE9-9DFC-9ECDD05C3CA8}"/>
              </a:ext>
            </a:extLst>
          </p:cNvPr>
          <p:cNvSpPr txBox="1"/>
          <p:nvPr/>
        </p:nvSpPr>
        <p:spPr>
          <a:xfrm>
            <a:off x="175947" y="2710045"/>
            <a:ext cx="857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j= 16</a:t>
            </a:r>
          </a:p>
        </p:txBody>
      </p:sp>
      <p:graphicFrame>
        <p:nvGraphicFramePr>
          <p:cNvPr id="10" name="Tablo 9">
            <a:extLst>
              <a:ext uri="{FF2B5EF4-FFF2-40B4-BE49-F238E27FC236}">
                <a16:creationId xmlns:a16="http://schemas.microsoft.com/office/drawing/2014/main" id="{16B144D6-7A69-4ADF-9CA5-1F4F3EC1F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714463"/>
              </p:ext>
            </p:extLst>
          </p:nvPr>
        </p:nvGraphicFramePr>
        <p:xfrm>
          <a:off x="7769468" y="4136360"/>
          <a:ext cx="3371176" cy="481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97">
                  <a:extLst>
                    <a:ext uri="{9D8B030D-6E8A-4147-A177-3AD203B41FA5}">
                      <a16:colId xmlns:a16="http://schemas.microsoft.com/office/drawing/2014/main" val="419496189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3283561526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1505830834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2030617306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4083076522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1725726790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3849890708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2956985001"/>
                    </a:ext>
                  </a:extLst>
                </a:gridCol>
              </a:tblGrid>
              <a:tr h="481956"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C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A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0681799"/>
                  </a:ext>
                </a:extLst>
              </a:tr>
            </a:tbl>
          </a:graphicData>
        </a:graphic>
      </p:graphicFrame>
      <p:sp>
        <p:nvSpPr>
          <p:cNvPr id="11" name="Metin kutusu 10">
            <a:extLst>
              <a:ext uri="{FF2B5EF4-FFF2-40B4-BE49-F238E27FC236}">
                <a16:creationId xmlns:a16="http://schemas.microsoft.com/office/drawing/2014/main" id="{EFCFFADD-D165-4088-A649-27E5D6F53417}"/>
              </a:ext>
            </a:extLst>
          </p:cNvPr>
          <p:cNvSpPr txBox="1"/>
          <p:nvPr/>
        </p:nvSpPr>
        <p:spPr>
          <a:xfrm>
            <a:off x="319416" y="3195934"/>
            <a:ext cx="316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T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C1B08D9D-A09A-44AA-8D05-698047508D35}"/>
              </a:ext>
            </a:extLst>
          </p:cNvPr>
          <p:cNvSpPr txBox="1"/>
          <p:nvPr/>
        </p:nvSpPr>
        <p:spPr>
          <a:xfrm>
            <a:off x="319416" y="4136360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P</a:t>
            </a:r>
          </a:p>
        </p:txBody>
      </p:sp>
      <p:sp>
        <p:nvSpPr>
          <p:cNvPr id="15" name="Unvan 1">
            <a:extLst>
              <a:ext uri="{FF2B5EF4-FFF2-40B4-BE49-F238E27FC236}">
                <a16:creationId xmlns:a16="http://schemas.microsoft.com/office/drawing/2014/main" id="{120BC5AC-2CA3-4611-8AD8-8423A33AE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tr-TR" dirty="0"/>
              <a:t>Not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Naive</a:t>
            </a:r>
            <a:r>
              <a:rPr lang="tr-TR" dirty="0"/>
              <a:t> Algoritması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EB69A171-516E-4219-8521-139304B73381}"/>
              </a:ext>
            </a:extLst>
          </p:cNvPr>
          <p:cNvSpPr txBox="1"/>
          <p:nvPr/>
        </p:nvSpPr>
        <p:spPr>
          <a:xfrm>
            <a:off x="7602414" y="4727745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P[0]</a:t>
            </a:r>
            <a:r>
              <a:rPr lang="tr-TR" b="1" dirty="0"/>
              <a:t> </a:t>
            </a:r>
            <a:r>
              <a:rPr lang="tr-TR" dirty="0"/>
              <a:t>≠ P[1]</a:t>
            </a:r>
          </a:p>
        </p:txBody>
      </p:sp>
    </p:spTree>
    <p:extLst>
      <p:ext uri="{BB962C8B-B14F-4D97-AF65-F5344CB8AC3E}">
        <p14:creationId xmlns:p14="http://schemas.microsoft.com/office/powerpoint/2010/main" val="2796448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İçerik Yer Tutucusu 6">
            <a:extLst>
              <a:ext uri="{FF2B5EF4-FFF2-40B4-BE49-F238E27FC236}">
                <a16:creationId xmlns:a16="http://schemas.microsoft.com/office/drawing/2014/main" id="{6C9CD3C0-6B10-4E1B-A27F-4828779C55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4337941"/>
              </p:ext>
            </p:extLst>
          </p:nvPr>
        </p:nvGraphicFramePr>
        <p:xfrm>
          <a:off x="1051356" y="2676891"/>
          <a:ext cx="10089288" cy="980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387">
                  <a:extLst>
                    <a:ext uri="{9D8B030D-6E8A-4147-A177-3AD203B41FA5}">
                      <a16:colId xmlns:a16="http://schemas.microsoft.com/office/drawing/2014/main" val="301660560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34374901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191835764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200244804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15570317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257933063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392264955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477530066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99740985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55286205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03493036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61934860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75085821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70560211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12789905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79736220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456221416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028265086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88613018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7747089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06562739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290235283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397023523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6913825"/>
                    </a:ext>
                  </a:extLst>
                </a:gridCol>
              </a:tblGrid>
              <a:tr h="490354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2187795"/>
                  </a:ext>
                </a:extLst>
              </a:tr>
              <a:tr h="490354"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8760259"/>
                  </a:ext>
                </a:extLst>
              </a:tr>
            </a:tbl>
          </a:graphicData>
        </a:graphic>
      </p:graphicFrame>
      <p:sp>
        <p:nvSpPr>
          <p:cNvPr id="8" name="Metin kutusu 7">
            <a:extLst>
              <a:ext uri="{FF2B5EF4-FFF2-40B4-BE49-F238E27FC236}">
                <a16:creationId xmlns:a16="http://schemas.microsoft.com/office/drawing/2014/main" id="{D9EEAEEE-5A6F-42DE-8B45-08E9D0B8258A}"/>
              </a:ext>
            </a:extLst>
          </p:cNvPr>
          <p:cNvSpPr txBox="1"/>
          <p:nvPr/>
        </p:nvSpPr>
        <p:spPr>
          <a:xfrm>
            <a:off x="1051356" y="1408688"/>
            <a:ext cx="2863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Ön işlem Aşaması </a:t>
            </a:r>
          </a:p>
          <a:p>
            <a:r>
              <a:rPr lang="tr-TR" sz="2400" dirty="0"/>
              <a:t>k= 1			l= 2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F4EE5439-948B-4DE9-9DFC-9ECDD05C3CA8}"/>
              </a:ext>
            </a:extLst>
          </p:cNvPr>
          <p:cNvSpPr txBox="1"/>
          <p:nvPr/>
        </p:nvSpPr>
        <p:spPr>
          <a:xfrm>
            <a:off x="175947" y="2710045"/>
            <a:ext cx="857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j= 16</a:t>
            </a:r>
          </a:p>
        </p:txBody>
      </p:sp>
      <p:graphicFrame>
        <p:nvGraphicFramePr>
          <p:cNvPr id="10" name="Tablo 9">
            <a:extLst>
              <a:ext uri="{FF2B5EF4-FFF2-40B4-BE49-F238E27FC236}">
                <a16:creationId xmlns:a16="http://schemas.microsoft.com/office/drawing/2014/main" id="{16B144D6-7A69-4ADF-9CA5-1F4F3EC1F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205792"/>
              </p:ext>
            </p:extLst>
          </p:nvPr>
        </p:nvGraphicFramePr>
        <p:xfrm>
          <a:off x="7769468" y="4136360"/>
          <a:ext cx="3371176" cy="481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97">
                  <a:extLst>
                    <a:ext uri="{9D8B030D-6E8A-4147-A177-3AD203B41FA5}">
                      <a16:colId xmlns:a16="http://schemas.microsoft.com/office/drawing/2014/main" val="419496189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3283561526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1505830834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2030617306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4083076522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1725726790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3849890708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2956985001"/>
                    </a:ext>
                  </a:extLst>
                </a:gridCol>
              </a:tblGrid>
              <a:tr h="481956"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C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A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0681799"/>
                  </a:ext>
                </a:extLst>
              </a:tr>
            </a:tbl>
          </a:graphicData>
        </a:graphic>
      </p:graphicFrame>
      <p:sp>
        <p:nvSpPr>
          <p:cNvPr id="11" name="Metin kutusu 10">
            <a:extLst>
              <a:ext uri="{FF2B5EF4-FFF2-40B4-BE49-F238E27FC236}">
                <a16:creationId xmlns:a16="http://schemas.microsoft.com/office/drawing/2014/main" id="{EFCFFADD-D165-4088-A649-27E5D6F53417}"/>
              </a:ext>
            </a:extLst>
          </p:cNvPr>
          <p:cNvSpPr txBox="1"/>
          <p:nvPr/>
        </p:nvSpPr>
        <p:spPr>
          <a:xfrm>
            <a:off x="319416" y="3195934"/>
            <a:ext cx="316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T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C1B08D9D-A09A-44AA-8D05-698047508D35}"/>
              </a:ext>
            </a:extLst>
          </p:cNvPr>
          <p:cNvSpPr txBox="1"/>
          <p:nvPr/>
        </p:nvSpPr>
        <p:spPr>
          <a:xfrm>
            <a:off x="319416" y="4136360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P</a:t>
            </a:r>
          </a:p>
        </p:txBody>
      </p:sp>
      <p:sp>
        <p:nvSpPr>
          <p:cNvPr id="15" name="Unvan 1">
            <a:extLst>
              <a:ext uri="{FF2B5EF4-FFF2-40B4-BE49-F238E27FC236}">
                <a16:creationId xmlns:a16="http://schemas.microsoft.com/office/drawing/2014/main" id="{120BC5AC-2CA3-4611-8AD8-8423A33AE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tr-TR" dirty="0"/>
              <a:t>Not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Naive</a:t>
            </a:r>
            <a:r>
              <a:rPr lang="tr-TR" dirty="0"/>
              <a:t> Algoritması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EB69A171-516E-4219-8521-139304B73381}"/>
              </a:ext>
            </a:extLst>
          </p:cNvPr>
          <p:cNvSpPr txBox="1"/>
          <p:nvPr/>
        </p:nvSpPr>
        <p:spPr>
          <a:xfrm>
            <a:off x="7602414" y="4727745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P[0]</a:t>
            </a:r>
            <a:r>
              <a:rPr lang="tr-TR" b="1" dirty="0"/>
              <a:t> </a:t>
            </a:r>
            <a:r>
              <a:rPr lang="tr-TR" dirty="0"/>
              <a:t>≠ P[1]</a:t>
            </a:r>
          </a:p>
        </p:txBody>
      </p:sp>
    </p:spTree>
    <p:extLst>
      <p:ext uri="{BB962C8B-B14F-4D97-AF65-F5344CB8AC3E}">
        <p14:creationId xmlns:p14="http://schemas.microsoft.com/office/powerpoint/2010/main" val="15213761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İçerik Yer Tutucusu 6">
            <a:extLst>
              <a:ext uri="{FF2B5EF4-FFF2-40B4-BE49-F238E27FC236}">
                <a16:creationId xmlns:a16="http://schemas.microsoft.com/office/drawing/2014/main" id="{6C9CD3C0-6B10-4E1B-A27F-4828779C55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0138842"/>
              </p:ext>
            </p:extLst>
          </p:nvPr>
        </p:nvGraphicFramePr>
        <p:xfrm>
          <a:off x="1051356" y="2676891"/>
          <a:ext cx="10089288" cy="980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387">
                  <a:extLst>
                    <a:ext uri="{9D8B030D-6E8A-4147-A177-3AD203B41FA5}">
                      <a16:colId xmlns:a16="http://schemas.microsoft.com/office/drawing/2014/main" val="301660560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34374901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191835764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200244804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15570317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257933063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392264955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477530066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99740985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55286205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03493036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61934860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75085821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70560211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12789905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79736220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456221416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028265086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88613018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7747089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06562739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290235283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397023523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6913825"/>
                    </a:ext>
                  </a:extLst>
                </a:gridCol>
              </a:tblGrid>
              <a:tr h="490354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2187795"/>
                  </a:ext>
                </a:extLst>
              </a:tr>
              <a:tr h="490354"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8760259"/>
                  </a:ext>
                </a:extLst>
              </a:tr>
            </a:tbl>
          </a:graphicData>
        </a:graphic>
      </p:graphicFrame>
      <p:sp>
        <p:nvSpPr>
          <p:cNvPr id="8" name="Metin kutusu 7">
            <a:extLst>
              <a:ext uri="{FF2B5EF4-FFF2-40B4-BE49-F238E27FC236}">
                <a16:creationId xmlns:a16="http://schemas.microsoft.com/office/drawing/2014/main" id="{D9EEAEEE-5A6F-42DE-8B45-08E9D0B8258A}"/>
              </a:ext>
            </a:extLst>
          </p:cNvPr>
          <p:cNvSpPr txBox="1"/>
          <p:nvPr/>
        </p:nvSpPr>
        <p:spPr>
          <a:xfrm>
            <a:off x="1051356" y="1408688"/>
            <a:ext cx="2863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Ön işlem Aşaması </a:t>
            </a:r>
          </a:p>
          <a:p>
            <a:r>
              <a:rPr lang="tr-TR" sz="2400" dirty="0"/>
              <a:t>k= 1			l= 2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F4EE5439-948B-4DE9-9DFC-9ECDD05C3CA8}"/>
              </a:ext>
            </a:extLst>
          </p:cNvPr>
          <p:cNvSpPr txBox="1"/>
          <p:nvPr/>
        </p:nvSpPr>
        <p:spPr>
          <a:xfrm>
            <a:off x="175947" y="2710045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j=16</a:t>
            </a:r>
          </a:p>
        </p:txBody>
      </p:sp>
      <p:graphicFrame>
        <p:nvGraphicFramePr>
          <p:cNvPr id="10" name="Tablo 9">
            <a:extLst>
              <a:ext uri="{FF2B5EF4-FFF2-40B4-BE49-F238E27FC236}">
                <a16:creationId xmlns:a16="http://schemas.microsoft.com/office/drawing/2014/main" id="{16B144D6-7A69-4ADF-9CA5-1F4F3EC1F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522010"/>
              </p:ext>
            </p:extLst>
          </p:nvPr>
        </p:nvGraphicFramePr>
        <p:xfrm>
          <a:off x="7769468" y="4169175"/>
          <a:ext cx="3371176" cy="481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97">
                  <a:extLst>
                    <a:ext uri="{9D8B030D-6E8A-4147-A177-3AD203B41FA5}">
                      <a16:colId xmlns:a16="http://schemas.microsoft.com/office/drawing/2014/main" val="419496189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3283561526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1505830834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2030617306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4083076522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1725726790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3849890708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2956985001"/>
                    </a:ext>
                  </a:extLst>
                </a:gridCol>
              </a:tblGrid>
              <a:tr h="481956"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C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A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A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0681799"/>
                  </a:ext>
                </a:extLst>
              </a:tr>
            </a:tbl>
          </a:graphicData>
        </a:graphic>
      </p:graphicFrame>
      <p:sp>
        <p:nvSpPr>
          <p:cNvPr id="11" name="Metin kutusu 10">
            <a:extLst>
              <a:ext uri="{FF2B5EF4-FFF2-40B4-BE49-F238E27FC236}">
                <a16:creationId xmlns:a16="http://schemas.microsoft.com/office/drawing/2014/main" id="{EFCFFADD-D165-4088-A649-27E5D6F53417}"/>
              </a:ext>
            </a:extLst>
          </p:cNvPr>
          <p:cNvSpPr txBox="1"/>
          <p:nvPr/>
        </p:nvSpPr>
        <p:spPr>
          <a:xfrm>
            <a:off x="319416" y="3195934"/>
            <a:ext cx="316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T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C1B08D9D-A09A-44AA-8D05-698047508D35}"/>
              </a:ext>
            </a:extLst>
          </p:cNvPr>
          <p:cNvSpPr txBox="1"/>
          <p:nvPr/>
        </p:nvSpPr>
        <p:spPr>
          <a:xfrm>
            <a:off x="319416" y="4136360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P</a:t>
            </a:r>
          </a:p>
        </p:txBody>
      </p:sp>
      <p:sp>
        <p:nvSpPr>
          <p:cNvPr id="15" name="Unvan 1">
            <a:extLst>
              <a:ext uri="{FF2B5EF4-FFF2-40B4-BE49-F238E27FC236}">
                <a16:creationId xmlns:a16="http://schemas.microsoft.com/office/drawing/2014/main" id="{120BC5AC-2CA3-4611-8AD8-8423A33AE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tr-TR" dirty="0"/>
              <a:t>Not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Naive</a:t>
            </a:r>
            <a:r>
              <a:rPr lang="tr-TR" dirty="0"/>
              <a:t> Algoritması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EB69A171-516E-4219-8521-139304B73381}"/>
              </a:ext>
            </a:extLst>
          </p:cNvPr>
          <p:cNvSpPr txBox="1"/>
          <p:nvPr/>
        </p:nvSpPr>
        <p:spPr>
          <a:xfrm>
            <a:off x="7602414" y="4727745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P[0]</a:t>
            </a:r>
            <a:r>
              <a:rPr lang="tr-TR" b="1" dirty="0"/>
              <a:t> </a:t>
            </a:r>
            <a:r>
              <a:rPr lang="tr-TR" dirty="0"/>
              <a:t>≠ P[1]</a:t>
            </a:r>
          </a:p>
        </p:txBody>
      </p:sp>
    </p:spTree>
    <p:extLst>
      <p:ext uri="{BB962C8B-B14F-4D97-AF65-F5344CB8AC3E}">
        <p14:creationId xmlns:p14="http://schemas.microsoft.com/office/powerpoint/2010/main" val="29429192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İçerik Yer Tutucusu 6">
            <a:extLst>
              <a:ext uri="{FF2B5EF4-FFF2-40B4-BE49-F238E27FC236}">
                <a16:creationId xmlns:a16="http://schemas.microsoft.com/office/drawing/2014/main" id="{6C9CD3C0-6B10-4E1B-A27F-4828779C55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5435382"/>
              </p:ext>
            </p:extLst>
          </p:nvPr>
        </p:nvGraphicFramePr>
        <p:xfrm>
          <a:off x="1051356" y="2676891"/>
          <a:ext cx="10089288" cy="980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387">
                  <a:extLst>
                    <a:ext uri="{9D8B030D-6E8A-4147-A177-3AD203B41FA5}">
                      <a16:colId xmlns:a16="http://schemas.microsoft.com/office/drawing/2014/main" val="301660560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34374901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191835764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200244804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15570317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257933063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392264955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477530066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99740985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55286205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03493036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61934860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75085821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70560211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12789905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79736220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456221416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028265086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88613018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7747089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06562739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290235283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397023523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6913825"/>
                    </a:ext>
                  </a:extLst>
                </a:gridCol>
              </a:tblGrid>
              <a:tr h="490354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2187795"/>
                  </a:ext>
                </a:extLst>
              </a:tr>
              <a:tr h="490354"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8760259"/>
                  </a:ext>
                </a:extLst>
              </a:tr>
            </a:tbl>
          </a:graphicData>
        </a:graphic>
      </p:graphicFrame>
      <p:sp>
        <p:nvSpPr>
          <p:cNvPr id="8" name="Metin kutusu 7">
            <a:extLst>
              <a:ext uri="{FF2B5EF4-FFF2-40B4-BE49-F238E27FC236}">
                <a16:creationId xmlns:a16="http://schemas.microsoft.com/office/drawing/2014/main" id="{D9EEAEEE-5A6F-42DE-8B45-08E9D0B8258A}"/>
              </a:ext>
            </a:extLst>
          </p:cNvPr>
          <p:cNvSpPr txBox="1"/>
          <p:nvPr/>
        </p:nvSpPr>
        <p:spPr>
          <a:xfrm>
            <a:off x="1051356" y="1408688"/>
            <a:ext cx="2863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Ön işlem Aşaması </a:t>
            </a:r>
          </a:p>
          <a:p>
            <a:r>
              <a:rPr lang="tr-TR" sz="2400" dirty="0"/>
              <a:t>k= 1			l= 2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F4EE5439-948B-4DE9-9DFC-9ECDD05C3CA8}"/>
              </a:ext>
            </a:extLst>
          </p:cNvPr>
          <p:cNvSpPr txBox="1"/>
          <p:nvPr/>
        </p:nvSpPr>
        <p:spPr>
          <a:xfrm>
            <a:off x="175947" y="2710045"/>
            <a:ext cx="857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j= 16</a:t>
            </a:r>
          </a:p>
        </p:txBody>
      </p:sp>
      <p:graphicFrame>
        <p:nvGraphicFramePr>
          <p:cNvPr id="10" name="Tablo 9">
            <a:extLst>
              <a:ext uri="{FF2B5EF4-FFF2-40B4-BE49-F238E27FC236}">
                <a16:creationId xmlns:a16="http://schemas.microsoft.com/office/drawing/2014/main" id="{16B144D6-7A69-4ADF-9CA5-1F4F3EC1F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497017"/>
              </p:ext>
            </p:extLst>
          </p:nvPr>
        </p:nvGraphicFramePr>
        <p:xfrm>
          <a:off x="7769468" y="4169175"/>
          <a:ext cx="3371176" cy="481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97">
                  <a:extLst>
                    <a:ext uri="{9D8B030D-6E8A-4147-A177-3AD203B41FA5}">
                      <a16:colId xmlns:a16="http://schemas.microsoft.com/office/drawing/2014/main" val="419496189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3283561526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1505830834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2030617306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4083076522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1725726790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3849890708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2956985001"/>
                    </a:ext>
                  </a:extLst>
                </a:gridCol>
              </a:tblGrid>
              <a:tr h="481956"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C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A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A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0681799"/>
                  </a:ext>
                </a:extLst>
              </a:tr>
            </a:tbl>
          </a:graphicData>
        </a:graphic>
      </p:graphicFrame>
      <p:sp>
        <p:nvSpPr>
          <p:cNvPr id="11" name="Metin kutusu 10">
            <a:extLst>
              <a:ext uri="{FF2B5EF4-FFF2-40B4-BE49-F238E27FC236}">
                <a16:creationId xmlns:a16="http://schemas.microsoft.com/office/drawing/2014/main" id="{EFCFFADD-D165-4088-A649-27E5D6F53417}"/>
              </a:ext>
            </a:extLst>
          </p:cNvPr>
          <p:cNvSpPr txBox="1"/>
          <p:nvPr/>
        </p:nvSpPr>
        <p:spPr>
          <a:xfrm>
            <a:off x="319416" y="3195934"/>
            <a:ext cx="316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T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C1B08D9D-A09A-44AA-8D05-698047508D35}"/>
              </a:ext>
            </a:extLst>
          </p:cNvPr>
          <p:cNvSpPr txBox="1"/>
          <p:nvPr/>
        </p:nvSpPr>
        <p:spPr>
          <a:xfrm>
            <a:off x="319416" y="4136360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P</a:t>
            </a:r>
          </a:p>
        </p:txBody>
      </p:sp>
      <p:sp>
        <p:nvSpPr>
          <p:cNvPr id="15" name="Unvan 1">
            <a:extLst>
              <a:ext uri="{FF2B5EF4-FFF2-40B4-BE49-F238E27FC236}">
                <a16:creationId xmlns:a16="http://schemas.microsoft.com/office/drawing/2014/main" id="{120BC5AC-2CA3-4611-8AD8-8423A33AE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tr-TR" dirty="0"/>
              <a:t>Not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Naive</a:t>
            </a:r>
            <a:r>
              <a:rPr lang="tr-TR" dirty="0"/>
              <a:t> Algoritması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EB69A171-516E-4219-8521-139304B73381}"/>
              </a:ext>
            </a:extLst>
          </p:cNvPr>
          <p:cNvSpPr txBox="1"/>
          <p:nvPr/>
        </p:nvSpPr>
        <p:spPr>
          <a:xfrm>
            <a:off x="7602414" y="4727745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P[0]</a:t>
            </a:r>
            <a:r>
              <a:rPr lang="tr-TR" b="1" dirty="0"/>
              <a:t> </a:t>
            </a:r>
            <a:r>
              <a:rPr lang="tr-TR" dirty="0"/>
              <a:t>≠ P[1]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61E1F408-8488-48F7-90F0-E7E0F726F19D}"/>
              </a:ext>
            </a:extLst>
          </p:cNvPr>
          <p:cNvSpPr txBox="1"/>
          <p:nvPr/>
        </p:nvSpPr>
        <p:spPr>
          <a:xfrm>
            <a:off x="1051356" y="5398111"/>
            <a:ext cx="10106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Bu karşılaştırmadan sonra j&lt;=(m-n) yani 16&lt;=24-8 eşit olduğundan döngü sonlandırılır. Arama işlemi tamamlanmış olur.</a:t>
            </a: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41E72628-EEE3-4292-9E99-607DC5C4A6A9}"/>
              </a:ext>
            </a:extLst>
          </p:cNvPr>
          <p:cNvSpPr txBox="1"/>
          <p:nvPr/>
        </p:nvSpPr>
        <p:spPr>
          <a:xfrm>
            <a:off x="7856932" y="3725473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Eşleşme Sağlanmadı</a:t>
            </a:r>
          </a:p>
        </p:txBody>
      </p:sp>
    </p:spTree>
    <p:extLst>
      <p:ext uri="{BB962C8B-B14F-4D97-AF65-F5344CB8AC3E}">
        <p14:creationId xmlns:p14="http://schemas.microsoft.com/office/powerpoint/2010/main" val="3417283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İçerik Yer Tutucusu 6">
            <a:extLst>
              <a:ext uri="{FF2B5EF4-FFF2-40B4-BE49-F238E27FC236}">
                <a16:creationId xmlns:a16="http://schemas.microsoft.com/office/drawing/2014/main" id="{6C9CD3C0-6B10-4E1B-A27F-4828779C55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157471"/>
              </p:ext>
            </p:extLst>
          </p:nvPr>
        </p:nvGraphicFramePr>
        <p:xfrm>
          <a:off x="1051356" y="2676891"/>
          <a:ext cx="10089288" cy="980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387">
                  <a:extLst>
                    <a:ext uri="{9D8B030D-6E8A-4147-A177-3AD203B41FA5}">
                      <a16:colId xmlns:a16="http://schemas.microsoft.com/office/drawing/2014/main" val="301660560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34374901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191835764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200244804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15570317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257933063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392264955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477530066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99740985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55286205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03493036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61934860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75085821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70560211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12789905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79736220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456221416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028265086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88613018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7747089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06562739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290235283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397023523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6913825"/>
                    </a:ext>
                  </a:extLst>
                </a:gridCol>
              </a:tblGrid>
              <a:tr h="490354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2187795"/>
                  </a:ext>
                </a:extLst>
              </a:tr>
              <a:tr h="490354"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8760259"/>
                  </a:ext>
                </a:extLst>
              </a:tr>
            </a:tbl>
          </a:graphicData>
        </a:graphic>
      </p:graphicFrame>
      <p:sp>
        <p:nvSpPr>
          <p:cNvPr id="8" name="Metin kutusu 7">
            <a:extLst>
              <a:ext uri="{FF2B5EF4-FFF2-40B4-BE49-F238E27FC236}">
                <a16:creationId xmlns:a16="http://schemas.microsoft.com/office/drawing/2014/main" id="{D9EEAEEE-5A6F-42DE-8B45-08E9D0B8258A}"/>
              </a:ext>
            </a:extLst>
          </p:cNvPr>
          <p:cNvSpPr txBox="1"/>
          <p:nvPr/>
        </p:nvSpPr>
        <p:spPr>
          <a:xfrm>
            <a:off x="1051356" y="1408688"/>
            <a:ext cx="2863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Ön işlem Aşaması </a:t>
            </a:r>
          </a:p>
          <a:p>
            <a:r>
              <a:rPr lang="tr-TR" sz="2400" dirty="0"/>
              <a:t>k= 1			l= 2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F4EE5439-948B-4DE9-9DFC-9ECDD05C3CA8}"/>
              </a:ext>
            </a:extLst>
          </p:cNvPr>
          <p:cNvSpPr txBox="1"/>
          <p:nvPr/>
        </p:nvSpPr>
        <p:spPr>
          <a:xfrm>
            <a:off x="175947" y="2710045"/>
            <a:ext cx="603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j=0</a:t>
            </a:r>
          </a:p>
        </p:txBody>
      </p:sp>
      <p:graphicFrame>
        <p:nvGraphicFramePr>
          <p:cNvPr id="10" name="Tablo 9">
            <a:extLst>
              <a:ext uri="{FF2B5EF4-FFF2-40B4-BE49-F238E27FC236}">
                <a16:creationId xmlns:a16="http://schemas.microsoft.com/office/drawing/2014/main" id="{16B144D6-7A69-4ADF-9CA5-1F4F3EC1F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313987"/>
              </p:ext>
            </p:extLst>
          </p:nvPr>
        </p:nvGraphicFramePr>
        <p:xfrm>
          <a:off x="1051356" y="4136360"/>
          <a:ext cx="3371176" cy="481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97">
                  <a:extLst>
                    <a:ext uri="{9D8B030D-6E8A-4147-A177-3AD203B41FA5}">
                      <a16:colId xmlns:a16="http://schemas.microsoft.com/office/drawing/2014/main" val="419496189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3283561526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1505830834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2030617306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4083076522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1725726790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3849890708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2956985001"/>
                    </a:ext>
                  </a:extLst>
                </a:gridCol>
              </a:tblGrid>
              <a:tr h="481956"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0681799"/>
                  </a:ext>
                </a:extLst>
              </a:tr>
            </a:tbl>
          </a:graphicData>
        </a:graphic>
      </p:graphicFrame>
      <p:sp>
        <p:nvSpPr>
          <p:cNvPr id="11" name="Metin kutusu 10">
            <a:extLst>
              <a:ext uri="{FF2B5EF4-FFF2-40B4-BE49-F238E27FC236}">
                <a16:creationId xmlns:a16="http://schemas.microsoft.com/office/drawing/2014/main" id="{EFCFFADD-D165-4088-A649-27E5D6F53417}"/>
              </a:ext>
            </a:extLst>
          </p:cNvPr>
          <p:cNvSpPr txBox="1"/>
          <p:nvPr/>
        </p:nvSpPr>
        <p:spPr>
          <a:xfrm>
            <a:off x="319416" y="3195934"/>
            <a:ext cx="316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T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C1B08D9D-A09A-44AA-8D05-698047508D35}"/>
              </a:ext>
            </a:extLst>
          </p:cNvPr>
          <p:cNvSpPr txBox="1"/>
          <p:nvPr/>
        </p:nvSpPr>
        <p:spPr>
          <a:xfrm>
            <a:off x="319416" y="4136360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P</a:t>
            </a:r>
          </a:p>
        </p:txBody>
      </p:sp>
      <p:sp>
        <p:nvSpPr>
          <p:cNvPr id="15" name="Unvan 1">
            <a:extLst>
              <a:ext uri="{FF2B5EF4-FFF2-40B4-BE49-F238E27FC236}">
                <a16:creationId xmlns:a16="http://schemas.microsoft.com/office/drawing/2014/main" id="{120BC5AC-2CA3-4611-8AD8-8423A33AE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tr-TR" dirty="0"/>
              <a:t>Not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Naive</a:t>
            </a:r>
            <a:r>
              <a:rPr lang="tr-TR" dirty="0"/>
              <a:t> Algoritması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EB69A171-516E-4219-8521-139304B73381}"/>
              </a:ext>
            </a:extLst>
          </p:cNvPr>
          <p:cNvSpPr txBox="1"/>
          <p:nvPr/>
        </p:nvSpPr>
        <p:spPr>
          <a:xfrm>
            <a:off x="884302" y="4727745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P[0]</a:t>
            </a:r>
            <a:r>
              <a:rPr lang="tr-TR" b="1" dirty="0"/>
              <a:t> </a:t>
            </a:r>
            <a:r>
              <a:rPr lang="tr-TR" dirty="0"/>
              <a:t>≠ P[1]</a:t>
            </a:r>
          </a:p>
        </p:txBody>
      </p:sp>
    </p:spTree>
    <p:extLst>
      <p:ext uri="{BB962C8B-B14F-4D97-AF65-F5344CB8AC3E}">
        <p14:creationId xmlns:p14="http://schemas.microsoft.com/office/powerpoint/2010/main" val="353485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İçerik Yer Tutucusu 6">
            <a:extLst>
              <a:ext uri="{FF2B5EF4-FFF2-40B4-BE49-F238E27FC236}">
                <a16:creationId xmlns:a16="http://schemas.microsoft.com/office/drawing/2014/main" id="{6C9CD3C0-6B10-4E1B-A27F-4828779C55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2383214"/>
              </p:ext>
            </p:extLst>
          </p:nvPr>
        </p:nvGraphicFramePr>
        <p:xfrm>
          <a:off x="1051356" y="2676891"/>
          <a:ext cx="10089288" cy="980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387">
                  <a:extLst>
                    <a:ext uri="{9D8B030D-6E8A-4147-A177-3AD203B41FA5}">
                      <a16:colId xmlns:a16="http://schemas.microsoft.com/office/drawing/2014/main" val="301660560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34374901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191835764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200244804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15570317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257933063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392264955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477530066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99740985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55286205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03493036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61934860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75085821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70560211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12789905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79736220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456221416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028265086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88613018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7747089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06562739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290235283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397023523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6913825"/>
                    </a:ext>
                  </a:extLst>
                </a:gridCol>
              </a:tblGrid>
              <a:tr h="490354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2187795"/>
                  </a:ext>
                </a:extLst>
              </a:tr>
              <a:tr h="490354"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8760259"/>
                  </a:ext>
                </a:extLst>
              </a:tr>
            </a:tbl>
          </a:graphicData>
        </a:graphic>
      </p:graphicFrame>
      <p:sp>
        <p:nvSpPr>
          <p:cNvPr id="8" name="Metin kutusu 7">
            <a:extLst>
              <a:ext uri="{FF2B5EF4-FFF2-40B4-BE49-F238E27FC236}">
                <a16:creationId xmlns:a16="http://schemas.microsoft.com/office/drawing/2014/main" id="{D9EEAEEE-5A6F-42DE-8B45-08E9D0B8258A}"/>
              </a:ext>
            </a:extLst>
          </p:cNvPr>
          <p:cNvSpPr txBox="1"/>
          <p:nvPr/>
        </p:nvSpPr>
        <p:spPr>
          <a:xfrm>
            <a:off x="1051356" y="1408688"/>
            <a:ext cx="2863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Ön işlem Aşaması </a:t>
            </a:r>
          </a:p>
          <a:p>
            <a:r>
              <a:rPr lang="tr-TR" sz="2400" dirty="0"/>
              <a:t>k= 1			l= 2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F4EE5439-948B-4DE9-9DFC-9ECDD05C3CA8}"/>
              </a:ext>
            </a:extLst>
          </p:cNvPr>
          <p:cNvSpPr txBox="1"/>
          <p:nvPr/>
        </p:nvSpPr>
        <p:spPr>
          <a:xfrm>
            <a:off x="175947" y="2710045"/>
            <a:ext cx="603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j=0</a:t>
            </a:r>
          </a:p>
        </p:txBody>
      </p:sp>
      <p:graphicFrame>
        <p:nvGraphicFramePr>
          <p:cNvPr id="10" name="Tablo 9">
            <a:extLst>
              <a:ext uri="{FF2B5EF4-FFF2-40B4-BE49-F238E27FC236}">
                <a16:creationId xmlns:a16="http://schemas.microsoft.com/office/drawing/2014/main" id="{16B144D6-7A69-4ADF-9CA5-1F4F3EC1F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03121"/>
              </p:ext>
            </p:extLst>
          </p:nvPr>
        </p:nvGraphicFramePr>
        <p:xfrm>
          <a:off x="1051356" y="4136360"/>
          <a:ext cx="3371176" cy="481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97">
                  <a:extLst>
                    <a:ext uri="{9D8B030D-6E8A-4147-A177-3AD203B41FA5}">
                      <a16:colId xmlns:a16="http://schemas.microsoft.com/office/drawing/2014/main" val="419496189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3283561526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1505830834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2030617306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4083076522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1725726790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3849890708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2956985001"/>
                    </a:ext>
                  </a:extLst>
                </a:gridCol>
              </a:tblGrid>
              <a:tr h="481956"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C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0681799"/>
                  </a:ext>
                </a:extLst>
              </a:tr>
            </a:tbl>
          </a:graphicData>
        </a:graphic>
      </p:graphicFrame>
      <p:sp>
        <p:nvSpPr>
          <p:cNvPr id="11" name="Metin kutusu 10">
            <a:extLst>
              <a:ext uri="{FF2B5EF4-FFF2-40B4-BE49-F238E27FC236}">
                <a16:creationId xmlns:a16="http://schemas.microsoft.com/office/drawing/2014/main" id="{EFCFFADD-D165-4088-A649-27E5D6F53417}"/>
              </a:ext>
            </a:extLst>
          </p:cNvPr>
          <p:cNvSpPr txBox="1"/>
          <p:nvPr/>
        </p:nvSpPr>
        <p:spPr>
          <a:xfrm>
            <a:off x="319416" y="3195934"/>
            <a:ext cx="316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T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C1B08D9D-A09A-44AA-8D05-698047508D35}"/>
              </a:ext>
            </a:extLst>
          </p:cNvPr>
          <p:cNvSpPr txBox="1"/>
          <p:nvPr/>
        </p:nvSpPr>
        <p:spPr>
          <a:xfrm>
            <a:off x="319416" y="4136360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P</a:t>
            </a:r>
          </a:p>
        </p:txBody>
      </p:sp>
      <p:sp>
        <p:nvSpPr>
          <p:cNvPr id="15" name="Unvan 1">
            <a:extLst>
              <a:ext uri="{FF2B5EF4-FFF2-40B4-BE49-F238E27FC236}">
                <a16:creationId xmlns:a16="http://schemas.microsoft.com/office/drawing/2014/main" id="{120BC5AC-2CA3-4611-8AD8-8423A33AE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tr-TR" dirty="0"/>
              <a:t>Not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Naive</a:t>
            </a:r>
            <a:r>
              <a:rPr lang="tr-TR" dirty="0"/>
              <a:t> Algoritması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EB69A171-516E-4219-8521-139304B73381}"/>
              </a:ext>
            </a:extLst>
          </p:cNvPr>
          <p:cNvSpPr txBox="1"/>
          <p:nvPr/>
        </p:nvSpPr>
        <p:spPr>
          <a:xfrm>
            <a:off x="884302" y="4727745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P[0]</a:t>
            </a:r>
            <a:r>
              <a:rPr lang="tr-TR" b="1" dirty="0"/>
              <a:t> </a:t>
            </a:r>
            <a:r>
              <a:rPr lang="tr-TR" dirty="0"/>
              <a:t>≠ P[1]</a:t>
            </a:r>
          </a:p>
        </p:txBody>
      </p:sp>
    </p:spTree>
    <p:extLst>
      <p:ext uri="{BB962C8B-B14F-4D97-AF65-F5344CB8AC3E}">
        <p14:creationId xmlns:p14="http://schemas.microsoft.com/office/powerpoint/2010/main" val="3995272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İçerik Yer Tutucusu 6">
            <a:extLst>
              <a:ext uri="{FF2B5EF4-FFF2-40B4-BE49-F238E27FC236}">
                <a16:creationId xmlns:a16="http://schemas.microsoft.com/office/drawing/2014/main" id="{6C9CD3C0-6B10-4E1B-A27F-4828779C55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4960614"/>
              </p:ext>
            </p:extLst>
          </p:nvPr>
        </p:nvGraphicFramePr>
        <p:xfrm>
          <a:off x="1051356" y="2676891"/>
          <a:ext cx="10089288" cy="980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387">
                  <a:extLst>
                    <a:ext uri="{9D8B030D-6E8A-4147-A177-3AD203B41FA5}">
                      <a16:colId xmlns:a16="http://schemas.microsoft.com/office/drawing/2014/main" val="301660560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34374901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191835764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200244804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15570317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257933063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392264955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477530066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99740985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55286205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03493036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61934860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75085821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70560211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12789905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79736220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456221416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028265086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88613018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7747089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06562739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290235283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397023523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6913825"/>
                    </a:ext>
                  </a:extLst>
                </a:gridCol>
              </a:tblGrid>
              <a:tr h="490354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2187795"/>
                  </a:ext>
                </a:extLst>
              </a:tr>
              <a:tr h="490354"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8760259"/>
                  </a:ext>
                </a:extLst>
              </a:tr>
            </a:tbl>
          </a:graphicData>
        </a:graphic>
      </p:graphicFrame>
      <p:sp>
        <p:nvSpPr>
          <p:cNvPr id="8" name="Metin kutusu 7">
            <a:extLst>
              <a:ext uri="{FF2B5EF4-FFF2-40B4-BE49-F238E27FC236}">
                <a16:creationId xmlns:a16="http://schemas.microsoft.com/office/drawing/2014/main" id="{D9EEAEEE-5A6F-42DE-8B45-08E9D0B8258A}"/>
              </a:ext>
            </a:extLst>
          </p:cNvPr>
          <p:cNvSpPr txBox="1"/>
          <p:nvPr/>
        </p:nvSpPr>
        <p:spPr>
          <a:xfrm>
            <a:off x="1051356" y="1408688"/>
            <a:ext cx="2863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Ön işlem Aşaması </a:t>
            </a:r>
          </a:p>
          <a:p>
            <a:r>
              <a:rPr lang="tr-TR" sz="2400" dirty="0"/>
              <a:t>k= 1			l= 2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F4EE5439-948B-4DE9-9DFC-9ECDD05C3CA8}"/>
              </a:ext>
            </a:extLst>
          </p:cNvPr>
          <p:cNvSpPr txBox="1"/>
          <p:nvPr/>
        </p:nvSpPr>
        <p:spPr>
          <a:xfrm>
            <a:off x="175947" y="2710045"/>
            <a:ext cx="603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j=0</a:t>
            </a:r>
          </a:p>
        </p:txBody>
      </p:sp>
      <p:graphicFrame>
        <p:nvGraphicFramePr>
          <p:cNvPr id="10" name="Tablo 9">
            <a:extLst>
              <a:ext uri="{FF2B5EF4-FFF2-40B4-BE49-F238E27FC236}">
                <a16:creationId xmlns:a16="http://schemas.microsoft.com/office/drawing/2014/main" id="{16B144D6-7A69-4ADF-9CA5-1F4F3EC1F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548855"/>
              </p:ext>
            </p:extLst>
          </p:nvPr>
        </p:nvGraphicFramePr>
        <p:xfrm>
          <a:off x="1051356" y="4136360"/>
          <a:ext cx="3371176" cy="481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97">
                  <a:extLst>
                    <a:ext uri="{9D8B030D-6E8A-4147-A177-3AD203B41FA5}">
                      <a16:colId xmlns:a16="http://schemas.microsoft.com/office/drawing/2014/main" val="419496189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3283561526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1505830834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2030617306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4083076522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1725726790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3849890708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2956985001"/>
                    </a:ext>
                  </a:extLst>
                </a:gridCol>
              </a:tblGrid>
              <a:tr h="481956"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C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A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0681799"/>
                  </a:ext>
                </a:extLst>
              </a:tr>
            </a:tbl>
          </a:graphicData>
        </a:graphic>
      </p:graphicFrame>
      <p:sp>
        <p:nvSpPr>
          <p:cNvPr id="11" name="Metin kutusu 10">
            <a:extLst>
              <a:ext uri="{FF2B5EF4-FFF2-40B4-BE49-F238E27FC236}">
                <a16:creationId xmlns:a16="http://schemas.microsoft.com/office/drawing/2014/main" id="{EFCFFADD-D165-4088-A649-27E5D6F53417}"/>
              </a:ext>
            </a:extLst>
          </p:cNvPr>
          <p:cNvSpPr txBox="1"/>
          <p:nvPr/>
        </p:nvSpPr>
        <p:spPr>
          <a:xfrm>
            <a:off x="319416" y="3195934"/>
            <a:ext cx="316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T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C1B08D9D-A09A-44AA-8D05-698047508D35}"/>
              </a:ext>
            </a:extLst>
          </p:cNvPr>
          <p:cNvSpPr txBox="1"/>
          <p:nvPr/>
        </p:nvSpPr>
        <p:spPr>
          <a:xfrm>
            <a:off x="319416" y="4136360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P</a:t>
            </a:r>
          </a:p>
        </p:txBody>
      </p:sp>
      <p:sp>
        <p:nvSpPr>
          <p:cNvPr id="15" name="Unvan 1">
            <a:extLst>
              <a:ext uri="{FF2B5EF4-FFF2-40B4-BE49-F238E27FC236}">
                <a16:creationId xmlns:a16="http://schemas.microsoft.com/office/drawing/2014/main" id="{120BC5AC-2CA3-4611-8AD8-8423A33AE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tr-TR" dirty="0"/>
              <a:t>Not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Naive</a:t>
            </a:r>
            <a:r>
              <a:rPr lang="tr-TR" dirty="0"/>
              <a:t> Algoritması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EB69A171-516E-4219-8521-139304B73381}"/>
              </a:ext>
            </a:extLst>
          </p:cNvPr>
          <p:cNvSpPr txBox="1"/>
          <p:nvPr/>
        </p:nvSpPr>
        <p:spPr>
          <a:xfrm>
            <a:off x="884302" y="4727745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P[0]</a:t>
            </a:r>
            <a:r>
              <a:rPr lang="tr-TR" b="1" dirty="0"/>
              <a:t> </a:t>
            </a:r>
            <a:r>
              <a:rPr lang="tr-TR" dirty="0"/>
              <a:t>≠ P[1]</a:t>
            </a:r>
          </a:p>
        </p:txBody>
      </p:sp>
    </p:spTree>
    <p:extLst>
      <p:ext uri="{BB962C8B-B14F-4D97-AF65-F5344CB8AC3E}">
        <p14:creationId xmlns:p14="http://schemas.microsoft.com/office/powerpoint/2010/main" val="1508807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İçerik Yer Tutucusu 6">
            <a:extLst>
              <a:ext uri="{FF2B5EF4-FFF2-40B4-BE49-F238E27FC236}">
                <a16:creationId xmlns:a16="http://schemas.microsoft.com/office/drawing/2014/main" id="{6C9CD3C0-6B10-4E1B-A27F-4828779C55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6581007"/>
              </p:ext>
            </p:extLst>
          </p:nvPr>
        </p:nvGraphicFramePr>
        <p:xfrm>
          <a:off x="1051356" y="2676891"/>
          <a:ext cx="10089288" cy="980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387">
                  <a:extLst>
                    <a:ext uri="{9D8B030D-6E8A-4147-A177-3AD203B41FA5}">
                      <a16:colId xmlns:a16="http://schemas.microsoft.com/office/drawing/2014/main" val="301660560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34374901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191835764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200244804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15570317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257933063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392264955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477530066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99740985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55286205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03493036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61934860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75085821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70560211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12789905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79736220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456221416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028265086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88613018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7747089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06562739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290235283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397023523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6913825"/>
                    </a:ext>
                  </a:extLst>
                </a:gridCol>
              </a:tblGrid>
              <a:tr h="490354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2187795"/>
                  </a:ext>
                </a:extLst>
              </a:tr>
              <a:tr h="490354"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8760259"/>
                  </a:ext>
                </a:extLst>
              </a:tr>
            </a:tbl>
          </a:graphicData>
        </a:graphic>
      </p:graphicFrame>
      <p:sp>
        <p:nvSpPr>
          <p:cNvPr id="8" name="Metin kutusu 7">
            <a:extLst>
              <a:ext uri="{FF2B5EF4-FFF2-40B4-BE49-F238E27FC236}">
                <a16:creationId xmlns:a16="http://schemas.microsoft.com/office/drawing/2014/main" id="{D9EEAEEE-5A6F-42DE-8B45-08E9D0B8258A}"/>
              </a:ext>
            </a:extLst>
          </p:cNvPr>
          <p:cNvSpPr txBox="1"/>
          <p:nvPr/>
        </p:nvSpPr>
        <p:spPr>
          <a:xfrm>
            <a:off x="1051356" y="1408688"/>
            <a:ext cx="2863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Ön işlem Aşaması </a:t>
            </a:r>
          </a:p>
          <a:p>
            <a:r>
              <a:rPr lang="tr-TR" sz="2400" dirty="0"/>
              <a:t>k= 1			l= 2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F4EE5439-948B-4DE9-9DFC-9ECDD05C3CA8}"/>
              </a:ext>
            </a:extLst>
          </p:cNvPr>
          <p:cNvSpPr txBox="1"/>
          <p:nvPr/>
        </p:nvSpPr>
        <p:spPr>
          <a:xfrm>
            <a:off x="175947" y="2710045"/>
            <a:ext cx="603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j=0</a:t>
            </a:r>
          </a:p>
        </p:txBody>
      </p:sp>
      <p:graphicFrame>
        <p:nvGraphicFramePr>
          <p:cNvPr id="10" name="Tablo 9">
            <a:extLst>
              <a:ext uri="{FF2B5EF4-FFF2-40B4-BE49-F238E27FC236}">
                <a16:creationId xmlns:a16="http://schemas.microsoft.com/office/drawing/2014/main" id="{16B144D6-7A69-4ADF-9CA5-1F4F3EC1F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903246"/>
              </p:ext>
            </p:extLst>
          </p:nvPr>
        </p:nvGraphicFramePr>
        <p:xfrm>
          <a:off x="1051356" y="4136360"/>
          <a:ext cx="3371176" cy="481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97">
                  <a:extLst>
                    <a:ext uri="{9D8B030D-6E8A-4147-A177-3AD203B41FA5}">
                      <a16:colId xmlns:a16="http://schemas.microsoft.com/office/drawing/2014/main" val="419496189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3283561526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1505830834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2030617306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4083076522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1725726790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3849890708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2956985001"/>
                    </a:ext>
                  </a:extLst>
                </a:gridCol>
              </a:tblGrid>
              <a:tr h="481956"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C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A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0681799"/>
                  </a:ext>
                </a:extLst>
              </a:tr>
            </a:tbl>
          </a:graphicData>
        </a:graphic>
      </p:graphicFrame>
      <p:sp>
        <p:nvSpPr>
          <p:cNvPr id="11" name="Metin kutusu 10">
            <a:extLst>
              <a:ext uri="{FF2B5EF4-FFF2-40B4-BE49-F238E27FC236}">
                <a16:creationId xmlns:a16="http://schemas.microsoft.com/office/drawing/2014/main" id="{EFCFFADD-D165-4088-A649-27E5D6F53417}"/>
              </a:ext>
            </a:extLst>
          </p:cNvPr>
          <p:cNvSpPr txBox="1"/>
          <p:nvPr/>
        </p:nvSpPr>
        <p:spPr>
          <a:xfrm>
            <a:off x="319416" y="3195934"/>
            <a:ext cx="316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T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C1B08D9D-A09A-44AA-8D05-698047508D35}"/>
              </a:ext>
            </a:extLst>
          </p:cNvPr>
          <p:cNvSpPr txBox="1"/>
          <p:nvPr/>
        </p:nvSpPr>
        <p:spPr>
          <a:xfrm>
            <a:off x="319416" y="4136360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P</a:t>
            </a:r>
          </a:p>
        </p:txBody>
      </p:sp>
      <p:sp>
        <p:nvSpPr>
          <p:cNvPr id="15" name="Unvan 1">
            <a:extLst>
              <a:ext uri="{FF2B5EF4-FFF2-40B4-BE49-F238E27FC236}">
                <a16:creationId xmlns:a16="http://schemas.microsoft.com/office/drawing/2014/main" id="{120BC5AC-2CA3-4611-8AD8-8423A33AE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tr-TR" dirty="0"/>
              <a:t>Not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Naive</a:t>
            </a:r>
            <a:r>
              <a:rPr lang="tr-TR" dirty="0"/>
              <a:t> Algoritması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EB69A171-516E-4219-8521-139304B73381}"/>
              </a:ext>
            </a:extLst>
          </p:cNvPr>
          <p:cNvSpPr txBox="1"/>
          <p:nvPr/>
        </p:nvSpPr>
        <p:spPr>
          <a:xfrm>
            <a:off x="884302" y="4727745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P[0]</a:t>
            </a:r>
            <a:r>
              <a:rPr lang="tr-TR" b="1" dirty="0"/>
              <a:t> </a:t>
            </a:r>
            <a:r>
              <a:rPr lang="tr-TR" dirty="0"/>
              <a:t>≠ P[1]</a:t>
            </a:r>
          </a:p>
        </p:txBody>
      </p:sp>
    </p:spTree>
    <p:extLst>
      <p:ext uri="{BB962C8B-B14F-4D97-AF65-F5344CB8AC3E}">
        <p14:creationId xmlns:p14="http://schemas.microsoft.com/office/powerpoint/2010/main" val="883246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İçerik Yer Tutucusu 6">
            <a:extLst>
              <a:ext uri="{FF2B5EF4-FFF2-40B4-BE49-F238E27FC236}">
                <a16:creationId xmlns:a16="http://schemas.microsoft.com/office/drawing/2014/main" id="{6C9CD3C0-6B10-4E1B-A27F-4828779C55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6406010"/>
              </p:ext>
            </p:extLst>
          </p:nvPr>
        </p:nvGraphicFramePr>
        <p:xfrm>
          <a:off x="1051356" y="2676891"/>
          <a:ext cx="10089288" cy="980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387">
                  <a:extLst>
                    <a:ext uri="{9D8B030D-6E8A-4147-A177-3AD203B41FA5}">
                      <a16:colId xmlns:a16="http://schemas.microsoft.com/office/drawing/2014/main" val="301660560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34374901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191835764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200244804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15570317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257933063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392264955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477530066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99740985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55286205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03493036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61934860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75085821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70560211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127899059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79736220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456221416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028265086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886130182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7747089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1065627391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2290235283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3397023523"/>
                    </a:ext>
                  </a:extLst>
                </a:gridCol>
                <a:gridCol w="420387">
                  <a:extLst>
                    <a:ext uri="{9D8B030D-6E8A-4147-A177-3AD203B41FA5}">
                      <a16:colId xmlns:a16="http://schemas.microsoft.com/office/drawing/2014/main" val="6913825"/>
                    </a:ext>
                  </a:extLst>
                </a:gridCol>
              </a:tblGrid>
              <a:tr h="490354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19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2187795"/>
                  </a:ext>
                </a:extLst>
              </a:tr>
              <a:tr h="490354"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8760259"/>
                  </a:ext>
                </a:extLst>
              </a:tr>
            </a:tbl>
          </a:graphicData>
        </a:graphic>
      </p:graphicFrame>
      <p:sp>
        <p:nvSpPr>
          <p:cNvPr id="8" name="Metin kutusu 7">
            <a:extLst>
              <a:ext uri="{FF2B5EF4-FFF2-40B4-BE49-F238E27FC236}">
                <a16:creationId xmlns:a16="http://schemas.microsoft.com/office/drawing/2014/main" id="{D9EEAEEE-5A6F-42DE-8B45-08E9D0B8258A}"/>
              </a:ext>
            </a:extLst>
          </p:cNvPr>
          <p:cNvSpPr txBox="1"/>
          <p:nvPr/>
        </p:nvSpPr>
        <p:spPr>
          <a:xfrm>
            <a:off x="1051356" y="1408688"/>
            <a:ext cx="2863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Ön işlem Aşaması </a:t>
            </a:r>
          </a:p>
          <a:p>
            <a:r>
              <a:rPr lang="tr-TR" sz="2400" dirty="0"/>
              <a:t>k= 1			l= 2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F4EE5439-948B-4DE9-9DFC-9ECDD05C3CA8}"/>
              </a:ext>
            </a:extLst>
          </p:cNvPr>
          <p:cNvSpPr txBox="1"/>
          <p:nvPr/>
        </p:nvSpPr>
        <p:spPr>
          <a:xfrm>
            <a:off x="175947" y="2710045"/>
            <a:ext cx="603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j=0</a:t>
            </a:r>
          </a:p>
        </p:txBody>
      </p:sp>
      <p:graphicFrame>
        <p:nvGraphicFramePr>
          <p:cNvPr id="10" name="Tablo 9">
            <a:extLst>
              <a:ext uri="{FF2B5EF4-FFF2-40B4-BE49-F238E27FC236}">
                <a16:creationId xmlns:a16="http://schemas.microsoft.com/office/drawing/2014/main" id="{16B144D6-7A69-4ADF-9CA5-1F4F3EC1F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053039"/>
              </p:ext>
            </p:extLst>
          </p:nvPr>
        </p:nvGraphicFramePr>
        <p:xfrm>
          <a:off x="1051356" y="4136360"/>
          <a:ext cx="3371176" cy="481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97">
                  <a:extLst>
                    <a:ext uri="{9D8B030D-6E8A-4147-A177-3AD203B41FA5}">
                      <a16:colId xmlns:a16="http://schemas.microsoft.com/office/drawing/2014/main" val="419496189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3283561526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1505830834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2030617306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4083076522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1725726790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3849890708"/>
                    </a:ext>
                  </a:extLst>
                </a:gridCol>
                <a:gridCol w="421397">
                  <a:extLst>
                    <a:ext uri="{9D8B030D-6E8A-4147-A177-3AD203B41FA5}">
                      <a16:colId xmlns:a16="http://schemas.microsoft.com/office/drawing/2014/main" val="2956985001"/>
                    </a:ext>
                  </a:extLst>
                </a:gridCol>
              </a:tblGrid>
              <a:tr h="481956"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C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A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0" dirty="0"/>
                        <a:t>G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0681799"/>
                  </a:ext>
                </a:extLst>
              </a:tr>
            </a:tbl>
          </a:graphicData>
        </a:graphic>
      </p:graphicFrame>
      <p:sp>
        <p:nvSpPr>
          <p:cNvPr id="11" name="Metin kutusu 10">
            <a:extLst>
              <a:ext uri="{FF2B5EF4-FFF2-40B4-BE49-F238E27FC236}">
                <a16:creationId xmlns:a16="http://schemas.microsoft.com/office/drawing/2014/main" id="{EFCFFADD-D165-4088-A649-27E5D6F53417}"/>
              </a:ext>
            </a:extLst>
          </p:cNvPr>
          <p:cNvSpPr txBox="1"/>
          <p:nvPr/>
        </p:nvSpPr>
        <p:spPr>
          <a:xfrm>
            <a:off x="319416" y="3195934"/>
            <a:ext cx="316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T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C1B08D9D-A09A-44AA-8D05-698047508D35}"/>
              </a:ext>
            </a:extLst>
          </p:cNvPr>
          <p:cNvSpPr txBox="1"/>
          <p:nvPr/>
        </p:nvSpPr>
        <p:spPr>
          <a:xfrm>
            <a:off x="319416" y="4136360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P</a:t>
            </a:r>
          </a:p>
        </p:txBody>
      </p:sp>
      <p:sp>
        <p:nvSpPr>
          <p:cNvPr id="15" name="Unvan 1">
            <a:extLst>
              <a:ext uri="{FF2B5EF4-FFF2-40B4-BE49-F238E27FC236}">
                <a16:creationId xmlns:a16="http://schemas.microsoft.com/office/drawing/2014/main" id="{120BC5AC-2CA3-4611-8AD8-8423A33AE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tr-TR" dirty="0"/>
              <a:t>Not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Naive</a:t>
            </a:r>
            <a:r>
              <a:rPr lang="tr-TR" dirty="0"/>
              <a:t> Algoritması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EB69A171-516E-4219-8521-139304B73381}"/>
              </a:ext>
            </a:extLst>
          </p:cNvPr>
          <p:cNvSpPr txBox="1"/>
          <p:nvPr/>
        </p:nvSpPr>
        <p:spPr>
          <a:xfrm>
            <a:off x="884302" y="4727745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P[0]</a:t>
            </a:r>
            <a:r>
              <a:rPr lang="tr-TR" b="1" dirty="0"/>
              <a:t> </a:t>
            </a:r>
            <a:r>
              <a:rPr lang="tr-TR" dirty="0"/>
              <a:t>≠ P[1]</a:t>
            </a:r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574F70C5-F90D-48AA-A34F-79C02B90380E}"/>
              </a:ext>
            </a:extLst>
          </p:cNvPr>
          <p:cNvSpPr/>
          <p:nvPr/>
        </p:nvSpPr>
        <p:spPr>
          <a:xfrm>
            <a:off x="1051356" y="5314662"/>
            <a:ext cx="100892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sz="1600" dirty="0"/>
              <a:t>Arama aşamasındaki </a:t>
            </a:r>
            <a:r>
              <a:rPr lang="tr-TR" sz="1600" b="1" i="1" dirty="0"/>
              <a:t>P[0] ≠ P[1] </a:t>
            </a:r>
            <a:r>
              <a:rPr lang="tr-TR" sz="1600" dirty="0"/>
              <a:t>ve </a:t>
            </a:r>
            <a:r>
              <a:rPr lang="tr-TR" sz="1600" b="1" i="1" dirty="0"/>
              <a:t>P[1]=T[j+1] </a:t>
            </a:r>
            <a:r>
              <a:rPr lang="tr-TR" sz="1600" dirty="0"/>
              <a:t>durumundan dolayı 2 birim kaydırma yapılır. Pencere konumunu tutan j değişkeninin değeri 0+2=2 olarak ayarlanır.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77EA2D3C-086F-4E8C-98C3-BB8F5EF1D8F0}"/>
              </a:ext>
            </a:extLst>
          </p:cNvPr>
          <p:cNvSpPr txBox="1"/>
          <p:nvPr/>
        </p:nvSpPr>
        <p:spPr>
          <a:xfrm>
            <a:off x="946178" y="3725473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Eşleşme Sağlanmadı</a:t>
            </a:r>
          </a:p>
        </p:txBody>
      </p:sp>
    </p:spTree>
    <p:extLst>
      <p:ext uri="{BB962C8B-B14F-4D97-AF65-F5344CB8AC3E}">
        <p14:creationId xmlns:p14="http://schemas.microsoft.com/office/powerpoint/2010/main" val="3707949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">
  <a:themeElements>
    <a:clrScheme name="İy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İy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İy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1712</TotalTime>
  <Words>4156</Words>
  <Application>Microsoft Office PowerPoint</Application>
  <PresentationFormat>Geniş ekran</PresentationFormat>
  <Paragraphs>2686</Paragraphs>
  <Slides>46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46</vt:i4>
      </vt:variant>
    </vt:vector>
  </HeadingPairs>
  <TitlesOfParts>
    <vt:vector size="50" baseType="lpstr">
      <vt:lpstr>Arial</vt:lpstr>
      <vt:lpstr>Century Gothic</vt:lpstr>
      <vt:lpstr>Wingdings 3</vt:lpstr>
      <vt:lpstr>İyon</vt:lpstr>
      <vt:lpstr>Not So Naive Algoritması</vt:lpstr>
      <vt:lpstr>Not So Naive Algoritması</vt:lpstr>
      <vt:lpstr>Not So Naive Algoritması</vt:lpstr>
      <vt:lpstr>Not So Naive Algoritması</vt:lpstr>
      <vt:lpstr>Not So Naive Algoritması</vt:lpstr>
      <vt:lpstr>Not So Naive Algoritması</vt:lpstr>
      <vt:lpstr>Not So Naive Algoritması</vt:lpstr>
      <vt:lpstr>Not So Naive Algoritması</vt:lpstr>
      <vt:lpstr>Not So Naive Algoritması</vt:lpstr>
      <vt:lpstr>Not So Naive Algoritması</vt:lpstr>
      <vt:lpstr>Not So Naive Algoritması</vt:lpstr>
      <vt:lpstr>Not So Naive Algoritması</vt:lpstr>
      <vt:lpstr>Not So Naive Algoritması</vt:lpstr>
      <vt:lpstr>Not So Naive Algoritması</vt:lpstr>
      <vt:lpstr>Not So Naive Algoritması</vt:lpstr>
      <vt:lpstr>Not So Naive Algoritması</vt:lpstr>
      <vt:lpstr>Not So Naive Algoritması</vt:lpstr>
      <vt:lpstr>Not So Naive Algoritması</vt:lpstr>
      <vt:lpstr>Not So Naive Algoritması</vt:lpstr>
      <vt:lpstr>Not So Naive Algoritması</vt:lpstr>
      <vt:lpstr>Not So Naive Algoritması</vt:lpstr>
      <vt:lpstr>Not So Naive Algoritması</vt:lpstr>
      <vt:lpstr>Not So Naive Algoritması</vt:lpstr>
      <vt:lpstr>Not So Naive Algoritması</vt:lpstr>
      <vt:lpstr>Not So Naive Algoritması</vt:lpstr>
      <vt:lpstr>Not So Naive Algoritması</vt:lpstr>
      <vt:lpstr>Not So Naive Algoritması</vt:lpstr>
      <vt:lpstr>Not So Naive Algoritması</vt:lpstr>
      <vt:lpstr>Not So Naive Algoritması</vt:lpstr>
      <vt:lpstr>Not So Naive Algoritması</vt:lpstr>
      <vt:lpstr>Not So Naive Algoritması</vt:lpstr>
      <vt:lpstr>Not So Naive Algoritması</vt:lpstr>
      <vt:lpstr>Not So Naive Algoritması</vt:lpstr>
      <vt:lpstr>Not So Naive Algoritması</vt:lpstr>
      <vt:lpstr>Not So Naive Algoritması</vt:lpstr>
      <vt:lpstr>Not So Naive Algoritması</vt:lpstr>
      <vt:lpstr>Not So Naive Algoritması</vt:lpstr>
      <vt:lpstr>Not So Naive Algoritması</vt:lpstr>
      <vt:lpstr>Not So Naive Algoritması</vt:lpstr>
      <vt:lpstr>Not So Naive Algoritması</vt:lpstr>
      <vt:lpstr>Not So Naive Algoritması</vt:lpstr>
      <vt:lpstr>Not So Naive Algoritması</vt:lpstr>
      <vt:lpstr>Not So Naive Algoritması</vt:lpstr>
      <vt:lpstr>Not So Naive Algoritması</vt:lpstr>
      <vt:lpstr>Not So Naive Algoritması</vt:lpstr>
      <vt:lpstr>Not So Naive Algoritması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 So Naive Algoritması</dc:title>
  <dc:creator>Abdulkadir KARACA</dc:creator>
  <cp:lastModifiedBy>Abdulkadir KARACA</cp:lastModifiedBy>
  <cp:revision>17</cp:revision>
  <dcterms:created xsi:type="dcterms:W3CDTF">2018-10-26T18:16:46Z</dcterms:created>
  <dcterms:modified xsi:type="dcterms:W3CDTF">2018-11-12T09:08:04Z</dcterms:modified>
</cp:coreProperties>
</file>