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103611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3466A9B-88CF-4A77-8F16-C7ACC45C7BD2}" type="datetimeFigureOut">
              <a:rPr lang="tr-TR" smtClean="0"/>
              <a:t>11.04.2018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101896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229839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999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2691181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429541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2979034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1669336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322648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425810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215425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3466A9B-88CF-4A77-8F16-C7ACC45C7BD2}" type="datetimeFigureOut">
              <a:rPr lang="tr-TR" smtClean="0"/>
              <a:t>11.04.2018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226455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3466A9B-88CF-4A77-8F16-C7ACC45C7BD2}" type="datetimeFigureOut">
              <a:rPr lang="tr-TR" smtClean="0"/>
              <a:t>11.04.2018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308636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366139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339188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7" name="Date Placeholder 4"/>
          <p:cNvSpPr>
            <a:spLocks noGrp="1"/>
          </p:cNvSpPr>
          <p:nvPr>
            <p:ph type="dt" sz="half" idx="10"/>
          </p:nvPr>
        </p:nvSpPr>
        <p:spPr/>
        <p:txBody>
          <a:bodyPr/>
          <a:lstStyle/>
          <a:p>
            <a:fld id="{43466A9B-88CF-4A77-8F16-C7ACC45C7BD2}" type="datetimeFigureOut">
              <a:rPr lang="tr-TR" smtClean="0"/>
              <a:t>11.04.2018</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175734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3466A9B-88CF-4A77-8F16-C7ACC45C7BD2}" type="datetimeFigureOut">
              <a:rPr lang="tr-TR" smtClean="0"/>
              <a:t>11.04.2018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CC70E3F-3B61-4B75-AE83-B9CF4F69D89D}" type="slidenum">
              <a:rPr lang="tr-TR" smtClean="0"/>
              <a:t>‹#›</a:t>
            </a:fld>
            <a:endParaRPr lang="tr-TR"/>
          </a:p>
        </p:txBody>
      </p:sp>
    </p:spTree>
    <p:extLst>
      <p:ext uri="{BB962C8B-B14F-4D97-AF65-F5344CB8AC3E}">
        <p14:creationId xmlns:p14="http://schemas.microsoft.com/office/powerpoint/2010/main" val="355630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466A9B-88CF-4A77-8F16-C7ACC45C7BD2}" type="datetimeFigureOut">
              <a:rPr lang="tr-TR" smtClean="0"/>
              <a:t>11.04.2018</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C70E3F-3B61-4B75-AE83-B9CF4F69D89D}" type="slidenum">
              <a:rPr lang="tr-TR" smtClean="0"/>
              <a:t>‹#›</a:t>
            </a:fld>
            <a:endParaRPr lang="tr-TR"/>
          </a:p>
        </p:txBody>
      </p:sp>
    </p:spTree>
    <p:extLst>
      <p:ext uri="{BB962C8B-B14F-4D97-AF65-F5344CB8AC3E}">
        <p14:creationId xmlns:p14="http://schemas.microsoft.com/office/powerpoint/2010/main" val="17907324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4B0D3B4-FB66-489A-9751-F53D96393BF2}"/>
              </a:ext>
            </a:extLst>
          </p:cNvPr>
          <p:cNvSpPr>
            <a:spLocks noGrp="1"/>
          </p:cNvSpPr>
          <p:nvPr>
            <p:ph type="ctrTitle"/>
          </p:nvPr>
        </p:nvSpPr>
        <p:spPr>
          <a:xfrm>
            <a:off x="1154955" y="931818"/>
            <a:ext cx="8825658" cy="3329581"/>
          </a:xfrm>
        </p:spPr>
        <p:txBody>
          <a:bodyPr/>
          <a:lstStyle/>
          <a:p>
            <a:r>
              <a:rPr lang="tr-TR" sz="8000" dirty="0"/>
              <a:t>Bilgi Gizleme Teknikleri</a:t>
            </a:r>
          </a:p>
        </p:txBody>
      </p:sp>
      <p:sp>
        <p:nvSpPr>
          <p:cNvPr id="3" name="Alt Başlık 2">
            <a:extLst>
              <a:ext uri="{FF2B5EF4-FFF2-40B4-BE49-F238E27FC236}">
                <a16:creationId xmlns:a16="http://schemas.microsoft.com/office/drawing/2014/main" id="{2949349E-90DC-49D5-85E6-8C80A933C846}"/>
              </a:ext>
            </a:extLst>
          </p:cNvPr>
          <p:cNvSpPr>
            <a:spLocks noGrp="1"/>
          </p:cNvSpPr>
          <p:nvPr>
            <p:ph type="subTitle" idx="1"/>
          </p:nvPr>
        </p:nvSpPr>
        <p:spPr>
          <a:xfrm>
            <a:off x="1154955" y="4516122"/>
            <a:ext cx="8825658" cy="861420"/>
          </a:xfrm>
        </p:spPr>
        <p:txBody>
          <a:bodyPr>
            <a:normAutofit/>
          </a:bodyPr>
          <a:lstStyle/>
          <a:p>
            <a:r>
              <a:rPr lang="tr-TR" sz="3200" dirty="0"/>
              <a:t>LSB(En düşük DEĞERLİ BİT) YÖNTEMİ</a:t>
            </a:r>
          </a:p>
        </p:txBody>
      </p:sp>
    </p:spTree>
    <p:extLst>
      <p:ext uri="{BB962C8B-B14F-4D97-AF65-F5344CB8AC3E}">
        <p14:creationId xmlns:p14="http://schemas.microsoft.com/office/powerpoint/2010/main" val="9213776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56098BE-DF08-4C86-9095-034A8B1167B0}"/>
              </a:ext>
            </a:extLst>
          </p:cNvPr>
          <p:cNvSpPr>
            <a:spLocks noGrp="1"/>
          </p:cNvSpPr>
          <p:nvPr>
            <p:ph type="title"/>
          </p:nvPr>
        </p:nvSpPr>
        <p:spPr/>
        <p:txBody>
          <a:bodyPr/>
          <a:lstStyle/>
          <a:p>
            <a:r>
              <a:rPr lang="tr-TR" dirty="0"/>
              <a:t>1. Gizli Verinin Olduğu Resim Seçilir.</a:t>
            </a:r>
          </a:p>
        </p:txBody>
      </p:sp>
      <p:pic>
        <p:nvPicPr>
          <p:cNvPr id="5" name="İçerik Yer Tutucusu 4">
            <a:extLst>
              <a:ext uri="{FF2B5EF4-FFF2-40B4-BE49-F238E27FC236}">
                <a16:creationId xmlns:a16="http://schemas.microsoft.com/office/drawing/2014/main" id="{AA2273A8-8A16-4362-AFA0-B54574B255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433" y="1334278"/>
            <a:ext cx="7264030" cy="5253134"/>
          </a:xfrm>
        </p:spPr>
      </p:pic>
    </p:spTree>
    <p:extLst>
      <p:ext uri="{BB962C8B-B14F-4D97-AF65-F5344CB8AC3E}">
        <p14:creationId xmlns:p14="http://schemas.microsoft.com/office/powerpoint/2010/main" val="41534680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06AE254-C887-4AC0-9A18-685247BD54C6}"/>
              </a:ext>
            </a:extLst>
          </p:cNvPr>
          <p:cNvSpPr>
            <a:spLocks noGrp="1"/>
          </p:cNvSpPr>
          <p:nvPr>
            <p:ph type="title"/>
          </p:nvPr>
        </p:nvSpPr>
        <p:spPr>
          <a:xfrm>
            <a:off x="646111" y="452718"/>
            <a:ext cx="9404723" cy="862898"/>
          </a:xfrm>
        </p:spPr>
        <p:txBody>
          <a:bodyPr/>
          <a:lstStyle/>
          <a:p>
            <a:r>
              <a:rPr lang="tr-TR" dirty="0"/>
              <a:t>2. Kullanılacak LSB Değeri Seçilir.</a:t>
            </a:r>
          </a:p>
        </p:txBody>
      </p:sp>
      <p:pic>
        <p:nvPicPr>
          <p:cNvPr id="5" name="İçerik Yer Tutucusu 4">
            <a:extLst>
              <a:ext uri="{FF2B5EF4-FFF2-40B4-BE49-F238E27FC236}">
                <a16:creationId xmlns:a16="http://schemas.microsoft.com/office/drawing/2014/main" id="{72DB0B44-6286-44A4-A6BD-F25B3FDAE0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763" y="1455478"/>
            <a:ext cx="7018567" cy="5075623"/>
          </a:xfrm>
        </p:spPr>
      </p:pic>
    </p:spTree>
    <p:extLst>
      <p:ext uri="{BB962C8B-B14F-4D97-AF65-F5344CB8AC3E}">
        <p14:creationId xmlns:p14="http://schemas.microsoft.com/office/powerpoint/2010/main" val="1827286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2D200F5-6A93-4A6C-82E9-674F4C68F77E}"/>
              </a:ext>
            </a:extLst>
          </p:cNvPr>
          <p:cNvSpPr>
            <a:spLocks noGrp="1"/>
          </p:cNvSpPr>
          <p:nvPr>
            <p:ph type="title"/>
          </p:nvPr>
        </p:nvSpPr>
        <p:spPr/>
        <p:txBody>
          <a:bodyPr/>
          <a:lstStyle/>
          <a:p>
            <a:r>
              <a:rPr lang="tr-TR" dirty="0"/>
              <a:t>3. Çözümleme İşlemi Yapılır.</a:t>
            </a:r>
          </a:p>
        </p:txBody>
      </p:sp>
      <p:pic>
        <p:nvPicPr>
          <p:cNvPr id="9" name="İçerik Yer Tutucusu 8">
            <a:extLst>
              <a:ext uri="{FF2B5EF4-FFF2-40B4-BE49-F238E27FC236}">
                <a16:creationId xmlns:a16="http://schemas.microsoft.com/office/drawing/2014/main" id="{601B78F6-C610-4BAE-BB1E-B3AB01920E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466" y="1492801"/>
            <a:ext cx="7019019" cy="5075950"/>
          </a:xfrm>
        </p:spPr>
      </p:pic>
    </p:spTree>
    <p:extLst>
      <p:ext uri="{BB962C8B-B14F-4D97-AF65-F5344CB8AC3E}">
        <p14:creationId xmlns:p14="http://schemas.microsoft.com/office/powerpoint/2010/main" val="21440978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7A1071C-92E1-4375-9762-5845AE6F91F7}"/>
              </a:ext>
            </a:extLst>
          </p:cNvPr>
          <p:cNvSpPr>
            <a:spLocks noGrp="1"/>
          </p:cNvSpPr>
          <p:nvPr>
            <p:ph type="title"/>
          </p:nvPr>
        </p:nvSpPr>
        <p:spPr/>
        <p:txBody>
          <a:bodyPr/>
          <a:lstStyle/>
          <a:p>
            <a:r>
              <a:rPr lang="tr-TR" dirty="0"/>
              <a:t>Programın Genel Kod Yapısı ve Kullanılan Yöntem</a:t>
            </a:r>
          </a:p>
        </p:txBody>
      </p:sp>
      <p:sp>
        <p:nvSpPr>
          <p:cNvPr id="3" name="İçerik Yer Tutucusu 2">
            <a:extLst>
              <a:ext uri="{FF2B5EF4-FFF2-40B4-BE49-F238E27FC236}">
                <a16:creationId xmlns:a16="http://schemas.microsoft.com/office/drawing/2014/main" id="{E036BE6E-10B1-401C-94C8-7E0AE3B1610D}"/>
              </a:ext>
            </a:extLst>
          </p:cNvPr>
          <p:cNvSpPr>
            <a:spLocks noGrp="1"/>
          </p:cNvSpPr>
          <p:nvPr>
            <p:ph idx="1"/>
          </p:nvPr>
        </p:nvSpPr>
        <p:spPr/>
        <p:txBody>
          <a:bodyPr/>
          <a:lstStyle/>
          <a:p>
            <a:pPr marL="0" indent="0" algn="just">
              <a:buNone/>
            </a:pPr>
            <a:r>
              <a:rPr lang="tr-TR" dirty="0"/>
              <a:t>Gizleme ve çözümleme işlemlerini yapan metotları bulunduran sınıfa «</a:t>
            </a:r>
            <a:r>
              <a:rPr lang="tr-TR" dirty="0" err="1"/>
              <a:t>Prestij»olarak</a:t>
            </a:r>
            <a:r>
              <a:rPr lang="tr-TR" dirty="0"/>
              <a:t> tanımlandı. Prestij sınıfımızın içinde temel olarak 2 metot kullanıldı;</a:t>
            </a:r>
          </a:p>
          <a:p>
            <a:pPr lvl="0" algn="just"/>
            <a:r>
              <a:rPr lang="tr-TR" dirty="0"/>
              <a:t>Gizleme yapılacak resim ve değiştirme yapılacak bit sayısını parametre olarak alan ve Bitmap veri türünde değer döndüren “Encode”</a:t>
            </a:r>
          </a:p>
          <a:p>
            <a:pPr lvl="0" algn="just"/>
            <a:r>
              <a:rPr lang="tr-TR" dirty="0"/>
              <a:t>Çözümleme yapılacak resim ve değiştirme yapılacak bit sayısını parametre olarak alan ve string veri türünde değer döndüren “Decode”</a:t>
            </a:r>
          </a:p>
          <a:p>
            <a:endParaRPr lang="tr-TR" dirty="0"/>
          </a:p>
        </p:txBody>
      </p:sp>
    </p:spTree>
    <p:extLst>
      <p:ext uri="{BB962C8B-B14F-4D97-AF65-F5344CB8AC3E}">
        <p14:creationId xmlns:p14="http://schemas.microsoft.com/office/powerpoint/2010/main" val="11911921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E307EDF-C05F-4174-BD60-EA4386109596}"/>
              </a:ext>
            </a:extLst>
          </p:cNvPr>
          <p:cNvSpPr>
            <a:spLocks noGrp="1"/>
          </p:cNvSpPr>
          <p:nvPr>
            <p:ph type="title"/>
          </p:nvPr>
        </p:nvSpPr>
        <p:spPr/>
        <p:txBody>
          <a:bodyPr/>
          <a:lstStyle/>
          <a:p>
            <a:r>
              <a:rPr lang="tr-TR" dirty="0"/>
              <a:t>Gizleme (Encoding) İşlemi</a:t>
            </a:r>
          </a:p>
        </p:txBody>
      </p:sp>
      <p:sp>
        <p:nvSpPr>
          <p:cNvPr id="3" name="İçerik Yer Tutucusu 2">
            <a:extLst>
              <a:ext uri="{FF2B5EF4-FFF2-40B4-BE49-F238E27FC236}">
                <a16:creationId xmlns:a16="http://schemas.microsoft.com/office/drawing/2014/main" id="{E24EC19C-5576-4E1E-B88B-67FDFF0BBE94}"/>
              </a:ext>
            </a:extLst>
          </p:cNvPr>
          <p:cNvSpPr>
            <a:spLocks noGrp="1"/>
          </p:cNvSpPr>
          <p:nvPr>
            <p:ph idx="1"/>
          </p:nvPr>
        </p:nvSpPr>
        <p:spPr>
          <a:xfrm>
            <a:off x="1103312" y="2052918"/>
            <a:ext cx="9404723" cy="4609139"/>
          </a:xfrm>
        </p:spPr>
        <p:txBody>
          <a:bodyPr>
            <a:normAutofit/>
          </a:bodyPr>
          <a:lstStyle/>
          <a:p>
            <a:pPr algn="just"/>
            <a:r>
              <a:rPr lang="tr-TR" dirty="0"/>
              <a:t>Gizleme işlemi için kullanılacak LSB miktarı kadar, piksellerin renk kanalları R = Piksel. R – (Piksel. R % (2^Kullanılan LSB Miktarı)) şeklinde bir formülle temizlenir.</a:t>
            </a:r>
          </a:p>
          <a:p>
            <a:pPr algn="just"/>
            <a:r>
              <a:rPr lang="tr-TR" dirty="0"/>
              <a:t>Gizlenecek metindeki gizlenecek olan karakterin ascii tablosundaki decimal karşılığı, kullanılan LSB miktarına bağlı olarak farklı sayıdaki renk kanallarının içine gizlenir. Bu işlem </a:t>
            </a:r>
          </a:p>
          <a:p>
            <a:pPr marL="0" indent="0" algn="just">
              <a:buNone/>
            </a:pPr>
            <a:r>
              <a:rPr lang="tr-TR" dirty="0"/>
              <a:t> 		Piksel. R = Piksel. R + (Gizlenen Karakterin Decimal Değeri (mod (2^Kullanılan LSB Miktarı)))</a:t>
            </a:r>
          </a:p>
          <a:p>
            <a:pPr marL="0" indent="0" algn="just">
              <a:buNone/>
            </a:pPr>
            <a:r>
              <a:rPr lang="tr-TR" dirty="0"/>
              <a:t>		Gizlenen Karakterin Yeni Decimal Değeri = Gizlenen Karakterin Decimal Değeri / (2^Kullanılan LSB Miktarı)))</a:t>
            </a:r>
          </a:p>
          <a:p>
            <a:pPr marL="0" indent="0" algn="just">
              <a:buNone/>
            </a:pPr>
            <a:r>
              <a:rPr lang="tr-TR" dirty="0"/>
              <a:t>yukarıdaki 2 iterasyon sayesinde yeni karakter gelinceye kadar tekrar edilerek devam ettirilir.</a:t>
            </a:r>
          </a:p>
        </p:txBody>
      </p:sp>
    </p:spTree>
    <p:extLst>
      <p:ext uri="{BB962C8B-B14F-4D97-AF65-F5344CB8AC3E}">
        <p14:creationId xmlns:p14="http://schemas.microsoft.com/office/powerpoint/2010/main" val="7613389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1E7400C-A600-4B7D-831E-C373CAF06E95}"/>
              </a:ext>
            </a:extLst>
          </p:cNvPr>
          <p:cNvSpPr>
            <a:spLocks noGrp="1"/>
          </p:cNvSpPr>
          <p:nvPr>
            <p:ph idx="1"/>
          </p:nvPr>
        </p:nvSpPr>
        <p:spPr>
          <a:xfrm>
            <a:off x="473013" y="894005"/>
            <a:ext cx="9840847" cy="5455918"/>
          </a:xfrm>
        </p:spPr>
        <p:txBody>
          <a:bodyPr/>
          <a:lstStyle/>
          <a:p>
            <a:pPr marL="0" indent="0" algn="just">
              <a:lnSpc>
                <a:spcPct val="150000"/>
              </a:lnSpc>
              <a:buNone/>
            </a:pPr>
            <a:r>
              <a:rPr lang="tr-TR" dirty="0"/>
              <a:t>Mesela “a” karakteri gizlenecek ve bunu son 3 biti değiştirerek yapacağız. Pikselin renk kanallarının değerlerinin hepsini, temizleme işlemi yapılmış haliyle “0” olarak kabul edelim a’ </a:t>
            </a:r>
            <a:r>
              <a:rPr lang="tr-TR" dirty="0" err="1"/>
              <a:t>nın</a:t>
            </a:r>
            <a:r>
              <a:rPr lang="tr-TR" dirty="0"/>
              <a:t> ascii değeri=65(0100 0001) ‘</a:t>
            </a:r>
            <a:r>
              <a:rPr lang="tr-TR" dirty="0" err="1"/>
              <a:t>dir</a:t>
            </a:r>
            <a:r>
              <a:rPr lang="tr-TR" dirty="0"/>
              <a:t>. 65 % 2</a:t>
            </a:r>
            <a:r>
              <a:rPr lang="tr-TR" baseline="30000" dirty="0"/>
              <a:t>3</a:t>
            </a:r>
            <a:r>
              <a:rPr lang="tr-TR" dirty="0"/>
              <a:t> = 1(001) değeri R kanalının eklenir ve yeni değeri 1 olur. 65 / 2</a:t>
            </a:r>
            <a:r>
              <a:rPr lang="tr-TR" baseline="30000" dirty="0"/>
              <a:t>3</a:t>
            </a:r>
            <a:r>
              <a:rPr lang="tr-TR" dirty="0"/>
              <a:t> = 8 işlemiyle bir sonraki iterasyona girecek “a” karakterinin değeri hesaplanmış olur. 8 % 2</a:t>
            </a:r>
            <a:r>
              <a:rPr lang="tr-TR" baseline="30000" dirty="0"/>
              <a:t>3</a:t>
            </a:r>
            <a:r>
              <a:rPr lang="tr-TR" dirty="0"/>
              <a:t> =0(000) değeri G kanalına eklenir. Karakterin iterasyondaki yeni değerini bulmak için 8 / 2</a:t>
            </a:r>
            <a:r>
              <a:rPr lang="tr-TR" baseline="30000" dirty="0"/>
              <a:t>3 </a:t>
            </a:r>
            <a:r>
              <a:rPr lang="tr-TR" dirty="0"/>
              <a:t>= 1 hesaplanır. 1 % 8 = 1(001) değeri de G kanalına ekleyerek “a” karakterini bir pikselin R, G, B kanallarına gizlemiş olduk. Renk kanallarına eklediğimiz bitleri sırayla yazdığımızda [(</a:t>
            </a:r>
            <a:r>
              <a:rPr lang="tr-TR" dirty="0">
                <a:solidFill>
                  <a:srgbClr val="00B0F0"/>
                </a:solidFill>
              </a:rPr>
              <a:t>0</a:t>
            </a:r>
            <a:r>
              <a:rPr lang="tr-TR" dirty="0"/>
              <a:t>(</a:t>
            </a:r>
            <a:r>
              <a:rPr lang="tr-TR" dirty="0">
                <a:solidFill>
                  <a:srgbClr val="00B0F0"/>
                </a:solidFill>
              </a:rPr>
              <a:t>01</a:t>
            </a:r>
            <a:r>
              <a:rPr lang="tr-TR" dirty="0">
                <a:solidFill>
                  <a:srgbClr val="92D050"/>
                </a:solidFill>
              </a:rPr>
              <a:t>000</a:t>
            </a:r>
            <a:r>
              <a:rPr lang="tr-TR" dirty="0">
                <a:solidFill>
                  <a:srgbClr val="FF0000"/>
                </a:solidFill>
              </a:rPr>
              <a:t>001</a:t>
            </a:r>
            <a:r>
              <a:rPr lang="tr-TR" dirty="0"/>
              <a:t>)] şeklinde olduğu görülür.</a:t>
            </a:r>
          </a:p>
          <a:p>
            <a:endParaRPr lang="tr-TR" dirty="0"/>
          </a:p>
        </p:txBody>
      </p:sp>
    </p:spTree>
    <p:extLst>
      <p:ext uri="{BB962C8B-B14F-4D97-AF65-F5344CB8AC3E}">
        <p14:creationId xmlns:p14="http://schemas.microsoft.com/office/powerpoint/2010/main" val="40194480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FFCD6F5-1D9B-4D22-9165-F87835BA63AD}"/>
              </a:ext>
            </a:extLst>
          </p:cNvPr>
          <p:cNvSpPr>
            <a:spLocks noGrp="1"/>
          </p:cNvSpPr>
          <p:nvPr>
            <p:ph idx="1"/>
          </p:nvPr>
        </p:nvSpPr>
        <p:spPr>
          <a:xfrm>
            <a:off x="1129438" y="1399775"/>
            <a:ext cx="8946541" cy="4195481"/>
          </a:xfrm>
        </p:spPr>
        <p:txBody>
          <a:bodyPr/>
          <a:lstStyle/>
          <a:p>
            <a:r>
              <a:rPr lang="tr-TR" dirty="0"/>
              <a:t>R(0000 0000), G(0000 0000), B(0000 0000) olarak kabul edelim. Karakterin ascii değeri = 65</a:t>
            </a:r>
          </a:p>
          <a:p>
            <a:pPr marL="0" indent="0">
              <a:buNone/>
            </a:pPr>
            <a:r>
              <a:rPr lang="tr-TR" dirty="0"/>
              <a:t>R = R + (65 % 23)                 R (0000 0</a:t>
            </a:r>
            <a:r>
              <a:rPr lang="tr-TR" dirty="0">
                <a:solidFill>
                  <a:srgbClr val="FF0000"/>
                </a:solidFill>
              </a:rPr>
              <a:t>001</a:t>
            </a:r>
            <a:r>
              <a:rPr lang="tr-TR" dirty="0"/>
              <a:t>)</a:t>
            </a:r>
          </a:p>
          <a:p>
            <a:pPr marL="0" indent="0">
              <a:buNone/>
            </a:pPr>
            <a:r>
              <a:rPr lang="tr-TR" dirty="0"/>
              <a:t>Karakterin ascii değeri / 23 = 8</a:t>
            </a:r>
          </a:p>
          <a:p>
            <a:pPr marL="0" indent="0">
              <a:buNone/>
            </a:pPr>
            <a:r>
              <a:rPr lang="tr-TR" dirty="0"/>
              <a:t>G = G + (8 % 23)                 G (0000 0</a:t>
            </a:r>
            <a:r>
              <a:rPr lang="tr-TR" dirty="0">
                <a:solidFill>
                  <a:srgbClr val="92D050"/>
                </a:solidFill>
              </a:rPr>
              <a:t>000</a:t>
            </a:r>
            <a:r>
              <a:rPr lang="tr-TR" dirty="0"/>
              <a:t>)</a:t>
            </a:r>
          </a:p>
          <a:p>
            <a:pPr marL="0" indent="0">
              <a:buNone/>
            </a:pPr>
            <a:r>
              <a:rPr lang="tr-TR" dirty="0"/>
              <a:t>Karakterin ascii değeri / 23 = 1</a:t>
            </a:r>
          </a:p>
          <a:p>
            <a:pPr marL="0" indent="0">
              <a:buNone/>
            </a:pPr>
            <a:r>
              <a:rPr lang="tr-TR" dirty="0"/>
              <a:t>B = B + (1 % 23)                   B (0000 0</a:t>
            </a:r>
            <a:r>
              <a:rPr lang="tr-TR" dirty="0">
                <a:solidFill>
                  <a:srgbClr val="00B0F0"/>
                </a:solidFill>
              </a:rPr>
              <a:t>001</a:t>
            </a:r>
            <a:r>
              <a:rPr lang="tr-TR" dirty="0"/>
              <a:t>) olur.</a:t>
            </a:r>
          </a:p>
          <a:p>
            <a:endParaRPr lang="tr-TR" dirty="0"/>
          </a:p>
        </p:txBody>
      </p:sp>
      <p:cxnSp>
        <p:nvCxnSpPr>
          <p:cNvPr id="5" name="Düz Ok Bağlayıcısı 4">
            <a:extLst>
              <a:ext uri="{FF2B5EF4-FFF2-40B4-BE49-F238E27FC236}">
                <a16:creationId xmlns:a16="http://schemas.microsoft.com/office/drawing/2014/main" id="{09D56A27-848A-4420-9F91-5F8F5B1CCDB1}"/>
              </a:ext>
            </a:extLst>
          </p:cNvPr>
          <p:cNvCxnSpPr/>
          <p:nvPr/>
        </p:nvCxnSpPr>
        <p:spPr>
          <a:xfrm>
            <a:off x="3396342" y="2333897"/>
            <a:ext cx="77506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Düz Ok Bağlayıcısı 6">
            <a:extLst>
              <a:ext uri="{FF2B5EF4-FFF2-40B4-BE49-F238E27FC236}">
                <a16:creationId xmlns:a16="http://schemas.microsoft.com/office/drawing/2014/main" id="{05475063-5B88-496B-9E25-87642B7187FF}"/>
              </a:ext>
            </a:extLst>
          </p:cNvPr>
          <p:cNvCxnSpPr/>
          <p:nvPr/>
        </p:nvCxnSpPr>
        <p:spPr>
          <a:xfrm>
            <a:off x="3396342" y="3213463"/>
            <a:ext cx="77506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623CCA14-22F4-429F-AB46-375E4D532716}"/>
              </a:ext>
            </a:extLst>
          </p:cNvPr>
          <p:cNvCxnSpPr/>
          <p:nvPr/>
        </p:nvCxnSpPr>
        <p:spPr>
          <a:xfrm>
            <a:off x="3344090" y="4075611"/>
            <a:ext cx="8273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Dikdörtgen 9">
            <a:extLst>
              <a:ext uri="{FF2B5EF4-FFF2-40B4-BE49-F238E27FC236}">
                <a16:creationId xmlns:a16="http://schemas.microsoft.com/office/drawing/2014/main" id="{D3679361-F2E2-49F4-A4D6-821E90E97FCE}"/>
              </a:ext>
            </a:extLst>
          </p:cNvPr>
          <p:cNvSpPr/>
          <p:nvPr/>
        </p:nvSpPr>
        <p:spPr>
          <a:xfrm>
            <a:off x="1197199" y="4512268"/>
            <a:ext cx="8946541" cy="369332"/>
          </a:xfrm>
          <a:prstGeom prst="rect">
            <a:avLst/>
          </a:prstGeom>
        </p:spPr>
        <p:txBody>
          <a:bodyPr wrap="square">
            <a:spAutoFit/>
          </a:bodyPr>
          <a:lstStyle/>
          <a:p>
            <a:r>
              <a:rPr lang="tr-TR" dirty="0"/>
              <a:t>Böylece bu bitlere “a” karakterinin ascii değeri olan 65 sayısı gizlenmiş olur.</a:t>
            </a:r>
          </a:p>
        </p:txBody>
      </p:sp>
    </p:spTree>
    <p:extLst>
      <p:ext uri="{BB962C8B-B14F-4D97-AF65-F5344CB8AC3E}">
        <p14:creationId xmlns:p14="http://schemas.microsoft.com/office/powerpoint/2010/main" val="394481236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F548AB-E60B-466F-8D73-72EF21F556EE}"/>
              </a:ext>
            </a:extLst>
          </p:cNvPr>
          <p:cNvSpPr>
            <a:spLocks noGrp="1"/>
          </p:cNvSpPr>
          <p:nvPr>
            <p:ph idx="1"/>
          </p:nvPr>
        </p:nvSpPr>
        <p:spPr>
          <a:xfrm>
            <a:off x="997434" y="1177019"/>
            <a:ext cx="9157219" cy="4463385"/>
          </a:xfrm>
        </p:spPr>
        <p:txBody>
          <a:bodyPr/>
          <a:lstStyle/>
          <a:p>
            <a:pPr marL="0" indent="0" algn="just">
              <a:lnSpc>
                <a:spcPct val="150000"/>
              </a:lnSpc>
              <a:buNone/>
            </a:pPr>
            <a:r>
              <a:rPr lang="tr-TR" dirty="0"/>
              <a:t>Gizleme işlemi yapılırken renk kanallarının geçişi için kullanılan for döngüsünün altında yeni karakter kontrolünü gerçekleştiren yapıda karakter başına kullanılan bit sayısı, Türkçe ve diğer özel karakterleri de desteklemesi için en az 9 olacak şekilde seçildi ve kullanıcı tarafından tanımlanan renk kanallarının değiştirilmesi istenen {1, 2, 3, 4, 5, 6, 7, 8} miktarı kadar bit için gizlenecek karakter başına, ayrı renk kanallarının toplam olarak sırasıyla {9, 10, 9, 12, 10, 12, 14, 16} sayısı kadar biti kullanılır ve metnin sonuna kadar iterasyon yapılarak gizleme işlemi tamamlanır.</a:t>
            </a:r>
          </a:p>
        </p:txBody>
      </p:sp>
    </p:spTree>
    <p:extLst>
      <p:ext uri="{BB962C8B-B14F-4D97-AF65-F5344CB8AC3E}">
        <p14:creationId xmlns:p14="http://schemas.microsoft.com/office/powerpoint/2010/main" val="27393423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F0CC011-3E62-444B-B9C3-D56F1B64FD84}"/>
              </a:ext>
            </a:extLst>
          </p:cNvPr>
          <p:cNvSpPr>
            <a:spLocks noGrp="1"/>
          </p:cNvSpPr>
          <p:nvPr>
            <p:ph type="title"/>
          </p:nvPr>
        </p:nvSpPr>
        <p:spPr/>
        <p:txBody>
          <a:bodyPr/>
          <a:lstStyle/>
          <a:p>
            <a:r>
              <a:rPr lang="tr-TR" dirty="0"/>
              <a:t>Çözümleme (Decoding) İşlemi</a:t>
            </a:r>
          </a:p>
        </p:txBody>
      </p:sp>
      <p:sp>
        <p:nvSpPr>
          <p:cNvPr id="3" name="İçerik Yer Tutucusu 2">
            <a:extLst>
              <a:ext uri="{FF2B5EF4-FFF2-40B4-BE49-F238E27FC236}">
                <a16:creationId xmlns:a16="http://schemas.microsoft.com/office/drawing/2014/main" id="{E7A3C172-7F1C-41A5-A552-CEC1E73653F9}"/>
              </a:ext>
            </a:extLst>
          </p:cNvPr>
          <p:cNvSpPr>
            <a:spLocks noGrp="1"/>
          </p:cNvSpPr>
          <p:nvPr>
            <p:ph idx="1"/>
          </p:nvPr>
        </p:nvSpPr>
        <p:spPr>
          <a:xfrm>
            <a:off x="1104293" y="1444470"/>
            <a:ext cx="8946541" cy="4195481"/>
          </a:xfrm>
        </p:spPr>
        <p:txBody>
          <a:bodyPr>
            <a:normAutofit fontScale="92500" lnSpcReduction="20000"/>
          </a:bodyPr>
          <a:lstStyle/>
          <a:p>
            <a:pPr>
              <a:lnSpc>
                <a:spcPct val="150000"/>
              </a:lnSpc>
            </a:pPr>
            <a:r>
              <a:rPr lang="tr-TR" dirty="0"/>
              <a:t>Piksellerin her bir renk kanalının belirlenen miktarda biti kullanılarak karşı kullanıcı tarafından gizlenen metnin çözümlenmesi sağlanır.</a:t>
            </a:r>
          </a:p>
          <a:p>
            <a:pPr marL="0" indent="0">
              <a:lnSpc>
                <a:spcPct val="150000"/>
              </a:lnSpc>
              <a:buNone/>
            </a:pPr>
            <a:r>
              <a:rPr lang="tr-TR" dirty="0"/>
              <a:t>Bunu yaparken ilk olarak üzerinde çalışılan pikselin renk kanalları kullanılan LSB miktarına göre maskelenir. Renk kanallarının decimal değeri ile (2^Kullanılan LSB Miktarı)-1 değerinin bitsel olarak and işlemi uygulanmasıyla sağlanır. Böylece renk kanallarında bulunan değerlerin LSB miktarı olan kısmının decimal değeri elde edilmiş olur yani sadece gizleme yaparken set ettiğimiz kısmın değeri elde edilmiş olur. Bu değerler belirli bir geri toplama işlemiyle gizlenen metinde ki karakterin değerinin elde edilmesini sağlar.</a:t>
            </a:r>
          </a:p>
        </p:txBody>
      </p:sp>
    </p:spTree>
    <p:extLst>
      <p:ext uri="{BB962C8B-B14F-4D97-AF65-F5344CB8AC3E}">
        <p14:creationId xmlns:p14="http://schemas.microsoft.com/office/powerpoint/2010/main" val="29136541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2701EC6-DC0E-4D73-B315-1E6FCF6FDB7C}"/>
              </a:ext>
            </a:extLst>
          </p:cNvPr>
          <p:cNvSpPr>
            <a:spLocks noGrp="1"/>
          </p:cNvSpPr>
          <p:nvPr>
            <p:ph idx="1"/>
          </p:nvPr>
        </p:nvSpPr>
        <p:spPr>
          <a:xfrm>
            <a:off x="1094603" y="1331259"/>
            <a:ext cx="8946541" cy="4195481"/>
          </a:xfrm>
        </p:spPr>
        <p:txBody>
          <a:bodyPr/>
          <a:lstStyle/>
          <a:p>
            <a:pPr algn="just"/>
            <a:r>
              <a:rPr lang="tr-TR" dirty="0"/>
              <a:t>Bu </a:t>
            </a:r>
            <a:r>
              <a:rPr lang="tr-TR" dirty="0" err="1"/>
              <a:t>işKlem</a:t>
            </a:r>
            <a:r>
              <a:rPr lang="tr-TR" dirty="0"/>
              <a:t> LSB miktarına göre belirlemiş olduğumuz </a:t>
            </a:r>
            <a:r>
              <a:rPr lang="tr-TR" dirty="0" err="1"/>
              <a:t>iterasyonun</a:t>
            </a:r>
            <a:r>
              <a:rPr lang="tr-TR" dirty="0"/>
              <a:t> değerine ulaşıncaya kadar devam eder.</a:t>
            </a:r>
          </a:p>
          <a:p>
            <a:pPr marL="0" indent="0" algn="just">
              <a:buNone/>
            </a:pPr>
            <a:r>
              <a:rPr lang="tr-TR" dirty="0"/>
              <a:t>RK = Sırayla okunacak olan renk kanalı</a:t>
            </a:r>
          </a:p>
          <a:p>
            <a:pPr marL="0" indent="0" algn="just">
              <a:buNone/>
            </a:pPr>
            <a:r>
              <a:rPr lang="tr-TR" dirty="0"/>
              <a:t>N = İterasyon sayısı</a:t>
            </a:r>
          </a:p>
          <a:p>
            <a:pPr marL="0" indent="0" algn="just">
              <a:buNone/>
            </a:pPr>
            <a:r>
              <a:rPr lang="tr-TR" dirty="0"/>
              <a:t>K = Çözümlenen karakterin değeri</a:t>
            </a:r>
          </a:p>
          <a:p>
            <a:pPr marL="0" indent="0" algn="just">
              <a:buNone/>
            </a:pPr>
            <a:endParaRPr lang="tr-TR" dirty="0"/>
          </a:p>
          <a:p>
            <a:pPr marL="0" indent="0" algn="just">
              <a:buNone/>
            </a:pPr>
            <a:r>
              <a:rPr lang="tr-TR" dirty="0"/>
              <a:t>K = (RK* (2</a:t>
            </a:r>
            <a:r>
              <a:rPr lang="tr-TR" baseline="30000" dirty="0"/>
              <a:t>LSB Miktarı </a:t>
            </a:r>
            <a:r>
              <a:rPr lang="tr-TR" dirty="0"/>
              <a:t>^ 0)) + (RK* (2</a:t>
            </a:r>
            <a:r>
              <a:rPr lang="tr-TR" baseline="30000" dirty="0"/>
              <a:t>LSB Miktarı </a:t>
            </a:r>
            <a:r>
              <a:rPr lang="tr-TR" dirty="0"/>
              <a:t>^ 1)) +…+ (RK* (2</a:t>
            </a:r>
            <a:r>
              <a:rPr lang="tr-TR" baseline="30000" dirty="0"/>
              <a:t>LSB Miktarı </a:t>
            </a:r>
            <a:r>
              <a:rPr lang="tr-TR" dirty="0"/>
              <a:t>^ N))</a:t>
            </a:r>
          </a:p>
          <a:p>
            <a:pPr marL="0" indent="0" algn="just">
              <a:buNone/>
            </a:pPr>
            <a:r>
              <a:rPr lang="tr-TR" dirty="0"/>
              <a:t>formülüyle elde edilir.</a:t>
            </a:r>
          </a:p>
        </p:txBody>
      </p:sp>
    </p:spTree>
    <p:extLst>
      <p:ext uri="{BB962C8B-B14F-4D97-AF65-F5344CB8AC3E}">
        <p14:creationId xmlns:p14="http://schemas.microsoft.com/office/powerpoint/2010/main" val="33525330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065858-CFCC-4B63-AC5E-1AAE32D69F34}"/>
              </a:ext>
            </a:extLst>
          </p:cNvPr>
          <p:cNvSpPr>
            <a:spLocks noGrp="1"/>
          </p:cNvSpPr>
          <p:nvPr>
            <p:ph type="title"/>
          </p:nvPr>
        </p:nvSpPr>
        <p:spPr>
          <a:xfrm>
            <a:off x="646111" y="452718"/>
            <a:ext cx="9664838" cy="1400530"/>
          </a:xfrm>
        </p:spPr>
        <p:txBody>
          <a:bodyPr/>
          <a:lstStyle/>
          <a:p>
            <a:r>
              <a:rPr lang="tr-TR" dirty="0"/>
              <a:t>Programın Amacı ve </a:t>
            </a:r>
            <a:br>
              <a:rPr lang="tr-TR" dirty="0"/>
            </a:br>
            <a:r>
              <a:rPr lang="tr-TR" dirty="0"/>
              <a:t>Genel Kullanımı</a:t>
            </a:r>
          </a:p>
        </p:txBody>
      </p:sp>
      <p:sp>
        <p:nvSpPr>
          <p:cNvPr id="3" name="İçerik Yer Tutucusu 2">
            <a:extLst>
              <a:ext uri="{FF2B5EF4-FFF2-40B4-BE49-F238E27FC236}">
                <a16:creationId xmlns:a16="http://schemas.microsoft.com/office/drawing/2014/main" id="{C0A11AB3-055B-4E31-9C90-A36F5CAB6F6D}"/>
              </a:ext>
            </a:extLst>
          </p:cNvPr>
          <p:cNvSpPr>
            <a:spLocks noGrp="1"/>
          </p:cNvSpPr>
          <p:nvPr>
            <p:ph idx="1"/>
          </p:nvPr>
        </p:nvSpPr>
        <p:spPr>
          <a:xfrm>
            <a:off x="1103312" y="2052918"/>
            <a:ext cx="8946541" cy="4195481"/>
          </a:xfrm>
        </p:spPr>
        <p:txBody>
          <a:bodyPr/>
          <a:lstStyle/>
          <a:p>
            <a:pPr algn="just">
              <a:lnSpc>
                <a:spcPct val="150000"/>
              </a:lnSpc>
            </a:pPr>
            <a:r>
              <a:rPr lang="tr-TR" dirty="0"/>
              <a:t>Program amacı, herhangi bir resmin piksellerine ait R, G, B renk kanallarını kullanarak, kullanıcı tarafından tanımlanan metni yine kullanıcı tanımlı olan bit sayısını kullanarak her bir pikselin renk kanallarının en düşük değerli belirli sayıda ki bitlerine (LSB- Least Signiture Bit) gizleyerek, metnin gizlenmiş olduğu yeni resmi döndürür ve gizlenen yazının doğru bit sayısı girilerek tekrar elde edilmesini sağlar.</a:t>
            </a:r>
          </a:p>
          <a:p>
            <a:endParaRPr lang="tr-TR" dirty="0"/>
          </a:p>
        </p:txBody>
      </p:sp>
    </p:spTree>
    <p:extLst>
      <p:ext uri="{BB962C8B-B14F-4D97-AF65-F5344CB8AC3E}">
        <p14:creationId xmlns:p14="http://schemas.microsoft.com/office/powerpoint/2010/main" val="857968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8EDE0E-20D3-4588-8B97-B2B94B558BC3}"/>
              </a:ext>
            </a:extLst>
          </p:cNvPr>
          <p:cNvSpPr>
            <a:spLocks noGrp="1"/>
          </p:cNvSpPr>
          <p:nvPr>
            <p:ph idx="1"/>
          </p:nvPr>
        </p:nvSpPr>
        <p:spPr>
          <a:xfrm>
            <a:off x="1103312" y="1173353"/>
            <a:ext cx="8946541" cy="4195481"/>
          </a:xfrm>
        </p:spPr>
        <p:txBody>
          <a:bodyPr>
            <a:normAutofit lnSpcReduction="10000"/>
          </a:bodyPr>
          <a:lstStyle/>
          <a:p>
            <a:pPr algn="just">
              <a:lnSpc>
                <a:spcPct val="150000"/>
              </a:lnSpc>
            </a:pPr>
            <a:r>
              <a:rPr lang="tr-TR" dirty="0"/>
              <a:t>Mesela, gizleme işleminde “a” karakterini gizlerken kullanılan pikselin, R kanalına 1(001), G kanalına 0(000) ve B kanalına da 1(001) değerlerini set etmiştik. Aynı zamanda yukarıda yaptığımız maskeleme işlemiyle bu renk kanallarının sadece son 3 bitini elde ederek aslında bize lazım olan decimal değerleri döndürmüş olduk. Bu işlemleri sırasıyla, </a:t>
            </a:r>
          </a:p>
          <a:p>
            <a:pPr marL="0" indent="0" algn="just">
              <a:lnSpc>
                <a:spcPct val="150000"/>
              </a:lnSpc>
              <a:buNone/>
            </a:pPr>
            <a:r>
              <a:rPr lang="tr-TR" dirty="0"/>
              <a:t>Karakterin Decimal Değeri(K) = (R’nin değeri * 2</a:t>
            </a:r>
            <a:r>
              <a:rPr lang="tr-TR" baseline="30000" dirty="0"/>
              <a:t>Değiştirilen Bit Sayısı</a:t>
            </a:r>
            <a:r>
              <a:rPr lang="tr-TR" dirty="0"/>
              <a:t>^0) + (G’nin değeri * 2</a:t>
            </a:r>
            <a:r>
              <a:rPr lang="tr-TR" baseline="30000" dirty="0"/>
              <a:t>Değiştirilen Bit Sayısı</a:t>
            </a:r>
            <a:r>
              <a:rPr lang="tr-TR" dirty="0"/>
              <a:t>^1) + (B’nin değeri * 2</a:t>
            </a:r>
            <a:r>
              <a:rPr lang="tr-TR" baseline="30000" dirty="0"/>
              <a:t>Değiştirilen Bit Sayısı</a:t>
            </a:r>
            <a:r>
              <a:rPr lang="tr-TR" dirty="0"/>
              <a:t>^2) </a:t>
            </a:r>
          </a:p>
          <a:p>
            <a:pPr marL="0" indent="0" algn="just">
              <a:lnSpc>
                <a:spcPct val="150000"/>
              </a:lnSpc>
              <a:buNone/>
            </a:pPr>
            <a:r>
              <a:rPr lang="tr-TR" dirty="0"/>
              <a:t>olarak elde ederiz.</a:t>
            </a:r>
          </a:p>
        </p:txBody>
      </p:sp>
    </p:spTree>
    <p:extLst>
      <p:ext uri="{BB962C8B-B14F-4D97-AF65-F5344CB8AC3E}">
        <p14:creationId xmlns:p14="http://schemas.microsoft.com/office/powerpoint/2010/main" val="17847781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D3193C8-E552-4AC3-A107-20B61AD226C3}"/>
              </a:ext>
            </a:extLst>
          </p:cNvPr>
          <p:cNvSpPr>
            <a:spLocks noGrp="1"/>
          </p:cNvSpPr>
          <p:nvPr>
            <p:ph idx="1"/>
          </p:nvPr>
        </p:nvSpPr>
        <p:spPr>
          <a:xfrm>
            <a:off x="1120729" y="1434610"/>
            <a:ext cx="8946541" cy="4195481"/>
          </a:xfrm>
        </p:spPr>
        <p:txBody>
          <a:bodyPr/>
          <a:lstStyle/>
          <a:p>
            <a:pPr algn="just">
              <a:lnSpc>
                <a:spcPct val="150000"/>
              </a:lnSpc>
            </a:pPr>
            <a:r>
              <a:rPr lang="tr-TR" dirty="0"/>
              <a:t>Karakterin Değeri(K) = (1*8^0) + (0*8^1) + (1*8^2)</a:t>
            </a:r>
          </a:p>
          <a:p>
            <a:pPr marL="0" indent="0" algn="just">
              <a:lnSpc>
                <a:spcPct val="150000"/>
              </a:lnSpc>
              <a:buNone/>
            </a:pPr>
            <a:r>
              <a:rPr lang="tr-TR" dirty="0"/>
              <a:t>                                         = 1 + 0 + 64</a:t>
            </a:r>
          </a:p>
          <a:p>
            <a:pPr marL="0" indent="0" algn="just">
              <a:lnSpc>
                <a:spcPct val="150000"/>
              </a:lnSpc>
              <a:buNone/>
            </a:pPr>
            <a:r>
              <a:rPr lang="tr-TR" dirty="0"/>
              <a:t>                                         = 65 olarak elde edilir.</a:t>
            </a:r>
          </a:p>
          <a:p>
            <a:pPr marL="0" indent="0" algn="just">
              <a:lnSpc>
                <a:spcPct val="150000"/>
              </a:lnSpc>
              <a:buNone/>
            </a:pPr>
            <a:r>
              <a:rPr lang="tr-TR" dirty="0"/>
              <a:t>Bu 65 değeri ascii tablosunda “a” </a:t>
            </a:r>
            <a:r>
              <a:rPr lang="tr-TR" dirty="0" err="1"/>
              <a:t>nın</a:t>
            </a:r>
            <a:r>
              <a:rPr lang="tr-TR" dirty="0"/>
              <a:t> değerini karşılamaktadır. Burada gerekli char dönüştürme işlemini yaparak, çözümlemede şu ana kadar bulunan metnin sonuna elde edilen bu karakter eklenerek işlemine devam edilir.</a:t>
            </a:r>
          </a:p>
          <a:p>
            <a:endParaRPr lang="tr-TR" dirty="0"/>
          </a:p>
        </p:txBody>
      </p:sp>
    </p:spTree>
    <p:extLst>
      <p:ext uri="{BB962C8B-B14F-4D97-AF65-F5344CB8AC3E}">
        <p14:creationId xmlns:p14="http://schemas.microsoft.com/office/powerpoint/2010/main" val="29628634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524135A-EA6A-49E0-9130-C3C21F779404}"/>
              </a:ext>
            </a:extLst>
          </p:cNvPr>
          <p:cNvSpPr>
            <a:spLocks noGrp="1"/>
          </p:cNvSpPr>
          <p:nvPr>
            <p:ph type="title"/>
          </p:nvPr>
        </p:nvSpPr>
        <p:spPr/>
        <p:txBody>
          <a:bodyPr/>
          <a:lstStyle/>
          <a:p>
            <a:r>
              <a:rPr lang="tr-TR" dirty="0" err="1"/>
              <a:t>HashGetPixel</a:t>
            </a:r>
            <a:endParaRPr lang="tr-TR" dirty="0"/>
          </a:p>
        </p:txBody>
      </p:sp>
      <p:sp>
        <p:nvSpPr>
          <p:cNvPr id="3" name="İçerik Yer Tutucusu 2">
            <a:extLst>
              <a:ext uri="{FF2B5EF4-FFF2-40B4-BE49-F238E27FC236}">
                <a16:creationId xmlns:a16="http://schemas.microsoft.com/office/drawing/2014/main" id="{96D5CF93-A3C9-4BA8-B78D-ECFE33432339}"/>
              </a:ext>
            </a:extLst>
          </p:cNvPr>
          <p:cNvSpPr>
            <a:spLocks noGrp="1"/>
          </p:cNvSpPr>
          <p:nvPr>
            <p:ph idx="1"/>
          </p:nvPr>
        </p:nvSpPr>
        <p:spPr/>
        <p:txBody>
          <a:bodyPr/>
          <a:lstStyle/>
          <a:p>
            <a:r>
              <a:rPr lang="tr-TR" dirty="0"/>
              <a:t>Gizlenen veya çözümlenen metnin işlem yapılan karakterin indisini (i) değişken olarak alarak</a:t>
            </a:r>
          </a:p>
          <a:p>
            <a:r>
              <a:rPr lang="tr-TR" dirty="0"/>
              <a:t>Y = i div x</a:t>
            </a:r>
          </a:p>
          <a:p>
            <a:r>
              <a:rPr lang="tr-TR" dirty="0"/>
              <a:t>X = i mod x</a:t>
            </a:r>
          </a:p>
          <a:p>
            <a:r>
              <a:rPr lang="tr-TR" dirty="0"/>
              <a:t>Y = (Y + </a:t>
            </a:r>
            <a:r>
              <a:rPr lang="tr-TR" dirty="0" err="1"/>
              <a:t>fk</a:t>
            </a:r>
            <a:r>
              <a:rPr lang="tr-TR" dirty="0"/>
              <a:t>(X)) mod y</a:t>
            </a:r>
          </a:p>
          <a:p>
            <a:r>
              <a:rPr lang="tr-TR" dirty="0"/>
              <a:t>X = (X + </a:t>
            </a:r>
            <a:r>
              <a:rPr lang="tr-TR" dirty="0" err="1"/>
              <a:t>fk</a:t>
            </a:r>
            <a:r>
              <a:rPr lang="tr-TR" dirty="0"/>
              <a:t>(Y)) mod x</a:t>
            </a:r>
          </a:p>
          <a:p>
            <a:r>
              <a:rPr lang="tr-TR" dirty="0"/>
              <a:t>Y = (Y + </a:t>
            </a:r>
            <a:r>
              <a:rPr lang="tr-TR" dirty="0" err="1"/>
              <a:t>fk</a:t>
            </a:r>
            <a:r>
              <a:rPr lang="tr-TR" dirty="0"/>
              <a:t>(X)) mod y</a:t>
            </a:r>
          </a:p>
          <a:p>
            <a:r>
              <a:rPr lang="tr-TR" dirty="0"/>
              <a:t>Return X, Y</a:t>
            </a:r>
          </a:p>
          <a:p>
            <a:r>
              <a:rPr lang="tr-TR" dirty="0"/>
              <a:t>İşlemleri uygulanarak, işlem yapılacak piksel seçilmiş olur. </a:t>
            </a:r>
          </a:p>
          <a:p>
            <a:endParaRPr lang="tr-TR" dirty="0"/>
          </a:p>
        </p:txBody>
      </p:sp>
    </p:spTree>
    <p:extLst>
      <p:ext uri="{BB962C8B-B14F-4D97-AF65-F5344CB8AC3E}">
        <p14:creationId xmlns:p14="http://schemas.microsoft.com/office/powerpoint/2010/main" val="294272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EA5D67C-96D9-4A83-9E31-A3A922D54D70}"/>
              </a:ext>
            </a:extLst>
          </p:cNvPr>
          <p:cNvSpPr>
            <a:spLocks noGrp="1"/>
          </p:cNvSpPr>
          <p:nvPr>
            <p:ph type="title"/>
          </p:nvPr>
        </p:nvSpPr>
        <p:spPr>
          <a:xfrm>
            <a:off x="646111" y="452718"/>
            <a:ext cx="9404723" cy="825576"/>
          </a:xfrm>
        </p:spPr>
        <p:txBody>
          <a:bodyPr/>
          <a:lstStyle/>
          <a:p>
            <a:r>
              <a:rPr lang="tr-TR" dirty="0"/>
              <a:t>Encoding Arayüzü</a:t>
            </a:r>
          </a:p>
        </p:txBody>
      </p:sp>
      <p:pic>
        <p:nvPicPr>
          <p:cNvPr id="5" name="İçerik Yer Tutucusu 4">
            <a:extLst>
              <a:ext uri="{FF2B5EF4-FFF2-40B4-BE49-F238E27FC236}">
                <a16:creationId xmlns:a16="http://schemas.microsoft.com/office/drawing/2014/main" id="{1E3E3322-1669-4699-B194-38048BC3D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052" y="1278294"/>
            <a:ext cx="6455541" cy="5352585"/>
          </a:xfrm>
        </p:spPr>
      </p:pic>
    </p:spTree>
    <p:extLst>
      <p:ext uri="{BB962C8B-B14F-4D97-AF65-F5344CB8AC3E}">
        <p14:creationId xmlns:p14="http://schemas.microsoft.com/office/powerpoint/2010/main" val="18411780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6EE9C54-E6FC-4C38-9B8E-A51F52BC5AA8}"/>
              </a:ext>
            </a:extLst>
          </p:cNvPr>
          <p:cNvSpPr>
            <a:spLocks noGrp="1"/>
          </p:cNvSpPr>
          <p:nvPr>
            <p:ph type="title"/>
          </p:nvPr>
        </p:nvSpPr>
        <p:spPr/>
        <p:txBody>
          <a:bodyPr/>
          <a:lstStyle/>
          <a:p>
            <a:r>
              <a:rPr lang="tr-TR" dirty="0"/>
              <a:t>1. Örtü (Cover) Resmi Seçilir.</a:t>
            </a:r>
          </a:p>
        </p:txBody>
      </p:sp>
      <p:pic>
        <p:nvPicPr>
          <p:cNvPr id="5" name="İçerik Yer Tutucusu 4">
            <a:extLst>
              <a:ext uri="{FF2B5EF4-FFF2-40B4-BE49-F238E27FC236}">
                <a16:creationId xmlns:a16="http://schemas.microsoft.com/office/drawing/2014/main" id="{A402C33E-FAB9-43B9-82DC-AC7452FF8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054" y="1248777"/>
            <a:ext cx="6512768" cy="5400034"/>
          </a:xfrm>
        </p:spPr>
      </p:pic>
    </p:spTree>
    <p:extLst>
      <p:ext uri="{BB962C8B-B14F-4D97-AF65-F5344CB8AC3E}">
        <p14:creationId xmlns:p14="http://schemas.microsoft.com/office/powerpoint/2010/main" val="35968438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A8378DE-1EC7-4AE2-90BC-87CCA136F742}"/>
              </a:ext>
            </a:extLst>
          </p:cNvPr>
          <p:cNvSpPr>
            <a:spLocks noGrp="1"/>
          </p:cNvSpPr>
          <p:nvPr>
            <p:ph type="title"/>
          </p:nvPr>
        </p:nvSpPr>
        <p:spPr/>
        <p:txBody>
          <a:bodyPr/>
          <a:lstStyle/>
          <a:p>
            <a:r>
              <a:rPr lang="tr-TR" dirty="0"/>
              <a:t>2. Gizlenecek Metin Girilir.</a:t>
            </a:r>
          </a:p>
        </p:txBody>
      </p:sp>
      <p:pic>
        <p:nvPicPr>
          <p:cNvPr id="5" name="İçerik Yer Tutucusu 4">
            <a:extLst>
              <a:ext uri="{FF2B5EF4-FFF2-40B4-BE49-F238E27FC236}">
                <a16:creationId xmlns:a16="http://schemas.microsoft.com/office/drawing/2014/main" id="{D5F3A200-2DB0-4789-9150-F6B4B8ADE6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1777" y="1268963"/>
            <a:ext cx="6538158" cy="5421086"/>
          </a:xfrm>
        </p:spPr>
      </p:pic>
    </p:spTree>
    <p:extLst>
      <p:ext uri="{BB962C8B-B14F-4D97-AF65-F5344CB8AC3E}">
        <p14:creationId xmlns:p14="http://schemas.microsoft.com/office/powerpoint/2010/main" val="30782919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803F390-F5D7-47B9-A112-F33A76FE5B4E}"/>
              </a:ext>
            </a:extLst>
          </p:cNvPr>
          <p:cNvSpPr>
            <a:spLocks noGrp="1"/>
          </p:cNvSpPr>
          <p:nvPr>
            <p:ph type="title"/>
          </p:nvPr>
        </p:nvSpPr>
        <p:spPr>
          <a:xfrm>
            <a:off x="646111" y="452718"/>
            <a:ext cx="9404723" cy="816244"/>
          </a:xfrm>
        </p:spPr>
        <p:txBody>
          <a:bodyPr/>
          <a:lstStyle/>
          <a:p>
            <a:r>
              <a:rPr lang="tr-TR" dirty="0"/>
              <a:t>3. Kullanılacak LSB Değeri Seçilir.</a:t>
            </a:r>
          </a:p>
        </p:txBody>
      </p:sp>
      <p:pic>
        <p:nvPicPr>
          <p:cNvPr id="9" name="İçerik Yer Tutucusu 8">
            <a:extLst>
              <a:ext uri="{FF2B5EF4-FFF2-40B4-BE49-F238E27FC236}">
                <a16:creationId xmlns:a16="http://schemas.microsoft.com/office/drawing/2014/main" id="{7A97435F-A873-4918-9569-303D9BEAF8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034" y="1268962"/>
            <a:ext cx="6508676" cy="5396641"/>
          </a:xfrm>
        </p:spPr>
      </p:pic>
    </p:spTree>
    <p:extLst>
      <p:ext uri="{BB962C8B-B14F-4D97-AF65-F5344CB8AC3E}">
        <p14:creationId xmlns:p14="http://schemas.microsoft.com/office/powerpoint/2010/main" val="18637746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3D898BE-AF6F-4801-AC8A-EFD6D6AB869E}"/>
              </a:ext>
            </a:extLst>
          </p:cNvPr>
          <p:cNvSpPr>
            <a:spLocks noGrp="1"/>
          </p:cNvSpPr>
          <p:nvPr>
            <p:ph type="title"/>
          </p:nvPr>
        </p:nvSpPr>
        <p:spPr/>
        <p:txBody>
          <a:bodyPr/>
          <a:lstStyle/>
          <a:p>
            <a:r>
              <a:rPr lang="tr-TR" dirty="0"/>
              <a:t>4. Gizleme İşlemi Yapılır.</a:t>
            </a:r>
          </a:p>
        </p:txBody>
      </p:sp>
      <p:pic>
        <p:nvPicPr>
          <p:cNvPr id="9" name="İçerik Yer Tutucusu 8">
            <a:extLst>
              <a:ext uri="{FF2B5EF4-FFF2-40B4-BE49-F238E27FC236}">
                <a16:creationId xmlns:a16="http://schemas.microsoft.com/office/drawing/2014/main" id="{ADE67FA8-18B6-4619-A402-48B76694E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66" y="1328491"/>
            <a:ext cx="7301414" cy="5224212"/>
          </a:xfrm>
        </p:spPr>
      </p:pic>
    </p:spTree>
    <p:extLst>
      <p:ext uri="{BB962C8B-B14F-4D97-AF65-F5344CB8AC3E}">
        <p14:creationId xmlns:p14="http://schemas.microsoft.com/office/powerpoint/2010/main" val="9770681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27F8E73-9DC3-45DD-AABD-A8ED61FCE2A5}"/>
              </a:ext>
            </a:extLst>
          </p:cNvPr>
          <p:cNvSpPr>
            <a:spLocks noGrp="1"/>
          </p:cNvSpPr>
          <p:nvPr>
            <p:ph type="title"/>
          </p:nvPr>
        </p:nvSpPr>
        <p:spPr>
          <a:xfrm>
            <a:off x="646111" y="366352"/>
            <a:ext cx="9404723" cy="1400530"/>
          </a:xfrm>
        </p:spPr>
        <p:txBody>
          <a:bodyPr/>
          <a:lstStyle/>
          <a:p>
            <a:r>
              <a:rPr lang="tr-TR" dirty="0"/>
              <a:t>5. Metnin Gizlendiği Resim Kaydedilir.</a:t>
            </a:r>
          </a:p>
        </p:txBody>
      </p:sp>
      <p:pic>
        <p:nvPicPr>
          <p:cNvPr id="5" name="İçerik Yer Tutucusu 4">
            <a:extLst>
              <a:ext uri="{FF2B5EF4-FFF2-40B4-BE49-F238E27FC236}">
                <a16:creationId xmlns:a16="http://schemas.microsoft.com/office/drawing/2014/main" id="{DA1E6F5F-6144-4E9C-8CC6-BD9DB096A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852" y="1766882"/>
            <a:ext cx="6998038" cy="5007143"/>
          </a:xfrm>
        </p:spPr>
      </p:pic>
    </p:spTree>
    <p:extLst>
      <p:ext uri="{BB962C8B-B14F-4D97-AF65-F5344CB8AC3E}">
        <p14:creationId xmlns:p14="http://schemas.microsoft.com/office/powerpoint/2010/main" val="22964042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D1FB8F4-D79F-41FA-A802-216EB0C57B8A}"/>
              </a:ext>
            </a:extLst>
          </p:cNvPr>
          <p:cNvSpPr>
            <a:spLocks noGrp="1"/>
          </p:cNvSpPr>
          <p:nvPr>
            <p:ph type="title"/>
          </p:nvPr>
        </p:nvSpPr>
        <p:spPr/>
        <p:txBody>
          <a:bodyPr/>
          <a:lstStyle/>
          <a:p>
            <a:r>
              <a:rPr lang="tr-TR" dirty="0"/>
              <a:t>Decoding Arayüzü</a:t>
            </a:r>
          </a:p>
        </p:txBody>
      </p:sp>
      <p:pic>
        <p:nvPicPr>
          <p:cNvPr id="5" name="İçerik Yer Tutucusu 4">
            <a:extLst>
              <a:ext uri="{FF2B5EF4-FFF2-40B4-BE49-F238E27FC236}">
                <a16:creationId xmlns:a16="http://schemas.microsoft.com/office/drawing/2014/main" id="{1B020F75-C92F-42AB-8108-FF8D8747AC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807" y="1375952"/>
            <a:ext cx="7249406" cy="5242559"/>
          </a:xfrm>
        </p:spPr>
      </p:pic>
    </p:spTree>
    <p:extLst>
      <p:ext uri="{BB962C8B-B14F-4D97-AF65-F5344CB8AC3E}">
        <p14:creationId xmlns:p14="http://schemas.microsoft.com/office/powerpoint/2010/main" val="20589447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438</TotalTime>
  <Words>1019</Words>
  <Application>Microsoft Office PowerPoint</Application>
  <PresentationFormat>Geniş ekran</PresentationFormat>
  <Paragraphs>59</Paragraphs>
  <Slides>22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Arial</vt:lpstr>
      <vt:lpstr>Century Gothic</vt:lpstr>
      <vt:lpstr>Wingdings 3</vt:lpstr>
      <vt:lpstr>İyon</vt:lpstr>
      <vt:lpstr>Bilgi Gizleme Teknikleri</vt:lpstr>
      <vt:lpstr>Programın Amacı ve  Genel Kullanımı</vt:lpstr>
      <vt:lpstr>Encoding Arayüzü</vt:lpstr>
      <vt:lpstr>1. Örtü (Cover) Resmi Seçilir.</vt:lpstr>
      <vt:lpstr>2. Gizlenecek Metin Girilir.</vt:lpstr>
      <vt:lpstr>3. Kullanılacak LSB Değeri Seçilir.</vt:lpstr>
      <vt:lpstr>4. Gizleme İşlemi Yapılır.</vt:lpstr>
      <vt:lpstr>5. Metnin Gizlendiği Resim Kaydedilir.</vt:lpstr>
      <vt:lpstr>Decoding Arayüzü</vt:lpstr>
      <vt:lpstr>1. Gizli Verinin Olduğu Resim Seçilir.</vt:lpstr>
      <vt:lpstr>2. Kullanılacak LSB Değeri Seçilir.</vt:lpstr>
      <vt:lpstr>3. Çözümleme İşlemi Yapılır.</vt:lpstr>
      <vt:lpstr>Programın Genel Kod Yapısı ve Kullanılan Yöntem</vt:lpstr>
      <vt:lpstr>Gizleme (Encoding) İşlemi</vt:lpstr>
      <vt:lpstr>PowerPoint Sunusu</vt:lpstr>
      <vt:lpstr>PowerPoint Sunusu</vt:lpstr>
      <vt:lpstr>PowerPoint Sunusu</vt:lpstr>
      <vt:lpstr>Çözümleme (Decoding) İşlemi</vt:lpstr>
      <vt:lpstr>PowerPoint Sunusu</vt:lpstr>
      <vt:lpstr>PowerPoint Sunusu</vt:lpstr>
      <vt:lpstr>PowerPoint Sunusu</vt:lpstr>
      <vt:lpstr>HashGetPixel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 Gizleme Teknikleri</dc:title>
  <dc:creator>Akadir</dc:creator>
  <cp:lastModifiedBy>Akadir</cp:lastModifiedBy>
  <cp:revision>22</cp:revision>
  <dcterms:created xsi:type="dcterms:W3CDTF">2018-04-09T15:33:16Z</dcterms:created>
  <dcterms:modified xsi:type="dcterms:W3CDTF">2018-04-11T07:11:18Z</dcterms:modified>
</cp:coreProperties>
</file>