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7" r:id="rId1"/>
  </p:sldMasterIdLst>
  <p:notesMasterIdLst>
    <p:notesMasterId r:id="rId14"/>
  </p:notesMasterIdLst>
  <p:sldIdLst>
    <p:sldId id="256" r:id="rId2"/>
    <p:sldId id="263" r:id="rId3"/>
    <p:sldId id="296" r:id="rId4"/>
    <p:sldId id="257" r:id="rId5"/>
    <p:sldId id="300" r:id="rId6"/>
    <p:sldId id="301" r:id="rId7"/>
    <p:sldId id="303" r:id="rId8"/>
    <p:sldId id="297" r:id="rId9"/>
    <p:sldId id="298" r:id="rId10"/>
    <p:sldId id="302" r:id="rId11"/>
    <p:sldId id="304" r:id="rId12"/>
    <p:sldId id="262" r:id="rId13"/>
  </p:sldIdLst>
  <p:sldSz cx="12192000" cy="6858000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6868"/>
    <a:srgbClr val="339933"/>
    <a:srgbClr val="FF7C80"/>
    <a:srgbClr val="5FC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02" autoAdjust="0"/>
    <p:restoredTop sz="73611" autoAdjust="0"/>
  </p:normalViewPr>
  <p:slideViewPr>
    <p:cSldViewPr snapToGrid="0">
      <p:cViewPr varScale="1">
        <p:scale>
          <a:sx n="85" d="100"/>
          <a:sy n="85" d="100"/>
        </p:scale>
        <p:origin x="900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6A475-565B-4249-A796-EEC23E75B950}" type="datetimeFigureOut">
              <a:rPr lang="ko-KR" altLang="en-US" smtClean="0"/>
              <a:pPr/>
              <a:t>2015-10-30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12CD5-ECEA-40E7-A789-FD6BD4E0C9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813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53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dirty="0" smtClean="0"/>
              <a:t>Confidential, Integrity, Availability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794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020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768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397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360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A1.</a:t>
            </a:r>
            <a:r>
              <a:rPr lang="en-US" altLang="ko-KR" baseline="0" dirty="0" smtClean="0"/>
              <a:t> SQL </a:t>
            </a:r>
            <a:r>
              <a:rPr lang="ko-KR" altLang="en-US" baseline="0" dirty="0" err="1" smtClean="0"/>
              <a:t>인젝션</a:t>
            </a:r>
            <a:endParaRPr lang="en-US" altLang="ko-KR" baseline="0" dirty="0" smtClean="0"/>
          </a:p>
          <a:p>
            <a:r>
              <a:rPr lang="en-US" altLang="ko-KR" baseline="0" dirty="0" smtClean="0"/>
              <a:t>A2. </a:t>
            </a:r>
            <a:r>
              <a:rPr lang="ko-KR" altLang="en-US" baseline="0" dirty="0" smtClean="0"/>
              <a:t>인증 및 세션관리 취약점</a:t>
            </a:r>
            <a:endParaRPr lang="en-US" altLang="ko-KR" baseline="0" dirty="0" smtClean="0"/>
          </a:p>
          <a:p>
            <a:r>
              <a:rPr lang="en-US" altLang="ko-KR" baseline="0" dirty="0" smtClean="0"/>
              <a:t>A3. </a:t>
            </a:r>
            <a:r>
              <a:rPr lang="ko-KR" altLang="en-US" baseline="0" dirty="0" smtClean="0"/>
              <a:t>크로스 사이트 </a:t>
            </a:r>
            <a:r>
              <a:rPr lang="ko-KR" altLang="en-US" baseline="0" dirty="0" err="1" smtClean="0"/>
              <a:t>스크립팅</a:t>
            </a:r>
            <a:r>
              <a:rPr lang="en-US" altLang="ko-KR" baseline="0" dirty="0" smtClean="0"/>
              <a:t>, A8. </a:t>
            </a:r>
            <a:r>
              <a:rPr lang="ko-KR" altLang="en-US" baseline="0" dirty="0" smtClean="0"/>
              <a:t>크로스 사이트 변조요청 </a:t>
            </a:r>
            <a:r>
              <a:rPr lang="en-US" altLang="ko-KR" baseline="0" dirty="0" smtClean="0"/>
              <a:t>(Cross-site Request Forgery)</a:t>
            </a:r>
          </a:p>
          <a:p>
            <a:r>
              <a:rPr lang="en-US" altLang="ko-KR" dirty="0" smtClean="0"/>
              <a:t>A4. </a:t>
            </a:r>
            <a:r>
              <a:rPr lang="ko-KR" altLang="en-US" dirty="0" smtClean="0"/>
              <a:t>취약한 직접 객체 참조</a:t>
            </a:r>
            <a:endParaRPr lang="en-US" altLang="ko-KR" dirty="0" smtClean="0"/>
          </a:p>
          <a:p>
            <a:r>
              <a:rPr lang="en-US" altLang="ko-KR" dirty="0" smtClean="0"/>
              <a:t>A6. </a:t>
            </a:r>
            <a:r>
              <a:rPr lang="ko-KR" altLang="en-US" dirty="0" err="1" smtClean="0"/>
              <a:t>민감</a:t>
            </a:r>
            <a:r>
              <a:rPr lang="ko-KR" altLang="en-US" dirty="0" smtClean="0"/>
              <a:t> 데이터 노출</a:t>
            </a:r>
            <a:endParaRPr lang="en-US" altLang="ko-KR" dirty="0" smtClean="0"/>
          </a:p>
          <a:p>
            <a:r>
              <a:rPr lang="en-US" altLang="ko-KR" dirty="0" smtClean="0"/>
              <a:t>A7. </a:t>
            </a:r>
            <a:r>
              <a:rPr lang="ko-KR" altLang="en-US" dirty="0" smtClean="0"/>
              <a:t>기능 수준의 접근통제 누락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304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73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2015-10-30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7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7745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19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5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1194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8028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2015-10-30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2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2015-10-30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3575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2015-10-30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97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2553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1387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BBA99A9-2B47-472B-A076-9FB262785049}" type="datetimeFigureOut">
              <a:rPr lang="ko-KR" altLang="en-US" smtClean="0"/>
              <a:pPr/>
              <a:t>2015-10-30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74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8" r:id="rId1"/>
    <p:sldLayoutId id="2147484309" r:id="rId2"/>
    <p:sldLayoutId id="2147484310" r:id="rId3"/>
    <p:sldLayoutId id="2147484311" r:id="rId4"/>
    <p:sldLayoutId id="2147484312" r:id="rId5"/>
    <p:sldLayoutId id="2147484313" r:id="rId6"/>
    <p:sldLayoutId id="2147484314" r:id="rId7"/>
    <p:sldLayoutId id="2147484315" r:id="rId8"/>
    <p:sldLayoutId id="2147484316" r:id="rId9"/>
    <p:sldLayoutId id="2147484317" r:id="rId10"/>
    <p:sldLayoutId id="2147484318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210.107.197.133:8080/secure/index.j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067" y="1876999"/>
            <a:ext cx="8081070" cy="1646302"/>
          </a:xfrm>
        </p:spPr>
        <p:txBody>
          <a:bodyPr/>
          <a:lstStyle/>
          <a:p>
            <a:pPr algn="l"/>
            <a:r>
              <a:rPr lang="ko-KR" altLang="en-US" sz="4800" dirty="0" smtClean="0"/>
              <a:t>과제 관리 시스템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067" y="3787067"/>
            <a:ext cx="7766936" cy="1096899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altLang="ko-KR" sz="3200" b="1" dirty="0" smtClean="0"/>
              <a:t>Secure S/W </a:t>
            </a:r>
            <a:r>
              <a:rPr lang="ko-KR" altLang="en-US" sz="3200" b="1" dirty="0" smtClean="0"/>
              <a:t>설계</a:t>
            </a:r>
            <a:endParaRPr lang="en-US" altLang="ko-KR" sz="3200" b="1" dirty="0" smtClean="0"/>
          </a:p>
          <a:p>
            <a:pPr algn="r"/>
            <a:r>
              <a:rPr lang="en-US" altLang="ko-KR" sz="3200" b="1" dirty="0" smtClean="0"/>
              <a:t>Team1 </a:t>
            </a:r>
            <a:endParaRPr lang="ko-KR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418236" y="5147732"/>
            <a:ext cx="960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임혜선</a:t>
            </a:r>
            <a:endParaRPr lang="en-US" altLang="ko-KR" dirty="0" smtClean="0"/>
          </a:p>
          <a:p>
            <a:r>
              <a:rPr lang="ko-KR" altLang="en-US" dirty="0" smtClean="0"/>
              <a:t>조은상</a:t>
            </a:r>
            <a:endParaRPr lang="en-US" altLang="ko-KR" dirty="0" smtClean="0"/>
          </a:p>
          <a:p>
            <a:r>
              <a:rPr lang="ko-KR" altLang="en-US" dirty="0" smtClean="0"/>
              <a:t>양경석</a:t>
            </a:r>
            <a:endParaRPr lang="en-US" altLang="ko-KR" dirty="0" smtClean="0"/>
          </a:p>
          <a:p>
            <a:r>
              <a:rPr lang="ko-KR" altLang="en-US" dirty="0" smtClean="0"/>
              <a:t>이수훈</a:t>
            </a:r>
            <a:endParaRPr lang="en-US" altLang="ko-KR" dirty="0" smtClean="0"/>
          </a:p>
          <a:p>
            <a:r>
              <a:rPr lang="ko-KR" altLang="en-US" dirty="0" smtClean="0"/>
              <a:t>홍명기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70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667" y="480941"/>
            <a:ext cx="9404723" cy="779182"/>
          </a:xfrm>
        </p:spPr>
        <p:txBody>
          <a:bodyPr/>
          <a:lstStyle/>
          <a:p>
            <a:r>
              <a:rPr lang="en-US" altLang="ko-KR" b="1" dirty="0">
                <a:solidFill>
                  <a:srgbClr val="339933"/>
                </a:solidFill>
              </a:rPr>
              <a:t>Current Status </a:t>
            </a:r>
            <a:r>
              <a:rPr lang="en-US" altLang="ko-KR" b="1" dirty="0"/>
              <a:t>&amp; Future Works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412523"/>
            <a:ext cx="10958867" cy="4814976"/>
          </a:xfrm>
        </p:spPr>
        <p:txBody>
          <a:bodyPr>
            <a:normAutofit/>
          </a:bodyPr>
          <a:lstStyle/>
          <a:p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92110" y="1412523"/>
            <a:ext cx="11009668" cy="4814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/>
              <a:t> </a:t>
            </a:r>
            <a:r>
              <a:rPr lang="ko-KR" altLang="en-US" sz="3200" dirty="0" smtClean="0"/>
              <a:t>기본 보안 설정</a:t>
            </a:r>
            <a:endParaRPr lang="en-US" altLang="ko-KR" sz="32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3000" dirty="0" smtClean="0">
                <a:solidFill>
                  <a:srgbClr val="339933"/>
                </a:solidFill>
              </a:rPr>
              <a:t>Password </a:t>
            </a:r>
            <a:r>
              <a:rPr lang="ko-KR" altLang="en-US" sz="3000" dirty="0" smtClean="0">
                <a:solidFill>
                  <a:srgbClr val="339933"/>
                </a:solidFill>
              </a:rPr>
              <a:t>입력 시</a:t>
            </a:r>
            <a:r>
              <a:rPr lang="en-US" altLang="ko-KR" sz="3000" dirty="0" smtClean="0">
                <a:solidFill>
                  <a:srgbClr val="339933"/>
                </a:solidFill>
              </a:rPr>
              <a:t>, * </a:t>
            </a:r>
            <a:r>
              <a:rPr lang="ko-KR" altLang="en-US" sz="3000" dirty="0" smtClean="0">
                <a:solidFill>
                  <a:srgbClr val="339933"/>
                </a:solidFill>
              </a:rPr>
              <a:t>로</a:t>
            </a:r>
            <a:r>
              <a:rPr lang="en-US" altLang="ko-KR" sz="3000" dirty="0" smtClean="0">
                <a:solidFill>
                  <a:srgbClr val="339933"/>
                </a:solidFill>
              </a:rPr>
              <a:t> </a:t>
            </a:r>
            <a:r>
              <a:rPr lang="ko-KR" altLang="en-US" sz="3000" dirty="0" smtClean="0">
                <a:solidFill>
                  <a:srgbClr val="339933"/>
                </a:solidFill>
              </a:rPr>
              <a:t>표시</a:t>
            </a:r>
            <a:endParaRPr lang="en-US" altLang="ko-KR" sz="3000" dirty="0" smtClean="0">
              <a:solidFill>
                <a:srgbClr val="339933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3000" dirty="0" smtClean="0">
                <a:solidFill>
                  <a:srgbClr val="339933"/>
                </a:solidFill>
              </a:rPr>
              <a:t>Password 30</a:t>
            </a:r>
            <a:r>
              <a:rPr lang="ko-KR" altLang="en-US" sz="3000" dirty="0" smtClean="0">
                <a:solidFill>
                  <a:srgbClr val="339933"/>
                </a:solidFill>
              </a:rPr>
              <a:t>일 마다 변경 알림</a:t>
            </a:r>
            <a:endParaRPr lang="en-US" altLang="ko-KR" sz="3000" dirty="0" smtClean="0">
              <a:solidFill>
                <a:srgbClr val="339933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3000" dirty="0" smtClean="0">
                <a:solidFill>
                  <a:schemeClr val="tx1"/>
                </a:solidFill>
              </a:rPr>
              <a:t>Password </a:t>
            </a:r>
            <a:r>
              <a:rPr lang="ko-KR" altLang="en-US" sz="3000" dirty="0" smtClean="0">
                <a:solidFill>
                  <a:schemeClr val="tx1"/>
                </a:solidFill>
              </a:rPr>
              <a:t>전송 시</a:t>
            </a:r>
            <a:r>
              <a:rPr lang="en-US" altLang="ko-KR" sz="3000" dirty="0" smtClean="0">
                <a:solidFill>
                  <a:schemeClr val="tx1"/>
                </a:solidFill>
              </a:rPr>
              <a:t>,</a:t>
            </a:r>
            <a:r>
              <a:rPr lang="ko-KR" altLang="en-US" sz="3000" dirty="0" smtClean="0">
                <a:solidFill>
                  <a:schemeClr val="tx1"/>
                </a:solidFill>
              </a:rPr>
              <a:t> </a:t>
            </a:r>
            <a:r>
              <a:rPr lang="ko-KR" altLang="en-US" sz="3000" dirty="0" err="1" smtClean="0">
                <a:solidFill>
                  <a:schemeClr val="tx1"/>
                </a:solidFill>
              </a:rPr>
              <a:t>평문으로</a:t>
            </a:r>
            <a:r>
              <a:rPr lang="ko-KR" altLang="en-US" sz="3000" dirty="0" smtClean="0">
                <a:solidFill>
                  <a:schemeClr val="tx1"/>
                </a:solidFill>
              </a:rPr>
              <a:t> 전송 </a:t>
            </a:r>
            <a:r>
              <a:rPr lang="en-US" altLang="ko-KR" sz="3000" dirty="0" smtClean="0">
                <a:solidFill>
                  <a:schemeClr val="tx1"/>
                </a:solidFill>
              </a:rPr>
              <a:t>-&gt; </a:t>
            </a:r>
            <a:r>
              <a:rPr lang="ko-KR" altLang="en-US" sz="3000" dirty="0" smtClean="0">
                <a:solidFill>
                  <a:schemeClr val="tx1"/>
                </a:solidFill>
              </a:rPr>
              <a:t>암호화 전송</a:t>
            </a:r>
            <a:endParaRPr lang="en-US" altLang="ko-KR" sz="3000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3000" dirty="0" smtClean="0">
                <a:solidFill>
                  <a:schemeClr val="tx1"/>
                </a:solidFill>
              </a:rPr>
              <a:t>Password </a:t>
            </a:r>
            <a:r>
              <a:rPr lang="ko-KR" altLang="en-US" sz="3000" dirty="0" smtClean="0">
                <a:solidFill>
                  <a:schemeClr val="tx1"/>
                </a:solidFill>
              </a:rPr>
              <a:t>설정 시</a:t>
            </a:r>
            <a:r>
              <a:rPr lang="en-US" altLang="ko-KR" sz="3000" dirty="0" smtClean="0">
                <a:solidFill>
                  <a:schemeClr val="tx1"/>
                </a:solidFill>
              </a:rPr>
              <a:t>, </a:t>
            </a:r>
            <a:r>
              <a:rPr lang="ko-KR" altLang="en-US" sz="3000" dirty="0" smtClean="0">
                <a:solidFill>
                  <a:schemeClr val="tx1"/>
                </a:solidFill>
              </a:rPr>
              <a:t>영문</a:t>
            </a:r>
            <a:r>
              <a:rPr lang="en-US" altLang="ko-KR" sz="3000" dirty="0" smtClean="0">
                <a:solidFill>
                  <a:schemeClr val="tx1"/>
                </a:solidFill>
              </a:rPr>
              <a:t>+</a:t>
            </a:r>
            <a:r>
              <a:rPr lang="ko-KR" altLang="en-US" sz="3000" dirty="0" smtClean="0">
                <a:solidFill>
                  <a:schemeClr val="tx1"/>
                </a:solidFill>
              </a:rPr>
              <a:t>숫자</a:t>
            </a:r>
            <a:r>
              <a:rPr lang="en-US" altLang="ko-KR" sz="3000" dirty="0" smtClean="0">
                <a:solidFill>
                  <a:schemeClr val="tx1"/>
                </a:solidFill>
              </a:rPr>
              <a:t>+</a:t>
            </a:r>
            <a:r>
              <a:rPr lang="ko-KR" altLang="en-US" sz="3000" dirty="0" smtClean="0">
                <a:solidFill>
                  <a:schemeClr val="tx1"/>
                </a:solidFill>
              </a:rPr>
              <a:t>특수문자 </a:t>
            </a:r>
            <a:r>
              <a:rPr lang="en-US" altLang="ko-KR" sz="3000" dirty="0" smtClean="0">
                <a:solidFill>
                  <a:schemeClr val="tx1"/>
                </a:solidFill>
              </a:rPr>
              <a:t>5-20</a:t>
            </a:r>
            <a:r>
              <a:rPr lang="ko-KR" altLang="en-US" sz="3000" dirty="0" smtClean="0">
                <a:solidFill>
                  <a:schemeClr val="tx1"/>
                </a:solidFill>
              </a:rPr>
              <a:t>자 </a:t>
            </a:r>
            <a:r>
              <a:rPr lang="ko-KR" altLang="en-US" sz="3000" dirty="0" smtClean="0">
                <a:solidFill>
                  <a:schemeClr val="tx1"/>
                </a:solidFill>
              </a:rPr>
              <a:t>조건만족</a:t>
            </a:r>
            <a:endParaRPr lang="en-US" altLang="ko-KR" sz="3000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3000" dirty="0">
                <a:solidFill>
                  <a:schemeClr val="tx1"/>
                </a:solidFill>
              </a:rPr>
              <a:t>Log-In Password 5</a:t>
            </a:r>
            <a:r>
              <a:rPr lang="ko-KR" altLang="en-US" sz="3000" dirty="0">
                <a:solidFill>
                  <a:schemeClr val="tx1"/>
                </a:solidFill>
              </a:rPr>
              <a:t>회 잘못 입력 시</a:t>
            </a:r>
            <a:r>
              <a:rPr lang="en-US" altLang="ko-KR" sz="3000" dirty="0">
                <a:solidFill>
                  <a:schemeClr val="tx1"/>
                </a:solidFill>
              </a:rPr>
              <a:t>, </a:t>
            </a:r>
            <a:r>
              <a:rPr lang="ko-KR" altLang="en-US" sz="3000" dirty="0">
                <a:solidFill>
                  <a:schemeClr val="tx1"/>
                </a:solidFill>
              </a:rPr>
              <a:t>관리자 통해 </a:t>
            </a:r>
            <a:r>
              <a:rPr lang="ko-KR" altLang="en-US" sz="3000" dirty="0" smtClean="0">
                <a:solidFill>
                  <a:schemeClr val="tx1"/>
                </a:solidFill>
              </a:rPr>
              <a:t>초기화</a:t>
            </a:r>
            <a:endParaRPr lang="en-US" altLang="ko-KR" sz="3000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3000" dirty="0" smtClean="0">
                <a:solidFill>
                  <a:schemeClr val="tx1"/>
                </a:solidFill>
              </a:rPr>
              <a:t>ID</a:t>
            </a:r>
            <a:r>
              <a:rPr lang="ko-KR" altLang="en-US" sz="3000" dirty="0" smtClean="0">
                <a:solidFill>
                  <a:schemeClr val="tx1"/>
                </a:solidFill>
              </a:rPr>
              <a:t>체크 </a:t>
            </a:r>
            <a:r>
              <a:rPr lang="en-US" altLang="ko-KR" sz="3000" dirty="0" smtClean="0">
                <a:solidFill>
                  <a:schemeClr val="tx1"/>
                </a:solidFill>
              </a:rPr>
              <a:t>: </a:t>
            </a:r>
            <a:r>
              <a:rPr lang="ko-KR" altLang="en-US" sz="3000" dirty="0" smtClean="0">
                <a:solidFill>
                  <a:schemeClr val="tx1"/>
                </a:solidFill>
              </a:rPr>
              <a:t>중복체크 및 알파벳 이외의 특수 문자 입력 불가</a:t>
            </a:r>
            <a:endParaRPr lang="en-US" altLang="ko-KR" sz="3000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3000" dirty="0">
                <a:solidFill>
                  <a:schemeClr val="tx1"/>
                </a:solidFill>
              </a:rPr>
              <a:t>DB </a:t>
            </a:r>
            <a:r>
              <a:rPr lang="ko-KR" altLang="en-US" sz="3000" dirty="0">
                <a:solidFill>
                  <a:schemeClr val="tx1"/>
                </a:solidFill>
              </a:rPr>
              <a:t>접근 </a:t>
            </a:r>
            <a:r>
              <a:rPr lang="en-US" altLang="ko-KR" sz="3000" dirty="0">
                <a:solidFill>
                  <a:schemeClr val="tx1"/>
                </a:solidFill>
              </a:rPr>
              <a:t>: </a:t>
            </a:r>
            <a:r>
              <a:rPr lang="ko-KR" altLang="en-US" sz="3000" dirty="0">
                <a:solidFill>
                  <a:schemeClr val="tx1"/>
                </a:solidFill>
              </a:rPr>
              <a:t>아이디</a:t>
            </a:r>
            <a:r>
              <a:rPr lang="en-US" altLang="ko-KR" sz="3000" dirty="0">
                <a:solidFill>
                  <a:schemeClr val="tx1"/>
                </a:solidFill>
              </a:rPr>
              <a:t>/</a:t>
            </a:r>
            <a:r>
              <a:rPr lang="ko-KR" altLang="en-US" sz="3000" dirty="0">
                <a:solidFill>
                  <a:schemeClr val="tx1"/>
                </a:solidFill>
              </a:rPr>
              <a:t>비밀번호 하드코딩 </a:t>
            </a:r>
            <a:r>
              <a:rPr lang="en-US" altLang="ko-KR" sz="3000" dirty="0">
                <a:solidFill>
                  <a:schemeClr val="tx1"/>
                </a:solidFill>
              </a:rPr>
              <a:t>-&gt; </a:t>
            </a:r>
            <a:r>
              <a:rPr lang="ko-KR" altLang="en-US" sz="3000" dirty="0">
                <a:solidFill>
                  <a:schemeClr val="tx1"/>
                </a:solidFill>
              </a:rPr>
              <a:t>별도 로그인 기능 </a:t>
            </a:r>
            <a:r>
              <a:rPr lang="ko-KR" altLang="en-US" sz="3000" dirty="0" smtClean="0">
                <a:solidFill>
                  <a:schemeClr val="tx1"/>
                </a:solidFill>
              </a:rPr>
              <a:t>추가</a:t>
            </a:r>
            <a:endParaRPr lang="en-US" altLang="ko-KR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94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8645" y="477099"/>
            <a:ext cx="9404723" cy="779182"/>
          </a:xfrm>
        </p:spPr>
        <p:txBody>
          <a:bodyPr/>
          <a:lstStyle/>
          <a:p>
            <a:r>
              <a:rPr lang="en-US" altLang="ko-KR" b="1" dirty="0">
                <a:solidFill>
                  <a:srgbClr val="339933"/>
                </a:solidFill>
              </a:rPr>
              <a:t>Current Status </a:t>
            </a:r>
            <a:r>
              <a:rPr lang="en-US" altLang="ko-KR" b="1" dirty="0"/>
              <a:t>&amp; Future Works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412523"/>
            <a:ext cx="9404723" cy="4814976"/>
          </a:xfrm>
        </p:spPr>
        <p:txBody>
          <a:bodyPr>
            <a:normAutofit/>
          </a:bodyPr>
          <a:lstStyle/>
          <a:p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402938"/>
              </p:ext>
            </p:extLst>
          </p:nvPr>
        </p:nvGraphicFramePr>
        <p:xfrm>
          <a:off x="0" y="1555048"/>
          <a:ext cx="12192000" cy="5302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33469"/>
                <a:gridCol w="8058531"/>
              </a:tblGrid>
              <a:tr h="522334"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chemeClr val="tx1"/>
                          </a:solidFill>
                          <a:effectLst/>
                        </a:rPr>
                        <a:t>OWASP </a:t>
                      </a:r>
                      <a:r>
                        <a:rPr lang="ko-KR" sz="2800" kern="100" dirty="0">
                          <a:solidFill>
                            <a:schemeClr val="tx1"/>
                          </a:solidFill>
                          <a:effectLst/>
                        </a:rPr>
                        <a:t>적용</a:t>
                      </a:r>
                      <a:endParaRPr lang="ko-KR" sz="28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796" marR="67796" marT="0" marB="0" anchor="ctr">
                    <a:solidFill>
                      <a:srgbClr val="E66868"/>
                    </a:solidFill>
                  </a:tcPr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 </a:t>
                      </a:r>
                      <a:r>
                        <a:rPr lang="ko-KR" altLang="en-US" sz="2800" kern="100" dirty="0" smtClean="0">
                          <a:effectLst/>
                        </a:rPr>
                        <a:t>적용방법</a:t>
                      </a:r>
                      <a:endParaRPr lang="ko-KR" sz="2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796" marR="67796" marT="0" marB="0" anchor="ctr">
                    <a:solidFill>
                      <a:srgbClr val="E66868"/>
                    </a:solidFill>
                  </a:tcPr>
                </a:tc>
              </a:tr>
              <a:tr h="1010130"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A1. SQL </a:t>
                      </a:r>
                      <a:r>
                        <a:rPr lang="ko-KR" altLang="en-US" sz="1800" kern="100" dirty="0" err="1" smtClean="0">
                          <a:effectLst/>
                        </a:rPr>
                        <a:t>인젝션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796" marR="67796" marT="0" marB="0">
                    <a:solidFill>
                      <a:srgbClr val="E66868"/>
                    </a:solidFill>
                  </a:tcPr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ID, Password </a:t>
                      </a:r>
                      <a:r>
                        <a:rPr lang="ko-KR" sz="1800" kern="100" dirty="0">
                          <a:effectLst/>
                        </a:rPr>
                        <a:t>입력 창에서 </a:t>
                      </a:r>
                      <a:r>
                        <a:rPr lang="en-US" sz="1800" kern="100" dirty="0">
                          <a:effectLst/>
                        </a:rPr>
                        <a:t>query </a:t>
                      </a:r>
                      <a:r>
                        <a:rPr lang="ko-KR" sz="1800" kern="100" dirty="0">
                          <a:effectLst/>
                        </a:rPr>
                        <a:t>문 입력 통제 </a:t>
                      </a:r>
                      <a:r>
                        <a:rPr lang="en-US" sz="1800" kern="100" dirty="0">
                          <a:effectLst/>
                        </a:rPr>
                        <a:t>(</a:t>
                      </a:r>
                      <a:r>
                        <a:rPr lang="ko-KR" sz="1800" kern="100" dirty="0">
                          <a:effectLst/>
                        </a:rPr>
                        <a:t>입력한 데이터 </a:t>
                      </a:r>
                      <a:r>
                        <a:rPr lang="ko-KR" sz="1800" kern="100" dirty="0" err="1">
                          <a:effectLst/>
                        </a:rPr>
                        <a:t>필터링</a:t>
                      </a:r>
                      <a:r>
                        <a:rPr lang="en-US" sz="1800" kern="100" dirty="0">
                          <a:effectLst/>
                        </a:rPr>
                        <a:t>)</a:t>
                      </a:r>
                      <a:endParaRPr lang="ko-KR" sz="1800" kern="100" dirty="0">
                        <a:effectLst/>
                      </a:endParaRPr>
                    </a:p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동적 </a:t>
                      </a:r>
                      <a:r>
                        <a:rPr lang="en-US" sz="1800" kern="100" dirty="0">
                          <a:effectLst/>
                        </a:rPr>
                        <a:t>SQL </a:t>
                      </a:r>
                      <a:r>
                        <a:rPr lang="ko-KR" sz="1800" kern="100" dirty="0">
                          <a:effectLst/>
                        </a:rPr>
                        <a:t>사용하지 않음</a:t>
                      </a:r>
                      <a:r>
                        <a:rPr lang="en-US" sz="1800" kern="100" dirty="0">
                          <a:effectLst/>
                        </a:rPr>
                        <a:t>. </a:t>
                      </a:r>
                      <a:endParaRPr lang="ko-KR" sz="1800" kern="100" dirty="0">
                        <a:effectLst/>
                      </a:endParaRPr>
                    </a:p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Database</a:t>
                      </a:r>
                      <a:r>
                        <a:rPr lang="ko-KR" sz="1800" kern="100" dirty="0">
                          <a:effectLst/>
                        </a:rPr>
                        <a:t>의 </a:t>
                      </a:r>
                      <a:r>
                        <a:rPr lang="en-US" sz="1800" kern="100" dirty="0">
                          <a:effectLst/>
                        </a:rPr>
                        <a:t>Error Message </a:t>
                      </a:r>
                      <a:r>
                        <a:rPr lang="ko-KR" sz="1800" kern="100" dirty="0">
                          <a:effectLst/>
                        </a:rPr>
                        <a:t>차단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796" marR="67796" marT="0" marB="0" anchor="ctr"/>
                </a:tc>
              </a:tr>
              <a:tr h="914400"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A2. </a:t>
                      </a:r>
                      <a:r>
                        <a:rPr lang="ko-KR" altLang="en-US" sz="1800" kern="100" dirty="0" smtClean="0">
                          <a:effectLst/>
                        </a:rPr>
                        <a:t>인증 및 세션관리 취약점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796" marR="67796" marT="0" marB="0">
                    <a:solidFill>
                      <a:srgbClr val="E66868"/>
                    </a:solidFill>
                  </a:tcPr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로그인 과정 암호화</a:t>
                      </a:r>
                      <a:r>
                        <a:rPr lang="en-US" sz="1800" kern="100" dirty="0">
                          <a:effectLst/>
                        </a:rPr>
                        <a:t>(SSL: Secure Socket Layer)</a:t>
                      </a:r>
                      <a:endParaRPr lang="ko-KR" sz="1800" kern="100" dirty="0">
                        <a:effectLst/>
                      </a:endParaRPr>
                    </a:p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로그인 후</a:t>
                      </a:r>
                      <a:r>
                        <a:rPr lang="en-US" sz="1800" kern="100" dirty="0">
                          <a:effectLst/>
                        </a:rPr>
                        <a:t>, 10</a:t>
                      </a:r>
                      <a:r>
                        <a:rPr lang="ko-KR" sz="1800" kern="100" dirty="0">
                          <a:effectLst/>
                        </a:rPr>
                        <a:t>분간 활동 없을 시에 강제 로그아웃</a:t>
                      </a:r>
                    </a:p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IE </a:t>
                      </a:r>
                      <a:r>
                        <a:rPr lang="ko-KR" sz="1800" kern="100" dirty="0">
                          <a:effectLst/>
                        </a:rPr>
                        <a:t>창 닫으면 자동 로그아웃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796" marR="67796" marT="0" marB="0" anchor="ctr"/>
                </a:tc>
              </a:tr>
              <a:tr h="936978"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A3. </a:t>
                      </a:r>
                      <a:r>
                        <a:rPr lang="ko-KR" altLang="en-US" sz="1800" kern="100" dirty="0" smtClean="0">
                          <a:effectLst/>
                        </a:rPr>
                        <a:t>크로스 사이트 </a:t>
                      </a:r>
                      <a:r>
                        <a:rPr lang="ko-KR" altLang="en-US" sz="1800" kern="100" dirty="0" err="1" smtClean="0">
                          <a:effectLst/>
                        </a:rPr>
                        <a:t>스크립팅</a:t>
                      </a:r>
                      <a:endParaRPr lang="en-US" altLang="ko-KR" sz="1800" kern="100" dirty="0" smtClean="0">
                        <a:effectLst/>
                      </a:endParaRPr>
                    </a:p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A8. </a:t>
                      </a:r>
                      <a:r>
                        <a:rPr lang="ko-KR" altLang="en-US" sz="1800" kern="100" dirty="0" smtClean="0">
                          <a:effectLst/>
                        </a:rPr>
                        <a:t>크로스 사이트 변조 요청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796" marR="67796" marT="0" marB="0">
                    <a:solidFill>
                      <a:srgbClr val="E66868"/>
                    </a:solidFill>
                  </a:tcPr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입력한 데이터 </a:t>
                      </a:r>
                      <a:r>
                        <a:rPr lang="en-US" altLang="ko-KR" sz="1800" kern="100" dirty="0" smtClean="0">
                          <a:effectLst/>
                        </a:rPr>
                        <a:t>Filtering</a:t>
                      </a:r>
                      <a:r>
                        <a:rPr lang="en-US" altLang="ko-KR" sz="1800" kern="100" baseline="0" dirty="0" smtClean="0">
                          <a:effectLst/>
                        </a:rPr>
                        <a:t> </a:t>
                      </a:r>
                      <a:r>
                        <a:rPr lang="en-US" sz="1800" kern="100" dirty="0" smtClean="0">
                          <a:effectLst/>
                        </a:rPr>
                        <a:t>(</a:t>
                      </a:r>
                      <a:r>
                        <a:rPr lang="ko-KR" sz="1800" kern="100" dirty="0">
                          <a:effectLst/>
                        </a:rPr>
                        <a:t>스크립트 실행 금지</a:t>
                      </a:r>
                      <a:r>
                        <a:rPr lang="en-US" sz="1800" kern="100" dirty="0">
                          <a:effectLst/>
                        </a:rPr>
                        <a:t>)</a:t>
                      </a:r>
                      <a:endParaRPr lang="ko-KR" sz="1800" kern="100" dirty="0">
                        <a:effectLst/>
                      </a:endParaRPr>
                    </a:p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입력 값 검증 및 치환</a:t>
                      </a:r>
                      <a:r>
                        <a:rPr lang="en-US" sz="1800" kern="100" dirty="0">
                          <a:effectLst/>
                        </a:rPr>
                        <a:t>(</a:t>
                      </a:r>
                      <a:r>
                        <a:rPr lang="ko-KR" sz="1800" kern="100" dirty="0">
                          <a:effectLst/>
                        </a:rPr>
                        <a:t>게시판</a:t>
                      </a:r>
                      <a:r>
                        <a:rPr lang="en-US" sz="1800" kern="100" dirty="0">
                          <a:effectLst/>
                        </a:rPr>
                        <a:t>)</a:t>
                      </a:r>
                      <a:endParaRPr lang="ko-KR" sz="1800" kern="100" dirty="0">
                        <a:effectLst/>
                      </a:endParaRPr>
                    </a:p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게시판 </a:t>
                      </a:r>
                      <a:r>
                        <a:rPr lang="en-US" sz="1800" kern="100" dirty="0">
                          <a:effectLst/>
                        </a:rPr>
                        <a:t>file upload </a:t>
                      </a:r>
                      <a:r>
                        <a:rPr lang="ko-KR" sz="1800" kern="100" dirty="0">
                          <a:effectLst/>
                        </a:rPr>
                        <a:t>시 </a:t>
                      </a:r>
                      <a:r>
                        <a:rPr lang="en-US" sz="1800" kern="100" dirty="0">
                          <a:effectLst/>
                        </a:rPr>
                        <a:t>upload file </a:t>
                      </a:r>
                      <a:r>
                        <a:rPr lang="ko-KR" sz="1800" kern="100" dirty="0">
                          <a:effectLst/>
                        </a:rPr>
                        <a:t>형식규제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796" marR="67796" marT="0" marB="0" anchor="ctr"/>
                </a:tc>
              </a:tr>
              <a:tr h="982133"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339933"/>
                          </a:solidFill>
                          <a:effectLst/>
                        </a:rPr>
                        <a:t>A4. </a:t>
                      </a:r>
                      <a:r>
                        <a:rPr lang="ko-KR" altLang="en-US" sz="1800" kern="100" dirty="0" smtClean="0">
                          <a:solidFill>
                            <a:srgbClr val="339933"/>
                          </a:solidFill>
                          <a:effectLst/>
                        </a:rPr>
                        <a:t>취약한 직접 객체 참조</a:t>
                      </a:r>
                      <a:endParaRPr lang="ko-KR" sz="1800" kern="100" dirty="0">
                        <a:solidFill>
                          <a:srgbClr val="3399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796" marR="67796" marT="0" marB="0">
                    <a:solidFill>
                      <a:srgbClr val="E66868"/>
                    </a:solidFill>
                  </a:tcPr>
                </a:tc>
                <a:tc>
                  <a:txBody>
                    <a:bodyPr/>
                    <a:lstStyle/>
                    <a:p>
                      <a:pPr marL="508000" marR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1800" kern="100" dirty="0">
                          <a:solidFill>
                            <a:srgbClr val="339933"/>
                          </a:solidFill>
                          <a:effectLst/>
                        </a:rPr>
                        <a:t>주소 직접 입력 통합 관리자 페이지 접속 차단 및 일반적인 관리자 페이지명 사용 </a:t>
                      </a:r>
                      <a:r>
                        <a:rPr lang="ko-KR" sz="1800" kern="100" dirty="0" smtClean="0">
                          <a:solidFill>
                            <a:srgbClr val="339933"/>
                          </a:solidFill>
                          <a:effectLst/>
                        </a:rPr>
                        <a:t>금지</a:t>
                      </a:r>
                      <a:r>
                        <a:rPr lang="en-US" altLang="ko-KR" sz="1800" kern="100" dirty="0" smtClean="0">
                          <a:solidFill>
                            <a:srgbClr val="339933"/>
                          </a:solidFill>
                          <a:effectLst/>
                        </a:rPr>
                        <a:t>, Post </a:t>
                      </a:r>
                      <a:r>
                        <a:rPr lang="ko-KR" altLang="ko-KR" sz="1800" kern="100" dirty="0" smtClean="0">
                          <a:solidFill>
                            <a:srgbClr val="339933"/>
                          </a:solidFill>
                          <a:effectLst/>
                        </a:rPr>
                        <a:t>방식사용</a:t>
                      </a:r>
                      <a:endParaRPr lang="en-US" altLang="ko-KR" sz="1800" kern="100" dirty="0" smtClean="0">
                        <a:solidFill>
                          <a:srgbClr val="339933"/>
                        </a:solidFill>
                        <a:effectLst/>
                      </a:endParaRPr>
                    </a:p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 smtClean="0">
                          <a:solidFill>
                            <a:schemeClr val="tx1"/>
                          </a:solidFill>
                          <a:effectLst/>
                        </a:rPr>
                        <a:t>웹 페이지 강제 입력 시</a:t>
                      </a:r>
                      <a:r>
                        <a:rPr lang="en-US" altLang="ko-KR" sz="180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kern="100" dirty="0" smtClean="0">
                          <a:solidFill>
                            <a:schemeClr val="tx1"/>
                          </a:solidFill>
                          <a:effectLst/>
                        </a:rPr>
                        <a:t>세션 체크하여 권한 확인</a:t>
                      </a:r>
                      <a:endParaRPr lang="ko-KR" sz="180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7796" marR="67796" marT="0" marB="0" anchor="ctr"/>
                </a:tc>
              </a:tr>
              <a:tr h="441053"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A6. </a:t>
                      </a:r>
                      <a:r>
                        <a:rPr lang="ko-KR" altLang="en-US" sz="1800" kern="100" dirty="0" err="1" smtClean="0">
                          <a:effectLst/>
                        </a:rPr>
                        <a:t>민감</a:t>
                      </a:r>
                      <a:r>
                        <a:rPr lang="ko-KR" altLang="en-US" sz="1800" kern="100" dirty="0" smtClean="0">
                          <a:effectLst/>
                        </a:rPr>
                        <a:t> 데이터 노출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796" marR="67796" marT="0" marB="0">
                    <a:solidFill>
                      <a:srgbClr val="E66868"/>
                    </a:solidFill>
                  </a:tcPr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중요 </a:t>
                      </a:r>
                      <a:r>
                        <a:rPr lang="en-US" sz="1800" kern="100" dirty="0">
                          <a:effectLst/>
                        </a:rPr>
                        <a:t>Data -&gt; Password, e-mail, </a:t>
                      </a:r>
                      <a:r>
                        <a:rPr lang="ko-KR" sz="1800" kern="100" dirty="0">
                          <a:effectLst/>
                        </a:rPr>
                        <a:t>전화번호 암호화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796" marR="67796" marT="0" marB="0" anchor="ctr"/>
                </a:tc>
              </a:tr>
              <a:tr h="495924"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339933"/>
                          </a:solidFill>
                          <a:effectLst/>
                        </a:rPr>
                        <a:t>A7. </a:t>
                      </a:r>
                      <a:r>
                        <a:rPr lang="ko-KR" altLang="en-US" sz="1800" kern="100" dirty="0" smtClean="0">
                          <a:solidFill>
                            <a:srgbClr val="339933"/>
                          </a:solidFill>
                          <a:effectLst/>
                        </a:rPr>
                        <a:t>기능 수준의 접근통제 누락</a:t>
                      </a:r>
                      <a:endParaRPr lang="ko-KR" sz="1800" kern="100" dirty="0">
                        <a:solidFill>
                          <a:srgbClr val="3399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796" marR="67796" marT="0" marB="0">
                    <a:solidFill>
                      <a:srgbClr val="E66868"/>
                    </a:solidFill>
                  </a:tcPr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solidFill>
                            <a:srgbClr val="339933"/>
                          </a:solidFill>
                          <a:effectLst/>
                        </a:rPr>
                        <a:t>사용자 권한에 따른 페이지 접속 여부</a:t>
                      </a:r>
                      <a:endParaRPr lang="ko-KR" sz="1800" kern="100" dirty="0">
                        <a:solidFill>
                          <a:srgbClr val="3399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796" marR="67796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99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gray">
          <a:xfrm>
            <a:off x="677334" y="1754190"/>
            <a:ext cx="7676444" cy="3359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600" b="1" dirty="0" smtClean="0"/>
              <a:t> Q &amp; A</a:t>
            </a:r>
          </a:p>
        </p:txBody>
      </p:sp>
    </p:spTree>
    <p:extLst>
      <p:ext uri="{BB962C8B-B14F-4D97-AF65-F5344CB8AC3E}">
        <p14:creationId xmlns:p14="http://schemas.microsoft.com/office/powerpoint/2010/main" val="156670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Table Of Contents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/>
              <a:t>Introduction </a:t>
            </a:r>
          </a:p>
          <a:p>
            <a:r>
              <a:rPr lang="en-US" altLang="ko-KR" sz="3200" b="1" dirty="0" smtClean="0"/>
              <a:t>Demo</a:t>
            </a:r>
          </a:p>
          <a:p>
            <a:r>
              <a:rPr lang="en-US" altLang="ko-KR" sz="3200" b="1" dirty="0" smtClean="0"/>
              <a:t>Current status &amp; Future works</a:t>
            </a:r>
          </a:p>
          <a:p>
            <a:pPr marL="0" indent="0">
              <a:buNone/>
            </a:pP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0470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 smtClean="0"/>
              <a:t>Introduction</a:t>
            </a:r>
            <a:endParaRPr lang="en-US" altLang="ko-KR" sz="4400" b="1" dirty="0"/>
          </a:p>
          <a:p>
            <a:endParaRPr lang="en-US" altLang="ko-KR" sz="3200" b="1" dirty="0" smtClean="0"/>
          </a:p>
          <a:p>
            <a:pPr marL="0" indent="0">
              <a:buNone/>
            </a:pPr>
            <a:r>
              <a:rPr lang="en-US" altLang="ko-KR" sz="3200" b="1" dirty="0"/>
              <a:t> </a:t>
            </a:r>
            <a:r>
              <a:rPr lang="en-US" altLang="ko-KR" sz="3200" b="1" dirty="0" smtClean="0"/>
              <a:t>  - Purpose</a:t>
            </a:r>
          </a:p>
          <a:p>
            <a:pPr marL="0" indent="0">
              <a:buNone/>
            </a:pPr>
            <a:r>
              <a:rPr lang="en-US" altLang="ko-KR" sz="3200" b="1" dirty="0"/>
              <a:t> </a:t>
            </a:r>
            <a:r>
              <a:rPr lang="en-US" altLang="ko-KR" sz="3200" b="1" dirty="0" smtClean="0"/>
              <a:t>  - Specs</a:t>
            </a:r>
          </a:p>
          <a:p>
            <a:pPr marL="0" indent="0">
              <a:buNone/>
            </a:pPr>
            <a:r>
              <a:rPr lang="en-US" altLang="ko-KR" sz="3200" b="1" dirty="0"/>
              <a:t> </a:t>
            </a:r>
            <a:r>
              <a:rPr lang="en-US" altLang="ko-KR" sz="3200" b="1" dirty="0" smtClean="0"/>
              <a:t>  - Functions</a:t>
            </a:r>
          </a:p>
          <a:p>
            <a:pPr marL="0" indent="0">
              <a:buNone/>
            </a:pPr>
            <a:r>
              <a:rPr lang="en-US" altLang="ko-KR" sz="3200" b="1" dirty="0"/>
              <a:t> </a:t>
            </a:r>
            <a:endParaRPr lang="en-US" altLang="ko-KR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87497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altLang="ko-KR" b="1" dirty="0" smtClean="0"/>
              <a:t>Introduction - </a:t>
            </a:r>
            <a:r>
              <a:rPr lang="en-US" altLang="ko-KR" sz="2800" b="1" dirty="0" smtClean="0"/>
              <a:t>purpose</a:t>
            </a:r>
            <a:endParaRPr lang="ko-KR" altLang="en-US" sz="28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412523"/>
            <a:ext cx="10247667" cy="4814976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과제 관리 시스템</a:t>
            </a:r>
            <a:endParaRPr lang="en-US" altLang="ko-KR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과제 제출 및 점수 부여 </a:t>
            </a:r>
            <a:r>
              <a:rPr lang="ko-KR" altLang="en-US" sz="3000" dirty="0"/>
              <a:t>및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확인하는 </a:t>
            </a:r>
            <a:r>
              <a:rPr lang="en-US" altLang="ko-KR" sz="3000" dirty="0" smtClean="0"/>
              <a:t>A</a:t>
            </a:r>
            <a:r>
              <a:rPr lang="en-US" altLang="ko-KR" sz="2400" dirty="0" smtClean="0"/>
              <a:t>IMS</a:t>
            </a:r>
            <a:r>
              <a:rPr lang="en-US" altLang="ko-KR" sz="3000" dirty="0" smtClean="0"/>
              <a:t>2 E-class</a:t>
            </a:r>
            <a:r>
              <a:rPr lang="ko-KR" altLang="en-US" sz="3000" dirty="0" smtClean="0"/>
              <a:t>의 과제 게시판 기능</a:t>
            </a:r>
            <a:endParaRPr lang="en-US" altLang="ko-KR" sz="3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3000" dirty="0" smtClean="0"/>
              <a:t>CIA, OWASP TOP10 </a:t>
            </a:r>
            <a:r>
              <a:rPr lang="ko-KR" altLang="en-US" sz="3000" dirty="0" smtClean="0"/>
              <a:t>을 적용할 수 있는 주제로 선정</a:t>
            </a:r>
            <a:endParaRPr lang="en-US" altLang="ko-KR" sz="3000" dirty="0" smtClean="0"/>
          </a:p>
          <a:p>
            <a:pPr marL="457200" lvl="1" indent="0">
              <a:buNone/>
            </a:pPr>
            <a:r>
              <a:rPr lang="en-US" altLang="ko-KR" sz="3000" dirty="0"/>
              <a:t> </a:t>
            </a:r>
            <a:r>
              <a:rPr lang="en-US" altLang="ko-KR" sz="3000" dirty="0" smtClean="0"/>
              <a:t> : </a:t>
            </a:r>
            <a:r>
              <a:rPr lang="ko-KR" altLang="en-US" sz="3000" dirty="0" smtClean="0"/>
              <a:t>회원가입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로그인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게시판</a:t>
            </a:r>
            <a:endParaRPr lang="en-US" altLang="ko-KR" sz="30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298497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altLang="ko-KR" b="1" dirty="0" smtClean="0"/>
              <a:t>Introduction - </a:t>
            </a:r>
            <a:r>
              <a:rPr lang="en-US" altLang="ko-KR" sz="2800" b="1" dirty="0" smtClean="0"/>
              <a:t>Specs</a:t>
            </a:r>
            <a:endParaRPr lang="ko-KR" altLang="en-US" sz="28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412523"/>
            <a:ext cx="9404723" cy="4814976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ko-KR" sz="3000" dirty="0" smtClean="0"/>
              <a:t>Architecture with specs</a:t>
            </a:r>
          </a:p>
          <a:p>
            <a:pPr marL="457200" lvl="1" indent="0">
              <a:buNone/>
            </a:pPr>
            <a:endParaRPr lang="en-US" altLang="ko-KR" sz="3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09" y="2193396"/>
            <a:ext cx="90773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altLang="ko-KR" b="1" dirty="0" smtClean="0"/>
              <a:t>Introduction - </a:t>
            </a:r>
            <a:r>
              <a:rPr lang="en-US" altLang="ko-KR" sz="2800" b="1" dirty="0" smtClean="0"/>
              <a:t>Functions</a:t>
            </a:r>
            <a:endParaRPr lang="ko-KR" altLang="en-US" sz="28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412523"/>
            <a:ext cx="10360556" cy="4814976"/>
          </a:xfrm>
        </p:spPr>
        <p:txBody>
          <a:bodyPr>
            <a:normAutofit/>
          </a:bodyPr>
          <a:lstStyle/>
          <a:p>
            <a:pPr lvl="0"/>
            <a:r>
              <a:rPr lang="ko-KR" altLang="en-US" sz="3200" dirty="0" smtClean="0"/>
              <a:t>회원가입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회원관리</a:t>
            </a:r>
            <a:r>
              <a:rPr lang="en-US" altLang="ko-KR" sz="3200" dirty="0" smtClean="0"/>
              <a:t>, </a:t>
            </a:r>
            <a:r>
              <a:rPr lang="en-US" altLang="ko-KR" sz="3200" dirty="0"/>
              <a:t>Log-in/Out</a:t>
            </a:r>
            <a:endParaRPr lang="en-US" altLang="ko-KR" sz="3200" dirty="0" smtClean="0"/>
          </a:p>
          <a:p>
            <a:pPr lvl="0"/>
            <a:r>
              <a:rPr lang="ko-KR" altLang="en-US" sz="3200" dirty="0" smtClean="0"/>
              <a:t>게시판 </a:t>
            </a:r>
            <a:r>
              <a:rPr lang="en-US" altLang="ko-KR" sz="3200" dirty="0" smtClean="0"/>
              <a:t>: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과제 부여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과제제출</a:t>
            </a:r>
            <a:r>
              <a:rPr lang="en-US" altLang="ko-KR" sz="3200" dirty="0" smtClean="0"/>
              <a:t>, File Upload, </a:t>
            </a:r>
          </a:p>
          <a:p>
            <a:pPr marL="0" lvl="0" indent="0">
              <a:buNone/>
            </a:pPr>
            <a:r>
              <a:rPr lang="en-US" altLang="ko-KR" sz="3200" dirty="0"/>
              <a:t> </a:t>
            </a:r>
            <a:r>
              <a:rPr lang="en-US" altLang="ko-KR" sz="3200" dirty="0" smtClean="0"/>
              <a:t>   </a:t>
            </a:r>
            <a:r>
              <a:rPr lang="ko-KR" altLang="en-US" sz="3200" dirty="0" smtClean="0"/>
              <a:t>점수부여</a:t>
            </a:r>
            <a:r>
              <a:rPr lang="en-US" altLang="ko-KR" sz="3200" dirty="0" smtClean="0"/>
              <a:t> / </a:t>
            </a:r>
            <a:r>
              <a:rPr lang="ko-KR" altLang="en-US" sz="3200" dirty="0" smtClean="0"/>
              <a:t>확인</a:t>
            </a:r>
            <a:endParaRPr lang="en-US" altLang="ko-KR" sz="3200" dirty="0" smtClean="0"/>
          </a:p>
          <a:p>
            <a:pPr lvl="0"/>
            <a:r>
              <a:rPr lang="en-US" altLang="ko-KR" sz="3200" dirty="0" smtClean="0"/>
              <a:t> Access Control : </a:t>
            </a:r>
            <a:br>
              <a:rPr lang="en-US" altLang="ko-KR" sz="3200" dirty="0" smtClean="0"/>
            </a:br>
            <a:r>
              <a:rPr lang="ko-KR" altLang="ko-KR" sz="3200" dirty="0" smtClean="0"/>
              <a:t>사용자 </a:t>
            </a:r>
            <a:r>
              <a:rPr lang="ko-KR" altLang="ko-KR" sz="3200" dirty="0"/>
              <a:t>권한에 따른 </a:t>
            </a:r>
            <a:r>
              <a:rPr lang="en-US" altLang="ko-KR" sz="3200" dirty="0"/>
              <a:t>page, data </a:t>
            </a:r>
            <a:r>
              <a:rPr lang="ko-KR" altLang="ko-KR" sz="3200" dirty="0" smtClean="0"/>
              <a:t>접근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통제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관리자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교수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학생 </a:t>
            </a:r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195219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altLang="ko-KR" b="1" dirty="0" smtClean="0"/>
              <a:t>Introduction – </a:t>
            </a:r>
            <a:r>
              <a:rPr lang="en-US" altLang="ko-KR" sz="2800" b="1" dirty="0" smtClean="0"/>
              <a:t>Site Map</a:t>
            </a:r>
            <a:endParaRPr lang="ko-KR" altLang="en-US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84" y="1159492"/>
            <a:ext cx="10938077" cy="569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5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54190"/>
            <a:ext cx="7676444" cy="3359678"/>
          </a:xfrm>
        </p:spPr>
        <p:txBody>
          <a:bodyPr>
            <a:normAutofit/>
          </a:bodyPr>
          <a:lstStyle/>
          <a:p>
            <a:r>
              <a:rPr lang="en-US" altLang="ko-KR" sz="8800" b="1" dirty="0" smtClean="0"/>
              <a:t>Demo</a:t>
            </a:r>
          </a:p>
          <a:p>
            <a:pPr marL="0" indent="0">
              <a:buNone/>
            </a:pPr>
            <a:r>
              <a:rPr lang="en-US" altLang="ko-KR" sz="1200" b="1" dirty="0">
                <a:hlinkClick r:id="rId2"/>
              </a:rPr>
              <a:t>http://210.107.197.133:8080/secure/index.jsp</a:t>
            </a:r>
            <a:endParaRPr lang="en-US" altLang="ko-KR" sz="1200" b="1" dirty="0"/>
          </a:p>
          <a:p>
            <a:endParaRPr lang="en-US" altLang="ko-KR" sz="6600" b="1" dirty="0" smtClean="0"/>
          </a:p>
        </p:txBody>
      </p:sp>
    </p:spTree>
    <p:extLst>
      <p:ext uri="{BB962C8B-B14F-4D97-AF65-F5344CB8AC3E}">
        <p14:creationId xmlns:p14="http://schemas.microsoft.com/office/powerpoint/2010/main" val="350002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/>
              <a:t>Current Status &amp; Future Works</a:t>
            </a:r>
          </a:p>
          <a:p>
            <a:pPr marL="0" indent="0">
              <a:buNone/>
            </a:pPr>
            <a:r>
              <a:rPr lang="en-US" altLang="ko-KR" sz="3200" b="1" dirty="0"/>
              <a:t> </a:t>
            </a:r>
            <a:r>
              <a:rPr lang="en-US" altLang="ko-KR" sz="3200" b="1" dirty="0" smtClean="0"/>
              <a:t>  - </a:t>
            </a:r>
            <a:r>
              <a:rPr lang="ko-KR" altLang="en-US" sz="3200" b="1" dirty="0" smtClean="0"/>
              <a:t>기본 보안 설정</a:t>
            </a:r>
            <a:endParaRPr lang="en-US" altLang="ko-KR" sz="3200" b="1" dirty="0" smtClean="0"/>
          </a:p>
          <a:p>
            <a:pPr marL="0" indent="0">
              <a:buNone/>
            </a:pPr>
            <a:r>
              <a:rPr lang="en-US" altLang="ko-KR" sz="3200" b="1" dirty="0" smtClean="0"/>
              <a:t>   - OWASP </a:t>
            </a:r>
            <a:r>
              <a:rPr lang="ko-KR" altLang="en-US" sz="3200" b="1" dirty="0" smtClean="0"/>
              <a:t>적용</a:t>
            </a:r>
            <a:endParaRPr lang="en-US" altLang="ko-KR" sz="3200" b="1" dirty="0" smtClean="0"/>
          </a:p>
          <a:p>
            <a:pPr marL="0" indent="0">
              <a:buNone/>
            </a:pPr>
            <a:r>
              <a:rPr lang="en-US" altLang="ko-KR" sz="3200" b="1" dirty="0"/>
              <a:t> </a:t>
            </a:r>
            <a:r>
              <a:rPr lang="en-US" altLang="ko-KR" sz="3200" b="1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0543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3327</TotalTime>
  <Words>403</Words>
  <Application>Microsoft Office PowerPoint</Application>
  <PresentationFormat>와이드스크린</PresentationFormat>
  <Paragraphs>87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HY그래픽M</vt:lpstr>
      <vt:lpstr>맑은 고딕</vt:lpstr>
      <vt:lpstr>Arial</vt:lpstr>
      <vt:lpstr>Candara</vt:lpstr>
      <vt:lpstr>Corbel</vt:lpstr>
      <vt:lpstr>Times New Roman</vt:lpstr>
      <vt:lpstr>Wingdings 3</vt:lpstr>
      <vt:lpstr>New_Education02</vt:lpstr>
      <vt:lpstr>과제 관리 시스템</vt:lpstr>
      <vt:lpstr>Table Of Contents</vt:lpstr>
      <vt:lpstr>PowerPoint 프레젠테이션</vt:lpstr>
      <vt:lpstr>Introduction - purpose</vt:lpstr>
      <vt:lpstr>Introduction - Specs</vt:lpstr>
      <vt:lpstr>Introduction - Functions</vt:lpstr>
      <vt:lpstr>Introduction – Site Map</vt:lpstr>
      <vt:lpstr>PowerPoint 프레젠테이션</vt:lpstr>
      <vt:lpstr>PowerPoint 프레젠테이션</vt:lpstr>
      <vt:lpstr>Current Status &amp; Future Works</vt:lpstr>
      <vt:lpstr>Current Status &amp; Future Works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ajou</dc:creator>
  <cp:lastModifiedBy>임혜선</cp:lastModifiedBy>
  <cp:revision>149</cp:revision>
  <cp:lastPrinted>2015-06-23T01:55:01Z</cp:lastPrinted>
  <dcterms:created xsi:type="dcterms:W3CDTF">2015-03-26T12:31:33Z</dcterms:created>
  <dcterms:modified xsi:type="dcterms:W3CDTF">2015-10-30T04:39:58Z</dcterms:modified>
</cp:coreProperties>
</file>