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444EA2F-9E15-4F3D-89C7-30BE9BACF30A}">
  <a:tblStyle styleId="{6444EA2F-9E15-4F3D-89C7-30BE9BACF30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INDEX_MAIN</a:t>
            </a:r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WRT_ALL</a:t>
            </a:r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GRADE_STD</a:t>
            </a:r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GRADE_PROP</a:t>
            </a:r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JOIN_TNC</a:t>
            </a:r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JOIN_FORM</a:t>
            </a:r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PASS_CHANGE</a:t>
            </a:r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ADM_APPR</a:t>
            </a:r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ADM_MANAGE</a:t>
            </a:r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BOARD_</a:t>
            </a:r>
            <a:r>
              <a:rPr lang="en-US"/>
              <a:t>STD</a:t>
            </a:r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BOARD_ADM</a:t>
            </a:r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BOARD_</a:t>
            </a:r>
            <a:r>
              <a:rPr lang="en-US"/>
              <a:t>PROP</a:t>
            </a:r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96330" y="57943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7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 sz="6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>
                <a:solidFill>
                  <a:schemeClr val="dk1"/>
                </a:solidFill>
              </a:defRPr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29841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lvl="1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29150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lvl="1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29150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sz="1600"/>
            </a:lvl1pPr>
            <a:lvl2pPr indent="0" lvl="1" marL="457200" rtl="0">
              <a:spcBef>
                <a:spcPts val="0"/>
              </a:spcBef>
              <a:buFont typeface="Calibri"/>
              <a:buNone/>
              <a:defRPr sz="1400"/>
            </a:lvl2pPr>
            <a:lvl3pPr indent="0" lvl="2" marL="914400" rtl="0">
              <a:spcBef>
                <a:spcPts val="0"/>
              </a:spcBef>
              <a:buFont typeface="Calibri"/>
              <a:buNone/>
              <a:defRPr sz="1200"/>
            </a:lvl3pPr>
            <a:lvl4pPr indent="0" lvl="3" marL="1371600" rtl="0">
              <a:spcBef>
                <a:spcPts val="0"/>
              </a:spcBef>
              <a:buFont typeface="Calibri"/>
              <a:buNone/>
              <a:defRPr sz="1000"/>
            </a:lvl4pPr>
            <a:lvl5pPr indent="0" lvl="4" marL="1828800" rtl="0">
              <a:spcBef>
                <a:spcPts val="0"/>
              </a:spcBef>
              <a:buFont typeface="Calibri"/>
              <a:buNone/>
              <a:defRPr sz="1000"/>
            </a:lvl5pPr>
            <a:lvl6pPr indent="0" lvl="5" marL="2286000" rtl="0">
              <a:spcBef>
                <a:spcPts val="0"/>
              </a:spcBef>
              <a:buFont typeface="Calibri"/>
              <a:buNone/>
              <a:defRPr sz="1000"/>
            </a:lvl6pPr>
            <a:lvl7pPr indent="0" lvl="6" marL="2743200" rtl="0">
              <a:spcBef>
                <a:spcPts val="0"/>
              </a:spcBef>
              <a:buFont typeface="Calibri"/>
              <a:buNone/>
              <a:defRPr sz="1000"/>
            </a:lvl7pPr>
            <a:lvl8pPr indent="0" lvl="7" marL="3200400" rtl="0">
              <a:spcBef>
                <a:spcPts val="0"/>
              </a:spcBef>
              <a:buFont typeface="Calibri"/>
              <a:buNone/>
              <a:defRPr sz="1000"/>
            </a:lvl8pPr>
            <a:lvl9pPr indent="0" lvl="8" marL="3657600" rtl="0">
              <a:spcBef>
                <a:spcPts val="0"/>
              </a:spcBef>
              <a:buFont typeface="Calibri"/>
              <a:buNone/>
              <a:defRPr sz="1000"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sz="1600"/>
            </a:lvl1pPr>
            <a:lvl2pPr indent="0" lvl="1" marL="457200" rtl="0">
              <a:spcBef>
                <a:spcPts val="0"/>
              </a:spcBef>
              <a:buFont typeface="Calibri"/>
              <a:buNone/>
              <a:defRPr sz="1400"/>
            </a:lvl2pPr>
            <a:lvl3pPr indent="0" lvl="2" marL="914400" rtl="0">
              <a:spcBef>
                <a:spcPts val="0"/>
              </a:spcBef>
              <a:buFont typeface="Calibri"/>
              <a:buNone/>
              <a:defRPr sz="1200"/>
            </a:lvl3pPr>
            <a:lvl4pPr indent="0" lvl="3" marL="1371600" rtl="0">
              <a:spcBef>
                <a:spcPts val="0"/>
              </a:spcBef>
              <a:buFont typeface="Calibri"/>
              <a:buNone/>
              <a:defRPr sz="1000"/>
            </a:lvl4pPr>
            <a:lvl5pPr indent="0" lvl="4" marL="1828800" rtl="0">
              <a:spcBef>
                <a:spcPts val="0"/>
              </a:spcBef>
              <a:buFont typeface="Calibri"/>
              <a:buNone/>
              <a:defRPr sz="1000"/>
            </a:lvl5pPr>
            <a:lvl6pPr indent="0" lvl="5" marL="2286000" rtl="0">
              <a:spcBef>
                <a:spcPts val="0"/>
              </a:spcBef>
              <a:buFont typeface="Calibri"/>
              <a:buNone/>
              <a:defRPr sz="1000"/>
            </a:lvl6pPr>
            <a:lvl7pPr indent="0" lvl="6" marL="2743200" rtl="0">
              <a:spcBef>
                <a:spcPts val="0"/>
              </a:spcBef>
              <a:buFont typeface="Calibri"/>
              <a:buNone/>
              <a:defRPr sz="1000"/>
            </a:lvl7pPr>
            <a:lvl8pPr indent="0" lvl="7" marL="3200400" rtl="0">
              <a:spcBef>
                <a:spcPts val="0"/>
              </a:spcBef>
              <a:buFont typeface="Calibri"/>
              <a:buNone/>
              <a:defRPr sz="1000"/>
            </a:lvl8pPr>
            <a:lvl9pPr indent="0" lvl="8" marL="3657600" rtl="0">
              <a:spcBef>
                <a:spcPts val="0"/>
              </a:spcBef>
              <a:buFont typeface="Calibri"/>
              <a:buNone/>
              <a:defRPr sz="1000"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Relationship Id="rId4" Type="http://schemas.openxmlformats.org/officeDocument/2006/relationships/image" Target="../media/image01.png"/><Relationship Id="rId5" Type="http://schemas.openxmlformats.org/officeDocument/2006/relationships/hyperlink" Target="http://greenfishblog.tistory.com/129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Relationship Id="rId4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Relationship Id="rId4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Relationship Id="rId4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3287926" y="5297830"/>
            <a:ext cx="883508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Login-ID 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(학번)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287926" y="5690244"/>
            <a:ext cx="95764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:</a:t>
            </a:r>
          </a:p>
        </p:txBody>
      </p:sp>
      <p:sp>
        <p:nvSpPr>
          <p:cNvPr id="86" name="Shape 86"/>
          <p:cNvSpPr/>
          <p:nvPr/>
        </p:nvSpPr>
        <p:spPr>
          <a:xfrm>
            <a:off x="4125096" y="5297830"/>
            <a:ext cx="1519881" cy="25331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201500000</a:t>
            </a:r>
          </a:p>
        </p:txBody>
      </p:sp>
      <p:sp>
        <p:nvSpPr>
          <p:cNvPr id="87" name="Shape 87"/>
          <p:cNvSpPr/>
          <p:nvPr/>
        </p:nvSpPr>
        <p:spPr>
          <a:xfrm>
            <a:off x="4125096" y="5678703"/>
            <a:ext cx="1519881" cy="25331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***********</a:t>
            </a:r>
          </a:p>
        </p:txBody>
      </p:sp>
      <p:sp>
        <p:nvSpPr>
          <p:cNvPr id="88" name="Shape 88"/>
          <p:cNvSpPr/>
          <p:nvPr/>
        </p:nvSpPr>
        <p:spPr>
          <a:xfrm>
            <a:off x="6635578" y="5297830"/>
            <a:ext cx="586946" cy="2533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09849"/>
            <a:ext cx="9144000" cy="3818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3073"/>
            <a:ext cx="2819400" cy="86677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6441989" y="291794"/>
            <a:ext cx="28420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registration Site</a:t>
            </a:r>
          </a:p>
        </p:txBody>
      </p:sp>
      <p:sp>
        <p:nvSpPr>
          <p:cNvPr id="92" name="Shape 92"/>
          <p:cNvSpPr/>
          <p:nvPr/>
        </p:nvSpPr>
        <p:spPr>
          <a:xfrm>
            <a:off x="5895201" y="5297830"/>
            <a:ext cx="586946" cy="2533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</a:p>
        </p:txBody>
      </p:sp>
      <p:sp>
        <p:nvSpPr>
          <p:cNvPr id="93" name="Shape 93"/>
          <p:cNvSpPr/>
          <p:nvPr/>
        </p:nvSpPr>
        <p:spPr>
          <a:xfrm>
            <a:off x="304800" y="6194853"/>
            <a:ext cx="1705232" cy="33775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248925" y="4845000"/>
            <a:ext cx="3039000" cy="120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-US" sz="1000"/>
              <a:t>암호5회 실패 시, 암호 재설정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-US" sz="1000"/>
              <a:t>패스워드 : 영문 대문자,소문자, 숫자 ,특수문자중 3가지 조합의 10자리 이상 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-US" sz="1000"/>
              <a:t>입력할 때 암호는 *로 표시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-US" sz="1000"/>
              <a:t>로그인, 로그아웃 LOG 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-US" sz="1000"/>
              <a:t>SQL 인젝션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-US" sz="1000"/>
              <a:t>SHA2 암호화 알고리즘 </a:t>
            </a:r>
            <a:r>
              <a:rPr lang="en-US" sz="1000" u="sng">
                <a:solidFill>
                  <a:schemeClr val="hlink"/>
                </a:solidFill>
                <a:hlinkClick r:id="rId5"/>
              </a:rPr>
              <a:t>http://greenfishblog.tistory.com/129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891150" y="6230400"/>
            <a:ext cx="4735500" cy="49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921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-US" sz="1000">
                <a:solidFill>
                  <a:schemeClr val="dk1"/>
                </a:solidFill>
              </a:rPr>
              <a:t>&lt;form method=GET방식인 경우: 주소창에서 SQL인젝션 가능</a:t>
            </a:r>
          </a:p>
          <a:p>
            <a:pPr indent="-2921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-US" sz="1000">
                <a:solidFill>
                  <a:schemeClr val="dk1"/>
                </a:solidFill>
              </a:rPr>
              <a:t>POST방식인 경우: input창에서 SQL인젝션 가능.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4005250" y="4741950"/>
            <a:ext cx="65727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로그인유지시 세션을 이용하는 방법, 쿠키를 이용하는 방법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073"/>
            <a:ext cx="2819400" cy="86677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6441989" y="291794"/>
            <a:ext cx="2413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registration Site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0" y="1309816"/>
            <a:ext cx="2932669" cy="107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조인성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소프트웨어특성화학과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담당교수: 박신혜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학생수: 17명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2537253" y="1306382"/>
            <a:ext cx="1647567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과제 게시판</a:t>
            </a:r>
          </a:p>
        </p:txBody>
      </p:sp>
      <p:sp>
        <p:nvSpPr>
          <p:cNvPr id="206" name="Shape 206"/>
          <p:cNvSpPr/>
          <p:nvPr/>
        </p:nvSpPr>
        <p:spPr>
          <a:xfrm>
            <a:off x="8127656" y="740114"/>
            <a:ext cx="586946" cy="2533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</a:p>
        </p:txBody>
      </p:sp>
      <p:sp>
        <p:nvSpPr>
          <p:cNvPr id="207" name="Shape 207"/>
          <p:cNvSpPr/>
          <p:nvPr/>
        </p:nvSpPr>
        <p:spPr>
          <a:xfrm>
            <a:off x="7470689" y="740114"/>
            <a:ext cx="586946" cy="2533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개인정보</a:t>
            </a:r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7253" y="1742733"/>
            <a:ext cx="4914005" cy="493815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/>
          <p:nvPr/>
        </p:nvSpPr>
        <p:spPr>
          <a:xfrm>
            <a:off x="8348020" y="1364391"/>
            <a:ext cx="586946" cy="253314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리스트로..</a:t>
            </a:r>
          </a:p>
        </p:txBody>
      </p:sp>
      <p:sp>
        <p:nvSpPr>
          <p:cNvPr id="210" name="Shape 210"/>
          <p:cNvSpPr/>
          <p:nvPr/>
        </p:nvSpPr>
        <p:spPr>
          <a:xfrm>
            <a:off x="7620000" y="1364391"/>
            <a:ext cx="586946" cy="253314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저장</a:t>
            </a:r>
          </a:p>
        </p:txBody>
      </p:sp>
      <p:sp>
        <p:nvSpPr>
          <p:cNvPr id="211" name="Shape 211"/>
          <p:cNvSpPr/>
          <p:nvPr/>
        </p:nvSpPr>
        <p:spPr>
          <a:xfrm>
            <a:off x="288323" y="5890053"/>
            <a:ext cx="1705232" cy="71669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글쓰기(학생, 관리자, 교수)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-1278025" y="3571650"/>
            <a:ext cx="7382999" cy="7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과제 파일 업로드나 글 작성시 XSS공격 가능.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&lt;script&gt; 코드 사용하여 파일을 열어보거나, 글을 보는 사람이 스크립트 실행하게 함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-&gt;&lt;script&gt; 금지시키는 방법. html코드 삽입 불가능하게..파일 업로드 제한된 확장자만 가능하게.. 등등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073"/>
            <a:ext cx="2819400" cy="86677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6441989" y="291794"/>
            <a:ext cx="2413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registration Site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0" y="1309816"/>
            <a:ext cx="2932669" cy="107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조인성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소프트웨어특성화학과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담당교수: 박신혜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학생수: 17명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2537253" y="1306382"/>
            <a:ext cx="1647567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과제 게시판</a:t>
            </a:r>
          </a:p>
        </p:txBody>
      </p:sp>
      <p:sp>
        <p:nvSpPr>
          <p:cNvPr id="221" name="Shape 221"/>
          <p:cNvSpPr/>
          <p:nvPr/>
        </p:nvSpPr>
        <p:spPr>
          <a:xfrm>
            <a:off x="8127656" y="740114"/>
            <a:ext cx="586946" cy="2533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</a:p>
        </p:txBody>
      </p:sp>
      <p:sp>
        <p:nvSpPr>
          <p:cNvPr id="222" name="Shape 222"/>
          <p:cNvSpPr/>
          <p:nvPr/>
        </p:nvSpPr>
        <p:spPr>
          <a:xfrm>
            <a:off x="7470689" y="740114"/>
            <a:ext cx="586946" cy="2533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개인정보</a:t>
            </a:r>
          </a:p>
        </p:txBody>
      </p:sp>
      <p:sp>
        <p:nvSpPr>
          <p:cNvPr id="223" name="Shape 223"/>
          <p:cNvSpPr/>
          <p:nvPr/>
        </p:nvSpPr>
        <p:spPr>
          <a:xfrm>
            <a:off x="8348020" y="1364391"/>
            <a:ext cx="586946" cy="253314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리스트로..</a:t>
            </a:r>
          </a:p>
        </p:txBody>
      </p:sp>
      <p:sp>
        <p:nvSpPr>
          <p:cNvPr id="224" name="Shape 224"/>
          <p:cNvSpPr/>
          <p:nvPr/>
        </p:nvSpPr>
        <p:spPr>
          <a:xfrm>
            <a:off x="7620000" y="1364391"/>
            <a:ext cx="586946" cy="253314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수정/저장</a:t>
            </a:r>
          </a:p>
        </p:txBody>
      </p:sp>
      <p:sp>
        <p:nvSpPr>
          <p:cNvPr id="225" name="Shape 225"/>
          <p:cNvSpPr/>
          <p:nvPr/>
        </p:nvSpPr>
        <p:spPr>
          <a:xfrm>
            <a:off x="288323" y="6268994"/>
            <a:ext cx="2042984" cy="33775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학생 : 점수확인</a:t>
            </a:r>
          </a:p>
        </p:txBody>
      </p:sp>
      <p:graphicFrame>
        <p:nvGraphicFramePr>
          <p:cNvPr id="226" name="Shape 226"/>
          <p:cNvGraphicFramePr/>
          <p:nvPr/>
        </p:nvGraphicFramePr>
        <p:xfrm>
          <a:off x="2537253" y="16436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{6444EA2F-9E15-4F3D-89C7-30BE9BACF30A}</a:tableStyleId>
              </a:tblPr>
              <a:tblGrid>
                <a:gridCol w="576025"/>
                <a:gridCol w="3320475"/>
                <a:gridCol w="922650"/>
                <a:gridCol w="930875"/>
                <a:gridCol w="708450"/>
              </a:tblGrid>
              <a:tr h="44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No.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제목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작성자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작성일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cap="none" strike="noStrike"/>
                        <a:t>확인/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cap="none" strike="noStrike"/>
                        <a:t>점수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Secure s/w 용어정리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조인성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cap="none" strike="noStrike"/>
                        <a:t>2015.09.16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Check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7" name="Shape 227"/>
          <p:cNvGraphicFramePr/>
          <p:nvPr/>
        </p:nvGraphicFramePr>
        <p:xfrm>
          <a:off x="2537255" y="25966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{6444EA2F-9E15-4F3D-89C7-30BE9BACF30A}</a:tableStyleId>
              </a:tblPr>
              <a:tblGrid>
                <a:gridCol w="576650"/>
                <a:gridCol w="2652575"/>
                <a:gridCol w="1614625"/>
                <a:gridCol w="1614625"/>
              </a:tblGrid>
              <a:tr h="162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</a:rPr>
                        <a:t>첫 과제로 내 주신,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</a:rPr>
                        <a:t>Security 관련 용어를 정리 하였습니다.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</a:rPr>
                        <a:t>감사합니다.</a:t>
                      </a:r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 hMerge="1"/>
                <a:tc hMerge="1"/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첨부파일</a:t>
                      </a:r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점수확인: A</a:t>
                      </a:r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</a:tr>
            </a:tbl>
          </a:graphicData>
        </a:graphic>
      </p:graphicFrame>
      <p:pic>
        <p:nvPicPr>
          <p:cNvPr id="228" name="Shape 2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089" y="4269226"/>
            <a:ext cx="437634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/>
          <p:nvPr/>
        </p:nvSpPr>
        <p:spPr>
          <a:xfrm rot="1463805">
            <a:off x="7995485" y="3752762"/>
            <a:ext cx="873915" cy="506385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본인 외 점수확인 불가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073"/>
            <a:ext cx="2819400" cy="86677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/>
        </p:nvSpPr>
        <p:spPr>
          <a:xfrm>
            <a:off x="6441989" y="291794"/>
            <a:ext cx="2413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registration Site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0" y="1309816"/>
            <a:ext cx="2932669" cy="107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박신혜(교수)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소프트웨어특성화학과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담당교수: 박신혜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학생수: 17명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2537253" y="1306382"/>
            <a:ext cx="1647567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과제 게시판</a:t>
            </a:r>
          </a:p>
        </p:txBody>
      </p:sp>
      <p:sp>
        <p:nvSpPr>
          <p:cNvPr id="238" name="Shape 238"/>
          <p:cNvSpPr/>
          <p:nvPr/>
        </p:nvSpPr>
        <p:spPr>
          <a:xfrm>
            <a:off x="8127656" y="740114"/>
            <a:ext cx="586946" cy="2533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</a:p>
        </p:txBody>
      </p:sp>
      <p:sp>
        <p:nvSpPr>
          <p:cNvPr id="239" name="Shape 239"/>
          <p:cNvSpPr/>
          <p:nvPr/>
        </p:nvSpPr>
        <p:spPr>
          <a:xfrm>
            <a:off x="7470689" y="740114"/>
            <a:ext cx="586946" cy="2533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학생정보</a:t>
            </a:r>
          </a:p>
        </p:txBody>
      </p:sp>
      <p:sp>
        <p:nvSpPr>
          <p:cNvPr id="240" name="Shape 240"/>
          <p:cNvSpPr/>
          <p:nvPr/>
        </p:nvSpPr>
        <p:spPr>
          <a:xfrm>
            <a:off x="8348020" y="1364391"/>
            <a:ext cx="586946" cy="253314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리스트로..</a:t>
            </a:r>
          </a:p>
        </p:txBody>
      </p:sp>
      <p:sp>
        <p:nvSpPr>
          <p:cNvPr id="241" name="Shape 241"/>
          <p:cNvSpPr/>
          <p:nvPr/>
        </p:nvSpPr>
        <p:spPr>
          <a:xfrm>
            <a:off x="7620000" y="1364391"/>
            <a:ext cx="586946" cy="253314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수정/저장</a:t>
            </a:r>
          </a:p>
        </p:txBody>
      </p:sp>
      <p:sp>
        <p:nvSpPr>
          <p:cNvPr id="242" name="Shape 242"/>
          <p:cNvSpPr/>
          <p:nvPr/>
        </p:nvSpPr>
        <p:spPr>
          <a:xfrm>
            <a:off x="288323" y="6268994"/>
            <a:ext cx="2042984" cy="337751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교수 : 점수</a:t>
            </a:r>
          </a:p>
        </p:txBody>
      </p:sp>
      <p:graphicFrame>
        <p:nvGraphicFramePr>
          <p:cNvPr id="243" name="Shape 243"/>
          <p:cNvGraphicFramePr/>
          <p:nvPr/>
        </p:nvGraphicFramePr>
        <p:xfrm>
          <a:off x="2537253" y="16436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{6444EA2F-9E15-4F3D-89C7-30BE9BACF30A}</a:tableStyleId>
              </a:tblPr>
              <a:tblGrid>
                <a:gridCol w="576025"/>
                <a:gridCol w="3320475"/>
                <a:gridCol w="922650"/>
                <a:gridCol w="930875"/>
                <a:gridCol w="708450"/>
              </a:tblGrid>
              <a:tr h="44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No.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제목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작성자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작성일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cap="none" strike="noStrike"/>
                        <a:t>확인/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cap="none" strike="noStrike"/>
                        <a:t>점수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Secure s/w 용어정리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조인성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cap="none" strike="noStrike"/>
                        <a:t>2015.09.16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Check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4" name="Shape 244"/>
          <p:cNvGraphicFramePr/>
          <p:nvPr/>
        </p:nvGraphicFramePr>
        <p:xfrm>
          <a:off x="2537255" y="25124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{6444EA2F-9E15-4F3D-89C7-30BE9BACF30A}</a:tableStyleId>
              </a:tblPr>
              <a:tblGrid>
                <a:gridCol w="576650"/>
                <a:gridCol w="2652575"/>
                <a:gridCol w="1614625"/>
                <a:gridCol w="1614625"/>
              </a:tblGrid>
              <a:tr h="162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</a:rPr>
                        <a:t>첫 과제로 내 주신,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</a:rPr>
                        <a:t>Security 관련 용어를 정리 하였습니다.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</a:rPr>
                        <a:t>감사합니다.</a:t>
                      </a:r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 hMerge="1"/>
                <a:tc hMerge="1"/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첨부파일</a:t>
                      </a:r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</a:tr>
            </a:tbl>
          </a:graphicData>
        </a:graphic>
      </p:graphicFrame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1228" y="4150985"/>
            <a:ext cx="437634" cy="323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6" name="Shape 246"/>
          <p:cNvGraphicFramePr/>
          <p:nvPr/>
        </p:nvGraphicFramePr>
        <p:xfrm>
          <a:off x="7470689" y="41509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{6444EA2F-9E15-4F3D-89C7-30BE9BACF30A}</a:tableStyleId>
              </a:tblPr>
              <a:tblGrid>
                <a:gridCol w="586950"/>
              </a:tblGrid>
              <a:tr h="159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A+</a:t>
                      </a:r>
                    </a:p>
                  </a:txBody>
                  <a:tcPr marT="45725" marB="45725" marR="91450" marL="91450"/>
                </a:tc>
              </a:tr>
              <a:tr h="159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A</a:t>
                      </a:r>
                    </a:p>
                  </a:txBody>
                  <a:tcPr marT="45725" marB="45725" marR="91450" marL="91450"/>
                </a:tc>
              </a:tr>
              <a:tr h="159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B+</a:t>
                      </a:r>
                    </a:p>
                  </a:txBody>
                  <a:tcPr marT="45725" marB="45725" marR="91450" marL="91450"/>
                </a:tc>
              </a:tr>
              <a:tr h="159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B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47" name="Shape 247"/>
          <p:cNvSpPr/>
          <p:nvPr/>
        </p:nvSpPr>
        <p:spPr>
          <a:xfrm>
            <a:off x="8238868" y="4221521"/>
            <a:ext cx="586946" cy="253314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확인/정정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423025" y="5009450"/>
            <a:ext cx="65727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073"/>
            <a:ext cx="2819400" cy="86677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6441989" y="291794"/>
            <a:ext cx="28420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registration Site</a:t>
            </a:r>
          </a:p>
        </p:txBody>
      </p:sp>
      <p:sp>
        <p:nvSpPr>
          <p:cNvPr id="103" name="Shape 103"/>
          <p:cNvSpPr/>
          <p:nvPr/>
        </p:nvSpPr>
        <p:spPr>
          <a:xfrm>
            <a:off x="304800" y="6194853"/>
            <a:ext cx="1705232" cy="33775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회원가입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6987" y="997920"/>
            <a:ext cx="7698645" cy="510886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8127656" y="740114"/>
            <a:ext cx="586946" cy="253314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In</a:t>
            </a:r>
          </a:p>
        </p:txBody>
      </p:sp>
      <p:sp>
        <p:nvSpPr>
          <p:cNvPr id="106" name="Shape 106"/>
          <p:cNvSpPr/>
          <p:nvPr/>
        </p:nvSpPr>
        <p:spPr>
          <a:xfrm>
            <a:off x="7470689" y="740114"/>
            <a:ext cx="586946" cy="253314"/>
          </a:xfrm>
          <a:prstGeom prst="roundRect">
            <a:avLst>
              <a:gd fmla="val 16667" name="adj"/>
            </a:avLst>
          </a:prstGeom>
          <a:solidFill>
            <a:srgbClr val="DBDBDB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첫페이지로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073"/>
            <a:ext cx="2819400" cy="86677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6441989" y="291794"/>
            <a:ext cx="28420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registration Site</a:t>
            </a:r>
          </a:p>
        </p:txBody>
      </p:sp>
      <p:sp>
        <p:nvSpPr>
          <p:cNvPr id="113" name="Shape 113"/>
          <p:cNvSpPr/>
          <p:nvPr/>
        </p:nvSpPr>
        <p:spPr>
          <a:xfrm>
            <a:off x="304800" y="6194853"/>
            <a:ext cx="1705232" cy="33775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회원가입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0032" y="841734"/>
            <a:ext cx="6556418" cy="542123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8127656" y="740114"/>
            <a:ext cx="586946" cy="253314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In</a:t>
            </a:r>
          </a:p>
        </p:txBody>
      </p:sp>
      <p:sp>
        <p:nvSpPr>
          <p:cNvPr id="116" name="Shape 116"/>
          <p:cNvSpPr/>
          <p:nvPr/>
        </p:nvSpPr>
        <p:spPr>
          <a:xfrm>
            <a:off x="7470689" y="740114"/>
            <a:ext cx="586946" cy="253314"/>
          </a:xfrm>
          <a:prstGeom prst="roundRect">
            <a:avLst>
              <a:gd fmla="val 16667" name="adj"/>
            </a:avLst>
          </a:prstGeom>
          <a:solidFill>
            <a:srgbClr val="DBDBDB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첫페이지로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5454450" y="5925175"/>
            <a:ext cx="3936899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“취소” 도 있어야할듯요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073"/>
            <a:ext cx="2819400" cy="86677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441989" y="291794"/>
            <a:ext cx="28420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registration Site</a:t>
            </a:r>
          </a:p>
        </p:txBody>
      </p:sp>
      <p:sp>
        <p:nvSpPr>
          <p:cNvPr id="124" name="Shape 124"/>
          <p:cNvSpPr/>
          <p:nvPr/>
        </p:nvSpPr>
        <p:spPr>
          <a:xfrm>
            <a:off x="304800" y="6194853"/>
            <a:ext cx="1705232" cy="33775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비밀번호변경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441989" y="291794"/>
            <a:ext cx="2413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registration Site</a:t>
            </a:r>
          </a:p>
        </p:txBody>
      </p:sp>
      <p:sp>
        <p:nvSpPr>
          <p:cNvPr id="126" name="Shape 126"/>
          <p:cNvSpPr/>
          <p:nvPr/>
        </p:nvSpPr>
        <p:spPr>
          <a:xfrm>
            <a:off x="8127656" y="740114"/>
            <a:ext cx="586946" cy="253314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</a:p>
        </p:txBody>
      </p:sp>
      <p:sp>
        <p:nvSpPr>
          <p:cNvPr id="127" name="Shape 127"/>
          <p:cNvSpPr/>
          <p:nvPr/>
        </p:nvSpPr>
        <p:spPr>
          <a:xfrm>
            <a:off x="7470689" y="740114"/>
            <a:ext cx="586946" cy="253314"/>
          </a:xfrm>
          <a:prstGeom prst="roundRect">
            <a:avLst>
              <a:gd fmla="val 16667" name="adj"/>
            </a:avLst>
          </a:prstGeom>
          <a:solidFill>
            <a:srgbClr val="DBDBDB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개인정보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658" y="1829185"/>
            <a:ext cx="6734174" cy="313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4935975" y="1981200"/>
            <a:ext cx="3039000" cy="95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-US" sz="1000"/>
              <a:t>암호5회 실패 시, 암호 재설정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-US" sz="1000"/>
              <a:t>패스워드 : 영문 대문자,소문자, 숫자 ,특수문자중 3가지 조합의 10자리 이상 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-US" sz="1000"/>
              <a:t>입력할 때 암호는 *로 표시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-US" sz="1000"/>
              <a:t>패스워드90일마다 변경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073"/>
            <a:ext cx="2819400" cy="86677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6441989" y="291794"/>
            <a:ext cx="2413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registration Site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0" y="1309816"/>
            <a:ext cx="2932669" cy="107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관리자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소프트웨어특성화학과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담당교수: 박신혜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학생수: 17명</a:t>
            </a:r>
          </a:p>
        </p:txBody>
      </p:sp>
      <p:sp>
        <p:nvSpPr>
          <p:cNvPr id="137" name="Shape 137"/>
          <p:cNvSpPr/>
          <p:nvPr/>
        </p:nvSpPr>
        <p:spPr>
          <a:xfrm>
            <a:off x="8127656" y="740114"/>
            <a:ext cx="586946" cy="2533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</a:p>
        </p:txBody>
      </p:sp>
      <p:sp>
        <p:nvSpPr>
          <p:cNvPr id="138" name="Shape 138"/>
          <p:cNvSpPr/>
          <p:nvPr/>
        </p:nvSpPr>
        <p:spPr>
          <a:xfrm>
            <a:off x="7470689" y="740114"/>
            <a:ext cx="586946" cy="2533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회원관리</a:t>
            </a:r>
          </a:p>
        </p:txBody>
      </p:sp>
      <p:sp>
        <p:nvSpPr>
          <p:cNvPr id="139" name="Shape 139"/>
          <p:cNvSpPr/>
          <p:nvPr/>
        </p:nvSpPr>
        <p:spPr>
          <a:xfrm>
            <a:off x="288323" y="6268994"/>
            <a:ext cx="2257167" cy="337751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관리자용-가입승인</a:t>
            </a: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306" y="2387033"/>
            <a:ext cx="8183777" cy="383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073"/>
            <a:ext cx="2819400" cy="86677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6441989" y="291794"/>
            <a:ext cx="2413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registration Site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0" y="1309816"/>
            <a:ext cx="2932669" cy="107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관리자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소프트웨어특성화학과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담당교수: 박신혜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학생수: 17명</a:t>
            </a:r>
          </a:p>
        </p:txBody>
      </p:sp>
      <p:sp>
        <p:nvSpPr>
          <p:cNvPr id="148" name="Shape 148"/>
          <p:cNvSpPr/>
          <p:nvPr/>
        </p:nvSpPr>
        <p:spPr>
          <a:xfrm>
            <a:off x="8127656" y="740114"/>
            <a:ext cx="586946" cy="2533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</a:p>
        </p:txBody>
      </p:sp>
      <p:sp>
        <p:nvSpPr>
          <p:cNvPr id="149" name="Shape 149"/>
          <p:cNvSpPr/>
          <p:nvPr/>
        </p:nvSpPr>
        <p:spPr>
          <a:xfrm>
            <a:off x="7470689" y="740114"/>
            <a:ext cx="586946" cy="2533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회원관리</a:t>
            </a:r>
          </a:p>
        </p:txBody>
      </p:sp>
      <p:sp>
        <p:nvSpPr>
          <p:cNvPr id="150" name="Shape 150"/>
          <p:cNvSpPr/>
          <p:nvPr/>
        </p:nvSpPr>
        <p:spPr>
          <a:xfrm>
            <a:off x="288322" y="6268994"/>
            <a:ext cx="2710249" cy="337751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관리자용- 회원등급관리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5263" y="2521808"/>
            <a:ext cx="7172324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073"/>
            <a:ext cx="2819400" cy="86677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6441989" y="291794"/>
            <a:ext cx="2413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registration Site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0" y="1309816"/>
            <a:ext cx="2932669" cy="107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조인성 (학생)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소프트웨어특성화학과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담당교수: 박신혜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학생수: 17명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2537253" y="1306382"/>
            <a:ext cx="1647567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과제 게시판</a:t>
            </a:r>
          </a:p>
        </p:txBody>
      </p:sp>
      <p:graphicFrame>
        <p:nvGraphicFramePr>
          <p:cNvPr id="160" name="Shape 160"/>
          <p:cNvGraphicFramePr/>
          <p:nvPr/>
        </p:nvGraphicFramePr>
        <p:xfrm>
          <a:off x="2537253" y="16592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{6444EA2F-9E15-4F3D-89C7-30BE9BACF30A}</a:tableStyleId>
              </a:tblPr>
              <a:tblGrid>
                <a:gridCol w="576025"/>
                <a:gridCol w="3320475"/>
                <a:gridCol w="922650"/>
                <a:gridCol w="930875"/>
                <a:gridCol w="708450"/>
              </a:tblGrid>
              <a:tr h="44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No.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제목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작성자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작성일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비고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Secure s/w 용어정리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조인성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Secure s/w 용어정리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양경석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Secure s/w 용어정리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임혜선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Secure s/w 용어정리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조은상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Secure s/w 용어정리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이수훈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Secure s/w 용어정리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홍명기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123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242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12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24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12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1" name="Shape 161"/>
          <p:cNvSpPr/>
          <p:nvPr/>
        </p:nvSpPr>
        <p:spPr>
          <a:xfrm>
            <a:off x="8127656" y="740114"/>
            <a:ext cx="586946" cy="253314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</a:p>
        </p:txBody>
      </p:sp>
      <p:sp>
        <p:nvSpPr>
          <p:cNvPr id="162" name="Shape 162"/>
          <p:cNvSpPr/>
          <p:nvPr/>
        </p:nvSpPr>
        <p:spPr>
          <a:xfrm>
            <a:off x="7470689" y="740114"/>
            <a:ext cx="586946" cy="253314"/>
          </a:xfrm>
          <a:prstGeom prst="roundRect">
            <a:avLst>
              <a:gd fmla="val 16667" name="adj"/>
            </a:avLst>
          </a:prstGeom>
          <a:solidFill>
            <a:srgbClr val="DBDBDB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개인정보</a:t>
            </a:r>
          </a:p>
        </p:txBody>
      </p:sp>
      <p:sp>
        <p:nvSpPr>
          <p:cNvPr id="163" name="Shape 163"/>
          <p:cNvSpPr/>
          <p:nvPr/>
        </p:nvSpPr>
        <p:spPr>
          <a:xfrm>
            <a:off x="288323" y="6268994"/>
            <a:ext cx="1705232" cy="33775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Main(학생용)</a:t>
            </a:r>
          </a:p>
        </p:txBody>
      </p:sp>
      <p:sp>
        <p:nvSpPr>
          <p:cNvPr id="164" name="Shape 164"/>
          <p:cNvSpPr/>
          <p:nvPr/>
        </p:nvSpPr>
        <p:spPr>
          <a:xfrm>
            <a:off x="8348020" y="1364391"/>
            <a:ext cx="586946" cy="253314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글쓰기</a:t>
            </a:r>
          </a:p>
        </p:txBody>
      </p:sp>
      <p:sp>
        <p:nvSpPr>
          <p:cNvPr id="165" name="Shape 165"/>
          <p:cNvSpPr/>
          <p:nvPr/>
        </p:nvSpPr>
        <p:spPr>
          <a:xfrm>
            <a:off x="8348020" y="2133719"/>
            <a:ext cx="586946" cy="253314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수정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073"/>
            <a:ext cx="2819400" cy="86677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6441989" y="291794"/>
            <a:ext cx="2413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registration Site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0" y="1309816"/>
            <a:ext cx="2932669" cy="107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관리자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소프트웨어특성화학과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담당교수: 박신혜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학생수: 17명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2537253" y="1306382"/>
            <a:ext cx="1647567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과제 게시판</a:t>
            </a:r>
          </a:p>
        </p:txBody>
      </p:sp>
      <p:sp>
        <p:nvSpPr>
          <p:cNvPr id="174" name="Shape 174"/>
          <p:cNvSpPr/>
          <p:nvPr/>
        </p:nvSpPr>
        <p:spPr>
          <a:xfrm>
            <a:off x="8127656" y="740114"/>
            <a:ext cx="586946" cy="2533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</a:p>
        </p:txBody>
      </p:sp>
      <p:sp>
        <p:nvSpPr>
          <p:cNvPr id="175" name="Shape 175"/>
          <p:cNvSpPr/>
          <p:nvPr/>
        </p:nvSpPr>
        <p:spPr>
          <a:xfrm>
            <a:off x="7470689" y="740114"/>
            <a:ext cx="586946" cy="2533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회원관리</a:t>
            </a:r>
          </a:p>
        </p:txBody>
      </p:sp>
      <p:graphicFrame>
        <p:nvGraphicFramePr>
          <p:cNvPr id="176" name="Shape 176"/>
          <p:cNvGraphicFramePr/>
          <p:nvPr/>
        </p:nvGraphicFramePr>
        <p:xfrm>
          <a:off x="2537253" y="16592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{6444EA2F-9E15-4F3D-89C7-30BE9BACF30A}</a:tableStyleId>
              </a:tblPr>
              <a:tblGrid>
                <a:gridCol w="576025"/>
                <a:gridCol w="3320475"/>
                <a:gridCol w="922650"/>
                <a:gridCol w="930875"/>
                <a:gridCol w="708450"/>
              </a:tblGrid>
              <a:tr h="44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No.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제목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작성자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작성일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비고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Secure s/w 용어정리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조인성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2015.09.16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Secure s/w 용어정리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양경석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cap="none" strike="noStrike"/>
                        <a:t>2015.09.16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Secure s/w 용어정리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임혜선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cap="none" strike="noStrike"/>
                        <a:t>2015.09.16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Secure s/w 용어정리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조은상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cap="none" strike="noStrike"/>
                        <a:t>2015.09.16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Secure s/w 용어정리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이수훈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cap="none" strike="noStrike"/>
                        <a:t>2015.09.16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Secure s/w 용어정리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홍명기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cap="none" strike="noStrike"/>
                        <a:t>2015.09.16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123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242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12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24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12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7" name="Shape 177"/>
          <p:cNvSpPr/>
          <p:nvPr/>
        </p:nvSpPr>
        <p:spPr>
          <a:xfrm>
            <a:off x="288323" y="6268994"/>
            <a:ext cx="1705232" cy="337751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Main(관리자용)</a:t>
            </a:r>
          </a:p>
        </p:txBody>
      </p:sp>
      <p:sp>
        <p:nvSpPr>
          <p:cNvPr id="178" name="Shape 178"/>
          <p:cNvSpPr/>
          <p:nvPr/>
        </p:nvSpPr>
        <p:spPr>
          <a:xfrm>
            <a:off x="8348020" y="2133719"/>
            <a:ext cx="586946" cy="253314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</a:t>
            </a:r>
          </a:p>
        </p:txBody>
      </p:sp>
      <p:sp>
        <p:nvSpPr>
          <p:cNvPr id="179" name="Shape 179"/>
          <p:cNvSpPr/>
          <p:nvPr/>
        </p:nvSpPr>
        <p:spPr>
          <a:xfrm>
            <a:off x="8348020" y="2548858"/>
            <a:ext cx="586946" cy="253314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</a:t>
            </a:r>
          </a:p>
        </p:txBody>
      </p:sp>
      <p:sp>
        <p:nvSpPr>
          <p:cNvPr id="180" name="Shape 180"/>
          <p:cNvSpPr/>
          <p:nvPr/>
        </p:nvSpPr>
        <p:spPr>
          <a:xfrm>
            <a:off x="8348020" y="2898282"/>
            <a:ext cx="586946" cy="253314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</a:t>
            </a:r>
          </a:p>
        </p:txBody>
      </p:sp>
      <p:sp>
        <p:nvSpPr>
          <p:cNvPr id="181" name="Shape 181"/>
          <p:cNvSpPr/>
          <p:nvPr/>
        </p:nvSpPr>
        <p:spPr>
          <a:xfrm>
            <a:off x="8348020" y="3258489"/>
            <a:ext cx="586946" cy="253314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</a:t>
            </a:r>
          </a:p>
        </p:txBody>
      </p:sp>
      <p:sp>
        <p:nvSpPr>
          <p:cNvPr id="182" name="Shape 182"/>
          <p:cNvSpPr/>
          <p:nvPr/>
        </p:nvSpPr>
        <p:spPr>
          <a:xfrm>
            <a:off x="8348020" y="3637896"/>
            <a:ext cx="586946" cy="253314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</a:t>
            </a:r>
          </a:p>
        </p:txBody>
      </p:sp>
      <p:sp>
        <p:nvSpPr>
          <p:cNvPr id="183" name="Shape 183"/>
          <p:cNvSpPr/>
          <p:nvPr/>
        </p:nvSpPr>
        <p:spPr>
          <a:xfrm>
            <a:off x="8348020" y="4023051"/>
            <a:ext cx="586946" cy="253314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</a:t>
            </a:r>
          </a:p>
        </p:txBody>
      </p:sp>
      <p:sp>
        <p:nvSpPr>
          <p:cNvPr id="184" name="Shape 184"/>
          <p:cNvSpPr/>
          <p:nvPr/>
        </p:nvSpPr>
        <p:spPr>
          <a:xfrm>
            <a:off x="8348020" y="1364391"/>
            <a:ext cx="586946" cy="253314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글쓰기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073"/>
            <a:ext cx="2819400" cy="86677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6441989" y="291794"/>
            <a:ext cx="2413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registration Site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0" y="1309816"/>
            <a:ext cx="2932669" cy="107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박신혜(교수)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소프트웨어특성화학과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담당교수: 박신혜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학생수: 17명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2537253" y="1306382"/>
            <a:ext cx="1647567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과제 게시판</a:t>
            </a:r>
          </a:p>
        </p:txBody>
      </p:sp>
      <p:sp>
        <p:nvSpPr>
          <p:cNvPr id="193" name="Shape 193"/>
          <p:cNvSpPr/>
          <p:nvPr/>
        </p:nvSpPr>
        <p:spPr>
          <a:xfrm>
            <a:off x="8127656" y="740114"/>
            <a:ext cx="586946" cy="2533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</a:p>
        </p:txBody>
      </p:sp>
      <p:sp>
        <p:nvSpPr>
          <p:cNvPr id="194" name="Shape 194"/>
          <p:cNvSpPr/>
          <p:nvPr/>
        </p:nvSpPr>
        <p:spPr>
          <a:xfrm>
            <a:off x="7470689" y="740114"/>
            <a:ext cx="586946" cy="2533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학생관리</a:t>
            </a:r>
          </a:p>
        </p:txBody>
      </p:sp>
      <p:graphicFrame>
        <p:nvGraphicFramePr>
          <p:cNvPr id="195" name="Shape 195"/>
          <p:cNvGraphicFramePr/>
          <p:nvPr/>
        </p:nvGraphicFramePr>
        <p:xfrm>
          <a:off x="2537253" y="16436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{6444EA2F-9E15-4F3D-89C7-30BE9BACF30A}</a:tableStyleId>
              </a:tblPr>
              <a:tblGrid>
                <a:gridCol w="576025"/>
                <a:gridCol w="3320475"/>
                <a:gridCol w="922650"/>
                <a:gridCol w="930875"/>
                <a:gridCol w="708450"/>
              </a:tblGrid>
              <a:tr h="44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No.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제목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작성자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작성일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cap="none" strike="noStrike"/>
                        <a:t>확인/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cap="none" strike="noStrike"/>
                        <a:t>점수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Secure s/w 용어정리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조인성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cap="none" strike="noStrike"/>
                        <a:t>2015.09.16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Check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Secure s/w 용어정리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양경석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cap="none" strike="noStrike"/>
                        <a:t>2015.09.16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uncheck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Secure s/w 용어정리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임혜선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cap="none" strike="noStrike"/>
                        <a:t>2015.09.16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cap="none" strike="noStrike"/>
                        <a:t>uncheck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Secure s/w 용어정리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조은상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cap="none" strike="noStrike"/>
                        <a:t>2015.09.16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cap="none" strike="noStrike"/>
                        <a:t>uncheck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Secure s/w 용어정리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이수훈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cap="none" strike="noStrike"/>
                        <a:t>2015.09.16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cap="none" strike="noStrike"/>
                        <a:t>uncheck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Secure s/w 용어정리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홍명기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cap="none" strike="noStrike"/>
                        <a:t>2015.09.16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cap="none" strike="noStrike"/>
                        <a:t>uncheck</a:t>
                      </a:r>
                    </a:p>
                  </a:txBody>
                  <a:tcPr marT="45725" marB="45725" marR="91450" marL="91450"/>
                </a:tc>
              </a:tr>
              <a:tr h="123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42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2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4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2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6" name="Shape 196"/>
          <p:cNvSpPr/>
          <p:nvPr/>
        </p:nvSpPr>
        <p:spPr>
          <a:xfrm>
            <a:off x="288323" y="6268994"/>
            <a:ext cx="1705232" cy="337751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Main(교수용)</a:t>
            </a:r>
          </a:p>
        </p:txBody>
      </p:sp>
      <p:sp>
        <p:nvSpPr>
          <p:cNvPr id="197" name="Shape 197"/>
          <p:cNvSpPr/>
          <p:nvPr/>
        </p:nvSpPr>
        <p:spPr>
          <a:xfrm>
            <a:off x="8348020" y="1364391"/>
            <a:ext cx="586946" cy="253314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글쓰기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