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39"/>
  </p:notesMasterIdLst>
  <p:sldIdLst>
    <p:sldId id="256" r:id="rId2"/>
    <p:sldId id="263" r:id="rId3"/>
    <p:sldId id="296" r:id="rId4"/>
    <p:sldId id="257" r:id="rId5"/>
    <p:sldId id="300" r:id="rId6"/>
    <p:sldId id="301" r:id="rId7"/>
    <p:sldId id="303" r:id="rId8"/>
    <p:sldId id="305" r:id="rId9"/>
    <p:sldId id="306" r:id="rId10"/>
    <p:sldId id="307" r:id="rId11"/>
    <p:sldId id="302" r:id="rId12"/>
    <p:sldId id="308" r:id="rId13"/>
    <p:sldId id="309" r:id="rId14"/>
    <p:sldId id="324" r:id="rId15"/>
    <p:sldId id="325" r:id="rId16"/>
    <p:sldId id="327" r:id="rId17"/>
    <p:sldId id="329" r:id="rId18"/>
    <p:sldId id="337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1" r:id="rId27"/>
    <p:sldId id="322" r:id="rId28"/>
    <p:sldId id="323" r:id="rId29"/>
    <p:sldId id="341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262" r:id="rId38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868"/>
    <a:srgbClr val="FF7C80"/>
    <a:srgbClr val="339933"/>
    <a:srgbClr val="FCE8E8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2" autoAdjust="0"/>
    <p:restoredTop sz="73611" autoAdjust="0"/>
  </p:normalViewPr>
  <p:slideViewPr>
    <p:cSldViewPr snapToGrid="0">
      <p:cViewPr varScale="1">
        <p:scale>
          <a:sx n="82" d="100"/>
          <a:sy n="82" d="100"/>
        </p:scale>
        <p:origin x="936" y="84"/>
      </p:cViewPr>
      <p:guideLst>
        <p:guide orient="horz" pos="2160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A475-565B-4249-A796-EEC23E75B950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2CD5-ECEA-40E7-A789-FD6BD4E0C9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1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9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49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42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091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7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13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83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74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smtClean="0"/>
              <a:t>Confidential, Integrity, Availability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94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27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09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66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02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09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52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62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32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8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20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7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85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7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6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9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2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6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2CD5-ECEA-40E7-A789-FD6BD4E0C94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745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194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8028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357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55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387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BBA99A9-2B47-472B-A076-9FB262785049}" type="datetimeFigureOut">
              <a:rPr lang="ko-KR" altLang="en-US" smtClean="0"/>
              <a:pPr/>
              <a:t>2015-12-04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68550B-C718-4DC4-A96B-EDF81F8578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210.107.197.133:8080/secure/index.j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210.107.197.133:8080/secure/board_list.jsp" TargetMode="External"/><Relationship Id="rId13" Type="http://schemas.openxmlformats.org/officeDocument/2006/relationships/hyperlink" Target="http://210.107.197.133:8080/secure/sub_grading.jsp" TargetMode="External"/><Relationship Id="rId3" Type="http://schemas.openxmlformats.org/officeDocument/2006/relationships/hyperlink" Target="http://210.107.197.133:8080/secure/" TargetMode="External"/><Relationship Id="rId7" Type="http://schemas.openxmlformats.org/officeDocument/2006/relationships/hyperlink" Target="http://210.107.197.133:8080/secure/user_info.jsp" TargetMode="External"/><Relationship Id="rId12" Type="http://schemas.openxmlformats.org/officeDocument/2006/relationships/hyperlink" Target="http://210.107.197.133:8080/secure/grading.j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107.197.133:8080/secure/member_modify.jsp" TargetMode="External"/><Relationship Id="rId11" Type="http://schemas.openxmlformats.org/officeDocument/2006/relationships/hyperlink" Target="http://210.107.197.133:8080/secure/board_modify.jsp" TargetMode="External"/><Relationship Id="rId5" Type="http://schemas.openxmlformats.org/officeDocument/2006/relationships/hyperlink" Target="http://210.107.197.133:8080/secure/register_form.jsp" TargetMode="External"/><Relationship Id="rId10" Type="http://schemas.openxmlformats.org/officeDocument/2006/relationships/hyperlink" Target="http://210.107.197.133:8080/secure/write_index.jsp" TargetMode="External"/><Relationship Id="rId4" Type="http://schemas.openxmlformats.org/officeDocument/2006/relationships/hyperlink" Target="http://210.107.197.133:8080/secure/register_notice.jsp" TargetMode="External"/><Relationship Id="rId9" Type="http://schemas.openxmlformats.org/officeDocument/2006/relationships/hyperlink" Target="http://210.107.197.133:8080/secure/board_read.jsp" TargetMode="External"/><Relationship Id="rId14" Type="http://schemas.openxmlformats.org/officeDocument/2006/relationships/hyperlink" Target="http://210.107.197.133:8080/secure/member_admin.js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876999"/>
            <a:ext cx="8081070" cy="1646302"/>
          </a:xfrm>
        </p:spPr>
        <p:txBody>
          <a:bodyPr/>
          <a:lstStyle/>
          <a:p>
            <a:pPr algn="l"/>
            <a:r>
              <a:rPr lang="ko-KR" altLang="en-US" sz="4800" dirty="0" smtClean="0"/>
              <a:t>과제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787067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sz="3200" b="1" dirty="0" smtClean="0"/>
              <a:t>Secure S/W </a:t>
            </a:r>
            <a:r>
              <a:rPr lang="ko-KR" altLang="en-US" sz="3200" b="1" dirty="0" smtClean="0"/>
              <a:t>설계</a:t>
            </a:r>
            <a:endParaRPr lang="en-US" altLang="ko-KR" sz="3200" b="1" dirty="0" smtClean="0"/>
          </a:p>
          <a:p>
            <a:pPr algn="r"/>
            <a:r>
              <a:rPr lang="en-US" altLang="ko-KR" sz="3200" b="1" dirty="0" smtClean="0"/>
              <a:t>Team1 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18236" y="5147732"/>
            <a:ext cx="960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임혜선</a:t>
            </a:r>
            <a:endParaRPr lang="en-US" altLang="ko-KR" dirty="0" smtClean="0"/>
          </a:p>
          <a:p>
            <a:r>
              <a:rPr lang="ko-KR" altLang="en-US" dirty="0" smtClean="0"/>
              <a:t>조은상</a:t>
            </a:r>
            <a:endParaRPr lang="en-US" altLang="ko-KR" dirty="0" smtClean="0"/>
          </a:p>
          <a:p>
            <a:r>
              <a:rPr lang="ko-KR" altLang="en-US" dirty="0" smtClean="0"/>
              <a:t>양경석</a:t>
            </a:r>
            <a:endParaRPr lang="en-US" altLang="ko-KR" dirty="0" smtClean="0"/>
          </a:p>
          <a:p>
            <a:r>
              <a:rPr lang="ko-KR" altLang="en-US" dirty="0" smtClean="0"/>
              <a:t>이수훈</a:t>
            </a:r>
            <a:endParaRPr lang="en-US" altLang="ko-KR" dirty="0" smtClean="0"/>
          </a:p>
          <a:p>
            <a:r>
              <a:rPr lang="ko-KR" altLang="en-US" dirty="0" smtClean="0"/>
              <a:t>홍명기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7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보안 요구사항 적용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</a:t>
            </a:r>
            <a:r>
              <a:rPr lang="ko-KR" altLang="en-US" sz="3200" b="1" dirty="0" smtClean="0"/>
              <a:t>기본 보안 적용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 smtClean="0"/>
              <a:t>   - OWASP 10 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+ S/W </a:t>
            </a:r>
            <a:r>
              <a:rPr lang="ko-KR" altLang="en-US" b="1" dirty="0" smtClean="0"/>
              <a:t>개발보안 </a:t>
            </a:r>
            <a:r>
              <a:rPr lang="en-US" altLang="ko-KR" b="1" dirty="0" smtClean="0"/>
              <a:t>47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987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480941"/>
            <a:ext cx="9404723" cy="779182"/>
          </a:xfrm>
        </p:spPr>
        <p:txBody>
          <a:bodyPr/>
          <a:lstStyle/>
          <a:p>
            <a:r>
              <a:rPr lang="ko-KR" altLang="en-US" b="1" dirty="0" smtClean="0"/>
              <a:t>기본보안 적용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8499"/>
              </p:ext>
            </p:extLst>
          </p:nvPr>
        </p:nvGraphicFramePr>
        <p:xfrm>
          <a:off x="646111" y="1527188"/>
          <a:ext cx="11229214" cy="459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24"/>
                <a:gridCol w="3930733"/>
                <a:gridCol w="6662057"/>
              </a:tblGrid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적용사항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766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필드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유효한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입력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입력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유요한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입력하도록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r>
                        <a:rPr lang="en-US" altLang="ko-KR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[</a:t>
                      </a:r>
                      <a:r>
                        <a:rPr lang="ko-KR" altLang="ko-KR" sz="1800" i="1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포맷스트링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삽입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S/W47]</a:t>
                      </a:r>
                      <a:endParaRPr lang="ko-KR" altLang="en-US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*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표시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password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대로 보이지 않도록 처리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89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30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마다 변경 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경과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box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endParaRPr lang="ko-KR" altLang="en-US" dirty="0"/>
                    </a:p>
                  </a:txBody>
                  <a:tcPr/>
                </a:tc>
              </a:tr>
              <a:tr h="912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 전송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암호화된 정보를 데이터베이스에 저장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데이터베이스에서 암호화된 정보를 가져와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복호화하여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4" name="그림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82" y="3253839"/>
            <a:ext cx="2386942" cy="878774"/>
          </a:xfrm>
          <a:prstGeom prst="rect">
            <a:avLst/>
          </a:prstGeom>
          <a:noFill/>
          <a:ex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330" y="4520849"/>
            <a:ext cx="3107995" cy="706363"/>
          </a:xfrm>
          <a:prstGeom prst="rect">
            <a:avLst/>
          </a:prstGeom>
        </p:spPr>
      </p:pic>
      <p:pic>
        <p:nvPicPr>
          <p:cNvPr id="27" name="그림 2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243" y="1363982"/>
            <a:ext cx="2571755" cy="1106691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7019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480941"/>
            <a:ext cx="9404723" cy="779182"/>
          </a:xfrm>
        </p:spPr>
        <p:txBody>
          <a:bodyPr/>
          <a:lstStyle/>
          <a:p>
            <a:r>
              <a:rPr lang="ko-KR" altLang="en-US" b="1" dirty="0" smtClean="0"/>
              <a:t>기본보안 적용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19247"/>
              </p:ext>
            </p:extLst>
          </p:nvPr>
        </p:nvGraphicFramePr>
        <p:xfrm>
          <a:off x="646111" y="1527188"/>
          <a:ext cx="11229214" cy="455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24"/>
                <a:gridCol w="3930733"/>
                <a:gridCol w="6662057"/>
              </a:tblGrid>
              <a:tr h="950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적용사항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951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입력조건 적용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5~20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 영문대소문자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 혼합하여 사용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외 회원가입 필드 조건에 대해 조건에 맞지 않을 경우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box 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취약한 비밀번호 허용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S/W47]</a:t>
                      </a:r>
                      <a:endParaRPr lang="ko-KR" altLang="ko-KR" sz="1800" i="1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2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Log-In Password 5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잘못 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정보로 접근 막고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연락처와 조치사항 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 카운터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fail_flag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갱신하여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이상 실패 시 로그인 불가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연락 메시지 출력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반복된 인증시도 제한 기능부재 </a:t>
                      </a:r>
                      <a:r>
                        <a:rPr lang="en-US" altLang="ko-KR" sz="1800" i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S/W47]</a:t>
                      </a:r>
                    </a:p>
                    <a:p>
                      <a:pPr latinLnBrk="1"/>
                      <a:endParaRPr lang="en-US" altLang="ko-KR" sz="1800" i="1" kern="1200" dirty="0" smtClean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ko-KR" sz="1800" i="1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3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중복체크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중복체크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021687"/>
              </p:ext>
            </p:extLst>
          </p:nvPr>
        </p:nvGraphicFramePr>
        <p:xfrm>
          <a:off x="8279550" y="4025736"/>
          <a:ext cx="3595775" cy="931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비트맵 이미지" r:id="rId4" imgW="3296110" imgH="857143" progId="Paint.Picture">
                  <p:embed/>
                </p:oleObj>
              </mc:Choice>
              <mc:Fallback>
                <p:oleObj name="비트맵 이미지" r:id="rId4" imgW="3296110" imgH="85714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550" y="4025736"/>
                        <a:ext cx="3595775" cy="931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05" y="5344928"/>
            <a:ext cx="2818969" cy="953049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4825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667" y="390816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OWASP 10</a:t>
            </a:r>
            <a:endParaRPr lang="en-US" altLang="ko-KR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958867" cy="4814976"/>
          </a:xfrm>
        </p:spPr>
        <p:txBody>
          <a:bodyPr>
            <a:normAutofit/>
          </a:bodyPr>
          <a:lstStyle/>
          <a:p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09214"/>
              </p:ext>
            </p:extLst>
          </p:nvPr>
        </p:nvGraphicFramePr>
        <p:xfrm>
          <a:off x="348472" y="1289031"/>
          <a:ext cx="11577893" cy="5649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3870"/>
                <a:gridCol w="8244023"/>
              </a:tblGrid>
              <a:tr h="3758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OWASP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내</a:t>
                      </a:r>
                      <a:r>
                        <a:rPr lang="en-US" sz="2400" kern="100" dirty="0">
                          <a:effectLst/>
                        </a:rPr>
                        <a:t>   </a:t>
                      </a:r>
                      <a:r>
                        <a:rPr lang="ko-KR" sz="2400" kern="100" dirty="0">
                          <a:effectLst/>
                        </a:rPr>
                        <a:t>용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A1. SQL Injection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ID, Password </a:t>
                      </a:r>
                      <a:r>
                        <a:rPr lang="ko-KR" sz="1800" kern="100" dirty="0">
                          <a:effectLst/>
                        </a:rPr>
                        <a:t>입력 창에서</a:t>
                      </a:r>
                      <a:r>
                        <a:rPr lang="en-US" sz="1800" kern="100" dirty="0">
                          <a:effectLst/>
                        </a:rPr>
                        <a:t> query </a:t>
                      </a:r>
                      <a:r>
                        <a:rPr lang="ko-KR" sz="1800" kern="100" dirty="0">
                          <a:effectLst/>
                        </a:rPr>
                        <a:t>문 입력 통제</a:t>
                      </a:r>
                      <a:r>
                        <a:rPr lang="en-US" sz="1800" kern="100" dirty="0">
                          <a:effectLst/>
                        </a:rPr>
                        <a:t> (</a:t>
                      </a:r>
                      <a:r>
                        <a:rPr lang="ko-KR" sz="1800" kern="100" dirty="0">
                          <a:effectLst/>
                        </a:rPr>
                        <a:t>입력한 데이터 </a:t>
                      </a:r>
                      <a:r>
                        <a:rPr lang="en-US" sz="1800" kern="100" dirty="0">
                          <a:effectLst/>
                        </a:rPr>
                        <a:t>Filtering)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746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페이지 오류 시</a:t>
                      </a:r>
                      <a:r>
                        <a:rPr lang="en-US" sz="1800" kern="100" dirty="0">
                          <a:effectLst/>
                        </a:rPr>
                        <a:t> Error Message </a:t>
                      </a:r>
                      <a:r>
                        <a:rPr lang="ko-KR" sz="1800" kern="100" dirty="0">
                          <a:effectLst/>
                        </a:rPr>
                        <a:t>차단</a:t>
                      </a:r>
                      <a:r>
                        <a:rPr lang="en-US" sz="1800" kern="100" dirty="0">
                          <a:effectLst/>
                        </a:rPr>
                        <a:t/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오류 메시지를 통합 정보노출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-SW47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오류상황대응부재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부적절한 예외처리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A2. </a:t>
                      </a:r>
                      <a:r>
                        <a:rPr lang="ko-KR" sz="1800" kern="100" dirty="0">
                          <a:effectLst/>
                        </a:rPr>
                        <a:t>인증 및 세션관리 취약점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잘못된 세션에 의한 정보노출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로그인 과정 암호화</a:t>
                      </a:r>
                      <a:r>
                        <a:rPr lang="en-US" sz="1800" kern="100" dirty="0">
                          <a:effectLst/>
                        </a:rPr>
                        <a:t>(SSL: Secure Socket Layer)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로그인 후</a:t>
                      </a:r>
                      <a:r>
                        <a:rPr lang="en-US" sz="1800" kern="100" dirty="0">
                          <a:effectLst/>
                        </a:rPr>
                        <a:t>, 10</a:t>
                      </a:r>
                      <a:r>
                        <a:rPr lang="ko-KR" sz="1800" kern="100" dirty="0">
                          <a:effectLst/>
                        </a:rPr>
                        <a:t>분간 활동 없을 시에 강제 로그아웃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IE </a:t>
                      </a:r>
                      <a:r>
                        <a:rPr lang="ko-KR" sz="1800" kern="100" dirty="0">
                          <a:effectLst/>
                        </a:rPr>
                        <a:t>창 닫으면 자동 로그아웃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460334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A3. </a:t>
                      </a:r>
                      <a:r>
                        <a:rPr lang="en-US" sz="1800" kern="100" dirty="0" smtClean="0">
                          <a:effectLst/>
                        </a:rPr>
                        <a:t>XSS,  </a:t>
                      </a:r>
                      <a:r>
                        <a:rPr lang="en-US" altLang="ko-KR" sz="1800" kern="100" dirty="0" smtClean="0">
                          <a:effectLst/>
                        </a:rPr>
                        <a:t>A8. CSRF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크로스사이트 </a:t>
                      </a:r>
                      <a:r>
                        <a:rPr lang="ko-KR" sz="1400" kern="100" dirty="0" err="1">
                          <a:solidFill>
                            <a:srgbClr val="00B0F0"/>
                          </a:solidFill>
                          <a:effectLst/>
                        </a:rPr>
                        <a:t>스크립팅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신뢰되지 않은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URL 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주소로 자연접속 연결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–SW47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입력한 데이터</a:t>
                      </a:r>
                      <a:r>
                        <a:rPr lang="en-US" sz="1800" kern="100" dirty="0">
                          <a:effectLst/>
                        </a:rPr>
                        <a:t> Filtering (</a:t>
                      </a:r>
                      <a:r>
                        <a:rPr lang="ko-KR" sz="1800" kern="100" dirty="0">
                          <a:effectLst/>
                        </a:rPr>
                        <a:t>스크립트 실행 금지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입력 값 검증 및 치환</a:t>
                      </a: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ko-KR" sz="1800" kern="100">
                          <a:effectLst/>
                        </a:rPr>
                        <a:t>게시판</a:t>
                      </a:r>
                      <a:r>
                        <a:rPr lang="en-US" sz="1800" kern="100">
                          <a:effectLst/>
                        </a:rPr>
                        <a:t>)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36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게시판</a:t>
                      </a:r>
                      <a:r>
                        <a:rPr lang="en-US" sz="1800" kern="100" dirty="0">
                          <a:effectLst/>
                        </a:rPr>
                        <a:t> file upload </a:t>
                      </a:r>
                      <a:r>
                        <a:rPr lang="ko-KR" sz="1800" kern="100" dirty="0">
                          <a:effectLst/>
                        </a:rPr>
                        <a:t>시</a:t>
                      </a:r>
                      <a:r>
                        <a:rPr lang="en-US" sz="1800" kern="100" dirty="0">
                          <a:effectLst/>
                        </a:rPr>
                        <a:t> upload file </a:t>
                      </a:r>
                      <a:r>
                        <a:rPr lang="ko-KR" sz="1800" kern="100" dirty="0">
                          <a:effectLst/>
                        </a:rPr>
                        <a:t>형식규제 </a:t>
                      </a:r>
                      <a:r>
                        <a:rPr lang="en-US" altLang="ko-KR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위험한 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형식 파일 업로드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48643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A4. </a:t>
                      </a:r>
                      <a:r>
                        <a:rPr lang="ko-KR" sz="1800" kern="100" dirty="0">
                          <a:effectLst/>
                        </a:rPr>
                        <a:t>취약한 직접 객체 참조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15645" algn="l"/>
                        </a:tabLst>
                      </a:pPr>
                      <a:r>
                        <a:rPr lang="ko-KR" sz="1800" kern="100">
                          <a:effectLst/>
                        </a:rPr>
                        <a:t>오류</a:t>
                      </a:r>
                      <a:r>
                        <a:rPr lang="en-US" sz="1800" kern="100">
                          <a:effectLst/>
                        </a:rPr>
                        <a:t> Page, Message -&gt; Redirection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5149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웹 페이지 강제 입력 시 세션 체크하여 권한 확인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주소 입력 접속차단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경로조작 및 자원삽입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–S/W47]</a:t>
                      </a:r>
                      <a:endParaRPr lang="ko-KR" sz="18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325128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A6. </a:t>
                      </a:r>
                      <a:r>
                        <a:rPr lang="ko-KR" sz="1800" kern="100" dirty="0" err="1">
                          <a:effectLst/>
                        </a:rPr>
                        <a:t>민감</a:t>
                      </a:r>
                      <a:r>
                        <a:rPr lang="ko-KR" sz="1800" kern="100" dirty="0">
                          <a:effectLst/>
                        </a:rPr>
                        <a:t> 데이터노출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264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중요</a:t>
                      </a:r>
                      <a:r>
                        <a:rPr lang="en-US" sz="1800" kern="100" dirty="0">
                          <a:effectLst/>
                        </a:rPr>
                        <a:t> Data </a:t>
                      </a:r>
                      <a:r>
                        <a:rPr lang="ko-KR" sz="1800" kern="100" dirty="0" smtClean="0">
                          <a:effectLst/>
                        </a:rPr>
                        <a:t>암호화</a:t>
                      </a:r>
                      <a:r>
                        <a:rPr lang="en-US" altLang="ko-KR" sz="1800" kern="100" dirty="0" smtClean="0">
                          <a:effectLst/>
                        </a:rPr>
                        <a:t>    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중요정보 </a:t>
                      </a:r>
                      <a:r>
                        <a:rPr lang="ko-KR" sz="1400" kern="100" dirty="0" err="1">
                          <a:solidFill>
                            <a:srgbClr val="00B0F0"/>
                          </a:solidFill>
                          <a:effectLst/>
                        </a:rPr>
                        <a:t>평문저장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중요정보 </a:t>
                      </a:r>
                      <a:r>
                        <a:rPr lang="ko-KR" sz="1400" kern="100" dirty="0" err="1">
                          <a:solidFill>
                            <a:srgbClr val="00B0F0"/>
                          </a:solidFill>
                          <a:effectLst/>
                        </a:rPr>
                        <a:t>평문전송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- S/W47]</a:t>
                      </a:r>
                      <a:endParaRPr lang="ko-KR" sz="18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283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264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Web Page</a:t>
                      </a:r>
                      <a:r>
                        <a:rPr lang="ko-KR" sz="1800" kern="100" dirty="0">
                          <a:effectLst/>
                        </a:rPr>
                        <a:t>에서 </a:t>
                      </a:r>
                      <a:r>
                        <a:rPr lang="en-US" sz="1800" kern="100" dirty="0">
                          <a:effectLst/>
                        </a:rPr>
                        <a:t>DB Connection </a:t>
                      </a:r>
                      <a:r>
                        <a:rPr lang="ko-KR" sz="1800" kern="100" dirty="0">
                          <a:effectLst/>
                        </a:rPr>
                        <a:t>시 </a:t>
                      </a:r>
                      <a:r>
                        <a:rPr lang="en-US" sz="1800" kern="100" dirty="0">
                          <a:effectLst/>
                        </a:rPr>
                        <a:t>ID, PW </a:t>
                      </a:r>
                      <a:r>
                        <a:rPr lang="ko-KR" sz="1800" kern="100" dirty="0">
                          <a:effectLst/>
                        </a:rPr>
                        <a:t>암호화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  <a:tr h="75475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A7. </a:t>
                      </a:r>
                      <a:r>
                        <a:rPr lang="ko-KR" sz="1800" kern="100" dirty="0">
                          <a:effectLst/>
                        </a:rPr>
                        <a:t>기능 </a:t>
                      </a:r>
                      <a:r>
                        <a:rPr lang="ko-KR" sz="1800" kern="100" dirty="0" smtClean="0">
                          <a:effectLst/>
                        </a:rPr>
                        <a:t>수준의</a:t>
                      </a:r>
                      <a:r>
                        <a:rPr lang="en-US" altLang="ko-KR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smtClean="0">
                          <a:effectLst/>
                        </a:rPr>
                        <a:t>접근통제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 권한에 따른 페이지 접속 </a:t>
                      </a:r>
                      <a:r>
                        <a:rPr lang="ko-KR" sz="1800" kern="100" dirty="0" smtClean="0">
                          <a:effectLst/>
                        </a:rPr>
                        <a:t>여부</a:t>
                      </a:r>
                      <a:r>
                        <a:rPr lang="en-US" altLang="ko-KR" sz="1800" kern="100" dirty="0" smtClean="0">
                          <a:effectLst/>
                        </a:rPr>
                        <a:t>  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적적한 인증 없는 중요기능 허용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–S/W47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부적절한 인가 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– S/W47</a:t>
                      </a:r>
                      <a:r>
                        <a:rPr lang="en-US" sz="1400" kern="100" dirty="0" smtClean="0">
                          <a:solidFill>
                            <a:srgbClr val="00B0F0"/>
                          </a:solidFill>
                          <a:effectLst/>
                        </a:rPr>
                        <a:t>] [</a:t>
                      </a:r>
                      <a:r>
                        <a:rPr lang="ko-KR" sz="1400" kern="100" dirty="0">
                          <a:solidFill>
                            <a:srgbClr val="00B0F0"/>
                          </a:solidFill>
                          <a:effectLst/>
                        </a:rPr>
                        <a:t>중요한 자원에 대한 잘못된 권한 설정</a:t>
                      </a:r>
                      <a:r>
                        <a:rPr lang="en-US" sz="1400" kern="100" dirty="0">
                          <a:solidFill>
                            <a:srgbClr val="00B0F0"/>
                          </a:solidFill>
                          <a:effectLst/>
                        </a:rPr>
                        <a:t>-S/W47]</a:t>
                      </a:r>
                      <a:endParaRPr lang="ko-KR" sz="1400" kern="100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92" marR="514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2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7676444" cy="3359678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Demo</a:t>
            </a:r>
          </a:p>
          <a:p>
            <a:pPr marL="0" indent="0">
              <a:buNone/>
            </a:pPr>
            <a:r>
              <a:rPr lang="en-US" altLang="ko-KR" sz="1200" b="1" dirty="0">
                <a:hlinkClick r:id="rId2"/>
              </a:rPr>
              <a:t>http://210.107.197.133:8080/secure/index.jsp</a:t>
            </a:r>
            <a:endParaRPr lang="en-US" altLang="ko-KR" sz="1200" b="1" dirty="0"/>
          </a:p>
          <a:p>
            <a:endParaRPr lang="en-US" altLang="ko-KR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7792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54190"/>
            <a:ext cx="10143066" cy="3359678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Secure Coding</a:t>
            </a:r>
          </a:p>
          <a:p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0528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Database </a:t>
            </a:r>
            <a:r>
              <a:rPr lang="ko-KR" altLang="en-US" sz="4000" b="1" dirty="0" smtClean="0"/>
              <a:t>암호화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kern="100" dirty="0" smtClean="0"/>
              <a:t>Database </a:t>
            </a:r>
            <a:r>
              <a:rPr lang="ko-KR" altLang="en-US" sz="2000" kern="100" dirty="0" smtClean="0"/>
              <a:t>접근에 암호화 및 </a:t>
            </a:r>
            <a:r>
              <a:rPr lang="ko-KR" altLang="en-US" sz="2000" kern="100" dirty="0" err="1" smtClean="0"/>
              <a:t>복호화</a:t>
            </a:r>
            <a:endParaRPr lang="en-US" altLang="ko-KR" sz="2000" kern="100" dirty="0"/>
          </a:p>
          <a:p>
            <a:pPr>
              <a:lnSpc>
                <a:spcPct val="107000"/>
              </a:lnSpc>
            </a:pPr>
            <a:r>
              <a:rPr lang="ko-KR" altLang="en-US" sz="2000" dirty="0"/>
              <a:t>적용방법 </a:t>
            </a:r>
            <a:r>
              <a:rPr lang="en-US" altLang="ko-KR" sz="2000" dirty="0"/>
              <a:t>: </a:t>
            </a:r>
            <a:r>
              <a:rPr lang="en-US" altLang="ko-KR" sz="2000" kern="100" dirty="0"/>
              <a:t>AES256, SHA256</a:t>
            </a:r>
            <a:endParaRPr lang="ko-KR" altLang="en-US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r>
              <a:rPr lang="ko-KR" altLang="en-US" sz="5400" dirty="0" smtClean="0">
                <a:solidFill>
                  <a:srgbClr val="339933"/>
                </a:solidFill>
              </a:rPr>
              <a:t>명기</a:t>
            </a:r>
            <a:endParaRPr lang="en-US" altLang="ko-KR" sz="5400" dirty="0">
              <a:solidFill>
                <a:srgbClr val="3399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484" y="216237"/>
            <a:ext cx="407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Password </a:t>
            </a:r>
            <a:r>
              <a:rPr lang="ko-KR" altLang="en-US" dirty="0"/>
              <a:t>전송 시</a:t>
            </a:r>
            <a:r>
              <a:rPr lang="en-US" altLang="ko-KR" dirty="0"/>
              <a:t>, </a:t>
            </a:r>
            <a:r>
              <a:rPr lang="ko-KR" altLang="en-US" dirty="0" err="1"/>
              <a:t>평문으로</a:t>
            </a:r>
            <a:r>
              <a:rPr lang="ko-KR" altLang="en-US" dirty="0"/>
              <a:t> 전송 </a:t>
            </a:r>
            <a:r>
              <a:rPr lang="en-US" altLang="ko-KR" dirty="0"/>
              <a:t>-&gt; </a:t>
            </a:r>
            <a:r>
              <a:rPr lang="ko-KR" altLang="en-US" dirty="0"/>
              <a:t>암호화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접근 </a:t>
            </a:r>
            <a:r>
              <a:rPr lang="en-US" altLang="ko-KR" dirty="0"/>
              <a:t>: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하드코딩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 </a:t>
            </a:r>
            <a:r>
              <a:rPr lang="ko-KR" altLang="en-US" dirty="0"/>
              <a:t>과정 암호화</a:t>
            </a:r>
            <a:r>
              <a:rPr lang="en-US" altLang="ko-KR" dirty="0"/>
              <a:t>(SSL: Secure Socket Layer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중요 </a:t>
            </a:r>
            <a:r>
              <a:rPr lang="en-US" altLang="ko-KR" dirty="0"/>
              <a:t>Data -&gt; Password, e-mail, </a:t>
            </a:r>
            <a:r>
              <a:rPr lang="ko-KR" altLang="en-US" dirty="0"/>
              <a:t>전화번호 암호화</a:t>
            </a:r>
          </a:p>
        </p:txBody>
      </p:sp>
    </p:spTree>
    <p:extLst>
      <p:ext uri="{BB962C8B-B14F-4D97-AF65-F5344CB8AC3E}">
        <p14:creationId xmlns:p14="http://schemas.microsoft.com/office/powerpoint/2010/main" val="10227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A4. </a:t>
            </a:r>
            <a:r>
              <a:rPr lang="ko-KR" altLang="en-US" sz="4000" b="1" dirty="0" smtClean="0"/>
              <a:t>취약한 직접객체 참조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124807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웹 페이지 강제 입력 시 세션 체크하여 권한 확인</a:t>
            </a:r>
            <a:r>
              <a:rPr lang="en-US" altLang="ko-KR" sz="2000" dirty="0"/>
              <a:t>, </a:t>
            </a:r>
            <a:r>
              <a:rPr lang="ko-KR" altLang="ko-KR" sz="2000" dirty="0"/>
              <a:t>주소 입력 접속차단 </a:t>
            </a:r>
            <a:endParaRPr lang="en-US" altLang="ko-KR" sz="2000" dirty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 err="1" smtClean="0"/>
              <a:t>userid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세션</a:t>
            </a:r>
            <a:r>
              <a:rPr lang="en-US" altLang="ko-KR" sz="2000" dirty="0" smtClean="0"/>
              <a:t> &amp;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assignment_no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없으면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</a:t>
            </a:r>
            <a:r>
              <a:rPr lang="en-US" altLang="ko-KR" sz="2000" dirty="0" err="1" smtClean="0"/>
              <a:t>index.jsp</a:t>
            </a:r>
            <a:r>
              <a:rPr lang="ko-KR" altLang="ko-KR" sz="2000" dirty="0"/>
              <a:t>로 강제 </a:t>
            </a:r>
            <a:r>
              <a:rPr lang="ko-KR" altLang="ko-KR" sz="2000" dirty="0" err="1"/>
              <a:t>리다이렉트</a:t>
            </a:r>
            <a:r>
              <a:rPr lang="en-US" altLang="ko-KR" sz="2000" dirty="0"/>
              <a:t> or error message </a:t>
            </a:r>
            <a:r>
              <a:rPr lang="ko-KR" altLang="ko-KR" sz="2000" dirty="0" smtClean="0"/>
              <a:t>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페이지 별 특성에 따른 직접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입력 방지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Join_form.jsp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가입시에만</a:t>
            </a:r>
            <a:r>
              <a:rPr lang="ko-KR" altLang="en-US" sz="1600" dirty="0" smtClean="0"/>
              <a:t> 필요한 약관 열람 부분이므로 로그인 중에 진입 금지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로그인이</a:t>
            </a:r>
            <a:r>
              <a:rPr lang="ko-KR" altLang="en-US" sz="1600" dirty="0" smtClean="0"/>
              <a:t> 필요한 페이지 </a:t>
            </a:r>
            <a:r>
              <a:rPr lang="en-US" altLang="ko-KR" sz="1600" dirty="0" smtClean="0"/>
              <a:t>: </a:t>
            </a:r>
            <a:r>
              <a:rPr lang="ko-KR" altLang="en-US" sz="1600" b="1" dirty="0" smtClean="0"/>
              <a:t>로그인 세션</a:t>
            </a:r>
            <a:r>
              <a:rPr lang="ko-KR" altLang="en-US" sz="1600" dirty="0" smtClean="0"/>
              <a:t>을 체크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파라미터가</a:t>
            </a:r>
            <a:r>
              <a:rPr lang="ko-KR" altLang="en-US" sz="1600" dirty="0" smtClean="0"/>
              <a:t> 필요한 페이지 </a:t>
            </a:r>
            <a:r>
              <a:rPr lang="en-US" altLang="ko-KR" sz="1600" dirty="0" smtClean="0"/>
              <a:t>: </a:t>
            </a:r>
            <a:r>
              <a:rPr lang="ko-KR" altLang="en-US" sz="1600" b="1" dirty="0" smtClean="0"/>
              <a:t>필요 </a:t>
            </a:r>
            <a:r>
              <a:rPr lang="ko-KR" altLang="en-US" sz="1600" b="1" dirty="0" err="1" smtClean="0"/>
              <a:t>파라미터를</a:t>
            </a:r>
            <a:r>
              <a:rPr lang="ko-KR" altLang="en-US" sz="1600" b="1" dirty="0" smtClean="0"/>
              <a:t> 체크</a:t>
            </a:r>
            <a:r>
              <a:rPr lang="ko-KR" altLang="en-US" sz="1600" dirty="0" smtClean="0"/>
              <a:t>하여 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                                                              </a:t>
            </a:r>
            <a:r>
              <a:rPr lang="ko-KR" altLang="en-US" sz="1600" dirty="0" err="1" smtClean="0"/>
              <a:t>파라미터가</a:t>
            </a:r>
            <a:r>
              <a:rPr lang="ko-KR" altLang="en-US" sz="1600" dirty="0" smtClean="0"/>
              <a:t> 없다면 진입 금지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POST</a:t>
            </a:r>
            <a:r>
              <a:rPr lang="ko-KR" altLang="en-US" sz="1600" dirty="0" smtClean="0">
                <a:sym typeface="Wingdings" panose="05000000000000000000" pitchFamily="2" charset="2"/>
              </a:rPr>
              <a:t>방식으로 보내므로 </a:t>
            </a:r>
            <a:r>
              <a:rPr lang="en-US" altLang="ko-KR" sz="1600" dirty="0" smtClean="0">
                <a:sym typeface="Wingdings" panose="05000000000000000000" pitchFamily="2" charset="2"/>
              </a:rPr>
              <a:t>URL </a:t>
            </a:r>
            <a:r>
              <a:rPr lang="ko-KR" altLang="en-US" sz="1600" dirty="0" smtClean="0">
                <a:sym typeface="Wingdings" panose="05000000000000000000" pitchFamily="2" charset="2"/>
              </a:rPr>
              <a:t>강제 연결 방지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287" t="6655" b="8928"/>
          <a:stretch/>
        </p:blipFill>
        <p:spPr>
          <a:xfrm>
            <a:off x="8235206" y="1088056"/>
            <a:ext cx="3309258" cy="1543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522" y="4126799"/>
            <a:ext cx="4238625" cy="2190750"/>
          </a:xfrm>
          <a:prstGeom prst="rect">
            <a:avLst/>
          </a:prstGeom>
        </p:spPr>
      </p:pic>
      <p:sp>
        <p:nvSpPr>
          <p:cNvPr id="11" name="설명선 1 10"/>
          <p:cNvSpPr/>
          <p:nvPr/>
        </p:nvSpPr>
        <p:spPr>
          <a:xfrm>
            <a:off x="7770522" y="4312818"/>
            <a:ext cx="3083525" cy="354185"/>
          </a:xfrm>
          <a:prstGeom prst="borderCallout1">
            <a:avLst>
              <a:gd name="adj1" fmla="val -1367"/>
              <a:gd name="adj2" fmla="val 140"/>
              <a:gd name="adj3" fmla="val -138964"/>
              <a:gd name="adj4" fmla="val -7222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1 11"/>
          <p:cNvSpPr/>
          <p:nvPr/>
        </p:nvSpPr>
        <p:spPr>
          <a:xfrm>
            <a:off x="7770522" y="5002754"/>
            <a:ext cx="3083525" cy="354185"/>
          </a:xfrm>
          <a:prstGeom prst="borderCallout1">
            <a:avLst>
              <a:gd name="adj1" fmla="val -1367"/>
              <a:gd name="adj2" fmla="val 140"/>
              <a:gd name="adj3" fmla="val -128906"/>
              <a:gd name="adj4" fmla="val -4295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 1 12"/>
          <p:cNvSpPr/>
          <p:nvPr/>
        </p:nvSpPr>
        <p:spPr>
          <a:xfrm>
            <a:off x="8294632" y="1300201"/>
            <a:ext cx="3153181" cy="590787"/>
          </a:xfrm>
          <a:prstGeom prst="borderCallout1">
            <a:avLst>
              <a:gd name="adj1" fmla="val -1367"/>
              <a:gd name="adj2" fmla="val 140"/>
              <a:gd name="adj3" fmla="val 277124"/>
              <a:gd name="adj4" fmla="val -28537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A1. SQL Injection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ID, Password </a:t>
            </a:r>
            <a:r>
              <a:rPr lang="ko-KR" altLang="ko-KR" sz="2000" kern="100" dirty="0"/>
              <a:t>입력 창에서</a:t>
            </a:r>
            <a:r>
              <a:rPr lang="en-US" altLang="ko-KR" sz="2000" kern="100" dirty="0"/>
              <a:t> query </a:t>
            </a:r>
            <a:r>
              <a:rPr lang="ko-KR" altLang="ko-KR" sz="2000" kern="100" dirty="0"/>
              <a:t>문 입력 통제</a:t>
            </a:r>
            <a:r>
              <a:rPr lang="en-US" altLang="ko-KR" sz="2000" kern="100" dirty="0"/>
              <a:t> (</a:t>
            </a:r>
            <a:r>
              <a:rPr lang="ko-KR" altLang="ko-KR" sz="2000" kern="100" dirty="0"/>
              <a:t>입력한 데이터 </a:t>
            </a:r>
            <a:r>
              <a:rPr lang="en-US" altLang="ko-KR" sz="2000" kern="100" dirty="0"/>
              <a:t>Filtering)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/>
              <a:t>: </a:t>
            </a:r>
            <a:r>
              <a:rPr lang="ko-KR" altLang="ko-KR" sz="2000" dirty="0"/>
              <a:t>정규식을 이용하여 가용된 문자 이외 사용하지 못하도록 </a:t>
            </a:r>
            <a:r>
              <a:rPr lang="ko-KR" altLang="ko-KR" sz="2000" dirty="0" smtClean="0"/>
              <a:t>구현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06" y="2011082"/>
            <a:ext cx="6600825" cy="4610100"/>
          </a:xfrm>
          <a:prstGeom prst="rect">
            <a:avLst/>
          </a:prstGeom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897477"/>
              </p:ext>
            </p:extLst>
          </p:nvPr>
        </p:nvGraphicFramePr>
        <p:xfrm>
          <a:off x="5183945" y="3029920"/>
          <a:ext cx="7008055" cy="325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비트맵 이미지" r:id="rId5" imgW="6943680" imgH="3228840" progId="Paint.Picture">
                  <p:embed/>
                </p:oleObj>
              </mc:Choice>
              <mc:Fallback>
                <p:oleObj name="비트맵 이미지" r:id="rId5" imgW="6943680" imgH="3228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3945" y="3029920"/>
                        <a:ext cx="7008055" cy="3258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77797" y="3429000"/>
            <a:ext cx="1045029" cy="21038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436914" y="2626295"/>
            <a:ext cx="9761516" cy="746296"/>
          </a:xfrm>
          <a:custGeom>
            <a:avLst/>
            <a:gdLst>
              <a:gd name="connsiteX0" fmla="*/ 9761516 w 9761516"/>
              <a:gd name="connsiteY0" fmla="*/ 1397312 h 1397312"/>
              <a:gd name="connsiteX1" fmla="*/ 5035137 w 9761516"/>
              <a:gd name="connsiteY1" fmla="*/ 7899 h 1397312"/>
              <a:gd name="connsiteX2" fmla="*/ 0 w 9761516"/>
              <a:gd name="connsiteY2" fmla="*/ 934174 h 13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1516" h="1397312">
                <a:moveTo>
                  <a:pt x="9761516" y="1397312"/>
                </a:moveTo>
                <a:cubicBezTo>
                  <a:pt x="8211786" y="741200"/>
                  <a:pt x="6662056" y="85089"/>
                  <a:pt x="5035137" y="7899"/>
                </a:cubicBezTo>
                <a:cubicBezTo>
                  <a:pt x="3408218" y="-69291"/>
                  <a:pt x="1704109" y="432441"/>
                  <a:pt x="0" y="934174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34432" y="5720937"/>
            <a:ext cx="2400165" cy="192975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73298" y="3842924"/>
            <a:ext cx="2949528" cy="1011667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checkIt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함수에서</a:t>
            </a:r>
            <a:endParaRPr lang="en-US" altLang="ko-KR" dirty="0" smtClean="0"/>
          </a:p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정규식</a:t>
            </a:r>
            <a:r>
              <a:rPr lang="ko-KR" altLang="en-US" dirty="0" smtClean="0"/>
              <a:t>을 이용하여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 데이터 </a:t>
            </a:r>
            <a:r>
              <a:rPr lang="en-US" altLang="ko-KR" dirty="0" smtClean="0"/>
              <a:t>Filtering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3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A1. SQL Injection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en-US" sz="2000" kern="100" dirty="0" smtClean="0"/>
              <a:t>페이지 오류 시 </a:t>
            </a:r>
            <a:r>
              <a:rPr lang="en-US" altLang="ko-KR" sz="2000" kern="100" dirty="0" smtClean="0"/>
              <a:t>Error Message </a:t>
            </a:r>
            <a:r>
              <a:rPr lang="ko-KR" altLang="en-US" sz="2000" kern="100" dirty="0" smtClean="0"/>
              <a:t>차단</a:t>
            </a:r>
            <a:endParaRPr lang="en-US" altLang="ko-KR" sz="2000" kern="100" dirty="0"/>
          </a:p>
          <a:p>
            <a:r>
              <a:rPr lang="ko-KR" altLang="en-US" sz="2000" dirty="0"/>
              <a:t>적용방법 </a:t>
            </a:r>
            <a:r>
              <a:rPr lang="en-US" altLang="ko-KR" sz="2000" dirty="0"/>
              <a:t>: error.html</a:t>
            </a:r>
            <a:r>
              <a:rPr lang="ko-KR" altLang="ko-KR" sz="2000" dirty="0"/>
              <a:t>로 이동하도록 조치</a:t>
            </a:r>
            <a:r>
              <a:rPr lang="en-US" altLang="ko-KR" sz="2000" dirty="0"/>
              <a:t>. web.xml</a:t>
            </a:r>
            <a:r>
              <a:rPr lang="ko-KR" altLang="ko-KR" sz="2000" dirty="0"/>
              <a:t>에 코드 </a:t>
            </a:r>
            <a:r>
              <a:rPr lang="ko-KR" altLang="ko-KR" sz="2000" dirty="0" smtClean="0"/>
              <a:t>삽입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4800" dirty="0" smtClean="0">
                <a:solidFill>
                  <a:srgbClr val="339933"/>
                </a:solidFill>
              </a:rPr>
              <a:t>양경석</a:t>
            </a:r>
            <a:endParaRPr lang="ko-KR" altLang="ko-KR" sz="4800" dirty="0">
              <a:solidFill>
                <a:srgbClr val="339933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036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Introduction </a:t>
            </a:r>
          </a:p>
          <a:p>
            <a:r>
              <a:rPr lang="ko-KR" altLang="en-US" b="1" dirty="0" smtClean="0"/>
              <a:t>보안 요구사항</a:t>
            </a:r>
            <a:endParaRPr lang="en-US" altLang="ko-KR" b="1" dirty="0" smtClean="0"/>
          </a:p>
          <a:p>
            <a:r>
              <a:rPr lang="en-US" altLang="ko-KR" b="1" dirty="0" smtClean="0"/>
              <a:t>Demo</a:t>
            </a:r>
          </a:p>
          <a:p>
            <a:r>
              <a:rPr lang="en-US" altLang="ko-KR" b="1" dirty="0" smtClean="0"/>
              <a:t>Secure Coding</a:t>
            </a:r>
          </a:p>
          <a:p>
            <a:r>
              <a:rPr lang="en-US" altLang="ko-KR" b="1" dirty="0" smtClean="0"/>
              <a:t>Static Analysis</a:t>
            </a:r>
          </a:p>
          <a:p>
            <a:r>
              <a:rPr lang="en-US" altLang="ko-KR" sz="3200" b="1" dirty="0" smtClean="0"/>
              <a:t>Project Summary</a:t>
            </a:r>
          </a:p>
          <a:p>
            <a:pPr marL="0" indent="0">
              <a:buNone/>
            </a:pP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47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로그인 과정 암호화</a:t>
            </a:r>
            <a:r>
              <a:rPr lang="en-US" altLang="ko-KR" sz="2000" dirty="0"/>
              <a:t>(SSL: Secure Socket Layer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 smtClean="0"/>
              <a:t>로그인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</a:t>
            </a:r>
            <a:r>
              <a:rPr lang="ko-KR" altLang="ko-KR" sz="2000" dirty="0" smtClean="0"/>
              <a:t>원가입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시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ID</a:t>
            </a:r>
            <a:r>
              <a:rPr lang="ko-KR" altLang="ko-KR" sz="2000" dirty="0"/>
              <a:t>는</a:t>
            </a:r>
            <a:r>
              <a:rPr lang="en-US" altLang="ko-KR" sz="2000" dirty="0"/>
              <a:t> 256bit</a:t>
            </a:r>
            <a:r>
              <a:rPr lang="ko-KR" altLang="ko-KR" sz="2000" dirty="0"/>
              <a:t>의 키</a:t>
            </a:r>
            <a:r>
              <a:rPr lang="en-US" altLang="ko-KR" sz="2000" dirty="0"/>
              <a:t>(AES256)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Password</a:t>
            </a:r>
            <a:r>
              <a:rPr lang="ko-KR" altLang="ko-KR" sz="2000" dirty="0"/>
              <a:t>는</a:t>
            </a:r>
            <a:r>
              <a:rPr lang="en-US" altLang="ko-KR" sz="2000" dirty="0"/>
              <a:t> 160bit(SHA256)</a:t>
            </a:r>
            <a:r>
              <a:rPr lang="ko-KR" altLang="ko-KR" sz="2000" dirty="0"/>
              <a:t>의 </a:t>
            </a:r>
            <a:r>
              <a:rPr lang="en-US" altLang="ko-KR" sz="2000" dirty="0"/>
              <a:t>Hash</a:t>
            </a:r>
            <a:r>
              <a:rPr lang="ko-KR" altLang="ko-KR" sz="2000" dirty="0"/>
              <a:t>로 암호화하여 사용</a:t>
            </a:r>
            <a:r>
              <a:rPr lang="en-US" altLang="ko-KR" sz="2000" dirty="0"/>
              <a:t>  (</a:t>
            </a:r>
            <a:r>
              <a:rPr lang="ko-KR" altLang="ko-KR" sz="2000" dirty="0"/>
              <a:t>암호화</a:t>
            </a:r>
            <a:r>
              <a:rPr lang="en-US" altLang="ko-KR" sz="2000" dirty="0"/>
              <a:t>, </a:t>
            </a:r>
            <a:r>
              <a:rPr lang="ko-KR" altLang="ko-KR" sz="2000" dirty="0" err="1"/>
              <a:t>복호화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4400" dirty="0">
              <a:solidFill>
                <a:srgbClr val="339933"/>
              </a:solidFill>
            </a:endParaRPr>
          </a:p>
          <a:p>
            <a:pPr>
              <a:lnSpc>
                <a:spcPct val="107000"/>
              </a:lnSpc>
            </a:pPr>
            <a:r>
              <a:rPr lang="ko-KR" altLang="en-US" sz="4400" dirty="0" smtClean="0">
                <a:solidFill>
                  <a:srgbClr val="339933"/>
                </a:solidFill>
              </a:rPr>
              <a:t>명기 </a:t>
            </a:r>
            <a:endParaRPr lang="en-US" altLang="ko-KR" sz="44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로그인 후</a:t>
            </a:r>
            <a:r>
              <a:rPr lang="en-US" altLang="ko-KR" sz="2000" dirty="0"/>
              <a:t>, 10</a:t>
            </a:r>
            <a:r>
              <a:rPr lang="ko-KR" altLang="ko-KR" sz="2000" dirty="0"/>
              <a:t>분간 활동 없을 시에 강제 </a:t>
            </a:r>
            <a:r>
              <a:rPr lang="ko-KR" altLang="ko-KR" sz="2000" dirty="0" smtClean="0"/>
              <a:t>로그아웃</a:t>
            </a:r>
            <a:endParaRPr lang="en-US" altLang="ko-KR" sz="2000" dirty="0" smtClean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페이지 이동 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시 </a:t>
            </a:r>
            <a:r>
              <a:rPr lang="ko-KR" altLang="ko-KR" sz="2000" dirty="0"/>
              <a:t>로그인한 시간부터 체크해서</a:t>
            </a:r>
            <a:r>
              <a:rPr lang="en-US" altLang="ko-KR" sz="2000" dirty="0"/>
              <a:t> 10</a:t>
            </a:r>
            <a:r>
              <a:rPr lang="ko-KR" altLang="ko-KR" sz="2000" dirty="0"/>
              <a:t>분 경과 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Message </a:t>
            </a:r>
            <a:r>
              <a:rPr lang="en-US" altLang="ko-KR" sz="2000" dirty="0"/>
              <a:t>box </a:t>
            </a:r>
            <a:r>
              <a:rPr lang="ko-KR" altLang="ko-KR" sz="2000" dirty="0"/>
              <a:t>출력 후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로그아웃</a:t>
            </a:r>
            <a:r>
              <a:rPr lang="en-US" altLang="ko-KR" sz="2000" dirty="0"/>
              <a:t>(</a:t>
            </a:r>
            <a:r>
              <a:rPr lang="ko-KR" altLang="ko-KR" sz="2000" dirty="0"/>
              <a:t>세션삭제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4400" dirty="0">
                <a:solidFill>
                  <a:srgbClr val="339933"/>
                </a:solidFill>
              </a:rPr>
              <a:t>양경석</a:t>
            </a:r>
            <a:endParaRPr lang="ko-KR" altLang="ko-KR" sz="4400" dirty="0">
              <a:solidFill>
                <a:srgbClr val="339933"/>
              </a:solidFill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212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A2. </a:t>
            </a:r>
            <a:r>
              <a:rPr lang="ko-KR" altLang="en-US" sz="4000" b="1" dirty="0" smtClean="0"/>
              <a:t>인증 및 세션관리 취약점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dirty="0" smtClean="0"/>
              <a:t>Internet Explore </a:t>
            </a:r>
            <a:r>
              <a:rPr lang="ko-KR" altLang="en-US" sz="2000" dirty="0" smtClean="0"/>
              <a:t>창 닫으면 자동 로그아웃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브라우저 자체적으로 지원 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크롬은 세션삭제 안 됨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알려진 문제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r>
              <a:rPr lang="ko-KR" altLang="en-US" sz="4400" dirty="0">
                <a:solidFill>
                  <a:srgbClr val="339933"/>
                </a:solidFill>
              </a:rPr>
              <a:t>양경석</a:t>
            </a:r>
            <a:endParaRPr lang="ko-KR" altLang="ko-KR" sz="4400" dirty="0">
              <a:solidFill>
                <a:srgbClr val="339933"/>
              </a:solidFill>
            </a:endParaRPr>
          </a:p>
          <a:p>
            <a:pPr>
              <a:lnSpc>
                <a:spcPct val="107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086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입력한 데이터</a:t>
            </a:r>
            <a:r>
              <a:rPr lang="en-US" altLang="ko-KR" sz="2000" dirty="0"/>
              <a:t> Filtering (</a:t>
            </a:r>
            <a:r>
              <a:rPr lang="ko-KR" altLang="ko-KR" sz="2000" dirty="0"/>
              <a:t>스크립트 실행 금지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게시판 내용</a:t>
            </a:r>
            <a:r>
              <a:rPr lang="en-US" altLang="ko-KR" sz="2000" dirty="0"/>
              <a:t>-CKEDITOR</a:t>
            </a:r>
            <a:r>
              <a:rPr lang="ko-KR" altLang="ko-KR" sz="2000" dirty="0"/>
              <a:t>의 소스 버튼 </a:t>
            </a:r>
            <a:r>
              <a:rPr lang="ko-KR" altLang="ko-KR" sz="2000" dirty="0" smtClean="0"/>
              <a:t>제거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ko-KR" altLang="en-US" sz="3600" dirty="0" smtClean="0">
                <a:solidFill>
                  <a:srgbClr val="339933"/>
                </a:solidFill>
              </a:rPr>
              <a:t>양경석</a:t>
            </a:r>
            <a:endParaRPr lang="en-US" altLang="ko-KR" sz="36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입력 값 검증 및 치환</a:t>
            </a:r>
            <a:r>
              <a:rPr lang="en-US" altLang="ko-KR" sz="2000" dirty="0"/>
              <a:t>(</a:t>
            </a:r>
            <a:r>
              <a:rPr lang="ko-KR" altLang="ko-KR" sz="2000" dirty="0"/>
              <a:t>게시판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ko-KR" altLang="ko-KR" sz="2000" dirty="0" smtClean="0"/>
              <a:t>제목</a:t>
            </a:r>
            <a:r>
              <a:rPr lang="en-US" altLang="ko-KR" sz="2000" dirty="0" smtClean="0"/>
              <a:t> - &lt;. </a:t>
            </a:r>
            <a:r>
              <a:rPr lang="en-US" altLang="ko-KR" sz="2000" dirty="0"/>
              <a:t>&gt;, ', " </a:t>
            </a:r>
            <a:r>
              <a:rPr lang="ko-KR" altLang="ko-KR" sz="2000" dirty="0"/>
              <a:t>등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xss</a:t>
            </a:r>
            <a:r>
              <a:rPr lang="ko-KR" altLang="ko-KR" sz="2000" dirty="0"/>
              <a:t>에 사용될 수 있는 특수문자</a:t>
            </a:r>
            <a:r>
              <a:rPr lang="en-US" altLang="ko-KR" sz="2000" dirty="0"/>
              <a:t> &amp;</a:t>
            </a:r>
            <a:r>
              <a:rPr lang="en-US" altLang="ko-KR" sz="2000" dirty="0" err="1"/>
              <a:t>lt</a:t>
            </a:r>
            <a:r>
              <a:rPr lang="en-US" altLang="ko-KR" sz="2000" dirty="0"/>
              <a:t> </a:t>
            </a:r>
            <a:r>
              <a:rPr lang="ko-KR" altLang="ko-KR" sz="2000" dirty="0"/>
              <a:t>등으로 치환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=&gt; </a:t>
            </a:r>
            <a:r>
              <a:rPr lang="ko-KR" altLang="ko-KR" sz="2000" dirty="0"/>
              <a:t>태그실행이 되지 않고</a:t>
            </a:r>
            <a:r>
              <a:rPr lang="en-US" altLang="ko-KR" sz="2000" dirty="0"/>
              <a:t>, </a:t>
            </a:r>
            <a:r>
              <a:rPr lang="ko-KR" altLang="ko-KR" sz="2000" dirty="0"/>
              <a:t>스크립트 자체가 텍스트로 </a:t>
            </a:r>
            <a:r>
              <a:rPr lang="ko-KR" altLang="ko-KR" sz="2000" dirty="0" smtClean="0"/>
              <a:t>출력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r>
              <a:rPr lang="ko-KR" altLang="en-US" sz="4800" dirty="0" smtClean="0">
                <a:solidFill>
                  <a:srgbClr val="339933"/>
                </a:solidFill>
              </a:rPr>
              <a:t>양경석</a:t>
            </a:r>
            <a:endParaRPr lang="en-US" altLang="ko-KR" sz="48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A3. </a:t>
            </a:r>
            <a:r>
              <a:rPr lang="ko-KR" altLang="en-US" sz="3200" b="1" dirty="0" smtClean="0"/>
              <a:t>크로스 사이트 </a:t>
            </a:r>
            <a:r>
              <a:rPr lang="ko-KR" altLang="en-US" sz="3200" b="1" dirty="0" err="1" smtClean="0"/>
              <a:t>스크립팅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 A8. </a:t>
            </a:r>
            <a:r>
              <a:rPr lang="ko-KR" altLang="en-US" sz="3200" b="1" dirty="0" smtClean="0"/>
              <a:t>크로스 사이트 변조요청</a:t>
            </a:r>
            <a:endParaRPr lang="ko-KR" altLang="en-US" sz="32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게시판</a:t>
            </a:r>
            <a:r>
              <a:rPr lang="en-US" altLang="ko-KR" sz="2000" dirty="0"/>
              <a:t> file upload </a:t>
            </a:r>
            <a:r>
              <a:rPr lang="ko-KR" altLang="ko-KR" sz="2000" dirty="0"/>
              <a:t>시</a:t>
            </a:r>
            <a:r>
              <a:rPr lang="en-US" altLang="ko-KR" sz="2000" dirty="0"/>
              <a:t> upload file </a:t>
            </a:r>
            <a:r>
              <a:rPr lang="ko-KR" altLang="ko-KR" sz="2000" dirty="0"/>
              <a:t>형식규제 </a:t>
            </a:r>
          </a:p>
          <a:p>
            <a:pPr>
              <a:lnSpc>
                <a:spcPct val="107000"/>
              </a:lnSpc>
            </a:pPr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파일 확장자가</a:t>
            </a:r>
            <a:r>
              <a:rPr lang="en-US" altLang="ko-KR" sz="2000" dirty="0"/>
              <a:t> .zip</a:t>
            </a:r>
            <a:r>
              <a:rPr lang="ko-KR" altLang="ko-KR" sz="2000" dirty="0"/>
              <a:t>이 아닌 경우에는 경고메시지 출력하고 </a:t>
            </a:r>
            <a:r>
              <a:rPr lang="en-US" altLang="ko-KR" sz="2000" dirty="0" smtClean="0"/>
              <a:t>Upload </a:t>
            </a:r>
            <a:r>
              <a:rPr lang="ko-KR" altLang="en-US" sz="2000" dirty="0" smtClean="0"/>
              <a:t>하지 않음</a:t>
            </a: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endParaRPr lang="en-US" altLang="ko-KR" sz="2000" dirty="0" smtClean="0"/>
          </a:p>
          <a:p>
            <a:pPr>
              <a:lnSpc>
                <a:spcPct val="107000"/>
              </a:lnSpc>
            </a:pPr>
            <a:endParaRPr lang="en-US" altLang="ko-KR" sz="2000" dirty="0"/>
          </a:p>
          <a:p>
            <a:pPr>
              <a:lnSpc>
                <a:spcPct val="107000"/>
              </a:lnSpc>
            </a:pPr>
            <a:r>
              <a:rPr lang="ko-KR" altLang="en-US" sz="4400" dirty="0">
                <a:solidFill>
                  <a:srgbClr val="339933"/>
                </a:solidFill>
              </a:rPr>
              <a:t>양경석</a:t>
            </a:r>
            <a:endParaRPr lang="ko-KR" altLang="ko-KR" sz="4400" dirty="0">
              <a:solidFill>
                <a:srgbClr val="339933"/>
              </a:solidFill>
            </a:endParaRPr>
          </a:p>
          <a:p>
            <a:pPr>
              <a:lnSpc>
                <a:spcPct val="107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607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중요</a:t>
            </a:r>
            <a:r>
              <a:rPr lang="en-US" altLang="ko-KR" sz="2000" dirty="0"/>
              <a:t> Data </a:t>
            </a:r>
            <a:r>
              <a:rPr lang="ko-KR" altLang="ko-KR" sz="2000" dirty="0" smtClean="0"/>
              <a:t>암호화</a:t>
            </a:r>
            <a:endParaRPr lang="en-US" altLang="ko-KR" sz="2000" dirty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</a:t>
            </a:r>
            <a:r>
              <a:rPr lang="ko-KR" altLang="ko-KR" sz="2000" dirty="0"/>
              <a:t>암호화</a:t>
            </a:r>
            <a:r>
              <a:rPr lang="en-US" altLang="ko-KR" sz="2000" dirty="0"/>
              <a:t>(</a:t>
            </a:r>
            <a:r>
              <a:rPr lang="ko-KR" altLang="ko-KR" sz="2000" dirty="0"/>
              <a:t>양방향 암호화</a:t>
            </a:r>
            <a:r>
              <a:rPr lang="en-US" altLang="ko-KR" sz="2000" dirty="0"/>
              <a:t>)</a:t>
            </a:r>
            <a:r>
              <a:rPr lang="ko-KR" altLang="ko-KR" sz="2000" dirty="0"/>
              <a:t>를 사용하여 회원의 중요</a:t>
            </a:r>
            <a:r>
              <a:rPr lang="en-US" altLang="ko-KR" sz="2000" dirty="0"/>
              <a:t> Data</a:t>
            </a:r>
            <a:r>
              <a:rPr lang="ko-KR" altLang="ko-KR" sz="2000" dirty="0"/>
              <a:t>를 </a:t>
            </a:r>
            <a:r>
              <a:rPr lang="ko-KR" altLang="ko-KR" sz="2000" dirty="0" smtClean="0"/>
              <a:t>암호화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dirty="0" smtClean="0">
              <a:solidFill>
                <a:srgbClr val="339933"/>
              </a:solidFill>
            </a:endParaRPr>
          </a:p>
          <a:p>
            <a:r>
              <a:rPr lang="ko-KR" altLang="en-US" dirty="0" smtClean="0">
                <a:solidFill>
                  <a:srgbClr val="339933"/>
                </a:solidFill>
              </a:rPr>
              <a:t>명기</a:t>
            </a:r>
            <a:endParaRPr lang="en-US" altLang="ko-KR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A6. </a:t>
            </a:r>
            <a:r>
              <a:rPr lang="ko-KR" altLang="en-US" sz="4000" b="1" dirty="0" err="1" smtClean="0"/>
              <a:t>민감</a:t>
            </a:r>
            <a:r>
              <a:rPr lang="ko-KR" altLang="en-US" sz="4000" b="1" dirty="0" smtClean="0"/>
              <a:t> 데이터 노출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en-US" altLang="ko-KR" sz="2000" dirty="0"/>
              <a:t>Web Page</a:t>
            </a:r>
            <a:r>
              <a:rPr lang="ko-KR" altLang="ko-KR" sz="2000" dirty="0"/>
              <a:t>에서 </a:t>
            </a:r>
            <a:r>
              <a:rPr lang="en-US" altLang="ko-KR" sz="2000" dirty="0"/>
              <a:t>DB Connection </a:t>
            </a:r>
            <a:r>
              <a:rPr lang="ko-KR" altLang="ko-KR" sz="2000" dirty="0"/>
              <a:t>시 </a:t>
            </a:r>
            <a:r>
              <a:rPr lang="en-US" altLang="ko-KR" sz="2000" dirty="0"/>
              <a:t>ID, PW </a:t>
            </a:r>
            <a:r>
              <a:rPr lang="ko-KR" altLang="ko-KR" sz="2000" dirty="0" smtClean="0"/>
              <a:t>암호화</a:t>
            </a:r>
            <a:endParaRPr lang="en-US" altLang="ko-KR" sz="2000" dirty="0" smtClean="0"/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en-US" altLang="ko-KR" sz="2000" dirty="0"/>
              <a:t>AES256 Cipher</a:t>
            </a:r>
            <a:r>
              <a:rPr lang="ko-KR" altLang="ko-KR" sz="2000" dirty="0"/>
              <a:t>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dbUser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dbPass</a:t>
            </a:r>
            <a:r>
              <a:rPr lang="ko-KR" altLang="ko-KR" sz="2000" dirty="0"/>
              <a:t>로 사용 후</a:t>
            </a:r>
            <a:r>
              <a:rPr lang="en-US" altLang="ko-KR" sz="2000" dirty="0"/>
              <a:t> connection</a:t>
            </a:r>
            <a:r>
              <a:rPr lang="ko-KR" altLang="ko-KR" sz="2000" dirty="0"/>
              <a:t>시 </a:t>
            </a:r>
            <a:r>
              <a:rPr lang="ko-KR" altLang="ko-KR" sz="2000" dirty="0" err="1"/>
              <a:t>디코딩하여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사용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4000" dirty="0">
                <a:solidFill>
                  <a:srgbClr val="339933"/>
                </a:solidFill>
              </a:rPr>
              <a:t>양경석</a:t>
            </a:r>
            <a:endParaRPr lang="ko-KR" altLang="ko-KR" sz="4000" dirty="0">
              <a:solidFill>
                <a:srgbClr val="339933"/>
              </a:solidFill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572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A7. </a:t>
            </a:r>
            <a:r>
              <a:rPr lang="ko-KR" altLang="en-US" sz="4000" b="1" dirty="0" smtClean="0"/>
              <a:t>기능 수준의 접근통제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내용 </a:t>
            </a:r>
            <a:r>
              <a:rPr lang="en-US" altLang="ko-KR" sz="2000" kern="100" dirty="0"/>
              <a:t>: </a:t>
            </a:r>
            <a:r>
              <a:rPr lang="ko-KR" altLang="ko-KR" sz="2000" dirty="0"/>
              <a:t>사용자 권한에 따른 페이지 접속 여부</a:t>
            </a:r>
          </a:p>
          <a:p>
            <a:r>
              <a:rPr lang="ko-KR" altLang="en-US" sz="2000" dirty="0" smtClean="0"/>
              <a:t>적용방법 </a:t>
            </a:r>
            <a:r>
              <a:rPr lang="en-US" altLang="ko-KR" sz="2000" dirty="0" smtClean="0"/>
              <a:t>:  </a:t>
            </a:r>
            <a:r>
              <a:rPr lang="ko-KR" altLang="ko-KR" sz="2000" dirty="0"/>
              <a:t>관리자</a:t>
            </a:r>
            <a:r>
              <a:rPr lang="en-US" altLang="ko-KR" sz="2000" dirty="0"/>
              <a:t>, </a:t>
            </a:r>
            <a:r>
              <a:rPr lang="ko-KR" altLang="ko-KR" sz="2000" dirty="0"/>
              <a:t>교수</a:t>
            </a:r>
            <a:r>
              <a:rPr lang="en-US" altLang="ko-KR" sz="2000" dirty="0"/>
              <a:t>, </a:t>
            </a:r>
            <a:r>
              <a:rPr lang="ko-KR" altLang="ko-KR" sz="2000" dirty="0"/>
              <a:t>학생 권한으로 나뉘어 해당하는 기능만 사용할 수 있도록 </a:t>
            </a:r>
            <a:r>
              <a:rPr lang="ko-KR" altLang="ko-KR" sz="2000" dirty="0" smtClean="0"/>
              <a:t>함</a:t>
            </a:r>
            <a:endParaRPr lang="en-US" altLang="ko-KR" sz="2000" dirty="0" smtClean="0"/>
          </a:p>
          <a:p>
            <a:r>
              <a:rPr lang="ko-KR" altLang="en-US" sz="2000" dirty="0" smtClean="0"/>
              <a:t>현재 </a:t>
            </a:r>
            <a:r>
              <a:rPr lang="en-US" altLang="ko-KR" sz="2000" dirty="0" smtClean="0"/>
              <a:t>Login</a:t>
            </a:r>
            <a:r>
              <a:rPr lang="ko-KR" altLang="en-US" sz="2000" dirty="0" smtClean="0"/>
              <a:t>한 </a:t>
            </a: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확인하여 아래와 같이 </a:t>
            </a:r>
            <a:r>
              <a:rPr lang="en-US" altLang="ko-KR" sz="2000" dirty="0" smtClean="0"/>
              <a:t>Roll</a:t>
            </a:r>
            <a:r>
              <a:rPr lang="ko-KR" altLang="en-US" sz="2000" dirty="0" smtClean="0"/>
              <a:t>에 맞은 권한을 부여함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4400" dirty="0" smtClean="0">
                <a:solidFill>
                  <a:srgbClr val="339933"/>
                </a:solidFill>
              </a:rPr>
              <a:t>조은상</a:t>
            </a:r>
            <a:endParaRPr lang="en-US" altLang="ko-KR" sz="4400" dirty="0">
              <a:solidFill>
                <a:srgbClr val="339933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9441"/>
              </p:ext>
            </p:extLst>
          </p:nvPr>
        </p:nvGraphicFramePr>
        <p:xfrm>
          <a:off x="396731" y="2588710"/>
          <a:ext cx="11247935" cy="293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/>
                <a:gridCol w="2221478"/>
                <a:gridCol w="2221478"/>
                <a:gridCol w="2556193"/>
                <a:gridCol w="2556193"/>
              </a:tblGrid>
              <a:tr h="449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</a:tr>
              <a:tr h="45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Index.jsp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회원관리 버튼 안보임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회원관리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</a:tr>
              <a:tr h="78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Board_list.jsp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본인 제출 여부 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과제 제출 인원 확인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등록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과제 제출 인원 확인</a:t>
                      </a:r>
                      <a:endParaRPr lang="en-US" altLang="ko-KR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등록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 smtClean="0"/>
                    </a:p>
                  </a:txBody>
                  <a:tcPr/>
                </a:tc>
              </a:tr>
              <a:tr h="78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Board_read.jsp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과제 점수 확인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과제 제출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="1" dirty="0" smtClean="0"/>
                    </a:p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제출된 과제 확인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제출된 과제 확인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 smtClean="0"/>
                    </a:p>
                  </a:txBody>
                  <a:tcPr/>
                </a:tc>
              </a:tr>
              <a:tr h="45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Grading.jsp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제출된 과제 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진입불가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학점입력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ko-KR" altLang="en-US" b="1" dirty="0" smtClean="0"/>
                        <a:t>수정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[</a:t>
                      </a:r>
                      <a:r>
                        <a:rPr lang="ko-KR" altLang="en-US" b="1" dirty="0" smtClean="0"/>
                        <a:t>학점입력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ko-KR" altLang="en-US" b="1" dirty="0" smtClean="0"/>
                        <a:t>수정 버튼</a:t>
                      </a:r>
                      <a:r>
                        <a:rPr lang="en-US" altLang="ko-KR" b="1" dirty="0" smtClean="0"/>
                        <a:t>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1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A7. </a:t>
            </a:r>
            <a:r>
              <a:rPr lang="ko-KR" altLang="en-US" sz="4000" b="1" dirty="0" smtClean="0"/>
              <a:t>기능 수준의 접근통제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관리자에게만 보이는 회원 관리 버튼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같은 페이지에서 학생권한에 필요한 내용과 교수 권한에 필요한 내용을 다르게 표시</a:t>
            </a:r>
            <a:endParaRPr lang="ko-KR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04" y="1726074"/>
            <a:ext cx="4495800" cy="1000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45" y="1765576"/>
            <a:ext cx="4391025" cy="990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810" y="3815286"/>
            <a:ext cx="3677703" cy="2655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145" y="3923174"/>
            <a:ext cx="3579117" cy="24003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27693" y="5936556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99651" y="5866218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교수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31091" y="2693182"/>
            <a:ext cx="1018029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46191" y="2671274"/>
            <a:ext cx="855024" cy="36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9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 smtClean="0"/>
              <a:t>Introduction</a:t>
            </a:r>
            <a:endParaRPr lang="en-US" altLang="ko-KR" sz="4400" b="1" dirty="0"/>
          </a:p>
          <a:p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Purpose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Specs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Functions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- Sitemap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- Data Structure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749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77334" y="1754190"/>
            <a:ext cx="7676444" cy="335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 smtClean="0"/>
              <a:t> </a:t>
            </a:r>
            <a:r>
              <a:rPr lang="en-US" altLang="ko-KR" sz="6000" b="1" dirty="0" smtClean="0"/>
              <a:t>Static Analysis</a:t>
            </a:r>
          </a:p>
          <a:p>
            <a:pPr marL="0" indent="0">
              <a:buNone/>
            </a:pPr>
            <a:r>
              <a:rPr lang="en-US" altLang="ko-KR" sz="6600" b="1" dirty="0"/>
              <a:t> </a:t>
            </a:r>
            <a:r>
              <a:rPr lang="en-US" altLang="ko-KR" sz="6600" b="1" dirty="0" smtClean="0"/>
              <a:t>  </a:t>
            </a:r>
            <a:r>
              <a:rPr lang="en-US" altLang="ko-KR" sz="3600" b="1" dirty="0" smtClean="0"/>
              <a:t>- PMD</a:t>
            </a:r>
          </a:p>
          <a:p>
            <a:pPr marL="0" indent="0">
              <a:buNone/>
            </a:pPr>
            <a:r>
              <a:rPr lang="en-US" altLang="ko-KR" sz="3600" b="1" dirty="0"/>
              <a:t> </a:t>
            </a:r>
            <a:r>
              <a:rPr lang="en-US" altLang="ko-KR" sz="3600" b="1" dirty="0" smtClean="0"/>
              <a:t>    - </a:t>
            </a:r>
            <a:r>
              <a:rPr lang="en-US" altLang="ko-KR" sz="3600" b="1" dirty="0" err="1" smtClean="0"/>
              <a:t>Acunetix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3282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11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20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PMD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4" y="1747520"/>
            <a:ext cx="8453755" cy="4299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64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항목별 수정사항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01348"/>
              </p:ext>
            </p:extLst>
          </p:nvPr>
        </p:nvGraphicFramePr>
        <p:xfrm>
          <a:off x="646111" y="1881276"/>
          <a:ext cx="1094740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339"/>
                <a:gridCol w="2270684"/>
                <a:gridCol w="632437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Log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How to Fix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Modify_process.jsp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JSPEncoding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NoInlineScript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NoScriptlets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Join_IDCheck.jsp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NoLongScripts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JspEncoding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NoInlineScript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NoScriptlets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Upload.jsp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NoHtmlComments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JspEncoding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NoScriptlets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5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PMD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12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10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PMD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928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11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24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2" y="1672907"/>
            <a:ext cx="7137718" cy="4892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40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ko-KR" altLang="en-US" sz="2000" kern="100" dirty="0" smtClean="0"/>
              <a:t>항목별 수정사항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90069"/>
              </p:ext>
            </p:extLst>
          </p:nvPr>
        </p:nvGraphicFramePr>
        <p:xfrm>
          <a:off x="952500" y="1889328"/>
          <a:ext cx="10845800" cy="401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7226300"/>
              </a:tblGrid>
              <a:tr h="94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Log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How</a:t>
                      </a:r>
                      <a:r>
                        <a:rPr lang="en-US" altLang="ko-KR" sz="2400" baseline="0" dirty="0" smtClean="0"/>
                        <a:t> to Fix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 Accept CONNECT request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포트를 사용 중이었던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시켜 해결</a:t>
                      </a:r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error message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sensitive directories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767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Broken links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/>
              <a:t>Acunetix</a:t>
            </a:r>
            <a:endParaRPr lang="ko-KR" altLang="en-US" sz="40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231900"/>
            <a:ext cx="10754201" cy="4814976"/>
          </a:xfrm>
        </p:spPr>
        <p:txBody>
          <a:bodyPr>
            <a:normAutofit/>
          </a:bodyPr>
          <a:lstStyle/>
          <a:p>
            <a:r>
              <a:rPr lang="en-US" altLang="ko-KR" sz="2000" kern="100" dirty="0" smtClean="0"/>
              <a:t>2015</a:t>
            </a:r>
            <a:r>
              <a:rPr lang="ko-KR" altLang="en-US" sz="2000" kern="100" dirty="0" smtClean="0"/>
              <a:t>년 </a:t>
            </a:r>
            <a:r>
              <a:rPr lang="en-US" altLang="ko-KR" sz="2000" kern="100" dirty="0" smtClean="0"/>
              <a:t>12</a:t>
            </a:r>
            <a:r>
              <a:rPr lang="ko-KR" altLang="en-US" sz="2000" kern="100" dirty="0" smtClean="0"/>
              <a:t>월 </a:t>
            </a:r>
            <a:r>
              <a:rPr lang="en-US" altLang="ko-KR" sz="2000" kern="100" dirty="0" smtClean="0"/>
              <a:t>10</a:t>
            </a:r>
            <a:r>
              <a:rPr lang="ko-KR" altLang="en-US" sz="2000" kern="100" dirty="0" smtClean="0"/>
              <a:t>일 </a:t>
            </a:r>
            <a:r>
              <a:rPr lang="en-US" altLang="ko-KR" sz="2000" kern="100" dirty="0" smtClean="0"/>
              <a:t> </a:t>
            </a:r>
            <a:r>
              <a:rPr lang="ko-KR" altLang="en-US" sz="2000" kern="100" dirty="0" smtClean="0"/>
              <a:t>체크결과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05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gray">
          <a:xfrm>
            <a:off x="677334" y="1754190"/>
            <a:ext cx="7676444" cy="335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b="1" dirty="0" smtClean="0"/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15667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purpose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247667" cy="481497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과제 관리 시스템</a:t>
            </a:r>
            <a:endParaRPr lang="en-US" altLang="ko-K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과제 제출 및 점수 부여 </a:t>
            </a:r>
            <a:r>
              <a:rPr lang="ko-KR" altLang="en-US" sz="3000" dirty="0"/>
              <a:t>및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확인하는 </a:t>
            </a:r>
            <a:r>
              <a:rPr lang="en-US" altLang="ko-KR" sz="3000" dirty="0" smtClean="0"/>
              <a:t>A</a:t>
            </a:r>
            <a:r>
              <a:rPr lang="en-US" altLang="ko-KR" sz="2400" dirty="0" smtClean="0"/>
              <a:t>IMS</a:t>
            </a:r>
            <a:r>
              <a:rPr lang="en-US" altLang="ko-KR" sz="3000" dirty="0" smtClean="0"/>
              <a:t>2 E-class</a:t>
            </a:r>
            <a:r>
              <a:rPr lang="ko-KR" altLang="en-US" sz="3000" dirty="0" smtClean="0"/>
              <a:t>의 과제 게시판 기능</a:t>
            </a:r>
            <a:endParaRPr lang="en-US" altLang="ko-K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CIA, OWASP TOP10 </a:t>
            </a:r>
            <a:r>
              <a:rPr lang="ko-KR" altLang="en-US" sz="3000" dirty="0" smtClean="0"/>
              <a:t>을 적용할 수 있는 주제로 선정</a:t>
            </a:r>
            <a:endParaRPr lang="en-US" altLang="ko-KR" sz="3000" dirty="0" smtClean="0"/>
          </a:p>
          <a:p>
            <a:pPr marL="457200" lvl="1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: </a:t>
            </a:r>
            <a:r>
              <a:rPr lang="ko-KR" altLang="en-US" sz="3000" dirty="0" smtClean="0"/>
              <a:t>회원가입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로그인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게시판</a:t>
            </a:r>
            <a:endParaRPr lang="en-US" altLang="ko-KR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9849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Specs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9404723" cy="481497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Architecture with specs</a:t>
            </a:r>
          </a:p>
          <a:p>
            <a:pPr marL="457200" lvl="1" indent="0">
              <a:buNone/>
            </a:pPr>
            <a:endParaRPr lang="en-US" altLang="ko-KR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09" y="2193396"/>
            <a:ext cx="9077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- </a:t>
            </a:r>
            <a:r>
              <a:rPr lang="en-US" altLang="ko-KR" sz="2800" b="1" dirty="0" smtClean="0"/>
              <a:t>Functions</a:t>
            </a:r>
            <a:endParaRPr lang="ko-KR" altLang="en-US" sz="2800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46111" y="1412523"/>
            <a:ext cx="10360556" cy="4814976"/>
          </a:xfrm>
        </p:spPr>
        <p:txBody>
          <a:bodyPr>
            <a:normAutofit lnSpcReduction="10000"/>
          </a:bodyPr>
          <a:lstStyle/>
          <a:p>
            <a:pPr lvl="0"/>
            <a:r>
              <a:rPr lang="ko-KR" altLang="en-US" sz="3200" dirty="0" smtClean="0"/>
              <a:t>회원가입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회원관리</a:t>
            </a:r>
            <a:r>
              <a:rPr lang="en-US" altLang="ko-KR" sz="3200" dirty="0" smtClean="0"/>
              <a:t>, Log-in / Log-out</a:t>
            </a:r>
          </a:p>
          <a:p>
            <a:pPr lvl="0"/>
            <a:r>
              <a:rPr lang="ko-KR" altLang="en-US" sz="3200" dirty="0" smtClean="0"/>
              <a:t>게시판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dirty="0" smtClean="0"/>
              <a:t>과제등록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등록과제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과제제출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제출된 과제 확인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ko-KR" altLang="en-US" sz="3200" dirty="0" smtClean="0"/>
              <a:t>제출과제 수정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점수부여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점수확인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점수수정</a:t>
            </a:r>
            <a:endParaRPr lang="en-US" altLang="ko-KR" sz="3200" dirty="0" smtClean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과제파일 </a:t>
            </a:r>
            <a:r>
              <a:rPr lang="en-US" altLang="ko-KR" dirty="0" smtClean="0"/>
              <a:t>Upload / Download</a:t>
            </a:r>
            <a:r>
              <a:rPr lang="en-US" altLang="ko-KR" sz="3200" dirty="0" smtClean="0"/>
              <a:t>, </a:t>
            </a:r>
          </a:p>
          <a:p>
            <a:pPr marL="0" lv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 </a:t>
            </a:r>
            <a:r>
              <a:rPr lang="ko-KR" altLang="en-US" sz="3200" dirty="0" smtClean="0"/>
              <a:t>점수부여</a:t>
            </a:r>
            <a:r>
              <a:rPr lang="en-US" altLang="ko-KR" sz="3200" dirty="0" smtClean="0"/>
              <a:t> / </a:t>
            </a:r>
            <a:r>
              <a:rPr lang="ko-KR" altLang="en-US" sz="3200" dirty="0" smtClean="0"/>
              <a:t>확인</a:t>
            </a:r>
            <a:endParaRPr lang="en-US" altLang="ko-KR" sz="3200" dirty="0" smtClean="0"/>
          </a:p>
          <a:p>
            <a:pPr lvl="0"/>
            <a:r>
              <a:rPr lang="en-US" altLang="ko-KR" sz="3200" dirty="0" smtClean="0"/>
              <a:t> Access Control : </a:t>
            </a:r>
            <a:br>
              <a:rPr lang="en-US" altLang="ko-KR" sz="3200" dirty="0" smtClean="0"/>
            </a:br>
            <a:r>
              <a:rPr lang="ko-KR" altLang="ko-KR" sz="3200" dirty="0" smtClean="0"/>
              <a:t>사용자 </a:t>
            </a:r>
            <a:r>
              <a:rPr lang="ko-KR" altLang="ko-KR" sz="3200" dirty="0"/>
              <a:t>권한에 따른 </a:t>
            </a:r>
            <a:r>
              <a:rPr lang="en-US" altLang="ko-KR" sz="3200" dirty="0"/>
              <a:t>page, data </a:t>
            </a:r>
            <a:r>
              <a:rPr lang="ko-KR" altLang="ko-KR" sz="3200" dirty="0" smtClean="0"/>
              <a:t>접근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통제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교수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학생 </a:t>
            </a:r>
            <a:endParaRPr lang="en-US" altLang="ko-KR" sz="3000" dirty="0" smtClean="0"/>
          </a:p>
          <a:p>
            <a:pPr marL="457200" lvl="1" indent="0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9521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Site Map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4" y="1159492"/>
            <a:ext cx="10938077" cy="56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Site Map – Page </a:t>
            </a:r>
            <a:r>
              <a:rPr lang="ko-KR" altLang="en-US" sz="2800" b="1" dirty="0" smtClean="0"/>
              <a:t>별 </a:t>
            </a:r>
            <a:r>
              <a:rPr lang="en-US" altLang="ko-KR" sz="2800" b="1" dirty="0" smtClean="0"/>
              <a:t>Address</a:t>
            </a:r>
            <a:endParaRPr lang="ko-KR" altLang="en-US" sz="2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57335"/>
              </p:ext>
            </p:extLst>
          </p:nvPr>
        </p:nvGraphicFramePr>
        <p:xfrm>
          <a:off x="806624" y="1519107"/>
          <a:ext cx="9548660" cy="4513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8372"/>
                <a:gridCol w="6550288"/>
              </a:tblGrid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Main Page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u="sng" kern="100" dirty="0">
                          <a:effectLst/>
                          <a:hlinkClick r:id="rId3"/>
                        </a:rPr>
                        <a:t>http://210.107.197.133:8080/secure/</a:t>
                      </a:r>
                      <a:endParaRPr lang="ko-KR" sz="18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CE8E8"/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 약관동의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4"/>
                        </a:rPr>
                        <a:t>http://210.107.197.133:8080/secure/register_notice.jsp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 </a:t>
                      </a:r>
                      <a:r>
                        <a:rPr lang="en-US" sz="1800" kern="100" dirty="0">
                          <a:effectLst/>
                        </a:rPr>
                        <a:t>Form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5"/>
                        </a:rPr>
                        <a:t>http://210.107.197.133:8080/secure/register_form.jsp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회원정보 수정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6"/>
                        </a:rPr>
                        <a:t>http://210.107.197.133:8080/secure/member_modify.jsp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 권한변경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7"/>
                        </a:rPr>
                        <a:t>http://210.107.197.133:8080/secure/user_info.jsp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과제목록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8"/>
                        </a:rPr>
                        <a:t>http://210.107.197.133:8080/secure/board_list.jsp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 상세보기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9"/>
                        </a:rPr>
                        <a:t>http://210.107.197.133:8080/secure/board_read.jsp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게시글</a:t>
                      </a:r>
                      <a:r>
                        <a:rPr lang="ko-KR" sz="1800" kern="100" dirty="0">
                          <a:effectLst/>
                        </a:rPr>
                        <a:t> 작성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과제등록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0"/>
                        </a:rPr>
                        <a:t>http://210.107.197.133:8080/secure/write_index.jsp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과제 내용 수정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1"/>
                        </a:rPr>
                        <a:t>http://210.107.197.133:8080/secure/board_modify.jsp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93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점수부여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2"/>
                        </a:rPr>
                        <a:t>http://210.107.197.133:8080/secure/grading.jsp</a:t>
                      </a:r>
                      <a:endParaRPr lang="ko-KR" sz="18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>
                          <a:effectLst/>
                          <a:hlinkClick r:id="rId13"/>
                        </a:rPr>
                        <a:t>http://210.107.197.133:8080/secure/sub_grading.jsp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44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회원정보관리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ko-KR" sz="1800" kern="100" dirty="0">
                          <a:effectLst/>
                        </a:rPr>
                        <a:t>관리자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kern="100" dirty="0">
                          <a:effectLst/>
                          <a:hlinkClick r:id="rId14"/>
                        </a:rPr>
                        <a:t>http://210.107.197.133:8080/secure/member_admin.jsp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altLang="ko-KR" b="1" dirty="0" smtClean="0"/>
              <a:t>Introduction – </a:t>
            </a:r>
            <a:r>
              <a:rPr lang="en-US" altLang="ko-KR" sz="2800" b="1" dirty="0" smtClean="0"/>
              <a:t>Database Structure</a:t>
            </a:r>
            <a:endParaRPr lang="ko-KR" altLang="en-US" sz="28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67071"/>
              </p:ext>
            </p:extLst>
          </p:nvPr>
        </p:nvGraphicFramePr>
        <p:xfrm>
          <a:off x="296883" y="1499073"/>
          <a:ext cx="7595366" cy="234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9980"/>
                <a:gridCol w="1822050"/>
                <a:gridCol w="2471286"/>
                <a:gridCol w="1822050"/>
              </a:tblGrid>
              <a:tr h="251002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value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column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회원가입번호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Prof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교수인지 확인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Email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E-mail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Pw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비밀번호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Phone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전화번호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이름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Register_date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회원가입일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Student_no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학번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Password_changed_date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비밀번호 변경일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58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Fail_flag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로그인 실패횟수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6883" y="1158442"/>
            <a:ext cx="21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1 : Members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72517"/>
              </p:ext>
            </p:extLst>
          </p:nvPr>
        </p:nvGraphicFramePr>
        <p:xfrm>
          <a:off x="296883" y="4483554"/>
          <a:ext cx="7406183" cy="17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2951"/>
                <a:gridCol w="1582526"/>
                <a:gridCol w="1615044"/>
                <a:gridCol w="1365662"/>
              </a:tblGrid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submit_no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student_no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학번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Title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제목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content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내용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grade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학점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prof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교수인지 확인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Submit_yesno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제출여부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Assignment_register_date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6883" y="4114222"/>
            <a:ext cx="23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2 : Assignment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8274" y="1320554"/>
            <a:ext cx="23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 3 : </a:t>
            </a:r>
            <a:r>
              <a:rPr lang="en-US" altLang="ko-KR" dirty="0" err="1" smtClean="0"/>
              <a:t>Data_lis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15373"/>
              </p:ext>
            </p:extLst>
          </p:nvPr>
        </p:nvGraphicFramePr>
        <p:xfrm>
          <a:off x="8291960" y="1778540"/>
          <a:ext cx="3582266" cy="4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5878"/>
                <a:gridCol w="1836388"/>
              </a:tblGrid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column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File_name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과제첨부파일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3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New_file_name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첨부파일명 변환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publisher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제출자 이름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390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Board_no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과제번호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383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User_id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제출자 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864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User_no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제출자 학번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9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3936</TotalTime>
  <Words>1325</Words>
  <Application>Microsoft Office PowerPoint</Application>
  <PresentationFormat>와이드스크린</PresentationFormat>
  <Paragraphs>424</Paragraphs>
  <Slides>37</Slides>
  <Notes>32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HY그래픽M</vt:lpstr>
      <vt:lpstr>맑은 고딕</vt:lpstr>
      <vt:lpstr>Arial</vt:lpstr>
      <vt:lpstr>Candara</vt:lpstr>
      <vt:lpstr>Corbel</vt:lpstr>
      <vt:lpstr>Times New Roman</vt:lpstr>
      <vt:lpstr>Wingdings</vt:lpstr>
      <vt:lpstr>Wingdings 3</vt:lpstr>
      <vt:lpstr>New_Education02</vt:lpstr>
      <vt:lpstr>비트맵 이미지</vt:lpstr>
      <vt:lpstr>과제 관리 시스템</vt:lpstr>
      <vt:lpstr>Table Of Contents</vt:lpstr>
      <vt:lpstr>PowerPoint 프레젠테이션</vt:lpstr>
      <vt:lpstr>Introduction - purpose</vt:lpstr>
      <vt:lpstr>Introduction - Specs</vt:lpstr>
      <vt:lpstr>Introduction - Functions</vt:lpstr>
      <vt:lpstr>Introduction – Site Map</vt:lpstr>
      <vt:lpstr>Introduction – Site Map – Page 별 Address</vt:lpstr>
      <vt:lpstr>Introduction – Database Structure</vt:lpstr>
      <vt:lpstr>PowerPoint 프레젠테이션</vt:lpstr>
      <vt:lpstr>기본보안 적용</vt:lpstr>
      <vt:lpstr>기본보안 적용</vt:lpstr>
      <vt:lpstr>OWASP 10</vt:lpstr>
      <vt:lpstr>PowerPoint 프레젠테이션</vt:lpstr>
      <vt:lpstr>PowerPoint 프레젠테이션</vt:lpstr>
      <vt:lpstr>Database 암호화</vt:lpstr>
      <vt:lpstr>A4. 취약한 직접객체 참조</vt:lpstr>
      <vt:lpstr>A1. SQL Injection</vt:lpstr>
      <vt:lpstr>A1. SQL Injection</vt:lpstr>
      <vt:lpstr>A2. 인증 및 세션관리 취약점</vt:lpstr>
      <vt:lpstr>A2. 인증 및 세션관리 취약점</vt:lpstr>
      <vt:lpstr>A2. 인증 및 세션관리 취약점</vt:lpstr>
      <vt:lpstr>A3. 크로스 사이트 스크립팅  A8. 크로스 사이트 변조요청</vt:lpstr>
      <vt:lpstr>A3. 크로스 사이트 스크립팅  A8. 크로스 사이트 변조요청</vt:lpstr>
      <vt:lpstr>A3. 크로스 사이트 스크립팅  A8. 크로스 사이트 변조요청</vt:lpstr>
      <vt:lpstr>A6. 민감 데이터 노출</vt:lpstr>
      <vt:lpstr>A6. 민감 데이터 노출</vt:lpstr>
      <vt:lpstr>A7. 기능 수준의 접근통제</vt:lpstr>
      <vt:lpstr>A7. 기능 수준의 접근통제</vt:lpstr>
      <vt:lpstr>PowerPoint 프레젠테이션</vt:lpstr>
      <vt:lpstr>PMD</vt:lpstr>
      <vt:lpstr>PMD</vt:lpstr>
      <vt:lpstr>PMD</vt:lpstr>
      <vt:lpstr>Acunetix</vt:lpstr>
      <vt:lpstr>Acunetix</vt:lpstr>
      <vt:lpstr>Acunetix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ajou</dc:creator>
  <cp:lastModifiedBy>ajou</cp:lastModifiedBy>
  <cp:revision>213</cp:revision>
  <cp:lastPrinted>2015-06-23T01:55:01Z</cp:lastPrinted>
  <dcterms:created xsi:type="dcterms:W3CDTF">2015-03-26T12:31:33Z</dcterms:created>
  <dcterms:modified xsi:type="dcterms:W3CDTF">2015-12-03T15:24:54Z</dcterms:modified>
</cp:coreProperties>
</file>