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7" r:id="rId1"/>
  </p:sldMasterIdLst>
  <p:notesMasterIdLst>
    <p:notesMasterId r:id="rId45"/>
  </p:notesMasterIdLst>
  <p:sldIdLst>
    <p:sldId id="256" r:id="rId2"/>
    <p:sldId id="263" r:id="rId3"/>
    <p:sldId id="296" r:id="rId4"/>
    <p:sldId id="257" r:id="rId5"/>
    <p:sldId id="300" r:id="rId6"/>
    <p:sldId id="301" r:id="rId7"/>
    <p:sldId id="303" r:id="rId8"/>
    <p:sldId id="305" r:id="rId9"/>
    <p:sldId id="306" r:id="rId10"/>
    <p:sldId id="307" r:id="rId11"/>
    <p:sldId id="302" r:id="rId12"/>
    <p:sldId id="308" r:id="rId13"/>
    <p:sldId id="309" r:id="rId14"/>
    <p:sldId id="324" r:id="rId15"/>
    <p:sldId id="325" r:id="rId16"/>
    <p:sldId id="327" r:id="rId17"/>
    <p:sldId id="313" r:id="rId18"/>
    <p:sldId id="321" r:id="rId19"/>
    <p:sldId id="348" r:id="rId20"/>
    <p:sldId id="349" r:id="rId21"/>
    <p:sldId id="350" r:id="rId22"/>
    <p:sldId id="351" r:id="rId23"/>
    <p:sldId id="344" r:id="rId24"/>
    <p:sldId id="346" r:id="rId25"/>
    <p:sldId id="347" r:id="rId26"/>
    <p:sldId id="345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52" r:id="rId42"/>
    <p:sldId id="353" r:id="rId43"/>
    <p:sldId id="262" r:id="rId44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6868"/>
    <a:srgbClr val="FF7C80"/>
    <a:srgbClr val="339933"/>
    <a:srgbClr val="FCE8E8"/>
    <a:srgbClr val="5F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02" autoAdjust="0"/>
    <p:restoredTop sz="73611" autoAdjust="0"/>
  </p:normalViewPr>
  <p:slideViewPr>
    <p:cSldViewPr snapToGrid="0">
      <p:cViewPr varScale="1">
        <p:scale>
          <a:sx n="82" d="100"/>
          <a:sy n="82" d="100"/>
        </p:scale>
        <p:origin x="93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6A475-565B-4249-A796-EEC23E75B950}" type="datetimeFigureOut">
              <a:rPr lang="ko-KR" altLang="en-US" smtClean="0"/>
              <a:pPr/>
              <a:t>2015-12-08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12CD5-ECEA-40E7-A789-FD6BD4E0C9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1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3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96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baseline="0" dirty="0" smtClean="0"/>
              <a:t>SQL </a:t>
            </a:r>
            <a:r>
              <a:rPr lang="ko-KR" altLang="en-US" baseline="0" dirty="0" err="1" smtClean="0"/>
              <a:t>인젝션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크로스사이트 </a:t>
            </a:r>
            <a:r>
              <a:rPr lang="ko-KR" altLang="en-US" baseline="0" dirty="0" err="1" smtClean="0"/>
              <a:t>스크립팅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주소입력 통한 </a:t>
            </a:r>
            <a:r>
              <a:rPr lang="ko-KR" altLang="en-US" baseline="0" dirty="0" err="1" smtClean="0"/>
              <a:t>페잉지</a:t>
            </a:r>
            <a:r>
              <a:rPr lang="ko-KR" altLang="en-US" baseline="0" dirty="0" smtClean="0"/>
              <a:t> 접근 방지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회원가입 필드 </a:t>
            </a:r>
            <a:r>
              <a:rPr lang="ko-KR" altLang="en-US" baseline="0" dirty="0" err="1" smtClean="0"/>
              <a:t>유효값</a:t>
            </a:r>
            <a:r>
              <a:rPr lang="ko-KR" altLang="en-US" baseline="0" dirty="0" smtClean="0"/>
              <a:t> 검토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smtClean="0"/>
              <a:t>파일 업로드 형식제한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85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49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176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5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10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92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816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06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3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dirty="0" smtClean="0"/>
              <a:t>Confidential, Integrity, Availability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94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054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72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38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82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88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22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954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1186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67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20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097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5527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62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328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84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77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857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2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7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6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97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2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6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9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2015-12-08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7745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5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1194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8028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2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357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7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2553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1387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BBA99A9-2B47-472B-A076-9FB262785049}" type="datetimeFigureOut">
              <a:rPr lang="ko-KR" altLang="en-US" smtClean="0"/>
              <a:pPr/>
              <a:t>2015-12-08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4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309" r:id="rId2"/>
    <p:sldLayoutId id="214748431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17" r:id="rId10"/>
    <p:sldLayoutId id="214748431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210.107.197.133:8080/secure/index.j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210.107.197.133:8080/secure/board_list.jsp" TargetMode="External"/><Relationship Id="rId13" Type="http://schemas.openxmlformats.org/officeDocument/2006/relationships/hyperlink" Target="http://210.107.197.133:8080/secure/sub_grading.jsp" TargetMode="External"/><Relationship Id="rId3" Type="http://schemas.openxmlformats.org/officeDocument/2006/relationships/hyperlink" Target="http://210.107.197.133:8080/secure/" TargetMode="External"/><Relationship Id="rId7" Type="http://schemas.openxmlformats.org/officeDocument/2006/relationships/hyperlink" Target="http://210.107.197.133:8080/secure/user_info.jsp" TargetMode="External"/><Relationship Id="rId12" Type="http://schemas.openxmlformats.org/officeDocument/2006/relationships/hyperlink" Target="http://210.107.197.133:8080/secure/grading.j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10.107.197.133:8080/secure/member_modify.jsp" TargetMode="External"/><Relationship Id="rId11" Type="http://schemas.openxmlformats.org/officeDocument/2006/relationships/hyperlink" Target="http://210.107.197.133:8080/secure/board_modify.jsp" TargetMode="External"/><Relationship Id="rId5" Type="http://schemas.openxmlformats.org/officeDocument/2006/relationships/hyperlink" Target="http://210.107.197.133:8080/secure/register_form.jsp" TargetMode="External"/><Relationship Id="rId10" Type="http://schemas.openxmlformats.org/officeDocument/2006/relationships/hyperlink" Target="http://210.107.197.133:8080/secure/write_index.jsp" TargetMode="External"/><Relationship Id="rId4" Type="http://schemas.openxmlformats.org/officeDocument/2006/relationships/hyperlink" Target="http://210.107.197.133:8080/secure/register_notice.jsp" TargetMode="External"/><Relationship Id="rId9" Type="http://schemas.openxmlformats.org/officeDocument/2006/relationships/hyperlink" Target="http://210.107.197.133:8080/secure/board_read.jsp" TargetMode="External"/><Relationship Id="rId14" Type="http://schemas.openxmlformats.org/officeDocument/2006/relationships/hyperlink" Target="http://210.107.197.133:8080/secure/member_admin.js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1876999"/>
            <a:ext cx="8081070" cy="1646302"/>
          </a:xfrm>
        </p:spPr>
        <p:txBody>
          <a:bodyPr/>
          <a:lstStyle/>
          <a:p>
            <a:pPr algn="l"/>
            <a:r>
              <a:rPr lang="ko-KR" altLang="en-US" sz="4800" dirty="0" smtClean="0"/>
              <a:t>과제 관리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3787067"/>
            <a:ext cx="7766936" cy="109689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ko-KR" sz="3200" b="1" dirty="0" smtClean="0"/>
              <a:t>Secure S/W </a:t>
            </a:r>
            <a:r>
              <a:rPr lang="ko-KR" altLang="en-US" sz="3200" b="1" dirty="0" smtClean="0"/>
              <a:t>설계</a:t>
            </a:r>
            <a:endParaRPr lang="en-US" altLang="ko-KR" sz="3200" b="1" dirty="0" smtClean="0"/>
          </a:p>
          <a:p>
            <a:pPr algn="r"/>
            <a:r>
              <a:rPr lang="en-US" altLang="ko-KR" sz="3200" b="1" dirty="0" smtClean="0"/>
              <a:t>Team1 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418236" y="5147732"/>
            <a:ext cx="960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임혜선</a:t>
            </a:r>
            <a:endParaRPr lang="en-US" altLang="ko-KR" dirty="0" smtClean="0"/>
          </a:p>
          <a:p>
            <a:r>
              <a:rPr lang="ko-KR" altLang="en-US" dirty="0" smtClean="0"/>
              <a:t>조은상</a:t>
            </a:r>
            <a:endParaRPr lang="en-US" altLang="ko-KR" dirty="0" smtClean="0"/>
          </a:p>
          <a:p>
            <a:r>
              <a:rPr lang="ko-KR" altLang="en-US" dirty="0" smtClean="0"/>
              <a:t>양경석</a:t>
            </a:r>
            <a:endParaRPr lang="en-US" altLang="ko-KR" dirty="0" smtClean="0"/>
          </a:p>
          <a:p>
            <a:r>
              <a:rPr lang="ko-KR" altLang="en-US" dirty="0" smtClean="0"/>
              <a:t>이수훈</a:t>
            </a:r>
            <a:endParaRPr lang="en-US" altLang="ko-KR" dirty="0" smtClean="0"/>
          </a:p>
          <a:p>
            <a:r>
              <a:rPr lang="ko-KR" altLang="en-US" dirty="0" smtClean="0"/>
              <a:t>홍명기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7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보안 요구사항 적용</a:t>
            </a:r>
            <a:endParaRPr lang="en-US" altLang="ko-KR" sz="3200" b="1" dirty="0" smtClean="0"/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- </a:t>
            </a:r>
            <a:r>
              <a:rPr lang="ko-KR" altLang="en-US" sz="3200" b="1" dirty="0" smtClean="0"/>
              <a:t>기본 보안 적용</a:t>
            </a:r>
            <a:endParaRPr lang="en-US" altLang="ko-KR" sz="3200" b="1" dirty="0" smtClean="0"/>
          </a:p>
          <a:p>
            <a:pPr marL="0" indent="0">
              <a:buNone/>
            </a:pPr>
            <a:r>
              <a:rPr lang="en-US" altLang="ko-KR" sz="3200" b="1" dirty="0" smtClean="0"/>
              <a:t>   - OWASP 10  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     + S/W </a:t>
            </a:r>
            <a:r>
              <a:rPr lang="ko-KR" altLang="en-US" b="1" dirty="0" smtClean="0"/>
              <a:t>개발보안 </a:t>
            </a:r>
            <a:r>
              <a:rPr lang="en-US" altLang="ko-KR" b="1" dirty="0" smtClean="0"/>
              <a:t>47</a:t>
            </a:r>
            <a:endParaRPr lang="en-US" altLang="ko-KR" sz="3200" b="1" dirty="0" smtClean="0"/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987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667" y="480941"/>
            <a:ext cx="9404723" cy="779182"/>
          </a:xfrm>
        </p:spPr>
        <p:txBody>
          <a:bodyPr/>
          <a:lstStyle/>
          <a:p>
            <a:r>
              <a:rPr lang="ko-KR" altLang="en-US" b="1" dirty="0" smtClean="0"/>
              <a:t>기본보안 적용</a:t>
            </a:r>
            <a:endParaRPr lang="en-US" altLang="ko-KR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10958867" cy="4814976"/>
          </a:xfrm>
        </p:spPr>
        <p:txBody>
          <a:bodyPr>
            <a:normAutofit/>
          </a:bodyPr>
          <a:lstStyle/>
          <a:p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09882"/>
              </p:ext>
            </p:extLst>
          </p:nvPr>
        </p:nvGraphicFramePr>
        <p:xfrm>
          <a:off x="646111" y="1527188"/>
          <a:ext cx="11229214" cy="4594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424"/>
                <a:gridCol w="3930733"/>
                <a:gridCol w="6662057"/>
              </a:tblGrid>
              <a:tr h="912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No.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내용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적용사항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766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필드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유효한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입력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입력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유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효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입력하도록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[</a:t>
                      </a:r>
                      <a:r>
                        <a:rPr lang="ko-KR" altLang="ko-KR" sz="1800" i="1" kern="1200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포맷스트링</a:t>
                      </a:r>
                      <a:r>
                        <a:rPr lang="ko-KR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삽입</a:t>
                      </a:r>
                      <a:r>
                        <a:rPr lang="en-US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S/W47]</a:t>
                      </a:r>
                      <a:endParaRPr lang="ko-KR" altLang="en-US" i="1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</a:tr>
              <a:tr h="912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*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표시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password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대로 보이지 않도록 처리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89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30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마다 변경 알림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password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후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30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경과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아래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message box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 </a:t>
                      </a:r>
                      <a:endParaRPr lang="ko-KR" altLang="en-US" dirty="0"/>
                    </a:p>
                  </a:txBody>
                  <a:tcPr/>
                </a:tc>
              </a:tr>
              <a:tr h="912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암호화 전송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암호화된 정보를 데이터베이스에 저장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데이터베이스에서 암호화된 정보를 가져와 </a:t>
                      </a:r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복호화</a:t>
                      </a:r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4" name="그림 2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82" y="3253839"/>
            <a:ext cx="2386942" cy="878774"/>
          </a:xfrm>
          <a:prstGeom prst="rect">
            <a:avLst/>
          </a:prstGeom>
          <a:noFill/>
          <a:extLst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330" y="4520849"/>
            <a:ext cx="3107995" cy="706363"/>
          </a:xfrm>
          <a:prstGeom prst="rect">
            <a:avLst/>
          </a:prstGeom>
        </p:spPr>
      </p:pic>
      <p:pic>
        <p:nvPicPr>
          <p:cNvPr id="27" name="그림 2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243" y="1363982"/>
            <a:ext cx="2571755" cy="1106691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70194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667" y="480941"/>
            <a:ext cx="9404723" cy="779182"/>
          </a:xfrm>
        </p:spPr>
        <p:txBody>
          <a:bodyPr/>
          <a:lstStyle/>
          <a:p>
            <a:r>
              <a:rPr lang="ko-KR" altLang="en-US" b="1" dirty="0" smtClean="0"/>
              <a:t>기본보안 적용</a:t>
            </a:r>
            <a:endParaRPr lang="en-US" altLang="ko-KR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10958867" cy="4814976"/>
          </a:xfrm>
        </p:spPr>
        <p:txBody>
          <a:bodyPr>
            <a:normAutofit/>
          </a:bodyPr>
          <a:lstStyle/>
          <a:p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919247"/>
              </p:ext>
            </p:extLst>
          </p:nvPr>
        </p:nvGraphicFramePr>
        <p:xfrm>
          <a:off x="646111" y="1527188"/>
          <a:ext cx="11229214" cy="4559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424"/>
                <a:gridCol w="3930733"/>
                <a:gridCol w="6662057"/>
              </a:tblGrid>
              <a:tr h="950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No.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내용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적용사항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951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입력조건 적용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5~20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 영문대소문자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 혼합하여 사용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외 회원가입 필드 조건에 대해 조건에 맞지 않을 경우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아래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Message box </a:t>
                      </a:r>
                      <a:r>
                        <a:rPr lang="ko-KR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 </a:t>
                      </a:r>
                      <a:r>
                        <a:rPr lang="en-US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취약한 비밀번호 허용 </a:t>
                      </a:r>
                      <a:r>
                        <a:rPr lang="en-US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S/W47]</a:t>
                      </a:r>
                      <a:endParaRPr lang="ko-KR" altLang="ko-KR" sz="1800" i="1" kern="1200" dirty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522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Log-In Password 5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 잘못 입력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정보로 접근 막고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연락처와 조치사항 알림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실패 카운터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fail_flag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갱신하여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 이상 실패 시 로그인 불가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연락 메시지 출력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반복된 인증시도 제한 기능부재 </a:t>
                      </a:r>
                      <a:r>
                        <a:rPr lang="en-US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S/W47]</a:t>
                      </a:r>
                    </a:p>
                    <a:p>
                      <a:pPr latinLnBrk="1"/>
                      <a:endParaRPr lang="en-US" altLang="ko-KR" sz="1800" i="1" kern="1200" dirty="0" smtClean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ko-KR" sz="1800" i="1" kern="1200" dirty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134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7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중복체크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중복체크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아래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Message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021687"/>
              </p:ext>
            </p:extLst>
          </p:nvPr>
        </p:nvGraphicFramePr>
        <p:xfrm>
          <a:off x="8279550" y="4025736"/>
          <a:ext cx="3595775" cy="931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비트맵 이미지" r:id="rId4" imgW="3296110" imgH="857143" progId="Paint.Picture">
                  <p:embed/>
                </p:oleObj>
              </mc:Choice>
              <mc:Fallback>
                <p:oleObj name="비트맵 이미지" r:id="rId4" imgW="3296110" imgH="857143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9550" y="4025736"/>
                        <a:ext cx="3595775" cy="9311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그림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905" y="5344928"/>
            <a:ext cx="2818969" cy="953049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4825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667" y="390816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OWASP 10</a:t>
            </a:r>
            <a:endParaRPr lang="en-US" altLang="ko-KR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10958867" cy="4814976"/>
          </a:xfrm>
        </p:spPr>
        <p:txBody>
          <a:bodyPr>
            <a:normAutofit/>
          </a:bodyPr>
          <a:lstStyle/>
          <a:p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84272"/>
              </p:ext>
            </p:extLst>
          </p:nvPr>
        </p:nvGraphicFramePr>
        <p:xfrm>
          <a:off x="336597" y="1208214"/>
          <a:ext cx="11577893" cy="5649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33870"/>
                <a:gridCol w="8244023"/>
              </a:tblGrid>
              <a:tr h="3758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OWASP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내</a:t>
                      </a:r>
                      <a:r>
                        <a:rPr lang="en-US" sz="2400" kern="100" dirty="0">
                          <a:effectLst/>
                        </a:rPr>
                        <a:t>   </a:t>
                      </a:r>
                      <a:r>
                        <a:rPr lang="ko-KR" sz="2400" kern="100" dirty="0">
                          <a:effectLst/>
                        </a:rPr>
                        <a:t>용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283447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A1. SQL Injection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ID, Password </a:t>
                      </a:r>
                      <a:r>
                        <a:rPr lang="ko-KR" sz="1800" kern="100" dirty="0">
                          <a:effectLst/>
                        </a:rPr>
                        <a:t>입력 창에서</a:t>
                      </a:r>
                      <a:r>
                        <a:rPr lang="en-US" sz="1800" kern="100" dirty="0">
                          <a:effectLst/>
                        </a:rPr>
                        <a:t> query </a:t>
                      </a:r>
                      <a:r>
                        <a:rPr lang="ko-KR" sz="1800" kern="100" dirty="0">
                          <a:effectLst/>
                        </a:rPr>
                        <a:t>문 입력 통제</a:t>
                      </a:r>
                      <a:r>
                        <a:rPr lang="en-US" sz="1800" kern="100" dirty="0">
                          <a:effectLst/>
                        </a:rPr>
                        <a:t> (</a:t>
                      </a:r>
                      <a:r>
                        <a:rPr lang="ko-KR" sz="1800" kern="100" dirty="0">
                          <a:effectLst/>
                        </a:rPr>
                        <a:t>입력한 데이터 </a:t>
                      </a:r>
                      <a:r>
                        <a:rPr lang="en-US" sz="1800" kern="100" dirty="0">
                          <a:effectLst/>
                        </a:rPr>
                        <a:t>Filtering)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746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페이지 오류 시</a:t>
                      </a:r>
                      <a:r>
                        <a:rPr lang="en-US" sz="1800" kern="100" dirty="0">
                          <a:effectLst/>
                        </a:rPr>
                        <a:t> Error Message </a:t>
                      </a:r>
                      <a:r>
                        <a:rPr lang="ko-KR" sz="1800" kern="100" dirty="0">
                          <a:effectLst/>
                        </a:rPr>
                        <a:t>차단</a:t>
                      </a:r>
                      <a:r>
                        <a:rPr lang="en-US" sz="1800" kern="100" dirty="0">
                          <a:effectLst/>
                        </a:rPr>
                        <a:t/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오류 메시지를 통합 정보노출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-SW47</a:t>
                      </a:r>
                      <a:r>
                        <a:rPr lang="en-US" sz="1400" kern="100" dirty="0" smtClean="0">
                          <a:solidFill>
                            <a:srgbClr val="00B0F0"/>
                          </a:solidFill>
                          <a:effectLst/>
                        </a:rPr>
                        <a:t>] 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오류상황대응부재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– S/W47]</a:t>
                      </a:r>
                      <a:endParaRPr lang="ko-KR" sz="1400" kern="1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부적절한 예외처리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– S/W47]</a:t>
                      </a:r>
                      <a:endParaRPr lang="ko-KR" sz="1400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283447">
                <a:tc rowSpan="3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A2. </a:t>
                      </a:r>
                      <a:r>
                        <a:rPr lang="ko-KR" sz="1800" kern="100" dirty="0">
                          <a:effectLst/>
                        </a:rPr>
                        <a:t>인증 및 세션관리 취약점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잘못된 세션에 의한 정보노출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– S/W47]</a:t>
                      </a:r>
                      <a:endParaRPr lang="ko-KR" sz="1400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로그인 과정 암호화</a:t>
                      </a:r>
                      <a:r>
                        <a:rPr lang="en-US" sz="1800" kern="100" dirty="0">
                          <a:effectLst/>
                        </a:rPr>
                        <a:t>(SSL: Secure Socket Layer)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283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로그인 후</a:t>
                      </a:r>
                      <a:r>
                        <a:rPr lang="en-US" sz="1800" kern="100" dirty="0">
                          <a:effectLst/>
                        </a:rPr>
                        <a:t>, 10</a:t>
                      </a:r>
                      <a:r>
                        <a:rPr lang="ko-KR" sz="1800" kern="100" dirty="0">
                          <a:effectLst/>
                        </a:rPr>
                        <a:t>분간 활동 없을 시에 강제 로그아웃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283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IE </a:t>
                      </a:r>
                      <a:r>
                        <a:rPr lang="ko-KR" sz="1800" kern="100" dirty="0">
                          <a:effectLst/>
                        </a:rPr>
                        <a:t>창 닫으면 자동 로그아웃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460334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</a:rPr>
                        <a:t>A3. </a:t>
                      </a:r>
                      <a:r>
                        <a:rPr lang="en-US" sz="1800" kern="100" dirty="0" smtClean="0">
                          <a:effectLst/>
                        </a:rPr>
                        <a:t>XSS,  </a:t>
                      </a:r>
                      <a:r>
                        <a:rPr lang="en-US" altLang="ko-KR" sz="1800" kern="100" dirty="0" smtClean="0">
                          <a:effectLst/>
                        </a:rPr>
                        <a:t>A8. CSRF</a:t>
                      </a:r>
                      <a:endParaRPr lang="ko-KR" sz="18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크로스사이트 </a:t>
                      </a:r>
                      <a:r>
                        <a:rPr lang="ko-KR" sz="1400" kern="100" dirty="0" err="1">
                          <a:solidFill>
                            <a:srgbClr val="00B0F0"/>
                          </a:solidFill>
                          <a:effectLst/>
                        </a:rPr>
                        <a:t>스크립팅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S/W47]</a:t>
                      </a:r>
                      <a:endParaRPr lang="ko-KR" sz="1400" kern="1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 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신뢰되지 않은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URL 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주소로 자연접속 연결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–SW47</a:t>
                      </a:r>
                      <a:r>
                        <a:rPr lang="en-US" sz="1400" kern="100" dirty="0" smtClean="0">
                          <a:solidFill>
                            <a:srgbClr val="00B0F0"/>
                          </a:solidFill>
                          <a:effectLst/>
                        </a:rPr>
                        <a:t>]</a:t>
                      </a:r>
                      <a:endParaRPr lang="ko-KR" sz="1400" kern="1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51492" marR="5149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입력한 데이터</a:t>
                      </a:r>
                      <a:r>
                        <a:rPr lang="en-US" sz="1800" kern="100" dirty="0">
                          <a:effectLst/>
                        </a:rPr>
                        <a:t> Filtering (</a:t>
                      </a:r>
                      <a:r>
                        <a:rPr lang="ko-KR" sz="1800" kern="100" dirty="0">
                          <a:effectLst/>
                        </a:rPr>
                        <a:t>스크립트 실행 금지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283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입력 값 검증 및 치환</a:t>
                      </a:r>
                      <a:r>
                        <a:rPr lang="en-US" sz="1800" kern="100">
                          <a:effectLst/>
                        </a:rPr>
                        <a:t>(</a:t>
                      </a:r>
                      <a:r>
                        <a:rPr lang="ko-KR" sz="1800" kern="100">
                          <a:effectLst/>
                        </a:rPr>
                        <a:t>게시판</a:t>
                      </a:r>
                      <a:r>
                        <a:rPr lang="en-US" sz="1800" kern="100">
                          <a:effectLst/>
                        </a:rPr>
                        <a:t>)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336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게시판</a:t>
                      </a:r>
                      <a:r>
                        <a:rPr lang="en-US" sz="1800" kern="100" dirty="0">
                          <a:effectLst/>
                        </a:rPr>
                        <a:t> file upload </a:t>
                      </a:r>
                      <a:r>
                        <a:rPr lang="ko-KR" sz="1800" kern="100" dirty="0">
                          <a:effectLst/>
                        </a:rPr>
                        <a:t>시</a:t>
                      </a:r>
                      <a:r>
                        <a:rPr lang="en-US" sz="1800" kern="100" dirty="0">
                          <a:effectLst/>
                        </a:rPr>
                        <a:t> upload file </a:t>
                      </a:r>
                      <a:r>
                        <a:rPr lang="ko-KR" sz="1800" kern="100" dirty="0">
                          <a:effectLst/>
                        </a:rPr>
                        <a:t>형식규제 </a:t>
                      </a:r>
                      <a:r>
                        <a:rPr lang="en-US" altLang="ko-KR" sz="1400" kern="100" dirty="0" smtClean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kern="100" dirty="0" smtClean="0">
                          <a:solidFill>
                            <a:srgbClr val="00B0F0"/>
                          </a:solidFill>
                          <a:effectLst/>
                        </a:rPr>
                        <a:t>위험한 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형식 파일 업로드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– S/W47]</a:t>
                      </a:r>
                      <a:endParaRPr lang="ko-KR" sz="1400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348643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A4. </a:t>
                      </a:r>
                      <a:r>
                        <a:rPr lang="ko-KR" sz="1800" kern="100" dirty="0">
                          <a:effectLst/>
                        </a:rPr>
                        <a:t>취약한 직접 객체 참조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15645" algn="l"/>
                        </a:tabLst>
                      </a:pPr>
                      <a:r>
                        <a:rPr lang="ko-KR" sz="1800" kern="100">
                          <a:effectLst/>
                        </a:rPr>
                        <a:t>오류</a:t>
                      </a:r>
                      <a:r>
                        <a:rPr lang="en-US" sz="1800" kern="100">
                          <a:effectLst/>
                        </a:rPr>
                        <a:t> Page, Message -&gt; Redirection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5149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웹 페이지 강제 입력 시 세션 체크하여 권한 확인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주소 입력 접속차단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경로조작 및 자원삽입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–S/W47]</a:t>
                      </a:r>
                      <a:endParaRPr lang="ko-KR" sz="1800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325128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A6. </a:t>
                      </a:r>
                      <a:r>
                        <a:rPr lang="ko-KR" sz="1800" kern="100" dirty="0" err="1">
                          <a:effectLst/>
                        </a:rPr>
                        <a:t>민감</a:t>
                      </a:r>
                      <a:r>
                        <a:rPr lang="ko-KR" sz="1800" kern="100" dirty="0">
                          <a:effectLst/>
                        </a:rPr>
                        <a:t> 데이터노출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4264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중요</a:t>
                      </a:r>
                      <a:r>
                        <a:rPr lang="en-US" sz="1800" kern="100" dirty="0">
                          <a:effectLst/>
                        </a:rPr>
                        <a:t> Data </a:t>
                      </a:r>
                      <a:r>
                        <a:rPr lang="ko-KR" sz="1800" kern="100" dirty="0" smtClean="0">
                          <a:effectLst/>
                        </a:rPr>
                        <a:t>암호화</a:t>
                      </a:r>
                      <a:r>
                        <a:rPr lang="en-US" altLang="ko-KR" sz="1800" kern="100" dirty="0" smtClean="0">
                          <a:effectLst/>
                        </a:rPr>
                        <a:t>    </a:t>
                      </a:r>
                      <a:r>
                        <a:rPr lang="en-US" sz="1400" kern="100" dirty="0" smtClean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중요정보 </a:t>
                      </a:r>
                      <a:r>
                        <a:rPr lang="ko-KR" sz="1400" kern="100" dirty="0" err="1">
                          <a:solidFill>
                            <a:srgbClr val="00B0F0"/>
                          </a:solidFill>
                          <a:effectLst/>
                        </a:rPr>
                        <a:t>평문저장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중요정보 </a:t>
                      </a:r>
                      <a:r>
                        <a:rPr lang="ko-KR" sz="1400" kern="100" dirty="0" err="1">
                          <a:solidFill>
                            <a:srgbClr val="00B0F0"/>
                          </a:solidFill>
                          <a:effectLst/>
                        </a:rPr>
                        <a:t>평문전송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- S/W47]</a:t>
                      </a:r>
                      <a:endParaRPr lang="ko-KR" sz="1800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283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42645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Web Page</a:t>
                      </a:r>
                      <a:r>
                        <a:rPr lang="ko-KR" sz="1800" kern="100" dirty="0">
                          <a:effectLst/>
                        </a:rPr>
                        <a:t>에서 </a:t>
                      </a:r>
                      <a:r>
                        <a:rPr lang="en-US" sz="1800" kern="100" dirty="0">
                          <a:effectLst/>
                        </a:rPr>
                        <a:t>DB Connection </a:t>
                      </a:r>
                      <a:r>
                        <a:rPr lang="ko-KR" sz="1800" kern="100" dirty="0">
                          <a:effectLst/>
                        </a:rPr>
                        <a:t>시 </a:t>
                      </a:r>
                      <a:r>
                        <a:rPr lang="en-US" sz="1800" kern="100" dirty="0">
                          <a:effectLst/>
                        </a:rPr>
                        <a:t>ID, PW </a:t>
                      </a:r>
                      <a:r>
                        <a:rPr lang="ko-KR" sz="1800" kern="100" dirty="0">
                          <a:effectLst/>
                        </a:rPr>
                        <a:t>암호화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75475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A7. </a:t>
                      </a:r>
                      <a:r>
                        <a:rPr lang="ko-KR" sz="1800" kern="100" dirty="0">
                          <a:effectLst/>
                        </a:rPr>
                        <a:t>기능 </a:t>
                      </a:r>
                      <a:r>
                        <a:rPr lang="ko-KR" sz="1800" kern="100" dirty="0" smtClean="0">
                          <a:effectLst/>
                        </a:rPr>
                        <a:t>수준의</a:t>
                      </a:r>
                      <a:r>
                        <a:rPr lang="en-US" altLang="ko-KR" sz="1800" kern="100" dirty="0" smtClean="0">
                          <a:effectLst/>
                        </a:rPr>
                        <a:t> </a:t>
                      </a:r>
                      <a:r>
                        <a:rPr lang="ko-KR" sz="1800" kern="100" dirty="0" smtClean="0">
                          <a:effectLst/>
                        </a:rPr>
                        <a:t>접근통제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사용자 권한에 따른 페이지 접속 </a:t>
                      </a:r>
                      <a:r>
                        <a:rPr lang="ko-KR" sz="1800" kern="100" dirty="0" smtClean="0">
                          <a:effectLst/>
                        </a:rPr>
                        <a:t>여부</a:t>
                      </a:r>
                      <a:r>
                        <a:rPr lang="en-US" altLang="ko-KR" sz="1800" kern="100" dirty="0" smtClean="0">
                          <a:effectLst/>
                        </a:rPr>
                        <a:t>  </a:t>
                      </a:r>
                      <a:r>
                        <a:rPr lang="en-US" sz="1400" kern="100" dirty="0" smtClean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적적한 인증 없는 중요기능 허용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–S/W47</a:t>
                      </a:r>
                      <a:r>
                        <a:rPr lang="en-US" sz="1400" kern="100" dirty="0" smtClean="0">
                          <a:solidFill>
                            <a:srgbClr val="00B0F0"/>
                          </a:solidFill>
                          <a:effectLst/>
                        </a:rPr>
                        <a:t>] 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부적절한 인가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– S/W47</a:t>
                      </a:r>
                      <a:r>
                        <a:rPr lang="en-US" sz="1400" kern="100" dirty="0" smtClean="0">
                          <a:solidFill>
                            <a:srgbClr val="00B0F0"/>
                          </a:solidFill>
                          <a:effectLst/>
                        </a:rPr>
                        <a:t>] 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중요한 자원에 대한 잘못된 권한 설정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-S/W47]</a:t>
                      </a:r>
                      <a:endParaRPr lang="ko-KR" sz="1400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2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54190"/>
            <a:ext cx="7676444" cy="3359678"/>
          </a:xfrm>
        </p:spPr>
        <p:txBody>
          <a:bodyPr>
            <a:normAutofit/>
          </a:bodyPr>
          <a:lstStyle/>
          <a:p>
            <a:r>
              <a:rPr lang="en-US" altLang="ko-KR" sz="8800" b="1" dirty="0" smtClean="0"/>
              <a:t>Demo</a:t>
            </a:r>
          </a:p>
          <a:p>
            <a:pPr marL="0" indent="0">
              <a:buNone/>
            </a:pPr>
            <a:r>
              <a:rPr lang="en-US" altLang="ko-KR" sz="1200" b="1" dirty="0">
                <a:hlinkClick r:id="rId3"/>
              </a:rPr>
              <a:t>http://210.107.197.133:8080/secure/index.jsp</a:t>
            </a:r>
            <a:endParaRPr lang="en-US" altLang="ko-KR" sz="1200" b="1" dirty="0"/>
          </a:p>
          <a:p>
            <a:endParaRPr lang="en-US" altLang="ko-KR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7792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54190"/>
            <a:ext cx="10143066" cy="3359678"/>
          </a:xfrm>
        </p:spPr>
        <p:txBody>
          <a:bodyPr>
            <a:normAutofit/>
          </a:bodyPr>
          <a:lstStyle/>
          <a:p>
            <a:r>
              <a:rPr lang="en-US" altLang="ko-KR" sz="6000" b="1" dirty="0" smtClean="0"/>
              <a:t>Secure Coding</a:t>
            </a:r>
          </a:p>
          <a:p>
            <a:endParaRPr lang="en-US" altLang="ko-K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0528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Database </a:t>
            </a:r>
            <a:r>
              <a:rPr lang="ko-KR" altLang="en-US" sz="4000" b="1" dirty="0" smtClean="0"/>
              <a:t>암호화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en-US" altLang="ko-KR" sz="2000" kern="100" dirty="0" smtClean="0"/>
              <a:t>Database </a:t>
            </a:r>
            <a:r>
              <a:rPr lang="ko-KR" altLang="en-US" sz="2000" kern="100" dirty="0" smtClean="0"/>
              <a:t>접근에 암호화 및 </a:t>
            </a:r>
            <a:r>
              <a:rPr lang="ko-KR" altLang="en-US" sz="2000" kern="100" dirty="0" err="1" smtClean="0"/>
              <a:t>복호화</a:t>
            </a:r>
            <a:endParaRPr lang="en-US" altLang="ko-KR" sz="2000" kern="100" dirty="0"/>
          </a:p>
          <a:p>
            <a:pPr>
              <a:lnSpc>
                <a:spcPct val="107000"/>
              </a:lnSpc>
            </a:pPr>
            <a:r>
              <a:rPr lang="ko-KR" altLang="en-US" sz="2000" dirty="0"/>
              <a:t>적용방법 </a:t>
            </a:r>
            <a:r>
              <a:rPr lang="en-US" altLang="ko-KR" sz="2000" dirty="0"/>
              <a:t>: </a:t>
            </a:r>
            <a:r>
              <a:rPr lang="en-US" altLang="ko-KR" sz="2000" kern="100" dirty="0"/>
              <a:t>AES256, SHA256</a:t>
            </a:r>
            <a:endParaRPr lang="ko-KR" altLang="en-US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r>
              <a:rPr lang="ko-KR" altLang="en-US" sz="5400" dirty="0" smtClean="0">
                <a:solidFill>
                  <a:srgbClr val="339933"/>
                </a:solidFill>
              </a:rPr>
              <a:t>명기</a:t>
            </a:r>
            <a:endParaRPr lang="en-US" altLang="ko-KR" sz="5400" dirty="0">
              <a:solidFill>
                <a:srgbClr val="33993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484" y="216237"/>
            <a:ext cx="4076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Password </a:t>
            </a:r>
            <a:r>
              <a:rPr lang="ko-KR" altLang="en-US" dirty="0"/>
              <a:t>전송 시</a:t>
            </a:r>
            <a:r>
              <a:rPr lang="en-US" altLang="ko-KR" dirty="0"/>
              <a:t>, </a:t>
            </a:r>
            <a:r>
              <a:rPr lang="ko-KR" altLang="en-US" dirty="0" err="1"/>
              <a:t>평문으로</a:t>
            </a:r>
            <a:r>
              <a:rPr lang="ko-KR" altLang="en-US" dirty="0"/>
              <a:t> 전송 </a:t>
            </a:r>
            <a:r>
              <a:rPr lang="en-US" altLang="ko-KR" dirty="0"/>
              <a:t>-&gt; </a:t>
            </a:r>
            <a:r>
              <a:rPr lang="ko-KR" altLang="en-US" dirty="0"/>
              <a:t>암호화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r>
              <a:rPr lang="ko-KR" altLang="en-US" dirty="0"/>
              <a:t> </a:t>
            </a:r>
            <a:r>
              <a:rPr lang="en-US" altLang="ko-KR" dirty="0" smtClean="0"/>
              <a:t>- </a:t>
            </a:r>
            <a:r>
              <a:rPr lang="ko-KR" altLang="en-US" dirty="0" smtClean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접근 </a:t>
            </a:r>
            <a:r>
              <a:rPr lang="en-US" altLang="ko-KR" dirty="0"/>
              <a:t>: </a:t>
            </a: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하드코딩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로그인 </a:t>
            </a:r>
            <a:r>
              <a:rPr lang="ko-KR" altLang="en-US" dirty="0"/>
              <a:t>과정 암호화</a:t>
            </a:r>
            <a:r>
              <a:rPr lang="en-US" altLang="ko-KR" dirty="0"/>
              <a:t>(SSL: Secure Socket Layer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중요 </a:t>
            </a:r>
            <a:r>
              <a:rPr lang="en-US" altLang="ko-KR" dirty="0"/>
              <a:t>Data -&gt; Password, e-mail, </a:t>
            </a:r>
            <a:r>
              <a:rPr lang="ko-KR" altLang="en-US" dirty="0"/>
              <a:t>전화번호 암호화</a:t>
            </a:r>
          </a:p>
        </p:txBody>
      </p:sp>
    </p:spTree>
    <p:extLst>
      <p:ext uri="{BB962C8B-B14F-4D97-AF65-F5344CB8AC3E}">
        <p14:creationId xmlns:p14="http://schemas.microsoft.com/office/powerpoint/2010/main" val="10227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A2. </a:t>
            </a:r>
            <a:r>
              <a:rPr lang="ko-KR" altLang="en-US" sz="4000" b="1" dirty="0" smtClean="0"/>
              <a:t>인증 및 세션관리 취약점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로그인 과정 암호화</a:t>
            </a:r>
            <a:r>
              <a:rPr lang="en-US" altLang="ko-KR" sz="2000" dirty="0"/>
              <a:t>(SSL: Secure Socket Layer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</a:t>
            </a:r>
            <a:r>
              <a:rPr lang="ko-KR" altLang="ko-KR" sz="2000" dirty="0" smtClean="0"/>
              <a:t>로그인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회</a:t>
            </a:r>
            <a:r>
              <a:rPr lang="ko-KR" altLang="ko-KR" sz="2000" dirty="0" smtClean="0"/>
              <a:t>원가입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시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 </a:t>
            </a:r>
            <a:r>
              <a:rPr lang="en-US" altLang="ko-KR" sz="2000" dirty="0"/>
              <a:t>ID</a:t>
            </a:r>
            <a:r>
              <a:rPr lang="ko-KR" altLang="ko-KR" sz="2000" dirty="0"/>
              <a:t>는</a:t>
            </a:r>
            <a:r>
              <a:rPr lang="en-US" altLang="ko-KR" sz="2000" dirty="0"/>
              <a:t> 256bit</a:t>
            </a:r>
            <a:r>
              <a:rPr lang="ko-KR" altLang="ko-KR" sz="2000" dirty="0"/>
              <a:t>의 키</a:t>
            </a:r>
            <a:r>
              <a:rPr lang="en-US" altLang="ko-KR" sz="2000" dirty="0"/>
              <a:t>(AES256)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Password</a:t>
            </a:r>
            <a:r>
              <a:rPr lang="ko-KR" altLang="ko-KR" sz="2000" dirty="0"/>
              <a:t>는</a:t>
            </a:r>
            <a:r>
              <a:rPr lang="en-US" altLang="ko-KR" sz="2000" dirty="0"/>
              <a:t> 160bit(SHA256)</a:t>
            </a:r>
            <a:r>
              <a:rPr lang="ko-KR" altLang="ko-KR" sz="2000" dirty="0"/>
              <a:t>의 </a:t>
            </a:r>
            <a:r>
              <a:rPr lang="en-US" altLang="ko-KR" sz="2000" dirty="0"/>
              <a:t>Hash</a:t>
            </a:r>
            <a:r>
              <a:rPr lang="ko-KR" altLang="ko-KR" sz="2000" dirty="0"/>
              <a:t>로 암호화하여 사용</a:t>
            </a:r>
            <a:r>
              <a:rPr lang="en-US" altLang="ko-KR" sz="2000" dirty="0"/>
              <a:t>  (</a:t>
            </a:r>
            <a:r>
              <a:rPr lang="ko-KR" altLang="ko-KR" sz="2000" dirty="0"/>
              <a:t>암호화</a:t>
            </a:r>
            <a:r>
              <a:rPr lang="en-US" altLang="ko-KR" sz="2000" dirty="0"/>
              <a:t>, </a:t>
            </a:r>
            <a:r>
              <a:rPr lang="ko-KR" altLang="ko-KR" sz="2000" dirty="0" err="1"/>
              <a:t>복호화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4400" dirty="0">
              <a:solidFill>
                <a:srgbClr val="339933"/>
              </a:solidFill>
            </a:endParaRPr>
          </a:p>
          <a:p>
            <a:pPr>
              <a:lnSpc>
                <a:spcPct val="107000"/>
              </a:lnSpc>
            </a:pPr>
            <a:r>
              <a:rPr lang="ko-KR" altLang="en-US" sz="4400" dirty="0" smtClean="0">
                <a:solidFill>
                  <a:srgbClr val="339933"/>
                </a:solidFill>
              </a:rPr>
              <a:t>명기 </a:t>
            </a:r>
            <a:endParaRPr lang="en-US" altLang="ko-KR" sz="44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A6. </a:t>
            </a:r>
            <a:r>
              <a:rPr lang="ko-KR" altLang="en-US" sz="4000" b="1" dirty="0" err="1" smtClean="0"/>
              <a:t>민감</a:t>
            </a:r>
            <a:r>
              <a:rPr lang="ko-KR" altLang="en-US" sz="4000" b="1" dirty="0" smtClean="0"/>
              <a:t> 데이터 노출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중요</a:t>
            </a:r>
            <a:r>
              <a:rPr lang="en-US" altLang="ko-KR" sz="2000" dirty="0"/>
              <a:t> Data </a:t>
            </a:r>
            <a:r>
              <a:rPr lang="ko-KR" altLang="ko-KR" sz="2000" dirty="0" smtClean="0"/>
              <a:t>암호화</a:t>
            </a:r>
            <a:endParaRPr lang="en-US" altLang="ko-KR" sz="2000" dirty="0"/>
          </a:p>
          <a:p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 </a:t>
            </a:r>
            <a:r>
              <a:rPr lang="en-US" altLang="ko-KR" sz="2000" dirty="0"/>
              <a:t>AES256 </a:t>
            </a:r>
            <a:r>
              <a:rPr lang="ko-KR" altLang="ko-KR" sz="2000" dirty="0"/>
              <a:t>암호화</a:t>
            </a:r>
            <a:r>
              <a:rPr lang="en-US" altLang="ko-KR" sz="2000" dirty="0"/>
              <a:t>(</a:t>
            </a:r>
            <a:r>
              <a:rPr lang="ko-KR" altLang="ko-KR" sz="2000" dirty="0"/>
              <a:t>양방향 암호화</a:t>
            </a:r>
            <a:r>
              <a:rPr lang="en-US" altLang="ko-KR" sz="2000" dirty="0"/>
              <a:t>)</a:t>
            </a:r>
            <a:r>
              <a:rPr lang="ko-KR" altLang="ko-KR" sz="2000" dirty="0"/>
              <a:t>를 사용하여 회원의 중요</a:t>
            </a:r>
            <a:r>
              <a:rPr lang="en-US" altLang="ko-KR" sz="2000" dirty="0"/>
              <a:t> Data</a:t>
            </a:r>
            <a:r>
              <a:rPr lang="ko-KR" altLang="ko-KR" sz="2000" dirty="0"/>
              <a:t>를 </a:t>
            </a:r>
            <a:r>
              <a:rPr lang="ko-KR" altLang="ko-KR" sz="2000" dirty="0" smtClean="0"/>
              <a:t>암호화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dirty="0" smtClean="0">
              <a:solidFill>
                <a:srgbClr val="339933"/>
              </a:solidFill>
            </a:endParaRPr>
          </a:p>
          <a:p>
            <a:r>
              <a:rPr lang="ko-KR" altLang="en-US" dirty="0" smtClean="0">
                <a:solidFill>
                  <a:srgbClr val="339933"/>
                </a:solidFill>
              </a:rPr>
              <a:t>명기</a:t>
            </a:r>
            <a:endParaRPr lang="en-US" altLang="ko-KR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ko-KR" altLang="en-US" sz="4000" b="1" dirty="0" smtClean="0"/>
              <a:t>회원가입 필드</a:t>
            </a:r>
            <a:r>
              <a:rPr lang="en-US" altLang="ko-KR" sz="4000" b="1" dirty="0" smtClean="0"/>
              <a:t>, </a:t>
            </a:r>
            <a:r>
              <a:rPr lang="ko-KR" altLang="en-US" sz="4000" b="1" dirty="0" smtClean="0"/>
              <a:t>유효한 </a:t>
            </a:r>
            <a:r>
              <a:rPr lang="en-US" altLang="ko-KR" sz="4000" b="1" dirty="0" smtClean="0"/>
              <a:t>Value</a:t>
            </a:r>
            <a:r>
              <a:rPr lang="ko-KR" altLang="en-US" sz="4000" b="1" dirty="0" smtClean="0"/>
              <a:t>만 입력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en-US" sz="2000" kern="100" dirty="0" smtClean="0"/>
              <a:t>회원가입 시</a:t>
            </a:r>
            <a:r>
              <a:rPr lang="en-US" altLang="ko-KR" sz="2000" kern="100" dirty="0" smtClean="0"/>
              <a:t>, </a:t>
            </a:r>
            <a:r>
              <a:rPr lang="ko-KR" altLang="en-US" sz="2000" kern="100" dirty="0"/>
              <a:t> </a:t>
            </a:r>
            <a:r>
              <a:rPr lang="ko-KR" altLang="en-US" sz="2000" kern="100" dirty="0" smtClean="0"/>
              <a:t>유효한 </a:t>
            </a:r>
            <a:r>
              <a:rPr lang="en-US" altLang="ko-KR" sz="2000" kern="100" dirty="0" smtClean="0"/>
              <a:t>Value</a:t>
            </a:r>
            <a:r>
              <a:rPr lang="ko-KR" altLang="en-US" sz="2000" kern="100" dirty="0" smtClean="0"/>
              <a:t>만 입력 가능</a:t>
            </a:r>
            <a:endParaRPr lang="en-US" altLang="ko-KR" sz="2000" kern="100" dirty="0" smtClean="0"/>
          </a:p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적용방법 </a:t>
            </a:r>
            <a:r>
              <a:rPr lang="en-US" altLang="ko-KR" sz="2000" kern="100" dirty="0" smtClean="0"/>
              <a:t>: </a:t>
            </a:r>
            <a:r>
              <a:rPr lang="ko-KR" altLang="en-US" sz="2000" kern="100" dirty="0" smtClean="0"/>
              <a:t>각 </a:t>
            </a:r>
            <a:r>
              <a:rPr lang="ko-KR" altLang="en-US" sz="2000" kern="100" dirty="0" err="1" smtClean="0"/>
              <a:t>필드별로</a:t>
            </a:r>
            <a:r>
              <a:rPr lang="ko-KR" altLang="en-US" sz="2000" kern="100" dirty="0" smtClean="0"/>
              <a:t> 입력 유효한 값을 </a:t>
            </a:r>
            <a:r>
              <a:rPr lang="ko-KR" altLang="en-US" sz="2000" kern="100" dirty="0" err="1" smtClean="0"/>
              <a:t>정규식으로</a:t>
            </a:r>
            <a:r>
              <a:rPr lang="ko-KR" altLang="en-US" sz="2000" kern="100" dirty="0" smtClean="0"/>
              <a:t> 정의하고</a:t>
            </a:r>
            <a:r>
              <a:rPr lang="en-US" altLang="ko-KR" sz="2000" kern="100" dirty="0" smtClean="0"/>
              <a:t> </a:t>
            </a:r>
            <a:r>
              <a:rPr lang="ko-KR" altLang="en-US" sz="2000" kern="100" dirty="0" smtClean="0"/>
              <a:t>유효성 검사</a:t>
            </a: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966" y="3822217"/>
            <a:ext cx="5840346" cy="2614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90954" y="2051539"/>
            <a:ext cx="10972800" cy="12367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reg_id</a:t>
            </a:r>
            <a:r>
              <a:rPr lang="en-US" altLang="ko-KR" sz="1400" dirty="0">
                <a:solidFill>
                  <a:schemeClr val="tx1"/>
                </a:solidFill>
              </a:rPr>
              <a:t> = /^[a-z0-9_]{5,15}$/; </a:t>
            </a:r>
            <a:r>
              <a:rPr lang="en-US" altLang="ko-KR" sz="1400" dirty="0" smtClean="0">
                <a:solidFill>
                  <a:schemeClr val="tx1"/>
                </a:solidFill>
              </a:rPr>
              <a:t>				//</a:t>
            </a:r>
            <a:r>
              <a:rPr lang="ko-KR" altLang="en-US" sz="1400" dirty="0">
                <a:solidFill>
                  <a:schemeClr val="tx1"/>
                </a:solidFill>
              </a:rPr>
              <a:t>아이디</a:t>
            </a:r>
            <a:r>
              <a:rPr lang="en-US" altLang="ko-KR" sz="1400" dirty="0">
                <a:solidFill>
                  <a:schemeClr val="tx1"/>
                </a:solidFill>
              </a:rPr>
              <a:t>: 5~15</a:t>
            </a:r>
            <a:r>
              <a:rPr lang="ko-KR" altLang="en-US" sz="1400" dirty="0">
                <a:solidFill>
                  <a:schemeClr val="tx1"/>
                </a:solidFill>
              </a:rPr>
              <a:t>자 영문소문자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숫자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특수문자 </a:t>
            </a:r>
            <a:r>
              <a:rPr lang="en-US" altLang="ko-KR" sz="1400" dirty="0">
                <a:solidFill>
                  <a:schemeClr val="tx1"/>
                </a:solidFill>
              </a:rPr>
              <a:t>_ </a:t>
            </a:r>
            <a:r>
              <a:rPr lang="ko-KR" altLang="en-US" sz="1400" dirty="0">
                <a:solidFill>
                  <a:schemeClr val="tx1"/>
                </a:solidFill>
              </a:rPr>
              <a:t>사용가능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reg_pw</a:t>
            </a:r>
            <a:r>
              <a:rPr lang="en-US" altLang="ko-KR" sz="1400" dirty="0">
                <a:solidFill>
                  <a:schemeClr val="tx1"/>
                </a:solidFill>
              </a:rPr>
              <a:t> = /^(?=.*[a-</a:t>
            </a:r>
            <a:r>
              <a:rPr lang="en-US" altLang="ko-KR" sz="1400" dirty="0" err="1">
                <a:solidFill>
                  <a:schemeClr val="tx1"/>
                </a:solidFill>
              </a:rPr>
              <a:t>zA</a:t>
            </a:r>
            <a:r>
              <a:rPr lang="en-US" altLang="ko-KR" sz="1400" dirty="0">
                <a:solidFill>
                  <a:schemeClr val="tx1"/>
                </a:solidFill>
              </a:rPr>
              <a:t>-Z])(?=.*[!@#$%^*+=-]|.*[0-9]).{5,20}$/; </a:t>
            </a:r>
            <a:r>
              <a:rPr lang="en-US" altLang="ko-KR" sz="1400" dirty="0" smtClean="0">
                <a:solidFill>
                  <a:schemeClr val="tx1"/>
                </a:solidFill>
              </a:rPr>
              <a:t>	//</a:t>
            </a:r>
            <a:r>
              <a:rPr lang="ko-KR" altLang="en-US" sz="1400" dirty="0">
                <a:solidFill>
                  <a:schemeClr val="tx1"/>
                </a:solidFill>
              </a:rPr>
              <a:t>비밀번호</a:t>
            </a:r>
            <a:r>
              <a:rPr lang="en-US" altLang="ko-KR" sz="1400" dirty="0">
                <a:solidFill>
                  <a:schemeClr val="tx1"/>
                </a:solidFill>
              </a:rPr>
              <a:t>: 5~20</a:t>
            </a:r>
            <a:r>
              <a:rPr lang="ko-KR" altLang="en-US" sz="1400" dirty="0">
                <a:solidFill>
                  <a:schemeClr val="tx1"/>
                </a:solidFill>
              </a:rPr>
              <a:t>자 영문대소문자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숫자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특수문자 혼합하여 사용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reg_number</a:t>
            </a:r>
            <a:r>
              <a:rPr lang="en-US" altLang="ko-KR" sz="1400" dirty="0">
                <a:solidFill>
                  <a:schemeClr val="tx1"/>
                </a:solidFill>
              </a:rPr>
              <a:t> = /^[0-9]{4,10}$/; </a:t>
            </a:r>
            <a:r>
              <a:rPr lang="en-US" altLang="ko-KR" sz="1400" dirty="0" smtClean="0">
                <a:solidFill>
                  <a:schemeClr val="tx1"/>
                </a:solidFill>
              </a:rPr>
              <a:t>				//</a:t>
            </a:r>
            <a:r>
              <a:rPr lang="ko-KR" altLang="en-US" sz="1400" dirty="0">
                <a:solidFill>
                  <a:schemeClr val="tx1"/>
                </a:solidFill>
              </a:rPr>
              <a:t>학번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숫자 </a:t>
            </a:r>
            <a:r>
              <a:rPr lang="en-US" altLang="ko-KR" sz="1400" dirty="0">
                <a:solidFill>
                  <a:schemeClr val="tx1"/>
                </a:solidFill>
              </a:rPr>
              <a:t>4~10</a:t>
            </a:r>
            <a:r>
              <a:rPr lang="ko-KR" altLang="en-US" sz="1400" dirty="0">
                <a:solidFill>
                  <a:schemeClr val="tx1"/>
                </a:solidFill>
              </a:rPr>
              <a:t>자 사용가능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reg_email</a:t>
            </a:r>
            <a:r>
              <a:rPr lang="en-US" altLang="ko-KR" sz="1400" dirty="0">
                <a:solidFill>
                  <a:schemeClr val="tx1"/>
                </a:solidFill>
              </a:rPr>
              <a:t> = /^[0-9a-zA-Z_\-]+@[0-9a-zA-Z_-]+(\.[0-9a-zA-Z_\-]+)*$/; </a:t>
            </a:r>
            <a:r>
              <a:rPr lang="en-US" altLang="ko-KR" sz="1400" dirty="0" smtClean="0">
                <a:solidFill>
                  <a:schemeClr val="tx1"/>
                </a:solidFill>
              </a:rPr>
              <a:t>	//</a:t>
            </a:r>
            <a:r>
              <a:rPr lang="ko-KR" altLang="en-US" sz="1400" dirty="0" err="1">
                <a:solidFill>
                  <a:schemeClr val="tx1"/>
                </a:solidFill>
              </a:rPr>
              <a:t>이메일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유효한 </a:t>
            </a:r>
            <a:r>
              <a:rPr lang="ko-KR" altLang="en-US" sz="1400" dirty="0" err="1">
                <a:solidFill>
                  <a:schemeClr val="tx1"/>
                </a:solidFill>
              </a:rPr>
              <a:t>이메일주소를</a:t>
            </a:r>
            <a:r>
              <a:rPr lang="ko-KR" altLang="en-US" sz="1400" dirty="0">
                <a:solidFill>
                  <a:schemeClr val="tx1"/>
                </a:solidFill>
              </a:rPr>
              <a:t> 넣어주세요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reg_phone</a:t>
            </a:r>
            <a:r>
              <a:rPr lang="en-US" altLang="ko-KR" sz="1400" dirty="0">
                <a:solidFill>
                  <a:schemeClr val="tx1"/>
                </a:solidFill>
              </a:rPr>
              <a:t> = /^\d{2,3}\-\d{3,4}\-\d{4}$/; </a:t>
            </a:r>
            <a:r>
              <a:rPr lang="en-US" altLang="ko-KR" sz="1400" dirty="0" smtClean="0">
                <a:solidFill>
                  <a:schemeClr val="tx1"/>
                </a:solidFill>
              </a:rPr>
              <a:t>			//</a:t>
            </a:r>
            <a:r>
              <a:rPr lang="ko-KR" altLang="en-US" sz="1400" dirty="0">
                <a:solidFill>
                  <a:schemeClr val="tx1"/>
                </a:solidFill>
              </a:rPr>
              <a:t>전화번호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유효한 전화번호를 넣어주세요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144" y="3510329"/>
            <a:ext cx="3589380" cy="33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5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Table Of 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Introduction </a:t>
            </a:r>
          </a:p>
          <a:p>
            <a:r>
              <a:rPr lang="ko-KR" altLang="en-US" b="1" dirty="0" smtClean="0"/>
              <a:t>보안 요구사항</a:t>
            </a:r>
            <a:endParaRPr lang="en-US" altLang="ko-KR" b="1" dirty="0" smtClean="0"/>
          </a:p>
          <a:p>
            <a:r>
              <a:rPr lang="en-US" altLang="ko-KR" b="1" dirty="0" smtClean="0"/>
              <a:t>Secure Coding</a:t>
            </a:r>
          </a:p>
          <a:p>
            <a:r>
              <a:rPr lang="en-US" altLang="ko-KR" b="1" dirty="0" smtClean="0"/>
              <a:t>Static Analysis</a:t>
            </a:r>
          </a:p>
          <a:p>
            <a:r>
              <a:rPr lang="en-US" altLang="ko-KR" b="1" dirty="0" smtClean="0"/>
              <a:t>Demo</a:t>
            </a:r>
          </a:p>
          <a:p>
            <a:r>
              <a:rPr lang="en-US" altLang="ko-KR" sz="3200" b="1" dirty="0" smtClean="0"/>
              <a:t>Project Summary</a:t>
            </a:r>
          </a:p>
          <a:p>
            <a:pPr marL="0" indent="0">
              <a:buNone/>
            </a:pP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47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ID </a:t>
            </a:r>
            <a:r>
              <a:rPr lang="ko-KR" altLang="en-US" sz="4000" b="1" dirty="0" smtClean="0"/>
              <a:t>중복체크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>
                <a:solidFill>
                  <a:schemeClr val="dk1"/>
                </a:solidFill>
              </a:rPr>
              <a:t>회원가입 시</a:t>
            </a:r>
            <a:r>
              <a:rPr lang="en-US" altLang="ko-KR" sz="2000" dirty="0">
                <a:solidFill>
                  <a:schemeClr val="dk1"/>
                </a:solidFill>
              </a:rPr>
              <a:t>, ID </a:t>
            </a:r>
            <a:r>
              <a:rPr lang="ko-KR" altLang="ko-KR" sz="2000" dirty="0" smtClean="0">
                <a:solidFill>
                  <a:schemeClr val="dk1"/>
                </a:solidFill>
              </a:rPr>
              <a:t>중복체크</a:t>
            </a:r>
            <a:endParaRPr lang="en-US" altLang="ko-KR" sz="2000" dirty="0" smtClean="0">
              <a:solidFill>
                <a:schemeClr val="dk1"/>
              </a:solidFill>
            </a:endParaRPr>
          </a:p>
          <a:p>
            <a:pPr>
              <a:lnSpc>
                <a:spcPct val="107000"/>
              </a:lnSpc>
            </a:pPr>
            <a:r>
              <a:rPr lang="ko-KR" altLang="en-US" sz="2000" dirty="0" smtClean="0">
                <a:solidFill>
                  <a:schemeClr val="dk1"/>
                </a:solidFill>
              </a:rPr>
              <a:t>적용방법</a:t>
            </a:r>
            <a:r>
              <a:rPr lang="en-US" altLang="ko-KR" sz="2000" dirty="0" smtClean="0">
                <a:solidFill>
                  <a:schemeClr val="dk1"/>
                </a:solidFill>
              </a:rPr>
              <a:t>: Hidden POST</a:t>
            </a:r>
            <a:r>
              <a:rPr lang="ko-KR" altLang="en-US" sz="2000" dirty="0" smtClean="0">
                <a:solidFill>
                  <a:schemeClr val="dk1"/>
                </a:solidFill>
              </a:rPr>
              <a:t>방식으로 중복 체크할 아이디를 </a:t>
            </a:r>
            <a:r>
              <a:rPr lang="en-US" altLang="ko-KR" sz="2000" dirty="0" err="1" smtClean="0">
                <a:solidFill>
                  <a:schemeClr val="dk1"/>
                </a:solidFill>
              </a:rPr>
              <a:t>join_IDCheck.jsp</a:t>
            </a:r>
            <a:r>
              <a:rPr lang="ko-KR" altLang="en-US" sz="2000" dirty="0" smtClean="0">
                <a:solidFill>
                  <a:schemeClr val="dk1"/>
                </a:solidFill>
              </a:rPr>
              <a:t>로 전달하여 </a:t>
            </a:r>
            <a:r>
              <a:rPr lang="en-US" altLang="ko-KR" sz="2000" dirty="0" smtClean="0">
                <a:solidFill>
                  <a:schemeClr val="dk1"/>
                </a:solidFill>
              </a:rPr>
              <a:t>DB</a:t>
            </a:r>
            <a:r>
              <a:rPr lang="ko-KR" altLang="en-US" sz="2000" dirty="0" smtClean="0">
                <a:solidFill>
                  <a:schemeClr val="dk1"/>
                </a:solidFill>
              </a:rPr>
              <a:t>의 아이디를 확인하여 중복체크를 하고 중복 결과를 호출한 부모페이지</a:t>
            </a:r>
            <a:r>
              <a:rPr lang="en-US" altLang="ko-KR" sz="2000" dirty="0" smtClean="0">
                <a:solidFill>
                  <a:schemeClr val="dk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dk1"/>
                </a:solidFill>
              </a:rPr>
              <a:t>Join_form.jsp</a:t>
            </a:r>
            <a:r>
              <a:rPr lang="en-US" altLang="ko-KR" sz="2000" dirty="0" smtClean="0">
                <a:solidFill>
                  <a:schemeClr val="dk1"/>
                </a:solidFill>
              </a:rPr>
              <a:t>)</a:t>
            </a:r>
            <a:r>
              <a:rPr lang="ko-KR" altLang="en-US" sz="2000" dirty="0" smtClean="0">
                <a:solidFill>
                  <a:schemeClr val="dk1"/>
                </a:solidFill>
              </a:rPr>
              <a:t>의 함수를 호출하여 결과 전달 </a:t>
            </a:r>
            <a:endParaRPr lang="ko-KR" altLang="ko-KR" sz="2000" dirty="0" smtClean="0">
              <a:solidFill>
                <a:schemeClr val="dk1"/>
              </a:solidFill>
            </a:endParaRPr>
          </a:p>
        </p:txBody>
      </p:sp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667" y="184189"/>
            <a:ext cx="4105794" cy="1388104"/>
          </a:xfrm>
          <a:prstGeom prst="rect">
            <a:avLst/>
          </a:prstGeom>
          <a:noFill/>
          <a:extLst/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627" y="2781726"/>
            <a:ext cx="4969484" cy="11518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966" y="2753837"/>
            <a:ext cx="4939495" cy="395499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24956" y="2572483"/>
            <a:ext cx="2267975" cy="34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Join_form.jsp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5667" y="4284433"/>
            <a:ext cx="2962275" cy="23812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28966" y="2736178"/>
            <a:ext cx="1051524" cy="2618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32350" y="4221355"/>
            <a:ext cx="723279" cy="178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92112" y="2851807"/>
            <a:ext cx="4816564" cy="8960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25216" y="4535380"/>
            <a:ext cx="2514827" cy="191672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28967" y="5325889"/>
            <a:ext cx="1766632" cy="5392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451071" y="5268076"/>
            <a:ext cx="2267975" cy="34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Join_IDCheck.jsp</a:t>
            </a:r>
            <a:endParaRPr lang="en-US" altLang="ko-KR" dirty="0" smtClean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8288909" y="3761976"/>
            <a:ext cx="186874" cy="11148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7" idx="1"/>
            <a:endCxn id="18" idx="3"/>
          </p:cNvCxnSpPr>
          <p:nvPr/>
        </p:nvCxnSpPr>
        <p:spPr>
          <a:xfrm flipH="1">
            <a:off x="2895599" y="5493742"/>
            <a:ext cx="4729617" cy="10177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Password </a:t>
            </a:r>
            <a:r>
              <a:rPr lang="ko-KR" altLang="en-US" sz="4000" b="1" dirty="0" smtClean="0"/>
              <a:t>입력 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4804663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en-US" altLang="ko-KR" sz="2000" kern="100" dirty="0" smtClean="0"/>
              <a:t>Password </a:t>
            </a:r>
            <a:r>
              <a:rPr lang="ko-KR" altLang="en-US" sz="2000" kern="100" dirty="0" smtClean="0"/>
              <a:t>입력 시</a:t>
            </a:r>
            <a:r>
              <a:rPr lang="en-US" altLang="ko-KR" sz="2000" kern="100" dirty="0" smtClean="0"/>
              <a:t>, *</a:t>
            </a:r>
            <a:r>
              <a:rPr lang="ko-KR" altLang="en-US" sz="2000" kern="100" dirty="0" smtClean="0"/>
              <a:t>로 </a:t>
            </a:r>
            <a:r>
              <a:rPr lang="ko-KR" altLang="en-US" sz="2000" kern="100" dirty="0" smtClean="0"/>
              <a:t>표시</a:t>
            </a:r>
            <a:endParaRPr lang="en-US" altLang="ko-KR" sz="2000" kern="100" dirty="0" smtClean="0"/>
          </a:p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적용방법 </a:t>
            </a:r>
            <a:r>
              <a:rPr lang="en-US" altLang="ko-KR" sz="2000" kern="100" dirty="0" smtClean="0"/>
              <a:t>: input type</a:t>
            </a:r>
            <a:r>
              <a:rPr lang="ko-KR" altLang="en-US" sz="2000" kern="100" dirty="0" smtClean="0"/>
              <a:t>을 </a:t>
            </a:r>
            <a:r>
              <a:rPr lang="en-US" altLang="ko-KR" sz="2000" kern="100" dirty="0" smtClean="0"/>
              <a:t>password</a:t>
            </a:r>
            <a:r>
              <a:rPr lang="ko-KR" altLang="en-US" sz="2000" kern="100" dirty="0" smtClean="0"/>
              <a:t>로   하여 비밀번호 입력 보호</a:t>
            </a:r>
            <a:endParaRPr lang="en-US" altLang="ko-KR" sz="2000" kern="100" dirty="0" smtClean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r>
              <a:rPr lang="ko-KR" altLang="en-US" sz="5400" dirty="0" smtClean="0">
                <a:solidFill>
                  <a:srgbClr val="339933"/>
                </a:solidFill>
              </a:rPr>
              <a:t>은상</a:t>
            </a:r>
            <a:endParaRPr lang="en-US" altLang="ko-KR" sz="5400" dirty="0">
              <a:solidFill>
                <a:srgbClr val="339933"/>
              </a:solidFill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7" y="267744"/>
            <a:ext cx="2386942" cy="878774"/>
          </a:xfrm>
          <a:prstGeom prst="rect">
            <a:avLst/>
          </a:prstGeom>
          <a:noFill/>
          <a:extLst/>
        </p:spPr>
      </p:pic>
      <p:sp>
        <p:nvSpPr>
          <p:cNvPr id="7" name="내용 개체 틀 2"/>
          <p:cNvSpPr txBox="1">
            <a:spLocks/>
          </p:cNvSpPr>
          <p:nvPr/>
        </p:nvSpPr>
        <p:spPr bwMode="gray">
          <a:xfrm>
            <a:off x="5795157" y="1231900"/>
            <a:ext cx="6103765" cy="4814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 smtClean="0"/>
              <a:t>: Password 30</a:t>
            </a:r>
            <a:r>
              <a:rPr lang="ko-KR" altLang="en-US" sz="2000" kern="100" dirty="0" smtClean="0"/>
              <a:t>일마다 변경 </a:t>
            </a:r>
            <a:r>
              <a:rPr lang="ko-KR" altLang="en-US" sz="2000" kern="100" dirty="0" smtClean="0"/>
              <a:t>알림</a:t>
            </a:r>
            <a:endParaRPr lang="en-US" altLang="ko-KR" sz="2000" kern="100" dirty="0" smtClean="0"/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DB</a:t>
            </a:r>
            <a:r>
              <a:rPr lang="ko-KR" altLang="en-US" sz="2000" dirty="0" smtClean="0"/>
              <a:t>에 비밀번호 변경일자를 저장하여  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일 후에 알림</a:t>
            </a:r>
            <a:endParaRPr lang="en-US" altLang="ko-KR" sz="2000" dirty="0" smtClean="0"/>
          </a:p>
          <a:p>
            <a:pPr marL="457200" lvl="1" indent="0">
              <a:buFont typeface="Wingdings 3" pitchFamily="18" charset="2"/>
              <a:buNone/>
            </a:pPr>
            <a:endParaRPr lang="en-US" altLang="ko-KR" sz="2000" dirty="0" smtClean="0"/>
          </a:p>
          <a:p>
            <a:pPr marL="457200" lvl="1" indent="0">
              <a:buFont typeface="Wingdings 3" pitchFamily="18" charset="2"/>
              <a:buNone/>
            </a:pPr>
            <a:endParaRPr lang="en-US" altLang="ko-KR" sz="2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794" y="267744"/>
            <a:ext cx="3866603" cy="8787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98458"/>
            <a:ext cx="5019675" cy="3733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rcRect r="25850"/>
          <a:stretch/>
        </p:blipFill>
        <p:spPr>
          <a:xfrm>
            <a:off x="655701" y="2726189"/>
            <a:ext cx="4816843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Password </a:t>
            </a:r>
            <a:r>
              <a:rPr lang="ko-KR" altLang="en-US" sz="4000" b="1" dirty="0" smtClean="0"/>
              <a:t>입력 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445442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en-US" altLang="ko-KR" sz="2000" kern="100" dirty="0" smtClean="0"/>
              <a:t> Log-in Password 5</a:t>
            </a:r>
            <a:r>
              <a:rPr lang="ko-KR" altLang="en-US" sz="2000" kern="100" dirty="0" smtClean="0"/>
              <a:t>회 잘못 입력 시</a:t>
            </a:r>
            <a:r>
              <a:rPr lang="en-US" altLang="ko-KR" sz="2000" kern="100" dirty="0" smtClean="0"/>
              <a:t>, </a:t>
            </a:r>
            <a:r>
              <a:rPr lang="ko-KR" altLang="en-US" sz="2000" kern="100" dirty="0" smtClean="0"/>
              <a:t>접근불가 </a:t>
            </a:r>
            <a:r>
              <a:rPr lang="en-US" altLang="ko-KR" sz="2000" kern="100" dirty="0" smtClean="0"/>
              <a:t>– </a:t>
            </a:r>
            <a:r>
              <a:rPr lang="ko-KR" altLang="en-US" sz="2000" kern="100" dirty="0" smtClean="0"/>
              <a:t>관리자에게 재 인증</a:t>
            </a:r>
            <a:endParaRPr lang="en-US" altLang="ko-KR" sz="2000" kern="100" dirty="0" smtClean="0"/>
          </a:p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적용방법 </a:t>
            </a:r>
            <a:r>
              <a:rPr lang="en-US" altLang="ko-KR" sz="2000" kern="100" dirty="0" smtClean="0"/>
              <a:t>: </a:t>
            </a:r>
            <a:r>
              <a:rPr lang="ko-KR" altLang="ko-KR" sz="2000" dirty="0">
                <a:solidFill>
                  <a:schemeClr val="dk1"/>
                </a:solidFill>
              </a:rPr>
              <a:t>로그인 실패 카운터 </a:t>
            </a:r>
            <a:r>
              <a:rPr lang="en-US" altLang="ko-KR" sz="2000" dirty="0">
                <a:solidFill>
                  <a:schemeClr val="dk1"/>
                </a:solidFill>
              </a:rPr>
              <a:t>(</a:t>
            </a:r>
            <a:r>
              <a:rPr lang="en-US" altLang="ko-KR" sz="2000" dirty="0" err="1">
                <a:solidFill>
                  <a:schemeClr val="dk1"/>
                </a:solidFill>
              </a:rPr>
              <a:t>fail_flag</a:t>
            </a:r>
            <a:r>
              <a:rPr lang="en-US" altLang="ko-KR" sz="2000" dirty="0">
                <a:solidFill>
                  <a:schemeClr val="dk1"/>
                </a:solidFill>
              </a:rPr>
              <a:t>)</a:t>
            </a:r>
            <a:r>
              <a:rPr lang="ko-KR" altLang="ko-KR" sz="2000" dirty="0">
                <a:solidFill>
                  <a:schemeClr val="dk1"/>
                </a:solidFill>
              </a:rPr>
              <a:t>를</a:t>
            </a:r>
            <a:r>
              <a:rPr lang="en-US" altLang="ko-KR" sz="2000" dirty="0">
                <a:solidFill>
                  <a:schemeClr val="dk1"/>
                </a:solidFill>
              </a:rPr>
              <a:t> </a:t>
            </a:r>
            <a:r>
              <a:rPr lang="en-US" altLang="ko-KR" sz="2000" dirty="0" err="1">
                <a:solidFill>
                  <a:schemeClr val="dk1"/>
                </a:solidFill>
              </a:rPr>
              <a:t>db</a:t>
            </a:r>
            <a:r>
              <a:rPr lang="ko-KR" altLang="ko-KR" sz="2000" dirty="0">
                <a:solidFill>
                  <a:schemeClr val="dk1"/>
                </a:solidFill>
              </a:rPr>
              <a:t>에 갱신하여</a:t>
            </a:r>
            <a:r>
              <a:rPr lang="en-US" altLang="ko-KR" sz="2000" dirty="0">
                <a:solidFill>
                  <a:schemeClr val="dk1"/>
                </a:solidFill>
              </a:rPr>
              <a:t> 5</a:t>
            </a:r>
            <a:r>
              <a:rPr lang="ko-KR" altLang="ko-KR" sz="2000" dirty="0">
                <a:solidFill>
                  <a:schemeClr val="dk1"/>
                </a:solidFill>
              </a:rPr>
              <a:t>회 이상 실패 </a:t>
            </a:r>
            <a:r>
              <a:rPr lang="ko-KR" altLang="ko-KR" sz="2000" dirty="0" smtClean="0">
                <a:solidFill>
                  <a:schemeClr val="dk1"/>
                </a:solidFill>
              </a:rPr>
              <a:t>시</a:t>
            </a:r>
            <a:r>
              <a:rPr lang="en-US" altLang="ko-KR" sz="2000" dirty="0" smtClean="0">
                <a:solidFill>
                  <a:schemeClr val="dk1"/>
                </a:solidFill>
              </a:rPr>
              <a:t>, </a:t>
            </a:r>
            <a:r>
              <a:rPr lang="ko-KR" altLang="en-US" sz="2000" dirty="0" smtClean="0">
                <a:solidFill>
                  <a:schemeClr val="dk1"/>
                </a:solidFill>
              </a:rPr>
              <a:t>메시지 출력</a:t>
            </a:r>
            <a:r>
              <a:rPr lang="ko-KR" altLang="en-US" sz="2000" kern="100" dirty="0" smtClean="0"/>
              <a:t> </a:t>
            </a:r>
            <a:endParaRPr lang="en-US" altLang="ko-KR" sz="2000" kern="100" dirty="0" smtClean="0"/>
          </a:p>
          <a:p>
            <a:pPr lvl="1">
              <a:lnSpc>
                <a:spcPct val="107000"/>
              </a:lnSpc>
            </a:pPr>
            <a:r>
              <a:rPr lang="ko-KR" altLang="en-US" sz="1600" kern="100" dirty="0" smtClean="0"/>
              <a:t>로그인 </a:t>
            </a:r>
            <a:r>
              <a:rPr lang="ko-KR" altLang="en-US" sz="1600" kern="100" dirty="0" err="1" smtClean="0"/>
              <a:t>성공시</a:t>
            </a:r>
            <a:r>
              <a:rPr lang="ko-KR" altLang="en-US" sz="1600" kern="100" dirty="0" smtClean="0"/>
              <a:t> </a:t>
            </a:r>
            <a:r>
              <a:rPr lang="en-US" altLang="ko-KR" sz="1600" kern="100" dirty="0" smtClean="0"/>
              <a:t>0</a:t>
            </a:r>
            <a:r>
              <a:rPr lang="ko-KR" altLang="en-US" sz="1600" kern="100" dirty="0" smtClean="0"/>
              <a:t>으로 카운터 </a:t>
            </a:r>
            <a:r>
              <a:rPr lang="ko-KR" altLang="en-US" sz="1600" kern="100" dirty="0" err="1" smtClean="0"/>
              <a:t>리셋</a:t>
            </a:r>
            <a:endParaRPr lang="en-US" altLang="ko-KR" sz="5400" dirty="0">
              <a:solidFill>
                <a:srgbClr val="339933"/>
              </a:solidFill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/>
          </p:nvPr>
        </p:nvGraphicFramePr>
        <p:xfrm>
          <a:off x="0" y="154380"/>
          <a:ext cx="3595775" cy="931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비트맵 이미지" r:id="rId4" imgW="3296110" imgH="857143" progId="Paint.Picture">
                  <p:embed/>
                </p:oleObj>
              </mc:Choice>
              <mc:Fallback>
                <p:oleObj name="비트맵 이미지" r:id="rId4" imgW="3296110" imgH="8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4380"/>
                        <a:ext cx="3595775" cy="9311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4852" y="2525697"/>
            <a:ext cx="6062296" cy="366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4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A4. </a:t>
            </a:r>
            <a:r>
              <a:rPr lang="ko-KR" altLang="en-US" sz="4000" b="1" dirty="0" smtClean="0"/>
              <a:t>취약한 직접객체 참조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124807" cy="481497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웹 페이지 강제 입력 시 세션 체크하여 권한 확인</a:t>
            </a:r>
            <a:r>
              <a:rPr lang="en-US" altLang="ko-KR" sz="2000" dirty="0"/>
              <a:t>, </a:t>
            </a:r>
            <a:r>
              <a:rPr lang="ko-KR" altLang="ko-KR" sz="2000" dirty="0"/>
              <a:t>주소 입력 접속차단 </a:t>
            </a:r>
            <a:endParaRPr lang="en-US" altLang="ko-KR" sz="2000" dirty="0"/>
          </a:p>
          <a:p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 </a:t>
            </a:r>
            <a:r>
              <a:rPr lang="en-US" altLang="ko-KR" sz="2000" dirty="0" err="1" smtClean="0"/>
              <a:t>userid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세션</a:t>
            </a:r>
            <a:r>
              <a:rPr lang="en-US" altLang="ko-KR" sz="2000" dirty="0" smtClean="0"/>
              <a:t> &amp;</a:t>
            </a:r>
            <a:r>
              <a:rPr lang="ko-KR" altLang="ko-KR" sz="2000" dirty="0" smtClean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assignment_no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없으면</a:t>
            </a:r>
            <a:r>
              <a:rPr lang="en-US" altLang="ko-KR" sz="2000" dirty="0" smtClean="0"/>
              <a:t>, 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 </a:t>
            </a:r>
            <a:r>
              <a:rPr lang="en-US" altLang="ko-KR" sz="2000" dirty="0" err="1" smtClean="0"/>
              <a:t>index.jsp</a:t>
            </a:r>
            <a:r>
              <a:rPr lang="ko-KR" altLang="ko-KR" sz="2000" dirty="0"/>
              <a:t>로 강제 </a:t>
            </a:r>
            <a:r>
              <a:rPr lang="ko-KR" altLang="ko-KR" sz="2000" dirty="0" err="1"/>
              <a:t>리다이렉트</a:t>
            </a:r>
            <a:r>
              <a:rPr lang="en-US" altLang="ko-KR" sz="2000" dirty="0"/>
              <a:t> or error message </a:t>
            </a:r>
            <a:r>
              <a:rPr lang="ko-KR" altLang="ko-KR" sz="2000" dirty="0" smtClean="0"/>
              <a:t>출력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페이지 별 특성에 따른 직접 </a:t>
            </a:r>
            <a:r>
              <a:rPr lang="en-US" altLang="ko-KR" sz="2000" dirty="0" smtClean="0"/>
              <a:t>URL</a:t>
            </a:r>
            <a:r>
              <a:rPr lang="ko-KR" altLang="en-US" sz="2000" dirty="0" smtClean="0"/>
              <a:t>입력 방지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Join_form.jsp</a:t>
            </a: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가입시에만</a:t>
            </a:r>
            <a:r>
              <a:rPr lang="ko-KR" altLang="en-US" sz="1600" dirty="0" smtClean="0"/>
              <a:t> 필요한 약관 열람 부분이므로 로그인 중에 진입 금지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로그인이</a:t>
            </a:r>
            <a:r>
              <a:rPr lang="ko-KR" altLang="en-US" sz="1600" dirty="0" smtClean="0"/>
              <a:t> 필요한 페이지 </a:t>
            </a:r>
            <a:r>
              <a:rPr lang="en-US" altLang="ko-KR" sz="1600" dirty="0" smtClean="0"/>
              <a:t>: </a:t>
            </a:r>
            <a:r>
              <a:rPr lang="ko-KR" altLang="en-US" sz="1600" b="1" dirty="0" smtClean="0"/>
              <a:t>로그인 세션</a:t>
            </a:r>
            <a:r>
              <a:rPr lang="ko-KR" altLang="en-US" sz="1600" dirty="0" smtClean="0"/>
              <a:t>을 체크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파라미터가</a:t>
            </a:r>
            <a:r>
              <a:rPr lang="ko-KR" altLang="en-US" sz="1600" dirty="0" smtClean="0"/>
              <a:t> 필요한 페이지 </a:t>
            </a:r>
            <a:r>
              <a:rPr lang="en-US" altLang="ko-KR" sz="1600" dirty="0" smtClean="0"/>
              <a:t>: </a:t>
            </a:r>
            <a:r>
              <a:rPr lang="ko-KR" altLang="en-US" sz="1600" b="1" dirty="0" smtClean="0"/>
              <a:t>필요 </a:t>
            </a:r>
            <a:r>
              <a:rPr lang="ko-KR" altLang="en-US" sz="1600" b="1" dirty="0" err="1" smtClean="0"/>
              <a:t>파라미터를</a:t>
            </a:r>
            <a:r>
              <a:rPr lang="ko-KR" altLang="en-US" sz="1600" b="1" dirty="0" smtClean="0"/>
              <a:t> 체크</a:t>
            </a:r>
            <a:r>
              <a:rPr lang="ko-KR" altLang="en-US" sz="1600" dirty="0" smtClean="0"/>
              <a:t>하여 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                                                              </a:t>
            </a:r>
            <a:r>
              <a:rPr lang="ko-KR" altLang="en-US" sz="1600" dirty="0" err="1" smtClean="0"/>
              <a:t>파라미터가</a:t>
            </a:r>
            <a:r>
              <a:rPr lang="ko-KR" altLang="en-US" sz="1600" dirty="0" smtClean="0"/>
              <a:t> 없다면 진입 금지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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파라미터를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POST</a:t>
            </a:r>
            <a:r>
              <a:rPr lang="ko-KR" altLang="en-US" sz="1600" dirty="0" smtClean="0">
                <a:sym typeface="Wingdings" panose="05000000000000000000" pitchFamily="2" charset="2"/>
              </a:rPr>
              <a:t>방식으로 보내므로 </a:t>
            </a:r>
            <a:r>
              <a:rPr lang="en-US" altLang="ko-KR" sz="1600" dirty="0" smtClean="0">
                <a:sym typeface="Wingdings" panose="05000000000000000000" pitchFamily="2" charset="2"/>
              </a:rPr>
              <a:t>URL </a:t>
            </a:r>
            <a:r>
              <a:rPr lang="ko-KR" altLang="en-US" sz="1600" dirty="0" smtClean="0">
                <a:sym typeface="Wingdings" panose="05000000000000000000" pitchFamily="2" charset="2"/>
              </a:rPr>
              <a:t>강제 연결 방지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287" t="6655" b="8928"/>
          <a:stretch/>
        </p:blipFill>
        <p:spPr>
          <a:xfrm>
            <a:off x="8235206" y="1088056"/>
            <a:ext cx="3309258" cy="1543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522" y="4126799"/>
            <a:ext cx="4238625" cy="2190750"/>
          </a:xfrm>
          <a:prstGeom prst="rect">
            <a:avLst/>
          </a:prstGeom>
        </p:spPr>
      </p:pic>
      <p:sp>
        <p:nvSpPr>
          <p:cNvPr id="11" name="설명선 1 10"/>
          <p:cNvSpPr/>
          <p:nvPr/>
        </p:nvSpPr>
        <p:spPr>
          <a:xfrm>
            <a:off x="7770522" y="4312818"/>
            <a:ext cx="3083525" cy="354185"/>
          </a:xfrm>
          <a:prstGeom prst="borderCallout1">
            <a:avLst>
              <a:gd name="adj1" fmla="val -1367"/>
              <a:gd name="adj2" fmla="val 140"/>
              <a:gd name="adj3" fmla="val -138964"/>
              <a:gd name="adj4" fmla="val -72224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1 11"/>
          <p:cNvSpPr/>
          <p:nvPr/>
        </p:nvSpPr>
        <p:spPr>
          <a:xfrm>
            <a:off x="7770522" y="5002754"/>
            <a:ext cx="3083525" cy="354185"/>
          </a:xfrm>
          <a:prstGeom prst="borderCallout1">
            <a:avLst>
              <a:gd name="adj1" fmla="val -1367"/>
              <a:gd name="adj2" fmla="val 140"/>
              <a:gd name="adj3" fmla="val -128906"/>
              <a:gd name="adj4" fmla="val -42954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설명선 1 12"/>
          <p:cNvSpPr/>
          <p:nvPr/>
        </p:nvSpPr>
        <p:spPr>
          <a:xfrm>
            <a:off x="8294632" y="1300201"/>
            <a:ext cx="3153181" cy="590787"/>
          </a:xfrm>
          <a:prstGeom prst="borderCallout1">
            <a:avLst>
              <a:gd name="adj1" fmla="val -1367"/>
              <a:gd name="adj2" fmla="val 140"/>
              <a:gd name="adj3" fmla="val 277124"/>
              <a:gd name="adj4" fmla="val -28537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은상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A7. </a:t>
            </a:r>
            <a:r>
              <a:rPr lang="ko-KR" altLang="en-US" sz="4000" b="1" dirty="0" smtClean="0"/>
              <a:t>기능 수준의 접근통제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사용자 권한에 따른 페이지 접속 여부</a:t>
            </a:r>
          </a:p>
          <a:p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 </a:t>
            </a:r>
            <a:r>
              <a:rPr lang="ko-KR" altLang="ko-KR" sz="2000" dirty="0"/>
              <a:t>관리자</a:t>
            </a:r>
            <a:r>
              <a:rPr lang="en-US" altLang="ko-KR" sz="2000" dirty="0"/>
              <a:t>, </a:t>
            </a:r>
            <a:r>
              <a:rPr lang="ko-KR" altLang="ko-KR" sz="2000" dirty="0"/>
              <a:t>교수</a:t>
            </a:r>
            <a:r>
              <a:rPr lang="en-US" altLang="ko-KR" sz="2000" dirty="0"/>
              <a:t>, </a:t>
            </a:r>
            <a:r>
              <a:rPr lang="ko-KR" altLang="ko-KR" sz="2000" dirty="0"/>
              <a:t>학생 권한으로 나뉘어 해당하는 기능만 사용할 수 있도록 </a:t>
            </a:r>
            <a:r>
              <a:rPr lang="ko-KR" altLang="ko-KR" sz="2000" dirty="0" smtClean="0"/>
              <a:t>함</a:t>
            </a:r>
            <a:endParaRPr lang="en-US" altLang="ko-KR" sz="2000" dirty="0" smtClean="0"/>
          </a:p>
          <a:p>
            <a:r>
              <a:rPr lang="ko-KR" altLang="en-US" sz="2000" dirty="0" smtClean="0"/>
              <a:t>현재 </a:t>
            </a:r>
            <a:r>
              <a:rPr lang="en-US" altLang="ko-KR" sz="2000" dirty="0" smtClean="0"/>
              <a:t>Login</a:t>
            </a:r>
            <a:r>
              <a:rPr lang="ko-KR" altLang="en-US" sz="2000" dirty="0" smtClean="0"/>
              <a:t>한 </a:t>
            </a:r>
            <a:r>
              <a:rPr lang="en-US" altLang="ko-KR" sz="2000" dirty="0" err="1" smtClean="0"/>
              <a:t>sessionid</a:t>
            </a:r>
            <a:r>
              <a:rPr lang="ko-KR" altLang="en-US" sz="2000" dirty="0" smtClean="0"/>
              <a:t>를 확인하여 아래와 같이 </a:t>
            </a:r>
            <a:r>
              <a:rPr lang="en-US" altLang="ko-KR" sz="2000" dirty="0" smtClean="0"/>
              <a:t>Roll</a:t>
            </a:r>
            <a:r>
              <a:rPr lang="ko-KR" altLang="en-US" sz="2000" dirty="0" smtClean="0"/>
              <a:t>에 맞은 권한을 부여함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4400" dirty="0" smtClean="0">
                <a:solidFill>
                  <a:srgbClr val="339933"/>
                </a:solidFill>
              </a:rPr>
              <a:t>조은상</a:t>
            </a:r>
            <a:endParaRPr lang="en-US" altLang="ko-KR" sz="4400" dirty="0">
              <a:solidFill>
                <a:srgbClr val="339933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396731" y="2588710"/>
          <a:ext cx="11247935" cy="2933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93"/>
                <a:gridCol w="2221478"/>
                <a:gridCol w="2221478"/>
                <a:gridCol w="2556193"/>
                <a:gridCol w="2556193"/>
              </a:tblGrid>
              <a:tr h="449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교수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</a:tr>
              <a:tr h="455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Index.jsp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회원관리 버튼 안보임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회원관리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/>
                    </a:p>
                  </a:txBody>
                  <a:tcPr/>
                </a:tc>
              </a:tr>
              <a:tr h="786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Board_list.jsp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과제목록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본인 제출 여부 확인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과제 제출 인원 확인</a:t>
                      </a:r>
                      <a:endParaRPr lang="en-US" altLang="ko-KR" b="0" dirty="0" smtClean="0"/>
                    </a:p>
                    <a:p>
                      <a:pPr latinLnBrk="1"/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과제 등록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/>
                        <a:t>과제 제출 인원 확인</a:t>
                      </a:r>
                      <a:endParaRPr lang="en-US" altLang="ko-KR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과제 등록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 smtClean="0"/>
                    </a:p>
                  </a:txBody>
                  <a:tcPr/>
                </a:tc>
              </a:tr>
              <a:tr h="786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Board_read.jsp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과제 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과제 점수 확인</a:t>
                      </a:r>
                      <a:endParaRPr lang="en-US" altLang="ko-KR" b="0" dirty="0" smtClean="0"/>
                    </a:p>
                    <a:p>
                      <a:pPr latinLnBrk="1"/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과제 제출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b="1" dirty="0" smtClean="0"/>
                    </a:p>
                    <a:p>
                      <a:pPr latinLnBrk="1"/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제출된 과제 확인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제출된 과제 확인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 smtClean="0"/>
                    </a:p>
                  </a:txBody>
                  <a:tcPr/>
                </a:tc>
              </a:tr>
              <a:tr h="455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Grading.jsp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제출된 과제 목록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진입불가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학점입력</a:t>
                      </a:r>
                      <a:r>
                        <a:rPr lang="en-US" altLang="ko-KR" b="1" dirty="0" smtClean="0"/>
                        <a:t>/</a:t>
                      </a:r>
                      <a:r>
                        <a:rPr lang="ko-KR" altLang="en-US" b="1" dirty="0" smtClean="0"/>
                        <a:t>수정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학점입력</a:t>
                      </a:r>
                      <a:r>
                        <a:rPr lang="en-US" altLang="ko-KR" b="1" dirty="0" smtClean="0"/>
                        <a:t>/</a:t>
                      </a:r>
                      <a:r>
                        <a:rPr lang="ko-KR" altLang="en-US" b="1" dirty="0" smtClean="0"/>
                        <a:t>수정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은상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9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A7. </a:t>
            </a:r>
            <a:r>
              <a:rPr lang="ko-KR" altLang="en-US" sz="4000" b="1" dirty="0" smtClean="0"/>
              <a:t>기능 수준의 접근통제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관리자에게만 보이는 회원 관리 버튼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같은 페이지에서 학생권한에 필요한 내용과 교수 권한에 필요한 내용을 다르게 표시</a:t>
            </a:r>
            <a:endParaRPr lang="ko-KR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04" y="1726074"/>
            <a:ext cx="4495800" cy="1000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45" y="1765576"/>
            <a:ext cx="4391025" cy="990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8767" y="3885624"/>
            <a:ext cx="3677703" cy="2655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4145" y="3923174"/>
            <a:ext cx="3579117" cy="24003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27693" y="5936556"/>
            <a:ext cx="855024" cy="36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521608" y="5936556"/>
            <a:ext cx="855024" cy="36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교수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931091" y="2693182"/>
            <a:ext cx="1018029" cy="36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46191" y="2671274"/>
            <a:ext cx="855024" cy="36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은상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A1. SQL Injection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ID, Password </a:t>
            </a:r>
            <a:r>
              <a:rPr lang="ko-KR" altLang="ko-KR" sz="2000" kern="100" dirty="0"/>
              <a:t>입력 창에서</a:t>
            </a:r>
            <a:r>
              <a:rPr lang="en-US" altLang="ko-KR" sz="2000" kern="100" dirty="0"/>
              <a:t> query </a:t>
            </a:r>
            <a:r>
              <a:rPr lang="ko-KR" altLang="ko-KR" sz="2000" kern="100" dirty="0"/>
              <a:t>문 입력 통제</a:t>
            </a:r>
            <a:r>
              <a:rPr lang="en-US" altLang="ko-KR" sz="2000" kern="100" dirty="0"/>
              <a:t> (</a:t>
            </a:r>
            <a:r>
              <a:rPr lang="ko-KR" altLang="ko-KR" sz="2000" kern="100" dirty="0"/>
              <a:t>입력한 데이터 </a:t>
            </a:r>
            <a:r>
              <a:rPr lang="en-US" altLang="ko-KR" sz="2000" kern="100" dirty="0"/>
              <a:t>Filtering)</a:t>
            </a:r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적용방법 </a:t>
            </a:r>
            <a:r>
              <a:rPr lang="en-US" altLang="ko-KR" sz="2000" dirty="0"/>
              <a:t>: </a:t>
            </a:r>
            <a:r>
              <a:rPr lang="ko-KR" altLang="ko-KR" sz="2000" dirty="0"/>
              <a:t>정규식을 이용하여 가용된 문자 이외 사용하지 못하도록 </a:t>
            </a:r>
            <a:r>
              <a:rPr lang="ko-KR" altLang="ko-KR" sz="2000" dirty="0" smtClean="0"/>
              <a:t>구현</a:t>
            </a: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06" y="2011082"/>
            <a:ext cx="6600825" cy="4610100"/>
          </a:xfrm>
          <a:prstGeom prst="rect">
            <a:avLst/>
          </a:prstGeom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5183945" y="3029920"/>
          <a:ext cx="7008055" cy="325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비트맵 이미지" r:id="rId5" imgW="6943680" imgH="3228840" progId="Paint.Picture">
                  <p:embed/>
                </p:oleObj>
              </mc:Choice>
              <mc:Fallback>
                <p:oleObj name="비트맵 이미지" r:id="rId5" imgW="6943680" imgH="3228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3945" y="3029920"/>
                        <a:ext cx="7008055" cy="32588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10877797" y="3429000"/>
            <a:ext cx="1045029" cy="210388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436914" y="2626295"/>
            <a:ext cx="9761516" cy="746296"/>
          </a:xfrm>
          <a:custGeom>
            <a:avLst/>
            <a:gdLst>
              <a:gd name="connsiteX0" fmla="*/ 9761516 w 9761516"/>
              <a:gd name="connsiteY0" fmla="*/ 1397312 h 1397312"/>
              <a:gd name="connsiteX1" fmla="*/ 5035137 w 9761516"/>
              <a:gd name="connsiteY1" fmla="*/ 7899 h 1397312"/>
              <a:gd name="connsiteX2" fmla="*/ 0 w 9761516"/>
              <a:gd name="connsiteY2" fmla="*/ 934174 h 13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61516" h="1397312">
                <a:moveTo>
                  <a:pt x="9761516" y="1397312"/>
                </a:moveTo>
                <a:cubicBezTo>
                  <a:pt x="8211786" y="741200"/>
                  <a:pt x="6662056" y="85089"/>
                  <a:pt x="5035137" y="7899"/>
                </a:cubicBezTo>
                <a:cubicBezTo>
                  <a:pt x="3408218" y="-69291"/>
                  <a:pt x="1704109" y="432441"/>
                  <a:pt x="0" y="934174"/>
                </a:cubicBezTo>
              </a:path>
            </a:pathLst>
          </a:custGeom>
          <a:noFill/>
          <a:ln w="28575">
            <a:solidFill>
              <a:srgbClr val="FFFF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34432" y="5720937"/>
            <a:ext cx="2400165" cy="192975"/>
          </a:xfrm>
          <a:prstGeom prst="rect">
            <a:avLst/>
          </a:prstGeom>
          <a:noFill/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973298" y="3842924"/>
            <a:ext cx="2949528" cy="1011667"/>
          </a:xfrm>
          <a:prstGeom prst="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Submit</a:t>
            </a:r>
            <a:r>
              <a:rPr lang="ko-KR" altLang="en-US" dirty="0" smtClean="0"/>
              <a:t>시 </a:t>
            </a:r>
            <a:r>
              <a:rPr lang="en-US" altLang="ko-KR" dirty="0" err="1" smtClean="0"/>
              <a:t>checkIt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함수에서</a:t>
            </a:r>
            <a:endParaRPr lang="en-US" altLang="ko-KR" dirty="0" smtClean="0"/>
          </a:p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정규식</a:t>
            </a:r>
            <a:r>
              <a:rPr lang="ko-KR" altLang="en-US" dirty="0" smtClean="0"/>
              <a:t>을 이용하여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입력 데이터 </a:t>
            </a:r>
            <a:r>
              <a:rPr lang="en-US" altLang="ko-KR" dirty="0" smtClean="0"/>
              <a:t>Filtering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은상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3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A1. SQL Injection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en-US" sz="2000" kern="100" dirty="0" smtClean="0"/>
              <a:t>페이지 오류 시 </a:t>
            </a:r>
            <a:r>
              <a:rPr lang="en-US" altLang="ko-KR" sz="2000" kern="100" dirty="0" smtClean="0"/>
              <a:t>Error Message </a:t>
            </a:r>
            <a:r>
              <a:rPr lang="ko-KR" altLang="en-US" sz="2000" kern="100" dirty="0" smtClean="0"/>
              <a:t>차단</a:t>
            </a:r>
            <a:endParaRPr lang="en-US" altLang="ko-KR" sz="2000" kern="100" dirty="0"/>
          </a:p>
          <a:p>
            <a:r>
              <a:rPr lang="ko-KR" altLang="en-US" sz="2000" dirty="0"/>
              <a:t>적용방법 </a:t>
            </a:r>
            <a:r>
              <a:rPr lang="en-US" altLang="ko-KR" sz="2000"/>
              <a:t>: </a:t>
            </a:r>
            <a:r>
              <a:rPr lang="en-US" altLang="ko-KR" sz="2000" smtClean="0"/>
              <a:t>/WEB-INF/web.xml </a:t>
            </a:r>
            <a:r>
              <a:rPr lang="ko-KR" altLang="en-US" sz="2000" smtClean="0"/>
              <a:t>에 아래의 코드를 삽입하여 </a:t>
            </a:r>
            <a:r>
              <a:rPr lang="en-US" altLang="ko-KR" sz="2000" smtClean="0"/>
              <a:t>error.html</a:t>
            </a:r>
            <a:r>
              <a:rPr lang="ko-KR" altLang="ko-KR" sz="2000" dirty="0"/>
              <a:t>로 </a:t>
            </a:r>
            <a:r>
              <a:rPr lang="ko-KR" altLang="ko-KR" sz="2000"/>
              <a:t>이동하도록 </a:t>
            </a:r>
            <a:r>
              <a:rPr lang="ko-KR" altLang="ko-KR" sz="2000" smtClean="0"/>
              <a:t>조치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3281" t="48257" r="52540" b="44386"/>
          <a:stretch/>
        </p:blipFill>
        <p:spPr>
          <a:xfrm>
            <a:off x="2062347" y="2069350"/>
            <a:ext cx="3333750" cy="72390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5122" name="Picture 2" descr="https://lh3.googleusercontent.com/5uE-4e6fKQjgM_8lj9fcSxEiWTuMcFdrND-FEWD48cA1AZExXJj4IaXyCBixuLfjEbu37bN-Kg8wxJl5ofCR8kXd6DOXy0Q9cA31_bjJ2EVtcaZsYp0pu8ab9BNADkmZAyPRFpy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77" y="3175108"/>
            <a:ext cx="4264620" cy="275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https://lh4.googleusercontent.com/o0mUSgUlLy72rBr2fvFbzkVyl8NWzCMEsUEPr6s0lNSqFo9vLwsA4V4PKSX9wy3ccKzMNMy0_T4P0BieFFLOkcp4s2Mr9b9VNKxap-n61uS2xOD7H5S3KlWDolsEW8eOo6rGzuuv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171180"/>
            <a:ext cx="3181350" cy="280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00358" y="5932576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적용 전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518646" y="5946255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적용 후</a:t>
            </a:r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5956300" y="4267200"/>
            <a:ext cx="812800" cy="6223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경석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3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A2. </a:t>
            </a:r>
            <a:r>
              <a:rPr lang="ko-KR" altLang="en-US" sz="4000" b="1" dirty="0" smtClean="0"/>
              <a:t>인증 및 세션관리 취약점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로그인 후</a:t>
            </a:r>
            <a:r>
              <a:rPr lang="en-US" altLang="ko-KR" sz="2000" dirty="0"/>
              <a:t>, 10</a:t>
            </a:r>
            <a:r>
              <a:rPr lang="ko-KR" altLang="ko-KR" sz="2000" dirty="0"/>
              <a:t>분간 활동 없을 시에 강제 </a:t>
            </a:r>
            <a:r>
              <a:rPr lang="ko-KR" altLang="ko-KR" sz="2000" dirty="0" smtClean="0"/>
              <a:t>로그아웃</a:t>
            </a:r>
            <a:endParaRPr lang="en-US" altLang="ko-KR" sz="2000" dirty="0" smtClean="0"/>
          </a:p>
          <a:p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</a:t>
            </a:r>
            <a:r>
              <a:rPr lang="ko-KR" altLang="ko-KR" sz="2000" dirty="0"/>
              <a:t>페이지 이동 </a:t>
            </a:r>
            <a:r>
              <a:rPr lang="en-US" altLang="ko-KR" sz="2000" dirty="0" smtClean="0"/>
              <a:t>, </a:t>
            </a:r>
            <a:r>
              <a:rPr lang="ko-KR" altLang="ko-KR" sz="2000" dirty="0" smtClean="0"/>
              <a:t>시 </a:t>
            </a:r>
            <a:r>
              <a:rPr lang="ko-KR" altLang="ko-KR" sz="2000" dirty="0"/>
              <a:t>로그인한 시간부터 체크해서</a:t>
            </a:r>
            <a:r>
              <a:rPr lang="en-US" altLang="ko-KR" sz="2000" dirty="0"/>
              <a:t> 10</a:t>
            </a:r>
            <a:r>
              <a:rPr lang="ko-KR" altLang="ko-KR" sz="2000" dirty="0"/>
              <a:t>분 경과 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Message </a:t>
            </a:r>
            <a:r>
              <a:rPr lang="en-US" altLang="ko-KR" sz="2000" dirty="0"/>
              <a:t>box </a:t>
            </a:r>
            <a:r>
              <a:rPr lang="ko-KR" altLang="ko-KR" sz="2000" dirty="0"/>
              <a:t>출력 후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로그아웃</a:t>
            </a:r>
            <a:r>
              <a:rPr lang="en-US" altLang="ko-KR" sz="2000" dirty="0"/>
              <a:t>(</a:t>
            </a:r>
            <a:r>
              <a:rPr lang="ko-KR" altLang="ko-KR" sz="2000" dirty="0"/>
              <a:t>세션삭제</a:t>
            </a:r>
            <a:r>
              <a:rPr lang="en-US" altLang="ko-KR" sz="2000"/>
              <a:t>) </a:t>
            </a:r>
            <a:endParaRPr lang="en-US" altLang="ko-KR" sz="2000" smtClean="0"/>
          </a:p>
          <a:p>
            <a:r>
              <a:rPr lang="ko-KR" altLang="en-US" sz="2000" smtClean="0"/>
              <a:t>매 페이지마다 체크하기 위하여 세션으로 관리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38015" t="14594" r="8407" b="62955"/>
          <a:stretch/>
        </p:blipFill>
        <p:spPr>
          <a:xfrm>
            <a:off x="1106826" y="2778409"/>
            <a:ext cx="9832769" cy="32684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563" y="2330379"/>
            <a:ext cx="3232108" cy="1610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경석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5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A2. </a:t>
            </a:r>
            <a:r>
              <a:rPr lang="ko-KR" altLang="en-US" sz="4000" b="1" dirty="0" smtClean="0"/>
              <a:t>인증 및 세션관리 취약점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en-US" altLang="ko-KR" sz="2000" dirty="0" smtClean="0"/>
              <a:t>Internet Explore </a:t>
            </a:r>
            <a:r>
              <a:rPr lang="ko-KR" altLang="en-US" sz="2000" dirty="0" smtClean="0"/>
              <a:t>창 닫으면 자동 로그아웃</a:t>
            </a:r>
            <a:endParaRPr lang="en-US" altLang="ko-KR" sz="2000" dirty="0" smtClean="0"/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브라우저 자체적으로 지원 됨</a:t>
            </a:r>
            <a:r>
              <a:rPr lang="en-US" altLang="ko-KR" sz="2000" dirty="0" smtClean="0"/>
              <a:t>. </a:t>
            </a:r>
          </a:p>
          <a:p>
            <a:pPr marL="457200" lvl="1" indent="0">
              <a:lnSpc>
                <a:spcPct val="107000"/>
              </a:lnSpc>
              <a:buNone/>
            </a:pPr>
            <a:endParaRPr lang="en-US" altLang="ko-KR" sz="1600" dirty="0"/>
          </a:p>
          <a:p>
            <a:pPr lvl="1">
              <a:lnSpc>
                <a:spcPct val="107000"/>
              </a:lnSpc>
            </a:pPr>
            <a:r>
              <a:rPr lang="en-US" altLang="ko-KR" dirty="0" smtClean="0"/>
              <a:t>Internet Explorer</a:t>
            </a:r>
          </a:p>
          <a:p>
            <a:pPr lvl="2">
              <a:lnSpc>
                <a:spcPct val="107000"/>
              </a:lnSpc>
            </a:pPr>
            <a:r>
              <a:rPr lang="ko-KR" altLang="en-US" sz="2000" dirty="0" smtClean="0"/>
              <a:t>자동 로그아웃 지원됨</a:t>
            </a:r>
            <a:endParaRPr lang="en-US" altLang="ko-KR" sz="2000" dirty="0" smtClean="0"/>
          </a:p>
          <a:p>
            <a:pPr lvl="2">
              <a:lnSpc>
                <a:spcPct val="107000"/>
              </a:lnSpc>
            </a:pPr>
            <a:r>
              <a:rPr lang="ko-KR" altLang="en-US" sz="2000" dirty="0" smtClean="0"/>
              <a:t>브라우저 종료 시 자동으로 세션 삭제되어 로그아웃이 됨</a:t>
            </a:r>
            <a:endParaRPr lang="en-US" altLang="ko-KR" sz="2000" dirty="0" smtClean="0"/>
          </a:p>
          <a:p>
            <a:pPr lvl="1">
              <a:lnSpc>
                <a:spcPct val="107000"/>
              </a:lnSpc>
            </a:pPr>
            <a:r>
              <a:rPr lang="en-US" altLang="ko-KR" dirty="0" smtClean="0"/>
              <a:t>Chrome</a:t>
            </a:r>
          </a:p>
          <a:p>
            <a:pPr lvl="2">
              <a:lnSpc>
                <a:spcPct val="107000"/>
              </a:lnSpc>
            </a:pPr>
            <a:r>
              <a:rPr lang="ko-KR" altLang="en-US" sz="2000" dirty="0" smtClean="0"/>
              <a:t>자동 로그아웃 지원</a:t>
            </a:r>
            <a:r>
              <a:rPr lang="en-US" altLang="ko-KR" sz="2000" dirty="0" smtClean="0"/>
              <a:t>x </a:t>
            </a:r>
          </a:p>
          <a:p>
            <a:pPr lvl="2">
              <a:lnSpc>
                <a:spcPct val="107000"/>
              </a:lnSpc>
            </a:pPr>
            <a:r>
              <a:rPr lang="ko-KR" altLang="en-US" sz="2000" dirty="0" smtClean="0"/>
              <a:t>브라우저 자체에서 지원하지 </a:t>
            </a:r>
            <a:r>
              <a:rPr lang="ko-KR" altLang="en-US" sz="2000" dirty="0" err="1" smtClean="0"/>
              <a:t>않움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이미 알려진 문제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경석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6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 smtClean="0"/>
              <a:t>Introduction</a:t>
            </a:r>
            <a:endParaRPr lang="en-US" altLang="ko-KR" sz="4400" b="1" dirty="0"/>
          </a:p>
          <a:p>
            <a:pPr marL="0" indent="0">
              <a:buNone/>
            </a:pPr>
            <a:r>
              <a:rPr lang="en-US" altLang="ko-KR" sz="3200" b="1" dirty="0" smtClean="0"/>
              <a:t>   - Purpose</a:t>
            </a:r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- Specs</a:t>
            </a:r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- Functions</a:t>
            </a:r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- Sitemap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- Data Structure</a:t>
            </a:r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8749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A3. </a:t>
            </a:r>
            <a:r>
              <a:rPr lang="ko-KR" altLang="en-US" sz="3200" b="1" dirty="0" smtClean="0"/>
              <a:t>크로스 사이트 </a:t>
            </a:r>
            <a:r>
              <a:rPr lang="ko-KR" altLang="en-US" sz="3200" b="1" dirty="0" err="1" smtClean="0"/>
              <a:t>스크립팅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 smtClean="0"/>
              <a:t> A8. </a:t>
            </a:r>
            <a:r>
              <a:rPr lang="ko-KR" altLang="en-US" sz="3200" b="1" dirty="0" smtClean="0"/>
              <a:t>크로스 사이트 변조요청</a:t>
            </a:r>
            <a:endParaRPr lang="ko-KR" altLang="en-US" sz="32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80305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입력한 데이터</a:t>
            </a:r>
            <a:r>
              <a:rPr lang="en-US" altLang="ko-KR" sz="2000" dirty="0"/>
              <a:t> Filtering (</a:t>
            </a:r>
            <a:r>
              <a:rPr lang="ko-KR" altLang="ko-KR" sz="2000" dirty="0"/>
              <a:t>스크립트 실행 금지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</a:t>
            </a:r>
            <a:r>
              <a:rPr lang="ko-KR" altLang="ko-KR" sz="2000" dirty="0"/>
              <a:t>게시판 내용</a:t>
            </a:r>
            <a:r>
              <a:rPr lang="en-US" altLang="ko-KR" sz="2000" dirty="0"/>
              <a:t>-CKEDITOR</a:t>
            </a:r>
            <a:r>
              <a:rPr lang="ko-KR" altLang="ko-KR" sz="2000" dirty="0"/>
              <a:t>의 소스 버튼 </a:t>
            </a:r>
            <a:r>
              <a:rPr lang="ko-KR" altLang="ko-KR" sz="2000" dirty="0" smtClean="0"/>
              <a:t>제거</a:t>
            </a: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r>
              <a:rPr lang="en-US" altLang="ko-KR" sz="2000" dirty="0" err="1"/>
              <a:t>ckeditor</a:t>
            </a:r>
            <a:r>
              <a:rPr lang="ko-KR" altLang="en-US" sz="2000" dirty="0"/>
              <a:t>의 </a:t>
            </a:r>
            <a:r>
              <a:rPr lang="en-US" altLang="ko-KR" sz="2000" dirty="0" smtClean="0"/>
              <a:t>config.js</a:t>
            </a:r>
            <a:r>
              <a:rPr lang="ko-KR" altLang="en-US" sz="2000" dirty="0" smtClean="0"/>
              <a:t>에 코드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추가</a:t>
            </a: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r>
              <a:rPr lang="en-US" altLang="ko-KR" sz="2000" dirty="0" err="1"/>
              <a:t>write_index.jsp</a:t>
            </a:r>
            <a:r>
              <a:rPr lang="ko-KR" altLang="en-US" sz="2000" dirty="0"/>
              <a:t>의 코드에 </a:t>
            </a:r>
            <a:r>
              <a:rPr lang="en-US" altLang="ko-KR" sz="2000" dirty="0"/>
              <a:t>config.js</a:t>
            </a:r>
            <a:r>
              <a:rPr lang="ko-KR" altLang="en-US" sz="2000" dirty="0"/>
              <a:t>파일이 반영되도록 수정</a:t>
            </a: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글 작성시 태그가 </a:t>
            </a:r>
            <a:r>
              <a:rPr lang="en-US" altLang="ko-KR" sz="2000" dirty="0" smtClean="0"/>
              <a:t>Text</a:t>
            </a:r>
            <a:r>
              <a:rPr lang="ko-KR" altLang="en-US" sz="2000" dirty="0" smtClean="0"/>
              <a:t>로 출력됨</a:t>
            </a:r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543477" y="2910505"/>
            <a:ext cx="3560590" cy="36933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config.removeButtons = 'Source';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43477" y="4055321"/>
            <a:ext cx="4925387" cy="36933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000000"/>
                </a:solidFill>
                <a:latin typeface="Arial" panose="020B0604020202020204" pitchFamily="34" charset="0"/>
              </a:rPr>
              <a:t>CKEDITOR.replace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(‘text_content’,{toolbar: ‘’});</a:t>
            </a: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7590777" y="1493621"/>
            <a:ext cx="4425275" cy="2755772"/>
            <a:chOff x="7590777" y="2084171"/>
            <a:chExt cx="4425275" cy="2755772"/>
          </a:xfrm>
        </p:grpSpPr>
        <p:pic>
          <p:nvPicPr>
            <p:cNvPr id="6150" name="Picture 6" descr="https://lh4.googleusercontent.com/mQNKarQXKOPXbbbKFwEDWPUfB04EbObHvY1mYMxcU6xmlzpUzO5em-xGamtRnG-grS1EMIp6D7NxaMoVV0KWgWmaFAGt9Wf6M_pZKU3fRO5OqnfoCEZBH_dfQT-me-zR2f9ZHbk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53" t="43307" r="39220" b="39632"/>
            <a:stretch/>
          </p:blipFill>
          <p:spPr bwMode="auto">
            <a:xfrm>
              <a:off x="7590777" y="2084171"/>
              <a:ext cx="4392572" cy="1195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https://lh4.googleusercontent.com/SiFDQ56_imO5_h1xmf8dhB7dpyiCAc1EN4U4rDgvO-m4DaIMEXB59iBMeTrURrXaTLqxjmdxJUSBBaFxuFOqvj5W_LuDIkbDcOqJSMgpR5TpCEBGl_1K2c6j94HI1dzH2VLUSx3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74" t="38544" r="40912" b="45722"/>
            <a:stretch/>
          </p:blipFill>
          <p:spPr bwMode="auto">
            <a:xfrm>
              <a:off x="7713469" y="3622876"/>
              <a:ext cx="4259321" cy="1217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11412636" y="2473575"/>
              <a:ext cx="603416" cy="39062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412637" y="4055322"/>
              <a:ext cx="603415" cy="33148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아래쪽 화살표 7"/>
            <p:cNvSpPr/>
            <p:nvPr/>
          </p:nvSpPr>
          <p:spPr>
            <a:xfrm>
              <a:off x="11586257" y="3020992"/>
              <a:ext cx="279323" cy="8565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244918" y="4686299"/>
            <a:ext cx="6155394" cy="1691168"/>
            <a:chOff x="5026956" y="4679814"/>
            <a:chExt cx="6989096" cy="1920224"/>
          </a:xfrm>
        </p:grpSpPr>
        <p:pic>
          <p:nvPicPr>
            <p:cNvPr id="6154" name="Picture 10" descr="https://lh3.googleusercontent.com/chEBCISKJUztSqUHKA6dHkVn2pWybW__cXYuvaUqsk_dAyIgLPLucuzQcSjx3l9SlPoZ0tZoMtsDPO3ZFAzCm3H0so6W4BfvuBj_0rFHix2BEBKetyDZL4za0aKuiB0ETzitx5fH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6" t="48693" r="22584" b="26800"/>
            <a:stretch/>
          </p:blipFill>
          <p:spPr bwMode="auto">
            <a:xfrm>
              <a:off x="5026956" y="4679814"/>
              <a:ext cx="6989096" cy="1920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5210624" y="6046876"/>
              <a:ext cx="1856926" cy="442323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경석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0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A3. </a:t>
            </a:r>
            <a:r>
              <a:rPr lang="ko-KR" altLang="en-US" sz="3200" b="1" dirty="0" smtClean="0"/>
              <a:t>크로스 사이트 </a:t>
            </a:r>
            <a:r>
              <a:rPr lang="ko-KR" altLang="en-US" sz="3200" b="1" dirty="0" err="1" smtClean="0"/>
              <a:t>스크립팅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 smtClean="0"/>
              <a:t> A8. </a:t>
            </a:r>
            <a:r>
              <a:rPr lang="ko-KR" altLang="en-US" sz="3200" b="1" dirty="0" smtClean="0"/>
              <a:t>크로스 사이트 변조요청</a:t>
            </a:r>
            <a:endParaRPr lang="ko-KR" altLang="en-US" sz="32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113421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입력 값 검증 및 치환</a:t>
            </a:r>
            <a:r>
              <a:rPr lang="en-US" altLang="ko-KR" sz="2000" dirty="0"/>
              <a:t>(</a:t>
            </a:r>
            <a:r>
              <a:rPr lang="ko-KR" altLang="ko-KR" sz="2000" dirty="0"/>
              <a:t>게시판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적용방법</a:t>
            </a:r>
            <a:endParaRPr lang="en-US" altLang="ko-KR" sz="2000" dirty="0" smtClean="0"/>
          </a:p>
          <a:p>
            <a:pPr lvl="1">
              <a:lnSpc>
                <a:spcPct val="107000"/>
              </a:lnSpc>
            </a:pPr>
            <a:r>
              <a:rPr lang="ko-KR" altLang="en-US" sz="1800" dirty="0" smtClean="0"/>
              <a:t> 게시판 </a:t>
            </a:r>
            <a:r>
              <a:rPr lang="ko-KR" altLang="ko-KR" sz="1800" dirty="0" smtClean="0"/>
              <a:t>제목</a:t>
            </a:r>
            <a:r>
              <a:rPr lang="ko-KR" altLang="en-US" sz="1800" dirty="0" smtClean="0"/>
              <a:t>에도 스크립트 삽입이 가능한 것을 방지</a:t>
            </a:r>
            <a:endParaRPr lang="en-US" altLang="ko-KR" sz="1800" dirty="0" smtClean="0"/>
          </a:p>
          <a:p>
            <a:pPr lvl="1">
              <a:lnSpc>
                <a:spcPct val="107000"/>
              </a:lnSpc>
            </a:pPr>
            <a:r>
              <a:rPr lang="en-US" altLang="ko-KR" sz="1800" dirty="0" smtClean="0"/>
              <a:t> - &lt;. </a:t>
            </a:r>
            <a:r>
              <a:rPr lang="en-US" altLang="ko-KR" sz="1800" dirty="0"/>
              <a:t>&gt;, ', " </a:t>
            </a:r>
            <a:r>
              <a:rPr lang="ko-KR" altLang="ko-KR" sz="1800" dirty="0"/>
              <a:t>등</a:t>
            </a:r>
            <a:r>
              <a:rPr lang="en-US" altLang="ko-KR" sz="1800" dirty="0"/>
              <a:t> </a:t>
            </a:r>
            <a:r>
              <a:rPr lang="en-US" altLang="ko-KR" sz="1800" dirty="0" err="1"/>
              <a:t>xss</a:t>
            </a:r>
            <a:r>
              <a:rPr lang="ko-KR" altLang="ko-KR" sz="1800" dirty="0"/>
              <a:t>에 사용될 수 있는 특수문자</a:t>
            </a:r>
            <a:r>
              <a:rPr lang="en-US" altLang="ko-KR" sz="1800" dirty="0"/>
              <a:t> &amp;</a:t>
            </a:r>
            <a:r>
              <a:rPr lang="en-US" altLang="ko-KR" sz="1800" dirty="0" err="1"/>
              <a:t>lt</a:t>
            </a:r>
            <a:r>
              <a:rPr lang="en-US" altLang="ko-KR" sz="1800" dirty="0"/>
              <a:t> </a:t>
            </a:r>
            <a:r>
              <a:rPr lang="ko-KR" altLang="ko-KR" sz="1800" dirty="0"/>
              <a:t>등으로 </a:t>
            </a:r>
            <a:r>
              <a:rPr lang="ko-KR" altLang="ko-KR" sz="1800" dirty="0" smtClean="0"/>
              <a:t>치환</a:t>
            </a:r>
            <a:endParaRPr lang="en-US" altLang="ko-KR" sz="1800" dirty="0" smtClean="0"/>
          </a:p>
          <a:p>
            <a:pPr lvl="1">
              <a:lnSpc>
                <a:spcPct val="107000"/>
              </a:lnSpc>
            </a:pPr>
            <a:r>
              <a:rPr lang="ko-KR" altLang="en-US" sz="1800" dirty="0" smtClean="0"/>
              <a:t>제목에 입력된 </a:t>
            </a:r>
            <a:r>
              <a:rPr lang="en-US" altLang="ko-KR" sz="1800" dirty="0" smtClean="0"/>
              <a:t>&lt;, &gt; </a:t>
            </a:r>
            <a:r>
              <a:rPr lang="ko-KR" altLang="en-US" sz="1800" dirty="0" smtClean="0"/>
              <a:t>등의 특수 문자가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특수문자의 기능을 발휘하지 못하고 텍스트로만 기능하도록 함</a:t>
            </a:r>
            <a:endParaRPr lang="en-US" altLang="ko-KR" sz="18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</p:txBody>
      </p:sp>
      <p:pic>
        <p:nvPicPr>
          <p:cNvPr id="7172" name="Picture 4" descr="https://lh3.googleusercontent.com/kXz8OtzLapv0EC6JAMRZL12QLdLDccmMgjewqz8nVtGrOrMLk7XSoFEK-8V_zbTceJjxWqg4WUzxcMwr6j1Rn8Q5NsoBfc3FNWvXe6TYlg7WupZjmV1EqAsWiBBSJ5cwCv1bDJwj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3" t="43240" r="48051" b="40579"/>
          <a:stretch/>
        </p:blipFill>
        <p:spPr bwMode="auto">
          <a:xfrm>
            <a:off x="2607376" y="3186855"/>
            <a:ext cx="6793284" cy="316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경석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6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A3. </a:t>
            </a:r>
            <a:r>
              <a:rPr lang="ko-KR" altLang="en-US" sz="3200" b="1" dirty="0" smtClean="0"/>
              <a:t>크로스 사이트 </a:t>
            </a:r>
            <a:r>
              <a:rPr lang="ko-KR" altLang="en-US" sz="3200" b="1" dirty="0" err="1" smtClean="0"/>
              <a:t>스크립팅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 smtClean="0"/>
              <a:t> A8. </a:t>
            </a:r>
            <a:r>
              <a:rPr lang="ko-KR" altLang="en-US" sz="3200" b="1" dirty="0" smtClean="0"/>
              <a:t>크로스 사이트 변조요청</a:t>
            </a:r>
            <a:endParaRPr lang="ko-KR" altLang="en-US" sz="32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1800" kern="100" dirty="0" smtClean="0"/>
              <a:t>내용 </a:t>
            </a:r>
            <a:r>
              <a:rPr lang="en-US" altLang="ko-KR" sz="1800" kern="100" dirty="0"/>
              <a:t>: </a:t>
            </a:r>
            <a:r>
              <a:rPr lang="ko-KR" altLang="ko-KR" sz="1800" dirty="0"/>
              <a:t>게시판</a:t>
            </a:r>
            <a:r>
              <a:rPr lang="en-US" altLang="ko-KR" sz="1800" dirty="0"/>
              <a:t> file upload </a:t>
            </a:r>
            <a:r>
              <a:rPr lang="ko-KR" altLang="ko-KR" sz="1800" dirty="0"/>
              <a:t>시</a:t>
            </a:r>
            <a:r>
              <a:rPr lang="en-US" altLang="ko-KR" sz="1800" dirty="0"/>
              <a:t> upload file </a:t>
            </a:r>
            <a:r>
              <a:rPr lang="ko-KR" altLang="ko-KR" sz="1800" dirty="0"/>
              <a:t>형식규제 </a:t>
            </a:r>
          </a:p>
          <a:p>
            <a:pPr marL="342900" lvl="1" indent="-342900">
              <a:lnSpc>
                <a:spcPct val="107000"/>
              </a:lnSpc>
              <a:buClr>
                <a:schemeClr val="tx2"/>
              </a:buClr>
            </a:pPr>
            <a:r>
              <a:rPr lang="ko-KR" altLang="en-US" sz="1800" dirty="0" smtClean="0"/>
              <a:t>적용방법 </a:t>
            </a:r>
            <a:r>
              <a:rPr lang="en-US" altLang="ko-KR" sz="1800" dirty="0" smtClean="0"/>
              <a:t>: </a:t>
            </a:r>
            <a:r>
              <a:rPr lang="ko-KR" altLang="en-US" sz="1800" dirty="0"/>
              <a:t>첨부파일을 </a:t>
            </a:r>
            <a:r>
              <a:rPr lang="en-US" altLang="ko-KR" sz="1800" dirty="0" smtClean="0"/>
              <a:t>zip</a:t>
            </a:r>
            <a:r>
              <a:rPr lang="ko-KR" altLang="en-US" sz="1800" dirty="0"/>
              <a:t>파일로 압축하여 </a:t>
            </a:r>
            <a:r>
              <a:rPr lang="ko-KR" altLang="en-US" sz="1800" dirty="0" smtClean="0"/>
              <a:t>업 </a:t>
            </a:r>
            <a:r>
              <a:rPr lang="ko-KR" altLang="en-US" sz="1800" dirty="0" err="1" smtClean="0"/>
              <a:t>로드하게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하여 </a:t>
            </a:r>
            <a:endParaRPr lang="en-US" altLang="ko-KR" sz="1800" dirty="0" smtClean="0"/>
          </a:p>
          <a:p>
            <a:pPr marL="0" lvl="1" indent="0">
              <a:lnSpc>
                <a:spcPct val="107000"/>
              </a:lnSpc>
              <a:buClr>
                <a:schemeClr val="tx2"/>
              </a:buClr>
              <a:buNone/>
            </a:pPr>
            <a:r>
              <a:rPr lang="en-US" altLang="ko-KR" sz="1800" dirty="0" smtClean="0"/>
              <a:t>	         </a:t>
            </a:r>
            <a:r>
              <a:rPr lang="ko-KR" altLang="en-US" sz="1800" dirty="0" smtClean="0"/>
              <a:t>웹 브라우저에서 </a:t>
            </a:r>
            <a:r>
              <a:rPr lang="ko-KR" altLang="en-US" sz="1800" dirty="0"/>
              <a:t>코드 실행 </a:t>
            </a:r>
            <a:r>
              <a:rPr lang="ko-KR" altLang="en-US" sz="1800" dirty="0" smtClean="0"/>
              <a:t>방지</a:t>
            </a:r>
            <a:r>
              <a:rPr lang="en-US" altLang="ko-KR" sz="1800" dirty="0" smtClean="0"/>
              <a:t>(form submit</a:t>
            </a:r>
            <a:r>
              <a:rPr lang="ko-KR" altLang="en-US" sz="1800" dirty="0" smtClean="0"/>
              <a:t>시 파일명 체크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pic>
        <p:nvPicPr>
          <p:cNvPr id="8196" name="Picture 4" descr="https://lh3.googleusercontent.com/gAO3NxekrJ4ic_2MRqxuCWyOJx8FsvYMlvICym0-YnaNIPJY8rTlho-cjRfz_Nr2bELmHGkT31N168TgnFshRBQSgRcKJzy8lWUlwLSSqZnjhwd8NxF0vT3F2J3i-Xjjrc429u5_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5" t="32732" r="19404" b="63753"/>
          <a:stretch/>
        </p:blipFill>
        <p:spPr bwMode="auto">
          <a:xfrm>
            <a:off x="646619" y="5804311"/>
            <a:ext cx="10753693" cy="48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571294" y="5804311"/>
            <a:ext cx="4269736" cy="27441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590" y="2277774"/>
            <a:ext cx="9203107" cy="32839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경석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A6. </a:t>
            </a:r>
            <a:r>
              <a:rPr lang="ko-KR" altLang="en-US" sz="4000" b="1" dirty="0" err="1" smtClean="0"/>
              <a:t>민감</a:t>
            </a:r>
            <a:r>
              <a:rPr lang="ko-KR" altLang="en-US" sz="4000" b="1" dirty="0" smtClean="0"/>
              <a:t> 데이터 노출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129358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en-US" altLang="ko-KR" sz="2000" dirty="0"/>
              <a:t>Web Page</a:t>
            </a:r>
            <a:r>
              <a:rPr lang="ko-KR" altLang="ko-KR" sz="2000" dirty="0"/>
              <a:t>에서 </a:t>
            </a:r>
            <a:r>
              <a:rPr lang="en-US" altLang="ko-KR" sz="2000" dirty="0"/>
              <a:t>DB Connection </a:t>
            </a:r>
            <a:r>
              <a:rPr lang="ko-KR" altLang="ko-KR" sz="2000" dirty="0"/>
              <a:t>시 </a:t>
            </a:r>
            <a:r>
              <a:rPr lang="en-US" altLang="ko-KR" sz="2000" dirty="0"/>
              <a:t>ID, PW </a:t>
            </a:r>
            <a:r>
              <a:rPr lang="ko-KR" altLang="ko-KR" sz="2000" dirty="0" smtClean="0"/>
              <a:t>암호화</a:t>
            </a:r>
            <a:endParaRPr lang="en-US" altLang="ko-KR" sz="2000" dirty="0" smtClean="0"/>
          </a:p>
          <a:p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 </a:t>
            </a:r>
            <a:r>
              <a:rPr lang="en-US" altLang="ko-KR" sz="2000" dirty="0"/>
              <a:t>AES256 Cipher</a:t>
            </a:r>
            <a:r>
              <a:rPr lang="ko-KR" altLang="ko-KR" sz="2000" dirty="0"/>
              <a:t>를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dbUser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dbPass</a:t>
            </a:r>
            <a:r>
              <a:rPr lang="ko-KR" altLang="ko-KR" sz="2000" dirty="0"/>
              <a:t>로 사용 후</a:t>
            </a:r>
            <a:r>
              <a:rPr lang="en-US" altLang="ko-KR" sz="2000" dirty="0"/>
              <a:t> connection</a:t>
            </a:r>
            <a:r>
              <a:rPr lang="ko-KR" altLang="ko-KR" sz="2000" dirty="0"/>
              <a:t>시 </a:t>
            </a:r>
            <a:r>
              <a:rPr lang="ko-KR" altLang="ko-KR" sz="2000" dirty="0" err="1"/>
              <a:t>디코딩하여</a:t>
            </a:r>
            <a:r>
              <a:rPr lang="ko-KR" altLang="ko-KR" sz="2000" dirty="0"/>
              <a:t> </a:t>
            </a:r>
            <a:r>
              <a:rPr lang="ko-KR" altLang="ko-KR" sz="2000" dirty="0" smtClean="0"/>
              <a:t>사용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ko-KR" sz="4000" dirty="0">
              <a:solidFill>
                <a:srgbClr val="339933"/>
              </a:solidFill>
            </a:endParaRPr>
          </a:p>
          <a:p>
            <a:endParaRPr lang="en-US" altLang="ko-KR" sz="20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480925"/>
              </p:ext>
            </p:extLst>
          </p:nvPr>
        </p:nvGraphicFramePr>
        <p:xfrm>
          <a:off x="18651" y="2705963"/>
          <a:ext cx="12009120" cy="2850895"/>
        </p:xfrm>
        <a:graphic>
          <a:graphicData uri="http://schemas.openxmlformats.org/drawingml/2006/table">
            <a:tbl>
              <a:tblPr/>
              <a:tblGrid>
                <a:gridCol w="4599894"/>
                <a:gridCol w="7409226"/>
              </a:tblGrid>
              <a:tr h="39188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적용전</a:t>
                      </a:r>
                      <a:endParaRPr lang="ko-KR" altLang="en-US" sz="18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0785" marR="40785" marT="40785" marB="40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적용 후</a:t>
                      </a:r>
                      <a:endParaRPr lang="ko-KR" altLang="en-US" sz="18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0785" marR="40785" marT="40785" marB="40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81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jdbcDriver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"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jdbc:mysql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://localhost:3306/secure";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//</a:t>
                      </a:r>
                      <a:r>
                        <a:rPr lang="ko-KR" altLang="en-US" sz="1200" b="0" i="0" u="none" strike="noStrike" dirty="0" err="1" smtClean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평문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DB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아이디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패스워드</a:t>
                      </a: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String </a:t>
                      </a:r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dbUser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= "root";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String </a:t>
                      </a:r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dbPass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= "1";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 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query1 = "select * from member";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query2= " where id='" +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enId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+ "'";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query3= "and pw='" +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enPw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+ "'";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 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데이터베이스 커넥션 생성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conn 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DriverManager.getConnection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jdbcDriver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dbUser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dbPass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);</a:t>
                      </a:r>
                      <a:endParaRPr lang="en-US" sz="1200" dirty="0">
                        <a:effectLst/>
                      </a:endParaRPr>
                    </a:p>
                  </a:txBody>
                  <a:tcPr marL="40785" marR="40785" marT="40785" marB="407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jdbcDriver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"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jdbc:mysql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://localhost:3306/secure";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//AES256 Encoding</a:t>
                      </a:r>
                      <a:r>
                        <a:rPr lang="ko-KR" altLang="en-US" sz="1200" b="0" i="0" u="none" strike="noStrike" dirty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된 </a:t>
                      </a:r>
                      <a:r>
                        <a:rPr lang="en-US" sz="1200" b="0" i="0" u="none" strike="noStrike" dirty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DB</a:t>
                      </a:r>
                      <a:r>
                        <a:rPr lang="ko-KR" altLang="en-US" sz="1200" b="0" i="0" u="none" strike="noStrike" dirty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패스워드</a:t>
                      </a:r>
                      <a:endParaRPr lang="ko-KR" altLang="en-US" sz="1200" dirty="0">
                        <a:solidFill>
                          <a:srgbClr val="92D050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String </a:t>
                      </a:r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dbUser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= "K2amNtg+kL5xK23g7H3Znw==";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String </a:t>
                      </a:r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dbPass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= "CPnv7eGM8oJo4GvYbu3ySQ==";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 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query1 = "select * from member";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query2= " where id='" +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enId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+ "'";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query3= "and pw='" +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enPw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+ "'";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 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데이터베이스 커넥션 생성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conn 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DriverManager.getConnection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jdbcDriver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a256.AES_Decode(</a:t>
                      </a:r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dbUser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), a256.AES_Decode(</a:t>
                      </a:r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dbPass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);</a:t>
                      </a:r>
                      <a:endParaRPr lang="en-US" sz="1200" dirty="0">
                        <a:effectLst/>
                      </a:endParaRPr>
                    </a:p>
                  </a:txBody>
                  <a:tcPr marL="40785" marR="40785" marT="40785" marB="407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421950" y="951637"/>
            <a:ext cx="3501320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758" y="154379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경석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0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gray">
          <a:xfrm>
            <a:off x="677334" y="1754190"/>
            <a:ext cx="7676444" cy="3359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 smtClean="0"/>
              <a:t> </a:t>
            </a:r>
            <a:r>
              <a:rPr lang="en-US" altLang="ko-KR" sz="6000" b="1" dirty="0" smtClean="0"/>
              <a:t>Static Analysis</a:t>
            </a:r>
          </a:p>
          <a:p>
            <a:pPr marL="0" indent="0">
              <a:buNone/>
            </a:pPr>
            <a:r>
              <a:rPr lang="en-US" altLang="ko-KR" sz="6600" b="1" dirty="0"/>
              <a:t> </a:t>
            </a:r>
            <a:r>
              <a:rPr lang="en-US" altLang="ko-KR" sz="6600" b="1" dirty="0" smtClean="0"/>
              <a:t>  </a:t>
            </a:r>
            <a:r>
              <a:rPr lang="en-US" altLang="ko-KR" sz="3600" b="1" dirty="0" smtClean="0"/>
              <a:t>- PMD</a:t>
            </a:r>
          </a:p>
          <a:p>
            <a:pPr marL="0" indent="0">
              <a:buNone/>
            </a:pPr>
            <a:r>
              <a:rPr lang="en-US" altLang="ko-KR" sz="3600" b="1" dirty="0"/>
              <a:t> </a:t>
            </a:r>
            <a:r>
              <a:rPr lang="en-US" altLang="ko-KR" sz="3600" b="1" dirty="0" smtClean="0"/>
              <a:t>    - </a:t>
            </a:r>
            <a:r>
              <a:rPr lang="en-US" altLang="ko-KR" sz="3600" b="1" dirty="0" err="1" smtClean="0"/>
              <a:t>Acunetix</a:t>
            </a:r>
            <a:endParaRPr lang="en-US" altLang="ko-K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32823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PMD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en-US" altLang="ko-KR" sz="2000" kern="100" dirty="0" smtClean="0"/>
              <a:t>2015</a:t>
            </a:r>
            <a:r>
              <a:rPr lang="ko-KR" altLang="en-US" sz="2000" kern="100" dirty="0" smtClean="0"/>
              <a:t>년 </a:t>
            </a:r>
            <a:r>
              <a:rPr lang="en-US" altLang="ko-KR" sz="2000" kern="100" dirty="0" smtClean="0"/>
              <a:t>11</a:t>
            </a:r>
            <a:r>
              <a:rPr lang="ko-KR" altLang="en-US" sz="2000" kern="100" dirty="0" smtClean="0"/>
              <a:t>월 </a:t>
            </a:r>
            <a:r>
              <a:rPr lang="en-US" altLang="ko-KR" sz="2000" kern="100" dirty="0" smtClean="0"/>
              <a:t>20</a:t>
            </a:r>
            <a:r>
              <a:rPr lang="ko-KR" altLang="en-US" sz="2000" kern="100" dirty="0" smtClean="0"/>
              <a:t>일 </a:t>
            </a:r>
            <a:r>
              <a:rPr lang="en-US" altLang="ko-KR" sz="2000" kern="100" dirty="0" smtClean="0"/>
              <a:t>PMD </a:t>
            </a:r>
            <a:r>
              <a:rPr lang="ko-KR" altLang="en-US" sz="2000" kern="100" dirty="0" smtClean="0"/>
              <a:t>체크결과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4" y="1747520"/>
            <a:ext cx="8453755" cy="42993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964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PMD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항목별 수정사항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01348"/>
              </p:ext>
            </p:extLst>
          </p:nvPr>
        </p:nvGraphicFramePr>
        <p:xfrm>
          <a:off x="646111" y="1881276"/>
          <a:ext cx="10947400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339"/>
                <a:gridCol w="2270684"/>
                <a:gridCol w="632437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Log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How to Fix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Modify_process.jsp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JSPEncoding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NoInlineScript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NoScriptlets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Join_IDCheck.jsp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NoLongScripts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JspEncoding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NoInlineScript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NoScriptlets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Upload.jsp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NoHtmlComments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JspEncoding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NoScriptlets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5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PMD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en-US" altLang="ko-KR" sz="2000" kern="100" dirty="0" smtClean="0"/>
              <a:t>2015</a:t>
            </a:r>
            <a:r>
              <a:rPr lang="ko-KR" altLang="en-US" sz="2000" kern="100" dirty="0" smtClean="0"/>
              <a:t>년 </a:t>
            </a:r>
            <a:r>
              <a:rPr lang="en-US" altLang="ko-KR" sz="2000" kern="100" dirty="0" smtClean="0"/>
              <a:t>12</a:t>
            </a:r>
            <a:r>
              <a:rPr lang="ko-KR" altLang="en-US" sz="2000" kern="100" dirty="0" smtClean="0"/>
              <a:t>월 </a:t>
            </a:r>
            <a:r>
              <a:rPr lang="en-US" altLang="ko-KR" sz="2000" kern="100" dirty="0" smtClean="0"/>
              <a:t>10</a:t>
            </a:r>
            <a:r>
              <a:rPr lang="ko-KR" altLang="en-US" sz="2000" kern="100" dirty="0" smtClean="0"/>
              <a:t>일 </a:t>
            </a:r>
            <a:r>
              <a:rPr lang="en-US" altLang="ko-KR" sz="2000" kern="100" dirty="0" smtClean="0"/>
              <a:t>PMD </a:t>
            </a:r>
            <a:r>
              <a:rPr lang="ko-KR" altLang="en-US" sz="2000" kern="100" dirty="0" smtClean="0"/>
              <a:t>체크결과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928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err="1" smtClean="0"/>
              <a:t>Acunetix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en-US" altLang="ko-KR" sz="2000" kern="100" dirty="0" smtClean="0"/>
              <a:t>2015</a:t>
            </a:r>
            <a:r>
              <a:rPr lang="ko-KR" altLang="en-US" sz="2000" kern="100" dirty="0" smtClean="0"/>
              <a:t>년 </a:t>
            </a:r>
            <a:r>
              <a:rPr lang="en-US" altLang="ko-KR" sz="2000" kern="100" dirty="0" smtClean="0"/>
              <a:t>11</a:t>
            </a:r>
            <a:r>
              <a:rPr lang="ko-KR" altLang="en-US" sz="2000" kern="100" dirty="0" smtClean="0"/>
              <a:t>월 </a:t>
            </a:r>
            <a:r>
              <a:rPr lang="en-US" altLang="ko-KR" sz="2000" kern="100" dirty="0" smtClean="0"/>
              <a:t>24</a:t>
            </a:r>
            <a:r>
              <a:rPr lang="ko-KR" altLang="en-US" sz="2000" kern="100" dirty="0" smtClean="0"/>
              <a:t>일 </a:t>
            </a:r>
            <a:r>
              <a:rPr lang="en-US" altLang="ko-KR" sz="2000" kern="100" dirty="0" smtClean="0"/>
              <a:t> </a:t>
            </a:r>
            <a:r>
              <a:rPr lang="ko-KR" altLang="en-US" sz="2000" kern="100" dirty="0" smtClean="0"/>
              <a:t>체크결과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82" y="1672907"/>
            <a:ext cx="7137718" cy="48929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40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err="1" smtClean="0"/>
              <a:t>Acunetix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항목별 수정사항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990069"/>
              </p:ext>
            </p:extLst>
          </p:nvPr>
        </p:nvGraphicFramePr>
        <p:xfrm>
          <a:off x="952500" y="1889328"/>
          <a:ext cx="10845800" cy="4016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7226300"/>
              </a:tblGrid>
              <a:tr h="94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Log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How</a:t>
                      </a:r>
                      <a:r>
                        <a:rPr lang="en-US" altLang="ko-KR" sz="2400" baseline="0" dirty="0" smtClean="0"/>
                        <a:t> to Fix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767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Proxy Accept CONNECT request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 포트를 사용 중이었던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서비스를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시켜 해결</a:t>
                      </a:r>
                      <a:endParaRPr lang="ko-KR" altLang="en-US" sz="1800" dirty="0"/>
                    </a:p>
                  </a:txBody>
                  <a:tcPr/>
                </a:tc>
              </a:tr>
              <a:tr h="767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error message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767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Possible sensitive directories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767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Broken links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1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- </a:t>
            </a:r>
            <a:r>
              <a:rPr lang="en-US" altLang="ko-KR" sz="2800" b="1" dirty="0" smtClean="0"/>
              <a:t>purpose</a:t>
            </a:r>
            <a:endParaRPr lang="ko-KR" altLang="en-US" sz="28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10247667" cy="4814976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과제 관리 시스템</a:t>
            </a:r>
            <a:endParaRPr lang="en-US" altLang="ko-KR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과제 제출 및 점수 부여 </a:t>
            </a:r>
            <a:r>
              <a:rPr lang="ko-KR" altLang="en-US" sz="3000" dirty="0"/>
              <a:t>및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확인하는 </a:t>
            </a:r>
            <a:r>
              <a:rPr lang="en-US" altLang="ko-KR" sz="3000" dirty="0" smtClean="0"/>
              <a:t>A</a:t>
            </a:r>
            <a:r>
              <a:rPr lang="en-US" altLang="ko-KR" sz="2400" dirty="0" smtClean="0"/>
              <a:t>IMS</a:t>
            </a:r>
            <a:r>
              <a:rPr lang="en-US" altLang="ko-KR" sz="3000" dirty="0" smtClean="0"/>
              <a:t>2 E-class</a:t>
            </a:r>
            <a:r>
              <a:rPr lang="ko-KR" altLang="en-US" sz="3000" dirty="0" smtClean="0"/>
              <a:t>의 과제 게시판 기능</a:t>
            </a:r>
            <a:endParaRPr lang="en-US" altLang="ko-KR" sz="3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CIA, OWASP TOP10 </a:t>
            </a:r>
            <a:r>
              <a:rPr lang="ko-KR" altLang="en-US" sz="3000" dirty="0" smtClean="0"/>
              <a:t>을 적용할 수 있는 주제로 선정</a:t>
            </a:r>
            <a:endParaRPr lang="en-US" altLang="ko-KR" sz="3000" dirty="0" smtClean="0"/>
          </a:p>
          <a:p>
            <a:pPr marL="457200" lvl="1" indent="0"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: </a:t>
            </a:r>
            <a:r>
              <a:rPr lang="ko-KR" altLang="en-US" sz="3000" dirty="0" smtClean="0"/>
              <a:t>회원가입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로그인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게시판</a:t>
            </a:r>
            <a:endParaRPr lang="en-US" altLang="ko-KR" sz="30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9849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err="1" smtClean="0"/>
              <a:t>Acunetix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en-US" altLang="ko-KR" sz="2000" kern="100" dirty="0" smtClean="0"/>
              <a:t>2015</a:t>
            </a:r>
            <a:r>
              <a:rPr lang="ko-KR" altLang="en-US" sz="2000" kern="100" dirty="0" smtClean="0"/>
              <a:t>년 </a:t>
            </a:r>
            <a:r>
              <a:rPr lang="en-US" altLang="ko-KR" sz="2000" kern="100" dirty="0" smtClean="0"/>
              <a:t>12</a:t>
            </a:r>
            <a:r>
              <a:rPr lang="ko-KR" altLang="en-US" sz="2000" kern="100" dirty="0" smtClean="0"/>
              <a:t>월 </a:t>
            </a:r>
            <a:r>
              <a:rPr lang="en-US" altLang="ko-KR" sz="2000" kern="100" dirty="0" smtClean="0"/>
              <a:t>10</a:t>
            </a:r>
            <a:r>
              <a:rPr lang="ko-KR" altLang="en-US" sz="2000" kern="100" dirty="0" smtClean="0"/>
              <a:t>일 </a:t>
            </a:r>
            <a:r>
              <a:rPr lang="en-US" altLang="ko-KR" sz="2000" kern="100" dirty="0" smtClean="0"/>
              <a:t> </a:t>
            </a:r>
            <a:r>
              <a:rPr lang="ko-KR" altLang="en-US" sz="2000" kern="100" dirty="0" smtClean="0"/>
              <a:t>체크결과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005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7101" y="1954560"/>
            <a:ext cx="10972800" cy="4599432"/>
          </a:xfrm>
        </p:spPr>
        <p:txBody>
          <a:bodyPr>
            <a:normAutofit/>
          </a:bodyPr>
          <a:lstStyle/>
          <a:p>
            <a:r>
              <a:rPr lang="en-US" altLang="ko-KR" sz="4800" b="1" dirty="0" smtClean="0"/>
              <a:t>Project Summary</a:t>
            </a:r>
          </a:p>
        </p:txBody>
      </p:sp>
    </p:spTree>
    <p:extLst>
      <p:ext uri="{BB962C8B-B14F-4D97-AF65-F5344CB8AC3E}">
        <p14:creationId xmlns:p14="http://schemas.microsoft.com/office/powerpoint/2010/main" val="8266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ko-KR" altLang="en-US" sz="4000" b="1" dirty="0" smtClean="0"/>
              <a:t>적용된 보안 요구사항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OWASP 10 : </a:t>
            </a:r>
          </a:p>
          <a:p>
            <a:r>
              <a:rPr lang="en-US" altLang="ko-KR" sz="2000" dirty="0" smtClean="0"/>
              <a:t>S/W </a:t>
            </a:r>
            <a:r>
              <a:rPr lang="ko-KR" altLang="en-US" sz="2000" dirty="0" smtClean="0"/>
              <a:t>보안요구사항 </a:t>
            </a:r>
            <a:r>
              <a:rPr lang="en-US" altLang="ko-KR" sz="2000" dirty="0" smtClean="0"/>
              <a:t>47 : 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1822305"/>
            <a:ext cx="82581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8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gray">
          <a:xfrm>
            <a:off x="677334" y="1754190"/>
            <a:ext cx="7676444" cy="3359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 smtClean="0"/>
              <a:t> Q &amp; A</a:t>
            </a:r>
          </a:p>
        </p:txBody>
      </p:sp>
    </p:spTree>
    <p:extLst>
      <p:ext uri="{BB962C8B-B14F-4D97-AF65-F5344CB8AC3E}">
        <p14:creationId xmlns:p14="http://schemas.microsoft.com/office/powerpoint/2010/main" val="15667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- </a:t>
            </a:r>
            <a:r>
              <a:rPr lang="en-US" altLang="ko-KR" sz="2800" b="1" dirty="0" smtClean="0"/>
              <a:t>Specs</a:t>
            </a:r>
            <a:endParaRPr lang="ko-KR" altLang="en-US" sz="28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9404723" cy="481497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Architecture with specs</a:t>
            </a:r>
          </a:p>
          <a:p>
            <a:pPr marL="457200" lvl="1" indent="0">
              <a:buNone/>
            </a:pPr>
            <a:endParaRPr lang="en-US" altLang="ko-KR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09" y="2193396"/>
            <a:ext cx="90773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- </a:t>
            </a:r>
            <a:r>
              <a:rPr lang="en-US" altLang="ko-KR" sz="2800" b="1" dirty="0" smtClean="0"/>
              <a:t>Functions</a:t>
            </a:r>
            <a:endParaRPr lang="ko-KR" altLang="en-US" sz="28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10360556" cy="4814976"/>
          </a:xfrm>
        </p:spPr>
        <p:txBody>
          <a:bodyPr>
            <a:normAutofit lnSpcReduction="10000"/>
          </a:bodyPr>
          <a:lstStyle/>
          <a:p>
            <a:pPr lvl="0"/>
            <a:r>
              <a:rPr lang="ko-KR" altLang="en-US" sz="3200" dirty="0" smtClean="0"/>
              <a:t>회원가입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회원관리</a:t>
            </a:r>
            <a:r>
              <a:rPr lang="en-US" altLang="ko-KR" sz="3200" dirty="0" smtClean="0"/>
              <a:t>, Log-in / Log-out</a:t>
            </a:r>
          </a:p>
          <a:p>
            <a:pPr lvl="0"/>
            <a:r>
              <a:rPr lang="ko-KR" altLang="en-US" sz="3200" dirty="0" smtClean="0"/>
              <a:t>게시판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dirty="0" smtClean="0"/>
              <a:t>과제등록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등록과제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과제제출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제출된 과제 확인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sz="3200" dirty="0"/>
              <a:t> </a:t>
            </a:r>
            <a:r>
              <a:rPr lang="en-US" altLang="ko-KR" sz="3200" dirty="0" smtClean="0"/>
              <a:t>   </a:t>
            </a:r>
            <a:r>
              <a:rPr lang="ko-KR" altLang="en-US" sz="3200" dirty="0" smtClean="0"/>
              <a:t>제출과제 수정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점수부여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점수확인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점수수정</a:t>
            </a:r>
            <a:endParaRPr lang="en-US" altLang="ko-KR" sz="3200" dirty="0" smtClean="0"/>
          </a:p>
          <a:p>
            <a:pPr marL="0" lv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과제파일 </a:t>
            </a:r>
            <a:r>
              <a:rPr lang="en-US" altLang="ko-KR" dirty="0" smtClean="0"/>
              <a:t>Upload / Download</a:t>
            </a:r>
            <a:r>
              <a:rPr lang="en-US" altLang="ko-KR" sz="3200" dirty="0" smtClean="0"/>
              <a:t>, </a:t>
            </a:r>
          </a:p>
          <a:p>
            <a:pPr marL="0" lvl="0" indent="0">
              <a:buNone/>
            </a:pPr>
            <a:r>
              <a:rPr lang="en-US" altLang="ko-KR" sz="3200" dirty="0"/>
              <a:t> </a:t>
            </a:r>
            <a:r>
              <a:rPr lang="en-US" altLang="ko-KR" sz="3200" dirty="0" smtClean="0"/>
              <a:t>   </a:t>
            </a:r>
            <a:r>
              <a:rPr lang="ko-KR" altLang="en-US" sz="3200" dirty="0" smtClean="0"/>
              <a:t>점수부여</a:t>
            </a:r>
            <a:r>
              <a:rPr lang="en-US" altLang="ko-KR" sz="3200" dirty="0" smtClean="0"/>
              <a:t> / </a:t>
            </a:r>
            <a:r>
              <a:rPr lang="ko-KR" altLang="en-US" sz="3200" dirty="0" smtClean="0"/>
              <a:t>확인</a:t>
            </a:r>
            <a:endParaRPr lang="en-US" altLang="ko-KR" sz="3200" dirty="0" smtClean="0"/>
          </a:p>
          <a:p>
            <a:pPr lvl="0"/>
            <a:r>
              <a:rPr lang="en-US" altLang="ko-KR" sz="3200" dirty="0" smtClean="0"/>
              <a:t> Access Control : </a:t>
            </a:r>
            <a:br>
              <a:rPr lang="en-US" altLang="ko-KR" sz="3200" dirty="0" smtClean="0"/>
            </a:br>
            <a:r>
              <a:rPr lang="ko-KR" altLang="ko-KR" sz="3200" dirty="0" smtClean="0"/>
              <a:t>사용자 </a:t>
            </a:r>
            <a:r>
              <a:rPr lang="ko-KR" altLang="ko-KR" sz="3200" dirty="0"/>
              <a:t>권한에 따른 </a:t>
            </a:r>
            <a:r>
              <a:rPr lang="en-US" altLang="ko-KR" sz="3200" dirty="0"/>
              <a:t>page, data </a:t>
            </a:r>
            <a:r>
              <a:rPr lang="ko-KR" altLang="ko-KR" sz="3200" dirty="0" smtClean="0"/>
              <a:t>접근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통제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교수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학생 </a:t>
            </a: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9521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– </a:t>
            </a:r>
            <a:r>
              <a:rPr lang="en-US" altLang="ko-KR" sz="2800" b="1" dirty="0" smtClean="0"/>
              <a:t>Site Map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84" y="1159492"/>
            <a:ext cx="10938077" cy="56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– </a:t>
            </a:r>
            <a:r>
              <a:rPr lang="en-US" altLang="ko-KR" sz="2800" b="1" dirty="0" smtClean="0"/>
              <a:t>Site Map – Page </a:t>
            </a:r>
            <a:r>
              <a:rPr lang="ko-KR" altLang="en-US" sz="2800" b="1" dirty="0" smtClean="0"/>
              <a:t>별 </a:t>
            </a:r>
            <a:r>
              <a:rPr lang="en-US" altLang="ko-KR" sz="2800" b="1" dirty="0" smtClean="0"/>
              <a:t>Address</a:t>
            </a:r>
            <a:endParaRPr lang="ko-KR" altLang="en-US" sz="28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57335"/>
              </p:ext>
            </p:extLst>
          </p:nvPr>
        </p:nvGraphicFramePr>
        <p:xfrm>
          <a:off x="806624" y="1519107"/>
          <a:ext cx="9548660" cy="45135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8372"/>
                <a:gridCol w="6550288"/>
              </a:tblGrid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Main Page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u="sng" kern="100" dirty="0">
                          <a:effectLst/>
                          <a:hlinkClick r:id="rId3"/>
                        </a:rPr>
                        <a:t>http://210.107.197.133:8080/secure/</a:t>
                      </a:r>
                      <a:endParaRPr lang="ko-KR" sz="18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E8E8"/>
                    </a:solidFill>
                  </a:tcPr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회원가입 약관동의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4"/>
                        </a:rPr>
                        <a:t>http://210.107.197.133:8080/secure/register_notice.jsp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회원가입 </a:t>
                      </a:r>
                      <a:r>
                        <a:rPr lang="en-US" sz="1800" kern="100" dirty="0">
                          <a:effectLst/>
                        </a:rPr>
                        <a:t>Form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 dirty="0">
                          <a:effectLst/>
                          <a:hlinkClick r:id="rId5"/>
                        </a:rPr>
                        <a:t>http://210.107.197.133:8080/secure/register_form.jsp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회원정보 수정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 dirty="0">
                          <a:effectLst/>
                          <a:hlinkClick r:id="rId6"/>
                        </a:rPr>
                        <a:t>http://210.107.197.133:8080/secure/member_modify.jsp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사용자 권한변경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7"/>
                        </a:rPr>
                        <a:t>http://210.107.197.133:8080/secure/user_info.jsp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과제목록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8"/>
                        </a:rPr>
                        <a:t>http://210.107.197.133:8080/secure/board_list.jsp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과제 상세보기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9"/>
                        </a:rPr>
                        <a:t>http://210.107.197.133:8080/secure/board_read.jsp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effectLst/>
                        </a:rPr>
                        <a:t>게시글</a:t>
                      </a:r>
                      <a:r>
                        <a:rPr lang="ko-KR" sz="1800" kern="100" dirty="0">
                          <a:effectLst/>
                        </a:rPr>
                        <a:t> 작성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과제등록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10"/>
                        </a:rPr>
                        <a:t>http://210.107.197.133:8080/secure/write_index.jsp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과제 내용 수정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11"/>
                        </a:rPr>
                        <a:t>http://210.107.197.133:8080/secure/board_modify.jsp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93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점수부여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12"/>
                        </a:rPr>
                        <a:t>http://210.107.197.133:8080/secure/grading.jsp</a:t>
                      </a:r>
                      <a:endParaRPr lang="ko-KR" sz="18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13"/>
                        </a:rPr>
                        <a:t>http://210.107.197.133:8080/secure/sub_grading.jsp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회원정보관리</a:t>
                      </a: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ko-KR" sz="1800" kern="100" dirty="0">
                          <a:effectLst/>
                        </a:rPr>
                        <a:t>관리자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 dirty="0">
                          <a:effectLst/>
                          <a:hlinkClick r:id="rId14"/>
                        </a:rPr>
                        <a:t>http://210.107.197.133:8080/secure/member_admin.jsp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5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– </a:t>
            </a:r>
            <a:r>
              <a:rPr lang="en-US" altLang="ko-KR" sz="2800" b="1" dirty="0" smtClean="0"/>
              <a:t>Database Structure</a:t>
            </a:r>
            <a:endParaRPr lang="ko-KR" altLang="en-US" sz="28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367071"/>
              </p:ext>
            </p:extLst>
          </p:nvPr>
        </p:nvGraphicFramePr>
        <p:xfrm>
          <a:off x="296883" y="1499073"/>
          <a:ext cx="7595366" cy="2347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9980"/>
                <a:gridCol w="1822050"/>
                <a:gridCol w="2471286"/>
                <a:gridCol w="1822050"/>
              </a:tblGrid>
              <a:tr h="25100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Column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value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column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8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회원가입번호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Prof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교수인지 확인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8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Email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E-mail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8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Pw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비밀번호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Phone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전화번호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8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Name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이름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Register_date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회원가입일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8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Student_no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학번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Password_changed_date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비밀번호 변경일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8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Fail_flag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로그인 실패횟수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6883" y="1158442"/>
            <a:ext cx="21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Table 1 : Members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472517"/>
              </p:ext>
            </p:extLst>
          </p:nvPr>
        </p:nvGraphicFramePr>
        <p:xfrm>
          <a:off x="296883" y="4483554"/>
          <a:ext cx="7406183" cy="1760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2951"/>
                <a:gridCol w="1582526"/>
                <a:gridCol w="1615044"/>
                <a:gridCol w="1365662"/>
              </a:tblGrid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column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column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submit_no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제출번호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student_no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학번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assignment_no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과제번호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Title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제목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content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내용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grade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학점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prof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교수인지 확인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Submit_yesno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제출여부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Assignment_register_date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제출일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6883" y="4114222"/>
            <a:ext cx="23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Table 2 : Assignment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8274" y="1320554"/>
            <a:ext cx="23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Table 3 : </a:t>
            </a:r>
            <a:r>
              <a:rPr lang="en-US" altLang="ko-KR" dirty="0" err="1" smtClean="0"/>
              <a:t>Data_lis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15373"/>
              </p:ext>
            </p:extLst>
          </p:nvPr>
        </p:nvGraphicFramePr>
        <p:xfrm>
          <a:off x="8291960" y="1778540"/>
          <a:ext cx="3582266" cy="4230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5878"/>
                <a:gridCol w="1836388"/>
              </a:tblGrid>
              <a:tr h="3213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column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3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Data_no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제출번호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864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File_name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과제첨부파일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03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New_file_name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첨부파일명 변환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864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publisher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제출자 이름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3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Board_no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과제번호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03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User_id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제출자 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864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제출자 학번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9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3557</TotalTime>
  <Words>1620</Words>
  <Application>Microsoft Office PowerPoint</Application>
  <PresentationFormat>와이드스크린</PresentationFormat>
  <Paragraphs>500</Paragraphs>
  <Slides>43</Slides>
  <Notes>38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HY그래픽M</vt:lpstr>
      <vt:lpstr>맑은 고딕</vt:lpstr>
      <vt:lpstr>Arial</vt:lpstr>
      <vt:lpstr>Candara</vt:lpstr>
      <vt:lpstr>Corbel</vt:lpstr>
      <vt:lpstr>Times New Roman</vt:lpstr>
      <vt:lpstr>Wingdings</vt:lpstr>
      <vt:lpstr>Wingdings 3</vt:lpstr>
      <vt:lpstr>New_Education02</vt:lpstr>
      <vt:lpstr>비트맵 이미지</vt:lpstr>
      <vt:lpstr>과제 관리 시스템</vt:lpstr>
      <vt:lpstr>Table Of Contents</vt:lpstr>
      <vt:lpstr>PowerPoint 프레젠테이션</vt:lpstr>
      <vt:lpstr>Introduction - purpose</vt:lpstr>
      <vt:lpstr>Introduction - Specs</vt:lpstr>
      <vt:lpstr>Introduction - Functions</vt:lpstr>
      <vt:lpstr>Introduction – Site Map</vt:lpstr>
      <vt:lpstr>Introduction – Site Map – Page 별 Address</vt:lpstr>
      <vt:lpstr>Introduction – Database Structure</vt:lpstr>
      <vt:lpstr>PowerPoint 프레젠테이션</vt:lpstr>
      <vt:lpstr>기본보안 적용</vt:lpstr>
      <vt:lpstr>기본보안 적용</vt:lpstr>
      <vt:lpstr>OWASP 10</vt:lpstr>
      <vt:lpstr>PowerPoint 프레젠테이션</vt:lpstr>
      <vt:lpstr>PowerPoint 프레젠테이션</vt:lpstr>
      <vt:lpstr>Database 암호화</vt:lpstr>
      <vt:lpstr>A2. 인증 및 세션관리 취약점</vt:lpstr>
      <vt:lpstr>A6. 민감 데이터 노출</vt:lpstr>
      <vt:lpstr>회원가입 필드, 유효한 Value만 입력</vt:lpstr>
      <vt:lpstr>ID 중복체크</vt:lpstr>
      <vt:lpstr>Password 입력 </vt:lpstr>
      <vt:lpstr>Password 입력 </vt:lpstr>
      <vt:lpstr>A4. 취약한 직접객체 참조</vt:lpstr>
      <vt:lpstr>A7. 기능 수준의 접근통제</vt:lpstr>
      <vt:lpstr>A7. 기능 수준의 접근통제</vt:lpstr>
      <vt:lpstr>A1. SQL Injection</vt:lpstr>
      <vt:lpstr>A1. SQL Injection</vt:lpstr>
      <vt:lpstr>A2. 인증 및 세션관리 취약점</vt:lpstr>
      <vt:lpstr>A2. 인증 및 세션관리 취약점</vt:lpstr>
      <vt:lpstr>A3. 크로스 사이트 스크립팅  A8. 크로스 사이트 변조요청</vt:lpstr>
      <vt:lpstr>A3. 크로스 사이트 스크립팅  A8. 크로스 사이트 변조요청</vt:lpstr>
      <vt:lpstr>A3. 크로스 사이트 스크립팅  A8. 크로스 사이트 변조요청</vt:lpstr>
      <vt:lpstr>A6. 민감 데이터 노출</vt:lpstr>
      <vt:lpstr>PowerPoint 프레젠테이션</vt:lpstr>
      <vt:lpstr>PMD</vt:lpstr>
      <vt:lpstr>PMD</vt:lpstr>
      <vt:lpstr>PMD</vt:lpstr>
      <vt:lpstr>Acunetix</vt:lpstr>
      <vt:lpstr>Acunetix</vt:lpstr>
      <vt:lpstr>Acunetix</vt:lpstr>
      <vt:lpstr>PowerPoint 프레젠테이션</vt:lpstr>
      <vt:lpstr>적용된 보안 요구사항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ajou</dc:creator>
  <cp:lastModifiedBy>ajou</cp:lastModifiedBy>
  <cp:revision>235</cp:revision>
  <cp:lastPrinted>2015-06-23T01:55:01Z</cp:lastPrinted>
  <dcterms:created xsi:type="dcterms:W3CDTF">2015-03-26T12:31:33Z</dcterms:created>
  <dcterms:modified xsi:type="dcterms:W3CDTF">2015-12-08T11:03:57Z</dcterms:modified>
</cp:coreProperties>
</file>