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6" r:id="rId4"/>
    <p:sldId id="262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04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48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5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96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9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77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59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2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7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67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77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67AD-E358-417C-BAA8-179BC924A9BE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/blob/master/modules/features2d/src/orb.cpp" TargetMode="External"/><Relationship Id="rId2" Type="http://schemas.openxmlformats.org/officeDocument/2006/relationships/hyperlink" Target="https://github.com/opencv/opencv/blob/master/modules/features2d/src/brisk.cp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ablofdezalc/akaze/blob/master/LICENSE" TargetMode="External"/><Relationship Id="rId4" Type="http://schemas.openxmlformats.org/officeDocument/2006/relationships/hyperlink" Target="https://github.com/pablofdezalc/kaze/blob/master/LICEN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1810" y="2967508"/>
            <a:ext cx="10515600" cy="922985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ja-JP" altLang="en-US" sz="3600" dirty="0" smtClean="0"/>
              <a:t>ヘビ監視システムの構築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486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テキスト ボックス 81"/>
          <p:cNvSpPr txBox="1"/>
          <p:nvPr/>
        </p:nvSpPr>
        <p:spPr>
          <a:xfrm>
            <a:off x="385327" y="26722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目次</a:t>
            </a:r>
            <a:endParaRPr kumimoji="1" lang="ja-JP" altLang="en-US" sz="2800" dirty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262393" y="823884"/>
            <a:ext cx="11529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458526" y="1087498"/>
            <a:ext cx="497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1.</a:t>
            </a:r>
            <a:r>
              <a:rPr kumimoji="1" lang="ja-JP" altLang="en-US" sz="2400" dirty="0" smtClean="0"/>
              <a:t>　概要</a:t>
            </a:r>
            <a:endParaRPr lang="en-US" altLang="ja-JP" sz="2400" dirty="0"/>
          </a:p>
          <a:p>
            <a:r>
              <a:rPr kumimoji="1" lang="en-US" altLang="ja-JP" sz="2400" dirty="0" smtClean="0"/>
              <a:t>2.</a:t>
            </a:r>
            <a:r>
              <a:rPr kumimoji="1" lang="ja-JP" altLang="en-US" sz="2400" dirty="0" smtClean="0"/>
              <a:t>　</a:t>
            </a:r>
            <a:r>
              <a:rPr kumimoji="1" lang="en-US" altLang="ja-JP" sz="2400" dirty="0" err="1" smtClean="0"/>
              <a:t>OpenCV</a:t>
            </a:r>
            <a:r>
              <a:rPr kumimoji="1" lang="en-US" altLang="ja-JP" sz="2400" dirty="0" smtClean="0"/>
              <a:t> API</a:t>
            </a:r>
            <a:r>
              <a:rPr lang="ja-JP" altLang="en-US" sz="2400" dirty="0" smtClean="0"/>
              <a:t>の調査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3.</a:t>
            </a:r>
            <a:r>
              <a:rPr kumimoji="1" lang="ja-JP" altLang="en-US" sz="2400" dirty="0" smtClean="0"/>
              <a:t>　作成した</a:t>
            </a:r>
            <a:r>
              <a:rPr lang="ja-JP" altLang="en-US" sz="2400" dirty="0"/>
              <a:t>ソフト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236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media.conforama.fr/Medias/600000/60000/8000/700/10/G_668714_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547" y="1867964"/>
            <a:ext cx="2177148" cy="163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203" y="1248969"/>
            <a:ext cx="1095375" cy="1095375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142391" y="1410604"/>
            <a:ext cx="2933045" cy="46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水槽を定点カメラで撮影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8166" y="2301789"/>
            <a:ext cx="3701868" cy="480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撮影画像をリアルタイムで解析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27506" y="3261164"/>
            <a:ext cx="3153397" cy="5363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ヘビが動いた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2391" y="4250356"/>
            <a:ext cx="2933045" cy="46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動いた部分の動画を保存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1021" y="4250355"/>
            <a:ext cx="2538919" cy="46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スマホに通知を送る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142391" y="5167240"/>
            <a:ext cx="2933045" cy="718971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自己満足や、</a:t>
            </a:r>
            <a:r>
              <a:rPr kumimoji="1"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youtube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821412" y="5239546"/>
            <a:ext cx="2618136" cy="4640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ヘビの安否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確認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矢印コネクタ 13"/>
          <p:cNvCxnSpPr>
            <a:stCxn id="4" idx="2"/>
            <a:endCxn id="5" idx="0"/>
          </p:cNvCxnSpPr>
          <p:nvPr/>
        </p:nvCxnSpPr>
        <p:spPr>
          <a:xfrm flipH="1">
            <a:off x="2029100" y="1874619"/>
            <a:ext cx="579814" cy="42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2"/>
            <a:endCxn id="7" idx="0"/>
          </p:cNvCxnSpPr>
          <p:nvPr/>
        </p:nvCxnSpPr>
        <p:spPr>
          <a:xfrm>
            <a:off x="2029100" y="2782596"/>
            <a:ext cx="575105" cy="47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2604205" y="3797487"/>
            <a:ext cx="4709" cy="4528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7" idx="2"/>
            <a:endCxn id="9" idx="0"/>
          </p:cNvCxnSpPr>
          <p:nvPr/>
        </p:nvCxnSpPr>
        <p:spPr>
          <a:xfrm rot="16200000" flipH="1">
            <a:off x="4140909" y="2260783"/>
            <a:ext cx="452868" cy="3526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2"/>
            <a:endCxn id="10" idx="0"/>
          </p:cNvCxnSpPr>
          <p:nvPr/>
        </p:nvCxnSpPr>
        <p:spPr>
          <a:xfrm>
            <a:off x="2608914" y="4714371"/>
            <a:ext cx="0" cy="45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9" idx="2"/>
            <a:endCxn id="11" idx="0"/>
          </p:cNvCxnSpPr>
          <p:nvPr/>
        </p:nvCxnSpPr>
        <p:spPr>
          <a:xfrm flipH="1">
            <a:off x="6130480" y="4714370"/>
            <a:ext cx="1" cy="52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s://images-na.ssl-images-amazon.com/images/I/81B7b6bMR3L._SL15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371" y="1152939"/>
            <a:ext cx="2243568" cy="18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5444" y="4077898"/>
            <a:ext cx="700093" cy="1400186"/>
          </a:xfrm>
          <a:prstGeom prst="rect">
            <a:avLst/>
          </a:prstGeom>
        </p:spPr>
      </p:pic>
      <p:pic>
        <p:nvPicPr>
          <p:cNvPr id="1040" name="Picture 16" descr="https://cdn.aprico-media.com/production/imgs/images/000/014/657/original.png?15311070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575" y="4041141"/>
            <a:ext cx="737665" cy="73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5419" y="4063221"/>
            <a:ext cx="693504" cy="693504"/>
          </a:xfrm>
          <a:prstGeom prst="rect">
            <a:avLst/>
          </a:prstGeom>
        </p:spPr>
      </p:pic>
      <p:cxnSp>
        <p:nvCxnSpPr>
          <p:cNvPr id="54" name="直線矢印コネクタ 53"/>
          <p:cNvCxnSpPr/>
          <p:nvPr/>
        </p:nvCxnSpPr>
        <p:spPr>
          <a:xfrm>
            <a:off x="9652883" y="1884458"/>
            <a:ext cx="475125" cy="379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8049630" y="1802154"/>
            <a:ext cx="646297" cy="277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030" idx="2"/>
            <a:endCxn id="45" idx="0"/>
          </p:cNvCxnSpPr>
          <p:nvPr/>
        </p:nvCxnSpPr>
        <p:spPr>
          <a:xfrm flipH="1">
            <a:off x="9202171" y="3500825"/>
            <a:ext cx="1113950" cy="562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1030" idx="2"/>
            <a:endCxn id="1040" idx="0"/>
          </p:cNvCxnSpPr>
          <p:nvPr/>
        </p:nvCxnSpPr>
        <p:spPr>
          <a:xfrm flipH="1">
            <a:off x="10205408" y="3500825"/>
            <a:ext cx="110713" cy="540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1030" idx="2"/>
            <a:endCxn id="43" idx="0"/>
          </p:cNvCxnSpPr>
          <p:nvPr/>
        </p:nvCxnSpPr>
        <p:spPr>
          <a:xfrm>
            <a:off x="10316121" y="3500825"/>
            <a:ext cx="1049370" cy="57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8296523" y="197203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①撮影</a:t>
            </a:r>
            <a:endParaRPr kumimoji="1" lang="ja-JP" altLang="en-US" sz="16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909679" y="1451346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②動いた？</a:t>
            </a:r>
            <a:endParaRPr kumimoji="1" lang="en-US" altLang="ja-JP" sz="1600" dirty="0" smtClean="0"/>
          </a:p>
          <a:p>
            <a:r>
              <a:rPr kumimoji="1" lang="en-US" altLang="ja-JP" sz="1600" dirty="0" err="1" smtClean="0"/>
              <a:t>OpenCV</a:t>
            </a:r>
            <a:r>
              <a:rPr kumimoji="1" lang="ja-JP" altLang="en-US" sz="1600" dirty="0" smtClean="0"/>
              <a:t>で解析</a:t>
            </a:r>
            <a:endParaRPr kumimoji="1" lang="ja-JP" altLang="en-US" sz="16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0468724" y="3358201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③いろいろ</a:t>
            </a:r>
            <a:endParaRPr kumimoji="1" lang="ja-JP" altLang="en-US" sz="16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323923" y="142825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 flipH="1">
            <a:off x="5526925" y="2735483"/>
            <a:ext cx="75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 flipH="1">
            <a:off x="7599305" y="5286887"/>
            <a:ext cx="75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85327" y="267224"/>
            <a:ext cx="280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1. </a:t>
            </a:r>
            <a:r>
              <a:rPr kumimoji="1" lang="ja-JP" altLang="en-US" sz="2800" dirty="0" smtClean="0"/>
              <a:t>システム</a:t>
            </a:r>
            <a:r>
              <a:rPr kumimoji="1" lang="ja-JP" altLang="en-US" sz="2800" dirty="0" smtClean="0"/>
              <a:t>概要</a:t>
            </a:r>
            <a:endParaRPr kumimoji="1" lang="ja-JP" altLang="en-US" sz="2800" dirty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262393" y="823884"/>
            <a:ext cx="11529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7063" y="1726106"/>
            <a:ext cx="1947061" cy="1462670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4049351" y="2300670"/>
            <a:ext cx="1537448" cy="480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動画を保存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" name="直線矢印コネクタ 40"/>
          <p:cNvCxnSpPr>
            <a:stCxn id="4" idx="2"/>
            <a:endCxn id="36" idx="0"/>
          </p:cNvCxnSpPr>
          <p:nvPr/>
        </p:nvCxnSpPr>
        <p:spPr>
          <a:xfrm>
            <a:off x="2608914" y="1874619"/>
            <a:ext cx="2209161" cy="42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36" idx="2"/>
            <a:endCxn id="7" idx="0"/>
          </p:cNvCxnSpPr>
          <p:nvPr/>
        </p:nvCxnSpPr>
        <p:spPr>
          <a:xfrm flipH="1">
            <a:off x="2604205" y="2781477"/>
            <a:ext cx="2213870" cy="47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20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27506" y="3261164"/>
            <a:ext cx="3153397" cy="5363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ヘビが動いた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2391" y="4250356"/>
            <a:ext cx="2933045" cy="46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動いた部分の動画を保存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1021" y="4250355"/>
            <a:ext cx="2538919" cy="464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スマホに通知を送る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142391" y="5167240"/>
            <a:ext cx="2933045" cy="718971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自己満足や、</a:t>
            </a:r>
            <a:r>
              <a:rPr kumimoji="1"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youtube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821412" y="5239546"/>
            <a:ext cx="2618136" cy="4640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ヘビの安否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確認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2604205" y="3797487"/>
            <a:ext cx="4709" cy="4528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7" idx="2"/>
            <a:endCxn id="9" idx="0"/>
          </p:cNvCxnSpPr>
          <p:nvPr/>
        </p:nvCxnSpPr>
        <p:spPr>
          <a:xfrm rot="16200000" flipH="1">
            <a:off x="4140909" y="2260783"/>
            <a:ext cx="452868" cy="3526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2"/>
            <a:endCxn id="10" idx="0"/>
          </p:cNvCxnSpPr>
          <p:nvPr/>
        </p:nvCxnSpPr>
        <p:spPr>
          <a:xfrm>
            <a:off x="2608914" y="4714371"/>
            <a:ext cx="0" cy="45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9" idx="2"/>
            <a:endCxn id="11" idx="0"/>
          </p:cNvCxnSpPr>
          <p:nvPr/>
        </p:nvCxnSpPr>
        <p:spPr>
          <a:xfrm flipH="1">
            <a:off x="6130480" y="4714370"/>
            <a:ext cx="1" cy="52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323923" y="142825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 flipH="1">
            <a:off x="4554026" y="2383225"/>
            <a:ext cx="75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 flipH="1">
            <a:off x="7599305" y="5286887"/>
            <a:ext cx="75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85327" y="267224"/>
            <a:ext cx="280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</a:t>
            </a:r>
            <a:r>
              <a:rPr lang="en-US" altLang="ja-JP" sz="2800" dirty="0" smtClean="0"/>
              <a:t>. </a:t>
            </a:r>
            <a:r>
              <a:rPr kumimoji="1" lang="ja-JP" altLang="en-US" sz="2800" dirty="0" smtClean="0"/>
              <a:t>システム</a:t>
            </a:r>
            <a:r>
              <a:rPr kumimoji="1" lang="ja-JP" altLang="en-US" sz="2800" dirty="0" smtClean="0"/>
              <a:t>概要</a:t>
            </a:r>
            <a:endParaRPr kumimoji="1" lang="ja-JP" altLang="en-US" sz="2800" dirty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262393" y="823884"/>
            <a:ext cx="11529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4924670" y="3242313"/>
            <a:ext cx="163057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本年度は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ここに取り組む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717253" y="2021783"/>
            <a:ext cx="52557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＜目的＞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err="1" smtClean="0"/>
              <a:t>OpenCV</a:t>
            </a:r>
            <a:r>
              <a:rPr kumimoji="1" lang="ja-JP" altLang="en-US" dirty="0" smtClean="0"/>
              <a:t>の勉強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の</a:t>
            </a:r>
            <a:r>
              <a:rPr lang="ja-JP" altLang="en-US" dirty="0"/>
              <a:t>勉強</a:t>
            </a:r>
            <a:endParaRPr kumimoji="1" lang="en-US" altLang="ja-JP" dirty="0" smtClean="0"/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2.1.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Thread</a:t>
            </a:r>
            <a:r>
              <a:rPr lang="ja-JP" altLang="en-US" dirty="0" smtClean="0"/>
              <a:t>の勉強</a:t>
            </a:r>
            <a:endParaRPr lang="en-US" altLang="ja-JP" dirty="0"/>
          </a:p>
        </p:txBody>
      </p:sp>
      <p:sp>
        <p:nvSpPr>
          <p:cNvPr id="18" name="右矢印 17"/>
          <p:cNvSpPr/>
          <p:nvPr/>
        </p:nvSpPr>
        <p:spPr>
          <a:xfrm rot="19579815">
            <a:off x="6041974" y="2897767"/>
            <a:ext cx="650408" cy="443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>
            <a:off x="4491217" y="2109259"/>
            <a:ext cx="398238" cy="26356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142391" y="1410604"/>
            <a:ext cx="2933045" cy="46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水槽を定点カメラで撮影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78166" y="2301789"/>
            <a:ext cx="3701868" cy="4808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撮影画像をリアルタイムで解析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027506" y="3261164"/>
            <a:ext cx="3153397" cy="5363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ヘビが動いた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0"/>
          </p:cNvCxnSpPr>
          <p:nvPr/>
        </p:nvCxnSpPr>
        <p:spPr>
          <a:xfrm flipH="1">
            <a:off x="2029100" y="1874619"/>
            <a:ext cx="579814" cy="42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8" idx="2"/>
            <a:endCxn id="39" idx="0"/>
          </p:cNvCxnSpPr>
          <p:nvPr/>
        </p:nvCxnSpPr>
        <p:spPr>
          <a:xfrm>
            <a:off x="2029100" y="2782596"/>
            <a:ext cx="575105" cy="47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4323923" y="142825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 flipH="1">
            <a:off x="5526925" y="2735483"/>
            <a:ext cx="75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4049351" y="2300670"/>
            <a:ext cx="1537448" cy="480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動画を保存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" name="直線矢印コネクタ 44"/>
          <p:cNvCxnSpPr>
            <a:stCxn id="37" idx="2"/>
            <a:endCxn id="44" idx="0"/>
          </p:cNvCxnSpPr>
          <p:nvPr/>
        </p:nvCxnSpPr>
        <p:spPr>
          <a:xfrm>
            <a:off x="2608914" y="1874619"/>
            <a:ext cx="2209161" cy="42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4" idx="2"/>
            <a:endCxn id="39" idx="0"/>
          </p:cNvCxnSpPr>
          <p:nvPr/>
        </p:nvCxnSpPr>
        <p:spPr>
          <a:xfrm flipH="1">
            <a:off x="2604205" y="2781477"/>
            <a:ext cx="2213870" cy="47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6717252" y="3747806"/>
            <a:ext cx="525578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＜目標＞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特徴量抽出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の調査結果報告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による動画抽出ソフトの作成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61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テキスト ボックス 81"/>
          <p:cNvSpPr txBox="1"/>
          <p:nvPr/>
        </p:nvSpPr>
        <p:spPr>
          <a:xfrm>
            <a:off x="385327" y="267224"/>
            <a:ext cx="3983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2. </a:t>
            </a:r>
            <a:r>
              <a:rPr lang="en-US" altLang="ja-JP" sz="2800" dirty="0" err="1" smtClean="0"/>
              <a:t>OpenCV</a:t>
            </a:r>
            <a:r>
              <a:rPr lang="en-US" altLang="ja-JP" sz="2800" dirty="0" smtClean="0"/>
              <a:t> API </a:t>
            </a:r>
            <a:r>
              <a:rPr lang="ja-JP" altLang="en-US" sz="2800" dirty="0" smtClean="0"/>
              <a:t>の調査</a:t>
            </a:r>
            <a:endParaRPr kumimoji="1" lang="ja-JP" altLang="en-US" sz="2800" dirty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262393" y="823884"/>
            <a:ext cx="11529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85327" y="1043582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調査の前に・・・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ソフトウェアライセンス</a:t>
            </a:r>
            <a:r>
              <a:rPr lang="ja-JP" altLang="en-US" dirty="0"/>
              <a:t>に</a:t>
            </a:r>
            <a:r>
              <a:rPr lang="ja-JP" altLang="en-US" dirty="0" smtClean="0"/>
              <a:t>ついて勉強した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2393" y="2091194"/>
            <a:ext cx="1149545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MIT</a:t>
            </a:r>
            <a:r>
              <a:rPr lang="ja-JP" altLang="en-US" dirty="0" smtClean="0"/>
              <a:t>ライセンス：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lang="ja-JP" altLang="en-US" dirty="0" smtClean="0">
                <a:solidFill>
                  <a:srgbClr val="FF0000"/>
                </a:solidFill>
              </a:rPr>
              <a:t>複製 </a:t>
            </a:r>
            <a:r>
              <a:rPr lang="en-US" altLang="ja-JP" dirty="0" smtClean="0">
                <a:solidFill>
                  <a:srgbClr val="FF0000"/>
                </a:solidFill>
              </a:rPr>
              <a:t>/ </a:t>
            </a:r>
            <a:r>
              <a:rPr lang="ja-JP" altLang="en-US" dirty="0" smtClean="0">
                <a:solidFill>
                  <a:srgbClr val="FF0000"/>
                </a:solidFill>
              </a:rPr>
              <a:t>変更 </a:t>
            </a:r>
            <a:r>
              <a:rPr lang="en-US" altLang="ja-JP" dirty="0" smtClean="0">
                <a:solidFill>
                  <a:srgbClr val="FF0000"/>
                </a:solidFill>
              </a:rPr>
              <a:t>/ </a:t>
            </a:r>
            <a:r>
              <a:rPr lang="ja-JP" altLang="en-US" dirty="0" smtClean="0">
                <a:solidFill>
                  <a:srgbClr val="FF0000"/>
                </a:solidFill>
              </a:rPr>
              <a:t>再配布 </a:t>
            </a:r>
            <a:r>
              <a:rPr lang="en-US" altLang="ja-JP" dirty="0" smtClean="0">
                <a:solidFill>
                  <a:srgbClr val="FF0000"/>
                </a:solidFill>
              </a:rPr>
              <a:t>/ </a:t>
            </a:r>
            <a:r>
              <a:rPr lang="ja-JP" altLang="en-US" dirty="0" smtClean="0">
                <a:solidFill>
                  <a:srgbClr val="FF0000"/>
                </a:solidFill>
              </a:rPr>
              <a:t>販売　可能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・作成</a:t>
            </a:r>
            <a:r>
              <a:rPr lang="ja-JP" altLang="en-US" dirty="0" smtClean="0"/>
              <a:t>者は責任を負わない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Copyright</a:t>
            </a:r>
            <a:r>
              <a:rPr lang="ja-JP" altLang="en-US" dirty="0" smtClean="0"/>
              <a:t>表記とかを記載すること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BSD</a:t>
            </a:r>
            <a:r>
              <a:rPr lang="ja-JP" altLang="en-US" dirty="0" smtClean="0"/>
              <a:t>ライセンス</a:t>
            </a:r>
            <a:r>
              <a:rPr lang="en-US" altLang="ja-JP" dirty="0" smtClean="0"/>
              <a:t>: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・著作権表示</a:t>
            </a:r>
            <a:r>
              <a:rPr lang="en-US" altLang="ja-JP" dirty="0" smtClean="0"/>
              <a:t> / BSD</a:t>
            </a:r>
            <a:r>
              <a:rPr lang="ja-JP" altLang="en-US" dirty="0" smtClean="0"/>
              <a:t>ライセンス条項 </a:t>
            </a:r>
            <a:r>
              <a:rPr lang="en-US" altLang="ja-JP" dirty="0" smtClean="0"/>
              <a:t>/ </a:t>
            </a:r>
            <a:r>
              <a:rPr lang="ja-JP" altLang="en-US" dirty="0"/>
              <a:t>免責</a:t>
            </a:r>
            <a:r>
              <a:rPr lang="ja-JP" altLang="en-US" dirty="0" smtClean="0"/>
              <a:t>事項　を見えるところに記載すれば　</a:t>
            </a:r>
            <a:r>
              <a:rPr lang="ja-JP" altLang="en-US" dirty="0" smtClean="0">
                <a:solidFill>
                  <a:srgbClr val="FF0000"/>
                </a:solidFill>
              </a:rPr>
              <a:t>利用 </a:t>
            </a:r>
            <a:r>
              <a:rPr lang="en-US" altLang="ja-JP" dirty="0" smtClean="0">
                <a:solidFill>
                  <a:srgbClr val="FF0000"/>
                </a:solidFill>
              </a:rPr>
              <a:t>/ </a:t>
            </a:r>
            <a:r>
              <a:rPr lang="ja-JP" altLang="en-US" dirty="0" smtClean="0">
                <a:solidFill>
                  <a:srgbClr val="FF0000"/>
                </a:solidFill>
              </a:rPr>
              <a:t>再配布 可能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ja-JP" altLang="en-US" dirty="0"/>
              <a:t>作成者は責任を</a:t>
            </a:r>
            <a:r>
              <a:rPr lang="ja-JP" altLang="en-US" dirty="0" smtClean="0"/>
              <a:t>負わない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・書面による許可なしに、宣伝や販売に元ライセンスの組織やコントリビューターの名前を使うことは禁止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GPL</a:t>
            </a:r>
            <a:r>
              <a:rPr lang="ja-JP" altLang="en-US" dirty="0" smtClean="0"/>
              <a:t>ライセンス：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ja-JP" altLang="en-US" dirty="0">
                <a:solidFill>
                  <a:srgbClr val="FF0000"/>
                </a:solidFill>
              </a:rPr>
              <a:t>複製 </a:t>
            </a:r>
            <a:r>
              <a:rPr lang="en-US" altLang="ja-JP" dirty="0">
                <a:solidFill>
                  <a:srgbClr val="FF0000"/>
                </a:solidFill>
              </a:rPr>
              <a:t>/ </a:t>
            </a:r>
            <a:r>
              <a:rPr lang="ja-JP" altLang="en-US" dirty="0">
                <a:solidFill>
                  <a:srgbClr val="FF0000"/>
                </a:solidFill>
              </a:rPr>
              <a:t>変更 </a:t>
            </a:r>
            <a:r>
              <a:rPr lang="en-US" altLang="ja-JP" dirty="0">
                <a:solidFill>
                  <a:srgbClr val="FF0000"/>
                </a:solidFill>
              </a:rPr>
              <a:t>/ </a:t>
            </a:r>
            <a:r>
              <a:rPr lang="ja-JP" altLang="en-US" dirty="0">
                <a:solidFill>
                  <a:srgbClr val="FF0000"/>
                </a:solidFill>
              </a:rPr>
              <a:t>再配布 </a:t>
            </a:r>
            <a:r>
              <a:rPr lang="en-US" altLang="ja-JP" dirty="0">
                <a:solidFill>
                  <a:srgbClr val="FF0000"/>
                </a:solidFill>
              </a:rPr>
              <a:t>/ </a:t>
            </a:r>
            <a:r>
              <a:rPr lang="ja-JP" altLang="en-US" dirty="0">
                <a:solidFill>
                  <a:srgbClr val="FF0000"/>
                </a:solidFill>
              </a:rPr>
              <a:t>販売　</a:t>
            </a:r>
            <a:r>
              <a:rPr lang="ja-JP" altLang="en-US" dirty="0" smtClean="0">
                <a:solidFill>
                  <a:srgbClr val="FF0000"/>
                </a:solidFill>
              </a:rPr>
              <a:t>可能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ja-JP" altLang="en-US" dirty="0" smtClean="0"/>
              <a:t>・作成者は責任を負わない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Copyright</a:t>
            </a:r>
            <a:r>
              <a:rPr lang="ja-JP" altLang="en-US" dirty="0"/>
              <a:t>表記とかを記載する</a:t>
            </a:r>
            <a:r>
              <a:rPr lang="ja-JP" altLang="en-US" dirty="0" smtClean="0"/>
              <a:t>こと</a:t>
            </a:r>
            <a:endParaRPr lang="en-US" altLang="ja-JP" dirty="0" smtClean="0"/>
          </a:p>
          <a:p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・再配布する際は</a:t>
            </a:r>
            <a:r>
              <a:rPr lang="en-US" altLang="ja-JP" b="1" u="sng" dirty="0" smtClean="0">
                <a:solidFill>
                  <a:srgbClr val="FF0000"/>
                </a:solidFill>
              </a:rPr>
              <a:t>GPL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ライセンスにすること</a:t>
            </a:r>
            <a:endParaRPr lang="en-US" altLang="ja-JP" b="1" u="sng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94226" y="2872840"/>
            <a:ext cx="133882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 smtClean="0"/>
              <a:t>使いやすい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794226" y="4609651"/>
            <a:ext cx="133882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 smtClean="0"/>
              <a:t>使いやすい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76927" y="5884911"/>
            <a:ext cx="133882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 smtClean="0"/>
              <a:t>使いづらい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71161" y="4609651"/>
            <a:ext cx="29498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OpenCV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BSD</a:t>
            </a:r>
            <a:r>
              <a:rPr kumimoji="1" lang="ja-JP" altLang="en-US" dirty="0" smtClean="0"/>
              <a:t>ライセンス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747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テキスト ボックス 81"/>
          <p:cNvSpPr txBox="1"/>
          <p:nvPr/>
        </p:nvSpPr>
        <p:spPr>
          <a:xfrm>
            <a:off x="385327" y="267224"/>
            <a:ext cx="410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2. </a:t>
            </a:r>
            <a:r>
              <a:rPr lang="en-US" altLang="ja-JP" sz="2800" dirty="0" err="1"/>
              <a:t>OpenCV</a:t>
            </a:r>
            <a:r>
              <a:rPr lang="en-US" altLang="ja-JP" sz="2800" dirty="0"/>
              <a:t> API 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調査</a:t>
            </a:r>
            <a:r>
              <a:rPr lang="en-US" altLang="ja-JP" sz="2800" dirty="0" smtClean="0"/>
              <a:t> </a:t>
            </a:r>
            <a:endParaRPr kumimoji="1" lang="ja-JP" altLang="en-US" sz="2800" dirty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262393" y="823884"/>
            <a:ext cx="11529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64840" y="1218511"/>
            <a:ext cx="6000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今回扱う特徴量</a:t>
            </a:r>
            <a:r>
              <a:rPr lang="ja-JP" altLang="en-US" sz="2000" dirty="0"/>
              <a:t>抽出</a:t>
            </a:r>
            <a:r>
              <a:rPr lang="en-US" altLang="ja-JP" sz="2000" dirty="0" smtClean="0"/>
              <a:t>API</a:t>
            </a:r>
            <a:r>
              <a:rPr lang="ja-JP" altLang="en-US" sz="2000" dirty="0" smtClean="0"/>
              <a:t>について概要をまとめた。</a:t>
            </a:r>
            <a:endParaRPr lang="en-US" altLang="ja-JP" sz="20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55166" y="5515265"/>
            <a:ext cx="7553739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OpenCV</a:t>
            </a:r>
            <a:r>
              <a:rPr kumimoji="1" lang="en-US" altLang="ja-JP" dirty="0" smtClean="0"/>
              <a:t> 2</a:t>
            </a:r>
            <a:r>
              <a:rPr kumimoji="1" lang="ja-JP" altLang="en-US" dirty="0" smtClean="0"/>
              <a:t>系では</a:t>
            </a:r>
            <a:r>
              <a:rPr kumimoji="1" lang="en-US" altLang="ja-JP" dirty="0" smtClean="0"/>
              <a:t>SIFT, SURF </a:t>
            </a:r>
            <a:r>
              <a:rPr kumimoji="1" lang="ja-JP" altLang="en-US" dirty="0" smtClean="0"/>
              <a:t>というアルゴリズムが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存在していたが、ライセンスの関係で削除された</a:t>
            </a:r>
            <a:r>
              <a:rPr lang="ja-JP" altLang="en-US" dirty="0" smtClean="0"/>
              <a:t>（特許関係の理由）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その代わりとして、</a:t>
            </a:r>
            <a:r>
              <a:rPr kumimoji="1" lang="en-US" altLang="ja-JP" dirty="0" smtClean="0"/>
              <a:t>ORB</a:t>
            </a:r>
            <a:r>
              <a:rPr kumimoji="1" lang="ja-JP" altLang="en-US" dirty="0" smtClean="0"/>
              <a:t>というアルゴリズムが主流となった</a:t>
            </a:r>
            <a:endParaRPr kumimoji="1" lang="en-US" altLang="ja-JP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41399"/>
              </p:ext>
            </p:extLst>
          </p:nvPr>
        </p:nvGraphicFramePr>
        <p:xfrm>
          <a:off x="1168841" y="1867352"/>
          <a:ext cx="92456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92"/>
                <a:gridCol w="709800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特徴量記述手法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概要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BRISK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？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en-US" altLang="ja-JP" sz="2000" dirty="0" smtClean="0"/>
                        <a:t>BSD</a:t>
                      </a:r>
                      <a:r>
                        <a:rPr kumimoji="1" lang="ja-JP" altLang="en-US" sz="2000" dirty="0" smtClean="0"/>
                        <a:t>ライセンス　　</a:t>
                      </a:r>
                      <a:r>
                        <a:rPr kumimoji="1" lang="en-US" altLang="ja-JP" sz="800" dirty="0" smtClean="0">
                          <a:hlinkClick r:id="rId2"/>
                        </a:rPr>
                        <a:t>https://github.com/opencv/opencv/blob/master/modules/features2d/src/brisk.cpp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ORB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SIFT,</a:t>
                      </a:r>
                      <a:r>
                        <a:rPr kumimoji="1" lang="en-US" altLang="ja-JP" sz="2000" baseline="0" dirty="0" smtClean="0"/>
                        <a:t> SURF</a:t>
                      </a:r>
                      <a:r>
                        <a:rPr kumimoji="1" lang="ja-JP" altLang="en-US" sz="2000" baseline="0" dirty="0" smtClean="0"/>
                        <a:t>同様に、回転やスケーリングに堅牢。かつ高速。</a:t>
                      </a:r>
                      <a:endParaRPr kumimoji="1" lang="en-US" altLang="ja-JP" sz="2000" baseline="0" dirty="0" smtClean="0"/>
                    </a:p>
                    <a:p>
                      <a:r>
                        <a:rPr kumimoji="1" lang="en-US" altLang="ja-JP" sz="2000" baseline="0" dirty="0" smtClean="0"/>
                        <a:t>BSD</a:t>
                      </a:r>
                      <a:r>
                        <a:rPr kumimoji="1" lang="ja-JP" altLang="en-US" sz="2000" baseline="0" dirty="0" smtClean="0"/>
                        <a:t>ライセンス。　</a:t>
                      </a:r>
                      <a:r>
                        <a:rPr kumimoji="1" lang="en-US" altLang="ja-JP" sz="900" baseline="0" dirty="0" smtClean="0">
                          <a:hlinkClick r:id="rId3"/>
                        </a:rPr>
                        <a:t>https://github.com/opencv/opencv/blob/master/modules/features2d/src/orb.cpp</a:t>
                      </a:r>
                      <a:endParaRPr kumimoji="1" lang="en-US" altLang="ja-JP" sz="20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KAZE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SIFT, SURF</a:t>
                      </a:r>
                      <a:r>
                        <a:rPr kumimoji="1" lang="ja-JP" altLang="en-US" sz="2000" dirty="0" smtClean="0"/>
                        <a:t>の欠点を解決した手法。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en-US" altLang="ja-JP" sz="2000" dirty="0" smtClean="0"/>
                        <a:t>BSD</a:t>
                      </a:r>
                      <a:r>
                        <a:rPr kumimoji="1" lang="ja-JP" altLang="en-US" sz="2000" dirty="0" smtClean="0"/>
                        <a:t>ライセンス。　</a:t>
                      </a:r>
                      <a:r>
                        <a:rPr kumimoji="1" lang="en-US" altLang="ja-JP" sz="1100" dirty="0" smtClean="0">
                          <a:hlinkClick r:id="rId4"/>
                        </a:rPr>
                        <a:t>https://github.com/pablofdezalc/kaze/blob/master/LICENSE</a:t>
                      </a:r>
                      <a:endParaRPr kumimoji="1" lang="en-US" altLang="ja-JP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AKAZE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KAZE</a:t>
                      </a:r>
                      <a:r>
                        <a:rPr kumimoji="1" lang="ja-JP" altLang="en-US" sz="2000" dirty="0" smtClean="0"/>
                        <a:t>の改良？版。</a:t>
                      </a:r>
                      <a:r>
                        <a:rPr kumimoji="1" lang="en-US" altLang="ja-JP" sz="2000" dirty="0" smtClean="0"/>
                        <a:t>Accelerate KAZE</a:t>
                      </a:r>
                    </a:p>
                    <a:p>
                      <a:r>
                        <a:rPr kumimoji="1" lang="ja-JP" altLang="en-US" sz="2000" dirty="0" smtClean="0"/>
                        <a:t>ロバスト性向上・高速化。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en-US" altLang="ja-JP" sz="2000" dirty="0" smtClean="0"/>
                        <a:t>BSD</a:t>
                      </a:r>
                      <a:r>
                        <a:rPr kumimoji="1" lang="ja-JP" altLang="en-US" sz="2000" dirty="0" smtClean="0"/>
                        <a:t>ライセンス。　　</a:t>
                      </a:r>
                      <a:r>
                        <a:rPr kumimoji="1" lang="en-US" altLang="ja-JP" sz="1100" dirty="0" smtClean="0">
                          <a:hlinkClick r:id="rId5"/>
                        </a:rPr>
                        <a:t>https://github.com/pablofdezalc/akaze/blob/master/LICENSE</a:t>
                      </a:r>
                      <a:endParaRPr kumimoji="1" lang="ja-JP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93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テキスト ボックス 81"/>
          <p:cNvSpPr txBox="1"/>
          <p:nvPr/>
        </p:nvSpPr>
        <p:spPr>
          <a:xfrm>
            <a:off x="385327" y="267224"/>
            <a:ext cx="410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2. </a:t>
            </a:r>
            <a:r>
              <a:rPr lang="en-US" altLang="ja-JP" sz="2800" dirty="0" err="1"/>
              <a:t>OpenCV</a:t>
            </a:r>
            <a:r>
              <a:rPr lang="en-US" altLang="ja-JP" sz="2800" dirty="0"/>
              <a:t> API 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調査</a:t>
            </a:r>
            <a:r>
              <a:rPr lang="en-US" altLang="ja-JP" sz="2800" dirty="0" smtClean="0"/>
              <a:t> </a:t>
            </a:r>
            <a:endParaRPr kumimoji="1" lang="ja-JP" altLang="en-US" sz="2800" dirty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262393" y="823884"/>
            <a:ext cx="11529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64840" y="121851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使ってみた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21303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298</Words>
  <Application>Microsoft Office PowerPoint</Application>
  <PresentationFormat>ワイド画面</PresentationFormat>
  <Paragraphs>91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メイリオ</vt:lpstr>
      <vt:lpstr>Arial</vt:lpstr>
      <vt:lpstr>Office テーマ</vt:lpstr>
      <vt:lpstr>ヘビ監視システムの構築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koki</dc:creator>
  <cp:lastModifiedBy>koki</cp:lastModifiedBy>
  <cp:revision>20</cp:revision>
  <dcterms:created xsi:type="dcterms:W3CDTF">2018-12-01T06:32:33Z</dcterms:created>
  <dcterms:modified xsi:type="dcterms:W3CDTF">2018-12-08T08:35:18Z</dcterms:modified>
</cp:coreProperties>
</file>