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charts/style1.xml" ContentType="application/vnd.ms-office.chart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433" autoAdjust="0"/>
  </p:normalViewPr>
  <p:slideViewPr>
    <p:cSldViewPr snapToGrid="0">
      <p:cViewPr>
        <p:scale>
          <a:sx n="75" d="100"/>
          <a:sy n="75" d="100"/>
        </p:scale>
        <p:origin x="-1044" y="-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D:\alexey\Dropbox\&#1056;&#1080;&#1089;&#1091;&#1085;&#1086;&#1082;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autoTitleDeleted val="1"/>
    <c:plotArea>
      <c:layout>
        <c:manualLayout>
          <c:layoutTarget val="inner"/>
          <c:xMode val="edge"/>
          <c:yMode val="edge"/>
          <c:x val="0.13224154290537174"/>
          <c:y val="7.4899567243823947E-2"/>
          <c:w val="0.84013164427735454"/>
          <c:h val="0.63445455847358057"/>
        </c:manualLayout>
      </c:layout>
      <c:lineChart>
        <c:grouping val="standard"/>
        <c:ser>
          <c:idx val="1"/>
          <c:order val="0"/>
          <c:tx>
            <c:v>Кол-во</c:v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none"/>
          </c:marker>
          <c:cat>
            <c:numRef>
              <c:f>Лист1!$A$1:$A$14</c:f>
              <c:numCache>
                <c:formatCode>General</c:formatCode>
                <c:ptCount val="14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</c:numCache>
            </c:numRef>
          </c:cat>
          <c:val>
            <c:numRef>
              <c:f>Лист1!$B$1:$B$14</c:f>
              <c:numCache>
                <c:formatCode>General</c:formatCode>
                <c:ptCount val="14"/>
                <c:pt idx="0">
                  <c:v>69</c:v>
                </c:pt>
                <c:pt idx="1">
                  <c:v>81</c:v>
                </c:pt>
                <c:pt idx="2">
                  <c:v>97</c:v>
                </c:pt>
                <c:pt idx="3">
                  <c:v>120</c:v>
                </c:pt>
                <c:pt idx="4">
                  <c:v>112</c:v>
                </c:pt>
                <c:pt idx="5">
                  <c:v>114</c:v>
                </c:pt>
                <c:pt idx="6">
                  <c:v>113</c:v>
                </c:pt>
                <c:pt idx="7">
                  <c:v>60</c:v>
                </c:pt>
                <c:pt idx="8">
                  <c:v>121</c:v>
                </c:pt>
                <c:pt idx="9">
                  <c:v>166</c:v>
                </c:pt>
                <c:pt idx="10">
                  <c:v>159</c:v>
                </c:pt>
                <c:pt idx="11">
                  <c:v>178</c:v>
                </c:pt>
                <c:pt idx="12">
                  <c:v>229</c:v>
                </c:pt>
                <c:pt idx="13">
                  <c:v>240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60C-42D2-90DD-4E82E3DF9CF2}"/>
            </c:ext>
          </c:extLst>
        </c:ser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marker val="1"/>
        <c:axId val="102260736"/>
        <c:axId val="102262656"/>
      </c:lineChart>
      <c:catAx>
        <c:axId val="102260736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Год</a:t>
                </a:r>
              </a:p>
            </c:rich>
          </c:tx>
          <c:layout>
            <c:manualLayout>
              <c:xMode val="edge"/>
              <c:yMode val="edge"/>
              <c:x val="0.47636974548769601"/>
              <c:y val="0.89482031301300702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spc="1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02262656"/>
        <c:crosses val="autoZero"/>
        <c:auto val="1"/>
        <c:lblAlgn val="ctr"/>
        <c:lblOffset val="100"/>
      </c:catAx>
      <c:valAx>
        <c:axId val="102262656"/>
        <c:scaling>
          <c:orientation val="minMax"/>
        </c:scaling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Тысяч ед.</a:t>
                </a:r>
              </a:p>
            </c:rich>
          </c:tx>
          <c:layout>
            <c:manualLayout>
              <c:xMode val="edge"/>
              <c:yMode val="edge"/>
              <c:x val="1.4358161495660876E-2"/>
              <c:y val="0.28319630058482442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02260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ru-RU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0A960-7882-433F-9A2C-8ADF97CD44B5}" type="datetimeFigureOut">
              <a:rPr lang="ru-RU" smtClean="0"/>
              <a:pPr/>
              <a:t>07.06.2016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FE3B4-5DF5-465B-A5C6-B520DA2ED1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92899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 уважаемые члены и председатель государственной аттестационной комиссии. Представляю Вашему вниманию выпускную квалификационную работу на тему: “Разработка программных средств эмуляции работы робота-манипулятора”.</a:t>
            </a:r>
          </a:p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Работу выполнил студент Щербаков А.А.</a:t>
            </a:r>
          </a:p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Руководитель ст.преп.к.т.н. И.С.Кипяткова</a:t>
            </a:r>
            <a:endParaRPr lang="ru-RU" b="0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FE3B4-5DF5-465B-A5C6-B520DA2ED1B6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20330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 b="0" dirty="0" smtClean="0">
                <a:effectLst/>
              </a:rPr>
              <a:t>Профилирование выполнено в браузере с помощью </a:t>
            </a:r>
            <a:r>
              <a:rPr lang="en-US" b="0" dirty="0" smtClean="0">
                <a:effectLst/>
              </a:rPr>
              <a:t>Firefox</a:t>
            </a:r>
            <a:r>
              <a:rPr lang="en-US" b="0" baseline="0" dirty="0" smtClean="0">
                <a:effectLst/>
              </a:rPr>
              <a:t> </a:t>
            </a:r>
            <a:r>
              <a:rPr lang="ru-RU" b="0" baseline="0" dirty="0" smtClean="0">
                <a:effectLst/>
              </a:rPr>
              <a:t>Средства для разработчика</a:t>
            </a:r>
            <a:endParaRPr lang="ru-RU" b="0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FE3B4-5DF5-465B-A5C6-B520DA2ED1B6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74684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выполнения дипломной работы было выполнено несколько итераций разработки в результате которых разработано опытное приложения. Как следует из результатов тестов, разработанное приложение реализует базовый функционал для данного этапа разработки. При дальнейшей разработке необходимо учесть результаты кейс-тестирования реализовав возможность более полной идентификации манипулятора на основе 3D модели, а также как следует из результатов профилирования необходимо изменить механизм работы управляющей программы.</a:t>
            </a:r>
            <a:endParaRPr lang="ru-RU" b="0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FE3B4-5DF5-465B-A5C6-B520DA2ED1B6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05063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выполнения дипломной работы было выполнено несколько итераций разработки в результате которых разработано опытное приложения. Как следует из результатов тестов, разработанное приложение реализует базовый функционал для данного этапа разработки. При дальнейшей разработке необходимо учесть результаты кейс-тестирования реализовав возможность более полной идентификации манипулятора на основе 3D модели, а также как следует из результатов профилирования необходимо изменить механизм работы управляющей программы.</a:t>
            </a:r>
            <a:endParaRPr lang="ru-RU" b="0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FE3B4-5DF5-465B-A5C6-B520DA2ED1B6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0506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Целью работы является разработка программных средств для эмуляции работы роботов-манипуляторов, позволяющая упростить процесс проектирования и внедрения, а значит и снизить стоимость манипулятора и обучения персонала.</a:t>
            </a:r>
          </a:p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задачи дипломной работы входит:	</a:t>
            </a:r>
          </a:p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анализ аналогичных программных решений, выявление преимуществ и недостатков используемых технологий;</a:t>
            </a:r>
          </a:p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разработка структурной схемы программных средств;</a:t>
            </a:r>
          </a:p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разработка архитектуры приложения эмулятора;</a:t>
            </a:r>
          </a:p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разработка приложения эмулятора;</a:t>
            </a:r>
          </a:p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тестирование приложения эмулятора.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FE3B4-5DF5-465B-A5C6-B520DA2ED1B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21953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Объектом исследования является робот-манипулятор</a:t>
            </a:r>
          </a:p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Предмет исследования система работы робота-манипулятор</a:t>
            </a:r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FE3B4-5DF5-465B-A5C6-B520DA2ED1B6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32635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Актуальность исследования объясняется темпами распространения роботов-манипуляторов. За последние 13 лет поставки роботов-манипуляторов выросли с 80 тысяч единиц в 2002 году до 240 тысяч единиц в 2015. Согласно закону спроса годовой рост поставок может быть увеличен за счёт понижения стоимости робота-манипулятора. </a:t>
            </a:r>
          </a:p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Обобщённо стоимость манипулятора складывается из стоимости:</a:t>
            </a:r>
          </a:p>
          <a:p>
            <a:pPr rtl="0">
              <a:buFont typeface="Arial" pitchFamily="34" charset="0"/>
              <a:buChar char="•"/>
            </a:pP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разработки;</a:t>
            </a:r>
          </a:p>
          <a:p>
            <a:pPr rtl="0">
              <a:buFont typeface="Arial" pitchFamily="34" charset="0"/>
              <a:buChar char="•"/>
            </a:pP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Производства;</a:t>
            </a:r>
          </a:p>
          <a:p>
            <a:pPr rtl="0">
              <a:buFont typeface="Arial" pitchFamily="34" charset="0"/>
              <a:buChar char="•"/>
            </a:pP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Обучения;</a:t>
            </a:r>
          </a:p>
          <a:p>
            <a:pPr rtl="0">
              <a:buFont typeface="Arial" pitchFamily="34" charset="0"/>
              <a:buChar char="•"/>
            </a:pP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внедрения робота-манипулятора;</a:t>
            </a:r>
          </a:p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программных средств эмуляции работы робота-манипулятора может способствовать снижению стоимости проектирования, входящего в этапы производства а также снижению стоимости обучения персонала работе с новыми видами роботов-манипуляторов, которое входит в мероприятия по внедрению роботов-манипуляторов. Помимо выгод для производства программные средства эмуляции роботов манипуляторов могут быть использованы в образовании и медицине.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FE3B4-5DF5-465B-A5C6-B520DA2ED1B6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86073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входных данных для анализа приложений с аналогичным функционалом были выбраны популярные эмуляторы V-REP,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Webots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MORSE и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Gazebo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b="0" dirty="0" smtClean="0">
              <a:effectLst/>
            </a:endParaRPr>
          </a:p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анализа были выявлены следующие преимущества и недостатки:</a:t>
            </a:r>
            <a:endParaRPr lang="ru-RU" b="0" dirty="0" smtClean="0">
              <a:effectLst/>
            </a:endParaRPr>
          </a:p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перечисленные эмуляторы позволяют моделировать и взаимодействовать с моделями роботов-манипуляторов различных производителей, кроссплатформенны, и позволяют моделировать роботов различных типов и поколений, при этом большинство из них распространяются по одной из свободных лицензий. Однако универсальность данных приложений ведёт за собой усложнение взаимодействия пользователя с ними.</a:t>
            </a:r>
            <a:endParaRPr lang="ru-RU" b="0" dirty="0" smtClean="0">
              <a:effectLst/>
            </a:endParaRPr>
          </a:p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недостатком является необходимость установки программного обеспечения на компьютер и отсутствие возможности работы с мобильных платформ, таких как планшеты.</a:t>
            </a:r>
            <a:endParaRPr lang="ru-RU" b="0" dirty="0" smtClean="0">
              <a:effectLst/>
            </a:endParaRP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b="0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FE3B4-5DF5-465B-A5C6-B520DA2ED1B6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80054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 из требований был выбран веб-браузер в качестве платформы,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стандарта Esmascript5 в качестве языка программирования,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WebGL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визуализации трёхмерной графики, пользовательский интерфейс на HTML5 и CSS 3</a:t>
            </a:r>
            <a:endParaRPr lang="ru-RU" b="0" dirty="0" smtClean="0">
              <a:effectLst/>
            </a:endParaRPr>
          </a:p>
          <a:p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сокращения времени на разработку приложения используется средство быстрой разработки -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ходе дипломной работы были рассмотрены варианты, такие как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Babylon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Unity3D,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TreeJS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другие и выбран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отечественной разработки Blend4web</a:t>
            </a:r>
            <a:endParaRPr lang="ru-RU" b="0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FE3B4-5DF5-465B-A5C6-B520DA2ED1B6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99737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выполнения дипломной работы за несколько итераций была разработана и дополнена архитектура, спроектированная с использованием объектно-ориентированного подхода. На слайде представлена структурная схема архитектуры приложения, структурные единицы которой реализованы как классы и совокупности классов.</a:t>
            </a:r>
            <a:endParaRPr lang="ru-RU" b="0" dirty="0" smtClean="0">
              <a:effectLst/>
            </a:endParaRPr>
          </a:p>
          <a:p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Исследование “РАЗРАБОТКА АРХИТЕКТУРЫ ПРОГРАММНОГО КОМПЛЕКСА ДЛЯ ЭМУЛЯЦИИ РАБОТЫ РОБОТА-МАНИПУЛЯТОРА” была представлена на молодёжной сессии конференции “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Завалишенские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чтения” и опубликована в сборнике “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Завалишенские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чтения”16</a:t>
            </a:r>
            <a:endParaRPr lang="ru-RU" b="0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FE3B4-5DF5-465B-A5C6-B520DA2ED1B6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3800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Разработанное программное обеспечение имеет 3 режима работы:</a:t>
            </a:r>
            <a:endParaRPr lang="ru-RU" b="0" dirty="0" smtClean="0">
              <a:effectLst/>
            </a:endParaRPr>
          </a:p>
          <a:p>
            <a:pPr rtl="0" fontAlgn="base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демонстрация управляющей программы;</a:t>
            </a:r>
          </a:p>
          <a:p>
            <a:pPr rtl="0" fontAlgn="base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поворот звеньев на заданный, фиксированный угол;</a:t>
            </a:r>
          </a:p>
          <a:p>
            <a:pPr rtl="0" fontAlgn="base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перестроение звеньев манипулятора для достижения заранее заданной точки.</a:t>
            </a:r>
          </a:p>
          <a:p>
            <a:pPr rtl="0"/>
            <a:r>
              <a:rPr lang="ru-RU" b="0" dirty="0" smtClean="0">
                <a:effectLst/>
              </a:rPr>
              <a:t/>
            </a:r>
            <a:br>
              <a:rPr lang="ru-RU" b="0" dirty="0" smtClean="0">
                <a:effectLst/>
              </a:rPr>
            </a:b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Демонстрационная управляющая программа итеративно запускает управляющую программу перестроение звеньев для достижения заданной точки, на каждой итерации задавая новое положение заданной точки в пространстве.</a:t>
            </a:r>
            <a:endParaRPr lang="ru-RU" b="0" dirty="0" smtClean="0">
              <a:effectLst/>
            </a:endParaRPr>
          </a:p>
          <a:p>
            <a:pPr rtl="0"/>
            <a:r>
              <a:rPr lang="ru-RU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блок-схема алгоритма работ</a:t>
            </a:r>
            <a:endParaRPr lang="ru-RU" b="0" dirty="0" smtClean="0">
              <a:effectLst/>
            </a:endParaRPr>
          </a:p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Управляющая программа “поворот звеньев на заданный угол позволяет задать положение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схвата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счёт ввода углов поворота звеньев, использую решение обратной задачи кинематики.</a:t>
            </a:r>
            <a:endParaRPr lang="ru-RU" b="0" dirty="0" smtClean="0">
              <a:effectLst/>
            </a:endParaRPr>
          </a:p>
          <a:p>
            <a:pPr rtl="0"/>
            <a:r>
              <a:rPr lang="ru-RU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блок-схема алгоритма работ</a:t>
            </a:r>
            <a:endParaRPr lang="ru-RU" b="0" dirty="0" smtClean="0">
              <a:effectLst/>
            </a:endParaRPr>
          </a:p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Управляющая программа “перестроение звеньев манипулятора для достижения заданной точки” решает обратную задачу кинематики и переориентирует звенья в соответствии с результатом</a:t>
            </a:r>
            <a:endParaRPr lang="ru-RU" b="0" dirty="0" smtClean="0">
              <a:effectLst/>
            </a:endParaRPr>
          </a:p>
          <a:p>
            <a:pPr rtl="0"/>
            <a:r>
              <a:rPr lang="ru-RU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блок-схема алгоритма работ</a:t>
            </a:r>
            <a:endParaRPr lang="ru-RU" b="0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FE3B4-5DF5-465B-A5C6-B520DA2ED1B6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39486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объективной оценки разработанных программных средств был составлен комплект тест-кейсов, каждый из которых предназначен для тестирования отдельных функций функционала, располагаемого приложением. Также выполнено профилирование времени и памяти на выполнение управляющих программ. Также выполнено профилирование времени и памяти на выполнение управляющих программ.</a:t>
            </a:r>
            <a:endParaRPr lang="ru-RU" b="0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FE3B4-5DF5-465B-A5C6-B520DA2ED1B6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816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23AB066-DB34-43DF-A2E4-54FA9278386A}" type="datetimeFigureOut">
              <a:rPr lang="ru-RU" smtClean="0"/>
              <a:pPr/>
              <a:t>07.06.2016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D588217-6443-4959-82A0-67B082ECE1C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4224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B066-DB34-43DF-A2E4-54FA9278386A}" type="datetimeFigureOut">
              <a:rPr lang="ru-RU" smtClean="0"/>
              <a:pPr/>
              <a:t>07.06.2016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217-6443-4959-82A0-67B082ECE1C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6898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B066-DB34-43DF-A2E4-54FA9278386A}" type="datetimeFigureOut">
              <a:rPr lang="ru-RU" smtClean="0"/>
              <a:pPr/>
              <a:t>07.06.2016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217-6443-4959-82A0-67B082ECE1C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2165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B066-DB34-43DF-A2E4-54FA9278386A}" type="datetimeFigureOut">
              <a:rPr lang="ru-RU" smtClean="0"/>
              <a:pPr/>
              <a:t>07.06.2016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217-6443-4959-82A0-67B082ECE1C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9552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B066-DB34-43DF-A2E4-54FA9278386A}" type="datetimeFigureOut">
              <a:rPr lang="ru-RU" smtClean="0"/>
              <a:pPr/>
              <a:t>07.06.2016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217-6443-4959-82A0-67B082ECE1C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4112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B066-DB34-43DF-A2E4-54FA9278386A}" type="datetimeFigureOut">
              <a:rPr lang="ru-RU" smtClean="0"/>
              <a:pPr/>
              <a:t>07.06.2016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217-6443-4959-82A0-67B082ECE1C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6065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B066-DB34-43DF-A2E4-54FA9278386A}" type="datetimeFigureOut">
              <a:rPr lang="ru-RU" smtClean="0"/>
              <a:pPr/>
              <a:t>07.06.2016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217-6443-4959-82A0-67B082ECE1C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1838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B066-DB34-43DF-A2E4-54FA9278386A}" type="datetimeFigureOut">
              <a:rPr lang="ru-RU" smtClean="0"/>
              <a:pPr/>
              <a:t>07.06.2016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217-6443-4959-82A0-67B082ECE1C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7450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B066-DB34-43DF-A2E4-54FA9278386A}" type="datetimeFigureOut">
              <a:rPr lang="ru-RU" smtClean="0"/>
              <a:pPr/>
              <a:t>07.06.2016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217-6443-4959-82A0-67B082ECE1C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3406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B066-DB34-43DF-A2E4-54FA9278386A}" type="datetimeFigureOut">
              <a:rPr lang="ru-RU" smtClean="0"/>
              <a:pPr/>
              <a:t>07.06.2016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D588217-6443-4959-82A0-67B082ECE1C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8436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blipFill>
            <a:blip r:embed="rId2" cstate="print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23AB066-DB34-43DF-A2E4-54FA9278386A}" type="datetimeFigureOut">
              <a:rPr lang="ru-RU" smtClean="0"/>
              <a:pPr/>
              <a:t>07.06.2016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D588217-6443-4959-82A0-67B082ECE1C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64853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A23AB066-DB34-43DF-A2E4-54FA9278386A}" type="datetimeFigureOut">
              <a:rPr lang="ru-RU" smtClean="0"/>
              <a:pPr/>
              <a:t>07.06.2016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DD588217-6443-4959-82A0-67B082ECE1C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3243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-1524000" y="1081083"/>
            <a:ext cx="12192000" cy="764275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БАКАЛАВРСКАЯ РАБОТА</a:t>
            </a:r>
          </a:p>
        </p:txBody>
      </p:sp>
      <p:sp>
        <p:nvSpPr>
          <p:cNvPr id="5" name="Заголовок 3"/>
          <p:cNvSpPr txBox="1">
            <a:spLocks/>
          </p:cNvSpPr>
          <p:nvPr/>
        </p:nvSpPr>
        <p:spPr>
          <a:xfrm>
            <a:off x="-1" y="2282795"/>
            <a:ext cx="9144001" cy="764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Тема: разработка программных средств для эмуляции работы робота-манипулятора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619500" y="5446897"/>
            <a:ext cx="55245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выполнил: студент Щербаков А.А.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ст.преп.к.т.н.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Кипяткова И.С.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01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/>
          <p:cNvSpPr>
            <a:spLocks noGrp="1"/>
          </p:cNvSpPr>
          <p:nvPr>
            <p:ph type="title"/>
          </p:nvPr>
        </p:nvSpPr>
        <p:spPr>
          <a:xfrm>
            <a:off x="-3" y="1"/>
            <a:ext cx="9144001" cy="116684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Тестирование. Профилирование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9069715"/>
              </p:ext>
            </p:extLst>
          </p:nvPr>
        </p:nvGraphicFramePr>
        <p:xfrm>
          <a:off x="0" y="1098579"/>
          <a:ext cx="9143998" cy="28056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571999">
                  <a:extLst>
                    <a:ext uri="{9D8B030D-6E8A-4147-A177-3AD203B41FA5}">
                      <a16:colId xmlns="" xmlns:a16="http://schemas.microsoft.com/office/drawing/2014/main" val="3152093981"/>
                    </a:ext>
                  </a:extLst>
                </a:gridCol>
                <a:gridCol w="4571999">
                  <a:extLst>
                    <a:ext uri="{9D8B030D-6E8A-4147-A177-3AD203B41FA5}">
                      <a16:colId xmlns="" xmlns:a16="http://schemas.microsoft.com/office/drawing/2014/main" val="3401748820"/>
                    </a:ext>
                  </a:extLst>
                </a:gridCol>
              </a:tblGrid>
              <a:tr h="317617"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Профилирование</a:t>
                      </a:r>
                      <a:r>
                        <a:rPr lang="ru-RU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 времени исполнения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8367527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Профиль</a:t>
                      </a:r>
                      <a:endParaRPr lang="ru-RU" sz="16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ru-RU" sz="16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Временя, </a:t>
                      </a:r>
                      <a:r>
                        <a:rPr lang="ru-RU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мс</a:t>
                      </a:r>
                      <a:endParaRPr lang="ru-RU" sz="16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3290047423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выполнение демонстрация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12462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4018385908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выполнения прямая задача кинематики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77,62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832304641"/>
                  </a:ext>
                </a:extLst>
              </a:tr>
              <a:tr h="644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выполнения «обратная 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задача 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кинематики»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80,67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999190175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Эталонное измерение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74,47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2119160641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08141061"/>
              </p:ext>
            </p:extLst>
          </p:nvPr>
        </p:nvGraphicFramePr>
        <p:xfrm>
          <a:off x="2" y="4076701"/>
          <a:ext cx="9143998" cy="278129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571999">
                  <a:extLst>
                    <a:ext uri="{9D8B030D-6E8A-4147-A177-3AD203B41FA5}">
                      <a16:colId xmlns="" xmlns:a16="http://schemas.microsoft.com/office/drawing/2014/main" val="3152093981"/>
                    </a:ext>
                  </a:extLst>
                </a:gridCol>
                <a:gridCol w="4571999">
                  <a:extLst>
                    <a:ext uri="{9D8B030D-6E8A-4147-A177-3AD203B41FA5}">
                      <a16:colId xmlns="" xmlns:a16="http://schemas.microsoft.com/office/drawing/2014/main" val="3401748820"/>
                    </a:ext>
                  </a:extLst>
                </a:gridCol>
              </a:tblGrid>
              <a:tr h="375263"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Профилирование</a:t>
                      </a:r>
                      <a:r>
                        <a:rPr lang="ru-RU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 потребляемой памяти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8367527"/>
                  </a:ext>
                </a:extLst>
              </a:tr>
              <a:tr h="50556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Профиль</a:t>
                      </a:r>
                      <a:endParaRPr lang="ru-RU" sz="16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ru-RU" sz="16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Память, </a:t>
                      </a:r>
                      <a:r>
                        <a:rPr lang="ru-RU" sz="16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мб</a:t>
                      </a:r>
                      <a:endParaRPr lang="ru-RU" sz="16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3290047423"/>
                  </a:ext>
                </a:extLst>
              </a:tr>
              <a:tr h="4586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Потребляемая память - демонстрация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62.11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4018385908"/>
                  </a:ext>
                </a:extLst>
              </a:tr>
              <a:tr h="4915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Потребляемая память - прямая задача кинематики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61.9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832304641"/>
                  </a:ext>
                </a:extLst>
              </a:tr>
              <a:tr h="4915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Потребляемая память - обратная задача кинематики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62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999190175"/>
                  </a:ext>
                </a:extLst>
              </a:tr>
              <a:tr h="45865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Эталонное измерение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620520" algn="l"/>
                        </a:tabLs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61.14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2119160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3100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/>
          <p:cNvSpPr>
            <a:spLocks noGrp="1"/>
          </p:cNvSpPr>
          <p:nvPr>
            <p:ph type="title"/>
          </p:nvPr>
        </p:nvSpPr>
        <p:spPr>
          <a:xfrm>
            <a:off x="2638426" y="1"/>
            <a:ext cx="3867148" cy="116684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Заключение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5842336"/>
            <a:ext cx="71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приложения: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https://github.com/akaguny/crane3d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Бета версия приложения: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http://akaguny.github.io/crane3d/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166843"/>
            <a:ext cx="883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упрощения внедрения и проектирования манипуляторов был разработан эмулятор манипулятора.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разработки были выполнены: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программных средств;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средств реализации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времени разработки;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архитектуры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приложения эмулятора.</a:t>
            </a:r>
          </a:p>
          <a:p>
            <a:pPr fontAlgn="base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 по дальнейшей разработке: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уменьшить время выполнения демонстрационного режима за счёт использования анимации вместо динамического просчёта траектории и решения обратной задачи кинематики</a:t>
            </a:r>
          </a:p>
        </p:txBody>
      </p:sp>
    </p:spTree>
    <p:extLst>
      <p:ext uri="{BB962C8B-B14F-4D97-AF65-F5344CB8AC3E}">
        <p14:creationId xmlns="" xmlns:p14="http://schemas.microsoft.com/office/powerpoint/2010/main" val="14949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1839913" y="2845579"/>
            <a:ext cx="5464174" cy="116684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49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-3" y="1"/>
            <a:ext cx="9144001" cy="116684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задачи работы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3824" y="1166843"/>
            <a:ext cx="819634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разработка программных средств для эмуляции работы роботов-манипуляторов, позволяющих упростить процесс проектирования и внедрения, а значит и снизить стоимость манипулятора и обучения персонала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дипломной работы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аналогичных программных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структурной схемы программных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архитектуры приложения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эмулятора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эмулятора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приложения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эмулятора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740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/>
          <p:cNvSpPr>
            <a:spLocks noGrp="1"/>
          </p:cNvSpPr>
          <p:nvPr>
            <p:ph type="title"/>
          </p:nvPr>
        </p:nvSpPr>
        <p:spPr>
          <a:xfrm>
            <a:off x="-3" y="1"/>
            <a:ext cx="9144001" cy="116684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Объект и предмет исследования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34.jp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086257" y="4357422"/>
            <a:ext cx="7655917" cy="2510971"/>
          </a:xfrm>
          <a:prstGeom prst="rect">
            <a:avLst/>
          </a:prstGeom>
          <a:ln/>
        </p:spPr>
      </p:pic>
      <p:sp>
        <p:nvSpPr>
          <p:cNvPr id="6" name="Прямоугольник 5"/>
          <p:cNvSpPr/>
          <p:nvPr/>
        </p:nvSpPr>
        <p:spPr>
          <a:xfrm>
            <a:off x="-4" y="3868450"/>
            <a:ext cx="91440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работы робота-манипулятор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55600" y="1089860"/>
            <a:ext cx="6109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исследования: робот-манипулятор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 descr="D:\alexey\Загрузки\manipulator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65448" y="1166842"/>
            <a:ext cx="971986" cy="259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738" y="1578832"/>
            <a:ext cx="1250187" cy="216410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047" r="13062"/>
          <a:stretch/>
        </p:blipFill>
        <p:spPr>
          <a:xfrm>
            <a:off x="1706559" y="1578832"/>
            <a:ext cx="3207657" cy="21699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0527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/>
          <p:cNvSpPr>
            <a:spLocks noGrp="1"/>
          </p:cNvSpPr>
          <p:nvPr>
            <p:ph type="title"/>
          </p:nvPr>
        </p:nvSpPr>
        <p:spPr>
          <a:xfrm>
            <a:off x="-3" y="1"/>
            <a:ext cx="9144001" cy="116684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Актуальность исследования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="" xmlns:p14="http://schemas.microsoft.com/office/powerpoint/2010/main" val="92942087"/>
              </p:ext>
            </p:extLst>
          </p:nvPr>
        </p:nvGraphicFramePr>
        <p:xfrm>
          <a:off x="1" y="1954306"/>
          <a:ext cx="9143998" cy="4903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1352825"/>
            <a:ext cx="91440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Динамика изменения объёма мировых поставок промышленных манипуляторов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736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/>
          <p:cNvSpPr>
            <a:spLocks noGrp="1"/>
          </p:cNvSpPr>
          <p:nvPr>
            <p:ph type="title"/>
          </p:nvPr>
        </p:nvSpPr>
        <p:spPr>
          <a:xfrm>
            <a:off x="-3" y="0"/>
            <a:ext cx="9144001" cy="1166843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Анализ приложений с аналогичным требуемому функционалом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316" r="8838" b="17589"/>
          <a:stretch/>
        </p:blipFill>
        <p:spPr>
          <a:xfrm>
            <a:off x="5019367" y="4034607"/>
            <a:ext cx="4144088" cy="285257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874"/>
            <a:ext cx="3557040" cy="27665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8461"/>
            <a:ext cx="5019367" cy="28233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1468" b="20822"/>
          <a:stretch/>
        </p:blipFill>
        <p:spPr>
          <a:xfrm>
            <a:off x="3557040" y="1289948"/>
            <a:ext cx="5606415" cy="27373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14746" y="6381690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Gazebo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55041" y="6363963"/>
            <a:ext cx="1256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V-REP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14746" y="3465284"/>
            <a:ext cx="1322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Webots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09501" y="3527870"/>
            <a:ext cx="1178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Morze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604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20.png" descr="mainMenu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77923" y="4052451"/>
            <a:ext cx="2400300" cy="1206500"/>
          </a:xfrm>
          <a:prstGeom prst="rect">
            <a:avLst/>
          </a:prstGeom>
          <a:ln/>
        </p:spPr>
      </p:pic>
      <p:sp>
        <p:nvSpPr>
          <p:cNvPr id="8" name="Заголовок 3"/>
          <p:cNvSpPr>
            <a:spLocks noGrp="1"/>
          </p:cNvSpPr>
          <p:nvPr>
            <p:ph type="title"/>
          </p:nvPr>
        </p:nvSpPr>
        <p:spPr>
          <a:xfrm>
            <a:off x="-3" y="1"/>
            <a:ext cx="9144001" cy="116684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Выбор технологий реализации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77923" y="1166843"/>
            <a:ext cx="73881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Платформа: веб-браузер</a:t>
            </a: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программирования: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Визуализация: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интерфейс: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HTML5, CSS3</a:t>
            </a: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Blend4Web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7923" y="3601541"/>
            <a:ext cx="454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пользовательского интерфейса: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image24.png" descr="roboArmMenu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3448047" y="4001651"/>
            <a:ext cx="2247900" cy="1308100"/>
          </a:xfrm>
          <a:prstGeom prst="rect">
            <a:avLst/>
          </a:prstGeom>
          <a:ln/>
        </p:spPr>
      </p:pic>
      <p:pic>
        <p:nvPicPr>
          <p:cNvPr id="20" name="Рисунок 19" descr="D:\alexey\Загрузки\1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1022" y="4002921"/>
            <a:ext cx="2345055" cy="1305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519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/>
          <p:cNvSpPr>
            <a:spLocks noGrp="1"/>
          </p:cNvSpPr>
          <p:nvPr>
            <p:ph type="title"/>
          </p:nvPr>
        </p:nvSpPr>
        <p:spPr>
          <a:xfrm>
            <a:off x="-3" y="1"/>
            <a:ext cx="9144001" cy="116684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Архитектура эмулятора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2349501" y="3961158"/>
            <a:ext cx="18426545" cy="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01056285"/>
              </p:ext>
            </p:extLst>
          </p:nvPr>
        </p:nvGraphicFramePr>
        <p:xfrm>
          <a:off x="834446" y="1166843"/>
          <a:ext cx="7600950" cy="5643130"/>
        </p:xfrm>
        <a:graphic>
          <a:graphicData uri="http://schemas.openxmlformats.org/presentationml/2006/ole">
            <p:oleObj spid="_x0000_s1039" name="Visio" r:id="rId4" imgW="3769810" imgH="2801551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09302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/>
          <p:cNvSpPr>
            <a:spLocks noGrp="1"/>
          </p:cNvSpPr>
          <p:nvPr>
            <p:ph type="title"/>
          </p:nvPr>
        </p:nvSpPr>
        <p:spPr>
          <a:xfrm>
            <a:off x="2228850" y="-139700"/>
            <a:ext cx="6915148" cy="1172406"/>
          </a:xfrm>
        </p:spPr>
        <p:txBody>
          <a:bodyPr>
            <a:normAutofit/>
          </a:bodyPr>
          <a:lstStyle/>
          <a:p>
            <a:pPr algn="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Режимы работы эмулятора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0358" y="861257"/>
            <a:ext cx="1942192" cy="469353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" y="25501"/>
            <a:ext cx="2470392" cy="55670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38547" y="3541034"/>
            <a:ext cx="2772053" cy="23757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428043"/>
            <a:ext cx="56219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– алгоритм управляющей программы: «Перестроение звеньев для достижения заранее заданной точке»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 – алгоритм: «Поворот звеньев на заданный фиксированный угол»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" y="-50699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4330" y="848556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5415" y="3528086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24451" y="838088"/>
            <a:ext cx="40195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резентация манипулятора</a:t>
            </a:r>
          </a:p>
          <a:p>
            <a:pPr marL="285750" indent="-285750">
              <a:buFontTx/>
              <a:buChar char="-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обратная задача кинематики</a:t>
            </a:r>
          </a:p>
          <a:p>
            <a:pPr marL="285750" indent="-285750">
              <a:buFontTx/>
              <a:buChar char="-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прямая задача кинематики</a:t>
            </a:r>
          </a:p>
          <a:p>
            <a:pPr marL="285750" indent="-285750">
              <a:buFontTx/>
              <a:buChar char="-"/>
            </a:pP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838547" y="5905320"/>
            <a:ext cx="3305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– принцип работы демонстрационной программы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24.png" descr="roboArmMenu"/>
          <p:cNvPicPr/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5838547" y="1955800"/>
            <a:ext cx="2525152" cy="1469439"/>
          </a:xfrm>
          <a:prstGeom prst="rect">
            <a:avLst/>
          </a:prstGeom>
          <a:ln/>
        </p:spPr>
      </p:pic>
    </p:spTree>
    <p:extLst>
      <p:ext uri="{BB962C8B-B14F-4D97-AF65-F5344CB8AC3E}">
        <p14:creationId xmlns="" xmlns:p14="http://schemas.microsoft.com/office/powerpoint/2010/main" val="6465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/>
          <p:cNvSpPr>
            <a:spLocks noGrp="1"/>
          </p:cNvSpPr>
          <p:nvPr>
            <p:ph type="title"/>
          </p:nvPr>
        </p:nvSpPr>
        <p:spPr>
          <a:xfrm>
            <a:off x="-3" y="1"/>
            <a:ext cx="9144001" cy="116684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Тестирование. Тест-кейсы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2349501" y="3961158"/>
            <a:ext cx="18426545" cy="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17727620"/>
              </p:ext>
            </p:extLst>
          </p:nvPr>
        </p:nvGraphicFramePr>
        <p:xfrm>
          <a:off x="1457325" y="2071165"/>
          <a:ext cx="6229350" cy="271567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14675">
                  <a:extLst>
                    <a:ext uri="{9D8B030D-6E8A-4147-A177-3AD203B41FA5}">
                      <a16:colId xmlns="" xmlns:a16="http://schemas.microsoft.com/office/drawing/2014/main" val="3152093981"/>
                    </a:ext>
                  </a:extLst>
                </a:gridCol>
                <a:gridCol w="3114675">
                  <a:extLst>
                    <a:ext uri="{9D8B030D-6E8A-4147-A177-3AD203B41FA5}">
                      <a16:colId xmlns="" xmlns:a16="http://schemas.microsoft.com/office/drawing/2014/main" val="3401748820"/>
                    </a:ext>
                  </a:extLst>
                </a:gridCol>
              </a:tblGrid>
              <a:tr h="387788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Тест-кейсы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8367527"/>
                  </a:ext>
                </a:extLst>
              </a:tr>
              <a:tr h="412955"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прохождения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0047423"/>
                  </a:ext>
                </a:extLst>
              </a:tr>
              <a:tr h="387788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Импорт модели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Успешно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8385908"/>
                  </a:ext>
                </a:extLst>
              </a:tr>
              <a:tr h="387788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Идентификация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Неудачно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32304641"/>
                  </a:ext>
                </a:extLst>
              </a:tr>
              <a:tr h="412955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Прямая задача кинематики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Успешно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99190175"/>
                  </a:ext>
                </a:extLst>
              </a:tr>
              <a:tr h="412955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Обратная задача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кинематики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Успешно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19160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2608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491</TotalTime>
  <Words>1036</Words>
  <Application>Microsoft Office PowerPoint</Application>
  <PresentationFormat>Экран (4:3)</PresentationFormat>
  <Paragraphs>144</Paragraphs>
  <Slides>12</Slides>
  <Notes>12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Метрополия</vt:lpstr>
      <vt:lpstr>Visio</vt:lpstr>
      <vt:lpstr>БАКАЛАВРСКАЯ РАБОТА</vt:lpstr>
      <vt:lpstr>1. Цель и задачи работы</vt:lpstr>
      <vt:lpstr>3. Объект и предмет исследования</vt:lpstr>
      <vt:lpstr>4. Актуальность исследования</vt:lpstr>
      <vt:lpstr>5. Анализ приложений с аналогичным требуемому функционалом</vt:lpstr>
      <vt:lpstr>6. Выбор технологий реализации</vt:lpstr>
      <vt:lpstr>7. Архитектура эмулятора</vt:lpstr>
      <vt:lpstr>8. Режимы работы эмулятора</vt:lpstr>
      <vt:lpstr>9. Тестирование. Тест-кейсы</vt:lpstr>
      <vt:lpstr>10. Тестирование. Профилирование</vt:lpstr>
      <vt:lpstr>11. Заключение</vt:lpstr>
      <vt:lpstr>Спасибо за внимание!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БАКАЛАВРСКАЯ РАБОТА</dc:title>
  <dc:creator>Пользователь</dc:creator>
  <cp:lastModifiedBy>allexey</cp:lastModifiedBy>
  <cp:revision>50</cp:revision>
  <dcterms:created xsi:type="dcterms:W3CDTF">2016-06-03T09:58:38Z</dcterms:created>
  <dcterms:modified xsi:type="dcterms:W3CDTF">2016-06-07T04:48:46Z</dcterms:modified>
</cp:coreProperties>
</file>