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64" r:id="rId4"/>
    <p:sldId id="259" r:id="rId5"/>
    <p:sldId id="263" r:id="rId6"/>
    <p:sldId id="265" r:id="rId7"/>
    <p:sldId id="266" r:id="rId8"/>
    <p:sldId id="271" r:id="rId9"/>
    <p:sldId id="260" r:id="rId10"/>
    <p:sldId id="270" r:id="rId11"/>
    <p:sldId id="272" r:id="rId12"/>
    <p:sldId id="273" r:id="rId13"/>
    <p:sldId id="274" r:id="rId14"/>
    <p:sldId id="261" r:id="rId15"/>
    <p:sldId id="275" r:id="rId16"/>
    <p:sldId id="276" r:id="rId17"/>
    <p:sldId id="262" r:id="rId18"/>
    <p:sldId id="277" r:id="rId19"/>
    <p:sldId id="26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86" autoAdjust="0"/>
  </p:normalViewPr>
  <p:slideViewPr>
    <p:cSldViewPr snapToGrid="0">
      <p:cViewPr>
        <p:scale>
          <a:sx n="50" d="100"/>
          <a:sy n="50" d="100"/>
        </p:scale>
        <p:origin x="7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1646-85D0-4896-BBAF-4B30A2586235}"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B2D9-CC5F-4D2F-8FCF-E5A63FCB8613}" type="slidenum">
              <a:rPr lang="en-US" smtClean="0"/>
              <a:t>‹#›</a:t>
            </a:fld>
            <a:endParaRPr lang="en-US"/>
          </a:p>
        </p:txBody>
      </p:sp>
    </p:spTree>
    <p:extLst>
      <p:ext uri="{BB962C8B-B14F-4D97-AF65-F5344CB8AC3E}">
        <p14:creationId xmlns:p14="http://schemas.microsoft.com/office/powerpoint/2010/main" val="31977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Giới thiệu về E-learning</a:t>
            </a:r>
          </a:p>
          <a:p>
            <a:r>
              <a:rPr lang="vi-VN"/>
              <a:t>-&gt; bắt qua slide phần 2: Ontology là một phương pháp hữu ích để tổ chức cơ sở tri thức cho các hệ thống giáo dục thông minh.</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3</a:t>
            </a:fld>
            <a:endParaRPr lang="en-US"/>
          </a:p>
        </p:txBody>
      </p:sp>
    </p:spTree>
    <p:extLst>
      <p:ext uri="{BB962C8B-B14F-4D97-AF65-F5344CB8AC3E}">
        <p14:creationId xmlns:p14="http://schemas.microsoft.com/office/powerpoint/2010/main" val="40484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Times New Roman" panose="02020603050405020304" pitchFamily="18" charset="0"/>
                <a:ea typeface="Calibri" panose="020F0502020204030204" pitchFamily="34" charset="0"/>
              </a:rPr>
              <a:t>Trong kiến trúc này, việc xây dưng, thiết kế cơ sở tri thức biểu diễn được hệ thống tra cứu kiến thức môn học và động cơ để tìm kiếm, tra cứu kiến thức đóng vai trò hết sức quan trọng. </a:t>
            </a:r>
            <a:endParaRPr lang="vi-VN"/>
          </a:p>
          <a:p>
            <a:r>
              <a:rPr lang="vi-VN"/>
              <a:t>Để giải quyết các vấn đề đặt ra ở trên, cũng như hiệu quả trong việc lưu trữ từ khóa, quan hệ giữa các khái niệm, ta bắt đầu xây dựng mô hình CSLD cho hệ thống như sau:</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15</a:t>
            </a:fld>
            <a:endParaRPr lang="en-US"/>
          </a:p>
        </p:txBody>
      </p:sp>
    </p:spTree>
    <p:extLst>
      <p:ext uri="{BB962C8B-B14F-4D97-AF65-F5344CB8AC3E}">
        <p14:creationId xmlns:p14="http://schemas.microsoft.com/office/powerpoint/2010/main" val="61940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Để tiện dụng hơn trong quá trinh tìm kiếm, tra cứu kiến thức -&gt; tích hợp thêm Dialogflow như một API. Để xây dựng các kịch bản nhằm đáp ứng yêu cầu tìm kiếm kiến thức đã đặt ra.</a:t>
            </a:r>
          </a:p>
          <a:p>
            <a:r>
              <a:rPr lang="vi-VN"/>
              <a:t>Ví dụ dialog flow tự động nhận dạng bằng cách gán nhãn từ khóa.</a:t>
            </a:r>
          </a:p>
        </p:txBody>
      </p:sp>
      <p:sp>
        <p:nvSpPr>
          <p:cNvPr id="4" name="Slide Number Placeholder 3"/>
          <p:cNvSpPr>
            <a:spLocks noGrp="1"/>
          </p:cNvSpPr>
          <p:nvPr>
            <p:ph type="sldNum" sz="quarter" idx="5"/>
          </p:nvPr>
        </p:nvSpPr>
        <p:spPr/>
        <p:txBody>
          <a:bodyPr/>
          <a:lstStyle/>
          <a:p>
            <a:fld id="{49C1B2D9-CC5F-4D2F-8FCF-E5A63FCB8613}" type="slidenum">
              <a:rPr lang="en-US" smtClean="0"/>
              <a:t>16</a:t>
            </a:fld>
            <a:endParaRPr lang="en-US"/>
          </a:p>
        </p:txBody>
      </p:sp>
    </p:spTree>
    <p:extLst>
      <p:ext uri="{BB962C8B-B14F-4D97-AF65-F5344CB8AC3E}">
        <p14:creationId xmlns:p14="http://schemas.microsoft.com/office/powerpoint/2010/main" val="36951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18</a:t>
            </a:fld>
            <a:endParaRPr lang="en-US"/>
          </a:p>
        </p:txBody>
      </p:sp>
    </p:spTree>
    <p:extLst>
      <p:ext uri="{BB962C8B-B14F-4D97-AF65-F5344CB8AC3E}">
        <p14:creationId xmlns:p14="http://schemas.microsoft.com/office/powerpoint/2010/main" val="213013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19</a:t>
            </a:fld>
            <a:endParaRPr lang="en-US"/>
          </a:p>
        </p:txBody>
      </p:sp>
    </p:spTree>
    <p:extLst>
      <p:ext uri="{BB962C8B-B14F-4D97-AF65-F5344CB8AC3E}">
        <p14:creationId xmlns:p14="http://schemas.microsoft.com/office/powerpoint/2010/main" val="917976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17B78-6701-47BB-98C6-CDD1C3228D16}" type="slidenum">
              <a:rPr lang="en-US" smtClean="0"/>
              <a:t>20</a:t>
            </a:fld>
            <a:endParaRPr lang="en-US"/>
          </a:p>
        </p:txBody>
      </p:sp>
    </p:spTree>
    <p:extLst>
      <p:ext uri="{BB962C8B-B14F-4D97-AF65-F5344CB8AC3E}">
        <p14:creationId xmlns:p14="http://schemas.microsoft.com/office/powerpoint/2010/main" val="18469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Sơ</a:t>
            </a:r>
            <a:r>
              <a:rPr lang="vi-VN"/>
              <a:t> lược về ontology</a:t>
            </a:r>
          </a:p>
          <a:p>
            <a:endParaRPr lang="vi-VN"/>
          </a:p>
          <a:p>
            <a:r>
              <a:rPr lang="vi-VN"/>
              <a:t>Ontology là</a:t>
            </a:r>
            <a:r>
              <a:rPr lang="en-US"/>
              <a:t> </a:t>
            </a:r>
            <a:r>
              <a:rPr lang="vi-VN"/>
              <a:t>phương thức biểu diễn tri thức nhằm biểu diễn tất cả các thực thể cùng với các mối quan hệ giữa chúng. Có nhiều định nghĩa của ontology.</a:t>
            </a:r>
          </a:p>
          <a:p>
            <a:r>
              <a:rPr lang="vi-VN"/>
              <a:t> </a:t>
            </a:r>
            <a:endParaRPr lang="en-US"/>
          </a:p>
          <a:p>
            <a:r>
              <a:rPr lang="vi-VN"/>
              <a:t>1. Rela-model là ontology biểu diễn tri thức quan hệ và đã được ứng dụng trong việc biểu diễn các miền tri thức trong giáo dục và y khoa.</a:t>
            </a:r>
          </a:p>
          <a:p>
            <a:endParaRPr lang="vi-VN"/>
          </a:p>
          <a:p>
            <a:r>
              <a:rPr lang="vi-VN"/>
              <a:t>2. Ontology COKB (Computational Object Knowledge Base) biểu diễn tri thức về các đối tượng tính toán đã được sử dụng để biểu diễn cho các miền tri thức về Toán rời rạc và Lý thuyết đồ thị </a:t>
            </a:r>
          </a:p>
          <a:p>
            <a:r>
              <a:rPr lang="vi-VN"/>
              <a:t>-&gt; nhưng chỉ hiệu quả cho việc thiết kế hệ thống hỗ trợ giải bài tập tự động của môn học….</a:t>
            </a:r>
          </a:p>
          <a:p>
            <a:endParaRPr lang="vi-VN"/>
          </a:p>
          <a:p>
            <a:r>
              <a:rPr lang="vi-VN"/>
              <a:t>3. Ontology Search-Onto được nghiên cứu và ứng dụng để xây dựng hệ thống tìm kiếm kiến thức trong môn Toán bậc Trung học phổ thông</a:t>
            </a:r>
          </a:p>
          <a:p>
            <a:r>
              <a:rPr lang="vi-VN"/>
              <a:t>-&gt; nhưng mang tinh đặc thù nên chỉ áp dụng cho kiến thức Toán bậc trung học phổ thông…</a:t>
            </a:r>
          </a:p>
        </p:txBody>
      </p:sp>
      <p:sp>
        <p:nvSpPr>
          <p:cNvPr id="4" name="Slide Number Placeholder 3"/>
          <p:cNvSpPr>
            <a:spLocks noGrp="1"/>
          </p:cNvSpPr>
          <p:nvPr>
            <p:ph type="sldNum" sz="quarter" idx="5"/>
          </p:nvPr>
        </p:nvSpPr>
        <p:spPr/>
        <p:txBody>
          <a:bodyPr/>
          <a:lstStyle/>
          <a:p>
            <a:fld id="{49C1B2D9-CC5F-4D2F-8FCF-E5A63FCB8613}" type="slidenum">
              <a:rPr lang="en-US" smtClean="0"/>
              <a:t>5</a:t>
            </a:fld>
            <a:endParaRPr lang="en-US"/>
          </a:p>
        </p:txBody>
      </p:sp>
    </p:spTree>
    <p:extLst>
      <p:ext uri="{BB962C8B-B14F-4D97-AF65-F5344CB8AC3E}">
        <p14:creationId xmlns:p14="http://schemas.microsoft.com/office/powerpoint/2010/main" val="5219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Cấu trúc Query-Onto được cải tiến dựa trên cấu trúc của ontology tri thức quan hệ Rela-model.</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Sự cải tiến nằm ở 2 khía cạnh: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6</a:t>
            </a:fld>
            <a:endParaRPr lang="en-US"/>
          </a:p>
        </p:txBody>
      </p:sp>
    </p:spTree>
    <p:extLst>
      <p:ext uri="{BB962C8B-B14F-4D97-AF65-F5344CB8AC3E}">
        <p14:creationId xmlns:p14="http://schemas.microsoft.com/office/powerpoint/2010/main" val="40266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Rela-model là mô hình biểu diễn tri thức quan hệ, được biểu diễn gồm có 3 thành phần sau:</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           Miền tri thức K.</a:t>
            </a:r>
          </a:p>
          <a:p>
            <a:pPr marL="457200" indent="-457200">
              <a:buFontTx/>
              <a:buChar char="-"/>
            </a:pPr>
            <a:r>
              <a:rPr lang="vi-VN" sz="1200">
                <a:latin typeface="Times New Roman" panose="02020603050405020304" pitchFamily="18" charset="0"/>
                <a:cs typeface="Times New Roman" panose="02020603050405020304" pitchFamily="18" charset="0"/>
              </a:rPr>
              <a:t>C là tập các khái niệm của miền tri thức. Mỗi khái niệm là một lớp các đối tượng. </a:t>
            </a:r>
          </a:p>
          <a:p>
            <a:pPr marL="457200" indent="-457200">
              <a:buFontTx/>
              <a:buChar char="-"/>
            </a:pPr>
            <a:r>
              <a:rPr lang="vi-VN" sz="1200">
                <a:latin typeface="Times New Roman" panose="02020603050405020304" pitchFamily="18" charset="0"/>
                <a:cs typeface="Times New Roman" panose="02020603050405020304" pitchFamily="18" charset="0"/>
              </a:rPr>
              <a:t>R là tập các quan hệ giữa các khái niệm trong tri thức, mỗi quan hệ này là một quan hệ hai ngôi giữa hai khái niệm trong tập C.</a:t>
            </a:r>
          </a:p>
          <a:p>
            <a:pPr marL="457200" indent="-457200">
              <a:buFontTx/>
              <a:buChar char="-"/>
            </a:pPr>
            <a:r>
              <a:rPr lang="vi-VN" sz="1200">
                <a:latin typeface="Times New Roman" panose="02020603050405020304" pitchFamily="18" charset="0"/>
                <a:cs typeface="Times New Roman" panose="02020603050405020304" pitchFamily="18" charset="0"/>
              </a:rPr>
              <a:t>RULES là một tập các luật của miền tri thức. Các luật trong mô hình này ở dạng luật dẫn và biểu diễn các suy luận từ các mối quan hệ giữa các khái niệm trong tri thức.</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7</a:t>
            </a:fld>
            <a:endParaRPr lang="en-US"/>
          </a:p>
        </p:txBody>
      </p:sp>
    </p:spTree>
    <p:extLst>
      <p:ext uri="{BB962C8B-B14F-4D97-AF65-F5344CB8AC3E}">
        <p14:creationId xmlns:p14="http://schemas.microsoft.com/office/powerpoint/2010/main" val="2263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a:latin typeface="Times New Roman" panose="02020603050405020304" pitchFamily="18" charset="0"/>
                <a:cs typeface="Times New Roman" panose="02020603050405020304" pitchFamily="18" charset="0"/>
              </a:rPr>
              <a:t>Query-Onto được cải tiến từ Ontology rela-model</a:t>
            </a:r>
          </a:p>
          <a:p>
            <a:pPr marL="457200" indent="-457200">
              <a:buFontTx/>
              <a:buChar char="-"/>
            </a:pPr>
            <a:r>
              <a:rPr lang="vi-VN" sz="1200">
                <a:latin typeface="Times New Roman" panose="02020603050405020304" pitchFamily="18" charset="0"/>
                <a:cs typeface="Times New Roman" panose="02020603050405020304" pitchFamily="18" charset="0"/>
              </a:rPr>
              <a:t>(C, R, Rules) là ontology biểu diễn tri thức quan hệ Real-model, với các khái niệm trong C được cải tiến về cấu trúc thành phần để biểu diễn chinh xác hơn ý nghĩa của khái niệm trong miền tri thức.</a:t>
            </a:r>
          </a:p>
          <a:p>
            <a:pPr marL="457200" indent="-457200">
              <a:buFontTx/>
              <a:buChar char="-"/>
            </a:pPr>
            <a:r>
              <a:rPr lang="vi-VN" sz="1200">
                <a:latin typeface="Times New Roman" panose="02020603050405020304" pitchFamily="18" charset="0"/>
                <a:cs typeface="Times New Roman" panose="02020603050405020304" pitchFamily="18" charset="0"/>
              </a:rPr>
              <a:t>EXER là tập hợp các dạng bài tập thông dụng trong kiến thức môn học, các dạng bài này là những bài tập cơ bản và đặc trưng của môn học</a:t>
            </a:r>
          </a:p>
          <a:p>
            <a:pPr marL="457200" indent="-457200">
              <a:buFontTx/>
              <a:buChar char="-"/>
            </a:pPr>
            <a:r>
              <a:rPr lang="vi-VN" sz="1200">
                <a:latin typeface="Times New Roman" panose="02020603050405020304" pitchFamily="18" charset="0"/>
                <a:cs typeface="Times New Roman" panose="02020603050405020304" pitchFamily="18" charset="0"/>
              </a:rPr>
              <a:t>Proof là tập hợp các phương pháp giải tương ứng cho các dạng bài tập trong tập hợp EXER.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8</a:t>
            </a:fld>
            <a:endParaRPr lang="en-US"/>
          </a:p>
        </p:txBody>
      </p:sp>
    </p:spTree>
    <p:extLst>
      <p:ext uri="{BB962C8B-B14F-4D97-AF65-F5344CB8AC3E}">
        <p14:creationId xmlns:p14="http://schemas.microsoft.com/office/powerpoint/2010/main" val="8812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10</a:t>
            </a:fld>
            <a:endParaRPr lang="en-US"/>
          </a:p>
        </p:txBody>
      </p:sp>
    </p:spTree>
    <p:extLst>
      <p:ext uri="{BB962C8B-B14F-4D97-AF65-F5344CB8AC3E}">
        <p14:creationId xmlns:p14="http://schemas.microsoft.com/office/powerpoint/2010/main" val="17083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28600">
              <a:lnSpc>
                <a:spcPct val="150000"/>
              </a:lnSpc>
            </a:pPr>
            <a:endParaRPr lang="vi-VN" sz="1200">
              <a:effectLst/>
              <a:latin typeface="+mn-lt"/>
              <a:ea typeface="+mn-ea"/>
            </a:endParaRPr>
          </a:p>
          <a:p>
            <a:pPr marL="457200" indent="228600">
              <a:lnSpc>
                <a:spcPct val="150000"/>
              </a:lnSpc>
            </a:pPr>
            <a:endParaRPr lang="vi-VN" sz="1200">
              <a:effectLst/>
              <a:latin typeface="+mn-lt"/>
              <a:ea typeface="+mn-ea"/>
            </a:endParaRPr>
          </a:p>
          <a:p>
            <a:pPr marL="457200" indent="228600">
              <a:lnSpc>
                <a:spcPct val="150000"/>
              </a:lnSpc>
            </a:pPr>
            <a:r>
              <a:rPr lang="vi-VN" sz="1800">
                <a:effectLst/>
                <a:latin typeface="Times New Roman" panose="02020603050405020304" pitchFamily="18" charset="0"/>
                <a:ea typeface="Times New Roman" panose="02020603050405020304" pitchFamily="18" charset="0"/>
              </a:rPr>
              <a:t>Cho K là một miền tri thức có dạng ontology Query-Onto</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Com</a:t>
            </a:r>
            <a:r>
              <a:rPr lang="vi-VN" sz="1800">
                <a:effectLst/>
                <a:latin typeface="Times New Roman" panose="02020603050405020304" pitchFamily="18" charset="0"/>
                <a:ea typeface="Times New Roman" panose="02020603050405020304" pitchFamily="18" charset="0"/>
              </a:rPr>
              <a:t>(K) là tập hợp các thành phần của K.</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keyword</a:t>
            </a:r>
            <a:r>
              <a:rPr lang="vi-VN" sz="1800">
                <a:effectLst/>
                <a:latin typeface="Times New Roman" panose="02020603050405020304" pitchFamily="18" charset="0"/>
                <a:ea typeface="Times New Roman" panose="02020603050405020304" pitchFamily="18" charset="0"/>
              </a:rPr>
              <a:t>(</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 là tập hợp các từ khóa của đối tượng </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r>
              <a:rPr lang="en-US" sz="1800">
                <a:effectLst/>
                <a:latin typeface="Calibri" panose="020F0502020204030204" pitchFamily="34" charset="0"/>
                <a:ea typeface="Calibri" panose="020F0502020204030204" pitchFamily="34" charset="0"/>
                <a:cs typeface="Times New Roman" panose="02020603050405020304" pitchFamily="18" charset="0"/>
              </a:rPr>
              <a:t>Cho miền tri thức K có dạng ontology Query-Onto, và nội dung tra cứu </a:t>
            </a:r>
            <a:r>
              <a:rPr lang="en-US" sz="1800" i="1">
                <a:effectLst/>
                <a:latin typeface="Calibri" panose="020F0502020204030204" pitchFamily="34" charset="0"/>
                <a:ea typeface="Calibri" panose="020F0502020204030204" pitchFamily="34" charset="0"/>
                <a:cs typeface="Times New Roman" panose="02020603050405020304" pitchFamily="18" charset="0"/>
              </a:rPr>
              <a:t>q</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Lưu đồ thuật toán trên biểu diễn th tổng hợp, ở đây chỉ có 1 miền tri thức ctdl</a:t>
            </a:r>
          </a:p>
          <a:p>
            <a:r>
              <a:rPr lang="vi-VN" sz="1800">
                <a:effectLst/>
                <a:latin typeface="Calibri" panose="020F0502020204030204" pitchFamily="34" charset="0"/>
                <a:cs typeface="Times New Roman" panose="02020603050405020304" pitchFamily="18" charset="0"/>
              </a:rPr>
              <a:t>Intelllectual: tri thức</a:t>
            </a:r>
          </a:p>
          <a:p>
            <a:r>
              <a:rPr lang="vi-VN" sz="1800">
                <a:effectLst/>
                <a:latin typeface="Calibri" panose="020F0502020204030204" pitchFamily="34" charset="0"/>
                <a:cs typeface="Times New Roman" panose="02020603050405020304" pitchFamily="18" charset="0"/>
              </a:rPr>
              <a:t>Lấy từng khái niệm sau đó so sánh tên và tri thức của khái niệm đó với từ khóa s.</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11</a:t>
            </a:fld>
            <a:endParaRPr lang="en-US"/>
          </a:p>
        </p:txBody>
      </p:sp>
    </p:spTree>
    <p:extLst>
      <p:ext uri="{BB962C8B-B14F-4D97-AF65-F5344CB8AC3E}">
        <p14:creationId xmlns:p14="http://schemas.microsoft.com/office/powerpoint/2010/main" val="2415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Calibri" panose="020F0502020204030204" pitchFamily="34" charset="0"/>
                <a:ea typeface="Calibri" panose="020F0502020204030204" pitchFamily="34" charset="0"/>
                <a:cs typeface="Times New Roman" panose="02020603050405020304" pitchFamily="18" charset="0"/>
              </a:rPr>
              <a:t>Miền kiến thức của một môn học gồm có nhiều thành phần tri thức như các khái niệm và các thuộc tính của chúng, và các quan hệ giữa các khái niệm, bệnh cạnh đó, còn có các định lý, tính chất, các luật, và các dạng bài tập thường gặp của môn học đó cùng với phương pháp giải.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Vì vậy, việc tra cứu theo sự phân loại kiến thức giúp người học có thể xác định các thông tin cần thiết mà họ cần. Quá trình tra cứu này được thực hiện dựa trên việc xác định loại kiến thức được tìm kiếm trong yêu cầu tra cứu. Thuật giải cho việc tra cứu này gồm có hai giai đoạn chính như sau: </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1:</a:t>
            </a:r>
            <a:r>
              <a:rPr lang="vi-VN" sz="1800">
                <a:effectLst/>
                <a:latin typeface="Times New Roman" panose="02020603050405020304" pitchFamily="18" charset="0"/>
                <a:ea typeface="Times New Roman" panose="02020603050405020304" pitchFamily="18" charset="0"/>
              </a:rPr>
              <a:t> Xác định loại kiến thức cần tra cứu.</a:t>
            </a:r>
          </a:p>
          <a:p>
            <a:pPr marL="457200" indent="283210">
              <a:lnSpc>
                <a:spcPct val="150000"/>
              </a:lnSpc>
            </a:pPr>
            <a:r>
              <a:rPr lang="vi-VN" sz="1800">
                <a:effectLst/>
                <a:latin typeface="Times New Roman" panose="02020603050405020304" pitchFamily="18" charset="0"/>
                <a:ea typeface="Times New Roman" panose="02020603050405020304" pitchFamily="18" charset="0"/>
              </a:rPr>
              <a:t>Ví dụ: </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Danh sách liên kết là gì ?</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là gì</a:t>
            </a:r>
            <a:r>
              <a:rPr lang="vi-VN" sz="1800">
                <a:effectLst/>
                <a:latin typeface="Times New Roman" panose="02020603050405020304" pitchFamily="18" charset="0"/>
                <a:ea typeface="Times New Roman" panose="02020603050405020304" pitchFamily="18" charset="0"/>
              </a:rPr>
              <a:t>”, và câu này sẽ được phân loại vào việc tra cứu khái niệm.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bài tập</a:t>
            </a:r>
            <a:r>
              <a:rPr lang="vi-VN" sz="1800">
                <a:effectLst/>
                <a:latin typeface="Times New Roman" panose="02020603050405020304" pitchFamily="18" charset="0"/>
                <a:ea typeface="Times New Roman" panose="02020603050405020304" pitchFamily="18" charset="0"/>
              </a:rPr>
              <a:t>”, và câu này sẽ được phân loại vào việc tra cứu dạng bài tập.</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2:</a:t>
            </a:r>
            <a:r>
              <a:rPr lang="vi-VN" sz="1800">
                <a:effectLst/>
                <a:latin typeface="Times New Roman" panose="02020603050405020304" pitchFamily="18" charset="0"/>
                <a:ea typeface="Times New Roman" panose="02020603050405020304" pitchFamily="18" charset="0"/>
              </a:rPr>
              <a:t> So khớp  kiến thức cần tra cứu và nội dung trong trong thành phần tri thức.</a:t>
            </a:r>
            <a:endParaRPr lang="en-US" sz="1800">
              <a:effectLst/>
              <a:latin typeface="Times New Roman" panose="02020603050405020304" pitchFamily="18" charset="0"/>
              <a:ea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Theo thuật toán trên (slide trước).</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12</a:t>
            </a:fld>
            <a:endParaRPr lang="en-US"/>
          </a:p>
        </p:txBody>
      </p:sp>
    </p:spTree>
    <p:extLst>
      <p:ext uri="{BB962C8B-B14F-4D97-AF65-F5344CB8AC3E}">
        <p14:creationId xmlns:p14="http://schemas.microsoft.com/office/powerpoint/2010/main" val="12045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Cho K là miền tri thức dạng ontology Query-Onto, từ khóa s chỉ nội dung kiến thức được tra cứu. Thuật giải sau sẽ xác định tập hợp các kiến thức liên quan đến nội dung tra cứu s.</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13</a:t>
            </a:fld>
            <a:endParaRPr lang="en-US"/>
          </a:p>
        </p:txBody>
      </p:sp>
    </p:spTree>
    <p:extLst>
      <p:ext uri="{BB962C8B-B14F-4D97-AF65-F5344CB8AC3E}">
        <p14:creationId xmlns:p14="http://schemas.microsoft.com/office/powerpoint/2010/main" val="88987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247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704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83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50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94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28036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31696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76927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681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126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9790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A7B94-B9CC-4B63-B0A0-7E7AC2BF170E}"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6377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A7B94-B9CC-4B63-B0A0-7E7AC2BF170E}"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0804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7B94-B9CC-4B63-B0A0-7E7AC2BF170E}"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4560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641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2327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A7B94-B9CC-4B63-B0A0-7E7AC2BF170E}" type="datetimeFigureOut">
              <a:rPr lang="en-US" smtClean="0"/>
              <a:t>8/7/2021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0B1DDA-FE8F-4C12-926F-30C024DA6B23}" type="slidenum">
              <a:rPr lang="en-US" smtClean="0"/>
              <a:t>‹#›</a:t>
            </a:fld>
            <a:endParaRPr lang="en-US"/>
          </a:p>
        </p:txBody>
      </p:sp>
    </p:spTree>
    <p:extLst>
      <p:ext uri="{BB962C8B-B14F-4D97-AF65-F5344CB8AC3E}">
        <p14:creationId xmlns:p14="http://schemas.microsoft.com/office/powerpoint/2010/main" val="323314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icorn.azurewebsite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B70EC0-73F7-4642-A343-D18A68F60940}"/>
              </a:ext>
            </a:extLst>
          </p:cNvPr>
          <p:cNvSpPr>
            <a:spLocks noGrp="1"/>
          </p:cNvSpPr>
          <p:nvPr>
            <p:ph type="ctrTitle"/>
          </p:nvPr>
        </p:nvSpPr>
        <p:spPr>
          <a:xfrm>
            <a:off x="354343" y="1680375"/>
            <a:ext cx="9399258" cy="2574384"/>
          </a:xfrm>
        </p:spPr>
        <p:txBody>
          <a:bodyPr/>
          <a:lstStyle/>
          <a:p>
            <a:pPr algn="ctr"/>
            <a:r>
              <a:rPr lang="en-US" sz="5000">
                <a:latin typeface="Times New Roman" panose="02020603050405020304" pitchFamily="18" charset="0"/>
                <a:cs typeface="Times New Roman" panose="02020603050405020304" pitchFamily="18" charset="0"/>
              </a:rPr>
              <a:t>	</a:t>
            </a:r>
            <a:r>
              <a:rPr lang="en-US" sz="3200" b="1">
                <a:solidFill>
                  <a:schemeClr val="tx1"/>
                </a:solidFill>
                <a:latin typeface="Times New Roman" panose="02020603050405020304" pitchFamily="18" charset="0"/>
                <a:cs typeface="Times New Roman" panose="02020603050405020304" pitchFamily="18" charset="0"/>
              </a:rPr>
              <a:t>ĐỀ TÀI: </a:t>
            </a:r>
            <a:r>
              <a:rPr lang="vi-VN" sz="3200" b="1">
                <a:solidFill>
                  <a:schemeClr val="tx1"/>
                </a:solidFill>
                <a:latin typeface="Times New Roman" panose="02020603050405020304" pitchFamily="18" charset="0"/>
                <a:cs typeface="Times New Roman" panose="02020603050405020304" pitchFamily="18" charset="0"/>
              </a:rPr>
              <a:t> </a:t>
            </a:r>
            <a:br>
              <a:rPr lang="en-US" sz="3200">
                <a:solidFill>
                  <a:schemeClr val="tx1"/>
                </a:solidFill>
                <a:latin typeface="Times New Roman" panose="02020603050405020304" pitchFamily="18" charset="0"/>
                <a:cs typeface="Times New Roman" panose="02020603050405020304" pitchFamily="18" charset="0"/>
              </a:rPr>
            </a:br>
            <a:r>
              <a:rPr lang="vi-VN" sz="3200">
                <a:solidFill>
                  <a:schemeClr val="tx1"/>
                </a:solidFill>
                <a:latin typeface="Times New Roman" panose="02020603050405020304" pitchFamily="18" charset="0"/>
                <a:cs typeface="Times New Roman" panose="02020603050405020304" pitchFamily="18" charset="0"/>
              </a:rPr>
              <a:t>XÂY DỰNG HỆ THỐNG TRA CỨU KIẾN THỨC MÔN CẤU TRÚC DỮ LIỆU DỰA TRÊN ONTOLOGY QUERY-ONTO</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22EE0D-F47F-4DAA-A384-42446960DF41}"/>
              </a:ext>
            </a:extLst>
          </p:cNvPr>
          <p:cNvSpPr txBox="1"/>
          <p:nvPr/>
        </p:nvSpPr>
        <p:spPr>
          <a:xfrm>
            <a:off x="756355" y="4628330"/>
            <a:ext cx="8726311" cy="830997"/>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Sinh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Trung Kiên		MSSV: 5851070138</a:t>
            </a:r>
          </a:p>
          <a:p>
            <a:r>
              <a:rPr lang="vi-VN" sz="2400" err="1">
                <a:latin typeface="Times New Roman" panose="02020603050405020304" pitchFamily="18" charset="0"/>
                <a:cs typeface="Times New Roman" panose="02020603050405020304" pitchFamily="18" charset="0"/>
              </a:rPr>
              <a:t>Giảng</a:t>
            </a:r>
            <a:r>
              <a:rPr lang="vi-VN" sz="2400">
                <a:latin typeface="Times New Roman" panose="02020603050405020304" pitchFamily="18" charset="0"/>
                <a:cs typeface="Times New Roman" panose="02020603050405020304" pitchFamily="18" charset="0"/>
              </a:rPr>
              <a:t> viên </a:t>
            </a:r>
            <a:r>
              <a:rPr lang="vi-VN" sz="2400" err="1">
                <a:latin typeface="Times New Roman" panose="02020603050405020304" pitchFamily="18" charset="0"/>
                <a:cs typeface="Times New Roman" panose="02020603050405020304" pitchFamily="18" charset="0"/>
              </a:rPr>
              <a:t>hướng</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dẫn</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ThS</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Trần</a:t>
            </a:r>
            <a:r>
              <a:rPr lang="vi-VN" sz="2400">
                <a:latin typeface="Times New Roman" panose="02020603050405020304" pitchFamily="18" charset="0"/>
                <a:cs typeface="Times New Roman" panose="02020603050405020304" pitchFamily="18" charset="0"/>
              </a:rPr>
              <a:t> Phong </a:t>
            </a:r>
            <a:r>
              <a:rPr lang="vi-VN" sz="2400" err="1">
                <a:latin typeface="Times New Roman" panose="02020603050405020304" pitchFamily="18" charset="0"/>
                <a:cs typeface="Times New Roman" panose="02020603050405020304" pitchFamily="18" charset="0"/>
              </a:rPr>
              <a:t>Nhã</a:t>
            </a:r>
            <a:r>
              <a:rPr lang="vi-VN" sz="240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F8CF8A5-53BF-486F-B593-75E0F9E9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5" y="258153"/>
            <a:ext cx="8088889" cy="1422222"/>
          </a:xfrm>
          <a:prstGeom prst="rect">
            <a:avLst/>
          </a:prstGeom>
        </p:spPr>
      </p:pic>
    </p:spTree>
    <p:extLst>
      <p:ext uri="{BB962C8B-B14F-4D97-AF65-F5344CB8AC3E}">
        <p14:creationId xmlns:p14="http://schemas.microsoft.com/office/powerpoint/2010/main" val="145157399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5F142E-C5A4-40C7-86F5-AA7F77026C32}"/>
              </a:ext>
            </a:extLst>
          </p:cNvPr>
          <p:cNvPicPr>
            <a:picLocks noChangeAspect="1"/>
          </p:cNvPicPr>
          <p:nvPr/>
        </p:nvPicPr>
        <p:blipFill>
          <a:blip r:embed="rId3"/>
          <a:stretch>
            <a:fillRect/>
          </a:stretch>
        </p:blipFill>
        <p:spPr>
          <a:xfrm>
            <a:off x="2480153" y="0"/>
            <a:ext cx="6922691" cy="6855262"/>
          </a:xfrm>
          <a:prstGeom prst="rect">
            <a:avLst/>
          </a:prstGeom>
        </p:spPr>
      </p:pic>
    </p:spTree>
    <p:extLst>
      <p:ext uri="{BB962C8B-B14F-4D97-AF65-F5344CB8AC3E}">
        <p14:creationId xmlns:p14="http://schemas.microsoft.com/office/powerpoint/2010/main" val="2173201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261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1.48148E-6 L 0.00026 -0.18658 " pathEditMode="relative" rAng="0" ptsTypes="AA">
                                      <p:cBhvr>
                                        <p:cTn id="14" dur="1000" fill="hold"/>
                                        <p:tgtEl>
                                          <p:spTgt spid="35"/>
                                        </p:tgtEl>
                                        <p:attrNameLst>
                                          <p:attrName>ppt_x</p:attrName>
                                          <p:attrName>ppt_y</p:attrName>
                                        </p:attrNameLst>
                                      </p:cBhvr>
                                      <p:rCtr x="13" y="-9329"/>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5" grpId="1"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916EAC-06A3-4168-9427-5D11695E3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3304" y="139829"/>
            <a:ext cx="6290763" cy="6718141"/>
          </a:xfrm>
          <a:prstGeom prst="rect">
            <a:avLst/>
          </a:prstGeom>
          <a:noFill/>
          <a:ln>
            <a:noFill/>
          </a:ln>
        </p:spPr>
      </p:pic>
    </p:spTree>
    <p:extLst>
      <p:ext uri="{BB962C8B-B14F-4D97-AF65-F5344CB8AC3E}">
        <p14:creationId xmlns:p14="http://schemas.microsoft.com/office/powerpoint/2010/main" val="2928908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3.7037E-7 L 0.00026 -0.37269 " pathEditMode="relative" rAng="0" ptsTypes="AA">
                                      <p:cBhvr>
                                        <p:cTn id="14" dur="1000" fill="hold"/>
                                        <p:tgtEl>
                                          <p:spTgt spid="36"/>
                                        </p:tgtEl>
                                        <p:attrNameLst>
                                          <p:attrName>ppt_x</p:attrName>
                                          <p:attrName>ppt_y</p:attrName>
                                        </p:attrNameLst>
                                      </p:cBhvr>
                                      <p:rCtr x="13" y="-18634"/>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934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26 -0.44861 " pathEditMode="relative" rAng="0" ptsTypes="AA">
                                      <p:cBhvr>
                                        <p:cTn id="20" dur="1000" fill="hold"/>
                                        <p:tgtEl>
                                          <p:spTgt spid="7"/>
                                        </p:tgtEl>
                                        <p:attrNameLst>
                                          <p:attrName>ppt_x</p:attrName>
                                          <p:attrName>ppt_y</p:attrName>
                                        </p:attrNameLst>
                                      </p:cBhvr>
                                      <p:rCtr x="13" y="-22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089040A-66DA-47EA-9EF9-12283A705C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244" y="1734142"/>
            <a:ext cx="10333973" cy="4934224"/>
          </a:xfrm>
          <a:prstGeom prst="rect">
            <a:avLst/>
          </a:prstGeom>
          <a:noFill/>
          <a:ln>
            <a:noFill/>
          </a:ln>
        </p:spPr>
      </p:pic>
    </p:spTree>
    <p:extLst>
      <p:ext uri="{BB962C8B-B14F-4D97-AF65-F5344CB8AC3E}">
        <p14:creationId xmlns:p14="http://schemas.microsoft.com/office/powerpoint/2010/main" val="1736614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A8E80DE3-07C3-46B5-9515-1EA12149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15911"/>
            <a:ext cx="8510549" cy="4235328"/>
          </a:xfrm>
          <a:prstGeom prst="rect">
            <a:avLst/>
          </a:prstGeom>
        </p:spPr>
      </p:pic>
      <p:pic>
        <p:nvPicPr>
          <p:cNvPr id="8" name="Picture 7">
            <a:extLst>
              <a:ext uri="{FF2B5EF4-FFF2-40B4-BE49-F238E27FC236}">
                <a16:creationId xmlns:a16="http://schemas.microsoft.com/office/drawing/2014/main" id="{2F55015E-60B7-454A-B633-AE47CDB41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93" y="2245301"/>
            <a:ext cx="11338203" cy="4193582"/>
          </a:xfrm>
          <a:prstGeom prst="rect">
            <a:avLst/>
          </a:prstGeom>
        </p:spPr>
      </p:pic>
    </p:spTree>
    <p:extLst>
      <p:ext uri="{BB962C8B-B14F-4D97-AF65-F5344CB8AC3E}">
        <p14:creationId xmlns:p14="http://schemas.microsoft.com/office/powerpoint/2010/main" val="98210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362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26 -0.59236 " pathEditMode="relative" rAng="0" ptsTypes="AA">
                                      <p:cBhvr>
                                        <p:cTn id="20" dur="1000" fill="hold"/>
                                        <p:tgtEl>
                                          <p:spTgt spid="8"/>
                                        </p:tgtEl>
                                        <p:attrNameLst>
                                          <p:attrName>ppt_x</p:attrName>
                                          <p:attrName>ppt_y</p:attrName>
                                        </p:attrNameLst>
                                      </p:cBhvr>
                                      <p:rCtr x="13" y="-2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C305F590-F4E5-473D-B5BE-8948816F8E14}"/>
              </a:ext>
            </a:extLst>
          </p:cNvPr>
          <p:cNvSpPr txBox="1"/>
          <p:nvPr/>
        </p:nvSpPr>
        <p:spPr>
          <a:xfrm>
            <a:off x="321293" y="1918553"/>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giải quyết được các vấn đề tra cứu kiến thức cấu trúc dữ liệu đã đặt ra. </a:t>
            </a:r>
            <a:endParaRPr lang="en-US" sz="300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54F723-B252-4BA3-9921-3D8DA75B33DF}"/>
              </a:ext>
            </a:extLst>
          </p:cNvPr>
          <p:cNvSpPr txBox="1"/>
          <p:nvPr/>
        </p:nvSpPr>
        <p:spPr>
          <a:xfrm>
            <a:off x="321293" y="3161817"/>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được áp dụng để xây dựng nên trang web hỗ trợ việc tra cứu kiến thức.</a:t>
            </a:r>
            <a:endParaRPr lang="en-US" sz="300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3213DC-7AA1-4579-B669-59A86D560E42}"/>
              </a:ext>
            </a:extLst>
          </p:cNvPr>
          <p:cNvSpPr txBox="1"/>
          <p:nvPr/>
        </p:nvSpPr>
        <p:spPr>
          <a:xfrm>
            <a:off x="321293" y="4405081"/>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có khả năng phát triển lên nhiều trường kiến thức khác nhau.</a:t>
            </a:r>
            <a:endParaRPr lang="en-US" sz="3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58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6FE3026-36F6-44BA-B422-3C4BE1CA8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06" y="1820275"/>
            <a:ext cx="8964119" cy="4236820"/>
          </a:xfrm>
          <a:prstGeom prst="rect">
            <a:avLst/>
          </a:prstGeom>
        </p:spPr>
      </p:pic>
      <p:sp>
        <p:nvSpPr>
          <p:cNvPr id="13" name="Rectangle: Rounded Corners 12">
            <a:hlinkClick r:id="rId4"/>
            <a:extLst>
              <a:ext uri="{FF2B5EF4-FFF2-40B4-BE49-F238E27FC236}">
                <a16:creationId xmlns:a16="http://schemas.microsoft.com/office/drawing/2014/main" id="{0EE4B35C-9CF8-422E-BC4F-CC09F2FF2BB7}"/>
              </a:ext>
            </a:extLst>
          </p:cNvPr>
          <p:cNvSpPr/>
          <p:nvPr/>
        </p:nvSpPr>
        <p:spPr>
          <a:xfrm>
            <a:off x="3454350" y="6211179"/>
            <a:ext cx="437523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err="1">
                <a:latin typeface="Times New Roman" panose="02020603050405020304" pitchFamily="18" charset="0"/>
                <a:cs typeface="Times New Roman" panose="02020603050405020304" pitchFamily="18" charset="0"/>
              </a:rPr>
              <a:t>Mở</a:t>
            </a:r>
            <a:r>
              <a:rPr lang="vi-VN" sz="2800" dirty="0">
                <a:latin typeface="Times New Roman" panose="02020603050405020304" pitchFamily="18" charset="0"/>
                <a:cs typeface="Times New Roman" panose="02020603050405020304" pitchFamily="18" charset="0"/>
              </a:rPr>
              <a:t> trang </a:t>
            </a:r>
            <a:r>
              <a:rPr lang="vi-VN" sz="2800" dirty="0" err="1">
                <a:latin typeface="Times New Roman" panose="02020603050405020304" pitchFamily="18" charset="0"/>
                <a:cs typeface="Times New Roman" panose="02020603050405020304" pitchFamily="18" charset="0"/>
              </a:rPr>
              <a:t>web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03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25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D8FD-1365-433D-97F4-0FFA43977F60}"/>
              </a:ext>
            </a:extLst>
          </p:cNvPr>
          <p:cNvSpPr>
            <a:spLocks noGrp="1"/>
          </p:cNvSpPr>
          <p:nvPr>
            <p:ph type="title"/>
          </p:nvPr>
        </p:nvSpPr>
        <p:spPr>
          <a:xfrm>
            <a:off x="2117557" y="476955"/>
            <a:ext cx="7507705" cy="5904089"/>
          </a:xfrm>
        </p:spPr>
        <p:txBody>
          <a:bodyPr anchor="ctr">
            <a:normAutofit/>
          </a:bodyPr>
          <a:lstStyle/>
          <a:p>
            <a:pPr algn="ctr"/>
            <a:r>
              <a:rPr lang="en-US" sz="5000" dirty="0" err="1">
                <a:solidFill>
                  <a:schemeClr val="tx1"/>
                </a:solidFill>
                <a:latin typeface="Times New Roman" panose="02020603050405020304" pitchFamily="18" charset="0"/>
                <a:cs typeface="Times New Roman" panose="02020603050405020304" pitchFamily="18" charset="0"/>
              </a:rPr>
              <a:t>Cảm</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ơn</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thầy</a:t>
            </a:r>
            <a:r>
              <a:rPr lang="en-US" sz="5000" dirty="0">
                <a:solidFill>
                  <a:schemeClr val="tx1"/>
                </a:solidFill>
                <a:latin typeface="Times New Roman" panose="02020603050405020304" pitchFamily="18" charset="0"/>
                <a:cs typeface="Times New Roman" panose="02020603050405020304" pitchFamily="18" charset="0"/>
              </a:rPr>
              <a:t>/</a:t>
            </a:r>
            <a:r>
              <a:rPr lang="en-US" sz="5000" dirty="0" err="1">
                <a:solidFill>
                  <a:schemeClr val="tx1"/>
                </a:solidFill>
                <a:latin typeface="Times New Roman" panose="02020603050405020304" pitchFamily="18" charset="0"/>
                <a:cs typeface="Times New Roman" panose="02020603050405020304" pitchFamily="18" charset="0"/>
              </a:rPr>
              <a:t>cô</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và</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các</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bạn</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đã</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lắng</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nghe</a:t>
            </a:r>
            <a:endParaRPr lang="vi-V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038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879272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1: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Giới thiệu đề tài</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49902" y="14676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Top 5 Xu Hướng E-Learning “Thống Trị” Thị Trường Năm 2021 – MBE">
            <a:extLst>
              <a:ext uri="{FF2B5EF4-FFF2-40B4-BE49-F238E27FC236}">
                <a16:creationId xmlns:a16="http://schemas.microsoft.com/office/drawing/2014/main" id="{FAD50444-E54C-4A2C-9C9B-4201E71E1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1" t="3747" r="3308" b="7473"/>
          <a:stretch/>
        </p:blipFill>
        <p:spPr bwMode="auto">
          <a:xfrm>
            <a:off x="321293" y="2310074"/>
            <a:ext cx="8261684" cy="368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37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60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4.81481E-6 L 0.00091 -0.15532 " pathEditMode="relative" rAng="0" ptsTypes="AA">
                                      <p:cBhvr>
                                        <p:cTn id="20" dur="1000" fill="hold"/>
                                        <p:tgtEl>
                                          <p:spTgt spid="6"/>
                                        </p:tgtEl>
                                        <p:attrNameLst>
                                          <p:attrName>ppt_x</p:attrName>
                                          <p:attrName>ppt_y</p:attrName>
                                        </p:attrNameLst>
                                      </p:cBhvr>
                                      <p:rCtr x="39"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Rectangle: Rounded Corners 13">
            <a:extLst>
              <a:ext uri="{FF2B5EF4-FFF2-40B4-BE49-F238E27FC236}">
                <a16:creationId xmlns:a16="http://schemas.microsoft.com/office/drawing/2014/main" id="{EFBF77C6-28EE-4A21-A041-AD58B4C47060}"/>
              </a:ext>
            </a:extLst>
          </p:cNvPr>
          <p:cNvSpPr/>
          <p:nvPr/>
        </p:nvSpPr>
        <p:spPr>
          <a:xfrm>
            <a:off x="321293" y="3661139"/>
            <a:ext cx="2015412" cy="142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Ontology</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3A2CAE-8DD0-4E9D-BB67-2F63E147BF93}"/>
              </a:ext>
            </a:extLst>
          </p:cNvPr>
          <p:cNvSpPr/>
          <p:nvPr/>
        </p:nvSpPr>
        <p:spPr>
          <a:xfrm>
            <a:off x="4815883" y="2188458"/>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3646F8F-D56D-449A-A116-0964C560C056}"/>
              </a:ext>
            </a:extLst>
          </p:cNvPr>
          <p:cNvSpPr/>
          <p:nvPr/>
        </p:nvSpPr>
        <p:spPr>
          <a:xfrm>
            <a:off x="4835382" y="3528049"/>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COKB</a:t>
            </a:r>
            <a:endParaRPr lang="en-US" sz="3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CE319D0-C16D-4B93-8173-59E5C8F16074}"/>
              </a:ext>
            </a:extLst>
          </p:cNvPr>
          <p:cNvCxnSpPr>
            <a:cxnSpLocks/>
            <a:stCxn id="14" idx="3"/>
            <a:endCxn id="15" idx="1"/>
          </p:cNvCxnSpPr>
          <p:nvPr/>
        </p:nvCxnSpPr>
        <p:spPr>
          <a:xfrm flipV="1">
            <a:off x="2336705" y="2679352"/>
            <a:ext cx="2479178" cy="16955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3F782F3D-5065-4708-B37E-9281F0060DF9}"/>
              </a:ext>
            </a:extLst>
          </p:cNvPr>
          <p:cNvSpPr/>
          <p:nvPr/>
        </p:nvSpPr>
        <p:spPr>
          <a:xfrm>
            <a:off x="4815883" y="4732734"/>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Search-Onto</a:t>
            </a:r>
            <a:endParaRPr lang="en-US" sz="3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DEC2FF5-4FCD-4335-80E2-D959DE0719E3}"/>
              </a:ext>
            </a:extLst>
          </p:cNvPr>
          <p:cNvCxnSpPr>
            <a:cxnSpLocks/>
            <a:stCxn id="14" idx="3"/>
            <a:endCxn id="16" idx="1"/>
          </p:cNvCxnSpPr>
          <p:nvPr/>
        </p:nvCxnSpPr>
        <p:spPr>
          <a:xfrm flipV="1">
            <a:off x="2336705" y="4018943"/>
            <a:ext cx="2498677" cy="355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AA8B342-5860-4211-AA8D-A4725E5E558B}"/>
              </a:ext>
            </a:extLst>
          </p:cNvPr>
          <p:cNvCxnSpPr>
            <a:cxnSpLocks/>
            <a:stCxn id="14" idx="3"/>
            <a:endCxn id="18" idx="1"/>
          </p:cNvCxnSpPr>
          <p:nvPr/>
        </p:nvCxnSpPr>
        <p:spPr>
          <a:xfrm>
            <a:off x="2336705" y="4374931"/>
            <a:ext cx="2479178" cy="8486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F9B3E6-986D-4684-AA64-9C64CD198874}"/>
              </a:ext>
            </a:extLst>
          </p:cNvPr>
          <p:cNvCxnSpPr>
            <a:cxnSpLocks/>
            <a:stCxn id="14" idx="3"/>
          </p:cNvCxnSpPr>
          <p:nvPr/>
        </p:nvCxnSpPr>
        <p:spPr>
          <a:xfrm>
            <a:off x="2336705" y="4374931"/>
            <a:ext cx="2498677" cy="20164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13259B-812F-413F-B6B2-02AEC13E53A1}"/>
              </a:ext>
            </a:extLst>
          </p:cNvPr>
          <p:cNvSpPr txBox="1"/>
          <p:nvPr/>
        </p:nvSpPr>
        <p:spPr>
          <a:xfrm>
            <a:off x="5059970" y="6114381"/>
            <a:ext cx="569387" cy="553998"/>
          </a:xfrm>
          <a:prstGeom prst="rect">
            <a:avLst/>
          </a:prstGeom>
          <a:noFill/>
        </p:spPr>
        <p:txBody>
          <a:bodyPr wrap="none" rtlCol="0">
            <a:spAutoFit/>
          </a:bodyPr>
          <a:lstStyle/>
          <a:p>
            <a:r>
              <a:rPr lang="vi-VN" sz="3000" b="1">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51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E13AB91-375E-47D0-853A-DCFDCE7CA10E}"/>
              </a:ext>
            </a:extLst>
          </p:cNvPr>
          <p:cNvSpPr/>
          <p:nvPr/>
        </p:nvSpPr>
        <p:spPr>
          <a:xfrm>
            <a:off x="541305" y="2811105"/>
            <a:ext cx="2422502" cy="922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Query-</a:t>
            </a:r>
            <a:r>
              <a:rPr lang="vi-VN" sz="3000" dirty="0" err="1">
                <a:latin typeface="Times New Roman" panose="02020603050405020304" pitchFamily="18" charset="0"/>
                <a:cs typeface="Times New Roman" panose="02020603050405020304" pitchFamily="18" charset="0"/>
              </a:rPr>
              <a:t>Onto</a:t>
            </a:r>
            <a:endParaRPr lang="vi-VN" sz="3200"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0BD6BF7E-E5E6-4CAA-AB01-B6B879DB4D8F}"/>
              </a:ext>
            </a:extLst>
          </p:cNvPr>
          <p:cNvSpPr/>
          <p:nvPr/>
        </p:nvSpPr>
        <p:spPr>
          <a:xfrm>
            <a:off x="541305" y="5518539"/>
            <a:ext cx="2422502" cy="92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000" dirty="0" err="1">
                <a:latin typeface="Times New Roman" panose="02020603050405020304" pitchFamily="18" charset="0"/>
                <a:cs typeface="Times New Roman" panose="02020603050405020304" pitchFamily="18" charset="0"/>
              </a:rPr>
              <a:t>model</a:t>
            </a:r>
            <a:endParaRPr lang="vi-VN" sz="32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AC599008-D583-45A8-B21A-B24CACE832B0}"/>
              </a:ext>
            </a:extLst>
          </p:cNvPr>
          <p:cNvCxnSpPr>
            <a:cxnSpLocks/>
            <a:stCxn id="23" idx="0"/>
            <a:endCxn id="13" idx="2"/>
          </p:cNvCxnSpPr>
          <p:nvPr/>
        </p:nvCxnSpPr>
        <p:spPr>
          <a:xfrm flipV="1">
            <a:off x="1752556" y="3733800"/>
            <a:ext cx="0" cy="17847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A3F108E-4D17-4859-9CE3-E6C181F5CE5E}"/>
              </a:ext>
            </a:extLst>
          </p:cNvPr>
          <p:cNvSpPr txBox="1"/>
          <p:nvPr/>
        </p:nvSpPr>
        <p:spPr>
          <a:xfrm>
            <a:off x="3943248" y="1918553"/>
            <a:ext cx="4952663"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Cải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tiến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cấu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trúc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khái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niệm</a:t>
            </a:r>
            <a:r>
              <a:rPr lang="vi-VN" sz="3000" dirty="0">
                <a:latin typeface="Times New Roman" panose="02020603050405020304" pitchFamily="18" charset="0"/>
                <a:cs typeface="Times New Roman" panose="02020603050405020304" pitchFamily="18" charset="0"/>
              </a:rPr>
              <a:t> trong mô </a:t>
            </a:r>
            <a:r>
              <a:rPr lang="vi-VN" sz="3000" dirty="0" err="1">
                <a:latin typeface="Times New Roman" panose="02020603050405020304" pitchFamily="18" charset="0"/>
                <a:cs typeface="Times New Roman" panose="02020603050405020304" pitchFamily="18" charset="0"/>
              </a:rPr>
              <a:t>hình</a:t>
            </a:r>
            <a:endParaRPr lang="en-US" sz="3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E3407B6-E328-4748-8784-2F2E9DE825CA}"/>
              </a:ext>
            </a:extLst>
          </p:cNvPr>
          <p:cNvSpPr txBox="1"/>
          <p:nvPr/>
        </p:nvSpPr>
        <p:spPr>
          <a:xfrm>
            <a:off x="3943248" y="3745649"/>
            <a:ext cx="6195351"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Tích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hợp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tri </a:t>
            </a:r>
            <a:r>
              <a:rPr lang="vi-VN" sz="3000" dirty="0" err="1">
                <a:latin typeface="Times New Roman" panose="02020603050405020304" pitchFamily="18" charset="0"/>
                <a:cs typeface="Times New Roman" panose="02020603050405020304" pitchFamily="18" charset="0"/>
              </a:rPr>
              <a:t>thức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biểu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diễn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bài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tập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và</a:t>
            </a:r>
            <a:r>
              <a:rPr lang="vi-VN" sz="3000" dirty="0">
                <a:latin typeface="Times New Roman" panose="02020603050405020304" pitchFamily="18" charset="0"/>
                <a:cs typeface="Times New Roman" panose="02020603050405020304" pitchFamily="18" charset="0"/>
              </a:rPr>
              <a:t> phương </a:t>
            </a:r>
            <a:r>
              <a:rPr lang="vi-VN" sz="3000" dirty="0" err="1">
                <a:latin typeface="Times New Roman" panose="02020603050405020304" pitchFamily="18" charset="0"/>
                <a:cs typeface="Times New Roman" panose="02020603050405020304" pitchFamily="18" charset="0"/>
              </a:rPr>
              <a:t>pháp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giải</a:t>
            </a:r>
            <a:endParaRPr lang="en-US" sz="30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9F707E3B-6AE2-449A-9ABA-CB2A2D19C4A7}"/>
              </a:ext>
            </a:extLst>
          </p:cNvPr>
          <p:cNvCxnSpPr>
            <a:cxnSpLocks/>
            <a:stCxn id="13" idx="3"/>
            <a:endCxn id="25" idx="1"/>
          </p:cNvCxnSpPr>
          <p:nvPr/>
        </p:nvCxnSpPr>
        <p:spPr>
          <a:xfrm flipV="1">
            <a:off x="2963807" y="2426385"/>
            <a:ext cx="979441" cy="846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2E854AA-F0A0-4B58-A1ED-DFC1E4B74AA9}"/>
              </a:ext>
            </a:extLst>
          </p:cNvPr>
          <p:cNvCxnSpPr>
            <a:cxnSpLocks/>
            <a:stCxn id="13" idx="3"/>
            <a:endCxn id="26" idx="1"/>
          </p:cNvCxnSpPr>
          <p:nvPr/>
        </p:nvCxnSpPr>
        <p:spPr>
          <a:xfrm>
            <a:off x="2963807" y="3272453"/>
            <a:ext cx="979441" cy="9810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08B4D989-B375-42D1-86BC-59CED96B7B6E}"/>
              </a:ext>
            </a:extLst>
          </p:cNvPr>
          <p:cNvSpPr txBox="1">
            <a:spLocks/>
          </p:cNvSpPr>
          <p:nvPr/>
        </p:nvSpPr>
        <p:spPr>
          <a:xfrm>
            <a:off x="305025" y="144700"/>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AECA82C-172A-47B8-8EB7-B9684816F40D}"/>
              </a:ext>
            </a:extLst>
          </p:cNvPr>
          <p:cNvCxnSpPr>
            <a:cxnSpLocks/>
          </p:cNvCxnSpPr>
          <p:nvPr/>
        </p:nvCxnSpPr>
        <p:spPr>
          <a:xfrm>
            <a:off x="76172" y="16151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906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3" grpId="1"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0CB928B-10B8-4179-8E0A-305848B82F9E}"/>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D955423C-6341-4DD1-8D8F-8B2D66ABA471}"/>
              </a:ext>
            </a:extLst>
          </p:cNvPr>
          <p:cNvSpPr/>
          <p:nvPr/>
        </p:nvSpPr>
        <p:spPr>
          <a:xfrm>
            <a:off x="4631961" y="411459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E166DE7-DCD6-4A75-96B9-9F0620AD88F8}"/>
              </a:ext>
            </a:extLst>
          </p:cNvPr>
          <p:cNvSpPr/>
          <p:nvPr/>
        </p:nvSpPr>
        <p:spPr>
          <a:xfrm>
            <a:off x="5796883"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C294D0B-D750-4B09-8AC3-B8A39D2EDF64}"/>
              </a:ext>
            </a:extLst>
          </p:cNvPr>
          <p:cNvSpPr/>
          <p:nvPr/>
        </p:nvSpPr>
        <p:spPr>
          <a:xfrm>
            <a:off x="6961805" y="411459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89CFE143-2A4F-4676-8502-121CC5714B14}"/>
              </a:ext>
            </a:extLst>
          </p:cNvPr>
          <p:cNvSpPr/>
          <p:nvPr/>
        </p:nvSpPr>
        <p:spPr>
          <a:xfrm>
            <a:off x="1691856"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1F5D5C0-A132-4559-A021-534B978798E5}"/>
              </a:ext>
            </a:extLst>
          </p:cNvPr>
          <p:cNvSpPr txBox="1"/>
          <p:nvPr/>
        </p:nvSpPr>
        <p:spPr>
          <a:xfrm>
            <a:off x="5393145"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A8E21CE-3B51-4364-B238-E511AFC8D624}"/>
              </a:ext>
            </a:extLst>
          </p:cNvPr>
          <p:cNvSpPr txBox="1"/>
          <p:nvPr/>
        </p:nvSpPr>
        <p:spPr>
          <a:xfrm>
            <a:off x="6582363"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D81C59-23F9-4BC7-B982-A3CE1ACB1F37}"/>
              </a:ext>
            </a:extLst>
          </p:cNvPr>
          <p:cNvSpPr txBox="1"/>
          <p:nvPr/>
        </p:nvSpPr>
        <p:spPr>
          <a:xfrm>
            <a:off x="4190628" y="39156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7FD7BE4-D1BC-47B8-94E9-D5C0477E72D2}"/>
              </a:ext>
            </a:extLst>
          </p:cNvPr>
          <p:cNvSpPr txBox="1"/>
          <p:nvPr/>
        </p:nvSpPr>
        <p:spPr>
          <a:xfrm>
            <a:off x="8164322" y="390593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ED64BD0-D3FE-4898-A66D-AB7F9C8A3ED8}"/>
              </a:ext>
            </a:extLst>
          </p:cNvPr>
          <p:cNvSpPr txBox="1"/>
          <p:nvPr/>
        </p:nvSpPr>
        <p:spPr>
          <a:xfrm>
            <a:off x="3191131" y="398225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6D742A24-A0A3-4FF2-BC82-407765DCC28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D35B145-5774-4D32-B73B-169E4F40379F}"/>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6951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p:bldP spid="18"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Rectangle: Rounded Corners 5">
            <a:extLst>
              <a:ext uri="{FF2B5EF4-FFF2-40B4-BE49-F238E27FC236}">
                <a16:creationId xmlns:a16="http://schemas.microsoft.com/office/drawing/2014/main" id="{955D2097-7F75-43A3-A0C2-808870EC98CB}"/>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imes New Roman" panose="02020603050405020304" pitchFamily="18" charset="0"/>
                <a:cs typeface="Times New Roman" panose="02020603050405020304" pitchFamily="18" charset="0"/>
              </a:rPr>
              <a:t>Query - Onto</a:t>
            </a:r>
            <a:endParaRPr lang="en-US" sz="3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A8E522D2-B79E-40C0-8FA1-C595C10CC0C8}"/>
              </a:ext>
            </a:extLst>
          </p:cNvPr>
          <p:cNvGrpSpPr/>
          <p:nvPr/>
        </p:nvGrpSpPr>
        <p:grpSpPr>
          <a:xfrm>
            <a:off x="321293" y="3518672"/>
            <a:ext cx="5774707" cy="1292039"/>
            <a:chOff x="321293" y="3518672"/>
            <a:chExt cx="5774707" cy="1292039"/>
          </a:xfrm>
        </p:grpSpPr>
        <p:sp>
          <p:nvSpPr>
            <p:cNvPr id="7" name="Rectangle: Rounded Corners 6">
              <a:extLst>
                <a:ext uri="{FF2B5EF4-FFF2-40B4-BE49-F238E27FC236}">
                  <a16:creationId xmlns:a16="http://schemas.microsoft.com/office/drawing/2014/main" id="{FFFFF6F6-7A48-4B71-9C8C-C79C9732CE52}"/>
                </a:ext>
              </a:extLst>
            </p:cNvPr>
            <p:cNvSpPr/>
            <p:nvPr/>
          </p:nvSpPr>
          <p:spPr>
            <a:xfrm>
              <a:off x="2184197" y="372733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C2770A6-AABF-4E67-9B9E-CDB8ECCBD0CE}"/>
                </a:ext>
              </a:extLst>
            </p:cNvPr>
            <p:cNvSpPr/>
            <p:nvPr/>
          </p:nvSpPr>
          <p:spPr>
            <a:xfrm>
              <a:off x="3349119" y="372733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2A4DDB0-C40B-49B1-96C6-BDA34FEF63B0}"/>
                </a:ext>
              </a:extLst>
            </p:cNvPr>
            <p:cNvSpPr/>
            <p:nvPr/>
          </p:nvSpPr>
          <p:spPr>
            <a:xfrm>
              <a:off x="4514041" y="372733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053079A-C541-46A9-9262-84F99F53937F}"/>
                </a:ext>
              </a:extLst>
            </p:cNvPr>
            <p:cNvSpPr/>
            <p:nvPr/>
          </p:nvSpPr>
          <p:spPr>
            <a:xfrm>
              <a:off x="321293" y="3777756"/>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B84BF6-4546-45EC-9F0B-FB5C98056208}"/>
                </a:ext>
              </a:extLst>
            </p:cNvPr>
            <p:cNvSpPr txBox="1"/>
            <p:nvPr/>
          </p:nvSpPr>
          <p:spPr>
            <a:xfrm>
              <a:off x="2945381"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54D3F9-941D-4CE1-B5CC-BD6131560C6B}"/>
                </a:ext>
              </a:extLst>
            </p:cNvPr>
            <p:cNvSpPr txBox="1"/>
            <p:nvPr/>
          </p:nvSpPr>
          <p:spPr>
            <a:xfrm>
              <a:off x="4134599"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817C64-1C8E-490B-9AAE-725C1FD4965A}"/>
                </a:ext>
              </a:extLst>
            </p:cNvPr>
            <p:cNvSpPr txBox="1"/>
            <p:nvPr/>
          </p:nvSpPr>
          <p:spPr>
            <a:xfrm>
              <a:off x="1742864"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CFE7B2-B90E-4798-B5AF-EF95B1ABCD12}"/>
                </a:ext>
              </a:extLst>
            </p:cNvPr>
            <p:cNvSpPr txBox="1"/>
            <p:nvPr/>
          </p:nvSpPr>
          <p:spPr>
            <a:xfrm>
              <a:off x="5716558" y="351867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DE1722F-5CFB-451F-B192-2006B845F8E5}"/>
                </a:ext>
              </a:extLst>
            </p:cNvPr>
            <p:cNvSpPr txBox="1"/>
            <p:nvPr/>
          </p:nvSpPr>
          <p:spPr>
            <a:xfrm>
              <a:off x="1176433" y="36454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4567308F-F082-4262-A6ED-71ACB75D643B}"/>
              </a:ext>
            </a:extLst>
          </p:cNvPr>
          <p:cNvSpPr txBox="1"/>
          <p:nvPr/>
        </p:nvSpPr>
        <p:spPr>
          <a:xfrm>
            <a:off x="6105288" y="359499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27406D45-C207-4A5B-BB30-ABB5205175C0}"/>
              </a:ext>
            </a:extLst>
          </p:cNvPr>
          <p:cNvGrpSpPr/>
          <p:nvPr/>
        </p:nvGrpSpPr>
        <p:grpSpPr>
          <a:xfrm>
            <a:off x="6662652" y="3528352"/>
            <a:ext cx="3434357" cy="1132723"/>
            <a:chOff x="6662652" y="3528352"/>
            <a:chExt cx="3434357" cy="1132723"/>
          </a:xfrm>
        </p:grpSpPr>
        <p:sp>
          <p:nvSpPr>
            <p:cNvPr id="37" name="TextBox 36">
              <a:extLst>
                <a:ext uri="{FF2B5EF4-FFF2-40B4-BE49-F238E27FC236}">
                  <a16:creationId xmlns:a16="http://schemas.microsoft.com/office/drawing/2014/main" id="{BF43A31A-8558-44CC-B950-6B37B490A4EB}"/>
                </a:ext>
              </a:extLst>
            </p:cNvPr>
            <p:cNvSpPr txBox="1"/>
            <p:nvPr/>
          </p:nvSpPr>
          <p:spPr>
            <a:xfrm>
              <a:off x="6662652"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C81EC2DC-905B-4307-81F0-CE610E745989}"/>
                </a:ext>
              </a:extLst>
            </p:cNvPr>
            <p:cNvSpPr/>
            <p:nvPr/>
          </p:nvSpPr>
          <p:spPr>
            <a:xfrm>
              <a:off x="7067190" y="3765813"/>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Exer</a:t>
              </a:r>
              <a:endParaRPr lang="en-US" sz="3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B6BFFBA-E217-444C-8068-B10BD9BAFC89}"/>
                </a:ext>
              </a:extLst>
            </p:cNvPr>
            <p:cNvSpPr txBox="1"/>
            <p:nvPr/>
          </p:nvSpPr>
          <p:spPr>
            <a:xfrm>
              <a:off x="8284970" y="3953189"/>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786AD002-6686-48F5-855E-CF710907EC2F}"/>
                </a:ext>
              </a:extLst>
            </p:cNvPr>
            <p:cNvSpPr/>
            <p:nvPr/>
          </p:nvSpPr>
          <p:spPr>
            <a:xfrm>
              <a:off x="8540148" y="3752244"/>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proof</a:t>
              </a:r>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806D0B8A-71CD-41FB-B1AA-A7AC0B806D73}"/>
                </a:ext>
              </a:extLst>
            </p:cNvPr>
            <p:cNvSpPr txBox="1"/>
            <p:nvPr/>
          </p:nvSpPr>
          <p:spPr>
            <a:xfrm>
              <a:off x="9717567"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40887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246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78 -0.30486 " pathEditMode="relative" rAng="0" ptsTypes="AA">
                                      <p:cBhvr>
                                        <p:cTn id="20" dur="1000" fill="hold"/>
                                        <p:tgtEl>
                                          <p:spTgt spid="5"/>
                                        </p:tgtEl>
                                        <p:attrNameLst>
                                          <p:attrName>ppt_x</p:attrName>
                                          <p:attrName>ppt_y</p:attrName>
                                        </p:attrNameLst>
                                      </p:cBhvr>
                                      <p:rCtr x="-39"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TotalTime>
  <Words>1697</Words>
  <Application>Microsoft Office PowerPoint</Application>
  <PresentationFormat>Widescreen</PresentationFormat>
  <Paragraphs>174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ĐỀ TÀI:   XÂY DỰNG HỆ THỐNG TRA CỨU KIẾN THỨC MÔN CẤU TRÚC DỮ LIỆU DỰA TRÊN ONTOLOGY QUERY-ONTO</vt:lpstr>
      <vt:lpstr>Nội dung:</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Nội dung:</vt:lpstr>
      <vt:lpstr>PowerPoint Presentation</vt:lpstr>
      <vt:lpstr>PowerPoint Presentation</vt:lpstr>
      <vt:lpstr>Cảm ơn thầy/cô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ĐỀ TÀI:   XÂY DỰNG HỆ THỐNG TRA CỨU KIẾN THỨC MÔN CẤU TRÚC DỮ LIỆU DỰA TRÊN ONTOLOGY QUERY-ONTO</dc:title>
  <dc:creator>Kiên Trung</dc:creator>
  <cp:lastModifiedBy>Kiên Trung</cp:lastModifiedBy>
  <cp:revision>42</cp:revision>
  <dcterms:created xsi:type="dcterms:W3CDTF">2021-08-07T10:15:34Z</dcterms:created>
  <dcterms:modified xsi:type="dcterms:W3CDTF">2021-08-07T12:00:50Z</dcterms:modified>
</cp:coreProperties>
</file>