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4" r:id="rId3"/>
    <p:sldId id="276" r:id="rId4"/>
    <p:sldId id="277" r:id="rId5"/>
    <p:sldId id="278" r:id="rId6"/>
    <p:sldId id="279" r:id="rId7"/>
    <p:sldId id="280" r:id="rId8"/>
    <p:sldId id="281" r:id="rId9"/>
    <p:sldId id="291" r:id="rId10"/>
    <p:sldId id="282" r:id="rId11"/>
    <p:sldId id="283" r:id="rId12"/>
    <p:sldId id="284" r:id="rId13"/>
    <p:sldId id="285" r:id="rId14"/>
    <p:sldId id="286" r:id="rId15"/>
    <p:sldId id="269" r:id="rId16"/>
    <p:sldId id="270" r:id="rId17"/>
    <p:sldId id="287" r:id="rId18"/>
    <p:sldId id="288" r:id="rId19"/>
    <p:sldId id="289" r:id="rId20"/>
    <p:sldId id="290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bastian Breß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90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2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3BC4A-FB7B-4676-954D-6E5A7D450F6F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CADA5-647F-4817-881B-0A59ADB572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24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27232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  <p:sp>
        <p:nvSpPr>
          <p:cNvPr id="2" name="Rechteck 1"/>
          <p:cNvSpPr/>
          <p:nvPr userDrawn="1"/>
        </p:nvSpPr>
        <p:spPr>
          <a:xfrm>
            <a:off x="-108520" y="6237312"/>
            <a:ext cx="9252520" cy="62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‹Nr.›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" name="Textfeld 1"/>
          <p:cNvSpPr txBox="1"/>
          <p:nvPr userDrawn="1"/>
        </p:nvSpPr>
        <p:spPr>
          <a:xfrm>
            <a:off x="1547664" y="6361583"/>
            <a:ext cx="691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Traub et al., Optimized On-Demand Data Streaming from</a:t>
            </a:r>
            <a:r>
              <a:rPr lang="en-US" baseline="0" dirty="0" smtClean="0"/>
              <a:t> Sensor Nodes, </a:t>
            </a:r>
            <a:r>
              <a:rPr lang="en-US" baseline="0" dirty="0" err="1" smtClean="0"/>
              <a:t>SoCC</a:t>
            </a:r>
            <a:r>
              <a:rPr lang="en-US" baseline="0" dirty="0" smtClean="0"/>
              <a:t> ‘17</a:t>
            </a:r>
            <a:endParaRPr lang="en-US" dirty="0"/>
          </a:p>
        </p:txBody>
      </p:sp>
      <p:pic>
        <p:nvPicPr>
          <p:cNvPr id="9" name="Picture 27" descr="https://upload.wikimedia.org/wikipedia/commons/thumb/2/2e/Logo_der_Technischen_Universit%C3%A4t_Berlin.svg/1200px-Logo_der_Technischen_Universit%C3%A4t_Berlin.svg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6279916"/>
            <a:ext cx="720080" cy="40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9" descr="http://www.dfki.uni-kl.de/archistant/style/DFKI-EN-Logo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39"/>
          <a:stretch/>
        </p:blipFill>
        <p:spPr bwMode="auto">
          <a:xfrm>
            <a:off x="755576" y="6275568"/>
            <a:ext cx="958844" cy="35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-163112" y="6453335"/>
            <a:ext cx="360040" cy="229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liennummernplatzhalter 15"/>
          <p:cNvSpPr>
            <a:spLocks noGrp="1"/>
          </p:cNvSpPr>
          <p:nvPr>
            <p:ph type="sldNum" idx="4"/>
          </p:nvPr>
        </p:nvSpPr>
        <p:spPr>
          <a:xfrm>
            <a:off x="8445161" y="6264608"/>
            <a:ext cx="548700" cy="524700"/>
          </a:xfrm>
          <a:prstGeom prst="rect">
            <a:avLst/>
          </a:prstGeo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/>
              <a:pPr lvl="0" algn="r">
                <a:spcBef>
                  <a:spcPts val="0"/>
                </a:spcBef>
                <a:buNone/>
              </a:pPr>
              <a:t>‹Nr.›</a:t>
            </a:fld>
            <a:endParaRPr lang="en" b="1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789" y="3617847"/>
            <a:ext cx="9144000" cy="144016"/>
          </a:xfrm>
          <a:prstGeom prst="rect">
            <a:avLst/>
          </a:prstGeom>
          <a:solidFill>
            <a:srgbClr val="0267FF"/>
          </a:solidFill>
          <a:ln>
            <a:solidFill>
              <a:srgbClr val="026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1988840"/>
            <a:ext cx="8520600" cy="1556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 dirty="0"/>
              <a:t>Optimized On-Demand Data Streaming from Sensor Nodes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852381"/>
            <a:ext cx="9144000" cy="55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900" b="1" dirty="0"/>
              <a:t>Jonas Traub</a:t>
            </a:r>
            <a:r>
              <a:rPr lang="en" sz="1900" dirty="0"/>
              <a:t>, Sebastian Breß, Asterios Katsifodimos, Tilmann Rabl, Volker Markl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810011" y="53752"/>
            <a:ext cx="5642309" cy="1143000"/>
            <a:chOff x="1187624" y="0"/>
            <a:chExt cx="5642309" cy="1143000"/>
          </a:xfrm>
        </p:grpSpPr>
        <p:sp>
          <p:nvSpPr>
            <p:cNvPr id="56" name="Shape 56"/>
            <p:cNvSpPr txBox="1"/>
            <p:nvPr/>
          </p:nvSpPr>
          <p:spPr>
            <a:xfrm>
              <a:off x="4840892" y="233440"/>
              <a:ext cx="1989041" cy="792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 dirty="0">
                  <a:solidFill>
                    <a:schemeClr val="dk2"/>
                  </a:solidFill>
                </a:rPr>
                <a:t>Santa Clara, </a:t>
              </a:r>
              <a:r>
                <a:rPr lang="en" sz="1200" b="1" dirty="0" smtClean="0">
                  <a:solidFill>
                    <a:schemeClr val="dk2"/>
                  </a:solidFill>
                </a:rPr>
                <a:t>California,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1200" b="1" dirty="0" smtClean="0">
                  <a:solidFill>
                    <a:schemeClr val="dk2"/>
                  </a:solidFill>
                </a:rPr>
                <a:t>September </a:t>
              </a:r>
              <a:r>
                <a:rPr lang="en" sz="1200" b="1" dirty="0">
                  <a:solidFill>
                    <a:schemeClr val="dk2"/>
                  </a:solidFill>
                </a:rPr>
                <a:t>25-27, 2017</a:t>
              </a:r>
            </a:p>
          </p:txBody>
        </p:sp>
        <p:pic>
          <p:nvPicPr>
            <p:cNvPr id="57" name="Shape 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87624" y="0"/>
              <a:ext cx="3810000" cy="1143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" name="Picture 27" descr="https://upload.wikimedia.org/wikipedia/commons/thumb/2/2e/Logo_der_Technischen_Universit%C3%A4t_Berlin.svg/1200px-Logo_der_Technischen_Universit%C3%A4t_Berli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96" y="5877272"/>
            <a:ext cx="1440160" cy="80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9" descr="http://www.dfki.uni-kl.de/archistant/style/DFKI-EN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877272"/>
            <a:ext cx="3219722" cy="71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0" y="1988840"/>
            <a:ext cx="9144000" cy="144016"/>
          </a:xfrm>
          <a:prstGeom prst="rect">
            <a:avLst/>
          </a:prstGeom>
          <a:solidFill>
            <a:srgbClr val="0267FF"/>
          </a:solidFill>
          <a:ln>
            <a:solidFill>
              <a:srgbClr val="026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Read Fusion</a:t>
            </a:r>
            <a:endParaRPr lang="en-US" dirty="0"/>
          </a:p>
        </p:txBody>
      </p:sp>
      <p:sp>
        <p:nvSpPr>
          <p:cNvPr id="18" name="Foliennummernplatzhalter 15"/>
          <p:cNvSpPr>
            <a:spLocks noGrp="1"/>
          </p:cNvSpPr>
          <p:nvPr>
            <p:ph type="sldNum" idx="12"/>
          </p:nvPr>
        </p:nvSpPr>
        <p:spPr>
          <a:xfrm>
            <a:off x="8445161" y="6264608"/>
            <a:ext cx="548700" cy="524700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/>
              <a:pPr lvl="0" algn="r">
                <a:spcBef>
                  <a:spcPts val="0"/>
                </a:spcBef>
                <a:buNone/>
              </a:pPr>
              <a:t>10</a:t>
            </a:fld>
            <a:endParaRPr lang="en" b="1" dirty="0"/>
          </a:p>
        </p:txBody>
      </p:sp>
      <p:pic>
        <p:nvPicPr>
          <p:cNvPr id="9" name="Shape 3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287" y="1278502"/>
            <a:ext cx="7581424" cy="171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hteck 12"/>
          <p:cNvSpPr/>
          <p:nvPr/>
        </p:nvSpPr>
        <p:spPr>
          <a:xfrm>
            <a:off x="6680180" y="1772816"/>
            <a:ext cx="1132180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5652120" y="1772816"/>
            <a:ext cx="100811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4527288" y="1772816"/>
            <a:ext cx="112483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Read Fusion</a:t>
            </a:r>
            <a:endParaRPr lang="en-US" dirty="0"/>
          </a:p>
        </p:txBody>
      </p:sp>
      <p:sp>
        <p:nvSpPr>
          <p:cNvPr id="18" name="Foliennummernplatzhalter 15"/>
          <p:cNvSpPr>
            <a:spLocks noGrp="1"/>
          </p:cNvSpPr>
          <p:nvPr>
            <p:ph type="sldNum" idx="12"/>
          </p:nvPr>
        </p:nvSpPr>
        <p:spPr>
          <a:xfrm>
            <a:off x="8445161" y="6264608"/>
            <a:ext cx="548700" cy="524700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/>
              <a:pPr lvl="0" algn="r">
                <a:spcBef>
                  <a:spcPts val="0"/>
                </a:spcBef>
                <a:buNone/>
              </a:pPr>
              <a:t>11</a:t>
            </a:fld>
            <a:endParaRPr lang="en" b="1" dirty="0"/>
          </a:p>
        </p:txBody>
      </p:sp>
      <p:pic>
        <p:nvPicPr>
          <p:cNvPr id="9" name="Shape 3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287" y="1278502"/>
            <a:ext cx="7581424" cy="171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hteck 12"/>
          <p:cNvSpPr/>
          <p:nvPr/>
        </p:nvSpPr>
        <p:spPr>
          <a:xfrm>
            <a:off x="6680180" y="1772816"/>
            <a:ext cx="1132180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5652120" y="1772816"/>
            <a:ext cx="100811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hape 364"/>
          <p:cNvSpPr txBox="1"/>
          <p:nvPr/>
        </p:nvSpPr>
        <p:spPr>
          <a:xfrm>
            <a:off x="419994" y="3441006"/>
            <a:ext cx="6413100" cy="64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1) Minimize Sensor Reads and Data Transfer: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0" name="Shape 365"/>
          <p:cNvSpPr txBox="1"/>
          <p:nvPr/>
        </p:nvSpPr>
        <p:spPr>
          <a:xfrm>
            <a:off x="365270" y="4966456"/>
            <a:ext cx="4149900" cy="76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b="1"/>
          </a:p>
        </p:txBody>
      </p:sp>
      <p:pic>
        <p:nvPicPr>
          <p:cNvPr id="11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895" y="4010556"/>
            <a:ext cx="6311489" cy="124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367"/>
          <p:cNvSpPr txBox="1"/>
          <p:nvPr/>
        </p:nvSpPr>
        <p:spPr>
          <a:xfrm>
            <a:off x="3033245" y="5144981"/>
            <a:ext cx="2256900" cy="18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Latest possible read time</a:t>
            </a:r>
          </a:p>
        </p:txBody>
      </p:sp>
    </p:spTree>
    <p:extLst>
      <p:ext uri="{BB962C8B-B14F-4D97-AF65-F5344CB8AC3E}">
        <p14:creationId xmlns:p14="http://schemas.microsoft.com/office/powerpoint/2010/main" val="4875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Time Optimization</a:t>
            </a:r>
            <a:endParaRPr lang="en-US" dirty="0"/>
          </a:p>
        </p:txBody>
      </p:sp>
      <p:sp>
        <p:nvSpPr>
          <p:cNvPr id="18" name="Foliennummernplatzhalter 15"/>
          <p:cNvSpPr>
            <a:spLocks noGrp="1"/>
          </p:cNvSpPr>
          <p:nvPr>
            <p:ph type="sldNum" idx="12"/>
          </p:nvPr>
        </p:nvSpPr>
        <p:spPr>
          <a:xfrm>
            <a:off x="8445161" y="6264608"/>
            <a:ext cx="548700" cy="524700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/>
              <a:pPr lvl="0" algn="r">
                <a:spcBef>
                  <a:spcPts val="0"/>
                </a:spcBef>
                <a:buNone/>
              </a:pPr>
              <a:t>12</a:t>
            </a:fld>
            <a:endParaRPr lang="en" b="1" dirty="0"/>
          </a:p>
        </p:txBody>
      </p:sp>
      <p:pic>
        <p:nvPicPr>
          <p:cNvPr id="9" name="Shape 3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287" y="1278502"/>
            <a:ext cx="7581424" cy="171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hteck 12"/>
          <p:cNvSpPr/>
          <p:nvPr/>
        </p:nvSpPr>
        <p:spPr>
          <a:xfrm>
            <a:off x="6680180" y="1772816"/>
            <a:ext cx="1132180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5652120" y="1772816"/>
            <a:ext cx="100811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hape 365"/>
          <p:cNvSpPr txBox="1"/>
          <p:nvPr/>
        </p:nvSpPr>
        <p:spPr>
          <a:xfrm>
            <a:off x="365270" y="4966456"/>
            <a:ext cx="4149900" cy="76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b="1"/>
          </a:p>
        </p:txBody>
      </p:sp>
      <p:sp>
        <p:nvSpPr>
          <p:cNvPr id="15" name="Shape 378"/>
          <p:cNvSpPr txBox="1"/>
          <p:nvPr/>
        </p:nvSpPr>
        <p:spPr>
          <a:xfrm>
            <a:off x="119350" y="3404948"/>
            <a:ext cx="8952300" cy="64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2) Optimize Sensor Read Times:</a:t>
            </a:r>
          </a:p>
          <a:p>
            <a:pPr lvl="0">
              <a:spcBef>
                <a:spcPts val="0"/>
              </a:spcBef>
              <a:buNone/>
            </a:pPr>
            <a:endParaRPr sz="1000" dirty="0"/>
          </a:p>
          <a:p>
            <a:pPr marL="9144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dirty="0"/>
              <a:t>Minimize penalty while executing the minimum number of sensor reads only</a:t>
            </a:r>
          </a:p>
          <a:p>
            <a:pPr marL="9144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dirty="0"/>
              <a:t>Smart assignment of read requests to sensor reads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16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100" y="4640120"/>
            <a:ext cx="6311500" cy="1237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52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5"/>
          <p:cNvSpPr>
            <a:spLocks noGrp="1"/>
          </p:cNvSpPr>
          <p:nvPr>
            <p:ph type="sldNum" idx="12"/>
          </p:nvPr>
        </p:nvSpPr>
        <p:spPr>
          <a:xfrm>
            <a:off x="8445161" y="6264608"/>
            <a:ext cx="548700" cy="524700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/>
              <a:pPr lvl="0" algn="r">
                <a:spcBef>
                  <a:spcPts val="0"/>
                </a:spcBef>
                <a:buNone/>
              </a:pPr>
              <a:t>13</a:t>
            </a:fld>
            <a:endParaRPr lang="en" b="1" dirty="0"/>
          </a:p>
        </p:txBody>
      </p:sp>
      <p:pic>
        <p:nvPicPr>
          <p:cNvPr id="9" name="Shape 3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287" y="1278502"/>
            <a:ext cx="7581424" cy="171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hteck 12"/>
          <p:cNvSpPr/>
          <p:nvPr/>
        </p:nvSpPr>
        <p:spPr>
          <a:xfrm>
            <a:off x="6680180" y="1772816"/>
            <a:ext cx="1132180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9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Filtering</a:t>
            </a:r>
            <a:endParaRPr lang="en-US" dirty="0"/>
          </a:p>
        </p:txBody>
      </p:sp>
      <p:sp>
        <p:nvSpPr>
          <p:cNvPr id="18" name="Foliennummernplatzhalter 15"/>
          <p:cNvSpPr>
            <a:spLocks noGrp="1"/>
          </p:cNvSpPr>
          <p:nvPr>
            <p:ph type="sldNum" idx="12"/>
          </p:nvPr>
        </p:nvSpPr>
        <p:spPr>
          <a:xfrm>
            <a:off x="8445161" y="6264608"/>
            <a:ext cx="548700" cy="524700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/>
              <a:pPr lvl="0" algn="r">
                <a:spcBef>
                  <a:spcPts val="0"/>
                </a:spcBef>
                <a:buNone/>
              </a:pPr>
              <a:t>14</a:t>
            </a:fld>
            <a:endParaRPr lang="en" b="1" dirty="0"/>
          </a:p>
        </p:txBody>
      </p:sp>
      <p:pic>
        <p:nvPicPr>
          <p:cNvPr id="9" name="Shape 3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287" y="1278502"/>
            <a:ext cx="7581424" cy="171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386"/>
          <p:cNvSpPr txBox="1"/>
          <p:nvPr/>
        </p:nvSpPr>
        <p:spPr>
          <a:xfrm>
            <a:off x="249575" y="2780928"/>
            <a:ext cx="8377200" cy="219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000" dirty="0" smtClean="0">
                <a:solidFill>
                  <a:schemeClr val="dk1"/>
                </a:solidFill>
              </a:rPr>
              <a:t>Enable </a:t>
            </a:r>
            <a:r>
              <a:rPr lang="en" sz="2000" dirty="0">
                <a:solidFill>
                  <a:schemeClr val="dk1"/>
                </a:solidFill>
              </a:rPr>
              <a:t>adaptive filtering in combination with adaptive sampling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Enable model-driven data </a:t>
            </a:r>
            <a:r>
              <a:rPr lang="en" sz="2000" dirty="0" smtClean="0">
                <a:solidFill>
                  <a:schemeClr val="dk1"/>
                </a:solidFill>
              </a:rPr>
              <a:t>acquisition</a:t>
            </a:r>
          </a:p>
        </p:txBody>
      </p:sp>
      <p:pic>
        <p:nvPicPr>
          <p:cNvPr id="12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474" y="4797153"/>
            <a:ext cx="6479870" cy="990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918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Evaluation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-108520" y="1196752"/>
            <a:ext cx="9252445" cy="489507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b="1" dirty="0">
              <a:solidFill>
                <a:srgbClr val="000000"/>
              </a:solidFill>
            </a:endParaRP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" sz="2400" dirty="0" smtClean="0">
                <a:solidFill>
                  <a:srgbClr val="000000"/>
                </a:solidFill>
              </a:rPr>
              <a:t>Replay sensor data from a football match [DEBS ’13]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" sz="2400" dirty="0" smtClean="0">
                <a:solidFill>
                  <a:srgbClr val="000000"/>
                </a:solidFill>
              </a:rPr>
              <a:t>Random UDSFs:</a:t>
            </a:r>
          </a:p>
          <a:p>
            <a:pPr marL="228600" lvl="1">
              <a:buClr>
                <a:srgbClr val="000000"/>
              </a:buClr>
              <a:buNone/>
            </a:pPr>
            <a:r>
              <a:rPr lang="en" sz="2000" dirty="0" smtClean="0">
                <a:solidFill>
                  <a:srgbClr val="000000"/>
                </a:solidFill>
              </a:rPr>
              <a:t>	- Read in a poisson process (also simulate load peaks)</a:t>
            </a:r>
            <a:br>
              <a:rPr lang="en" sz="2000" dirty="0" smtClean="0">
                <a:solidFill>
                  <a:srgbClr val="000000"/>
                </a:solidFill>
              </a:rPr>
            </a:br>
            <a:r>
              <a:rPr lang="en" sz="2000" dirty="0" smtClean="0">
                <a:solidFill>
                  <a:srgbClr val="000000"/>
                </a:solidFill>
              </a:rPr>
              <a:t>	- In average 1 read per query per second</a:t>
            </a:r>
            <a:br>
              <a:rPr lang="en" sz="2000" dirty="0" smtClean="0">
                <a:solidFill>
                  <a:srgbClr val="000000"/>
                </a:solidFill>
              </a:rPr>
            </a:br>
            <a:r>
              <a:rPr lang="en" sz="2000" dirty="0" smtClean="0">
                <a:solidFill>
                  <a:srgbClr val="000000"/>
                </a:solidFill>
              </a:rPr>
              <a:t/>
            </a:r>
            <a:br>
              <a:rPr lang="en" sz="2000" dirty="0" smtClean="0">
                <a:solidFill>
                  <a:srgbClr val="000000"/>
                </a:solidFill>
              </a:rPr>
            </a:br>
            <a:r>
              <a:rPr lang="en" sz="2000" dirty="0" smtClean="0">
                <a:solidFill>
                  <a:srgbClr val="000000"/>
                </a:solidFill>
              </a:rPr>
              <a:t>	- Exponentially distributed read time tolerance</a:t>
            </a:r>
            <a:br>
              <a:rPr lang="en" sz="2000" dirty="0" smtClean="0">
                <a:solidFill>
                  <a:srgbClr val="000000"/>
                </a:solidFill>
              </a:rPr>
            </a:br>
            <a:r>
              <a:rPr lang="en" sz="2000" dirty="0" smtClean="0">
                <a:solidFill>
                  <a:srgbClr val="000000"/>
                </a:solidFill>
              </a:rPr>
              <a:t>		- high probability for small tolerances</a:t>
            </a:r>
            <a:br>
              <a:rPr lang="en" sz="2000" dirty="0" smtClean="0">
                <a:solidFill>
                  <a:srgbClr val="000000"/>
                </a:solidFill>
              </a:rPr>
            </a:br>
            <a:r>
              <a:rPr lang="en" sz="2000" dirty="0" smtClean="0">
                <a:solidFill>
                  <a:srgbClr val="000000"/>
                </a:solidFill>
              </a:rPr>
              <a:t>		- small probability for large tolerances</a:t>
            </a:r>
            <a:br>
              <a:rPr lang="en" sz="2000" dirty="0" smtClean="0">
                <a:solidFill>
                  <a:srgbClr val="000000"/>
                </a:solidFill>
              </a:rPr>
            </a:br>
            <a:r>
              <a:rPr lang="en" sz="2000" dirty="0" smtClean="0">
                <a:solidFill>
                  <a:srgbClr val="000000"/>
                </a:solidFill>
              </a:rPr>
              <a:t>	- In average 0.04s read time tolerance</a:t>
            </a:r>
            <a:endParaRPr lang="en"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Shape 399"/>
          <p:cNvPicPr preferRelativeResize="0"/>
          <p:nvPr/>
        </p:nvPicPr>
        <p:blipFill rotWithShape="1">
          <a:blip r:embed="rId3">
            <a:alphaModFix/>
          </a:blip>
          <a:srcRect b="50000"/>
          <a:stretch/>
        </p:blipFill>
        <p:spPr>
          <a:xfrm>
            <a:off x="868389" y="1484784"/>
            <a:ext cx="7376019" cy="32215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" dirty="0"/>
              <a:t>Increasing the number of concurrent queries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-144016" y="5056148"/>
            <a:ext cx="93965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215900">
              <a:buFont typeface="Arial" panose="020B0604020202020204" pitchFamily="34" charset="0"/>
              <a:buChar char="•"/>
            </a:pPr>
            <a:r>
              <a:rPr lang="en-ZW" sz="1900" dirty="0"/>
              <a:t>On-Demand scheduling reduces sensor reads and data transfer </a:t>
            </a:r>
            <a:r>
              <a:rPr lang="en-ZW" sz="1900" dirty="0" smtClean="0"/>
              <a:t>by up </a:t>
            </a:r>
            <a:r>
              <a:rPr lang="en-ZW" sz="1900" dirty="0"/>
              <a:t>to 87</a:t>
            </a:r>
            <a:r>
              <a:rPr lang="en-ZW" sz="1900" dirty="0" smtClean="0"/>
              <a:t>%.</a:t>
            </a:r>
          </a:p>
          <a:p>
            <a:pPr marL="571500" indent="-215900">
              <a:buFont typeface="Arial" panose="020B0604020202020204" pitchFamily="34" charset="0"/>
              <a:buChar char="•"/>
            </a:pPr>
            <a:endParaRPr lang="en-ZW" sz="1000" dirty="0"/>
          </a:p>
          <a:p>
            <a:pPr marL="571500" indent="-215900">
              <a:buFont typeface="Arial" panose="020B0604020202020204" pitchFamily="34" charset="0"/>
              <a:buChar char="•"/>
            </a:pPr>
            <a:r>
              <a:rPr lang="en-ZW" sz="1900" dirty="0"/>
              <a:t>The </a:t>
            </a:r>
            <a:r>
              <a:rPr lang="en-ZW" sz="1900" dirty="0" smtClean="0"/>
              <a:t># of </a:t>
            </a:r>
            <a:r>
              <a:rPr lang="en-ZW" sz="1900" dirty="0"/>
              <a:t>reads and transfers increases </a:t>
            </a:r>
            <a:r>
              <a:rPr lang="en-ZW" sz="1900" dirty="0" smtClean="0"/>
              <a:t>sub-linearly with the # </a:t>
            </a:r>
            <a:r>
              <a:rPr lang="en-ZW" sz="1900" dirty="0"/>
              <a:t>of queries.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Shape 399"/>
          <p:cNvPicPr preferRelativeResize="0"/>
          <p:nvPr/>
        </p:nvPicPr>
        <p:blipFill rotWithShape="1">
          <a:blip r:embed="rId3">
            <a:alphaModFix/>
          </a:blip>
          <a:srcRect t="50224" b="-447"/>
          <a:stretch/>
        </p:blipFill>
        <p:spPr>
          <a:xfrm>
            <a:off x="868389" y="1412776"/>
            <a:ext cx="7376019" cy="32359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" dirty="0"/>
              <a:t>Increasing the number of concurrent queries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-144016" y="5056148"/>
            <a:ext cx="93965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215900">
              <a:buFont typeface="Arial" panose="020B0604020202020204" pitchFamily="34" charset="0"/>
              <a:buChar char="•"/>
            </a:pPr>
            <a:r>
              <a:rPr lang="en-ZW" sz="2000" dirty="0"/>
              <a:t>Our read-time optimizer reduces the deviation from desired read </a:t>
            </a:r>
            <a:r>
              <a:rPr lang="en-ZW" sz="2000" dirty="0" smtClean="0"/>
              <a:t>times</a:t>
            </a:r>
            <a:br>
              <a:rPr lang="en-ZW" sz="2000" dirty="0" smtClean="0"/>
            </a:br>
            <a:r>
              <a:rPr lang="en-ZW" sz="2000" dirty="0" smtClean="0"/>
              <a:t>by </a:t>
            </a:r>
            <a:r>
              <a:rPr lang="en-ZW" sz="2000" dirty="0"/>
              <a:t>up to 69% (preserving the min. # of reads and transfers).</a:t>
            </a:r>
            <a:endParaRPr lang="en-ZW" sz="1900" dirty="0"/>
          </a:p>
        </p:txBody>
      </p:sp>
    </p:spTree>
    <p:extLst>
      <p:ext uri="{BB962C8B-B14F-4D97-AF65-F5344CB8AC3E}">
        <p14:creationId xmlns:p14="http://schemas.microsoft.com/office/powerpoint/2010/main" val="250449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" dirty="0"/>
              <a:t>Increasing </a:t>
            </a:r>
            <a:r>
              <a:rPr lang="en" dirty="0" smtClean="0"/>
              <a:t>read time tolerances</a:t>
            </a:r>
            <a:endParaRPr lang="en-US" dirty="0"/>
          </a:p>
        </p:txBody>
      </p:sp>
      <p:pic>
        <p:nvPicPr>
          <p:cNvPr id="7" name="Shape 4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60166"/>
            <a:ext cx="8010525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413"/>
          <p:cNvSpPr/>
          <p:nvPr/>
        </p:nvSpPr>
        <p:spPr>
          <a:xfrm>
            <a:off x="4297100" y="1193625"/>
            <a:ext cx="4383900" cy="4275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6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" dirty="0"/>
              <a:t>Increasing </a:t>
            </a:r>
            <a:r>
              <a:rPr lang="en" dirty="0" smtClean="0"/>
              <a:t>read time tolerances</a:t>
            </a:r>
            <a:endParaRPr lang="en-US" dirty="0"/>
          </a:p>
        </p:txBody>
      </p:sp>
      <p:pic>
        <p:nvPicPr>
          <p:cNvPr id="7" name="Shape 4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60166"/>
            <a:ext cx="8010525" cy="4124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513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Sensor Cloud </a:t>
            </a:r>
            <a:r>
              <a:rPr lang="en-US" dirty="0"/>
              <a:t>– State of the Art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251519" y="1824577"/>
            <a:ext cx="8626854" cy="2756551"/>
            <a:chOff x="128062" y="5934678"/>
            <a:chExt cx="13086274" cy="4181475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62" y="5934678"/>
              <a:ext cx="9782175" cy="418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10574488" y="8594420"/>
              <a:ext cx="2639848" cy="131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Real-time insights</a:t>
              </a:r>
              <a:endParaRPr lang="en-US" sz="2000" dirty="0"/>
            </a:p>
          </p:txBody>
        </p:sp>
        <p:sp>
          <p:nvSpPr>
            <p:cNvPr id="8" name="Eingekerbter Richtungspfeil 7"/>
            <p:cNvSpPr/>
            <p:nvPr/>
          </p:nvSpPr>
          <p:spPr>
            <a:xfrm>
              <a:off x="10028306" y="8387851"/>
              <a:ext cx="575177" cy="1538982"/>
            </a:xfrm>
            <a:prstGeom prst="chevron">
              <a:avLst/>
            </a:prstGeom>
            <a:solidFill>
              <a:srgbClr val="0267FF"/>
            </a:solidFill>
            <a:ln>
              <a:solidFill>
                <a:srgbClr val="0267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Rechteck 9"/>
          <p:cNvSpPr/>
          <p:nvPr/>
        </p:nvSpPr>
        <p:spPr>
          <a:xfrm>
            <a:off x="2987823" y="1824577"/>
            <a:ext cx="58905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Billions of sensor nodes form a </a:t>
            </a:r>
            <a:r>
              <a:rPr lang="en-US" sz="2000" b="1" dirty="0"/>
              <a:t>sensor cloud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and offer data streams to analysis systems.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07504" y="4885600"/>
            <a:ext cx="6520702" cy="77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86"/>
          <a:stretch/>
        </p:blipFill>
        <p:spPr bwMode="auto">
          <a:xfrm>
            <a:off x="107504" y="4614007"/>
            <a:ext cx="6520702" cy="33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Eingekerbter Richtungspfeil 12"/>
          <p:cNvSpPr/>
          <p:nvPr/>
        </p:nvSpPr>
        <p:spPr>
          <a:xfrm>
            <a:off x="1979712" y="5081182"/>
            <a:ext cx="2592288" cy="576064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Eingekerbter Richtungspfeil 14"/>
          <p:cNvSpPr/>
          <p:nvPr/>
        </p:nvSpPr>
        <p:spPr>
          <a:xfrm>
            <a:off x="4355976" y="5061805"/>
            <a:ext cx="2592288" cy="576064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652120" y="4614007"/>
            <a:ext cx="1125929" cy="659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idx="12"/>
          </p:nvPr>
        </p:nvSpPr>
        <p:spPr>
          <a:xfrm>
            <a:off x="8445161" y="6264608"/>
            <a:ext cx="548700" cy="524700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/>
              <a:pPr lvl="0" algn="r">
                <a:spcBef>
                  <a:spcPts val="0"/>
                </a:spcBef>
                <a:buNone/>
              </a:pPr>
              <a:t>2</a:t>
            </a:fld>
            <a:endParaRPr lang="en" b="1" dirty="0"/>
          </a:p>
        </p:txBody>
      </p:sp>
    </p:spTree>
    <p:extLst>
      <p:ext uri="{BB962C8B-B14F-4D97-AF65-F5344CB8AC3E}">
        <p14:creationId xmlns:p14="http://schemas.microsoft.com/office/powerpoint/2010/main" val="96948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5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789" y="2204864"/>
            <a:ext cx="9144000" cy="144016"/>
          </a:xfrm>
          <a:prstGeom prst="rect">
            <a:avLst/>
          </a:prstGeom>
          <a:solidFill>
            <a:srgbClr val="0267FF"/>
          </a:solidFill>
          <a:ln>
            <a:solidFill>
              <a:srgbClr val="026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364787"/>
            <a:ext cx="8520600" cy="1556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 dirty="0"/>
              <a:t>Optimized On-Demand Data Streaming from Sensor Nodes</a:t>
            </a:r>
          </a:p>
        </p:txBody>
      </p:sp>
      <p:pic>
        <p:nvPicPr>
          <p:cNvPr id="7" name="Picture 27" descr="https://upload.wikimedia.org/wikipedia/commons/thumb/2/2e/Logo_der_Technischen_Universit%C3%A4t_Berlin.svg/1200px-Logo_der_Technischen_Universit%C3%A4t_Berli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96" y="5877272"/>
            <a:ext cx="1440160" cy="80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9" descr="http://www.dfki.uni-kl.de/archistant/style/DFKI-EN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877272"/>
            <a:ext cx="3219722" cy="71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0" y="364787"/>
            <a:ext cx="9144000" cy="144016"/>
          </a:xfrm>
          <a:prstGeom prst="rect">
            <a:avLst/>
          </a:prstGeom>
          <a:solidFill>
            <a:srgbClr val="0267FF"/>
          </a:solidFill>
          <a:ln>
            <a:solidFill>
              <a:srgbClr val="026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467544" y="2780928"/>
            <a:ext cx="8183651" cy="216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Wrap-Up:</a:t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500" b="1" u="sng" dirty="0" smtClean="0">
                <a:solidFill>
                  <a:srgbClr val="00B050"/>
                </a:solidFill>
              </a:rPr>
              <a:t/>
            </a:r>
            <a:br>
              <a:rPr lang="en-US" sz="500" b="1" u="sng" dirty="0" smtClean="0">
                <a:solidFill>
                  <a:srgbClr val="00B050"/>
                </a:solidFill>
              </a:rPr>
            </a:br>
            <a:r>
              <a:rPr lang="en-US" sz="2400" b="1" u="sng" dirty="0" smtClean="0">
                <a:solidFill>
                  <a:srgbClr val="00B050"/>
                </a:solidFill>
              </a:rPr>
              <a:t>Tailor </a:t>
            </a:r>
            <a:r>
              <a:rPr lang="en-US" sz="2400" b="1" u="sng" dirty="0">
                <a:solidFill>
                  <a:srgbClr val="00B050"/>
                </a:solidFill>
              </a:rPr>
              <a:t>Data Stream to the Demand of </a:t>
            </a:r>
            <a:r>
              <a:rPr lang="en-US" sz="2400" b="1" u="sng" dirty="0" smtClean="0">
                <a:solidFill>
                  <a:srgbClr val="00B050"/>
                </a:solidFill>
              </a:rPr>
              <a:t>Applications</a:t>
            </a:r>
            <a:br>
              <a:rPr lang="en-US" sz="2400" b="1" u="sng" dirty="0" smtClean="0">
                <a:solidFill>
                  <a:srgbClr val="00B050"/>
                </a:solidFill>
              </a:rPr>
            </a:br>
            <a:r>
              <a:rPr lang="en-US" sz="1000" b="1" dirty="0" smtClean="0">
                <a:solidFill>
                  <a:srgbClr val="00B050"/>
                </a:solidFill>
              </a:rPr>
              <a:t> 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Define data demand: User-Defined Sampling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Schedule Sensor Reads on-demand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Optimize Read Times globally - for all users and queries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3" name="Shape 55"/>
          <p:cNvSpPr txBox="1">
            <a:spLocks noGrp="1"/>
          </p:cNvSpPr>
          <p:nvPr>
            <p:ph type="subTitle" idx="1"/>
          </p:nvPr>
        </p:nvSpPr>
        <p:spPr>
          <a:xfrm>
            <a:off x="0" y="1772816"/>
            <a:ext cx="9144000" cy="55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900" dirty="0"/>
              <a:t>Jonas Traub, Sebastian Breß, Asterios Katsifodimos, Tilmann Rabl, Volker Markl</a:t>
            </a:r>
          </a:p>
        </p:txBody>
      </p:sp>
    </p:spTree>
    <p:extLst>
      <p:ext uri="{BB962C8B-B14F-4D97-AF65-F5344CB8AC3E}">
        <p14:creationId xmlns:p14="http://schemas.microsoft.com/office/powerpoint/2010/main" val="37332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Sensor Cloud – Problems </a:t>
            </a:r>
            <a:endParaRPr lang="en-US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251519" y="1824577"/>
            <a:ext cx="8626854" cy="2756551"/>
            <a:chOff x="128062" y="5934678"/>
            <a:chExt cx="13086274" cy="4181475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62" y="5934678"/>
              <a:ext cx="9782175" cy="418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10574488" y="8594420"/>
              <a:ext cx="2639848" cy="131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Real-time insights</a:t>
              </a:r>
              <a:endParaRPr lang="en-US" sz="2000" dirty="0"/>
            </a:p>
          </p:txBody>
        </p:sp>
        <p:sp>
          <p:nvSpPr>
            <p:cNvPr id="8" name="Eingekerbter Richtungspfeil 7"/>
            <p:cNvSpPr/>
            <p:nvPr/>
          </p:nvSpPr>
          <p:spPr>
            <a:xfrm>
              <a:off x="10028306" y="8387851"/>
              <a:ext cx="575177" cy="1538982"/>
            </a:xfrm>
            <a:prstGeom prst="chevron">
              <a:avLst/>
            </a:prstGeom>
            <a:solidFill>
              <a:srgbClr val="0267FF"/>
            </a:solidFill>
            <a:ln>
              <a:solidFill>
                <a:srgbClr val="0267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Rechteck 9"/>
          <p:cNvSpPr/>
          <p:nvPr/>
        </p:nvSpPr>
        <p:spPr>
          <a:xfrm>
            <a:off x="2987823" y="1824577"/>
            <a:ext cx="58905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Billions of sensor nodes form a </a:t>
            </a:r>
            <a:r>
              <a:rPr lang="en-US" sz="2000" b="1" dirty="0"/>
              <a:t>sensor cloud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and offer data streams to analysis systems.</a:t>
            </a:r>
          </a:p>
        </p:txBody>
      </p:sp>
      <p:sp>
        <p:nvSpPr>
          <p:cNvPr id="3" name="Rechteck 2"/>
          <p:cNvSpPr/>
          <p:nvPr/>
        </p:nvSpPr>
        <p:spPr>
          <a:xfrm>
            <a:off x="-36512" y="4896456"/>
            <a:ext cx="49320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Streaming </a:t>
            </a:r>
            <a:r>
              <a:rPr lang="en-US" sz="2000" dirty="0">
                <a:solidFill>
                  <a:srgbClr val="FF0000"/>
                </a:solidFill>
              </a:rPr>
              <a:t>all data from </a:t>
            </a:r>
            <a:r>
              <a:rPr lang="en-US" sz="2000" dirty="0" smtClean="0">
                <a:solidFill>
                  <a:srgbClr val="FF0000"/>
                </a:solidFill>
              </a:rPr>
              <a:t>billions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of </a:t>
            </a:r>
            <a:r>
              <a:rPr lang="en-US" sz="2000" dirty="0">
                <a:solidFill>
                  <a:srgbClr val="FF0000"/>
                </a:solidFill>
              </a:rPr>
              <a:t>sensors to all </a:t>
            </a:r>
            <a:r>
              <a:rPr lang="en-US" sz="2000" dirty="0" smtClean="0">
                <a:solidFill>
                  <a:srgbClr val="FF0000"/>
                </a:solidFill>
              </a:rPr>
              <a:t>applications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with </a:t>
            </a:r>
            <a:r>
              <a:rPr lang="en-US" sz="2000" dirty="0">
                <a:solidFill>
                  <a:srgbClr val="FF0000"/>
                </a:solidFill>
              </a:rPr>
              <a:t>maximal </a:t>
            </a:r>
            <a:r>
              <a:rPr lang="en-US" sz="2000" dirty="0" smtClean="0">
                <a:solidFill>
                  <a:srgbClr val="FF0000"/>
                </a:solidFill>
              </a:rPr>
              <a:t>frequencies is impossible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869467" y="4889484"/>
            <a:ext cx="27988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Increasing data rates require expensive system scale-out.</a:t>
            </a:r>
          </a:p>
        </p:txBody>
      </p:sp>
      <p:sp>
        <p:nvSpPr>
          <p:cNvPr id="5" name="Gleichschenkliges Dreieck 4"/>
          <p:cNvSpPr/>
          <p:nvPr/>
        </p:nvSpPr>
        <p:spPr>
          <a:xfrm>
            <a:off x="5885346" y="4642974"/>
            <a:ext cx="767117" cy="308356"/>
          </a:xfrm>
          <a:prstGeom prst="triangl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leichschenkliges Dreieck 15"/>
          <p:cNvSpPr/>
          <p:nvPr/>
        </p:nvSpPr>
        <p:spPr>
          <a:xfrm>
            <a:off x="2206820" y="4588100"/>
            <a:ext cx="767117" cy="308356"/>
          </a:xfrm>
          <a:prstGeom prst="triangl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liennummernplatzhalter 15"/>
          <p:cNvSpPr>
            <a:spLocks noGrp="1"/>
          </p:cNvSpPr>
          <p:nvPr>
            <p:ph type="sldNum" idx="12"/>
          </p:nvPr>
        </p:nvSpPr>
        <p:spPr>
          <a:xfrm>
            <a:off x="8445161" y="6264608"/>
            <a:ext cx="548700" cy="524700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/>
              <a:pPr lvl="0" algn="r">
                <a:spcBef>
                  <a:spcPts val="0"/>
                </a:spcBef>
                <a:buNone/>
              </a:pPr>
              <a:t>3</a:t>
            </a:fld>
            <a:endParaRPr lang="en" b="1" dirty="0"/>
          </a:p>
        </p:txBody>
      </p:sp>
    </p:spTree>
    <p:extLst>
      <p:ext uri="{BB962C8B-B14F-4D97-AF65-F5344CB8AC3E}">
        <p14:creationId xmlns:p14="http://schemas.microsoft.com/office/powerpoint/2010/main" val="119084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Sensor Cloud – Solutions </a:t>
            </a:r>
            <a:endParaRPr lang="en-US" dirty="0"/>
          </a:p>
        </p:txBody>
      </p:sp>
      <p:sp>
        <p:nvSpPr>
          <p:cNvPr id="18" name="Foliennummernplatzhalter 15"/>
          <p:cNvSpPr>
            <a:spLocks noGrp="1"/>
          </p:cNvSpPr>
          <p:nvPr>
            <p:ph type="sldNum" idx="12"/>
          </p:nvPr>
        </p:nvSpPr>
        <p:spPr>
          <a:xfrm>
            <a:off x="8445161" y="6264608"/>
            <a:ext cx="548700" cy="524700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/>
              <a:pPr lvl="0" algn="r">
                <a:spcBef>
                  <a:spcPts val="0"/>
                </a:spcBef>
                <a:buNone/>
              </a:pPr>
              <a:t>4</a:t>
            </a:fld>
            <a:endParaRPr lang="en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0" y="1556792"/>
            <a:ext cx="9144000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00B050"/>
                </a:solidFill>
              </a:rPr>
              <a:t>Tailor Data Stream to the Demand of Applications</a:t>
            </a:r>
          </a:p>
          <a:p>
            <a:pPr algn="ctr"/>
            <a:endParaRPr lang="en-US" sz="5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71500" indent="-298450">
              <a:buFont typeface="Arial" panose="020B0604020202020204" pitchFamily="34" charset="0"/>
              <a:buChar char="•"/>
            </a:pPr>
            <a:r>
              <a:rPr lang="en-US" sz="2000" dirty="0" smtClean="0"/>
              <a:t>Provide </a:t>
            </a:r>
            <a:r>
              <a:rPr lang="en-US" sz="2000" dirty="0"/>
              <a:t>an abstraction to define the data demand of applications</a:t>
            </a:r>
            <a:r>
              <a:rPr lang="en-US" sz="20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298450">
              <a:buFont typeface="Arial" panose="020B0604020202020204" pitchFamily="34" charset="0"/>
              <a:buChar char="•"/>
            </a:pPr>
            <a:r>
              <a:rPr lang="en-US" sz="2000" dirty="0" smtClean="0"/>
              <a:t>Optimize communication costs while maintaining the result accuracy.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71500" indent="-298450">
              <a:buFont typeface="Arial" panose="020B0604020202020204" pitchFamily="34" charset="0"/>
              <a:buChar char="•"/>
            </a:pPr>
            <a:r>
              <a:rPr lang="en-US" sz="2000" dirty="0" smtClean="0"/>
              <a:t>Share sensor reads and data transfer among users and queries.</a:t>
            </a: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11" name="Rechteck 10"/>
          <p:cNvSpPr/>
          <p:nvPr/>
        </p:nvSpPr>
        <p:spPr>
          <a:xfrm>
            <a:off x="1215169" y="2905780"/>
            <a:ext cx="53864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User-Defined Sampling Functions (UDSFs)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cxnSp>
        <p:nvCxnSpPr>
          <p:cNvPr id="14" name="Gewinkelte Verbindung 13"/>
          <p:cNvCxnSpPr>
            <a:endCxn id="11" idx="1"/>
          </p:cNvCxnSpPr>
          <p:nvPr/>
        </p:nvCxnSpPr>
        <p:spPr>
          <a:xfrm rot="16200000" flipH="1">
            <a:off x="822919" y="2713584"/>
            <a:ext cx="468923" cy="315577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239417" y="4213987"/>
            <a:ext cx="3116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Read-Time Optimization</a:t>
            </a:r>
            <a:endParaRPr lang="en-US" sz="2000" b="1" dirty="0">
              <a:solidFill>
                <a:srgbClr val="00B050"/>
              </a:solidFill>
            </a:endParaRPr>
          </a:p>
        </p:txBody>
      </p:sp>
      <p:cxnSp>
        <p:nvCxnSpPr>
          <p:cNvPr id="20" name="Gewinkelte Verbindung 19"/>
          <p:cNvCxnSpPr/>
          <p:nvPr/>
        </p:nvCxnSpPr>
        <p:spPr>
          <a:xfrm rot="16200000" flipH="1">
            <a:off x="822918" y="4021791"/>
            <a:ext cx="468924" cy="315578"/>
          </a:xfrm>
          <a:prstGeom prst="bentConnector3">
            <a:avLst>
              <a:gd name="adj1" fmla="val 99478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1259632" y="5405154"/>
            <a:ext cx="46907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Multi-Query / Multi-User Optimization</a:t>
            </a:r>
            <a:endParaRPr lang="en-US" sz="2000" b="1" dirty="0">
              <a:solidFill>
                <a:srgbClr val="00B050"/>
              </a:solidFill>
            </a:endParaRPr>
          </a:p>
        </p:txBody>
      </p:sp>
      <p:cxnSp>
        <p:nvCxnSpPr>
          <p:cNvPr id="25" name="Gewinkelte Verbindung 24"/>
          <p:cNvCxnSpPr/>
          <p:nvPr/>
        </p:nvCxnSpPr>
        <p:spPr>
          <a:xfrm rot="16200000" flipH="1">
            <a:off x="822920" y="5196989"/>
            <a:ext cx="468924" cy="315578"/>
          </a:xfrm>
          <a:prstGeom prst="bentConnector3">
            <a:avLst>
              <a:gd name="adj1" fmla="val 99478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68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allAtOnce"/>
      <p:bldP spid="11" grpId="0"/>
      <p:bldP spid="19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 </a:t>
            </a:r>
            <a:endParaRPr lang="en-US" dirty="0"/>
          </a:p>
        </p:txBody>
      </p:sp>
      <p:sp>
        <p:nvSpPr>
          <p:cNvPr id="18" name="Foliennummernplatzhalter 15"/>
          <p:cNvSpPr>
            <a:spLocks noGrp="1"/>
          </p:cNvSpPr>
          <p:nvPr>
            <p:ph type="sldNum" idx="12"/>
          </p:nvPr>
        </p:nvSpPr>
        <p:spPr>
          <a:xfrm>
            <a:off x="8445161" y="6264608"/>
            <a:ext cx="548700" cy="524700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/>
              <a:pPr lvl="0" algn="r">
                <a:spcBef>
                  <a:spcPts val="0"/>
                </a:spcBef>
                <a:buNone/>
              </a:pPr>
              <a:t>5</a:t>
            </a:fld>
            <a:endParaRPr lang="en" b="1" dirty="0"/>
          </a:p>
        </p:txBody>
      </p:sp>
      <p:pic>
        <p:nvPicPr>
          <p:cNvPr id="12" name="Shape 3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6512" y="1539049"/>
            <a:ext cx="7810975" cy="3639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bgerundetes Rechteck 2"/>
          <p:cNvSpPr/>
          <p:nvPr/>
        </p:nvSpPr>
        <p:spPr>
          <a:xfrm>
            <a:off x="7452320" y="1539049"/>
            <a:ext cx="1152128" cy="1819699"/>
          </a:xfrm>
          <a:prstGeom prst="roundRect">
            <a:avLst/>
          </a:prstGeom>
          <a:noFill/>
          <a:ln w="571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bgerundetes Rechteck 14"/>
          <p:cNvSpPr/>
          <p:nvPr/>
        </p:nvSpPr>
        <p:spPr>
          <a:xfrm>
            <a:off x="3203848" y="1539049"/>
            <a:ext cx="4448174" cy="1819699"/>
          </a:xfrm>
          <a:prstGeom prst="roundRect">
            <a:avLst/>
          </a:prstGeom>
          <a:noFill/>
          <a:ln w="571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bgerundetes Rechteck 15"/>
          <p:cNvSpPr/>
          <p:nvPr/>
        </p:nvSpPr>
        <p:spPr>
          <a:xfrm>
            <a:off x="3203848" y="2204864"/>
            <a:ext cx="1512168" cy="2592288"/>
          </a:xfrm>
          <a:prstGeom prst="roundRect">
            <a:avLst/>
          </a:prstGeom>
          <a:noFill/>
          <a:ln w="571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bgerundetes Rechteck 16"/>
          <p:cNvSpPr/>
          <p:nvPr/>
        </p:nvSpPr>
        <p:spPr>
          <a:xfrm>
            <a:off x="5004048" y="2996952"/>
            <a:ext cx="3473438" cy="1584176"/>
          </a:xfrm>
          <a:prstGeom prst="roundRect">
            <a:avLst/>
          </a:prstGeom>
          <a:noFill/>
          <a:ln w="571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7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Read Scheduling</a:t>
            </a:r>
            <a:endParaRPr lang="en-US" dirty="0"/>
          </a:p>
        </p:txBody>
      </p:sp>
      <p:sp>
        <p:nvSpPr>
          <p:cNvPr id="18" name="Foliennummernplatzhalter 15"/>
          <p:cNvSpPr>
            <a:spLocks noGrp="1"/>
          </p:cNvSpPr>
          <p:nvPr>
            <p:ph type="sldNum" idx="12"/>
          </p:nvPr>
        </p:nvSpPr>
        <p:spPr>
          <a:xfrm>
            <a:off x="8445161" y="6264608"/>
            <a:ext cx="548700" cy="524700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/>
              <a:pPr lvl="0" algn="r">
                <a:spcBef>
                  <a:spcPts val="0"/>
                </a:spcBef>
                <a:buNone/>
              </a:pPr>
              <a:t>6</a:t>
            </a:fld>
            <a:endParaRPr lang="en" b="1" dirty="0"/>
          </a:p>
        </p:txBody>
      </p:sp>
      <p:pic>
        <p:nvPicPr>
          <p:cNvPr id="9" name="Shape 3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287" y="1278502"/>
            <a:ext cx="7581424" cy="171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hteck 3"/>
          <p:cNvSpPr/>
          <p:nvPr/>
        </p:nvSpPr>
        <p:spPr>
          <a:xfrm>
            <a:off x="2267744" y="1772816"/>
            <a:ext cx="1152128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3419872" y="1772816"/>
            <a:ext cx="1132180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6680180" y="1772816"/>
            <a:ext cx="1132180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5652120" y="1772816"/>
            <a:ext cx="100811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4552051" y="1772816"/>
            <a:ext cx="1100069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6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Sampling Functions</a:t>
            </a:r>
            <a:endParaRPr lang="en-US" dirty="0"/>
          </a:p>
        </p:txBody>
      </p:sp>
      <p:sp>
        <p:nvSpPr>
          <p:cNvPr id="18" name="Foliennummernplatzhalter 15"/>
          <p:cNvSpPr>
            <a:spLocks noGrp="1"/>
          </p:cNvSpPr>
          <p:nvPr>
            <p:ph type="sldNum" idx="12"/>
          </p:nvPr>
        </p:nvSpPr>
        <p:spPr>
          <a:xfrm>
            <a:off x="8445161" y="6264608"/>
            <a:ext cx="548700" cy="524700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/>
              <a:pPr lvl="0" algn="r">
                <a:spcBef>
                  <a:spcPts val="0"/>
                </a:spcBef>
                <a:buNone/>
              </a:pPr>
              <a:t>7</a:t>
            </a:fld>
            <a:endParaRPr lang="en" b="1" dirty="0"/>
          </a:p>
        </p:txBody>
      </p:sp>
      <p:pic>
        <p:nvPicPr>
          <p:cNvPr id="9" name="Shape 3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287" y="1278502"/>
            <a:ext cx="7581424" cy="171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hteck 3"/>
          <p:cNvSpPr/>
          <p:nvPr/>
        </p:nvSpPr>
        <p:spPr>
          <a:xfrm>
            <a:off x="2267744" y="1772816"/>
            <a:ext cx="1152128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3419872" y="1772816"/>
            <a:ext cx="1132180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6680180" y="1772816"/>
            <a:ext cx="1132180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5652120" y="1772816"/>
            <a:ext cx="100811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4552051" y="1772816"/>
            <a:ext cx="1100069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094" y="3479111"/>
            <a:ext cx="5918037" cy="58168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351"/>
          <p:cNvSpPr txBox="1"/>
          <p:nvPr/>
        </p:nvSpPr>
        <p:spPr>
          <a:xfrm>
            <a:off x="467544" y="4386175"/>
            <a:ext cx="4149900" cy="76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Input:</a:t>
            </a:r>
            <a:br>
              <a:rPr lang="en" sz="1800" b="1"/>
            </a:br>
            <a:r>
              <a:rPr lang="en" sz="1800" b="1"/>
              <a:t>Sensor read time and value</a:t>
            </a:r>
          </a:p>
        </p:txBody>
      </p:sp>
      <p:sp>
        <p:nvSpPr>
          <p:cNvPr id="15" name="Shape 352"/>
          <p:cNvSpPr/>
          <p:nvPr/>
        </p:nvSpPr>
        <p:spPr>
          <a:xfrm rot="10800000">
            <a:off x="2303544" y="4048187"/>
            <a:ext cx="477900" cy="3582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353"/>
          <p:cNvSpPr txBox="1"/>
          <p:nvPr/>
        </p:nvSpPr>
        <p:spPr>
          <a:xfrm>
            <a:off x="4265944" y="4406300"/>
            <a:ext cx="4149900" cy="82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Output:</a:t>
            </a:r>
            <a:br>
              <a:rPr lang="en" sz="1800" b="1"/>
            </a:br>
            <a:r>
              <a:rPr lang="en" sz="1800" b="1"/>
              <a:t>Next Sensor Read Request</a:t>
            </a:r>
          </a:p>
        </p:txBody>
      </p:sp>
      <p:sp>
        <p:nvSpPr>
          <p:cNvPr id="17" name="Shape 354"/>
          <p:cNvSpPr/>
          <p:nvPr/>
        </p:nvSpPr>
        <p:spPr>
          <a:xfrm rot="10800000">
            <a:off x="6177919" y="4048187"/>
            <a:ext cx="477900" cy="3582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1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3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960" y="4293096"/>
            <a:ext cx="4515900" cy="19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Sampling Functions</a:t>
            </a:r>
            <a:endParaRPr lang="en-US" dirty="0"/>
          </a:p>
        </p:txBody>
      </p:sp>
      <p:sp>
        <p:nvSpPr>
          <p:cNvPr id="18" name="Foliennummernplatzhalter 15"/>
          <p:cNvSpPr>
            <a:spLocks noGrp="1"/>
          </p:cNvSpPr>
          <p:nvPr>
            <p:ph type="sldNum" idx="12"/>
          </p:nvPr>
        </p:nvSpPr>
        <p:spPr>
          <a:xfrm>
            <a:off x="8445161" y="6264608"/>
            <a:ext cx="548700" cy="524700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/>
              <a:pPr lvl="0" algn="r">
                <a:spcBef>
                  <a:spcPts val="0"/>
                </a:spcBef>
                <a:buNone/>
              </a:pPr>
              <a:t>8</a:t>
            </a:fld>
            <a:endParaRPr lang="en" b="1" dirty="0"/>
          </a:p>
        </p:txBody>
      </p:sp>
      <p:pic>
        <p:nvPicPr>
          <p:cNvPr id="9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287" y="1278502"/>
            <a:ext cx="7581424" cy="171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hteck 10"/>
          <p:cNvSpPr/>
          <p:nvPr/>
        </p:nvSpPr>
        <p:spPr>
          <a:xfrm>
            <a:off x="3419872" y="1772816"/>
            <a:ext cx="1132180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6680180" y="1772816"/>
            <a:ext cx="1132180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5652120" y="1772816"/>
            <a:ext cx="100811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4552051" y="1772816"/>
            <a:ext cx="1100069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hape 3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1094" y="3479111"/>
            <a:ext cx="5918037" cy="58168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351"/>
          <p:cNvSpPr txBox="1"/>
          <p:nvPr/>
        </p:nvSpPr>
        <p:spPr>
          <a:xfrm>
            <a:off x="467544" y="4386175"/>
            <a:ext cx="4149900" cy="76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Input:</a:t>
            </a:r>
            <a:br>
              <a:rPr lang="en" sz="1800" b="1"/>
            </a:br>
            <a:r>
              <a:rPr lang="en" sz="1800" b="1"/>
              <a:t>Sensor read time and value</a:t>
            </a:r>
          </a:p>
        </p:txBody>
      </p:sp>
      <p:sp>
        <p:nvSpPr>
          <p:cNvPr id="15" name="Shape 352"/>
          <p:cNvSpPr/>
          <p:nvPr/>
        </p:nvSpPr>
        <p:spPr>
          <a:xfrm rot="10800000">
            <a:off x="2303544" y="4048187"/>
            <a:ext cx="477900" cy="3582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354"/>
          <p:cNvSpPr/>
          <p:nvPr/>
        </p:nvSpPr>
        <p:spPr>
          <a:xfrm rot="10800000">
            <a:off x="6177919" y="4048187"/>
            <a:ext cx="477900" cy="3582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77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Sampling Functions</a:t>
            </a:r>
            <a:endParaRPr lang="en-US" dirty="0"/>
          </a:p>
        </p:txBody>
      </p:sp>
      <p:sp>
        <p:nvSpPr>
          <p:cNvPr id="18" name="Foliennummernplatzhalter 15"/>
          <p:cNvSpPr>
            <a:spLocks noGrp="1"/>
          </p:cNvSpPr>
          <p:nvPr>
            <p:ph type="sldNum" idx="12"/>
          </p:nvPr>
        </p:nvSpPr>
        <p:spPr>
          <a:xfrm>
            <a:off x="8445161" y="6264608"/>
            <a:ext cx="548700" cy="524700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/>
              <a:pPr lvl="0" algn="r">
                <a:spcBef>
                  <a:spcPts val="0"/>
                </a:spcBef>
                <a:buNone/>
              </a:pPr>
              <a:t>9</a:t>
            </a:fld>
            <a:endParaRPr lang="en" b="1" dirty="0"/>
          </a:p>
        </p:txBody>
      </p:sp>
      <p:pic>
        <p:nvPicPr>
          <p:cNvPr id="9" name="Shape 3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287" y="1278502"/>
            <a:ext cx="7581424" cy="171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hteck 10"/>
          <p:cNvSpPr/>
          <p:nvPr/>
        </p:nvSpPr>
        <p:spPr>
          <a:xfrm>
            <a:off x="3419872" y="1772816"/>
            <a:ext cx="1132180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6680180" y="1772816"/>
            <a:ext cx="1132180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5652120" y="1772816"/>
            <a:ext cx="100811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4552051" y="1772816"/>
            <a:ext cx="1100069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094" y="3479111"/>
            <a:ext cx="5918037" cy="5816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hteck 2"/>
          <p:cNvSpPr/>
          <p:nvPr/>
        </p:nvSpPr>
        <p:spPr>
          <a:xfrm>
            <a:off x="-252536" y="4437112"/>
            <a:ext cx="93965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8763" algn="ctr"/>
            <a:r>
              <a:rPr lang="en-ZW" sz="2000" dirty="0" smtClean="0"/>
              <a:t>Enable </a:t>
            </a:r>
            <a:r>
              <a:rPr lang="en-ZW" sz="2400" dirty="0">
                <a:solidFill>
                  <a:srgbClr val="00B050"/>
                </a:solidFill>
              </a:rPr>
              <a:t>adaptive sampling techniques</a:t>
            </a:r>
            <a:r>
              <a:rPr lang="en-ZW" sz="2000" dirty="0"/>
              <a:t> to </a:t>
            </a:r>
            <a:r>
              <a:rPr lang="en-ZW" sz="2400" dirty="0">
                <a:solidFill>
                  <a:srgbClr val="00B050"/>
                </a:solidFill>
              </a:rPr>
              <a:t>reduce </a:t>
            </a:r>
            <a:r>
              <a:rPr lang="en-ZW" sz="2400" dirty="0" smtClean="0">
                <a:solidFill>
                  <a:srgbClr val="00B050"/>
                </a:solidFill>
              </a:rPr>
              <a:t>data transmission</a:t>
            </a:r>
            <a:r>
              <a:rPr lang="en-ZW" sz="2000" dirty="0" smtClean="0"/>
              <a:t/>
            </a:r>
            <a:br>
              <a:rPr lang="en-ZW" sz="2000" dirty="0" smtClean="0"/>
            </a:br>
            <a:r>
              <a:rPr lang="en-ZW" sz="1000" dirty="0" smtClean="0"/>
              <a:t/>
            </a:r>
            <a:br>
              <a:rPr lang="en-ZW" sz="1000" dirty="0" smtClean="0"/>
            </a:br>
            <a:r>
              <a:rPr lang="en-ZW" sz="2000" i="1" dirty="0" smtClean="0"/>
              <a:t>e.g</a:t>
            </a:r>
            <a:r>
              <a:rPr lang="en-ZW" sz="2000" i="1" dirty="0"/>
              <a:t>., Adam [</a:t>
            </a:r>
            <a:r>
              <a:rPr lang="en-ZW" sz="2000" i="1" dirty="0" err="1"/>
              <a:t>Trihinas</a:t>
            </a:r>
            <a:r>
              <a:rPr lang="en-ZW" sz="2000" i="1" dirty="0"/>
              <a:t> ‘15], FAST [Fan ‘14], L-SIP [</a:t>
            </a:r>
            <a:r>
              <a:rPr lang="en-ZW" sz="2000" i="1" dirty="0" err="1"/>
              <a:t>Gaura</a:t>
            </a:r>
            <a:r>
              <a:rPr lang="en-ZW" sz="2000" i="1" dirty="0"/>
              <a:t> ’13</a:t>
            </a:r>
            <a:r>
              <a:rPr lang="en-ZW" sz="2000" i="1" dirty="0" smtClean="0"/>
              <a:t>]</a:t>
            </a:r>
            <a:endParaRPr lang="en-ZW" sz="2000" i="1" dirty="0"/>
          </a:p>
        </p:txBody>
      </p:sp>
    </p:spTree>
    <p:extLst>
      <p:ext uri="{BB962C8B-B14F-4D97-AF65-F5344CB8AC3E}">
        <p14:creationId xmlns:p14="http://schemas.microsoft.com/office/powerpoint/2010/main" val="204480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Bildschirmpräsentation (4:3)</PresentationFormat>
  <Paragraphs>87</Paragraphs>
  <Slides>20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Simple Light</vt:lpstr>
      <vt:lpstr>Optimized On-Demand Data Streaming from Sensor Nodes</vt:lpstr>
      <vt:lpstr>The Sensor Cloud – State of the Art</vt:lpstr>
      <vt:lpstr>The Sensor Cloud – Problems </vt:lpstr>
      <vt:lpstr>The Sensor Cloud – Solutions </vt:lpstr>
      <vt:lpstr>Architecture Overview </vt:lpstr>
      <vt:lpstr>Sensor Read Scheduling</vt:lpstr>
      <vt:lpstr>User-Defined Sampling Functions</vt:lpstr>
      <vt:lpstr>User-Defined Sampling Functions</vt:lpstr>
      <vt:lpstr>User-Defined Sampling Functions</vt:lpstr>
      <vt:lpstr>Sensor Read Fusion</vt:lpstr>
      <vt:lpstr>Sensor Read Fusion</vt:lpstr>
      <vt:lpstr>Read Time Optimization</vt:lpstr>
      <vt:lpstr>PowerPoint-Präsentation</vt:lpstr>
      <vt:lpstr>Local Filtering</vt:lpstr>
      <vt:lpstr>Evaluation</vt:lpstr>
      <vt:lpstr>PowerPoint-Präsentation</vt:lpstr>
      <vt:lpstr>PowerPoint-Präsentation</vt:lpstr>
      <vt:lpstr>PowerPoint-Präsentation</vt:lpstr>
      <vt:lpstr>PowerPoint-Präsentation</vt:lpstr>
      <vt:lpstr>Optimized On-Demand Data Streaming from Sensor Nodes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Optimized On-Demand Data Streaming from Sensor Nodes</dc:title>
  <cp:lastModifiedBy>Jonas Traub</cp:lastModifiedBy>
  <cp:revision>18</cp:revision>
  <dcterms:modified xsi:type="dcterms:W3CDTF">2017-09-23T19:55:28Z</dcterms:modified>
</cp:coreProperties>
</file>