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3.bin" ContentType="application/vnd.openxmlformats-officedocument.oleObject"/>
  <Override PartName="/ppt/notesSlides/notesSlide2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67" r:id="rId2"/>
    <p:sldMasterId id="2147483665" r:id="rId3"/>
    <p:sldMasterId id="2147483648" r:id="rId4"/>
    <p:sldMasterId id="2147483651" r:id="rId5"/>
    <p:sldMasterId id="2147483653" r:id="rId6"/>
    <p:sldMasterId id="2147483655" r:id="rId7"/>
    <p:sldMasterId id="2147483657" r:id="rId8"/>
    <p:sldMasterId id="2147483659" r:id="rId9"/>
    <p:sldMasterId id="2147483661" r:id="rId10"/>
    <p:sldMasterId id="2147483769" r:id="rId11"/>
    <p:sldMasterId id="2147483781" r:id="rId12"/>
    <p:sldMasterId id="2147483793" r:id="rId13"/>
    <p:sldMasterId id="2147483805" r:id="rId14"/>
    <p:sldMasterId id="2147483817" r:id="rId15"/>
    <p:sldMasterId id="2147483829" r:id="rId16"/>
    <p:sldMasterId id="2147483841" r:id="rId17"/>
    <p:sldMasterId id="2147483853" r:id="rId18"/>
    <p:sldMasterId id="2147483865" r:id="rId19"/>
    <p:sldMasterId id="2147484420" r:id="rId20"/>
  </p:sldMasterIdLst>
  <p:notesMasterIdLst>
    <p:notesMasterId r:id="rId60"/>
  </p:notesMasterIdLst>
  <p:handoutMasterIdLst>
    <p:handoutMasterId r:id="rId61"/>
  </p:handoutMasterIdLst>
  <p:sldIdLst>
    <p:sldId id="333" r:id="rId21"/>
    <p:sldId id="258" r:id="rId22"/>
    <p:sldId id="322" r:id="rId23"/>
    <p:sldId id="323" r:id="rId24"/>
    <p:sldId id="315" r:id="rId25"/>
    <p:sldId id="262" r:id="rId26"/>
    <p:sldId id="276" r:id="rId27"/>
    <p:sldId id="285" r:id="rId28"/>
    <p:sldId id="324" r:id="rId29"/>
    <p:sldId id="320" r:id="rId30"/>
    <p:sldId id="263" r:id="rId31"/>
    <p:sldId id="328" r:id="rId32"/>
    <p:sldId id="335" r:id="rId33"/>
    <p:sldId id="336" r:id="rId34"/>
    <p:sldId id="264" r:id="rId35"/>
    <p:sldId id="302" r:id="rId36"/>
    <p:sldId id="303" r:id="rId37"/>
    <p:sldId id="316" r:id="rId38"/>
    <p:sldId id="317" r:id="rId39"/>
    <p:sldId id="265" r:id="rId40"/>
    <p:sldId id="327" r:id="rId41"/>
    <p:sldId id="314" r:id="rId42"/>
    <p:sldId id="325" r:id="rId43"/>
    <p:sldId id="313" r:id="rId44"/>
    <p:sldId id="267" r:id="rId45"/>
    <p:sldId id="288" r:id="rId46"/>
    <p:sldId id="290" r:id="rId47"/>
    <p:sldId id="292" r:id="rId48"/>
    <p:sldId id="309" r:id="rId49"/>
    <p:sldId id="332" r:id="rId50"/>
    <p:sldId id="337" r:id="rId51"/>
    <p:sldId id="270" r:id="rId52"/>
    <p:sldId id="271" r:id="rId53"/>
    <p:sldId id="293" r:id="rId54"/>
    <p:sldId id="331" r:id="rId55"/>
    <p:sldId id="273" r:id="rId56"/>
    <p:sldId id="275" r:id="rId57"/>
    <p:sldId id="319" r:id="rId58"/>
    <p:sldId id="318" r:id="rId5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217D525-68DF-B647-869F-65130657E27A}">
          <p14:sldIdLst>
            <p14:sldId id="333"/>
          </p14:sldIdLst>
        </p14:section>
        <p14:section name="Problem Definition" id="{6943A738-CD03-464B-8384-EA10DD9B568B}">
          <p14:sldIdLst>
            <p14:sldId id="258"/>
            <p14:sldId id="322"/>
          </p14:sldIdLst>
        </p14:section>
        <p14:section name="Candidate Views" id="{0C1FB914-3EB5-784B-897B-F567B72A8FB5}">
          <p14:sldIdLst>
            <p14:sldId id="323"/>
            <p14:sldId id="315"/>
            <p14:sldId id="262"/>
            <p14:sldId id="276"/>
            <p14:sldId id="285"/>
          </p14:sldIdLst>
        </p14:section>
        <p14:section name="Algorithms" id="{A0EEE2B1-8EF3-D94C-87C6-DB3F79E6B754}">
          <p14:sldIdLst>
            <p14:sldId id="324"/>
            <p14:sldId id="320"/>
            <p14:sldId id="263"/>
            <p14:sldId id="328"/>
            <p14:sldId id="335"/>
            <p14:sldId id="336"/>
            <p14:sldId id="264"/>
            <p14:sldId id="302"/>
            <p14:sldId id="303"/>
            <p14:sldId id="316"/>
            <p14:sldId id="317"/>
            <p14:sldId id="265"/>
            <p14:sldId id="327"/>
            <p14:sldId id="314"/>
          </p14:sldIdLst>
        </p14:section>
        <p14:section name="Experimentation" id="{CE6EDBEE-8D6F-5F4B-8174-BDC68BDDFF63}">
          <p14:sldIdLst>
            <p14:sldId id="325"/>
            <p14:sldId id="313"/>
            <p14:sldId id="267"/>
            <p14:sldId id="288"/>
            <p14:sldId id="290"/>
            <p14:sldId id="292"/>
            <p14:sldId id="309"/>
            <p14:sldId id="332"/>
            <p14:sldId id="337"/>
            <p14:sldId id="270"/>
            <p14:sldId id="271"/>
            <p14:sldId id="293"/>
            <p14:sldId id="331"/>
            <p14:sldId id="273"/>
            <p14:sldId id="275"/>
            <p14:sldId id="319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26697"/>
    <a:srgbClr val="F8911D"/>
    <a:srgbClr val="E8881C"/>
    <a:srgbClr val="A6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1" autoAdjust="0"/>
    <p:restoredTop sz="78295" autoAdjust="0"/>
  </p:normalViewPr>
  <p:slideViewPr>
    <p:cSldViewPr snapToGrid="0" snapToObjects="1">
      <p:cViewPr>
        <p:scale>
          <a:sx n="80" d="100"/>
          <a:sy n="80" d="100"/>
        </p:scale>
        <p:origin x="-3672" y="-13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30.xml"/><Relationship Id="rId51" Type="http://schemas.openxmlformats.org/officeDocument/2006/relationships/slide" Target="slides/slide31.xml"/><Relationship Id="rId52" Type="http://schemas.openxmlformats.org/officeDocument/2006/relationships/slide" Target="slides/slide32.xml"/><Relationship Id="rId53" Type="http://schemas.openxmlformats.org/officeDocument/2006/relationships/slide" Target="slides/slide33.xml"/><Relationship Id="rId54" Type="http://schemas.openxmlformats.org/officeDocument/2006/relationships/slide" Target="slides/slide34.xml"/><Relationship Id="rId55" Type="http://schemas.openxmlformats.org/officeDocument/2006/relationships/slide" Target="slides/slide35.xml"/><Relationship Id="rId56" Type="http://schemas.openxmlformats.org/officeDocument/2006/relationships/slide" Target="slides/slide36.xml"/><Relationship Id="rId57" Type="http://schemas.openxmlformats.org/officeDocument/2006/relationships/slide" Target="slides/slide37.xml"/><Relationship Id="rId58" Type="http://schemas.openxmlformats.org/officeDocument/2006/relationships/slide" Target="slides/slide38.xml"/><Relationship Id="rId59" Type="http://schemas.openxmlformats.org/officeDocument/2006/relationships/slide" Target="slides/slide39.xml"/><Relationship Id="rId40" Type="http://schemas.openxmlformats.org/officeDocument/2006/relationships/slide" Target="slides/slide20.xml"/><Relationship Id="rId41" Type="http://schemas.openxmlformats.org/officeDocument/2006/relationships/slide" Target="slides/slide21.xml"/><Relationship Id="rId42" Type="http://schemas.openxmlformats.org/officeDocument/2006/relationships/slide" Target="slides/slide22.xml"/><Relationship Id="rId43" Type="http://schemas.openxmlformats.org/officeDocument/2006/relationships/slide" Target="slides/slide23.xml"/><Relationship Id="rId44" Type="http://schemas.openxmlformats.org/officeDocument/2006/relationships/slide" Target="slides/slide24.xml"/><Relationship Id="rId45" Type="http://schemas.openxmlformats.org/officeDocument/2006/relationships/slide" Target="slides/slide25.xml"/><Relationship Id="rId46" Type="http://schemas.openxmlformats.org/officeDocument/2006/relationships/slide" Target="slides/slide26.xml"/><Relationship Id="rId47" Type="http://schemas.openxmlformats.org/officeDocument/2006/relationships/slide" Target="slides/slide27.xml"/><Relationship Id="rId48" Type="http://schemas.openxmlformats.org/officeDocument/2006/relationships/slide" Target="slides/slide28.xml"/><Relationship Id="rId49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<Relationship Id="rId37" Type="http://schemas.openxmlformats.org/officeDocument/2006/relationships/slide" Target="slides/slide17.xml"/><Relationship Id="rId38" Type="http://schemas.openxmlformats.org/officeDocument/2006/relationships/slide" Target="slides/slide18.xml"/><Relationship Id="rId39" Type="http://schemas.openxmlformats.org/officeDocument/2006/relationships/slide" Target="slides/slide19.xml"/><Relationship Id="rId20" Type="http://schemas.openxmlformats.org/officeDocument/2006/relationships/slideMaster" Target="slideMasters/slideMaster20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9E1C8-B0DE-604D-A2D2-B85D979DE661}" type="doc">
      <dgm:prSet loTypeId="urn:microsoft.com/office/officeart/2009/layout/CirclePictureHierarchy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D20F5B-8699-A94F-8A90-B27334D65F4A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 </a:t>
          </a:r>
          <a:endParaRPr lang="en-US" sz="1400" dirty="0">
            <a:latin typeface="Courier New"/>
            <a:cs typeface="Courier New"/>
          </a:endParaRPr>
        </a:p>
      </dgm:t>
    </dgm:pt>
    <dgm:pt modelId="{DCD9098F-F5C1-044B-9BAB-590B56770D53}" type="parTrans" cxnId="{1FE90EB1-C938-874E-9347-687388D1BB1C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0F22151E-9ACB-E346-AC48-BB31C69A7BF0}" type="sibTrans" cxnId="{1FE90EB1-C938-874E-9347-687388D1BB1C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224915E5-3625-7C49-B80F-AA9220F5A30D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S6</a:t>
          </a:r>
          <a:endParaRPr lang="en-US" sz="1400" dirty="0">
            <a:latin typeface="Courier New"/>
            <a:cs typeface="Courier New"/>
          </a:endParaRPr>
        </a:p>
      </dgm:t>
    </dgm:pt>
    <dgm:pt modelId="{66C5B619-57FC-4248-AB10-50B95105CA1A}" type="parTrans" cxnId="{13475D23-0DEE-C447-9180-E4F86449B124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86DBE04E-D686-2240-9861-0E1C763ED0EF}" type="sibTrans" cxnId="{13475D23-0DEE-C447-9180-E4F86449B124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59D2AD31-520F-244B-A5CA-943E1927BE15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S8</a:t>
          </a:r>
          <a:endParaRPr lang="en-US" sz="1400" dirty="0">
            <a:latin typeface="Courier New"/>
            <a:cs typeface="Courier New"/>
          </a:endParaRPr>
        </a:p>
      </dgm:t>
    </dgm:pt>
    <dgm:pt modelId="{FEE8C50F-853A-1D44-ACBB-E1FDE2641891}" type="parTrans" cxnId="{8629C713-CE1D-4E4A-912A-FD94AF58C528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D1B52CF3-51F9-2342-A9C9-5C88821278E9}" type="sibTrans" cxnId="{8629C713-CE1D-4E4A-912A-FD94AF58C528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02C9DF75-022D-764B-AACA-AE6876B132A1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S9</a:t>
          </a:r>
          <a:endParaRPr lang="en-US" sz="1400" dirty="0">
            <a:latin typeface="Courier New"/>
            <a:cs typeface="Courier New"/>
          </a:endParaRPr>
        </a:p>
      </dgm:t>
    </dgm:pt>
    <dgm:pt modelId="{222AFDC6-A98C-DE40-B055-EFE7F9B39DDD}" type="parTrans" cxnId="{DCF0621E-B994-0541-971E-FBE8B150BEDD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D3CCC1C3-D082-1745-97B7-E73EBF330B29}" type="sibTrans" cxnId="{DCF0621E-B994-0541-971E-FBE8B150BEDD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1557E3CA-4D8E-C547-8524-0684B07AA7F7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S15</a:t>
          </a:r>
          <a:endParaRPr lang="en-US" sz="1400" dirty="0">
            <a:latin typeface="Courier New"/>
            <a:cs typeface="Courier New"/>
          </a:endParaRPr>
        </a:p>
      </dgm:t>
    </dgm:pt>
    <dgm:pt modelId="{CC368B15-0853-D54B-9F01-5610A6350733}" type="parTrans" cxnId="{CDC260E5-F27C-DB40-86B6-FE744D77E30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EA5DCDEF-A8A8-2840-B498-15874AB82ECA}" type="sibTrans" cxnId="{CDC260E5-F27C-DB40-86B6-FE744D77E30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78E19BA9-E0DD-1345-B01C-9740D9393B44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S7</a:t>
          </a:r>
          <a:endParaRPr lang="en-US" sz="1400" dirty="0">
            <a:latin typeface="Courier New"/>
            <a:cs typeface="Courier New"/>
          </a:endParaRPr>
        </a:p>
      </dgm:t>
    </dgm:pt>
    <dgm:pt modelId="{C5F4220D-E459-2541-97D2-AC009BA52F9C}" type="parTrans" cxnId="{628BD43A-B200-AE41-9B03-31DB05BEDE8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C2E276FA-4AA9-194E-91A2-0E64CBD67DE3}" type="sibTrans" cxnId="{628BD43A-B200-AE41-9B03-31DB05BEDE8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AB0ADF4B-3F1A-A842-ABD8-CD7A8D00326C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S10</a:t>
          </a:r>
          <a:endParaRPr lang="en-US" sz="1400" dirty="0">
            <a:latin typeface="Courier New"/>
            <a:cs typeface="Courier New"/>
          </a:endParaRPr>
        </a:p>
      </dgm:t>
    </dgm:pt>
    <dgm:pt modelId="{ECDC825D-4DD7-D247-B76B-54E0B1E48B56}" type="parTrans" cxnId="{00F2E283-C0D4-6F40-8A74-C31BCC73328E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22A413F7-F144-124E-A440-F049696CF559}" type="sibTrans" cxnId="{00F2E283-C0D4-6F40-8A74-C31BCC73328E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BADF3F92-6860-BD4D-9BE6-B35291B9A638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S14</a:t>
          </a:r>
          <a:endParaRPr lang="en-US" sz="1400" dirty="0">
            <a:latin typeface="Courier New"/>
            <a:cs typeface="Courier New"/>
          </a:endParaRPr>
        </a:p>
      </dgm:t>
    </dgm:pt>
    <dgm:pt modelId="{1336F494-E70E-2D4E-B014-06FABB324B19}" type="parTrans" cxnId="{9D641EC6-141A-8640-9774-6573C4998240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FC29ABEA-4037-864A-A912-773B03C6A39A}" type="sibTrans" cxnId="{9D641EC6-141A-8640-9774-6573C4998240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0BD2AD1F-AD30-4847-BE5E-8213EF301EF0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S16</a:t>
          </a:r>
          <a:endParaRPr lang="en-US" sz="1400" dirty="0">
            <a:latin typeface="Courier New"/>
            <a:cs typeface="Courier New"/>
          </a:endParaRPr>
        </a:p>
      </dgm:t>
    </dgm:pt>
    <dgm:pt modelId="{ED4DF2E3-A7C4-EC4D-A180-1AE53F735388}" type="parTrans" cxnId="{953CE793-6E21-0F4D-B89C-4C4C5CCC765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30448FCA-A5BD-4843-B686-9427AE293237}" type="sibTrans" cxnId="{953CE793-6E21-0F4D-B89C-4C4C5CCC765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DB814494-4BCE-9B46-BF61-E452950D950E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S4</a:t>
          </a:r>
          <a:endParaRPr lang="en-US" sz="1400" dirty="0">
            <a:latin typeface="Courier New"/>
            <a:cs typeface="Courier New"/>
          </a:endParaRPr>
        </a:p>
      </dgm:t>
    </dgm:pt>
    <dgm:pt modelId="{D8A88717-9A7A-C745-B2A1-2F20980305A6}" type="parTrans" cxnId="{EA151232-4DBB-7344-9E76-C62820B9F4E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DD0ECF17-6C24-D541-BDE9-DA8E24EE8BEF}" type="sibTrans" cxnId="{EA151232-4DBB-7344-9E76-C62820B9F4E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41531DBE-839C-CA4A-967B-DFEBD7D8CD32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S5</a:t>
          </a:r>
          <a:endParaRPr lang="en-US" sz="1400" dirty="0">
            <a:latin typeface="Courier New"/>
            <a:cs typeface="Courier New"/>
          </a:endParaRPr>
        </a:p>
      </dgm:t>
    </dgm:pt>
    <dgm:pt modelId="{1303174D-13FD-D44E-A796-9E770A8AE515}" type="parTrans" cxnId="{B784F261-427A-EF40-93CC-662AD484165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F3E5216A-4A5B-F548-91FF-FEFBD50C3740}" type="sibTrans" cxnId="{B784F261-427A-EF40-93CC-662AD484165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F8613D53-654C-8A4E-98CC-37FB9B616782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S11</a:t>
          </a:r>
          <a:endParaRPr lang="en-US" sz="1400" dirty="0">
            <a:latin typeface="Courier New"/>
            <a:cs typeface="Courier New"/>
          </a:endParaRPr>
        </a:p>
      </dgm:t>
    </dgm:pt>
    <dgm:pt modelId="{5304646F-DA58-9541-9A1D-77B92B8ACE46}" type="parTrans" cxnId="{2183738E-5868-A449-80EC-64A65917339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751CC6FC-3DE2-3A4E-B95C-DBE6B7534C8A}" type="sibTrans" cxnId="{2183738E-5868-A449-80EC-64A659173397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09E54982-39D8-EE40-92B5-B5AB5F871099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S12</a:t>
          </a:r>
          <a:endParaRPr lang="en-US" sz="1400" dirty="0">
            <a:latin typeface="Courier New"/>
            <a:cs typeface="Courier New"/>
          </a:endParaRPr>
        </a:p>
      </dgm:t>
    </dgm:pt>
    <dgm:pt modelId="{A63DE1F3-A64C-9E4A-BB01-992D09B0C45C}" type="parTrans" cxnId="{AA0CF26C-A9F2-8C44-B4C3-645A0882E0CC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205A228E-14FD-A84B-A3E9-2FA24E822DEC}" type="sibTrans" cxnId="{AA0CF26C-A9F2-8C44-B4C3-645A0882E0CC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9A86ABAA-3DCC-CF4A-BC51-0644F094BFC4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S13</a:t>
          </a:r>
          <a:endParaRPr lang="en-US" sz="1400" dirty="0">
            <a:latin typeface="Courier New"/>
            <a:cs typeface="Courier New"/>
          </a:endParaRPr>
        </a:p>
      </dgm:t>
    </dgm:pt>
    <dgm:pt modelId="{F72CF372-92AC-D542-AADE-1965C208271C}" type="parTrans" cxnId="{540B7A57-86F9-C146-8F8F-33F42A64F13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E56B184C-E13C-3243-A646-BC68769D6A4A}" type="sibTrans" cxnId="{540B7A57-86F9-C146-8F8F-33F42A64F13A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781892C1-412F-D742-8000-7A31425BDCF1}">
      <dgm:prSet phldrT="[Text]" custT="1"/>
      <dgm:spPr/>
      <dgm:t>
        <a:bodyPr/>
        <a:lstStyle/>
        <a:p>
          <a:r>
            <a:rPr lang="en-US" sz="1400" dirty="0" smtClean="0">
              <a:latin typeface="Courier New"/>
              <a:cs typeface="Courier New"/>
            </a:rPr>
            <a:t>S3</a:t>
          </a:r>
          <a:endParaRPr lang="en-US" sz="1400" dirty="0">
            <a:latin typeface="Courier New"/>
            <a:cs typeface="Courier New"/>
          </a:endParaRPr>
        </a:p>
      </dgm:t>
    </dgm:pt>
    <dgm:pt modelId="{A9D14C79-FB82-DF40-A4DD-60B74021C5AD}" type="sibTrans" cxnId="{62382545-D395-2446-8D5C-4D44A063B318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64906426-A645-244F-9211-2B480117018D}" type="parTrans" cxnId="{62382545-D395-2446-8D5C-4D44A063B318}">
      <dgm:prSet/>
      <dgm:spPr/>
      <dgm:t>
        <a:bodyPr/>
        <a:lstStyle/>
        <a:p>
          <a:endParaRPr lang="en-US" sz="1100">
            <a:latin typeface="Andale Mono"/>
            <a:cs typeface="Andale Mono"/>
          </a:endParaRPr>
        </a:p>
      </dgm:t>
    </dgm:pt>
    <dgm:pt modelId="{6B7C9FBB-36FE-A24A-8739-40A9C7776259}" type="pres">
      <dgm:prSet presAssocID="{1CB9E1C8-B0DE-604D-A2D2-B85D979DE6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19B823E-AC24-F446-B15C-8EA9373996EB}" type="pres">
      <dgm:prSet presAssocID="{29D20F5B-8699-A94F-8A90-B27334D65F4A}" presName="hierRoot1" presStyleCnt="0"/>
      <dgm:spPr/>
      <dgm:t>
        <a:bodyPr/>
        <a:lstStyle/>
        <a:p>
          <a:endParaRPr lang="en-US"/>
        </a:p>
      </dgm:t>
    </dgm:pt>
    <dgm:pt modelId="{27EBE6F8-6F48-B843-8629-F0F674276AC6}" type="pres">
      <dgm:prSet presAssocID="{29D20F5B-8699-A94F-8A90-B27334D65F4A}" presName="composite" presStyleCnt="0"/>
      <dgm:spPr/>
      <dgm:t>
        <a:bodyPr/>
        <a:lstStyle/>
        <a:p>
          <a:endParaRPr lang="en-US"/>
        </a:p>
      </dgm:t>
    </dgm:pt>
    <dgm:pt modelId="{178C5300-E1E9-C143-B9CE-5ECE2FF3F29E}" type="pres">
      <dgm:prSet presAssocID="{29D20F5B-8699-A94F-8A90-B27334D65F4A}" presName="image" presStyleLbl="node0" presStyleIdx="0" presStyleCnt="1" custLinFactNeighborY="-51296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2D4D550-391E-534B-B9A8-2DC4BA9D9808}" type="pres">
      <dgm:prSet presAssocID="{29D20F5B-8699-A94F-8A90-B27334D65F4A}" presName="text" presStyleLbl="revTx" presStyleIdx="0" presStyleCnt="15" custLinFactNeighborY="-51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2FB301-AD38-8C4E-854F-9F2E225B124A}" type="pres">
      <dgm:prSet presAssocID="{29D20F5B-8699-A94F-8A90-B27334D65F4A}" presName="hierChild2" presStyleCnt="0"/>
      <dgm:spPr/>
      <dgm:t>
        <a:bodyPr/>
        <a:lstStyle/>
        <a:p>
          <a:endParaRPr lang="en-US"/>
        </a:p>
      </dgm:t>
    </dgm:pt>
    <dgm:pt modelId="{8D676263-EC8D-954E-B2B8-6A71D11A49D5}" type="pres">
      <dgm:prSet presAssocID="{64906426-A645-244F-9211-2B480117018D}" presName="Name10" presStyleLbl="parChTrans1D2" presStyleIdx="0" presStyleCnt="4"/>
      <dgm:spPr/>
      <dgm:t>
        <a:bodyPr/>
        <a:lstStyle/>
        <a:p>
          <a:endParaRPr lang="en-US"/>
        </a:p>
      </dgm:t>
    </dgm:pt>
    <dgm:pt modelId="{6A6FA7A1-24F6-C046-89DE-C0C962592028}" type="pres">
      <dgm:prSet presAssocID="{781892C1-412F-D742-8000-7A31425BDCF1}" presName="hierRoot2" presStyleCnt="0"/>
      <dgm:spPr/>
      <dgm:t>
        <a:bodyPr/>
        <a:lstStyle/>
        <a:p>
          <a:endParaRPr lang="en-US"/>
        </a:p>
      </dgm:t>
    </dgm:pt>
    <dgm:pt modelId="{C7476A7C-E633-4343-BE88-B89A7CA9A897}" type="pres">
      <dgm:prSet presAssocID="{781892C1-412F-D742-8000-7A31425BDCF1}" presName="composite2" presStyleCnt="0"/>
      <dgm:spPr/>
      <dgm:t>
        <a:bodyPr/>
        <a:lstStyle/>
        <a:p>
          <a:endParaRPr lang="en-US"/>
        </a:p>
      </dgm:t>
    </dgm:pt>
    <dgm:pt modelId="{0ED5050A-4B2B-7144-BCFA-A2379B37808C}" type="pres">
      <dgm:prSet presAssocID="{781892C1-412F-D742-8000-7A31425BDCF1}" presName="image2" presStyleLbl="node2" presStyleIdx="0" presStyleCnt="4"/>
      <dgm:spPr/>
      <dgm:t>
        <a:bodyPr/>
        <a:lstStyle/>
        <a:p>
          <a:endParaRPr lang="en-US"/>
        </a:p>
      </dgm:t>
    </dgm:pt>
    <dgm:pt modelId="{29B0A73E-B214-274C-8789-92234C8E38DA}" type="pres">
      <dgm:prSet presAssocID="{781892C1-412F-D742-8000-7A31425BDCF1}" presName="text2" presStyleLbl="revTx" presStyleIdx="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ACD5E2-9D33-3F42-8B5F-20F5109985A3}" type="pres">
      <dgm:prSet presAssocID="{781892C1-412F-D742-8000-7A31425BDCF1}" presName="hierChild3" presStyleCnt="0"/>
      <dgm:spPr/>
      <dgm:t>
        <a:bodyPr/>
        <a:lstStyle/>
        <a:p>
          <a:endParaRPr lang="en-US"/>
        </a:p>
      </dgm:t>
    </dgm:pt>
    <dgm:pt modelId="{836816C9-7043-6844-9388-F9206A958774}" type="pres">
      <dgm:prSet presAssocID="{D8A88717-9A7A-C745-B2A1-2F20980305A6}" presName="Name17" presStyleLbl="parChTrans1D3" presStyleIdx="0" presStyleCnt="5"/>
      <dgm:spPr/>
      <dgm:t>
        <a:bodyPr/>
        <a:lstStyle/>
        <a:p>
          <a:endParaRPr lang="en-US"/>
        </a:p>
      </dgm:t>
    </dgm:pt>
    <dgm:pt modelId="{483E0915-56AC-9249-BC53-2F1D27B740B8}" type="pres">
      <dgm:prSet presAssocID="{DB814494-4BCE-9B46-BF61-E452950D950E}" presName="hierRoot3" presStyleCnt="0"/>
      <dgm:spPr/>
      <dgm:t>
        <a:bodyPr/>
        <a:lstStyle/>
        <a:p>
          <a:endParaRPr lang="en-US"/>
        </a:p>
      </dgm:t>
    </dgm:pt>
    <dgm:pt modelId="{219E54FE-02EA-3A40-9BE4-AB94EA4E1C0A}" type="pres">
      <dgm:prSet presAssocID="{DB814494-4BCE-9B46-BF61-E452950D950E}" presName="composite3" presStyleCnt="0"/>
      <dgm:spPr/>
      <dgm:t>
        <a:bodyPr/>
        <a:lstStyle/>
        <a:p>
          <a:endParaRPr lang="en-US"/>
        </a:p>
      </dgm:t>
    </dgm:pt>
    <dgm:pt modelId="{BFD4EE22-6F19-324F-AC78-17249AA62167}" type="pres">
      <dgm:prSet presAssocID="{DB814494-4BCE-9B46-BF61-E452950D950E}" presName="image3" presStyleLbl="node3" presStyleIdx="0" presStyleCnt="5"/>
      <dgm:spPr/>
      <dgm:t>
        <a:bodyPr/>
        <a:lstStyle/>
        <a:p>
          <a:endParaRPr lang="en-US"/>
        </a:p>
      </dgm:t>
    </dgm:pt>
    <dgm:pt modelId="{3E48423B-2F19-D64A-B528-C410EBF4AC0C}" type="pres">
      <dgm:prSet presAssocID="{DB814494-4BCE-9B46-BF61-E452950D950E}" presName="text3" presStyleLbl="revTx" presStyleIdx="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B3718-93E6-A847-B0EE-4F336B4A0CEF}" type="pres">
      <dgm:prSet presAssocID="{DB814494-4BCE-9B46-BF61-E452950D950E}" presName="hierChild4" presStyleCnt="0"/>
      <dgm:spPr/>
      <dgm:t>
        <a:bodyPr/>
        <a:lstStyle/>
        <a:p>
          <a:endParaRPr lang="en-US"/>
        </a:p>
      </dgm:t>
    </dgm:pt>
    <dgm:pt modelId="{75BF1B30-74E4-DA4D-A9B9-0057B974ADB7}" type="pres">
      <dgm:prSet presAssocID="{1303174D-13FD-D44E-A796-9E770A8AE515}" presName="Name17" presStyleLbl="parChTrans1D3" presStyleIdx="1" presStyleCnt="5"/>
      <dgm:spPr/>
      <dgm:t>
        <a:bodyPr/>
        <a:lstStyle/>
        <a:p>
          <a:endParaRPr lang="en-US"/>
        </a:p>
      </dgm:t>
    </dgm:pt>
    <dgm:pt modelId="{2DFFC2F0-E286-AD44-B3FC-B9A722572C1B}" type="pres">
      <dgm:prSet presAssocID="{41531DBE-839C-CA4A-967B-DFEBD7D8CD32}" presName="hierRoot3" presStyleCnt="0"/>
      <dgm:spPr/>
      <dgm:t>
        <a:bodyPr/>
        <a:lstStyle/>
        <a:p>
          <a:endParaRPr lang="en-US"/>
        </a:p>
      </dgm:t>
    </dgm:pt>
    <dgm:pt modelId="{2801AAD2-CDE9-1C42-AF70-1958EE9D152D}" type="pres">
      <dgm:prSet presAssocID="{41531DBE-839C-CA4A-967B-DFEBD7D8CD32}" presName="composite3" presStyleCnt="0"/>
      <dgm:spPr/>
      <dgm:t>
        <a:bodyPr/>
        <a:lstStyle/>
        <a:p>
          <a:endParaRPr lang="en-US"/>
        </a:p>
      </dgm:t>
    </dgm:pt>
    <dgm:pt modelId="{74E59112-1DDC-B64E-A875-4E68D0B3E512}" type="pres">
      <dgm:prSet presAssocID="{41531DBE-839C-CA4A-967B-DFEBD7D8CD32}" presName="image3" presStyleLbl="node3" presStyleIdx="1" presStyleCnt="5"/>
      <dgm:spPr/>
      <dgm:t>
        <a:bodyPr/>
        <a:lstStyle/>
        <a:p>
          <a:endParaRPr lang="en-US"/>
        </a:p>
      </dgm:t>
    </dgm:pt>
    <dgm:pt modelId="{3DECEC08-6096-F740-92E5-B63873194BE7}" type="pres">
      <dgm:prSet presAssocID="{41531DBE-839C-CA4A-967B-DFEBD7D8CD32}" presName="text3" presStyleLbl="revTx" presStyleIdx="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174CC2-ADAB-654C-9B41-4CBF1480D3F3}" type="pres">
      <dgm:prSet presAssocID="{41531DBE-839C-CA4A-967B-DFEBD7D8CD32}" presName="hierChild4" presStyleCnt="0"/>
      <dgm:spPr/>
      <dgm:t>
        <a:bodyPr/>
        <a:lstStyle/>
        <a:p>
          <a:endParaRPr lang="en-US"/>
        </a:p>
      </dgm:t>
    </dgm:pt>
    <dgm:pt modelId="{04C59CB7-C51F-7448-8B76-0C41556AF483}" type="pres">
      <dgm:prSet presAssocID="{66C5B619-57FC-4248-AB10-50B95105CA1A}" presName="Name10" presStyleLbl="parChTrans1D2" presStyleIdx="1" presStyleCnt="4"/>
      <dgm:spPr/>
      <dgm:t>
        <a:bodyPr/>
        <a:lstStyle/>
        <a:p>
          <a:endParaRPr lang="en-US"/>
        </a:p>
      </dgm:t>
    </dgm:pt>
    <dgm:pt modelId="{41111CB1-FD4C-944D-B496-AAC26C236D07}" type="pres">
      <dgm:prSet presAssocID="{224915E5-3625-7C49-B80F-AA9220F5A30D}" presName="hierRoot2" presStyleCnt="0"/>
      <dgm:spPr/>
      <dgm:t>
        <a:bodyPr/>
        <a:lstStyle/>
        <a:p>
          <a:endParaRPr lang="en-US"/>
        </a:p>
      </dgm:t>
    </dgm:pt>
    <dgm:pt modelId="{D3A8C123-6D0A-0C47-A9BD-117D617FD733}" type="pres">
      <dgm:prSet presAssocID="{224915E5-3625-7C49-B80F-AA9220F5A30D}" presName="composite2" presStyleCnt="0"/>
      <dgm:spPr/>
      <dgm:t>
        <a:bodyPr/>
        <a:lstStyle/>
        <a:p>
          <a:endParaRPr lang="en-US"/>
        </a:p>
      </dgm:t>
    </dgm:pt>
    <dgm:pt modelId="{873AD20B-3C01-B941-A046-20F722A32203}" type="pres">
      <dgm:prSet presAssocID="{224915E5-3625-7C49-B80F-AA9220F5A30D}" presName="image2" presStyleLbl="node2" presStyleIdx="1" presStyleCnt="4"/>
      <dgm:spPr/>
      <dgm:t>
        <a:bodyPr/>
        <a:lstStyle/>
        <a:p>
          <a:endParaRPr lang="en-US"/>
        </a:p>
      </dgm:t>
    </dgm:pt>
    <dgm:pt modelId="{A955DDE5-1B20-8449-B532-04E32F616BB4}" type="pres">
      <dgm:prSet presAssocID="{224915E5-3625-7C49-B80F-AA9220F5A30D}" presName="text2" presStyleLbl="revTx" presStyleIdx="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FD77F5-FD4A-2645-8466-3AE023130C54}" type="pres">
      <dgm:prSet presAssocID="{224915E5-3625-7C49-B80F-AA9220F5A30D}" presName="hierChild3" presStyleCnt="0"/>
      <dgm:spPr/>
      <dgm:t>
        <a:bodyPr/>
        <a:lstStyle/>
        <a:p>
          <a:endParaRPr lang="en-US"/>
        </a:p>
      </dgm:t>
    </dgm:pt>
    <dgm:pt modelId="{18863A06-3C58-5540-980E-18D872670ED5}" type="pres">
      <dgm:prSet presAssocID="{C5F4220D-E459-2541-97D2-AC009BA52F9C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2B73727-50AB-2D42-9F57-00722EADFD7A}" type="pres">
      <dgm:prSet presAssocID="{78E19BA9-E0DD-1345-B01C-9740D9393B44}" presName="hierRoot2" presStyleCnt="0"/>
      <dgm:spPr/>
      <dgm:t>
        <a:bodyPr/>
        <a:lstStyle/>
        <a:p>
          <a:endParaRPr lang="en-US"/>
        </a:p>
      </dgm:t>
    </dgm:pt>
    <dgm:pt modelId="{23B80B02-5C9F-EE42-88E5-A38761BCD00F}" type="pres">
      <dgm:prSet presAssocID="{78E19BA9-E0DD-1345-B01C-9740D9393B44}" presName="composite2" presStyleCnt="0"/>
      <dgm:spPr/>
      <dgm:t>
        <a:bodyPr/>
        <a:lstStyle/>
        <a:p>
          <a:endParaRPr lang="en-US"/>
        </a:p>
      </dgm:t>
    </dgm:pt>
    <dgm:pt modelId="{85FEFA0B-93C3-E14F-84B9-4EA3F0BDFE62}" type="pres">
      <dgm:prSet presAssocID="{78E19BA9-E0DD-1345-B01C-9740D9393B44}" presName="image2" presStyleLbl="node2" presStyleIdx="2" presStyleCnt="4"/>
      <dgm:spPr/>
      <dgm:t>
        <a:bodyPr/>
        <a:lstStyle/>
        <a:p>
          <a:endParaRPr lang="en-US"/>
        </a:p>
      </dgm:t>
    </dgm:pt>
    <dgm:pt modelId="{E9CE4AB7-00C7-3942-ABB9-F57B1158DE6D}" type="pres">
      <dgm:prSet presAssocID="{78E19BA9-E0DD-1345-B01C-9740D9393B44}" presName="text2" presStyleLbl="revTx" presStyleIdx="5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2761D-DCD7-5146-B690-D6249B30FCC0}" type="pres">
      <dgm:prSet presAssocID="{78E19BA9-E0DD-1345-B01C-9740D9393B44}" presName="hierChild3" presStyleCnt="0"/>
      <dgm:spPr/>
      <dgm:t>
        <a:bodyPr/>
        <a:lstStyle/>
        <a:p>
          <a:endParaRPr lang="en-US"/>
        </a:p>
      </dgm:t>
    </dgm:pt>
    <dgm:pt modelId="{7660A9A1-396C-1347-8419-73E39D6E7F55}" type="pres">
      <dgm:prSet presAssocID="{FEE8C50F-853A-1D44-ACBB-E1FDE264189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5878FACD-EE92-1743-9420-1C9263F312DD}" type="pres">
      <dgm:prSet presAssocID="{59D2AD31-520F-244B-A5CA-943E1927BE15}" presName="hierRoot2" presStyleCnt="0"/>
      <dgm:spPr/>
      <dgm:t>
        <a:bodyPr/>
        <a:lstStyle/>
        <a:p>
          <a:endParaRPr lang="en-US"/>
        </a:p>
      </dgm:t>
    </dgm:pt>
    <dgm:pt modelId="{67287A53-F7DB-9F41-B7DA-4FD3A16D0BC0}" type="pres">
      <dgm:prSet presAssocID="{59D2AD31-520F-244B-A5CA-943E1927BE15}" presName="composite2" presStyleCnt="0"/>
      <dgm:spPr/>
      <dgm:t>
        <a:bodyPr/>
        <a:lstStyle/>
        <a:p>
          <a:endParaRPr lang="en-US"/>
        </a:p>
      </dgm:t>
    </dgm:pt>
    <dgm:pt modelId="{9EEC4972-5593-324A-98C8-CBAA13B37CBA}" type="pres">
      <dgm:prSet presAssocID="{59D2AD31-520F-244B-A5CA-943E1927BE15}" presName="image2" presStyleLbl="node2" presStyleIdx="3" presStyleCnt="4"/>
      <dgm:spPr/>
      <dgm:t>
        <a:bodyPr/>
        <a:lstStyle/>
        <a:p>
          <a:endParaRPr lang="en-US"/>
        </a:p>
      </dgm:t>
    </dgm:pt>
    <dgm:pt modelId="{6A891193-E0DC-3544-ADFD-65AA2E783361}" type="pres">
      <dgm:prSet presAssocID="{59D2AD31-520F-244B-A5CA-943E1927BE15}" presName="text2" presStyleLbl="revTx" presStyleIdx="6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830A4D-8B86-1F4E-A3E0-2BF24423599B}" type="pres">
      <dgm:prSet presAssocID="{59D2AD31-520F-244B-A5CA-943E1927BE15}" presName="hierChild3" presStyleCnt="0"/>
      <dgm:spPr/>
      <dgm:t>
        <a:bodyPr/>
        <a:lstStyle/>
        <a:p>
          <a:endParaRPr lang="en-US"/>
        </a:p>
      </dgm:t>
    </dgm:pt>
    <dgm:pt modelId="{DA30DF1A-85D6-E844-8D76-06F32BF30A47}" type="pres">
      <dgm:prSet presAssocID="{222AFDC6-A98C-DE40-B055-EFE7F9B39DDD}" presName="Name17" presStyleLbl="parChTrans1D3" presStyleIdx="2" presStyleCnt="5"/>
      <dgm:spPr/>
      <dgm:t>
        <a:bodyPr/>
        <a:lstStyle/>
        <a:p>
          <a:endParaRPr lang="en-US"/>
        </a:p>
      </dgm:t>
    </dgm:pt>
    <dgm:pt modelId="{4AD0B1A2-64EE-7744-9250-3C8FD2890C3D}" type="pres">
      <dgm:prSet presAssocID="{02C9DF75-022D-764B-AACA-AE6876B132A1}" presName="hierRoot3" presStyleCnt="0"/>
      <dgm:spPr/>
      <dgm:t>
        <a:bodyPr/>
        <a:lstStyle/>
        <a:p>
          <a:endParaRPr lang="en-US"/>
        </a:p>
      </dgm:t>
    </dgm:pt>
    <dgm:pt modelId="{4F3DDF44-F916-AD4D-961B-9F929123878F}" type="pres">
      <dgm:prSet presAssocID="{02C9DF75-022D-764B-AACA-AE6876B132A1}" presName="composite3" presStyleCnt="0"/>
      <dgm:spPr/>
      <dgm:t>
        <a:bodyPr/>
        <a:lstStyle/>
        <a:p>
          <a:endParaRPr lang="en-US"/>
        </a:p>
      </dgm:t>
    </dgm:pt>
    <dgm:pt modelId="{4E40DD2A-717B-5F43-B7CA-E2339E960E00}" type="pres">
      <dgm:prSet presAssocID="{02C9DF75-022D-764B-AACA-AE6876B132A1}" presName="image3" presStyleLbl="node3" presStyleIdx="2" presStyleCnt="5"/>
      <dgm:spPr/>
      <dgm:t>
        <a:bodyPr/>
        <a:lstStyle/>
        <a:p>
          <a:endParaRPr lang="en-US"/>
        </a:p>
      </dgm:t>
    </dgm:pt>
    <dgm:pt modelId="{00FC072E-F3EF-224B-A69E-A6A80860A6DB}" type="pres">
      <dgm:prSet presAssocID="{02C9DF75-022D-764B-AACA-AE6876B132A1}" presName="text3" presStyleLbl="revTx" presStyleIdx="7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65DF7F-F437-754B-BC1D-79BEDB98477E}" type="pres">
      <dgm:prSet presAssocID="{02C9DF75-022D-764B-AACA-AE6876B132A1}" presName="hierChild4" presStyleCnt="0"/>
      <dgm:spPr/>
      <dgm:t>
        <a:bodyPr/>
        <a:lstStyle/>
        <a:p>
          <a:endParaRPr lang="en-US"/>
        </a:p>
      </dgm:t>
    </dgm:pt>
    <dgm:pt modelId="{B0492B72-661B-4E4E-A8FF-BC2C3575ACC8}" type="pres">
      <dgm:prSet presAssocID="{ECDC825D-4DD7-D247-B76B-54E0B1E48B56}" presName="Name23" presStyleLbl="parChTrans1D4" presStyleIdx="0" presStyleCnt="5"/>
      <dgm:spPr/>
      <dgm:t>
        <a:bodyPr/>
        <a:lstStyle/>
        <a:p>
          <a:endParaRPr lang="en-US"/>
        </a:p>
      </dgm:t>
    </dgm:pt>
    <dgm:pt modelId="{CE23440C-7D58-6D45-9788-DEE4B81DAAF0}" type="pres">
      <dgm:prSet presAssocID="{AB0ADF4B-3F1A-A842-ABD8-CD7A8D00326C}" presName="hierRoot4" presStyleCnt="0"/>
      <dgm:spPr/>
      <dgm:t>
        <a:bodyPr/>
        <a:lstStyle/>
        <a:p>
          <a:endParaRPr lang="en-US"/>
        </a:p>
      </dgm:t>
    </dgm:pt>
    <dgm:pt modelId="{DEA7F6D4-D60C-E14F-AA36-077F3AE5C4B4}" type="pres">
      <dgm:prSet presAssocID="{AB0ADF4B-3F1A-A842-ABD8-CD7A8D00326C}" presName="composite4" presStyleCnt="0"/>
      <dgm:spPr/>
      <dgm:t>
        <a:bodyPr/>
        <a:lstStyle/>
        <a:p>
          <a:endParaRPr lang="en-US"/>
        </a:p>
      </dgm:t>
    </dgm:pt>
    <dgm:pt modelId="{1E90A5E2-D438-7145-A08D-6DDFD193EAD8}" type="pres">
      <dgm:prSet presAssocID="{AB0ADF4B-3F1A-A842-ABD8-CD7A8D00326C}" presName="image4" presStyleLbl="node4" presStyleIdx="0" presStyleCnt="5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320D914-029C-7F45-941D-60F3E8928989}" type="pres">
      <dgm:prSet presAssocID="{AB0ADF4B-3F1A-A842-ABD8-CD7A8D00326C}" presName="text4" presStyleLbl="revTx" presStyleIdx="8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D99982-7086-B844-8D76-E109B3A09866}" type="pres">
      <dgm:prSet presAssocID="{AB0ADF4B-3F1A-A842-ABD8-CD7A8D00326C}" presName="hierChild5" presStyleCnt="0"/>
      <dgm:spPr/>
      <dgm:t>
        <a:bodyPr/>
        <a:lstStyle/>
        <a:p>
          <a:endParaRPr lang="en-US"/>
        </a:p>
      </dgm:t>
    </dgm:pt>
    <dgm:pt modelId="{0F90F359-648E-A543-8851-50D20C6230A2}" type="pres">
      <dgm:prSet presAssocID="{5304646F-DA58-9541-9A1D-77B92B8ACE46}" presName="Name23" presStyleLbl="parChTrans1D4" presStyleIdx="1" presStyleCnt="5"/>
      <dgm:spPr/>
      <dgm:t>
        <a:bodyPr/>
        <a:lstStyle/>
        <a:p>
          <a:endParaRPr lang="en-US"/>
        </a:p>
      </dgm:t>
    </dgm:pt>
    <dgm:pt modelId="{314A9402-1DAD-924C-809C-3B0ABE5DC2D5}" type="pres">
      <dgm:prSet presAssocID="{F8613D53-654C-8A4E-98CC-37FB9B616782}" presName="hierRoot4" presStyleCnt="0"/>
      <dgm:spPr/>
      <dgm:t>
        <a:bodyPr/>
        <a:lstStyle/>
        <a:p>
          <a:endParaRPr lang="en-US"/>
        </a:p>
      </dgm:t>
    </dgm:pt>
    <dgm:pt modelId="{ADE98D07-4104-0B46-8D45-77115C4F0388}" type="pres">
      <dgm:prSet presAssocID="{F8613D53-654C-8A4E-98CC-37FB9B616782}" presName="composite4" presStyleCnt="0"/>
      <dgm:spPr/>
      <dgm:t>
        <a:bodyPr/>
        <a:lstStyle/>
        <a:p>
          <a:endParaRPr lang="en-US"/>
        </a:p>
      </dgm:t>
    </dgm:pt>
    <dgm:pt modelId="{F6425C62-F125-D349-9358-AB9BE25B33CD}" type="pres">
      <dgm:prSet presAssocID="{F8613D53-654C-8A4E-98CC-37FB9B616782}" presName="image4" presStyleLbl="node4" presStyleIdx="1" presStyleCnt="5"/>
      <dgm:spPr/>
      <dgm:t>
        <a:bodyPr/>
        <a:lstStyle/>
        <a:p>
          <a:endParaRPr lang="en-US"/>
        </a:p>
      </dgm:t>
    </dgm:pt>
    <dgm:pt modelId="{A9F824D5-E393-E04E-BDC2-FAB2AB02DA85}" type="pres">
      <dgm:prSet presAssocID="{F8613D53-654C-8A4E-98CC-37FB9B616782}" presName="text4" presStyleLbl="revTx" presStyleIdx="9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DD62A-534B-4740-94E3-5F84E224A7A5}" type="pres">
      <dgm:prSet presAssocID="{F8613D53-654C-8A4E-98CC-37FB9B616782}" presName="hierChild5" presStyleCnt="0"/>
      <dgm:spPr/>
      <dgm:t>
        <a:bodyPr/>
        <a:lstStyle/>
        <a:p>
          <a:endParaRPr lang="en-US"/>
        </a:p>
      </dgm:t>
    </dgm:pt>
    <dgm:pt modelId="{7564135C-0EF2-CA42-9760-414B6BE1C9B4}" type="pres">
      <dgm:prSet presAssocID="{A63DE1F3-A64C-9E4A-BB01-992D09B0C45C}" presName="Name23" presStyleLbl="parChTrans1D4" presStyleIdx="2" presStyleCnt="5"/>
      <dgm:spPr/>
      <dgm:t>
        <a:bodyPr/>
        <a:lstStyle/>
        <a:p>
          <a:endParaRPr lang="en-US"/>
        </a:p>
      </dgm:t>
    </dgm:pt>
    <dgm:pt modelId="{EB2C3BF5-5E72-8943-ABF8-B6D0F4E8809E}" type="pres">
      <dgm:prSet presAssocID="{09E54982-39D8-EE40-92B5-B5AB5F871099}" presName="hierRoot4" presStyleCnt="0"/>
      <dgm:spPr/>
      <dgm:t>
        <a:bodyPr/>
        <a:lstStyle/>
        <a:p>
          <a:endParaRPr lang="en-US"/>
        </a:p>
      </dgm:t>
    </dgm:pt>
    <dgm:pt modelId="{BEFF1B74-03EB-C34E-9D7B-8A56E9743054}" type="pres">
      <dgm:prSet presAssocID="{09E54982-39D8-EE40-92B5-B5AB5F871099}" presName="composite4" presStyleCnt="0"/>
      <dgm:spPr/>
      <dgm:t>
        <a:bodyPr/>
        <a:lstStyle/>
        <a:p>
          <a:endParaRPr lang="en-US"/>
        </a:p>
      </dgm:t>
    </dgm:pt>
    <dgm:pt modelId="{5F38088E-09ED-1945-9F0D-E6E1E02D26AB}" type="pres">
      <dgm:prSet presAssocID="{09E54982-39D8-EE40-92B5-B5AB5F871099}" presName="image4" presStyleLbl="node4" presStyleIdx="2" presStyleCnt="5"/>
      <dgm:spPr/>
      <dgm:t>
        <a:bodyPr/>
        <a:lstStyle/>
        <a:p>
          <a:endParaRPr lang="en-US"/>
        </a:p>
      </dgm:t>
    </dgm:pt>
    <dgm:pt modelId="{5D5C4AB2-254A-7348-82CB-226E129397C7}" type="pres">
      <dgm:prSet presAssocID="{09E54982-39D8-EE40-92B5-B5AB5F871099}" presName="text4" presStyleLbl="revTx" presStyleIdx="10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D9C2FA-495A-8541-905F-3C6892E2EA40}" type="pres">
      <dgm:prSet presAssocID="{09E54982-39D8-EE40-92B5-B5AB5F871099}" presName="hierChild5" presStyleCnt="0"/>
      <dgm:spPr/>
      <dgm:t>
        <a:bodyPr/>
        <a:lstStyle/>
        <a:p>
          <a:endParaRPr lang="en-US"/>
        </a:p>
      </dgm:t>
    </dgm:pt>
    <dgm:pt modelId="{8DC3A313-73C7-FD49-AC71-CFD31B8A8661}" type="pres">
      <dgm:prSet presAssocID="{F72CF372-92AC-D542-AADE-1965C208271C}" presName="Name23" presStyleLbl="parChTrans1D4" presStyleIdx="3" presStyleCnt="5"/>
      <dgm:spPr/>
      <dgm:t>
        <a:bodyPr/>
        <a:lstStyle/>
        <a:p>
          <a:endParaRPr lang="en-US"/>
        </a:p>
      </dgm:t>
    </dgm:pt>
    <dgm:pt modelId="{C81421B3-9147-E24B-9A3C-2C7E526099ED}" type="pres">
      <dgm:prSet presAssocID="{9A86ABAA-3DCC-CF4A-BC51-0644F094BFC4}" presName="hierRoot4" presStyleCnt="0"/>
      <dgm:spPr/>
      <dgm:t>
        <a:bodyPr/>
        <a:lstStyle/>
        <a:p>
          <a:endParaRPr lang="en-US"/>
        </a:p>
      </dgm:t>
    </dgm:pt>
    <dgm:pt modelId="{432A9CC2-B488-B64B-BBA1-BC00B82ADAAC}" type="pres">
      <dgm:prSet presAssocID="{9A86ABAA-3DCC-CF4A-BC51-0644F094BFC4}" presName="composite4" presStyleCnt="0"/>
      <dgm:spPr/>
      <dgm:t>
        <a:bodyPr/>
        <a:lstStyle/>
        <a:p>
          <a:endParaRPr lang="en-US"/>
        </a:p>
      </dgm:t>
    </dgm:pt>
    <dgm:pt modelId="{75BE45D7-79F0-534F-8936-C7ED150CCFA0}" type="pres">
      <dgm:prSet presAssocID="{9A86ABAA-3DCC-CF4A-BC51-0644F094BFC4}" presName="image4" presStyleLbl="node4" presStyleIdx="3" presStyleCnt="5"/>
      <dgm:spPr/>
      <dgm:t>
        <a:bodyPr/>
        <a:lstStyle/>
        <a:p>
          <a:endParaRPr lang="en-US"/>
        </a:p>
      </dgm:t>
    </dgm:pt>
    <dgm:pt modelId="{32990EC1-2E2D-9B45-A347-291ED6146085}" type="pres">
      <dgm:prSet presAssocID="{9A86ABAA-3DCC-CF4A-BC51-0644F094BFC4}" presName="text4" presStyleLbl="revTx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777EC-C6D3-1A4B-8177-1091C65B5BE4}" type="pres">
      <dgm:prSet presAssocID="{9A86ABAA-3DCC-CF4A-BC51-0644F094BFC4}" presName="hierChild5" presStyleCnt="0"/>
      <dgm:spPr/>
      <dgm:t>
        <a:bodyPr/>
        <a:lstStyle/>
        <a:p>
          <a:endParaRPr lang="en-US"/>
        </a:p>
      </dgm:t>
    </dgm:pt>
    <dgm:pt modelId="{91A3D545-FF92-CA4A-AD8B-F5328F890D8E}" type="pres">
      <dgm:prSet presAssocID="{1336F494-E70E-2D4E-B014-06FABB324B19}" presName="Name23" presStyleLbl="parChTrans1D4" presStyleIdx="4" presStyleCnt="5"/>
      <dgm:spPr/>
      <dgm:t>
        <a:bodyPr/>
        <a:lstStyle/>
        <a:p>
          <a:endParaRPr lang="en-US"/>
        </a:p>
      </dgm:t>
    </dgm:pt>
    <dgm:pt modelId="{DCA3BD48-BE3B-A84B-B86C-09E0F4C2A771}" type="pres">
      <dgm:prSet presAssocID="{BADF3F92-6860-BD4D-9BE6-B35291B9A638}" presName="hierRoot4" presStyleCnt="0"/>
      <dgm:spPr/>
      <dgm:t>
        <a:bodyPr/>
        <a:lstStyle/>
        <a:p>
          <a:endParaRPr lang="en-US"/>
        </a:p>
      </dgm:t>
    </dgm:pt>
    <dgm:pt modelId="{01435F67-25CB-F54B-9D6F-00FED51249EE}" type="pres">
      <dgm:prSet presAssocID="{BADF3F92-6860-BD4D-9BE6-B35291B9A638}" presName="composite4" presStyleCnt="0"/>
      <dgm:spPr/>
      <dgm:t>
        <a:bodyPr/>
        <a:lstStyle/>
        <a:p>
          <a:endParaRPr lang="en-US"/>
        </a:p>
      </dgm:t>
    </dgm:pt>
    <dgm:pt modelId="{598D6487-745B-224F-8D54-FE2B21A28BED}" type="pres">
      <dgm:prSet presAssocID="{BADF3F92-6860-BD4D-9BE6-B35291B9A638}" presName="image4" presStyleLbl="node4" presStyleIdx="4" presStyleCnt="5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230A607-3F5A-2C4E-A339-402B74CD16BF}" type="pres">
      <dgm:prSet presAssocID="{BADF3F92-6860-BD4D-9BE6-B35291B9A638}" presName="text4" presStyleLbl="revTx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BEF966-A3F6-4344-B87F-52D0EF1E353E}" type="pres">
      <dgm:prSet presAssocID="{BADF3F92-6860-BD4D-9BE6-B35291B9A638}" presName="hierChild5" presStyleCnt="0"/>
      <dgm:spPr/>
      <dgm:t>
        <a:bodyPr/>
        <a:lstStyle/>
        <a:p>
          <a:endParaRPr lang="en-US"/>
        </a:p>
      </dgm:t>
    </dgm:pt>
    <dgm:pt modelId="{D9E10B56-785E-8E4A-8394-C3A48DF3F4C5}" type="pres">
      <dgm:prSet presAssocID="{CC368B15-0853-D54B-9F01-5610A6350733}" presName="Name17" presStyleLbl="parChTrans1D3" presStyleIdx="3" presStyleCnt="5"/>
      <dgm:spPr/>
      <dgm:t>
        <a:bodyPr/>
        <a:lstStyle/>
        <a:p>
          <a:endParaRPr lang="en-US"/>
        </a:p>
      </dgm:t>
    </dgm:pt>
    <dgm:pt modelId="{5430B8A6-5D58-C747-BDA5-1F27D3A3ED05}" type="pres">
      <dgm:prSet presAssocID="{1557E3CA-4D8E-C547-8524-0684B07AA7F7}" presName="hierRoot3" presStyleCnt="0"/>
      <dgm:spPr/>
      <dgm:t>
        <a:bodyPr/>
        <a:lstStyle/>
        <a:p>
          <a:endParaRPr lang="en-US"/>
        </a:p>
      </dgm:t>
    </dgm:pt>
    <dgm:pt modelId="{DD2A7FD9-7FD5-A348-BEA6-3F50266A1CE8}" type="pres">
      <dgm:prSet presAssocID="{1557E3CA-4D8E-C547-8524-0684B07AA7F7}" presName="composite3" presStyleCnt="0"/>
      <dgm:spPr/>
      <dgm:t>
        <a:bodyPr/>
        <a:lstStyle/>
        <a:p>
          <a:endParaRPr lang="en-US"/>
        </a:p>
      </dgm:t>
    </dgm:pt>
    <dgm:pt modelId="{9C3F76D9-40F2-9441-90E7-878DA1C83EAE}" type="pres">
      <dgm:prSet presAssocID="{1557E3CA-4D8E-C547-8524-0684B07AA7F7}" presName="image3" presStyleLbl="node3" presStyleIdx="3" presStyleCnt="5"/>
      <dgm:spPr/>
      <dgm:t>
        <a:bodyPr/>
        <a:lstStyle/>
        <a:p>
          <a:endParaRPr lang="en-US"/>
        </a:p>
      </dgm:t>
    </dgm:pt>
    <dgm:pt modelId="{117BA0F1-148E-BE43-8D06-84F2D8E1EA31}" type="pres">
      <dgm:prSet presAssocID="{1557E3CA-4D8E-C547-8524-0684B07AA7F7}" presName="text3" presStyleLbl="revTx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7F30A1-F7AC-884A-80E8-D117BCA9F5C0}" type="pres">
      <dgm:prSet presAssocID="{1557E3CA-4D8E-C547-8524-0684B07AA7F7}" presName="hierChild4" presStyleCnt="0"/>
      <dgm:spPr/>
      <dgm:t>
        <a:bodyPr/>
        <a:lstStyle/>
        <a:p>
          <a:endParaRPr lang="en-US"/>
        </a:p>
      </dgm:t>
    </dgm:pt>
    <dgm:pt modelId="{11ABB873-5451-F745-9F5F-719E04D5DA83}" type="pres">
      <dgm:prSet presAssocID="{ED4DF2E3-A7C4-EC4D-A180-1AE53F735388}" presName="Name17" presStyleLbl="parChTrans1D3" presStyleIdx="4" presStyleCnt="5"/>
      <dgm:spPr/>
      <dgm:t>
        <a:bodyPr/>
        <a:lstStyle/>
        <a:p>
          <a:endParaRPr lang="en-US"/>
        </a:p>
      </dgm:t>
    </dgm:pt>
    <dgm:pt modelId="{80A4341C-4E9F-064F-A7FF-3487F0D800DF}" type="pres">
      <dgm:prSet presAssocID="{0BD2AD1F-AD30-4847-BE5E-8213EF301EF0}" presName="hierRoot3" presStyleCnt="0"/>
      <dgm:spPr/>
      <dgm:t>
        <a:bodyPr/>
        <a:lstStyle/>
        <a:p>
          <a:endParaRPr lang="en-US"/>
        </a:p>
      </dgm:t>
    </dgm:pt>
    <dgm:pt modelId="{4EB0FA39-0E69-9E40-8B03-8D57C75DC0C0}" type="pres">
      <dgm:prSet presAssocID="{0BD2AD1F-AD30-4847-BE5E-8213EF301EF0}" presName="composite3" presStyleCnt="0"/>
      <dgm:spPr/>
      <dgm:t>
        <a:bodyPr/>
        <a:lstStyle/>
        <a:p>
          <a:endParaRPr lang="en-US"/>
        </a:p>
      </dgm:t>
    </dgm:pt>
    <dgm:pt modelId="{BD75BCF6-17FE-4143-B5D2-1A0097930524}" type="pres">
      <dgm:prSet presAssocID="{0BD2AD1F-AD30-4847-BE5E-8213EF301EF0}" presName="image3" presStyleLbl="node3" presStyleIdx="4" presStyleCnt="5"/>
      <dgm:spPr/>
      <dgm:t>
        <a:bodyPr/>
        <a:lstStyle/>
        <a:p>
          <a:endParaRPr lang="en-US"/>
        </a:p>
      </dgm:t>
    </dgm:pt>
    <dgm:pt modelId="{6A804609-7905-5F4A-AAE4-017F421CB03A}" type="pres">
      <dgm:prSet presAssocID="{0BD2AD1F-AD30-4847-BE5E-8213EF301EF0}" presName="text3" presStyleLbl="revTx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F5C86A-901A-D449-92ED-15A87415CDCA}" type="pres">
      <dgm:prSet presAssocID="{0BD2AD1F-AD30-4847-BE5E-8213EF301EF0}" presName="hierChild4" presStyleCnt="0"/>
      <dgm:spPr/>
      <dgm:t>
        <a:bodyPr/>
        <a:lstStyle/>
        <a:p>
          <a:endParaRPr lang="en-US"/>
        </a:p>
      </dgm:t>
    </dgm:pt>
  </dgm:ptLst>
  <dgm:cxnLst>
    <dgm:cxn modelId="{1E71FA90-E253-CB47-8FB6-48BE84B5FE8E}" type="presOf" srcId="{0BD2AD1F-AD30-4847-BE5E-8213EF301EF0}" destId="{6A804609-7905-5F4A-AAE4-017F421CB03A}" srcOrd="0" destOrd="0" presId="urn:microsoft.com/office/officeart/2009/layout/CirclePictureHierarchy"/>
    <dgm:cxn modelId="{21D8AF63-3805-2F41-A0ED-C2EC2197B9D1}" type="presOf" srcId="{1336F494-E70E-2D4E-B014-06FABB324B19}" destId="{91A3D545-FF92-CA4A-AD8B-F5328F890D8E}" srcOrd="0" destOrd="0" presId="urn:microsoft.com/office/officeart/2009/layout/CirclePictureHierarchy"/>
    <dgm:cxn modelId="{921B27EE-992E-824F-9141-3C6AD0E3463E}" type="presOf" srcId="{AB0ADF4B-3F1A-A842-ABD8-CD7A8D00326C}" destId="{A320D914-029C-7F45-941D-60F3E8928989}" srcOrd="0" destOrd="0" presId="urn:microsoft.com/office/officeart/2009/layout/CirclePictureHierarchy"/>
    <dgm:cxn modelId="{1FE90EB1-C938-874E-9347-687388D1BB1C}" srcId="{1CB9E1C8-B0DE-604D-A2D2-B85D979DE661}" destId="{29D20F5B-8699-A94F-8A90-B27334D65F4A}" srcOrd="0" destOrd="0" parTransId="{DCD9098F-F5C1-044B-9BAB-590B56770D53}" sibTransId="{0F22151E-9ACB-E346-AC48-BB31C69A7BF0}"/>
    <dgm:cxn modelId="{B784F261-427A-EF40-93CC-662AD484165A}" srcId="{781892C1-412F-D742-8000-7A31425BDCF1}" destId="{41531DBE-839C-CA4A-967B-DFEBD7D8CD32}" srcOrd="1" destOrd="0" parTransId="{1303174D-13FD-D44E-A796-9E770A8AE515}" sibTransId="{F3E5216A-4A5B-F548-91FF-FEFBD50C3740}"/>
    <dgm:cxn modelId="{DCEA14B6-4081-2640-A21C-1DCE58664F75}" type="presOf" srcId="{DB814494-4BCE-9B46-BF61-E452950D950E}" destId="{3E48423B-2F19-D64A-B528-C410EBF4AC0C}" srcOrd="0" destOrd="0" presId="urn:microsoft.com/office/officeart/2009/layout/CirclePictureHierarchy"/>
    <dgm:cxn modelId="{62382545-D395-2446-8D5C-4D44A063B318}" srcId="{29D20F5B-8699-A94F-8A90-B27334D65F4A}" destId="{781892C1-412F-D742-8000-7A31425BDCF1}" srcOrd="0" destOrd="0" parTransId="{64906426-A645-244F-9211-2B480117018D}" sibTransId="{A9D14C79-FB82-DF40-A4DD-60B74021C5AD}"/>
    <dgm:cxn modelId="{00F2E283-C0D4-6F40-8A74-C31BCC73328E}" srcId="{02C9DF75-022D-764B-AACA-AE6876B132A1}" destId="{AB0ADF4B-3F1A-A842-ABD8-CD7A8D00326C}" srcOrd="0" destOrd="0" parTransId="{ECDC825D-4DD7-D247-B76B-54E0B1E48B56}" sibTransId="{22A413F7-F144-124E-A440-F049696CF559}"/>
    <dgm:cxn modelId="{AEE11ED5-562D-8E42-AFAF-92F320738329}" type="presOf" srcId="{781892C1-412F-D742-8000-7A31425BDCF1}" destId="{29B0A73E-B214-274C-8789-92234C8E38DA}" srcOrd="0" destOrd="0" presId="urn:microsoft.com/office/officeart/2009/layout/CirclePictureHierarchy"/>
    <dgm:cxn modelId="{13475D23-0DEE-C447-9180-E4F86449B124}" srcId="{29D20F5B-8699-A94F-8A90-B27334D65F4A}" destId="{224915E5-3625-7C49-B80F-AA9220F5A30D}" srcOrd="1" destOrd="0" parTransId="{66C5B619-57FC-4248-AB10-50B95105CA1A}" sibTransId="{86DBE04E-D686-2240-9861-0E1C763ED0EF}"/>
    <dgm:cxn modelId="{9C3799B4-AD25-BC4E-AB59-1063710BA73D}" type="presOf" srcId="{CC368B15-0853-D54B-9F01-5610A6350733}" destId="{D9E10B56-785E-8E4A-8394-C3A48DF3F4C5}" srcOrd="0" destOrd="0" presId="urn:microsoft.com/office/officeart/2009/layout/CirclePictureHierarchy"/>
    <dgm:cxn modelId="{954C8FF5-6089-E747-AC4B-BB63BBC52B82}" type="presOf" srcId="{59D2AD31-520F-244B-A5CA-943E1927BE15}" destId="{6A891193-E0DC-3544-ADFD-65AA2E783361}" srcOrd="0" destOrd="0" presId="urn:microsoft.com/office/officeart/2009/layout/CirclePictureHierarchy"/>
    <dgm:cxn modelId="{E803D38D-4D09-4840-BA64-FA8FD20E6145}" type="presOf" srcId="{78E19BA9-E0DD-1345-B01C-9740D9393B44}" destId="{E9CE4AB7-00C7-3942-ABB9-F57B1158DE6D}" srcOrd="0" destOrd="0" presId="urn:microsoft.com/office/officeart/2009/layout/CirclePictureHierarchy"/>
    <dgm:cxn modelId="{25E15A34-A157-9247-A567-E23D0AA235F8}" type="presOf" srcId="{BADF3F92-6860-BD4D-9BE6-B35291B9A638}" destId="{A230A607-3F5A-2C4E-A339-402B74CD16BF}" srcOrd="0" destOrd="0" presId="urn:microsoft.com/office/officeart/2009/layout/CirclePictureHierarchy"/>
    <dgm:cxn modelId="{540B7A57-86F9-C146-8F8F-33F42A64F13A}" srcId="{F8613D53-654C-8A4E-98CC-37FB9B616782}" destId="{9A86ABAA-3DCC-CF4A-BC51-0644F094BFC4}" srcOrd="1" destOrd="0" parTransId="{F72CF372-92AC-D542-AADE-1965C208271C}" sibTransId="{E56B184C-E13C-3243-A646-BC68769D6A4A}"/>
    <dgm:cxn modelId="{184266B9-6B1B-1E4A-A6E8-17B1D77AC855}" type="presOf" srcId="{ECDC825D-4DD7-D247-B76B-54E0B1E48B56}" destId="{B0492B72-661B-4E4E-A8FF-BC2C3575ACC8}" srcOrd="0" destOrd="0" presId="urn:microsoft.com/office/officeart/2009/layout/CirclePictureHierarchy"/>
    <dgm:cxn modelId="{8629C713-CE1D-4E4A-912A-FD94AF58C528}" srcId="{29D20F5B-8699-A94F-8A90-B27334D65F4A}" destId="{59D2AD31-520F-244B-A5CA-943E1927BE15}" srcOrd="3" destOrd="0" parTransId="{FEE8C50F-853A-1D44-ACBB-E1FDE2641891}" sibTransId="{D1B52CF3-51F9-2342-A9C9-5C88821278E9}"/>
    <dgm:cxn modelId="{B9AA7130-F698-094B-9420-42096D46A02B}" type="presOf" srcId="{A63DE1F3-A64C-9E4A-BB01-992D09B0C45C}" destId="{7564135C-0EF2-CA42-9760-414B6BE1C9B4}" srcOrd="0" destOrd="0" presId="urn:microsoft.com/office/officeart/2009/layout/CirclePictureHierarchy"/>
    <dgm:cxn modelId="{51961E92-99AA-C44C-8A12-B01B68667001}" type="presOf" srcId="{5304646F-DA58-9541-9A1D-77B92B8ACE46}" destId="{0F90F359-648E-A543-8851-50D20C6230A2}" srcOrd="0" destOrd="0" presId="urn:microsoft.com/office/officeart/2009/layout/CirclePictureHierarchy"/>
    <dgm:cxn modelId="{D69A250D-784E-0141-B418-926B9F93318A}" type="presOf" srcId="{D8A88717-9A7A-C745-B2A1-2F20980305A6}" destId="{836816C9-7043-6844-9388-F9206A958774}" srcOrd="0" destOrd="0" presId="urn:microsoft.com/office/officeart/2009/layout/CirclePictureHierarchy"/>
    <dgm:cxn modelId="{DCF0621E-B994-0541-971E-FBE8B150BEDD}" srcId="{59D2AD31-520F-244B-A5CA-943E1927BE15}" destId="{02C9DF75-022D-764B-AACA-AE6876B132A1}" srcOrd="0" destOrd="0" parTransId="{222AFDC6-A98C-DE40-B055-EFE7F9B39DDD}" sibTransId="{D3CCC1C3-D082-1745-97B7-E73EBF330B29}"/>
    <dgm:cxn modelId="{09F715A7-D671-264E-91F9-2DC7516715CA}" type="presOf" srcId="{1CB9E1C8-B0DE-604D-A2D2-B85D979DE661}" destId="{6B7C9FBB-36FE-A24A-8739-40A9C7776259}" srcOrd="0" destOrd="0" presId="urn:microsoft.com/office/officeart/2009/layout/CirclePictureHierarchy"/>
    <dgm:cxn modelId="{0043D96C-714F-7743-BF91-AC0BE47F54B5}" type="presOf" srcId="{02C9DF75-022D-764B-AACA-AE6876B132A1}" destId="{00FC072E-F3EF-224B-A69E-A6A80860A6DB}" srcOrd="0" destOrd="0" presId="urn:microsoft.com/office/officeart/2009/layout/CirclePictureHierarchy"/>
    <dgm:cxn modelId="{C57649B6-C6EF-5C43-AD44-8116662D3FD8}" type="presOf" srcId="{09E54982-39D8-EE40-92B5-B5AB5F871099}" destId="{5D5C4AB2-254A-7348-82CB-226E129397C7}" srcOrd="0" destOrd="0" presId="urn:microsoft.com/office/officeart/2009/layout/CirclePictureHierarchy"/>
    <dgm:cxn modelId="{30C87BF1-3E6E-9D4C-B51F-BE53CF0795DF}" type="presOf" srcId="{C5F4220D-E459-2541-97D2-AC009BA52F9C}" destId="{18863A06-3C58-5540-980E-18D872670ED5}" srcOrd="0" destOrd="0" presId="urn:microsoft.com/office/officeart/2009/layout/CirclePictureHierarchy"/>
    <dgm:cxn modelId="{2183738E-5868-A449-80EC-64A659173397}" srcId="{AB0ADF4B-3F1A-A842-ABD8-CD7A8D00326C}" destId="{F8613D53-654C-8A4E-98CC-37FB9B616782}" srcOrd="0" destOrd="0" parTransId="{5304646F-DA58-9541-9A1D-77B92B8ACE46}" sibTransId="{751CC6FC-3DE2-3A4E-B95C-DBE6B7534C8A}"/>
    <dgm:cxn modelId="{EA151232-4DBB-7344-9E76-C62820B9F4EA}" srcId="{781892C1-412F-D742-8000-7A31425BDCF1}" destId="{DB814494-4BCE-9B46-BF61-E452950D950E}" srcOrd="0" destOrd="0" parTransId="{D8A88717-9A7A-C745-B2A1-2F20980305A6}" sibTransId="{DD0ECF17-6C24-D541-BDE9-DA8E24EE8BEF}"/>
    <dgm:cxn modelId="{AA0CF26C-A9F2-8C44-B4C3-645A0882E0CC}" srcId="{F8613D53-654C-8A4E-98CC-37FB9B616782}" destId="{09E54982-39D8-EE40-92B5-B5AB5F871099}" srcOrd="0" destOrd="0" parTransId="{A63DE1F3-A64C-9E4A-BB01-992D09B0C45C}" sibTransId="{205A228E-14FD-A84B-A3E9-2FA24E822DEC}"/>
    <dgm:cxn modelId="{6E9FE363-0CCA-2C4F-A3FA-1C53C5D51619}" type="presOf" srcId="{1557E3CA-4D8E-C547-8524-0684B07AA7F7}" destId="{117BA0F1-148E-BE43-8D06-84F2D8E1EA31}" srcOrd="0" destOrd="0" presId="urn:microsoft.com/office/officeart/2009/layout/CirclePictureHierarchy"/>
    <dgm:cxn modelId="{03F3241B-A949-3040-B772-95F1D0D389A5}" type="presOf" srcId="{1303174D-13FD-D44E-A796-9E770A8AE515}" destId="{75BF1B30-74E4-DA4D-A9B9-0057B974ADB7}" srcOrd="0" destOrd="0" presId="urn:microsoft.com/office/officeart/2009/layout/CirclePictureHierarchy"/>
    <dgm:cxn modelId="{300D0B05-EB62-3B4D-A626-A88A827B7ECF}" type="presOf" srcId="{224915E5-3625-7C49-B80F-AA9220F5A30D}" destId="{A955DDE5-1B20-8449-B532-04E32F616BB4}" srcOrd="0" destOrd="0" presId="urn:microsoft.com/office/officeart/2009/layout/CirclePictureHierarchy"/>
    <dgm:cxn modelId="{8B7AE9FC-7D75-CD4D-BE01-CF5090B2C891}" type="presOf" srcId="{9A86ABAA-3DCC-CF4A-BC51-0644F094BFC4}" destId="{32990EC1-2E2D-9B45-A347-291ED6146085}" srcOrd="0" destOrd="0" presId="urn:microsoft.com/office/officeart/2009/layout/CirclePictureHierarchy"/>
    <dgm:cxn modelId="{953CE793-6E21-0F4D-B89C-4C4C5CCC765A}" srcId="{59D2AD31-520F-244B-A5CA-943E1927BE15}" destId="{0BD2AD1F-AD30-4847-BE5E-8213EF301EF0}" srcOrd="2" destOrd="0" parTransId="{ED4DF2E3-A7C4-EC4D-A180-1AE53F735388}" sibTransId="{30448FCA-A5BD-4843-B686-9427AE293237}"/>
    <dgm:cxn modelId="{67DD13C0-EE16-6B4D-898D-1AD561A44D5C}" type="presOf" srcId="{64906426-A645-244F-9211-2B480117018D}" destId="{8D676263-EC8D-954E-B2B8-6A71D11A49D5}" srcOrd="0" destOrd="0" presId="urn:microsoft.com/office/officeart/2009/layout/CirclePictureHierarchy"/>
    <dgm:cxn modelId="{ED627B28-FABE-AD42-AC89-4D1CCE9295B2}" type="presOf" srcId="{FEE8C50F-853A-1D44-ACBB-E1FDE2641891}" destId="{7660A9A1-396C-1347-8419-73E39D6E7F55}" srcOrd="0" destOrd="0" presId="urn:microsoft.com/office/officeart/2009/layout/CirclePictureHierarchy"/>
    <dgm:cxn modelId="{FE9AAF7C-8B58-9748-B4B9-A505E00748B2}" type="presOf" srcId="{ED4DF2E3-A7C4-EC4D-A180-1AE53F735388}" destId="{11ABB873-5451-F745-9F5F-719E04D5DA83}" srcOrd="0" destOrd="0" presId="urn:microsoft.com/office/officeart/2009/layout/CirclePictureHierarchy"/>
    <dgm:cxn modelId="{8FADB319-BBEF-1641-B42E-10964A31321B}" type="presOf" srcId="{222AFDC6-A98C-DE40-B055-EFE7F9B39DDD}" destId="{DA30DF1A-85D6-E844-8D76-06F32BF30A47}" srcOrd="0" destOrd="0" presId="urn:microsoft.com/office/officeart/2009/layout/CirclePictureHierarchy"/>
    <dgm:cxn modelId="{EEAABE44-6403-8441-B249-6F1963B09F6A}" type="presOf" srcId="{41531DBE-839C-CA4A-967B-DFEBD7D8CD32}" destId="{3DECEC08-6096-F740-92E5-B63873194BE7}" srcOrd="0" destOrd="0" presId="urn:microsoft.com/office/officeart/2009/layout/CirclePictureHierarchy"/>
    <dgm:cxn modelId="{1A863AEC-8730-5D47-A523-067D6284A729}" type="presOf" srcId="{F72CF372-92AC-D542-AADE-1965C208271C}" destId="{8DC3A313-73C7-FD49-AC71-CFD31B8A8661}" srcOrd="0" destOrd="0" presId="urn:microsoft.com/office/officeart/2009/layout/CirclePictureHierarchy"/>
    <dgm:cxn modelId="{9D641EC6-141A-8640-9774-6573C4998240}" srcId="{02C9DF75-022D-764B-AACA-AE6876B132A1}" destId="{BADF3F92-6860-BD4D-9BE6-B35291B9A638}" srcOrd="1" destOrd="0" parTransId="{1336F494-E70E-2D4E-B014-06FABB324B19}" sibTransId="{FC29ABEA-4037-864A-A912-773B03C6A39A}"/>
    <dgm:cxn modelId="{6F53FCB3-8F8E-C040-BF19-C41C775876C3}" type="presOf" srcId="{F8613D53-654C-8A4E-98CC-37FB9B616782}" destId="{A9F824D5-E393-E04E-BDC2-FAB2AB02DA85}" srcOrd="0" destOrd="0" presId="urn:microsoft.com/office/officeart/2009/layout/CirclePictureHierarchy"/>
    <dgm:cxn modelId="{7688F13E-7921-D44E-A66A-B101E340A14D}" type="presOf" srcId="{66C5B619-57FC-4248-AB10-50B95105CA1A}" destId="{04C59CB7-C51F-7448-8B76-0C41556AF483}" srcOrd="0" destOrd="0" presId="urn:microsoft.com/office/officeart/2009/layout/CirclePictureHierarchy"/>
    <dgm:cxn modelId="{92DF6A1F-B2BF-014F-9B1A-0BD6B4B941EC}" type="presOf" srcId="{29D20F5B-8699-A94F-8A90-B27334D65F4A}" destId="{E2D4D550-391E-534B-B9A8-2DC4BA9D9808}" srcOrd="0" destOrd="0" presId="urn:microsoft.com/office/officeart/2009/layout/CirclePictureHierarchy"/>
    <dgm:cxn modelId="{628BD43A-B200-AE41-9B03-31DB05BEDE87}" srcId="{29D20F5B-8699-A94F-8A90-B27334D65F4A}" destId="{78E19BA9-E0DD-1345-B01C-9740D9393B44}" srcOrd="2" destOrd="0" parTransId="{C5F4220D-E459-2541-97D2-AC009BA52F9C}" sibTransId="{C2E276FA-4AA9-194E-91A2-0E64CBD67DE3}"/>
    <dgm:cxn modelId="{CDC260E5-F27C-DB40-86B6-FE744D77E307}" srcId="{59D2AD31-520F-244B-A5CA-943E1927BE15}" destId="{1557E3CA-4D8E-C547-8524-0684B07AA7F7}" srcOrd="1" destOrd="0" parTransId="{CC368B15-0853-D54B-9F01-5610A6350733}" sibTransId="{EA5DCDEF-A8A8-2840-B498-15874AB82ECA}"/>
    <dgm:cxn modelId="{84A231C2-5328-EE44-BEBB-91E02D03D689}" type="presParOf" srcId="{6B7C9FBB-36FE-A24A-8739-40A9C7776259}" destId="{119B823E-AC24-F446-B15C-8EA9373996EB}" srcOrd="0" destOrd="0" presId="urn:microsoft.com/office/officeart/2009/layout/CirclePictureHierarchy"/>
    <dgm:cxn modelId="{9281852B-A4E4-394B-A209-4DB86BCB797C}" type="presParOf" srcId="{119B823E-AC24-F446-B15C-8EA9373996EB}" destId="{27EBE6F8-6F48-B843-8629-F0F674276AC6}" srcOrd="0" destOrd="0" presId="urn:microsoft.com/office/officeart/2009/layout/CirclePictureHierarchy"/>
    <dgm:cxn modelId="{F8F6FC6E-A282-9748-BBB3-061DD24DB0BC}" type="presParOf" srcId="{27EBE6F8-6F48-B843-8629-F0F674276AC6}" destId="{178C5300-E1E9-C143-B9CE-5ECE2FF3F29E}" srcOrd="0" destOrd="0" presId="urn:microsoft.com/office/officeart/2009/layout/CirclePictureHierarchy"/>
    <dgm:cxn modelId="{B7BEFC2B-CE5C-1848-AE17-BA954F386243}" type="presParOf" srcId="{27EBE6F8-6F48-B843-8629-F0F674276AC6}" destId="{E2D4D550-391E-534B-B9A8-2DC4BA9D9808}" srcOrd="1" destOrd="0" presId="urn:microsoft.com/office/officeart/2009/layout/CirclePictureHierarchy"/>
    <dgm:cxn modelId="{10443DA7-40DB-4642-9617-2A951AE21B47}" type="presParOf" srcId="{119B823E-AC24-F446-B15C-8EA9373996EB}" destId="{622FB301-AD38-8C4E-854F-9F2E225B124A}" srcOrd="1" destOrd="0" presId="urn:microsoft.com/office/officeart/2009/layout/CirclePictureHierarchy"/>
    <dgm:cxn modelId="{DA13021B-77E5-4841-908A-3F706F33D3AE}" type="presParOf" srcId="{622FB301-AD38-8C4E-854F-9F2E225B124A}" destId="{8D676263-EC8D-954E-B2B8-6A71D11A49D5}" srcOrd="0" destOrd="0" presId="urn:microsoft.com/office/officeart/2009/layout/CirclePictureHierarchy"/>
    <dgm:cxn modelId="{19620445-9528-6C47-B62E-AF9150AFBC8A}" type="presParOf" srcId="{622FB301-AD38-8C4E-854F-9F2E225B124A}" destId="{6A6FA7A1-24F6-C046-89DE-C0C962592028}" srcOrd="1" destOrd="0" presId="urn:microsoft.com/office/officeart/2009/layout/CirclePictureHierarchy"/>
    <dgm:cxn modelId="{8836E8E6-846E-6249-9B34-9E2E85AC2C10}" type="presParOf" srcId="{6A6FA7A1-24F6-C046-89DE-C0C962592028}" destId="{C7476A7C-E633-4343-BE88-B89A7CA9A897}" srcOrd="0" destOrd="0" presId="urn:microsoft.com/office/officeart/2009/layout/CirclePictureHierarchy"/>
    <dgm:cxn modelId="{BC307D12-F167-9445-99AC-708B2CFA9BBE}" type="presParOf" srcId="{C7476A7C-E633-4343-BE88-B89A7CA9A897}" destId="{0ED5050A-4B2B-7144-BCFA-A2379B37808C}" srcOrd="0" destOrd="0" presId="urn:microsoft.com/office/officeart/2009/layout/CirclePictureHierarchy"/>
    <dgm:cxn modelId="{E7C12D64-3C1D-BC49-99BA-EB9CABF64557}" type="presParOf" srcId="{C7476A7C-E633-4343-BE88-B89A7CA9A897}" destId="{29B0A73E-B214-274C-8789-92234C8E38DA}" srcOrd="1" destOrd="0" presId="urn:microsoft.com/office/officeart/2009/layout/CirclePictureHierarchy"/>
    <dgm:cxn modelId="{64ED70F9-DDFC-CF4A-9B01-D2EA56D6F7A2}" type="presParOf" srcId="{6A6FA7A1-24F6-C046-89DE-C0C962592028}" destId="{B5ACD5E2-9D33-3F42-8B5F-20F5109985A3}" srcOrd="1" destOrd="0" presId="urn:microsoft.com/office/officeart/2009/layout/CirclePictureHierarchy"/>
    <dgm:cxn modelId="{B9BFF08B-19C8-214E-B426-E2E60D9CB9DB}" type="presParOf" srcId="{B5ACD5E2-9D33-3F42-8B5F-20F5109985A3}" destId="{836816C9-7043-6844-9388-F9206A958774}" srcOrd="0" destOrd="0" presId="urn:microsoft.com/office/officeart/2009/layout/CirclePictureHierarchy"/>
    <dgm:cxn modelId="{C15FF6E7-3EFE-B544-9C60-C5953178CE53}" type="presParOf" srcId="{B5ACD5E2-9D33-3F42-8B5F-20F5109985A3}" destId="{483E0915-56AC-9249-BC53-2F1D27B740B8}" srcOrd="1" destOrd="0" presId="urn:microsoft.com/office/officeart/2009/layout/CirclePictureHierarchy"/>
    <dgm:cxn modelId="{9946EA2C-E9E9-3347-9DD1-7F8F38832499}" type="presParOf" srcId="{483E0915-56AC-9249-BC53-2F1D27B740B8}" destId="{219E54FE-02EA-3A40-9BE4-AB94EA4E1C0A}" srcOrd="0" destOrd="0" presId="urn:microsoft.com/office/officeart/2009/layout/CirclePictureHierarchy"/>
    <dgm:cxn modelId="{D506DD94-5DA5-A742-8D50-319B6DF33A2D}" type="presParOf" srcId="{219E54FE-02EA-3A40-9BE4-AB94EA4E1C0A}" destId="{BFD4EE22-6F19-324F-AC78-17249AA62167}" srcOrd="0" destOrd="0" presId="urn:microsoft.com/office/officeart/2009/layout/CirclePictureHierarchy"/>
    <dgm:cxn modelId="{FEBCA4C6-75F4-6147-A9D9-48E49726714D}" type="presParOf" srcId="{219E54FE-02EA-3A40-9BE4-AB94EA4E1C0A}" destId="{3E48423B-2F19-D64A-B528-C410EBF4AC0C}" srcOrd="1" destOrd="0" presId="urn:microsoft.com/office/officeart/2009/layout/CirclePictureHierarchy"/>
    <dgm:cxn modelId="{5ED41FEF-5E90-F64F-AB42-AFAB03A23C25}" type="presParOf" srcId="{483E0915-56AC-9249-BC53-2F1D27B740B8}" destId="{90FB3718-93E6-A847-B0EE-4F336B4A0CEF}" srcOrd="1" destOrd="0" presId="urn:microsoft.com/office/officeart/2009/layout/CirclePictureHierarchy"/>
    <dgm:cxn modelId="{D2296500-5B4B-D643-88D0-81595C07569A}" type="presParOf" srcId="{B5ACD5E2-9D33-3F42-8B5F-20F5109985A3}" destId="{75BF1B30-74E4-DA4D-A9B9-0057B974ADB7}" srcOrd="2" destOrd="0" presId="urn:microsoft.com/office/officeart/2009/layout/CirclePictureHierarchy"/>
    <dgm:cxn modelId="{828040AB-D8D4-5A4E-988A-0AFB3174DA2E}" type="presParOf" srcId="{B5ACD5E2-9D33-3F42-8B5F-20F5109985A3}" destId="{2DFFC2F0-E286-AD44-B3FC-B9A722572C1B}" srcOrd="3" destOrd="0" presId="urn:microsoft.com/office/officeart/2009/layout/CirclePictureHierarchy"/>
    <dgm:cxn modelId="{ED409561-5D0E-334B-8D45-8D6B2FCAD27E}" type="presParOf" srcId="{2DFFC2F0-E286-AD44-B3FC-B9A722572C1B}" destId="{2801AAD2-CDE9-1C42-AF70-1958EE9D152D}" srcOrd="0" destOrd="0" presId="urn:microsoft.com/office/officeart/2009/layout/CirclePictureHierarchy"/>
    <dgm:cxn modelId="{565ED1E8-8A93-2743-A1DA-A5E6367A44BB}" type="presParOf" srcId="{2801AAD2-CDE9-1C42-AF70-1958EE9D152D}" destId="{74E59112-1DDC-B64E-A875-4E68D0B3E512}" srcOrd="0" destOrd="0" presId="urn:microsoft.com/office/officeart/2009/layout/CirclePictureHierarchy"/>
    <dgm:cxn modelId="{FBF23C18-594F-FC4F-B384-630EC6FE1E25}" type="presParOf" srcId="{2801AAD2-CDE9-1C42-AF70-1958EE9D152D}" destId="{3DECEC08-6096-F740-92E5-B63873194BE7}" srcOrd="1" destOrd="0" presId="urn:microsoft.com/office/officeart/2009/layout/CirclePictureHierarchy"/>
    <dgm:cxn modelId="{A93611A5-146F-9B4A-B1F1-381743BA40A0}" type="presParOf" srcId="{2DFFC2F0-E286-AD44-B3FC-B9A722572C1B}" destId="{BC174CC2-ADAB-654C-9B41-4CBF1480D3F3}" srcOrd="1" destOrd="0" presId="urn:microsoft.com/office/officeart/2009/layout/CirclePictureHierarchy"/>
    <dgm:cxn modelId="{E162017A-E845-D843-9B7E-071B078B320D}" type="presParOf" srcId="{622FB301-AD38-8C4E-854F-9F2E225B124A}" destId="{04C59CB7-C51F-7448-8B76-0C41556AF483}" srcOrd="2" destOrd="0" presId="urn:microsoft.com/office/officeart/2009/layout/CirclePictureHierarchy"/>
    <dgm:cxn modelId="{910203CB-31B1-8E42-A209-6EDB90C6FF5A}" type="presParOf" srcId="{622FB301-AD38-8C4E-854F-9F2E225B124A}" destId="{41111CB1-FD4C-944D-B496-AAC26C236D07}" srcOrd="3" destOrd="0" presId="urn:microsoft.com/office/officeart/2009/layout/CirclePictureHierarchy"/>
    <dgm:cxn modelId="{E93D631B-1F44-354B-9ED6-9833F311DD4A}" type="presParOf" srcId="{41111CB1-FD4C-944D-B496-AAC26C236D07}" destId="{D3A8C123-6D0A-0C47-A9BD-117D617FD733}" srcOrd="0" destOrd="0" presId="urn:microsoft.com/office/officeart/2009/layout/CirclePictureHierarchy"/>
    <dgm:cxn modelId="{2DCFC4FF-48C3-4C40-82D3-F2EDF8CCFC38}" type="presParOf" srcId="{D3A8C123-6D0A-0C47-A9BD-117D617FD733}" destId="{873AD20B-3C01-B941-A046-20F722A32203}" srcOrd="0" destOrd="0" presId="urn:microsoft.com/office/officeart/2009/layout/CirclePictureHierarchy"/>
    <dgm:cxn modelId="{30C3E689-22D4-4242-95AD-2462D9AEC947}" type="presParOf" srcId="{D3A8C123-6D0A-0C47-A9BD-117D617FD733}" destId="{A955DDE5-1B20-8449-B532-04E32F616BB4}" srcOrd="1" destOrd="0" presId="urn:microsoft.com/office/officeart/2009/layout/CirclePictureHierarchy"/>
    <dgm:cxn modelId="{DF723DC0-86D3-2742-BA0A-C606931EBDC4}" type="presParOf" srcId="{41111CB1-FD4C-944D-B496-AAC26C236D07}" destId="{B7FD77F5-FD4A-2645-8466-3AE023130C54}" srcOrd="1" destOrd="0" presId="urn:microsoft.com/office/officeart/2009/layout/CirclePictureHierarchy"/>
    <dgm:cxn modelId="{E505CDE4-6246-3A4C-9A84-FD8DF7D62FC6}" type="presParOf" srcId="{622FB301-AD38-8C4E-854F-9F2E225B124A}" destId="{18863A06-3C58-5540-980E-18D872670ED5}" srcOrd="4" destOrd="0" presId="urn:microsoft.com/office/officeart/2009/layout/CirclePictureHierarchy"/>
    <dgm:cxn modelId="{64949FE5-528A-DF41-9FD5-54119859A966}" type="presParOf" srcId="{622FB301-AD38-8C4E-854F-9F2E225B124A}" destId="{72B73727-50AB-2D42-9F57-00722EADFD7A}" srcOrd="5" destOrd="0" presId="urn:microsoft.com/office/officeart/2009/layout/CirclePictureHierarchy"/>
    <dgm:cxn modelId="{62B8D79C-327C-DA4D-AD32-A561B8023A7B}" type="presParOf" srcId="{72B73727-50AB-2D42-9F57-00722EADFD7A}" destId="{23B80B02-5C9F-EE42-88E5-A38761BCD00F}" srcOrd="0" destOrd="0" presId="urn:microsoft.com/office/officeart/2009/layout/CirclePictureHierarchy"/>
    <dgm:cxn modelId="{950A31A7-A2C1-5F44-BDD1-2EC060313C01}" type="presParOf" srcId="{23B80B02-5C9F-EE42-88E5-A38761BCD00F}" destId="{85FEFA0B-93C3-E14F-84B9-4EA3F0BDFE62}" srcOrd="0" destOrd="0" presId="urn:microsoft.com/office/officeart/2009/layout/CirclePictureHierarchy"/>
    <dgm:cxn modelId="{8EA0C611-9306-0F45-A681-02F3BD242760}" type="presParOf" srcId="{23B80B02-5C9F-EE42-88E5-A38761BCD00F}" destId="{E9CE4AB7-00C7-3942-ABB9-F57B1158DE6D}" srcOrd="1" destOrd="0" presId="urn:microsoft.com/office/officeart/2009/layout/CirclePictureHierarchy"/>
    <dgm:cxn modelId="{BFD62375-CE47-6E48-82FB-2E159D9AB96B}" type="presParOf" srcId="{72B73727-50AB-2D42-9F57-00722EADFD7A}" destId="{33E2761D-DCD7-5146-B690-D6249B30FCC0}" srcOrd="1" destOrd="0" presId="urn:microsoft.com/office/officeart/2009/layout/CirclePictureHierarchy"/>
    <dgm:cxn modelId="{2CE6FB03-657C-CC42-AF5F-8DC8800A3F06}" type="presParOf" srcId="{622FB301-AD38-8C4E-854F-9F2E225B124A}" destId="{7660A9A1-396C-1347-8419-73E39D6E7F55}" srcOrd="6" destOrd="0" presId="urn:microsoft.com/office/officeart/2009/layout/CirclePictureHierarchy"/>
    <dgm:cxn modelId="{C358DFD7-3009-4445-9225-F8E7E8569500}" type="presParOf" srcId="{622FB301-AD38-8C4E-854F-9F2E225B124A}" destId="{5878FACD-EE92-1743-9420-1C9263F312DD}" srcOrd="7" destOrd="0" presId="urn:microsoft.com/office/officeart/2009/layout/CirclePictureHierarchy"/>
    <dgm:cxn modelId="{E63E993B-30E1-6A4B-80F5-528F82B49813}" type="presParOf" srcId="{5878FACD-EE92-1743-9420-1C9263F312DD}" destId="{67287A53-F7DB-9F41-B7DA-4FD3A16D0BC0}" srcOrd="0" destOrd="0" presId="urn:microsoft.com/office/officeart/2009/layout/CirclePictureHierarchy"/>
    <dgm:cxn modelId="{0F5B890B-E10B-974D-8CA6-66C0B7F817A1}" type="presParOf" srcId="{67287A53-F7DB-9F41-B7DA-4FD3A16D0BC0}" destId="{9EEC4972-5593-324A-98C8-CBAA13B37CBA}" srcOrd="0" destOrd="0" presId="urn:microsoft.com/office/officeart/2009/layout/CirclePictureHierarchy"/>
    <dgm:cxn modelId="{1F7680F2-286F-D84F-B74A-3BBE604BC7AE}" type="presParOf" srcId="{67287A53-F7DB-9F41-B7DA-4FD3A16D0BC0}" destId="{6A891193-E0DC-3544-ADFD-65AA2E783361}" srcOrd="1" destOrd="0" presId="urn:microsoft.com/office/officeart/2009/layout/CirclePictureHierarchy"/>
    <dgm:cxn modelId="{D35F410B-FA19-D146-93BF-D8E4CAF5314F}" type="presParOf" srcId="{5878FACD-EE92-1743-9420-1C9263F312DD}" destId="{8B830A4D-8B86-1F4E-A3E0-2BF24423599B}" srcOrd="1" destOrd="0" presId="urn:microsoft.com/office/officeart/2009/layout/CirclePictureHierarchy"/>
    <dgm:cxn modelId="{9EC9D502-2BA2-8948-8657-70A396DB1395}" type="presParOf" srcId="{8B830A4D-8B86-1F4E-A3E0-2BF24423599B}" destId="{DA30DF1A-85D6-E844-8D76-06F32BF30A47}" srcOrd="0" destOrd="0" presId="urn:microsoft.com/office/officeart/2009/layout/CirclePictureHierarchy"/>
    <dgm:cxn modelId="{F73346AC-F199-4F4B-99D1-B07245962C2E}" type="presParOf" srcId="{8B830A4D-8B86-1F4E-A3E0-2BF24423599B}" destId="{4AD0B1A2-64EE-7744-9250-3C8FD2890C3D}" srcOrd="1" destOrd="0" presId="urn:microsoft.com/office/officeart/2009/layout/CirclePictureHierarchy"/>
    <dgm:cxn modelId="{1EB83A6A-35DE-784E-A261-28F1092C2BD3}" type="presParOf" srcId="{4AD0B1A2-64EE-7744-9250-3C8FD2890C3D}" destId="{4F3DDF44-F916-AD4D-961B-9F929123878F}" srcOrd="0" destOrd="0" presId="urn:microsoft.com/office/officeart/2009/layout/CirclePictureHierarchy"/>
    <dgm:cxn modelId="{3BED05A4-46CA-6540-89ED-3E6D6A1640B9}" type="presParOf" srcId="{4F3DDF44-F916-AD4D-961B-9F929123878F}" destId="{4E40DD2A-717B-5F43-B7CA-E2339E960E00}" srcOrd="0" destOrd="0" presId="urn:microsoft.com/office/officeart/2009/layout/CirclePictureHierarchy"/>
    <dgm:cxn modelId="{38208783-3886-1345-A631-F323935DF373}" type="presParOf" srcId="{4F3DDF44-F916-AD4D-961B-9F929123878F}" destId="{00FC072E-F3EF-224B-A69E-A6A80860A6DB}" srcOrd="1" destOrd="0" presId="urn:microsoft.com/office/officeart/2009/layout/CirclePictureHierarchy"/>
    <dgm:cxn modelId="{FD2AFE29-837C-5846-ACEA-B5491F846A60}" type="presParOf" srcId="{4AD0B1A2-64EE-7744-9250-3C8FD2890C3D}" destId="{2665DF7F-F437-754B-BC1D-79BEDB98477E}" srcOrd="1" destOrd="0" presId="urn:microsoft.com/office/officeart/2009/layout/CirclePictureHierarchy"/>
    <dgm:cxn modelId="{FC7C2417-0C42-1642-A94B-EF8B8665852E}" type="presParOf" srcId="{2665DF7F-F437-754B-BC1D-79BEDB98477E}" destId="{B0492B72-661B-4E4E-A8FF-BC2C3575ACC8}" srcOrd="0" destOrd="0" presId="urn:microsoft.com/office/officeart/2009/layout/CirclePictureHierarchy"/>
    <dgm:cxn modelId="{65191A92-526D-9845-91FE-36C148E95EEF}" type="presParOf" srcId="{2665DF7F-F437-754B-BC1D-79BEDB98477E}" destId="{CE23440C-7D58-6D45-9788-DEE4B81DAAF0}" srcOrd="1" destOrd="0" presId="urn:microsoft.com/office/officeart/2009/layout/CirclePictureHierarchy"/>
    <dgm:cxn modelId="{52D6382D-BCD4-FB4E-8868-CD0F0A348D0F}" type="presParOf" srcId="{CE23440C-7D58-6D45-9788-DEE4B81DAAF0}" destId="{DEA7F6D4-D60C-E14F-AA36-077F3AE5C4B4}" srcOrd="0" destOrd="0" presId="urn:microsoft.com/office/officeart/2009/layout/CirclePictureHierarchy"/>
    <dgm:cxn modelId="{52627D61-1F16-434C-96D2-58639458E253}" type="presParOf" srcId="{DEA7F6D4-D60C-E14F-AA36-077F3AE5C4B4}" destId="{1E90A5E2-D438-7145-A08D-6DDFD193EAD8}" srcOrd="0" destOrd="0" presId="urn:microsoft.com/office/officeart/2009/layout/CirclePictureHierarchy"/>
    <dgm:cxn modelId="{3E619F6B-253E-0B44-9CDD-2E3413DCD0AF}" type="presParOf" srcId="{DEA7F6D4-D60C-E14F-AA36-077F3AE5C4B4}" destId="{A320D914-029C-7F45-941D-60F3E8928989}" srcOrd="1" destOrd="0" presId="urn:microsoft.com/office/officeart/2009/layout/CirclePictureHierarchy"/>
    <dgm:cxn modelId="{F91EB713-23BB-914C-AAA6-01BDD94485FE}" type="presParOf" srcId="{CE23440C-7D58-6D45-9788-DEE4B81DAAF0}" destId="{85D99982-7086-B844-8D76-E109B3A09866}" srcOrd="1" destOrd="0" presId="urn:microsoft.com/office/officeart/2009/layout/CirclePictureHierarchy"/>
    <dgm:cxn modelId="{0AEC70AF-CC06-0D46-A433-1B5A1B5ACDA3}" type="presParOf" srcId="{85D99982-7086-B844-8D76-E109B3A09866}" destId="{0F90F359-648E-A543-8851-50D20C6230A2}" srcOrd="0" destOrd="0" presId="urn:microsoft.com/office/officeart/2009/layout/CirclePictureHierarchy"/>
    <dgm:cxn modelId="{71D07793-5D07-634E-80FC-402523BF84B8}" type="presParOf" srcId="{85D99982-7086-B844-8D76-E109B3A09866}" destId="{314A9402-1DAD-924C-809C-3B0ABE5DC2D5}" srcOrd="1" destOrd="0" presId="urn:microsoft.com/office/officeart/2009/layout/CirclePictureHierarchy"/>
    <dgm:cxn modelId="{24A85B81-4688-3C49-8A63-4BEEE77BA449}" type="presParOf" srcId="{314A9402-1DAD-924C-809C-3B0ABE5DC2D5}" destId="{ADE98D07-4104-0B46-8D45-77115C4F0388}" srcOrd="0" destOrd="0" presId="urn:microsoft.com/office/officeart/2009/layout/CirclePictureHierarchy"/>
    <dgm:cxn modelId="{F149FBE8-4DE8-0B49-A970-85FCC8EF0FE6}" type="presParOf" srcId="{ADE98D07-4104-0B46-8D45-77115C4F0388}" destId="{F6425C62-F125-D349-9358-AB9BE25B33CD}" srcOrd="0" destOrd="0" presId="urn:microsoft.com/office/officeart/2009/layout/CirclePictureHierarchy"/>
    <dgm:cxn modelId="{30160DAC-F139-6041-98E6-530E8172EA62}" type="presParOf" srcId="{ADE98D07-4104-0B46-8D45-77115C4F0388}" destId="{A9F824D5-E393-E04E-BDC2-FAB2AB02DA85}" srcOrd="1" destOrd="0" presId="urn:microsoft.com/office/officeart/2009/layout/CirclePictureHierarchy"/>
    <dgm:cxn modelId="{1FFF93BB-3201-934A-9196-A1D1DAB7ABFA}" type="presParOf" srcId="{314A9402-1DAD-924C-809C-3B0ABE5DC2D5}" destId="{4FFDD62A-534B-4740-94E3-5F84E224A7A5}" srcOrd="1" destOrd="0" presId="urn:microsoft.com/office/officeart/2009/layout/CirclePictureHierarchy"/>
    <dgm:cxn modelId="{E3A728CC-F4FE-2044-8A88-12A39934BBB0}" type="presParOf" srcId="{4FFDD62A-534B-4740-94E3-5F84E224A7A5}" destId="{7564135C-0EF2-CA42-9760-414B6BE1C9B4}" srcOrd="0" destOrd="0" presId="urn:microsoft.com/office/officeart/2009/layout/CirclePictureHierarchy"/>
    <dgm:cxn modelId="{5F4CC318-6FE5-1E47-97B3-8D46C35C1547}" type="presParOf" srcId="{4FFDD62A-534B-4740-94E3-5F84E224A7A5}" destId="{EB2C3BF5-5E72-8943-ABF8-B6D0F4E8809E}" srcOrd="1" destOrd="0" presId="urn:microsoft.com/office/officeart/2009/layout/CirclePictureHierarchy"/>
    <dgm:cxn modelId="{237882BF-986B-F348-A602-CCCFFADBF0CE}" type="presParOf" srcId="{EB2C3BF5-5E72-8943-ABF8-B6D0F4E8809E}" destId="{BEFF1B74-03EB-C34E-9D7B-8A56E9743054}" srcOrd="0" destOrd="0" presId="urn:microsoft.com/office/officeart/2009/layout/CirclePictureHierarchy"/>
    <dgm:cxn modelId="{CD7D3A5D-997C-0C4D-8722-EAE9B0A6DDDE}" type="presParOf" srcId="{BEFF1B74-03EB-C34E-9D7B-8A56E9743054}" destId="{5F38088E-09ED-1945-9F0D-E6E1E02D26AB}" srcOrd="0" destOrd="0" presId="urn:microsoft.com/office/officeart/2009/layout/CirclePictureHierarchy"/>
    <dgm:cxn modelId="{5558C1CC-B35E-2849-A5FD-4A765E6EED23}" type="presParOf" srcId="{BEFF1B74-03EB-C34E-9D7B-8A56E9743054}" destId="{5D5C4AB2-254A-7348-82CB-226E129397C7}" srcOrd="1" destOrd="0" presId="urn:microsoft.com/office/officeart/2009/layout/CirclePictureHierarchy"/>
    <dgm:cxn modelId="{7C7379F0-AEAB-2A45-9C7D-50675D7A4036}" type="presParOf" srcId="{EB2C3BF5-5E72-8943-ABF8-B6D0F4E8809E}" destId="{E6D9C2FA-495A-8541-905F-3C6892E2EA40}" srcOrd="1" destOrd="0" presId="urn:microsoft.com/office/officeart/2009/layout/CirclePictureHierarchy"/>
    <dgm:cxn modelId="{0BD67485-1462-C843-AA89-6A8E40A8C87B}" type="presParOf" srcId="{4FFDD62A-534B-4740-94E3-5F84E224A7A5}" destId="{8DC3A313-73C7-FD49-AC71-CFD31B8A8661}" srcOrd="2" destOrd="0" presId="urn:microsoft.com/office/officeart/2009/layout/CirclePictureHierarchy"/>
    <dgm:cxn modelId="{0F9A1AD8-B8E6-514E-A2DA-69F90B0BA577}" type="presParOf" srcId="{4FFDD62A-534B-4740-94E3-5F84E224A7A5}" destId="{C81421B3-9147-E24B-9A3C-2C7E526099ED}" srcOrd="3" destOrd="0" presId="urn:microsoft.com/office/officeart/2009/layout/CirclePictureHierarchy"/>
    <dgm:cxn modelId="{D4734136-BE46-AF42-9EDA-AA688E5BFC54}" type="presParOf" srcId="{C81421B3-9147-E24B-9A3C-2C7E526099ED}" destId="{432A9CC2-B488-B64B-BBA1-BC00B82ADAAC}" srcOrd="0" destOrd="0" presId="urn:microsoft.com/office/officeart/2009/layout/CirclePictureHierarchy"/>
    <dgm:cxn modelId="{57E2CBA3-087F-1547-97A5-2F1CF6C10C6D}" type="presParOf" srcId="{432A9CC2-B488-B64B-BBA1-BC00B82ADAAC}" destId="{75BE45D7-79F0-534F-8936-C7ED150CCFA0}" srcOrd="0" destOrd="0" presId="urn:microsoft.com/office/officeart/2009/layout/CirclePictureHierarchy"/>
    <dgm:cxn modelId="{2FDDAD80-A229-DD4F-9DB5-9955F1E2F9CE}" type="presParOf" srcId="{432A9CC2-B488-B64B-BBA1-BC00B82ADAAC}" destId="{32990EC1-2E2D-9B45-A347-291ED6146085}" srcOrd="1" destOrd="0" presId="urn:microsoft.com/office/officeart/2009/layout/CirclePictureHierarchy"/>
    <dgm:cxn modelId="{29A2D465-39CE-6A44-9155-AE4631285127}" type="presParOf" srcId="{C81421B3-9147-E24B-9A3C-2C7E526099ED}" destId="{445777EC-C6D3-1A4B-8177-1091C65B5BE4}" srcOrd="1" destOrd="0" presId="urn:microsoft.com/office/officeart/2009/layout/CirclePictureHierarchy"/>
    <dgm:cxn modelId="{7356109B-70A4-9A45-A031-EF8B6FB76BFE}" type="presParOf" srcId="{2665DF7F-F437-754B-BC1D-79BEDB98477E}" destId="{91A3D545-FF92-CA4A-AD8B-F5328F890D8E}" srcOrd="2" destOrd="0" presId="urn:microsoft.com/office/officeart/2009/layout/CirclePictureHierarchy"/>
    <dgm:cxn modelId="{56E4F69E-76A8-0B41-B056-CACAE5CF943D}" type="presParOf" srcId="{2665DF7F-F437-754B-BC1D-79BEDB98477E}" destId="{DCA3BD48-BE3B-A84B-B86C-09E0F4C2A771}" srcOrd="3" destOrd="0" presId="urn:microsoft.com/office/officeart/2009/layout/CirclePictureHierarchy"/>
    <dgm:cxn modelId="{EAA4F2AB-426E-2247-8A53-813CA44EBE06}" type="presParOf" srcId="{DCA3BD48-BE3B-A84B-B86C-09E0F4C2A771}" destId="{01435F67-25CB-F54B-9D6F-00FED51249EE}" srcOrd="0" destOrd="0" presId="urn:microsoft.com/office/officeart/2009/layout/CirclePictureHierarchy"/>
    <dgm:cxn modelId="{5E747D38-7CE2-0F45-8B2D-C9C32F096F09}" type="presParOf" srcId="{01435F67-25CB-F54B-9D6F-00FED51249EE}" destId="{598D6487-745B-224F-8D54-FE2B21A28BED}" srcOrd="0" destOrd="0" presId="urn:microsoft.com/office/officeart/2009/layout/CirclePictureHierarchy"/>
    <dgm:cxn modelId="{5D878328-55F0-8B45-9ACE-1751AB2C9B99}" type="presParOf" srcId="{01435F67-25CB-F54B-9D6F-00FED51249EE}" destId="{A230A607-3F5A-2C4E-A339-402B74CD16BF}" srcOrd="1" destOrd="0" presId="urn:microsoft.com/office/officeart/2009/layout/CirclePictureHierarchy"/>
    <dgm:cxn modelId="{E9E9D952-1DF1-0149-8331-5DB8503CB317}" type="presParOf" srcId="{DCA3BD48-BE3B-A84B-B86C-09E0F4C2A771}" destId="{46BEF966-A3F6-4344-B87F-52D0EF1E353E}" srcOrd="1" destOrd="0" presId="urn:microsoft.com/office/officeart/2009/layout/CirclePictureHierarchy"/>
    <dgm:cxn modelId="{4E9AAFEB-2AE5-5D41-BB12-E6EAB7024C0F}" type="presParOf" srcId="{8B830A4D-8B86-1F4E-A3E0-2BF24423599B}" destId="{D9E10B56-785E-8E4A-8394-C3A48DF3F4C5}" srcOrd="2" destOrd="0" presId="urn:microsoft.com/office/officeart/2009/layout/CirclePictureHierarchy"/>
    <dgm:cxn modelId="{D2726DDE-32A1-7A43-B7C2-17F1280975CF}" type="presParOf" srcId="{8B830A4D-8B86-1F4E-A3E0-2BF24423599B}" destId="{5430B8A6-5D58-C747-BDA5-1F27D3A3ED05}" srcOrd="3" destOrd="0" presId="urn:microsoft.com/office/officeart/2009/layout/CirclePictureHierarchy"/>
    <dgm:cxn modelId="{4FAC8668-CF70-8442-A310-43F7E94E261D}" type="presParOf" srcId="{5430B8A6-5D58-C747-BDA5-1F27D3A3ED05}" destId="{DD2A7FD9-7FD5-A348-BEA6-3F50266A1CE8}" srcOrd="0" destOrd="0" presId="urn:microsoft.com/office/officeart/2009/layout/CirclePictureHierarchy"/>
    <dgm:cxn modelId="{225B01AF-3A0B-F148-ADCA-F3D7C283C365}" type="presParOf" srcId="{DD2A7FD9-7FD5-A348-BEA6-3F50266A1CE8}" destId="{9C3F76D9-40F2-9441-90E7-878DA1C83EAE}" srcOrd="0" destOrd="0" presId="urn:microsoft.com/office/officeart/2009/layout/CirclePictureHierarchy"/>
    <dgm:cxn modelId="{89E55BEC-1DE9-594C-8A8A-3380B7B7263D}" type="presParOf" srcId="{DD2A7FD9-7FD5-A348-BEA6-3F50266A1CE8}" destId="{117BA0F1-148E-BE43-8D06-84F2D8E1EA31}" srcOrd="1" destOrd="0" presId="urn:microsoft.com/office/officeart/2009/layout/CirclePictureHierarchy"/>
    <dgm:cxn modelId="{45294FBF-CDC0-2A48-B6A1-8FA9469FF533}" type="presParOf" srcId="{5430B8A6-5D58-C747-BDA5-1F27D3A3ED05}" destId="{787F30A1-F7AC-884A-80E8-D117BCA9F5C0}" srcOrd="1" destOrd="0" presId="urn:microsoft.com/office/officeart/2009/layout/CirclePictureHierarchy"/>
    <dgm:cxn modelId="{48C4A479-7ABC-D14F-854E-7F23D0C86A9A}" type="presParOf" srcId="{8B830A4D-8B86-1F4E-A3E0-2BF24423599B}" destId="{11ABB873-5451-F745-9F5F-719E04D5DA83}" srcOrd="4" destOrd="0" presId="urn:microsoft.com/office/officeart/2009/layout/CirclePictureHierarchy"/>
    <dgm:cxn modelId="{97167542-92FB-F243-8A4F-91DF212D2065}" type="presParOf" srcId="{8B830A4D-8B86-1F4E-A3E0-2BF24423599B}" destId="{80A4341C-4E9F-064F-A7FF-3487F0D800DF}" srcOrd="5" destOrd="0" presId="urn:microsoft.com/office/officeart/2009/layout/CirclePictureHierarchy"/>
    <dgm:cxn modelId="{3B966D9A-51C8-D94E-902D-DA502669548C}" type="presParOf" srcId="{80A4341C-4E9F-064F-A7FF-3487F0D800DF}" destId="{4EB0FA39-0E69-9E40-8B03-8D57C75DC0C0}" srcOrd="0" destOrd="0" presId="urn:microsoft.com/office/officeart/2009/layout/CirclePictureHierarchy"/>
    <dgm:cxn modelId="{1313BEF0-ECF1-014A-B02B-62B47AE6A69B}" type="presParOf" srcId="{4EB0FA39-0E69-9E40-8B03-8D57C75DC0C0}" destId="{BD75BCF6-17FE-4143-B5D2-1A0097930524}" srcOrd="0" destOrd="0" presId="urn:microsoft.com/office/officeart/2009/layout/CirclePictureHierarchy"/>
    <dgm:cxn modelId="{75D406BC-B8A6-1E40-B7D3-27600AD7470A}" type="presParOf" srcId="{4EB0FA39-0E69-9E40-8B03-8D57C75DC0C0}" destId="{6A804609-7905-5F4A-AAE4-017F421CB03A}" srcOrd="1" destOrd="0" presId="urn:microsoft.com/office/officeart/2009/layout/CirclePictureHierarchy"/>
    <dgm:cxn modelId="{15316EA2-1E29-6042-8C4A-F3A9C664914B}" type="presParOf" srcId="{80A4341C-4E9F-064F-A7FF-3487F0D800DF}" destId="{7BF5C86A-901A-D449-92ED-15A87415CDCA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BB873-5451-F745-9F5F-719E04D5DA83}">
      <dsp:nvSpPr>
        <dsp:cNvPr id="0" name=""/>
        <dsp:cNvSpPr/>
      </dsp:nvSpPr>
      <dsp:spPr>
        <a:xfrm>
          <a:off x="5087405" y="1747340"/>
          <a:ext cx="1381169" cy="15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31"/>
              </a:lnTo>
              <a:lnTo>
                <a:pt x="1381169" y="79731"/>
              </a:lnTo>
              <a:lnTo>
                <a:pt x="1381169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10B56-785E-8E4A-8394-C3A48DF3F4C5}">
      <dsp:nvSpPr>
        <dsp:cNvPr id="0" name=""/>
        <dsp:cNvSpPr/>
      </dsp:nvSpPr>
      <dsp:spPr>
        <a:xfrm>
          <a:off x="5041685" y="1747340"/>
          <a:ext cx="91440" cy="158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3D545-FF92-CA4A-AD8B-F5328F890D8E}">
      <dsp:nvSpPr>
        <dsp:cNvPr id="0" name=""/>
        <dsp:cNvSpPr/>
      </dsp:nvSpPr>
      <dsp:spPr>
        <a:xfrm>
          <a:off x="3706235" y="240779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31"/>
              </a:lnTo>
              <a:lnTo>
                <a:pt x="690584" y="79731"/>
              </a:lnTo>
              <a:lnTo>
                <a:pt x="690584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3A313-73C7-FD49-AC71-CFD31B8A8661}">
      <dsp:nvSpPr>
        <dsp:cNvPr id="0" name=""/>
        <dsp:cNvSpPr/>
      </dsp:nvSpPr>
      <dsp:spPr>
        <a:xfrm>
          <a:off x="3015650" y="372869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31"/>
              </a:lnTo>
              <a:lnTo>
                <a:pt x="690584" y="79731"/>
              </a:lnTo>
              <a:lnTo>
                <a:pt x="690584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4135C-0EF2-CA42-9760-414B6BE1C9B4}">
      <dsp:nvSpPr>
        <dsp:cNvPr id="0" name=""/>
        <dsp:cNvSpPr/>
      </dsp:nvSpPr>
      <dsp:spPr>
        <a:xfrm>
          <a:off x="2325066" y="372869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690584" y="0"/>
              </a:moveTo>
              <a:lnTo>
                <a:pt x="690584" y="79731"/>
              </a:lnTo>
              <a:lnTo>
                <a:pt x="0" y="79731"/>
              </a:lnTo>
              <a:lnTo>
                <a:pt x="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0F359-648E-A543-8851-50D20C6230A2}">
      <dsp:nvSpPr>
        <dsp:cNvPr id="0" name=""/>
        <dsp:cNvSpPr/>
      </dsp:nvSpPr>
      <dsp:spPr>
        <a:xfrm>
          <a:off x="2969930" y="3068240"/>
          <a:ext cx="91440" cy="158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92B72-661B-4E4E-A8FF-BC2C3575ACC8}">
      <dsp:nvSpPr>
        <dsp:cNvPr id="0" name=""/>
        <dsp:cNvSpPr/>
      </dsp:nvSpPr>
      <dsp:spPr>
        <a:xfrm>
          <a:off x="3015650" y="240779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690584" y="0"/>
              </a:moveTo>
              <a:lnTo>
                <a:pt x="690584" y="79731"/>
              </a:lnTo>
              <a:lnTo>
                <a:pt x="0" y="79731"/>
              </a:lnTo>
              <a:lnTo>
                <a:pt x="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DF1A-85D6-E844-8D76-06F32BF30A47}">
      <dsp:nvSpPr>
        <dsp:cNvPr id="0" name=""/>
        <dsp:cNvSpPr/>
      </dsp:nvSpPr>
      <dsp:spPr>
        <a:xfrm>
          <a:off x="3706235" y="1747340"/>
          <a:ext cx="1381169" cy="158206"/>
        </a:xfrm>
        <a:custGeom>
          <a:avLst/>
          <a:gdLst/>
          <a:ahLst/>
          <a:cxnLst/>
          <a:rect l="0" t="0" r="0" b="0"/>
          <a:pathLst>
            <a:path>
              <a:moveTo>
                <a:pt x="1381169" y="0"/>
              </a:moveTo>
              <a:lnTo>
                <a:pt x="1381169" y="79731"/>
              </a:lnTo>
              <a:lnTo>
                <a:pt x="0" y="79731"/>
              </a:lnTo>
              <a:lnTo>
                <a:pt x="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0A9A1-396C-1347-8419-73E39D6E7F55}">
      <dsp:nvSpPr>
        <dsp:cNvPr id="0" name=""/>
        <dsp:cNvSpPr/>
      </dsp:nvSpPr>
      <dsp:spPr>
        <a:xfrm>
          <a:off x="3015650" y="829259"/>
          <a:ext cx="2071754" cy="415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61"/>
              </a:lnTo>
              <a:lnTo>
                <a:pt x="2071754" y="337361"/>
              </a:lnTo>
              <a:lnTo>
                <a:pt x="2071754" y="4158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63A06-3C58-5540-980E-18D872670ED5}">
      <dsp:nvSpPr>
        <dsp:cNvPr id="0" name=""/>
        <dsp:cNvSpPr/>
      </dsp:nvSpPr>
      <dsp:spPr>
        <a:xfrm>
          <a:off x="3015650" y="829259"/>
          <a:ext cx="690584" cy="415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61"/>
              </a:lnTo>
              <a:lnTo>
                <a:pt x="690584" y="337361"/>
              </a:lnTo>
              <a:lnTo>
                <a:pt x="690584" y="4158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59CB7-C51F-7448-8B76-0C41556AF483}">
      <dsp:nvSpPr>
        <dsp:cNvPr id="0" name=""/>
        <dsp:cNvSpPr/>
      </dsp:nvSpPr>
      <dsp:spPr>
        <a:xfrm>
          <a:off x="2325066" y="829259"/>
          <a:ext cx="690584" cy="415837"/>
        </a:xfrm>
        <a:custGeom>
          <a:avLst/>
          <a:gdLst/>
          <a:ahLst/>
          <a:cxnLst/>
          <a:rect l="0" t="0" r="0" b="0"/>
          <a:pathLst>
            <a:path>
              <a:moveTo>
                <a:pt x="690584" y="0"/>
              </a:moveTo>
              <a:lnTo>
                <a:pt x="690584" y="337361"/>
              </a:lnTo>
              <a:lnTo>
                <a:pt x="0" y="337361"/>
              </a:lnTo>
              <a:lnTo>
                <a:pt x="0" y="4158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F1B30-74E4-DA4D-A9B9-0057B974ADB7}">
      <dsp:nvSpPr>
        <dsp:cNvPr id="0" name=""/>
        <dsp:cNvSpPr/>
      </dsp:nvSpPr>
      <dsp:spPr>
        <a:xfrm>
          <a:off x="943896" y="174734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31"/>
              </a:lnTo>
              <a:lnTo>
                <a:pt x="690584" y="79731"/>
              </a:lnTo>
              <a:lnTo>
                <a:pt x="690584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816C9-7043-6844-9388-F9206A958774}">
      <dsp:nvSpPr>
        <dsp:cNvPr id="0" name=""/>
        <dsp:cNvSpPr/>
      </dsp:nvSpPr>
      <dsp:spPr>
        <a:xfrm>
          <a:off x="253311" y="1747340"/>
          <a:ext cx="690584" cy="158206"/>
        </a:xfrm>
        <a:custGeom>
          <a:avLst/>
          <a:gdLst/>
          <a:ahLst/>
          <a:cxnLst/>
          <a:rect l="0" t="0" r="0" b="0"/>
          <a:pathLst>
            <a:path>
              <a:moveTo>
                <a:pt x="690584" y="0"/>
              </a:moveTo>
              <a:lnTo>
                <a:pt x="690584" y="79731"/>
              </a:lnTo>
              <a:lnTo>
                <a:pt x="0" y="79731"/>
              </a:lnTo>
              <a:lnTo>
                <a:pt x="0" y="15820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76263-EC8D-954E-B2B8-6A71D11A49D5}">
      <dsp:nvSpPr>
        <dsp:cNvPr id="0" name=""/>
        <dsp:cNvSpPr/>
      </dsp:nvSpPr>
      <dsp:spPr>
        <a:xfrm>
          <a:off x="943896" y="829259"/>
          <a:ext cx="2071754" cy="415837"/>
        </a:xfrm>
        <a:custGeom>
          <a:avLst/>
          <a:gdLst/>
          <a:ahLst/>
          <a:cxnLst/>
          <a:rect l="0" t="0" r="0" b="0"/>
          <a:pathLst>
            <a:path>
              <a:moveTo>
                <a:pt x="2071754" y="0"/>
              </a:moveTo>
              <a:lnTo>
                <a:pt x="2071754" y="337361"/>
              </a:lnTo>
              <a:lnTo>
                <a:pt x="0" y="337361"/>
              </a:lnTo>
              <a:lnTo>
                <a:pt x="0" y="41583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C5300-E1E9-C143-B9CE-5ECE2FF3F29E}">
      <dsp:nvSpPr>
        <dsp:cNvPr id="0" name=""/>
        <dsp:cNvSpPr/>
      </dsp:nvSpPr>
      <dsp:spPr>
        <a:xfrm>
          <a:off x="2764529" y="327015"/>
          <a:ext cx="502243" cy="502243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</dsp:sp>
    <dsp:sp modelId="{E2D4D550-391E-534B-B9A8-2DC4BA9D9808}">
      <dsp:nvSpPr>
        <dsp:cNvPr id="0" name=""/>
        <dsp:cNvSpPr/>
      </dsp:nvSpPr>
      <dsp:spPr>
        <a:xfrm>
          <a:off x="3266772" y="325760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 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266772" y="325760"/>
        <a:ext cx="753365" cy="502243"/>
      </dsp:txXfrm>
    </dsp:sp>
    <dsp:sp modelId="{0ED5050A-4B2B-7144-BCFA-A2379B37808C}">
      <dsp:nvSpPr>
        <dsp:cNvPr id="0" name=""/>
        <dsp:cNvSpPr/>
      </dsp:nvSpPr>
      <dsp:spPr>
        <a:xfrm>
          <a:off x="692774" y="124509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0A73E-B214-274C-8789-92234C8E38DA}">
      <dsp:nvSpPr>
        <dsp:cNvPr id="0" name=""/>
        <dsp:cNvSpPr/>
      </dsp:nvSpPr>
      <dsp:spPr>
        <a:xfrm>
          <a:off x="1195018" y="12438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S3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1195018" y="1243841"/>
        <a:ext cx="753365" cy="502243"/>
      </dsp:txXfrm>
    </dsp:sp>
    <dsp:sp modelId="{BFD4EE22-6F19-324F-AC78-17249AA62167}">
      <dsp:nvSpPr>
        <dsp:cNvPr id="0" name=""/>
        <dsp:cNvSpPr/>
      </dsp:nvSpPr>
      <dsp:spPr>
        <a:xfrm>
          <a:off x="2190" y="190554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8423B-2F19-D64A-B528-C410EBF4AC0C}">
      <dsp:nvSpPr>
        <dsp:cNvPr id="0" name=""/>
        <dsp:cNvSpPr/>
      </dsp:nvSpPr>
      <dsp:spPr>
        <a:xfrm>
          <a:off x="504433" y="19042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S4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504433" y="1904291"/>
        <a:ext cx="753365" cy="502243"/>
      </dsp:txXfrm>
    </dsp:sp>
    <dsp:sp modelId="{74E59112-1DDC-B64E-A875-4E68D0B3E512}">
      <dsp:nvSpPr>
        <dsp:cNvPr id="0" name=""/>
        <dsp:cNvSpPr/>
      </dsp:nvSpPr>
      <dsp:spPr>
        <a:xfrm>
          <a:off x="1383359" y="190554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CEC08-6096-F740-92E5-B63873194BE7}">
      <dsp:nvSpPr>
        <dsp:cNvPr id="0" name=""/>
        <dsp:cNvSpPr/>
      </dsp:nvSpPr>
      <dsp:spPr>
        <a:xfrm>
          <a:off x="1885603" y="19042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S5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1885603" y="1904291"/>
        <a:ext cx="753365" cy="502243"/>
      </dsp:txXfrm>
    </dsp:sp>
    <dsp:sp modelId="{873AD20B-3C01-B941-A046-20F722A32203}">
      <dsp:nvSpPr>
        <dsp:cNvPr id="0" name=""/>
        <dsp:cNvSpPr/>
      </dsp:nvSpPr>
      <dsp:spPr>
        <a:xfrm>
          <a:off x="2073944" y="124509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DDE5-1B20-8449-B532-04E32F616BB4}">
      <dsp:nvSpPr>
        <dsp:cNvPr id="0" name=""/>
        <dsp:cNvSpPr/>
      </dsp:nvSpPr>
      <dsp:spPr>
        <a:xfrm>
          <a:off x="2576187" y="12438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S6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2576187" y="1243841"/>
        <a:ext cx="753365" cy="502243"/>
      </dsp:txXfrm>
    </dsp:sp>
    <dsp:sp modelId="{85FEFA0B-93C3-E14F-84B9-4EA3F0BDFE62}">
      <dsp:nvSpPr>
        <dsp:cNvPr id="0" name=""/>
        <dsp:cNvSpPr/>
      </dsp:nvSpPr>
      <dsp:spPr>
        <a:xfrm>
          <a:off x="3455114" y="124509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4AB7-00C7-3942-ABB9-F57B1158DE6D}">
      <dsp:nvSpPr>
        <dsp:cNvPr id="0" name=""/>
        <dsp:cNvSpPr/>
      </dsp:nvSpPr>
      <dsp:spPr>
        <a:xfrm>
          <a:off x="3957357" y="12438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S7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957357" y="1243841"/>
        <a:ext cx="753365" cy="502243"/>
      </dsp:txXfrm>
    </dsp:sp>
    <dsp:sp modelId="{9EEC4972-5593-324A-98C8-CBAA13B37CBA}">
      <dsp:nvSpPr>
        <dsp:cNvPr id="0" name=""/>
        <dsp:cNvSpPr/>
      </dsp:nvSpPr>
      <dsp:spPr>
        <a:xfrm>
          <a:off x="4836283" y="124509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91193-E0DC-3544-ADFD-65AA2E783361}">
      <dsp:nvSpPr>
        <dsp:cNvPr id="0" name=""/>
        <dsp:cNvSpPr/>
      </dsp:nvSpPr>
      <dsp:spPr>
        <a:xfrm>
          <a:off x="5338527" y="12438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S8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5338527" y="1243841"/>
        <a:ext cx="753365" cy="502243"/>
      </dsp:txXfrm>
    </dsp:sp>
    <dsp:sp modelId="{4E40DD2A-717B-5F43-B7CA-E2339E960E00}">
      <dsp:nvSpPr>
        <dsp:cNvPr id="0" name=""/>
        <dsp:cNvSpPr/>
      </dsp:nvSpPr>
      <dsp:spPr>
        <a:xfrm>
          <a:off x="3455114" y="190554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C072E-F3EF-224B-A69E-A6A80860A6DB}">
      <dsp:nvSpPr>
        <dsp:cNvPr id="0" name=""/>
        <dsp:cNvSpPr/>
      </dsp:nvSpPr>
      <dsp:spPr>
        <a:xfrm>
          <a:off x="3957357" y="19042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S9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957357" y="1904291"/>
        <a:ext cx="753365" cy="502243"/>
      </dsp:txXfrm>
    </dsp:sp>
    <dsp:sp modelId="{1E90A5E2-D438-7145-A08D-6DDFD193EAD8}">
      <dsp:nvSpPr>
        <dsp:cNvPr id="0" name=""/>
        <dsp:cNvSpPr/>
      </dsp:nvSpPr>
      <dsp:spPr>
        <a:xfrm>
          <a:off x="2764529" y="2565997"/>
          <a:ext cx="502243" cy="502243"/>
        </a:xfrm>
        <a:prstGeom prst="ellipse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A320D914-029C-7F45-941D-60F3E8928989}">
      <dsp:nvSpPr>
        <dsp:cNvPr id="0" name=""/>
        <dsp:cNvSpPr/>
      </dsp:nvSpPr>
      <dsp:spPr>
        <a:xfrm>
          <a:off x="3266772" y="25647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S10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266772" y="2564741"/>
        <a:ext cx="753365" cy="502243"/>
      </dsp:txXfrm>
    </dsp:sp>
    <dsp:sp modelId="{F6425C62-F125-D349-9358-AB9BE25B33CD}">
      <dsp:nvSpPr>
        <dsp:cNvPr id="0" name=""/>
        <dsp:cNvSpPr/>
      </dsp:nvSpPr>
      <dsp:spPr>
        <a:xfrm>
          <a:off x="2764529" y="3226447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824D5-E393-E04E-BDC2-FAB2AB02DA85}">
      <dsp:nvSpPr>
        <dsp:cNvPr id="0" name=""/>
        <dsp:cNvSpPr/>
      </dsp:nvSpPr>
      <dsp:spPr>
        <a:xfrm>
          <a:off x="3266772" y="32251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S11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266772" y="3225191"/>
        <a:ext cx="753365" cy="502243"/>
      </dsp:txXfrm>
    </dsp:sp>
    <dsp:sp modelId="{5F38088E-09ED-1945-9F0D-E6E1E02D26AB}">
      <dsp:nvSpPr>
        <dsp:cNvPr id="0" name=""/>
        <dsp:cNvSpPr/>
      </dsp:nvSpPr>
      <dsp:spPr>
        <a:xfrm>
          <a:off x="2073944" y="3886897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C4AB2-254A-7348-82CB-226E129397C7}">
      <dsp:nvSpPr>
        <dsp:cNvPr id="0" name=""/>
        <dsp:cNvSpPr/>
      </dsp:nvSpPr>
      <dsp:spPr>
        <a:xfrm>
          <a:off x="2576187" y="38856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S12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2576187" y="3885641"/>
        <a:ext cx="753365" cy="502243"/>
      </dsp:txXfrm>
    </dsp:sp>
    <dsp:sp modelId="{75BE45D7-79F0-534F-8936-C7ED150CCFA0}">
      <dsp:nvSpPr>
        <dsp:cNvPr id="0" name=""/>
        <dsp:cNvSpPr/>
      </dsp:nvSpPr>
      <dsp:spPr>
        <a:xfrm>
          <a:off x="3455114" y="3886897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90EC1-2E2D-9B45-A347-291ED6146085}">
      <dsp:nvSpPr>
        <dsp:cNvPr id="0" name=""/>
        <dsp:cNvSpPr/>
      </dsp:nvSpPr>
      <dsp:spPr>
        <a:xfrm>
          <a:off x="3957357" y="38856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S13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3957357" y="3885641"/>
        <a:ext cx="753365" cy="502243"/>
      </dsp:txXfrm>
    </dsp:sp>
    <dsp:sp modelId="{598D6487-745B-224F-8D54-FE2B21A28BED}">
      <dsp:nvSpPr>
        <dsp:cNvPr id="0" name=""/>
        <dsp:cNvSpPr/>
      </dsp:nvSpPr>
      <dsp:spPr>
        <a:xfrm>
          <a:off x="4145698" y="2565997"/>
          <a:ext cx="502243" cy="50224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A230A607-3F5A-2C4E-A339-402B74CD16BF}">
      <dsp:nvSpPr>
        <dsp:cNvPr id="0" name=""/>
        <dsp:cNvSpPr/>
      </dsp:nvSpPr>
      <dsp:spPr>
        <a:xfrm>
          <a:off x="4647942" y="256474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S14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4647942" y="2564741"/>
        <a:ext cx="753365" cy="502243"/>
      </dsp:txXfrm>
    </dsp:sp>
    <dsp:sp modelId="{9C3F76D9-40F2-9441-90E7-878DA1C83EAE}">
      <dsp:nvSpPr>
        <dsp:cNvPr id="0" name=""/>
        <dsp:cNvSpPr/>
      </dsp:nvSpPr>
      <dsp:spPr>
        <a:xfrm>
          <a:off x="4836283" y="190554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BA0F1-148E-BE43-8D06-84F2D8E1EA31}">
      <dsp:nvSpPr>
        <dsp:cNvPr id="0" name=""/>
        <dsp:cNvSpPr/>
      </dsp:nvSpPr>
      <dsp:spPr>
        <a:xfrm>
          <a:off x="5338527" y="19042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S15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5338527" y="1904291"/>
        <a:ext cx="753365" cy="502243"/>
      </dsp:txXfrm>
    </dsp:sp>
    <dsp:sp modelId="{BD75BCF6-17FE-4143-B5D2-1A0097930524}">
      <dsp:nvSpPr>
        <dsp:cNvPr id="0" name=""/>
        <dsp:cNvSpPr/>
      </dsp:nvSpPr>
      <dsp:spPr>
        <a:xfrm>
          <a:off x="6217453" y="1905546"/>
          <a:ext cx="502243" cy="5022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04609-7905-5F4A-AAE4-017F421CB03A}">
      <dsp:nvSpPr>
        <dsp:cNvPr id="0" name=""/>
        <dsp:cNvSpPr/>
      </dsp:nvSpPr>
      <dsp:spPr>
        <a:xfrm>
          <a:off x="6719696" y="1904291"/>
          <a:ext cx="753365" cy="502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ourier New"/>
              <a:cs typeface="Courier New"/>
            </a:rPr>
            <a:t>S16</a:t>
          </a:r>
          <a:endParaRPr lang="en-US" sz="1400" kern="1200" dirty="0">
            <a:latin typeface="Courier New"/>
            <a:cs typeface="Courier New"/>
          </a:endParaRPr>
        </a:p>
      </dsp:txBody>
      <dsp:txXfrm>
        <a:off x="6719696" y="1904291"/>
        <a:ext cx="753365" cy="502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41F3-30A3-6247-AE80-716060BE80AB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6D100-759E-8B44-BA85-D617BFB2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1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94A3A-A8EE-5744-82DE-18B09C5EB6E2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24ED-0132-114D-A8D7-06E16E76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7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aesthetics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1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Knapsack does</a:t>
            </a:r>
            <a:r>
              <a:rPr lang="en-US" baseline="0" dirty="0" smtClean="0"/>
              <a:t> not work. Benefit of a view depends on the/presence of other views. (depends on the candidate views previously selected).</a:t>
            </a:r>
            <a:br>
              <a:rPr lang="en-US" baseline="0" dirty="0" smtClean="0"/>
            </a:br>
            <a:r>
              <a:rPr lang="en-US" baseline="0" dirty="0" smtClean="0"/>
              <a:t>Benefit may go up and down.</a:t>
            </a:r>
            <a:br>
              <a:rPr lang="en-US" baseline="0" dirty="0" smtClean="0"/>
            </a:br>
            <a:r>
              <a:rPr lang="en-US" baseline="0" dirty="0" smtClean="0"/>
              <a:t>Change the utility values after every round.</a:t>
            </a:r>
            <a:br>
              <a:rPr lang="en-US" baseline="0" dirty="0" smtClean="0"/>
            </a:br>
            <a:r>
              <a:rPr lang="en-US" baseline="0" dirty="0" smtClean="0"/>
              <a:t>Utility changes after every change =&gt; knapsack heuristics do not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Knapsack does</a:t>
            </a:r>
            <a:r>
              <a:rPr lang="en-US" baseline="0" dirty="0" smtClean="0"/>
              <a:t> not work. Benefit of a view depends on the/presence of other views. (depends on the candidate views previously selected).</a:t>
            </a:r>
            <a:br>
              <a:rPr lang="en-US" baseline="0" dirty="0" smtClean="0"/>
            </a:br>
            <a:r>
              <a:rPr lang="en-US" baseline="0" dirty="0" smtClean="0"/>
              <a:t>Benefit may go up and down.</a:t>
            </a:r>
            <a:br>
              <a:rPr lang="en-US" baseline="0" dirty="0" smtClean="0"/>
            </a:br>
            <a:r>
              <a:rPr lang="en-US" baseline="0" dirty="0" smtClean="0"/>
              <a:t>Change the utility values after every round.</a:t>
            </a:r>
            <a:br>
              <a:rPr lang="en-US" baseline="0" dirty="0" smtClean="0"/>
            </a:br>
            <a:r>
              <a:rPr lang="en-US" baseline="0" dirty="0" smtClean="0"/>
              <a:t>Utility changes after every change =&gt; knapsack heuristics do not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Limitation using the knapsack solving algorithms for our problem.</a:t>
            </a:r>
          </a:p>
          <a:p>
            <a:r>
              <a:rPr lang="en-US" baseline="0" dirty="0" smtClean="0"/>
              <a:t>Thus we  consider alternative ways of solving our problem.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. State space where state=view set. We…</a:t>
            </a:r>
          </a:p>
          <a:p>
            <a:r>
              <a:rPr lang="en-US" baseline="0" dirty="0" smtClean="0"/>
              <a:t>The way to move from a state to another is to transform. The only states that we visit are the ones that can be made with </a:t>
            </a:r>
            <a:r>
              <a:rPr lang="en-US" baseline="0" dirty="0" err="1" smtClean="0"/>
              <a:t>transfomra</a:t>
            </a:r>
            <a:r>
              <a:rPr lang="en-US" baseline="0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Don’</a:t>
            </a:r>
            <a:r>
              <a:rPr lang="en-US" dirty="0" smtClean="0"/>
              <a:t>t add IDs and val – just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0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Aesthetics.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59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 Why this</a:t>
            </a:r>
            <a:r>
              <a:rPr lang="en-US" baseline="0" dirty="0" smtClean="0"/>
              <a:t> set of transformations? </a:t>
            </a:r>
            <a:br>
              <a:rPr lang="en-US" baseline="0" dirty="0" smtClean="0"/>
            </a:br>
            <a:r>
              <a:rPr lang="en-US" baseline="0" dirty="0" smtClean="0"/>
              <a:t>Because they can visit all the search space =&gt; all candidate views can be generated.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They skip only the ones that would be pruned out by our pruning techniques. Details on the paper.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Add this to the journal paper. (about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9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return the best state found so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Fundamental database-related problem</a:t>
            </a:r>
          </a:p>
          <a:p>
            <a:pPr lvl="1"/>
            <a:r>
              <a:rPr lang="en-US" dirty="0" smtClean="0"/>
              <a:t>Since 1997 for relational databases (data cubes) </a:t>
            </a:r>
            <a:r>
              <a:rPr lang="en-US" sz="1200" dirty="0" smtClean="0"/>
              <a:t>[UllmanSIGMOD96]</a:t>
            </a:r>
          </a:p>
          <a:p>
            <a:pPr lvl="1"/>
            <a:r>
              <a:rPr lang="en-US" dirty="0" smtClean="0"/>
              <a:t>Revisited in the XML context by </a:t>
            </a:r>
          </a:p>
          <a:p>
            <a:pPr lvl="2"/>
            <a:r>
              <a:rPr lang="en-US" dirty="0" err="1" smtClean="0"/>
              <a:t>Suciu</a:t>
            </a:r>
            <a:r>
              <a:rPr lang="en-US" dirty="0" smtClean="0"/>
              <a:t> </a:t>
            </a:r>
            <a:r>
              <a:rPr lang="en-US" sz="1200" dirty="0" smtClean="0"/>
              <a:t>[SuciuVLDB05] </a:t>
            </a:r>
            <a:r>
              <a:rPr lang="en-US" dirty="0" smtClean="0"/>
              <a:t>and </a:t>
            </a:r>
          </a:p>
          <a:p>
            <a:pPr lvl="2"/>
            <a:r>
              <a:rPr lang="en-US" dirty="0" err="1" smtClean="0"/>
              <a:t>Ozsu</a:t>
            </a:r>
            <a:r>
              <a:rPr lang="en-US" dirty="0" smtClean="0"/>
              <a:t> </a:t>
            </a:r>
            <a:r>
              <a:rPr lang="en-US" sz="1200" dirty="0" smtClean="0"/>
              <a:t>[OzsuDASFAA09]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restricted notion of</a:t>
            </a:r>
            <a:r>
              <a:rPr lang="en-US" baseline="0" dirty="0" smtClean="0"/>
              <a:t> what is a candidate.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distances.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6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00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0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an example here for </a:t>
            </a:r>
            <a:r>
              <a:rPr lang="en-US" dirty="0" err="1" smtClean="0"/>
              <a:t>contricting</a:t>
            </a:r>
            <a:r>
              <a:rPr lang="en-US" baseline="0" dirty="0" smtClean="0"/>
              <a:t> the views of /a/</a:t>
            </a:r>
            <a:r>
              <a:rPr lang="en-US" baseline="0" dirty="0" err="1" smtClean="0"/>
              <a:t>b_val</a:t>
            </a:r>
            <a:r>
              <a:rPr lang="en-US" baseline="0" dirty="0" smtClean="0"/>
              <a:t>/c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60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here an example for enumerating the candidates for a joined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4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here the</a:t>
            </a:r>
            <a:r>
              <a:rPr lang="en-US" baseline="0" dirty="0" smtClean="0"/>
              <a:t> story for the rewritings/optimizer.</a:t>
            </a:r>
            <a:br>
              <a:rPr lang="en-US" baseline="0" dirty="0" smtClean="0"/>
            </a:br>
            <a:r>
              <a:rPr lang="en-US" baseline="0" dirty="0" smtClean="0"/>
              <a:t>+contribution: multiple view rewritings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r>
              <a:rPr lang="en-US" dirty="0" smtClean="0"/>
              <a:t> =&gt; </a:t>
            </a:r>
            <a:r>
              <a:rPr lang="en-US" baseline="0" dirty="0" smtClean="0"/>
              <a:t>Form now on, we will use tree patterns and joins between them.</a:t>
            </a:r>
            <a:br>
              <a:rPr lang="en-US" baseline="0" dirty="0" smtClean="0"/>
            </a:b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allow nodes to have 3 diff </a:t>
            </a:r>
            <a:r>
              <a:rPr lang="en-US" baseline="0" dirty="0" err="1" smtClean="0"/>
              <a:t>attr</a:t>
            </a:r>
            <a:r>
              <a:rPr lang="en-US" baseline="0" dirty="0" smtClean="0"/>
              <a:t> =&gt; ID, val, cont. Attributes on nodes permit returning parts of the XML document.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9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 of participating to a rewriting. </a:t>
            </a:r>
            <a:br>
              <a:rPr lang="en-US" dirty="0" smtClean="0"/>
            </a:br>
            <a:r>
              <a:rPr lang="en-US" dirty="0" smtClean="0"/>
              <a:t>Turns</a:t>
            </a:r>
            <a:r>
              <a:rPr lang="en-US" baseline="0" dirty="0" smtClean="0"/>
              <a:t> out that those candidates are only patterns that embed in the query.</a:t>
            </a:r>
          </a:p>
          <a:p>
            <a:r>
              <a:rPr lang="en-US" baseline="0" dirty="0" smtClean="0"/>
              <a:t>Only two. Say how big is the initial set of candidates. Many diff. node annotation possible.</a:t>
            </a:r>
            <a:br>
              <a:rPr lang="en-US" baseline="0" dirty="0" smtClean="0"/>
            </a:br>
            <a:r>
              <a:rPr lang="en-US" baseline="0" dirty="0" smtClean="0"/>
              <a:t>Query, define </a:t>
            </a:r>
            <a:r>
              <a:rPr lang="en-US" baseline="0" dirty="0" err="1" smtClean="0"/>
              <a:t>cands</a:t>
            </a:r>
            <a:r>
              <a:rPr lang="en-US" baseline="0" dirty="0" smtClean="0"/>
              <a:t>, show two, show rewriting</a:t>
            </a:r>
            <a:br>
              <a:rPr lang="en-US" baseline="0" dirty="0" smtClean="0"/>
            </a:br>
            <a:r>
              <a:rPr lang="en-US" baseline="0" dirty="0" smtClean="0"/>
              <a:t>Rewriting is an algebraic expression, with operators, which I will not talk about.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 unnecessary data: coming from attributes and axis. </a:t>
            </a:r>
          </a:p>
          <a:p>
            <a:r>
              <a:rPr lang="en-US" baseline="0" dirty="0" smtClean="0"/>
              <a:t>We remove views that can be replaced by others without breaking rewriting possibilities.</a:t>
            </a:r>
            <a:br>
              <a:rPr lang="en-US" baseline="0" dirty="0" smtClean="0"/>
            </a:br>
            <a:r>
              <a:rPr lang="en-US" baseline="0" dirty="0" smtClean="0"/>
              <a:t>Keep also val vs. cont. Drop the rest. Always keep he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2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 of a particular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E24ED-0132-114D-A8D7-06E16E765F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4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7.jpe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9.jpe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1.jpe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13.jpe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15.jpe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17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1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jpe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1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>
              <a:lnSpc>
                <a:spcPct val="90000"/>
              </a:lnSpc>
              <a:defRPr sz="38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5100"/>
          </a:xfrm>
        </p:spPr>
        <p:txBody>
          <a:bodyPr/>
          <a:lstStyle>
            <a:lvl1pPr>
              <a:lnSpc>
                <a:spcPct val="100000"/>
              </a:lnSpc>
              <a:defRPr sz="2300" b="1"/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DA8CEAAE-D5C4-44E3-AA91-CB39337F538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7" descr="fond_chapitre_o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C75D450A-6F50-455B-AD0B-31F6F3E6A9C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5DAF62E-2399-4E86-8426-83E7B8EAFEE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59AE061-0D25-4BC3-846C-A448A83FAA0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6363CAB-7775-40D5-A2AC-3063F6DFBAF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46D89E9-8055-45DD-98AA-A8D43B6F933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CC0DF3F9-7745-4C85-8BDE-BB925206A1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45175D4-E4EC-43C0-A862-B09AC5789B9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5A967F-7275-4AAF-92B2-4A9A02DCCEF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25A1E73-450A-4F5B-B75D-C9973110F83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894ACC6-9098-4BD3-A350-4A53936C8E5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83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474663"/>
            <a:ext cx="5503863" cy="5983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F0F9E34F-CFFF-47D3-9200-956FBB25121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BD723A-C6BC-457B-919D-546286457FA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3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pic>
        <p:nvPicPr>
          <p:cNvPr id="5" name="Image 4" descr="Image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1715" y="0"/>
            <a:ext cx="4276969" cy="3550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CB96E5EA-9A39-41BD-9A29-91F3B76FE71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4D2908C-F4B0-44F4-A890-C7F4F2E7176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2187575"/>
            <a:ext cx="3694113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2187575"/>
            <a:ext cx="3694112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9FE9FAB-8D58-4EDA-B1D0-D6D3DC3BBF6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5D72B8C-8549-4250-A439-6D8A9A110E0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5B6F255-1CF7-4920-AA2B-3927F4EE769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F9631DF-740D-4FFE-AC90-0286E749C0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5A760A0-2F0C-4EF0-A09D-F6420038B7D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0F115DC-838A-4765-B04F-D549526DE69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5763"/>
            <a:ext cx="7626350" cy="1976437"/>
          </a:xfrm>
        </p:spPr>
        <p:txBody>
          <a:bodyPr anchor="b"/>
          <a:lstStyle>
            <a:lvl1pPr>
              <a:lnSpc>
                <a:spcPct val="9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1436688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5" name="Image 4" descr="Image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21715" y="0"/>
            <a:ext cx="4276969" cy="3550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AAA2D3A-C2F9-4F49-8D86-A5CE9C13071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474663"/>
            <a:ext cx="5503863" cy="5916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34B3E26-A0FC-40E6-B5A0-7452D719FA0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CB96E5EA-9A39-41BD-9A29-91F3B76FE71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5"/>
            <a:ext cx="2159000" cy="3419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5"/>
            <a:ext cx="6324600" cy="341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fond_chapitre_ro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2FC1BD64-33E6-4B15-B126-C6A2B9AD3F8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9AAAE72-8ED8-411E-B5A3-C3E479FF046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83170B7-652C-475A-9693-7C7A0E618AA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0F0A551-DCFF-4264-B44A-887CFA92D0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AE53AAC-63DC-44E0-AE6A-C6F84E9927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43DB5BE-3769-4C7B-9200-1518F7FBD86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9D65488-92FB-4279-87E0-5E752D87A09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4D2908C-F4B0-44F4-A890-C7F4F2E7176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3889A01-06BD-42A1-AA53-EE679D1FDF6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645D028-B468-41E1-854C-3AF7E7E4B2A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1F41486-4431-453A-B828-7CAB6F86132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824320B-F797-48B5-BDE8-49393DEE2B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7" descr="fond_chapitre_bl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013C5982-D9A0-44D8-ADD2-7E9A74AF452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9F07387-559F-4DBE-9983-85DFA6CB207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0CF6339-85F2-4260-8CE1-F15808D5845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24A8D62-D0F2-48A8-B2EF-A0D0634EDD7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B75C3BA-78A6-4A7A-8009-AEEACD9E6BD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58EB0A9-63DB-4E66-A77A-9DA786F8A4D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2187575"/>
            <a:ext cx="3694113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2187575"/>
            <a:ext cx="3694112" cy="420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9FE9FAB-8D58-4EDA-B1D0-D6D3DC3BBF6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AC905F0-1C4A-461E-A1AC-A2E7627E876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BFB6D65-26DB-427B-A7A9-9A79A8F999B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EDB6BEB-F186-44B1-850E-5B6B00B58EA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10CBC00-C506-43E5-A960-25B7843BC53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413687F-4BE6-4220-8C43-C045EDDA58E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fond_chapitre_ve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3659EC67-BB3F-43B4-937D-1948E61DF4C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5F95E5-2429-452E-BAEE-65671C7AC37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CDDAF99-71A1-4197-AAA6-8949E74DD53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FC5E530-6D9F-4971-BF65-EEEA5C552C9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0C8AC7F-46B1-4F8B-8A34-26237FA03C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5D72B8C-8549-4250-A439-6D8A9A110E0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C6E7728-BD89-4E80-944D-45F9AC48FB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7579D18-8D41-4CDF-B97C-6A1104EF0D4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BE3FA1A-BD98-4D5C-A849-7ECA8E9B088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1D7DCC9-30A9-4219-A28C-CC5E7FA01D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4835464-9DB6-4243-B6A1-9737B179AB4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5EE4098-56EF-40B5-9245-B72C46E7835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7" descr="fond_chapitre_vio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E04021DA-72D6-4F5A-974A-A2FFD6F8D87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60FB93D-42B3-4D2A-864D-2C9A315D6F1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8EC9746-C32A-46BC-B397-2F456824C68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A507609-5AC1-4898-9972-FC9B47FF997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5B6F255-1CF7-4920-AA2B-3927F4EE769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5DE18BE-3BA4-416A-B8CA-7F18418F5D1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320B202-EB71-4DD1-852D-1F2E7E6A2E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111E937-7F7C-44FD-B750-20B82410451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ABCBBD7-42D9-404A-94A6-1AD06992FF8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726E018-32F8-4480-BCFB-8D2EAB80E80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F07C7256-3C6E-498E-8A1B-6D612066DF1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FBC7D37-EF5A-4362-89A8-B29DB2FA152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fond_chapitre_gr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13FE1E6C-F517-47DD-9AB9-AE14EEFAF02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C495E7B-78E1-4848-8B7A-E7EA8E25BE1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3EA6A72-1B3F-4D73-9409-DC7C9190A2B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F9631DF-740D-4FFE-AC90-0286E749C09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51A95E1-FD28-43B4-9F00-00DF0EAA6F2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E3EBB8A-28EC-425F-8A1F-8F47627F9CD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7647551-721E-43EA-A608-8CD69E8D568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981C570-74D1-491C-A722-A0AFC450D9B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A631B65-8A19-4DA7-9F75-098F9B41D51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9E38AE4-2066-46BA-A3F5-FEB1E9D504D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8F76D93-C659-47C0-B6B5-8312817ED30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1158E83-8B29-4447-A50A-E87A972D953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7" descr="fond_chapitre_ka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B31180D4-E157-4E87-B5D6-62BEC78BB90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B8D67E-5F35-410D-8F9D-0E61CE4FDD5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5A760A0-2F0C-4EF0-A09D-F6420038B7D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ABE2BC9-7531-49A8-954B-6FEF5EC80C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F0FD401F-1218-4F2E-9921-03F9DE7430C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BCF7AC0-A789-4D30-BCD7-280FCAEC8E4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17FB23D-FA36-4B2D-8622-FDBE6ED263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01BF9C9-395C-41F1-B9C5-28DACFFD8A4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783CFD1-0513-4312-AF56-BD5C82C05FD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E9CBFEE-A0BD-4CA1-AF8F-E66045B6FE5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4F14422-C7C8-47ED-B8B8-07E30AEE14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A0B79FB-A419-4AFB-928E-B2B03A028A2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5" name="Picture 7" descr="fond_chapitre_oran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C75D450A-6F50-455B-AD0B-31F6F3E6A9C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fld id="{40F66D81-2826-43C8-9ADF-C135F973A6F4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0F115DC-838A-4765-B04F-D549526DE69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5DAF62E-2399-4E86-8426-83E7B8EAFEE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59AE061-0D25-4BC3-846C-A448A83FAA0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6363CAB-7775-40D5-A2AC-3063F6DFBAF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46D89E9-8055-45DD-98AA-A8D43B6F933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CC0DF3F9-7745-4C85-8BDE-BB925206A1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45175D4-E4EC-43C0-A862-B09AC5789B9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5A967F-7275-4AAF-92B2-4A9A02DCCEF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25A1E73-450A-4F5B-B75D-C9973110F83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894ACC6-9098-4BD3-A350-4A53936C8E5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BD723A-C6BC-457B-919D-546286457FA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AAA2D3A-C2F9-4F49-8D86-A5CE9C13071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hf hd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474663"/>
            <a:ext cx="1884362" cy="59166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474663"/>
            <a:ext cx="5503863" cy="59166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34B3E26-A0FC-40E6-B5A0-7452D719FA0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dt="0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dt="0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Calibri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A058-F9D9-6B43-A3EE-0F4030A345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Image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1006475" y="2924175"/>
            <a:ext cx="7626350" cy="1976438"/>
          </a:xfrm>
        </p:spPr>
        <p:txBody>
          <a:bodyPr anchor="b"/>
          <a:lstStyle>
            <a:lvl1pPr algn="l">
              <a:lnSpc>
                <a:spcPct val="90000"/>
              </a:lnSpc>
              <a:defRPr sz="3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06475" y="4965700"/>
            <a:ext cx="7626350" cy="844550"/>
          </a:xfrm>
        </p:spPr>
        <p:txBody>
          <a:bodyPr anchor="t"/>
          <a:lstStyle>
            <a:lvl1pPr>
              <a:lnSpc>
                <a:spcPct val="100000"/>
              </a:lnSpc>
              <a:defRPr sz="23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5013" y="6423585"/>
            <a:ext cx="554038" cy="365125"/>
          </a:xfrm>
        </p:spPr>
        <p:txBody>
          <a:bodyPr/>
          <a:lstStyle/>
          <a:p>
            <a:r>
              <a:rPr lang="fr-FR" dirty="0" smtClean="0"/>
              <a:t>- </a:t>
            </a:r>
            <a:fld id="{0D146BB4-C21D-43C6-8860-2D264D588A8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5512" y="6423585"/>
            <a:ext cx="554038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D146BB4-C21D-43C6-8860-2D264D588A8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807200" y="4187825"/>
            <a:ext cx="2082800" cy="215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fld id="{62FB57B9-DF10-4C65-9B7D-0287C9A14EA9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1000" y="2924175"/>
            <a:ext cx="2159000" cy="34194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4000" y="2924175"/>
            <a:ext cx="6324600" cy="3419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 descr="fond_chapitre_rou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2FC1BD64-33E6-4B15-B126-C6A2B9AD3F8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9AAAE72-8ED8-411E-B5A3-C3E479FF046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83170B7-652C-475A-9693-7C7A0E618AA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0F0A551-DCFF-4264-B44A-887CFA92D03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AE53AAC-63DC-44E0-AE6A-C6F84E9927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43DB5BE-3769-4C7B-9200-1518F7FBD86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844675"/>
            <a:ext cx="3694113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844675"/>
            <a:ext cx="3694112" cy="461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fld id="{2AE5239D-C5F8-420F-A434-F8D71104F697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9D65488-92FB-4279-87E0-5E752D87A09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3889A01-06BD-42A1-AA53-EE679D1FDF6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645D028-B468-41E1-854C-3AF7E7E4B2A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1F41486-4431-453A-B828-7CAB6F86132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824320B-F797-48B5-BDE8-49393DEE2B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7" descr="fond_chapitre_bl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013C5982-D9A0-44D8-ADD2-7E9A74AF452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9F07387-559F-4DBE-9983-85DFA6CB207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0CF6339-85F2-4260-8CE1-F15808D5845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24A8D62-D0F2-48A8-B2EF-A0D0634EDD7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B75C3BA-78A6-4A7A-8009-AEEACD9E6BD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fld id="{CFE19020-1371-40F0-B531-D52CB7AC91B6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58EB0A9-63DB-4E66-A77A-9DA786F8A4D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AC905F0-1C4A-461E-A1AC-A2E7627E876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BFB6D65-26DB-427B-A7A9-9A79A8F999B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EDB6BEB-F186-44B1-850E-5B6B00B58EA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10CBC00-C506-43E5-A960-25B7843BC53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413687F-4BE6-4220-8C43-C045EDDA58E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fond_chapitre_ve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3659EC67-BB3F-43B4-937D-1948E61DF4C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5F95E5-2429-452E-BAEE-65671C7AC37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CDDAF99-71A1-4197-AAA6-8949E74DD53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FC5E530-6D9F-4971-BF65-EEEA5C552C9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fld id="{4A378A28-5308-407B-91BB-F1D3A9E4C539}" type="slidenum">
              <a:rPr lang="fr-FR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0C8AC7F-46B1-4F8B-8A34-26237FA03CA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C6E7728-BD89-4E80-944D-45F9AC48FB0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7579D18-8D41-4CDF-B97C-6A1104EF0D4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6BE3FA1A-BD98-4D5C-A849-7ECA8E9B088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1D7DCC9-30A9-4219-A28C-CC5E7FA01D5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4835464-9DB6-4243-B6A1-9737B179AB4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5EE4098-56EF-40B5-9245-B72C46E7835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1" name="Picture 7" descr="fond_chapitre_viol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E04021DA-72D6-4F5A-974A-A2FFD6F8D87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60FB93D-42B3-4D2A-864D-2C9A315D6F1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8EC9746-C32A-46BC-B397-2F456824C68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C6D51E56-169D-4F5D-987D-D75ED880B16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A507609-5AC1-4898-9972-FC9B47FF997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5DE18BE-3BA4-416A-B8CA-7F18418F5D1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320B202-EB71-4DD1-852D-1F2E7E6A2E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111E937-7F7C-44FD-B750-20B82410451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ABCBBD7-42D9-404A-94A6-1AD06992FF8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726E018-32F8-4480-BCFB-8D2EAB80E80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F07C7256-3C6E-498E-8A1B-6D612066DF1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0FBC7D37-EF5A-4362-89A8-B29DB2FA152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 descr="fond_chapitre_gr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13FE1E6C-F517-47DD-9AB9-AE14EEFAF02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C495E7B-78E1-4848-8B7A-E7EA8E25BE1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3642142-7205-4320-BC09-91FF9161121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3EA6A72-1B3F-4D73-9409-DC7C9190A2B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551A95E1-FD28-43B4-9F00-00DF0EAA6F2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E3EBB8A-28EC-425F-8A1F-8F47627F9CD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27647551-721E-43EA-A608-8CD69E8D568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981C570-74D1-491C-A722-A0AFC450D9B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A631B65-8A19-4DA7-9F75-098F9B41D51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E9E38AE4-2066-46BA-A3F5-FEB1E9D504D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8F76D93-C659-47C0-B6B5-8312817ED303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1158E83-8B29-4447-A50A-E87A972D9538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7" name="Picture 7" descr="fond_chapitre_ka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Grp="1" noChangeArrowheads="1"/>
          </p:cNvSpPr>
          <p:nvPr>
            <p:ph type="ftr" sz="quarter" idx="3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1349375" y="3429000"/>
            <a:ext cx="7486650" cy="696913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349375" y="4191000"/>
            <a:ext cx="7486650" cy="2209800"/>
          </a:xfrm>
        </p:spPr>
        <p:txBody>
          <a:bodyPr/>
          <a:lstStyle>
            <a:lvl1pPr>
              <a:lnSpc>
                <a:spcPct val="100000"/>
              </a:lnSpc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578600" y="6488113"/>
            <a:ext cx="2011363" cy="2730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ldNum" sz="quarter" idx="4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- </a:t>
            </a:r>
            <a:fld id="{B31180D4-E157-4E87-B5D6-62BEC78BB90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74424F72-24CA-494D-832B-7EF534D6C699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9B8D67E-5F35-410D-8F9D-0E61CE4FDD5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1ABE2BC9-7531-49A8-954B-6FEF5EC80CF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9375" y="1673225"/>
            <a:ext cx="3694113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95888" y="1673225"/>
            <a:ext cx="3694112" cy="4746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F0FD401F-1218-4F2E-9921-03F9DE7430C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BCF7AC0-A789-4D30-BCD7-280FCAEC8E4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817FB23D-FA36-4B2D-8622-FDBE6ED2630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901BF9C9-395C-41F1-B9C5-28DACFFD8A4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B783CFD1-0513-4312-AF56-BD5C82C05FD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3E9CBFEE-A0BD-4CA1-AF8F-E66045B6FE5B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A4F14422-C7C8-47ED-B8B8-07E30AEE14E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5638" y="350838"/>
            <a:ext cx="1884362" cy="60690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49375" y="350838"/>
            <a:ext cx="5503863" cy="60690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- </a:t>
            </a:r>
            <a:fld id="{4A0B79FB-A419-4AFB-928E-B2B03A028A2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8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10.jpe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3" Type="http://schemas.openxmlformats.org/officeDocument/2006/relationships/image" Target="../media/image12.jpeg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3" Type="http://schemas.openxmlformats.org/officeDocument/2006/relationships/image" Target="../media/image14.jpeg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3" Type="http://schemas.openxmlformats.org/officeDocument/2006/relationships/image" Target="../media/image16.jpeg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3" Type="http://schemas.openxmlformats.org/officeDocument/2006/relationships/image" Target="../media/image18.jpeg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20" Type="http://schemas.openxmlformats.org/officeDocument/2006/relationships/slideLayout" Target="../slideLayouts/slideLayout229.xml"/><Relationship Id="rId21" Type="http://schemas.openxmlformats.org/officeDocument/2006/relationships/slideLayout" Target="../slideLayouts/slideLayout230.xml"/><Relationship Id="rId22" Type="http://schemas.openxmlformats.org/officeDocument/2006/relationships/slideLayout" Target="../slideLayouts/slideLayout231.xml"/><Relationship Id="rId23" Type="http://schemas.openxmlformats.org/officeDocument/2006/relationships/theme" Target="../theme/theme20.xml"/><Relationship Id="rId10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0.xml"/><Relationship Id="rId12" Type="http://schemas.openxmlformats.org/officeDocument/2006/relationships/slideLayout" Target="../slideLayouts/slideLayout221.xml"/><Relationship Id="rId13" Type="http://schemas.openxmlformats.org/officeDocument/2006/relationships/slideLayout" Target="../slideLayouts/slideLayout222.xml"/><Relationship Id="rId14" Type="http://schemas.openxmlformats.org/officeDocument/2006/relationships/slideLayout" Target="../slideLayouts/slideLayout223.xml"/><Relationship Id="rId15" Type="http://schemas.openxmlformats.org/officeDocument/2006/relationships/slideLayout" Target="../slideLayouts/slideLayout224.xml"/><Relationship Id="rId16" Type="http://schemas.openxmlformats.org/officeDocument/2006/relationships/slideLayout" Target="../slideLayouts/slideLayout225.xml"/><Relationship Id="rId17" Type="http://schemas.openxmlformats.org/officeDocument/2006/relationships/slideLayout" Target="../slideLayouts/slideLayout226.xml"/><Relationship Id="rId18" Type="http://schemas.openxmlformats.org/officeDocument/2006/relationships/slideLayout" Target="../slideLayouts/slideLayout227.xml"/><Relationship Id="rId19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8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0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4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6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3" name="Picture 9" descr="introduc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844675"/>
            <a:ext cx="7540625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7013" y="6489700"/>
            <a:ext cx="20129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7656AFE1-C344-4F0D-BA28-107D713EA2E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bg1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2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 descr="bandeau_texte_oran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77FB8CA-9B2F-4114-90A2-7C3108D4B26F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bandeau_texte_rou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2187575"/>
            <a:ext cx="754062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1BD2A605-6318-47B1-AEC9-AB0744B1492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defRPr sz="2200">
          <a:solidFill>
            <a:schemeClr val="tx2"/>
          </a:solidFill>
          <a:latin typeface="+mn-lt"/>
          <a:cs typeface="+mn-cs"/>
        </a:defRPr>
      </a:lvl2pPr>
      <a:lvl3pPr marL="3175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buFont typeface="Arial" charset="0"/>
        <a:defRPr sz="2200">
          <a:solidFill>
            <a:schemeClr val="tx2"/>
          </a:solidFill>
          <a:latin typeface="+mn-lt"/>
          <a:cs typeface="+mn-cs"/>
        </a:defRPr>
      </a:lvl3pPr>
      <a:lvl4pPr marL="4763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4pPr>
      <a:lvl5pPr marL="6350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5pPr>
      <a:lvl6pPr marL="463550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6pPr>
      <a:lvl7pPr marL="920750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7pPr>
      <a:lvl8pPr marL="1377950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8pPr>
      <a:lvl9pPr marL="1835150" algn="l" defTabSz="200025" rtl="0" eaLnBrk="1" fontAlgn="base" hangingPunct="1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5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spcBef>
          <a:spcPct val="0"/>
        </a:spcBef>
        <a:spcAft>
          <a:spcPct val="0"/>
        </a:spcAft>
        <a:buClr>
          <a:schemeClr val="bg1"/>
        </a:buClr>
        <a:defRPr sz="1400" b="1">
          <a:solidFill>
            <a:schemeClr val="bg1"/>
          </a:solidFill>
          <a:latin typeface="+mn-lt"/>
          <a:cs typeface="+mn-cs"/>
        </a:defRPr>
      </a:lvl2pPr>
      <a:lvl3pPr marL="3175" algn="l" rtl="0" eaLnBrk="1" fontAlgn="base" hangingPunct="1">
        <a:spcBef>
          <a:spcPct val="0"/>
        </a:spcBef>
        <a:spcAft>
          <a:spcPct val="0"/>
        </a:spcAft>
        <a:buFont typeface="Arial" charset="0"/>
        <a:defRPr sz="1400" b="1">
          <a:solidFill>
            <a:schemeClr val="bg1"/>
          </a:solidFill>
          <a:latin typeface="+mn-lt"/>
          <a:cs typeface="+mn-cs"/>
        </a:defRPr>
      </a:lvl3pPr>
      <a:lvl4pPr marL="4763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4pPr>
      <a:lvl5pPr marL="635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5pPr>
      <a:lvl6pPr marL="46355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6pPr>
      <a:lvl7pPr marL="92075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7pPr>
      <a:lvl8pPr marL="137795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8pPr>
      <a:lvl9pPr marL="1835150" algn="l" rtl="0" eaLnBrk="1" fontAlgn="base" hangingPunct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ndeau_texte_rou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0D146BB4-C21D-43C6-8860-2D264D588A82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bandeau_texte_ble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D8623B5E-53D5-4CDD-91F0-9D693D390EBF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 descr="bandeau_texte_ver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8E83723E-84D3-40B5-8EDC-9B52C2CB1596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 descr="bandeau_texte_viole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3BDD6A6-4C2B-412D-A765-FFEDADF26518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 descr="bandeau_texte_gr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7CE227E-994C-4B18-9E80-740C2582566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 descr="bandeau_texte_kak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2F07B82-4858-4E29-890E-CAF1CE3CC11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 descr="bandeau_texte_oran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77FB8CA-9B2F-4114-90A2-7C3108D4B26F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bandeau_texte_rou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556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474663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2187575"/>
            <a:ext cx="7540625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1BD2A605-6318-47B1-AEC9-AB0744B1492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algn="l" defTabSz="200025" rtl="0" fontAlgn="base">
        <a:lnSpc>
          <a:spcPct val="170000"/>
        </a:lnSpc>
        <a:spcBef>
          <a:spcPct val="0"/>
        </a:spcBef>
        <a:spcAft>
          <a:spcPct val="0"/>
        </a:spcAft>
        <a:buClr>
          <a:schemeClr val="bg2"/>
        </a:buClr>
        <a:defRPr sz="2200">
          <a:solidFill>
            <a:schemeClr val="tx2"/>
          </a:solidFill>
          <a:latin typeface="+mn-lt"/>
          <a:cs typeface="+mn-cs"/>
        </a:defRPr>
      </a:lvl2pPr>
      <a:lvl3pPr marL="3175" algn="l" defTabSz="200025" rtl="0" fontAlgn="base">
        <a:lnSpc>
          <a:spcPct val="170000"/>
        </a:lnSpc>
        <a:spcBef>
          <a:spcPct val="0"/>
        </a:spcBef>
        <a:spcAft>
          <a:spcPct val="0"/>
        </a:spcAft>
        <a:buFont typeface="Arial" charset="0"/>
        <a:defRPr sz="2200">
          <a:solidFill>
            <a:schemeClr val="tx2"/>
          </a:solidFill>
          <a:latin typeface="+mn-lt"/>
          <a:cs typeface="+mn-cs"/>
        </a:defRPr>
      </a:lvl3pPr>
      <a:lvl4pPr marL="4763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4pPr>
      <a:lvl5pPr marL="63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5pPr>
      <a:lvl6pPr marL="4635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6pPr>
      <a:lvl7pPr marL="9207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7pPr>
      <a:lvl8pPr marL="13779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8pPr>
      <a:lvl9pPr marL="1835150" algn="l" defTabSz="200025" rtl="0" fontAlgn="base">
        <a:lnSpc>
          <a:spcPct val="17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- </a:t>
            </a:r>
            <a:fld id="{7656AFE1-C344-4F0D-BA28-107D713EA2E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  <p:sldLayoutId id="2147484432" r:id="rId12"/>
    <p:sldLayoutId id="2147484433" r:id="rId13"/>
    <p:sldLayoutId id="2147484434" r:id="rId14"/>
    <p:sldLayoutId id="2147484435" r:id="rId15"/>
    <p:sldLayoutId id="2147484436" r:id="rId16"/>
    <p:sldLayoutId id="2147484437" r:id="rId17"/>
    <p:sldLayoutId id="2147484438" r:id="rId18"/>
    <p:sldLayoutId id="2147484439" r:id="rId19"/>
    <p:sldLayoutId id="2147484440" r:id="rId20"/>
    <p:sldLayoutId id="2147484441" r:id="rId21"/>
    <p:sldLayoutId id="2147484442" r:id="rId2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Calibri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Calibri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54000" y="2924175"/>
            <a:ext cx="863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0" y="4187825"/>
            <a:ext cx="43180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15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1588" algn="l" rtl="0" fontAlgn="base">
        <a:spcBef>
          <a:spcPct val="0"/>
        </a:spcBef>
        <a:spcAft>
          <a:spcPct val="0"/>
        </a:spcAft>
        <a:buClr>
          <a:schemeClr val="bg1"/>
        </a:buClr>
        <a:defRPr sz="1400" b="1">
          <a:solidFill>
            <a:schemeClr val="bg1"/>
          </a:solidFill>
          <a:latin typeface="+mn-lt"/>
          <a:cs typeface="+mn-cs"/>
        </a:defRPr>
      </a:lvl2pPr>
      <a:lvl3pPr marL="3175" algn="l" rtl="0" fontAlgn="base">
        <a:spcBef>
          <a:spcPct val="0"/>
        </a:spcBef>
        <a:spcAft>
          <a:spcPct val="0"/>
        </a:spcAft>
        <a:buFont typeface="Arial" charset="0"/>
        <a:defRPr sz="1400" b="1">
          <a:solidFill>
            <a:schemeClr val="bg1"/>
          </a:solidFill>
          <a:latin typeface="+mn-lt"/>
          <a:cs typeface="+mn-cs"/>
        </a:defRPr>
      </a:lvl3pPr>
      <a:lvl4pPr marL="4763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4pPr>
      <a:lvl5pPr marL="63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5pPr>
      <a:lvl6pPr marL="4635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6pPr>
      <a:lvl7pPr marL="9207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7pPr>
      <a:lvl8pPr marL="13779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8pPr>
      <a:lvl9pPr marL="1835150" algn="l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andeau_texte_rou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0D146BB4-C21D-43C6-8860-2D264D588A82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7" descr="bandeau_texte_bleu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D8623B5E-53D5-4CDD-91F0-9D693D390EBF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 descr="bandeau_texte_ver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8E83723E-84D3-40B5-8EDC-9B52C2CB1596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 descr="bandeau_texte_viole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3BDD6A6-4C2B-412D-A765-FFEDADF26518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 descr="bandeau_texte_gri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7CE227E-994C-4B18-9E80-740C2582566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 descr="bandeau_texte_kak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78500"/>
            <a:ext cx="9144000" cy="107950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1349375" y="350838"/>
            <a:ext cx="7540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49375" y="1673225"/>
            <a:ext cx="7540625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6578600" y="6489700"/>
            <a:ext cx="20113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349375" y="6488113"/>
            <a:ext cx="52181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618538" y="6488113"/>
            <a:ext cx="5254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/>
              <a:t>- </a:t>
            </a:r>
            <a:fld id="{E2F07B82-4858-4E29-890E-CAF1CE3CC11A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algn="l" rtl="0" fontAlgn="base">
        <a:lnSpc>
          <a:spcPct val="125000"/>
        </a:lnSpc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220663" indent="-219075" algn="l" rtl="0" fontAlgn="base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2"/>
          </a:solidFill>
          <a:latin typeface="+mn-lt"/>
          <a:cs typeface="+mn-cs"/>
        </a:defRPr>
      </a:lvl2pPr>
      <a:lvl3pPr marL="554038" indent="-127000" algn="l" rtl="0" fontAlgn="base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-"/>
        <a:defRPr sz="1600">
          <a:solidFill>
            <a:schemeClr val="tx2"/>
          </a:solidFill>
          <a:latin typeface="+mn-lt"/>
          <a:cs typeface="+mn-cs"/>
        </a:defRPr>
      </a:lvl3pPr>
      <a:lvl4pPr marL="555625" algn="l" rtl="0" fontAlgn="base">
        <a:lnSpc>
          <a:spcPct val="125000"/>
        </a:lnSpc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n-lt"/>
          <a:cs typeface="+mn-cs"/>
        </a:defRPr>
      </a:lvl4pPr>
      <a:lvl5pPr marL="5572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5pPr>
      <a:lvl6pPr marL="10144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6pPr>
      <a:lvl7pPr marL="14716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7pPr>
      <a:lvl8pPr marL="19288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8pPr>
      <a:lvl9pPr marL="2386013" algn="l" rtl="0" fontAlgn="base">
        <a:lnSpc>
          <a:spcPct val="125000"/>
        </a:lnSpc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7.emf"/><Relationship Id="rId5" Type="http://schemas.openxmlformats.org/officeDocument/2006/relationships/image" Target="../media/image38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444500"/>
            <a:ext cx="9144000" cy="12675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1"/>
                </a:solidFill>
                <a:latin typeface="Calibri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cs typeface="Calibri"/>
              </a:rPr>
              <a:t>Materialized View Selection for XQuery Workloads</a:t>
            </a:r>
            <a:endParaRPr lang="en-US" dirty="0"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833" y="2585145"/>
            <a:ext cx="8685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/>
                <a:cs typeface="Calibri"/>
              </a:rPr>
              <a:t>Asterios Katsifodimos</a:t>
            </a:r>
            <a:r>
              <a:rPr lang="en-US" sz="2400" b="1" baseline="30000" dirty="0">
                <a:latin typeface="Calibri"/>
                <a:cs typeface="Calibri"/>
              </a:rPr>
              <a:t>1</a:t>
            </a:r>
            <a:r>
              <a:rPr lang="en-US" sz="2400" dirty="0">
                <a:latin typeface="Calibri"/>
                <a:cs typeface="Calibri"/>
              </a:rPr>
              <a:t>, Ioana Manolescu</a:t>
            </a:r>
            <a:r>
              <a:rPr lang="en-US" sz="2400" baseline="30000" dirty="0">
                <a:latin typeface="Calibri"/>
                <a:cs typeface="Calibri"/>
              </a:rPr>
              <a:t>1</a:t>
            </a:r>
            <a:r>
              <a:rPr lang="en-US" sz="2400" dirty="0">
                <a:latin typeface="Calibri"/>
                <a:cs typeface="Calibri"/>
              </a:rPr>
              <a:t> &amp; </a:t>
            </a:r>
            <a:r>
              <a:rPr lang="en-US" sz="2400" dirty="0" err="1">
                <a:latin typeface="Calibri"/>
                <a:cs typeface="Calibri"/>
              </a:rPr>
              <a:t>Vasilis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Vassalos</a:t>
            </a:r>
            <a:r>
              <a:rPr lang="en-US" sz="2400" baseline="30000" dirty="0" smtClean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r>
              <a:rPr lang="en-US" baseline="30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Inria </a:t>
            </a:r>
            <a:r>
              <a:rPr lang="en-US" dirty="0" err="1">
                <a:latin typeface="Calibri"/>
                <a:cs typeface="Calibri"/>
              </a:rPr>
              <a:t>Saclay</a:t>
            </a:r>
            <a:r>
              <a:rPr lang="en-US" dirty="0">
                <a:latin typeface="Calibri"/>
                <a:cs typeface="Calibri"/>
              </a:rPr>
              <a:t> &amp; </a:t>
            </a:r>
            <a:r>
              <a:rPr lang="en-US" dirty="0" err="1">
                <a:latin typeface="Calibri"/>
                <a:cs typeface="Calibri"/>
              </a:rPr>
              <a:t>Université</a:t>
            </a:r>
            <a:r>
              <a:rPr lang="en-US" dirty="0">
                <a:latin typeface="Calibri"/>
                <a:cs typeface="Calibri"/>
              </a:rPr>
              <a:t> Paris-</a:t>
            </a:r>
            <a:r>
              <a:rPr lang="en-US" dirty="0" err="1" smtClean="0">
                <a:latin typeface="Calibri"/>
                <a:cs typeface="Calibri"/>
              </a:rPr>
              <a:t>Sud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baseline="30000" dirty="0" smtClean="0">
                <a:latin typeface="Calibri"/>
                <a:cs typeface="Calibri"/>
              </a:rPr>
              <a:t>2</a:t>
            </a:r>
            <a:r>
              <a:rPr lang="en-US" dirty="0" smtClean="0">
                <a:latin typeface="Calibri"/>
                <a:cs typeface="Calibri"/>
              </a:rPr>
              <a:t>Athens </a:t>
            </a:r>
            <a:r>
              <a:rPr lang="en-US" dirty="0">
                <a:latin typeface="Calibri"/>
                <a:cs typeface="Calibri"/>
              </a:rPr>
              <a:t>University of Economics and Business</a:t>
            </a:r>
          </a:p>
          <a:p>
            <a:pPr algn="ctr"/>
            <a:endParaRPr lang="en-US" dirty="0">
              <a:latin typeface="Calibri"/>
              <a:cs typeface="Calibri"/>
            </a:endParaRPr>
          </a:p>
        </p:txBody>
      </p:sp>
      <p:pic>
        <p:nvPicPr>
          <p:cNvPr id="27" name="Picture 26" descr="logotheque-inriau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818" y="4275723"/>
            <a:ext cx="2180469" cy="77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sinformer-logotheque-univparissu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52" y="4798620"/>
            <a:ext cx="1148600" cy="101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400651" y="4564162"/>
            <a:ext cx="1652984" cy="1264281"/>
            <a:chOff x="970815" y="4271093"/>
            <a:chExt cx="2043142" cy="156269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063" y="4271093"/>
              <a:ext cx="970647" cy="96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970815" y="5310565"/>
              <a:ext cx="20431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fr-FR"/>
              </a:defPPr>
              <a:lvl1pPr algn="l" defTabSz="2087563" rtl="0" fontAlgn="base">
                <a:spcBef>
                  <a:spcPct val="0"/>
                </a:spcBef>
                <a:spcAft>
                  <a:spcPct val="0"/>
                </a:spcAft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2087563" indent="-1630363" algn="l" defTabSz="2087563" rtl="0" fontAlgn="base">
                <a:spcBef>
                  <a:spcPct val="0"/>
                </a:spcBef>
                <a:spcAft>
                  <a:spcPct val="0"/>
                </a:spcAft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4175125" indent="-3260725" algn="l" defTabSz="2087563" rtl="0" fontAlgn="base">
                <a:spcBef>
                  <a:spcPct val="0"/>
                </a:spcBef>
                <a:spcAft>
                  <a:spcPct val="0"/>
                </a:spcAft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6262688" indent="-4891088" algn="l" defTabSz="2087563" rtl="0" fontAlgn="base">
                <a:spcBef>
                  <a:spcPct val="0"/>
                </a:spcBef>
                <a:spcAft>
                  <a:spcPct val="0"/>
                </a:spcAft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8350250" indent="-6521450" algn="l" defTabSz="2087563" rtl="0" fontAlgn="base">
                <a:spcBef>
                  <a:spcPct val="0"/>
                </a:spcBef>
                <a:spcAft>
                  <a:spcPct val="0"/>
                </a:spcAft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82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latin typeface="Calibri"/>
                  <a:cs typeface="Calibri"/>
                </a:rPr>
                <a:t>Athens University of </a:t>
              </a:r>
              <a:br>
                <a:rPr lang="en-US" sz="1400" dirty="0">
                  <a:latin typeface="Calibri"/>
                  <a:cs typeface="Calibri"/>
                </a:rPr>
              </a:br>
              <a:r>
                <a:rPr lang="en-US" sz="1400" dirty="0">
                  <a:latin typeface="Calibri"/>
                  <a:cs typeface="Calibri"/>
                </a:rPr>
                <a:t>Economics and Business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63" y="5307491"/>
            <a:ext cx="1444490" cy="641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04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Materializing a set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232776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Benefit </a:t>
            </a:r>
            <a:r>
              <a:rPr lang="en-US" dirty="0"/>
              <a:t>of materializing a set of </a:t>
            </a:r>
            <a:r>
              <a:rPr lang="en-US" dirty="0" smtClean="0"/>
              <a:t>views</a:t>
            </a:r>
            <a:endParaRPr lang="en-US" dirty="0"/>
          </a:p>
          <a:p>
            <a:pPr marL="228600" lvl="1" indent="0" algn="ctr">
              <a:buNone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benefit</a:t>
            </a:r>
            <a:r>
              <a:rPr lang="en-US" sz="2000" dirty="0" smtClean="0"/>
              <a:t> (V, Q)=(cost of evaluating Q over D) – (cost of evaluating Q over V)</a:t>
            </a:r>
          </a:p>
          <a:p>
            <a:pPr marL="228600" lvl="1" indent="0" algn="ctr">
              <a:buNone/>
            </a:pPr>
            <a:endParaRPr lang="en-US" dirty="0"/>
          </a:p>
          <a:p>
            <a:r>
              <a:rPr lang="en-US" dirty="0" smtClean="0"/>
              <a:t>Computation of benefit requires invoking rewriting algorithm</a:t>
            </a:r>
          </a:p>
          <a:p>
            <a:pPr lvl="1"/>
            <a:r>
              <a:rPr lang="en-US" dirty="0" smtClean="0"/>
              <a:t>Expensive!</a:t>
            </a:r>
          </a:p>
          <a:p>
            <a:pPr lvl="1"/>
            <a:endParaRPr lang="en-US" dirty="0"/>
          </a:p>
          <a:p>
            <a:r>
              <a:rPr lang="en-US" dirty="0" smtClean="0"/>
              <a:t>Space occupancy of a view set V</a:t>
            </a:r>
          </a:p>
          <a:p>
            <a:pPr lvl="1"/>
            <a:r>
              <a:rPr lang="en-US" dirty="0" smtClean="0"/>
              <a:t>Total size (in bytes)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View set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similarity with the classic 0-1 knapsack problem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 </a:t>
            </a:r>
            <a:r>
              <a:rPr lang="en-US" dirty="0"/>
              <a:t>element of the greedy algorithms for knapsack</a:t>
            </a:r>
            <a:r>
              <a:rPr lang="en-US" dirty="0" smtClean="0"/>
              <a:t>: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 algn="ctr">
              <a:buNone/>
            </a:pPr>
            <a:r>
              <a:rPr lang="en-US" sz="2000" b="1" dirty="0">
                <a:latin typeface="Courier New"/>
                <a:cs typeface="Courier New"/>
              </a:rPr>
              <a:t>u</a:t>
            </a:r>
            <a:r>
              <a:rPr lang="en-US" sz="2000" b="1" dirty="0" smtClean="0">
                <a:latin typeface="Courier New"/>
                <a:cs typeface="Courier New"/>
              </a:rPr>
              <a:t>tility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</a:t>
            </a:r>
            <a:r>
              <a:rPr lang="en-US" sz="2000" dirty="0" err="1" smtClean="0">
                <a:latin typeface="Courier New"/>
                <a:cs typeface="Courier New"/>
              </a:rPr>
              <a:t>,Q</a:t>
            </a:r>
            <a:r>
              <a:rPr lang="en-US" sz="2000" dirty="0" smtClean="0">
                <a:latin typeface="Courier New"/>
                <a:cs typeface="Courier New"/>
              </a:rPr>
              <a:t>)=benefit({v} </a:t>
            </a:r>
            <a:r>
              <a:rPr lang="en-US" sz="2000" dirty="0" smtClean="0">
                <a:latin typeface="Monaco"/>
                <a:cs typeface="Monaco"/>
              </a:rPr>
              <a:t>U </a:t>
            </a:r>
            <a:r>
              <a:rPr lang="en-US" sz="2000" dirty="0" smtClean="0">
                <a:latin typeface="Courier New"/>
                <a:cs typeface="Courier New"/>
              </a:rPr>
              <a:t>V, Q)/size(v)</a:t>
            </a:r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Knapsack-inspired view selection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61596"/>
              </p:ext>
            </p:extLst>
          </p:nvPr>
        </p:nvGraphicFramePr>
        <p:xfrm>
          <a:off x="1336846" y="2574016"/>
          <a:ext cx="6430212" cy="1137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15106"/>
                <a:gridCol w="32151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Knapsack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View</a:t>
                      </a:r>
                      <a:r>
                        <a:rPr lang="en-US" baseline="0" dirty="0" smtClean="0">
                          <a:latin typeface="Calibri"/>
                        </a:rPr>
                        <a:t> Selection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Weight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View Size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Profit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Benefit</a:t>
                      </a:r>
                      <a:r>
                        <a:rPr lang="en-US" sz="2000" dirty="0" smtClean="0">
                          <a:latin typeface="Calibri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</a:rPr>
                        <a:t>(evaluation cost savings)</a:t>
                      </a:r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0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958567" y="983503"/>
            <a:ext cx="755999" cy="414000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S=12</a:t>
            </a: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Selection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Utility-Driven Greedy (UDG) Algorithm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150" y="5774537"/>
            <a:ext cx="3509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=Utility(=benefit/size)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=Space occupancy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4552" y="5151806"/>
            <a:ext cx="147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Space </a:t>
            </a:r>
            <a:r>
              <a:rPr lang="en-US" sz="1600" dirty="0" smtClean="0"/>
              <a:t>Budget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774077" y="5149625"/>
            <a:ext cx="191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Candidate Views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674178" y="1015253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864881" y="2444750"/>
            <a:ext cx="738911" cy="2704875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U=10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S=7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15" name="Can 14"/>
          <p:cNvSpPr/>
          <p:nvPr/>
        </p:nvSpPr>
        <p:spPr>
          <a:xfrm>
            <a:off x="4238625" y="3349625"/>
            <a:ext cx="738911" cy="180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U=60</a:t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S=5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7" name="Can 6"/>
          <p:cNvSpPr/>
          <p:nvPr/>
        </p:nvSpPr>
        <p:spPr>
          <a:xfrm>
            <a:off x="5054600" y="3709625"/>
            <a:ext cx="738911" cy="144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U=50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S=4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9" name="Can 8"/>
          <p:cNvSpPr/>
          <p:nvPr/>
        </p:nvSpPr>
        <p:spPr>
          <a:xfrm>
            <a:off x="6667978" y="4445709"/>
            <a:ext cx="738911" cy="703916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U=8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S=2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13"/>
          <p:cNvSpPr txBox="1">
            <a:spLocks/>
          </p:cNvSpPr>
          <p:nvPr/>
        </p:nvSpPr>
        <p:spPr>
          <a:xfrm>
            <a:off x="-6387" y="2301875"/>
            <a:ext cx="4206966" cy="382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05200">
              <a:buFont typeface="+mj-lt"/>
              <a:buAutoNum type="arabicPeriod"/>
            </a:pPr>
            <a:r>
              <a:rPr lang="en-US" dirty="0" smtClean="0"/>
              <a:t>Enumerate candidate views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Compute view utilities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Order views by utility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Select the view of largest utility fitting in budget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Repeat 2-4 until budget exhausted</a:t>
            </a:r>
          </a:p>
          <a:p>
            <a:pPr marL="457200" indent="-205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42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40885 -0.002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958567" y="983503"/>
            <a:ext cx="755999" cy="414000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S=12</a:t>
            </a: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Selection Algorithms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idx="1"/>
          </p:nvPr>
        </p:nvSpPr>
        <p:spPr>
          <a:xfrm>
            <a:off x="-6387" y="2301875"/>
            <a:ext cx="4206966" cy="3824288"/>
          </a:xfrm>
        </p:spPr>
        <p:txBody>
          <a:bodyPr>
            <a:normAutofit/>
          </a:bodyPr>
          <a:lstStyle/>
          <a:p>
            <a:pPr marL="457200" indent="-205200">
              <a:buFont typeface="+mj-lt"/>
              <a:buAutoNum type="arabicPeriod"/>
            </a:pPr>
            <a:r>
              <a:rPr lang="en-US" dirty="0" smtClean="0"/>
              <a:t>Enumerate candidates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Compute utilities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Order by utility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Select the view of largest utility fitting in budget</a:t>
            </a:r>
          </a:p>
          <a:p>
            <a:pPr marL="457200" indent="-205200">
              <a:buFont typeface="+mj-lt"/>
              <a:buAutoNum type="arabicPeriod"/>
            </a:pPr>
            <a:r>
              <a:rPr lang="en-US" dirty="0" smtClean="0"/>
              <a:t>Repeat 2-4 until budget exhausted</a:t>
            </a:r>
          </a:p>
          <a:p>
            <a:pPr marL="457200" indent="-205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Utility-Driven Greedy (UDG) Algorithm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150" y="5774537"/>
            <a:ext cx="3509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=Utility(=benefit/size)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=Space occupancy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4552" y="5151806"/>
            <a:ext cx="147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Space </a:t>
            </a:r>
            <a:r>
              <a:rPr lang="en-US" sz="1600" dirty="0" smtClean="0"/>
              <a:t>Budget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774077" y="5149625"/>
            <a:ext cx="191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Candidate Views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674178" y="1015253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864881" y="2444750"/>
            <a:ext cx="738911" cy="2704875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U=12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S=7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15" name="Can 14"/>
          <p:cNvSpPr/>
          <p:nvPr/>
        </p:nvSpPr>
        <p:spPr>
          <a:xfrm>
            <a:off x="7974442" y="3339378"/>
            <a:ext cx="738911" cy="180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U=40</a:t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S=5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7" name="Can 6"/>
          <p:cNvSpPr/>
          <p:nvPr/>
        </p:nvSpPr>
        <p:spPr>
          <a:xfrm>
            <a:off x="5054600" y="3709625"/>
            <a:ext cx="738911" cy="144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U=64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S=4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9" name="Can 8"/>
          <p:cNvSpPr/>
          <p:nvPr/>
        </p:nvSpPr>
        <p:spPr>
          <a:xfrm>
            <a:off x="6667978" y="4445709"/>
            <a:ext cx="738911" cy="703916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U=9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S=2</a:t>
            </a:r>
            <a:endParaRPr lang="en-US"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5101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0.31961 -0.241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7958567" y="983503"/>
            <a:ext cx="755999" cy="414000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S=12</a:t>
            </a: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  <a:p>
            <a:pPr algn="ctr"/>
            <a:endParaRPr lang="en-US" dirty="0" smtClean="0">
              <a:latin typeface="Calibri"/>
            </a:endParaRPr>
          </a:p>
          <a:p>
            <a:pPr algn="ctr"/>
            <a:endParaRPr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Selection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Utility-Driven Greedy (UDG) Algorithm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150" y="5774537"/>
            <a:ext cx="3509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=Utility(=benefit/size)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latin typeface="Courier New"/>
                <a:cs typeface="Courier New"/>
              </a:rPr>
              <a:t>=Space occupancy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64552" y="5151806"/>
            <a:ext cx="147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Space </a:t>
            </a:r>
            <a:r>
              <a:rPr lang="en-US" sz="1600" dirty="0" smtClean="0"/>
              <a:t>Budget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774077" y="5149625"/>
            <a:ext cx="1912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Candidate Views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674178" y="1015253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864881" y="2444750"/>
            <a:ext cx="738911" cy="2704875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U=13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S=7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15" name="Can 14"/>
          <p:cNvSpPr/>
          <p:nvPr/>
        </p:nvSpPr>
        <p:spPr>
          <a:xfrm>
            <a:off x="7974442" y="3339378"/>
            <a:ext cx="738911" cy="180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U=10</a:t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S=5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7" name="Can 6"/>
          <p:cNvSpPr/>
          <p:nvPr/>
        </p:nvSpPr>
        <p:spPr>
          <a:xfrm>
            <a:off x="7975655" y="2058625"/>
            <a:ext cx="738911" cy="1440000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U=64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S=4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9" name="Can 8"/>
          <p:cNvSpPr/>
          <p:nvPr/>
        </p:nvSpPr>
        <p:spPr>
          <a:xfrm>
            <a:off x="6667978" y="4445709"/>
            <a:ext cx="738911" cy="703916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U=4</a:t>
            </a:r>
          </a:p>
          <a:p>
            <a:pPr algn="ctr"/>
            <a:r>
              <a:rPr lang="en-US" sz="1500" dirty="0" smtClean="0">
                <a:latin typeface="Courier New"/>
                <a:cs typeface="Courier New"/>
              </a:rPr>
              <a:t>S=2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3"/>
          <p:cNvSpPr txBox="1">
            <a:spLocks/>
          </p:cNvSpPr>
          <p:nvPr/>
        </p:nvSpPr>
        <p:spPr>
          <a:xfrm>
            <a:off x="-6387" y="2301875"/>
            <a:ext cx="4206966" cy="382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05200">
              <a:buFont typeface="+mj-lt"/>
              <a:buAutoNum type="arabicPeriod"/>
            </a:pPr>
            <a:r>
              <a:rPr lang="en-US" smtClean="0"/>
              <a:t>Enumerate candidates</a:t>
            </a:r>
          </a:p>
          <a:p>
            <a:pPr marL="457200" indent="-205200">
              <a:buFont typeface="+mj-lt"/>
              <a:buAutoNum type="arabicPeriod"/>
            </a:pPr>
            <a:r>
              <a:rPr lang="en-US" smtClean="0"/>
              <a:t>Compute utilities</a:t>
            </a:r>
          </a:p>
          <a:p>
            <a:pPr marL="457200" indent="-205200">
              <a:buFont typeface="+mj-lt"/>
              <a:buAutoNum type="arabicPeriod"/>
            </a:pPr>
            <a:r>
              <a:rPr lang="en-US" smtClean="0"/>
              <a:t>Order by utility</a:t>
            </a:r>
          </a:p>
          <a:p>
            <a:pPr marL="457200" indent="-205200">
              <a:buFont typeface="+mj-lt"/>
              <a:buAutoNum type="arabicPeriod"/>
            </a:pPr>
            <a:r>
              <a:rPr lang="en-US" smtClean="0"/>
              <a:t>Select the view of largest utility fitting in budget</a:t>
            </a:r>
          </a:p>
          <a:p>
            <a:pPr marL="457200" indent="-205200">
              <a:buFont typeface="+mj-lt"/>
              <a:buAutoNum type="arabicPeriod"/>
            </a:pPr>
            <a:r>
              <a:rPr lang="en-US" smtClean="0"/>
              <a:t>Repeat 2-4 until budget exhausted</a:t>
            </a:r>
          </a:p>
          <a:p>
            <a:pPr marL="457200" indent="-205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15596" y="2354522"/>
            <a:ext cx="7481793" cy="31499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Greedy algorithms for knapsack not a perfect fit for our problem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latin typeface="Calibri"/>
              <a:cs typeface="Calibri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Utility of a view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 smtClean="0">
                <a:latin typeface="Calibri"/>
                <a:cs typeface="Calibri"/>
              </a:rPr>
              <a:t>may change </a:t>
            </a:r>
            <a:r>
              <a:rPr lang="en-US" sz="2400" dirty="0">
                <a:latin typeface="Calibri"/>
                <a:cs typeface="Calibri"/>
              </a:rPr>
              <a:t>after every </a:t>
            </a:r>
            <a:r>
              <a:rPr lang="en-US" sz="2400" dirty="0" smtClean="0">
                <a:latin typeface="Calibri"/>
                <a:cs typeface="Calibri"/>
              </a:rPr>
              <a:t>round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400" dirty="0">
                <a:latin typeface="Calibri"/>
                <a:cs typeface="Calibri"/>
              </a:rPr>
              <a:t>depends on </a:t>
            </a:r>
            <a:r>
              <a:rPr lang="en-US" sz="2400" dirty="0" smtClean="0">
                <a:latin typeface="Calibri"/>
                <a:cs typeface="Calibri"/>
              </a:rPr>
              <a:t>other views already selected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66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14288 -0.42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89447" y="1129553"/>
            <a:ext cx="7558960" cy="774700"/>
          </a:xfrm>
        </p:spPr>
        <p:txBody>
          <a:bodyPr/>
          <a:lstStyle/>
          <a:p>
            <a:r>
              <a:rPr lang="en-US" dirty="0" smtClean="0"/>
              <a:t>State space search (state=candidate view set)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67806553"/>
              </p:ext>
            </p:extLst>
          </p:nvPr>
        </p:nvGraphicFramePr>
        <p:xfrm>
          <a:off x="1153653" y="1543460"/>
          <a:ext cx="7475252" cy="497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77169" y="1814828"/>
            <a:ext cx="182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Initial </a:t>
            </a:r>
            <a:r>
              <a:rPr lang="en-US" dirty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tate: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7938" y="4366410"/>
            <a:ext cx="173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</a:t>
            </a:r>
            <a:r>
              <a:rPr lang="en-US" dirty="0" smtClean="0">
                <a:latin typeface="Calibri"/>
                <a:cs typeface="Calibri"/>
              </a:rPr>
              <a:t>est state: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03520" y="4129667"/>
            <a:ext cx="481977" cy="457693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7170" y="2047963"/>
            <a:ext cx="185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  <a:sym typeface="Wingdings"/>
              </a:rPr>
              <a:t>query workload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99798" y="460689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  <a:sym typeface="Wingdings"/>
              </a:rPr>
              <a:t>l</a:t>
            </a:r>
            <a:r>
              <a:rPr lang="en-US" dirty="0" smtClean="0">
                <a:latin typeface="Calibri"/>
                <a:cs typeface="Calibri"/>
                <a:sym typeface="Wingdings"/>
              </a:rPr>
              <a:t>argest benefit under space budget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170942" y="2387812"/>
            <a:ext cx="2188123" cy="414786"/>
            <a:chOff x="3971380" y="2197321"/>
            <a:chExt cx="2188123" cy="414786"/>
          </a:xfrm>
        </p:grpSpPr>
        <p:grpSp>
          <p:nvGrpSpPr>
            <p:cNvPr id="45" name="Group 44"/>
            <p:cNvGrpSpPr/>
            <p:nvPr/>
          </p:nvGrpSpPr>
          <p:grpSpPr>
            <a:xfrm>
              <a:off x="3971380" y="2197321"/>
              <a:ext cx="2188123" cy="332043"/>
              <a:chOff x="3971380" y="2197321"/>
              <a:chExt cx="2188123" cy="33204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971380" y="2197321"/>
                <a:ext cx="2065678" cy="319434"/>
                <a:chOff x="2930071" y="2349500"/>
                <a:chExt cx="1759858" cy="272142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2930071" y="2349500"/>
                  <a:ext cx="1" cy="27214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930072" y="2621642"/>
                  <a:ext cx="1759857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4111213" y="2221587"/>
                <a:ext cx="2048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urier New"/>
                    <a:cs typeface="Courier New"/>
                    <a:sym typeface="Wingdings"/>
                  </a:rPr>
                  <a:t>t</a:t>
                </a:r>
                <a:r>
                  <a:rPr lang="en-US" sz="1400" dirty="0" smtClean="0">
                    <a:latin typeface="Courier New"/>
                    <a:cs typeface="Courier New"/>
                    <a:sym typeface="Wingdings"/>
                  </a:rPr>
                  <a:t>ransform(S1)S8</a:t>
                </a:r>
                <a:endParaRPr lang="en-US" sz="1400" dirty="0">
                  <a:latin typeface="Courier New"/>
                  <a:cs typeface="Courier New"/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6037058" y="2498816"/>
              <a:ext cx="1" cy="11329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stealth" w="med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60455" y="3294189"/>
            <a:ext cx="1376165" cy="189961"/>
            <a:chOff x="4660893" y="3103698"/>
            <a:chExt cx="1376165" cy="189961"/>
          </a:xfrm>
        </p:grpSpPr>
        <p:grpSp>
          <p:nvGrpSpPr>
            <p:cNvPr id="34" name="Group 33"/>
            <p:cNvGrpSpPr/>
            <p:nvPr/>
          </p:nvGrpSpPr>
          <p:grpSpPr>
            <a:xfrm>
              <a:off x="4660893" y="3103698"/>
              <a:ext cx="1376165" cy="76664"/>
              <a:chOff x="3517506" y="3127829"/>
              <a:chExt cx="1172426" cy="6531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4689930" y="3127829"/>
                <a:ext cx="2" cy="6531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517506" y="3193143"/>
                <a:ext cx="117242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>
              <a:off x="4660893" y="3180368"/>
              <a:ext cx="1" cy="113291"/>
            </a:xfrm>
            <a:prstGeom prst="line">
              <a:avLst/>
            </a:prstGeom>
            <a:ln w="38100" cmpd="sng">
              <a:solidFill>
                <a:srgbClr val="FF0000"/>
              </a:solidFill>
              <a:tailEnd type="stealth" w="med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54126" y="3896669"/>
            <a:ext cx="699454" cy="246347"/>
            <a:chOff x="4654564" y="3706178"/>
            <a:chExt cx="699454" cy="246347"/>
          </a:xfrm>
        </p:grpSpPr>
        <p:grpSp>
          <p:nvGrpSpPr>
            <p:cNvPr id="58" name="Group 57"/>
            <p:cNvGrpSpPr/>
            <p:nvPr/>
          </p:nvGrpSpPr>
          <p:grpSpPr>
            <a:xfrm>
              <a:off x="4669965" y="3839234"/>
              <a:ext cx="684053" cy="113291"/>
              <a:chOff x="4669965" y="3839234"/>
              <a:chExt cx="684053" cy="113291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669965" y="3839234"/>
                <a:ext cx="684053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347635" y="3839234"/>
                <a:ext cx="1" cy="113291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  <a:tailEnd type="stealth" w="med" len="sm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>
              <a:off x="4654564" y="3706178"/>
              <a:ext cx="1" cy="1511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26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35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47" name="Content Placeholder 13"/>
          <p:cNvSpPr>
            <a:spLocks noGrp="1"/>
          </p:cNvSpPr>
          <p:nvPr>
            <p:ph idx="1"/>
          </p:nvPr>
        </p:nvSpPr>
        <p:spPr>
          <a:xfrm>
            <a:off x="498474" y="1813036"/>
            <a:ext cx="7556313" cy="1933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View Break: break a view in smaller parts</a:t>
            </a:r>
            <a:endParaRPr lang="en-US" dirty="0"/>
          </a:p>
          <a:p>
            <a:r>
              <a:rPr lang="en-US" dirty="0" smtClean="0"/>
              <a:t>Reveals </a:t>
            </a:r>
            <a:r>
              <a:rPr lang="en-US" dirty="0"/>
              <a:t>common sub-expressions of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Can reduce or increase space occupancy</a:t>
            </a:r>
          </a:p>
          <a:p>
            <a:r>
              <a:rPr lang="en-US" dirty="0" smtClean="0"/>
              <a:t>Increases query evaluation costs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State Transformations: </a:t>
            </a:r>
            <a:r>
              <a:rPr lang="en-US" b="1" dirty="0" smtClean="0"/>
              <a:t>Break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Join, Generalize, Adapt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213309" y="3981346"/>
            <a:ext cx="6872326" cy="1394891"/>
            <a:chOff x="1022511" y="2244018"/>
            <a:chExt cx="6872326" cy="1394891"/>
          </a:xfrm>
        </p:grpSpPr>
        <p:grpSp>
          <p:nvGrpSpPr>
            <p:cNvPr id="29" name="Group 28"/>
            <p:cNvGrpSpPr/>
            <p:nvPr/>
          </p:nvGrpSpPr>
          <p:grpSpPr>
            <a:xfrm>
              <a:off x="1022511" y="2244018"/>
              <a:ext cx="2175006" cy="1394891"/>
              <a:chOff x="1733041" y="3323313"/>
              <a:chExt cx="2175006" cy="13948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733041" y="3665468"/>
                <a:ext cx="2175006" cy="1052736"/>
                <a:chOff x="4032699" y="2855561"/>
                <a:chExt cx="2175006" cy="1052736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721043" y="2855561"/>
                  <a:ext cx="7408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book</a:t>
                  </a:r>
                  <a:endParaRPr 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032699" y="3507758"/>
                  <a:ext cx="9212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text</a:t>
                  </a:r>
                  <a:r>
                    <a:rPr lang="en-US" sz="2000" baseline="-25000" dirty="0" err="1" smtClean="0"/>
                    <a:t>cont</a:t>
                  </a:r>
                  <a:endParaRPr lang="en-US" sz="2000" baseline="-25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77226" y="3508187"/>
                  <a:ext cx="11304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author</a:t>
                  </a:r>
                  <a:r>
                    <a:rPr lang="en-US" sz="2000" baseline="-25000" dirty="0" err="1" smtClean="0"/>
                    <a:t>val</a:t>
                  </a:r>
                  <a:endParaRPr lang="en-US" sz="2000" baseline="-25000" dirty="0"/>
                </a:p>
              </p:txBody>
            </p:sp>
            <p:cxnSp>
              <p:nvCxnSpPr>
                <p:cNvPr id="44" name="Straight Connector 43"/>
                <p:cNvCxnSpPr>
                  <a:stCxn id="41" idx="2"/>
                  <a:endCxn id="42" idx="0"/>
                </p:cNvCxnSpPr>
                <p:nvPr/>
              </p:nvCxnSpPr>
              <p:spPr>
                <a:xfrm flipH="1">
                  <a:off x="4493326" y="3255671"/>
                  <a:ext cx="598134" cy="252087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1" idx="2"/>
                  <a:endCxn id="43" idx="0"/>
                </p:cNvCxnSpPr>
                <p:nvPr/>
              </p:nvCxnSpPr>
              <p:spPr>
                <a:xfrm>
                  <a:off x="5091460" y="3255671"/>
                  <a:ext cx="551006" cy="252516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>
                <a:endCxn id="41" idx="0"/>
              </p:cNvCxnSpPr>
              <p:nvPr/>
            </p:nvCxnSpPr>
            <p:spPr>
              <a:xfrm>
                <a:off x="2791802" y="3323313"/>
                <a:ext cx="0" cy="342155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218270" y="2244018"/>
              <a:ext cx="4676567" cy="1393175"/>
              <a:chOff x="1755308" y="3324600"/>
              <a:chExt cx="4676567" cy="139317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755308" y="3679731"/>
                <a:ext cx="4676567" cy="1038044"/>
                <a:chOff x="4054966" y="2869824"/>
                <a:chExt cx="4676567" cy="103804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4866186" y="2869824"/>
                  <a:ext cx="8406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paper</a:t>
                  </a:r>
                  <a:endParaRPr lang="en-US" sz="2000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054966" y="3507758"/>
                  <a:ext cx="9156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author</a:t>
                  </a:r>
                  <a:endParaRPr lang="en-US" sz="2000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180644" y="3501328"/>
                  <a:ext cx="2550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conference</a:t>
                  </a:r>
                  <a:r>
                    <a:rPr lang="en-US" sz="2000" baseline="-25000" dirty="0" smtClean="0"/>
                    <a:t>[=“SIGMOD”]</a:t>
                  </a:r>
                  <a:endParaRPr lang="en-US" sz="2000" baseline="-25000" dirty="0"/>
                </a:p>
              </p:txBody>
            </p:sp>
            <p:cxnSp>
              <p:nvCxnSpPr>
                <p:cNvPr id="37" name="Straight Connector 36"/>
                <p:cNvCxnSpPr>
                  <a:stCxn id="34" idx="2"/>
                  <a:endCxn id="35" idx="0"/>
                </p:cNvCxnSpPr>
                <p:nvPr/>
              </p:nvCxnSpPr>
              <p:spPr>
                <a:xfrm flipH="1">
                  <a:off x="4512784" y="3269934"/>
                  <a:ext cx="773725" cy="237824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>
                <a:off x="2986851" y="3324600"/>
                <a:ext cx="0" cy="355131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Straight Connector 45"/>
          <p:cNvCxnSpPr>
            <a:endCxn id="36" idx="0"/>
          </p:cNvCxnSpPr>
          <p:nvPr/>
        </p:nvCxnSpPr>
        <p:spPr>
          <a:xfrm>
            <a:off x="6810191" y="4632221"/>
            <a:ext cx="0" cy="33576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9"/>
          <p:cNvCxnSpPr/>
          <p:nvPr/>
        </p:nvCxnSpPr>
        <p:spPr>
          <a:xfrm rot="5400000" flipH="1" flipV="1">
            <a:off x="3385398" y="4847124"/>
            <a:ext cx="1716" cy="1043810"/>
          </a:xfrm>
          <a:prstGeom prst="curvedConnector3">
            <a:avLst>
              <a:gd name="adj1" fmla="val -13321678"/>
            </a:avLst>
          </a:prstGeom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62957" y="4715465"/>
            <a:ext cx="1461643" cy="26066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88412" y="3981346"/>
            <a:ext cx="0" cy="1409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07968" y="3981346"/>
            <a:ext cx="0" cy="1409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idx="1"/>
          </p:nvPr>
        </p:nvSpPr>
        <p:spPr>
          <a:xfrm>
            <a:off x="498474" y="1874256"/>
            <a:ext cx="7556313" cy="1761958"/>
          </a:xfrm>
        </p:spPr>
        <p:txBody>
          <a:bodyPr>
            <a:normAutofit/>
          </a:bodyPr>
          <a:lstStyle/>
          <a:p>
            <a:r>
              <a:rPr lang="en-US" dirty="0" smtClean="0"/>
              <a:t>Join: opposite to Break, join two views into one</a:t>
            </a:r>
          </a:p>
          <a:p>
            <a:r>
              <a:rPr lang="en-US" dirty="0" smtClean="0"/>
              <a:t>Reduces </a:t>
            </a:r>
            <a:r>
              <a:rPr lang="en-US" dirty="0"/>
              <a:t>evaluation costs</a:t>
            </a:r>
          </a:p>
          <a:p>
            <a:r>
              <a:rPr lang="en-US" dirty="0"/>
              <a:t>Joined views can be smaller in </a:t>
            </a:r>
            <a:r>
              <a:rPr lang="en-US" dirty="0" smtClean="0"/>
              <a:t>size</a:t>
            </a:r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State Transformations: </a:t>
            </a:r>
            <a:r>
              <a:rPr lang="en-US" dirty="0">
                <a:solidFill>
                  <a:srgbClr val="A6A6A6"/>
                </a:solidFill>
              </a:rPr>
              <a:t>Break, </a:t>
            </a:r>
            <a:r>
              <a:rPr lang="en-US" b="1" dirty="0"/>
              <a:t>Join</a:t>
            </a:r>
            <a:r>
              <a:rPr lang="en-US" dirty="0">
                <a:solidFill>
                  <a:srgbClr val="A6A6A6"/>
                </a:solidFill>
              </a:rPr>
              <a:t>, Generalize, Adapt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187390" y="4216908"/>
            <a:ext cx="6872326" cy="1394891"/>
            <a:chOff x="1022511" y="2244018"/>
            <a:chExt cx="6872326" cy="1394891"/>
          </a:xfrm>
        </p:grpSpPr>
        <p:grpSp>
          <p:nvGrpSpPr>
            <p:cNvPr id="29" name="Group 28"/>
            <p:cNvGrpSpPr/>
            <p:nvPr/>
          </p:nvGrpSpPr>
          <p:grpSpPr>
            <a:xfrm>
              <a:off x="1022511" y="2244018"/>
              <a:ext cx="2175006" cy="1394891"/>
              <a:chOff x="1733041" y="3323313"/>
              <a:chExt cx="2175006" cy="13948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733041" y="3665468"/>
                <a:ext cx="2175006" cy="1052736"/>
                <a:chOff x="4032699" y="2855561"/>
                <a:chExt cx="2175006" cy="1052736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4721043" y="2855561"/>
                  <a:ext cx="7408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book</a:t>
                  </a:r>
                  <a:endParaRPr lang="en-US" sz="2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4032699" y="3507758"/>
                  <a:ext cx="9212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text</a:t>
                  </a:r>
                  <a:r>
                    <a:rPr lang="en-US" sz="2000" baseline="-25000" dirty="0" err="1" smtClean="0"/>
                    <a:t>cont</a:t>
                  </a:r>
                  <a:endParaRPr lang="en-US" sz="2000" baseline="-250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77226" y="3508187"/>
                  <a:ext cx="11304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author</a:t>
                  </a:r>
                  <a:r>
                    <a:rPr lang="en-US" sz="2000" baseline="-25000" dirty="0" err="1" smtClean="0"/>
                    <a:t>val</a:t>
                  </a:r>
                  <a:endParaRPr lang="en-US" sz="2000" baseline="-25000" dirty="0"/>
                </a:p>
              </p:txBody>
            </p:sp>
            <p:cxnSp>
              <p:nvCxnSpPr>
                <p:cNvPr id="44" name="Straight Connector 43"/>
                <p:cNvCxnSpPr>
                  <a:stCxn id="41" idx="2"/>
                  <a:endCxn id="42" idx="0"/>
                </p:cNvCxnSpPr>
                <p:nvPr/>
              </p:nvCxnSpPr>
              <p:spPr>
                <a:xfrm flipH="1">
                  <a:off x="4493326" y="3255671"/>
                  <a:ext cx="598134" cy="252087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41" idx="2"/>
                  <a:endCxn id="43" idx="0"/>
                </p:cNvCxnSpPr>
                <p:nvPr/>
              </p:nvCxnSpPr>
              <p:spPr>
                <a:xfrm>
                  <a:off x="5091460" y="3255671"/>
                  <a:ext cx="551006" cy="252516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>
                <a:endCxn id="41" idx="0"/>
              </p:cNvCxnSpPr>
              <p:nvPr/>
            </p:nvCxnSpPr>
            <p:spPr>
              <a:xfrm>
                <a:off x="2791802" y="3323313"/>
                <a:ext cx="0" cy="342155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218270" y="2244018"/>
              <a:ext cx="4676567" cy="1393175"/>
              <a:chOff x="1755308" y="3324600"/>
              <a:chExt cx="4676567" cy="139317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755308" y="3679731"/>
                <a:ext cx="4676567" cy="1038044"/>
                <a:chOff x="4054966" y="2869824"/>
                <a:chExt cx="4676567" cy="103804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4866186" y="2869824"/>
                  <a:ext cx="8406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paper</a:t>
                  </a:r>
                  <a:endParaRPr lang="en-US" sz="2000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054966" y="3507758"/>
                  <a:ext cx="9156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author</a:t>
                  </a:r>
                  <a:endParaRPr lang="en-US" sz="2000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180644" y="3501328"/>
                  <a:ext cx="2550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conference</a:t>
                  </a:r>
                  <a:r>
                    <a:rPr lang="en-US" sz="2000" baseline="-25000" dirty="0" smtClean="0"/>
                    <a:t>[=“SIGMOD”]</a:t>
                  </a:r>
                  <a:endParaRPr lang="en-US" sz="2000" baseline="-25000" dirty="0"/>
                </a:p>
              </p:txBody>
            </p:sp>
            <p:cxnSp>
              <p:nvCxnSpPr>
                <p:cNvPr id="37" name="Straight Connector 36"/>
                <p:cNvCxnSpPr>
                  <a:stCxn id="34" idx="2"/>
                  <a:endCxn id="35" idx="0"/>
                </p:cNvCxnSpPr>
                <p:nvPr/>
              </p:nvCxnSpPr>
              <p:spPr>
                <a:xfrm flipH="1">
                  <a:off x="4512784" y="3269934"/>
                  <a:ext cx="773725" cy="237824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>
                <a:endCxn id="34" idx="0"/>
              </p:cNvCxnSpPr>
              <p:nvPr/>
            </p:nvCxnSpPr>
            <p:spPr>
              <a:xfrm>
                <a:off x="2986851" y="3324600"/>
                <a:ext cx="0" cy="355131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Straight Connector 45"/>
          <p:cNvCxnSpPr>
            <a:endCxn id="36" idx="0"/>
          </p:cNvCxnSpPr>
          <p:nvPr/>
        </p:nvCxnSpPr>
        <p:spPr>
          <a:xfrm>
            <a:off x="6784272" y="4867783"/>
            <a:ext cx="0" cy="335760"/>
          </a:xfrm>
          <a:prstGeom prst="line">
            <a:avLst/>
          </a:prstGeom>
          <a:ln w="76200" cmpd="dbl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37038" y="47142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ID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085286" y="5305376"/>
            <a:ext cx="42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767932" y="5362872"/>
            <a:ext cx="41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,ID</a:t>
            </a:r>
            <a:endParaRPr lang="en-US" sz="1400" dirty="0"/>
          </a:p>
        </p:txBody>
      </p:sp>
      <p:cxnSp>
        <p:nvCxnSpPr>
          <p:cNvPr id="57" name="Straight Connector 29"/>
          <p:cNvCxnSpPr/>
          <p:nvPr/>
        </p:nvCxnSpPr>
        <p:spPr>
          <a:xfrm rot="5400000" flipH="1" flipV="1">
            <a:off x="3359479" y="5082686"/>
            <a:ext cx="1716" cy="1043810"/>
          </a:xfrm>
          <a:prstGeom prst="curvedConnector3">
            <a:avLst>
              <a:gd name="adj1" fmla="val -13321678"/>
            </a:avLst>
          </a:prstGeom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6" idx="0"/>
          </p:cNvCxnSpPr>
          <p:nvPr/>
        </p:nvCxnSpPr>
        <p:spPr>
          <a:xfrm>
            <a:off x="4650234" y="4972149"/>
            <a:ext cx="2134038" cy="23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61678" y="4216908"/>
            <a:ext cx="0" cy="14537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3149" y="4216908"/>
            <a:ext cx="0" cy="14537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idx="1"/>
          </p:nvPr>
        </p:nvSpPr>
        <p:spPr>
          <a:xfrm>
            <a:off x="498474" y="1874256"/>
            <a:ext cx="7556313" cy="19039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Generalize: generalization/relaxation of a view</a:t>
            </a:r>
          </a:p>
          <a:p>
            <a:r>
              <a:rPr lang="en-US" dirty="0"/>
              <a:t>Reveals common sub-expressions of views</a:t>
            </a:r>
          </a:p>
          <a:p>
            <a:r>
              <a:rPr lang="en-US" dirty="0"/>
              <a:t>Can reduce or increase space occupancy</a:t>
            </a:r>
          </a:p>
          <a:p>
            <a:r>
              <a:rPr lang="en-US" dirty="0" smtClean="0"/>
              <a:t>Increases </a:t>
            </a:r>
            <a:r>
              <a:rPr lang="en-US" dirty="0"/>
              <a:t>query evaluation costs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State Transformations: </a:t>
            </a:r>
            <a:r>
              <a:rPr lang="en-US" dirty="0">
                <a:solidFill>
                  <a:srgbClr val="A6A6A6"/>
                </a:solidFill>
              </a:rPr>
              <a:t>Break, Join, </a:t>
            </a:r>
            <a:r>
              <a:rPr lang="en-US" b="1" dirty="0"/>
              <a:t>Generalize</a:t>
            </a:r>
            <a:r>
              <a:rPr lang="en-US" dirty="0">
                <a:solidFill>
                  <a:srgbClr val="A6A6A6"/>
                </a:solidFill>
              </a:rPr>
              <a:t>, Adapt</a:t>
            </a:r>
          </a:p>
          <a:p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886425" y="4548511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book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98081" y="5200708"/>
            <a:ext cx="921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text</a:t>
            </a:r>
            <a:r>
              <a:rPr lang="en-US" sz="2000" baseline="-25000" dirty="0" err="1" smtClean="0"/>
              <a:t>cont</a:t>
            </a:r>
            <a:endParaRPr lang="en-US" sz="20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2242608" y="5201137"/>
            <a:ext cx="1130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author</a:t>
            </a:r>
            <a:r>
              <a:rPr lang="en-US" sz="2000" baseline="-25000" dirty="0" err="1" smtClean="0"/>
              <a:t>val</a:t>
            </a:r>
            <a:endParaRPr lang="en-US" sz="2000" baseline="-25000" dirty="0"/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1658708" y="4948621"/>
            <a:ext cx="598134" cy="2520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2256842" y="4948621"/>
            <a:ext cx="551006" cy="25251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1" idx="0"/>
          </p:cNvCxnSpPr>
          <p:nvPr/>
        </p:nvCxnSpPr>
        <p:spPr>
          <a:xfrm>
            <a:off x="2256842" y="4206356"/>
            <a:ext cx="0" cy="342155"/>
          </a:xfrm>
          <a:prstGeom prst="line">
            <a:avLst/>
          </a:prstGeom>
          <a:ln w="38100" cmpd="dbl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383149" y="4216908"/>
            <a:ext cx="3579346" cy="1393175"/>
            <a:chOff x="1755308" y="3324600"/>
            <a:chExt cx="3579346" cy="1393175"/>
          </a:xfrm>
        </p:grpSpPr>
        <p:grpSp>
          <p:nvGrpSpPr>
            <p:cNvPr id="32" name="Group 31"/>
            <p:cNvGrpSpPr/>
            <p:nvPr/>
          </p:nvGrpSpPr>
          <p:grpSpPr>
            <a:xfrm>
              <a:off x="1755308" y="3679731"/>
              <a:ext cx="3579346" cy="1038044"/>
              <a:chOff x="4054966" y="2869824"/>
              <a:chExt cx="3579346" cy="103804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4866186" y="2869824"/>
                <a:ext cx="8406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paper</a:t>
                </a:r>
                <a:endParaRPr lang="en-US" sz="2000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54966" y="3507758"/>
                <a:ext cx="9156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author</a:t>
                </a:r>
                <a:endParaRPr lang="en-US" sz="20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180644" y="3501328"/>
                <a:ext cx="14536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conference</a:t>
                </a:r>
                <a:endParaRPr lang="en-US" sz="2000" baseline="-25000" dirty="0"/>
              </a:p>
            </p:txBody>
          </p:sp>
          <p:cxnSp>
            <p:nvCxnSpPr>
              <p:cNvPr id="37" name="Straight Connector 36"/>
              <p:cNvCxnSpPr>
                <a:stCxn id="34" idx="2"/>
                <a:endCxn id="35" idx="0"/>
              </p:cNvCxnSpPr>
              <p:nvPr/>
            </p:nvCxnSpPr>
            <p:spPr>
              <a:xfrm flipH="1">
                <a:off x="4512784" y="3269934"/>
                <a:ext cx="773725" cy="237824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endCxn id="34" idx="0"/>
            </p:cNvCxnSpPr>
            <p:nvPr/>
          </p:nvCxnSpPr>
          <p:spPr>
            <a:xfrm>
              <a:off x="2986851" y="3324600"/>
              <a:ext cx="0" cy="355131"/>
            </a:xfrm>
            <a:prstGeom prst="line">
              <a:avLst/>
            </a:prstGeom>
            <a:ln w="381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4085286" y="5305376"/>
            <a:ext cx="42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</a:t>
            </a:r>
            <a:endParaRPr lang="en-US" sz="1400" dirty="0"/>
          </a:p>
        </p:txBody>
      </p:sp>
      <p:cxnSp>
        <p:nvCxnSpPr>
          <p:cNvPr id="47" name="Straight Connector 46"/>
          <p:cNvCxnSpPr>
            <a:endCxn id="36" idx="0"/>
          </p:cNvCxnSpPr>
          <p:nvPr/>
        </p:nvCxnSpPr>
        <p:spPr>
          <a:xfrm>
            <a:off x="4650234" y="4972149"/>
            <a:ext cx="1585427" cy="23139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87262" y="5329317"/>
            <a:ext cx="1086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/>
              <a:t>[=“SIGMOD”]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87262" y="5286706"/>
            <a:ext cx="469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-25000" dirty="0" smtClean="0">
                <a:solidFill>
                  <a:srgbClr val="FF0000"/>
                </a:solidFill>
              </a:rPr>
              <a:t>val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8903" y="4636630"/>
            <a:ext cx="61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-25000" dirty="0">
                <a:solidFill>
                  <a:srgbClr val="FF0000"/>
                </a:solidFill>
              </a:rPr>
              <a:t>cont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383149" y="4190977"/>
            <a:ext cx="0" cy="1409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3" grpId="0"/>
      <p:bldP spid="43" grpId="1"/>
      <p:bldP spid="53" grpId="0"/>
      <p:bldP spid="3" grpId="1"/>
      <p:bldP spid="3" grpId="3"/>
      <p:bldP spid="3" grpId="4"/>
      <p:bldP spid="3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31" name="Content Placeholder 13"/>
          <p:cNvSpPr>
            <a:spLocks noGrp="1"/>
          </p:cNvSpPr>
          <p:nvPr>
            <p:ph idx="1"/>
          </p:nvPr>
        </p:nvSpPr>
        <p:spPr>
          <a:xfrm>
            <a:off x="498474" y="1874256"/>
            <a:ext cx="7556313" cy="17619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Adapt: specialization of views by</a:t>
            </a:r>
          </a:p>
          <a:p>
            <a:pPr marL="228600" lvl="1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 Conversion of //-axis to /-axis       </a:t>
            </a:r>
            <a:r>
              <a:rPr lang="en-US" b="1" dirty="0" smtClean="0"/>
              <a:t>2.</a:t>
            </a:r>
            <a:r>
              <a:rPr lang="en-US" dirty="0" smtClean="0"/>
              <a:t> Addition of existential nodes</a:t>
            </a:r>
          </a:p>
          <a:p>
            <a:r>
              <a:rPr lang="en-US" dirty="0"/>
              <a:t>Reduces evaluation costs</a:t>
            </a:r>
          </a:p>
          <a:p>
            <a:r>
              <a:rPr lang="en-US" dirty="0" smtClean="0"/>
              <a:t>“Adapted” views </a:t>
            </a:r>
            <a:r>
              <a:rPr lang="en-US" dirty="0"/>
              <a:t>can be smaller in size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State Transformations: </a:t>
            </a:r>
            <a:r>
              <a:rPr lang="en-US" dirty="0">
                <a:solidFill>
                  <a:srgbClr val="A6A6A6"/>
                </a:solidFill>
              </a:rPr>
              <a:t>Break, Join, Generalize, </a:t>
            </a:r>
            <a:r>
              <a:rPr lang="en-US" b="1" dirty="0"/>
              <a:t>Adapt</a:t>
            </a:r>
          </a:p>
          <a:p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886425" y="4072261"/>
            <a:ext cx="74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book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98081" y="4724458"/>
            <a:ext cx="598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text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42608" y="4724887"/>
            <a:ext cx="94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author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1497114" y="4472371"/>
            <a:ext cx="759728" cy="252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2256842" y="4472371"/>
            <a:ext cx="460712" cy="2525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1" idx="0"/>
          </p:cNvCxnSpPr>
          <p:nvPr/>
        </p:nvCxnSpPr>
        <p:spPr>
          <a:xfrm>
            <a:off x="2256842" y="3730106"/>
            <a:ext cx="0" cy="342155"/>
          </a:xfrm>
          <a:prstGeom prst="line">
            <a:avLst/>
          </a:prstGeom>
          <a:ln w="76200" cmpd="dbl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83149" y="4095789"/>
            <a:ext cx="3579346" cy="1038044"/>
            <a:chOff x="4054966" y="2869824"/>
            <a:chExt cx="3579346" cy="1038044"/>
          </a:xfrm>
        </p:grpSpPr>
        <p:sp>
          <p:nvSpPr>
            <p:cNvPr id="34" name="TextBox 33"/>
            <p:cNvSpPr txBox="1"/>
            <p:nvPr/>
          </p:nvSpPr>
          <p:spPr>
            <a:xfrm>
              <a:off x="4866186" y="2869824"/>
              <a:ext cx="840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paper</a:t>
              </a:r>
              <a:endParaRPr lang="en-US" sz="2000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54966" y="3507758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author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80644" y="3501328"/>
              <a:ext cx="1453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conference</a:t>
              </a:r>
              <a:endParaRPr lang="en-US" sz="2000" baseline="-25000" dirty="0"/>
            </a:p>
          </p:txBody>
        </p:sp>
        <p:cxnSp>
          <p:nvCxnSpPr>
            <p:cNvPr id="37" name="Straight Connector 36"/>
            <p:cNvCxnSpPr>
              <a:stCxn id="34" idx="2"/>
              <a:endCxn id="35" idx="0"/>
            </p:cNvCxnSpPr>
            <p:nvPr/>
          </p:nvCxnSpPr>
          <p:spPr>
            <a:xfrm flipH="1">
              <a:off x="4512784" y="3269934"/>
              <a:ext cx="773725" cy="23782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endCxn id="34" idx="0"/>
          </p:cNvCxnSpPr>
          <p:nvPr/>
        </p:nvCxnSpPr>
        <p:spPr>
          <a:xfrm>
            <a:off x="4614692" y="3740658"/>
            <a:ext cx="0" cy="355131"/>
          </a:xfrm>
          <a:prstGeom prst="line">
            <a:avLst/>
          </a:prstGeom>
          <a:ln w="76200" cmpd="dbl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085286" y="4829126"/>
            <a:ext cx="426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</a:t>
            </a:r>
            <a:endParaRPr lang="en-US" sz="1400" dirty="0"/>
          </a:p>
        </p:txBody>
      </p:sp>
      <p:cxnSp>
        <p:nvCxnSpPr>
          <p:cNvPr id="47" name="Straight Connector 46"/>
          <p:cNvCxnSpPr>
            <a:endCxn id="36" idx="0"/>
          </p:cNvCxnSpPr>
          <p:nvPr/>
        </p:nvCxnSpPr>
        <p:spPr>
          <a:xfrm>
            <a:off x="4650234" y="4495899"/>
            <a:ext cx="1585427" cy="23139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83670" y="4806727"/>
            <a:ext cx="1086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/>
              <a:t>[=“SIGMOD”]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8903" y="4160380"/>
            <a:ext cx="507854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-25000" dirty="0"/>
              <a:t>cont</a:t>
            </a:r>
            <a:endParaRPr lang="en-US" sz="2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615649" y="3730106"/>
            <a:ext cx="1" cy="372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76205" y="3714727"/>
            <a:ext cx="0" cy="14098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25337" y="5263903"/>
            <a:ext cx="5647038" cy="11495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charset="2"/>
              <a:buChar char="§"/>
            </a:pPr>
            <a:r>
              <a:rPr lang="en-US" sz="2000" b="1" dirty="0" smtClean="0">
                <a:latin typeface="Calibri"/>
                <a:cs typeface="Calibri"/>
              </a:rPr>
              <a:t>Break, Join, Generalize, Adapt 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Allow to generate all states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000" dirty="0" smtClean="0">
                <a:latin typeface="Calibri"/>
                <a:cs typeface="Calibri"/>
              </a:rPr>
              <a:t>Guaranteed not to generate pruned views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53" grpId="0"/>
      <p:bldP spid="3" grpId="0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selection in XML databases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8518" y="2825003"/>
            <a:ext cx="8047038" cy="16676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Find </a:t>
            </a:r>
            <a:r>
              <a:rPr lang="en-US" sz="2500" dirty="0">
                <a:solidFill>
                  <a:schemeClr val="tx1"/>
                </a:solidFill>
                <a:latin typeface="Calibri"/>
              </a:rPr>
              <a:t>a set of materialized views 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that </a:t>
            </a:r>
            <a:r>
              <a:rPr lang="en-US" sz="2500" b="1" i="1" dirty="0" smtClean="0">
                <a:solidFill>
                  <a:schemeClr val="tx1"/>
                </a:solidFill>
                <a:latin typeface="Calibri"/>
              </a:rPr>
              <a:t>minimizes workload evaluation costs</a:t>
            </a:r>
            <a:r>
              <a:rPr lang="en-US" sz="2500" i="1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not exceeding a </a:t>
            </a:r>
            <a:r>
              <a:rPr lang="en-US" sz="2500" b="1" i="1" dirty="0" smtClean="0">
                <a:solidFill>
                  <a:schemeClr val="tx1"/>
                </a:solidFill>
                <a:latin typeface="Calibri"/>
              </a:rPr>
              <a:t>space budget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.</a:t>
            </a:r>
            <a:endParaRPr lang="en-US" sz="2500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07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430379"/>
          </a:xfrm>
          <a:prstGeom prst="bentArrow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Huge number of states</a:t>
            </a:r>
            <a:endParaRPr lang="en-US" dirty="0"/>
          </a:p>
          <a:p>
            <a:r>
              <a:rPr lang="en-US" dirty="0" smtClean="0"/>
              <a:t>Call rewriting algorithm after every state transition</a:t>
            </a:r>
          </a:p>
          <a:p>
            <a:r>
              <a:rPr lang="en-US" b="1" dirty="0"/>
              <a:t>Need for </a:t>
            </a:r>
            <a:r>
              <a:rPr lang="en-US" b="1" dirty="0" smtClean="0"/>
              <a:t>heuristics</a:t>
            </a:r>
          </a:p>
          <a:p>
            <a:r>
              <a:rPr lang="en-US" dirty="0" smtClean="0"/>
              <a:t>Proposal: heuristic three-phase algorithm ROA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Reduce-Optimize algorithm (ROA)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1629" y="4358103"/>
            <a:ext cx="4089259" cy="1901740"/>
            <a:chOff x="2281629" y="4358103"/>
            <a:chExt cx="4089259" cy="1901740"/>
          </a:xfrm>
        </p:grpSpPr>
        <p:sp>
          <p:nvSpPr>
            <p:cNvPr id="17" name="Rectangle 16"/>
            <p:cNvSpPr/>
            <p:nvPr/>
          </p:nvSpPr>
          <p:spPr>
            <a:xfrm>
              <a:off x="4846888" y="5672468"/>
              <a:ext cx="1524000" cy="5873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Optimize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1629" y="5672468"/>
              <a:ext cx="1524000" cy="5873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Jump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96672" y="4358103"/>
              <a:ext cx="1524000" cy="5873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"/>
                  <a:cs typeface="Calibri"/>
                </a:rPr>
                <a:t>Reduce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>
              <a:off x="2468780" y="4536027"/>
              <a:ext cx="916486" cy="925719"/>
            </a:xfrm>
            <a:prstGeom prst="bentArrow">
              <a:avLst>
                <a:gd name="adj1" fmla="val 16248"/>
                <a:gd name="adj2" fmla="val 20988"/>
                <a:gd name="adj3" fmla="val 25547"/>
                <a:gd name="adj4" fmla="val 43750"/>
              </a:avLst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3899208" y="5793493"/>
              <a:ext cx="846582" cy="310900"/>
            </a:xfrm>
            <a:prstGeom prst="lef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Bent Arrow 26"/>
          <p:cNvSpPr/>
          <p:nvPr/>
        </p:nvSpPr>
        <p:spPr>
          <a:xfrm rot="5400000">
            <a:off x="5210152" y="4540644"/>
            <a:ext cx="916486" cy="925719"/>
          </a:xfrm>
          <a:prstGeom prst="bentArrow">
            <a:avLst>
              <a:gd name="adj1" fmla="val 16248"/>
              <a:gd name="adj2" fmla="val 20988"/>
              <a:gd name="adj3" fmla="val 25547"/>
              <a:gd name="adj4" fmla="val 43750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62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Algorithms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Reduce-Optimize algorithm (ROA)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14368" y="4125488"/>
            <a:ext cx="6774084" cy="1798320"/>
            <a:chOff x="1737360" y="2062480"/>
            <a:chExt cx="6774084" cy="179832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1747520" y="2062480"/>
              <a:ext cx="0" cy="177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37360" y="3840480"/>
              <a:ext cx="6774084" cy="20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V="1">
            <a:off x="2371008" y="1991888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498768" y="1991888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006768" y="1991888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04208" y="1991888"/>
            <a:ext cx="6781165" cy="1778000"/>
            <a:chOff x="1737360" y="1778000"/>
            <a:chExt cx="6781165" cy="1778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737360" y="1778000"/>
              <a:ext cx="6781165" cy="1778000"/>
              <a:chOff x="1737360" y="2062480"/>
              <a:chExt cx="6781165" cy="1778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747520" y="2062480"/>
                <a:ext cx="0" cy="1778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737360" y="3830320"/>
                <a:ext cx="67811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1737360" y="2839720"/>
              <a:ext cx="6750031" cy="35777"/>
            </a:xfrm>
            <a:prstGeom prst="line">
              <a:avLst/>
            </a:prstGeom>
            <a:ln w="9525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987931" y="2792632"/>
            <a:ext cx="1292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Space Budget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8616" y="3698768"/>
            <a:ext cx="6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Time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38616" y="5879993"/>
            <a:ext cx="6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Time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49944" y="2763352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Space Occupancy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708404" y="4460072"/>
            <a:ext cx="93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Benefit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08687" y="2377254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1"/>
          <p:cNvSpPr/>
          <p:nvPr/>
        </p:nvSpPr>
        <p:spPr>
          <a:xfrm>
            <a:off x="1645671" y="2569967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/>
          <p:cNvSpPr/>
          <p:nvPr/>
        </p:nvSpPr>
        <p:spPr>
          <a:xfrm>
            <a:off x="1880026" y="2668749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/>
          <p:cNvSpPr/>
          <p:nvPr/>
        </p:nvSpPr>
        <p:spPr>
          <a:xfrm>
            <a:off x="2126068" y="3206008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5" name="Oval 44"/>
          <p:cNvSpPr/>
          <p:nvPr/>
        </p:nvSpPr>
        <p:spPr>
          <a:xfrm>
            <a:off x="1408687" y="4436639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Oval 45"/>
          <p:cNvSpPr/>
          <p:nvPr/>
        </p:nvSpPr>
        <p:spPr>
          <a:xfrm>
            <a:off x="1645671" y="4864252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Oval 46"/>
          <p:cNvSpPr/>
          <p:nvPr/>
        </p:nvSpPr>
        <p:spPr>
          <a:xfrm>
            <a:off x="1880026" y="5313202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Oval 47"/>
          <p:cNvSpPr/>
          <p:nvPr/>
        </p:nvSpPr>
        <p:spPr>
          <a:xfrm>
            <a:off x="2136228" y="5313202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9" name="Oval 48"/>
          <p:cNvSpPr/>
          <p:nvPr/>
        </p:nvSpPr>
        <p:spPr>
          <a:xfrm>
            <a:off x="2443230" y="5144172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50" name="Oval 49"/>
          <p:cNvSpPr/>
          <p:nvPr/>
        </p:nvSpPr>
        <p:spPr>
          <a:xfrm>
            <a:off x="2638472" y="4951713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Oval 50"/>
          <p:cNvSpPr/>
          <p:nvPr/>
        </p:nvSpPr>
        <p:spPr>
          <a:xfrm>
            <a:off x="2869491" y="4604496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Oval 52"/>
          <p:cNvSpPr/>
          <p:nvPr/>
        </p:nvSpPr>
        <p:spPr>
          <a:xfrm>
            <a:off x="3257807" y="4436639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54" name="Oval 53"/>
          <p:cNvSpPr/>
          <p:nvPr/>
        </p:nvSpPr>
        <p:spPr>
          <a:xfrm>
            <a:off x="2443230" y="3063768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55" name="Oval 54"/>
          <p:cNvSpPr/>
          <p:nvPr/>
        </p:nvSpPr>
        <p:spPr>
          <a:xfrm>
            <a:off x="2638472" y="2451578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Oval 55"/>
          <p:cNvSpPr/>
          <p:nvPr/>
        </p:nvSpPr>
        <p:spPr>
          <a:xfrm>
            <a:off x="2843874" y="2296227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Oval 57"/>
          <p:cNvSpPr/>
          <p:nvPr/>
        </p:nvSpPr>
        <p:spPr>
          <a:xfrm>
            <a:off x="3257807" y="2420662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66" name="Oval 65"/>
          <p:cNvSpPr/>
          <p:nvPr/>
        </p:nvSpPr>
        <p:spPr>
          <a:xfrm>
            <a:off x="3654047" y="2118141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Oval 66"/>
          <p:cNvSpPr/>
          <p:nvPr/>
        </p:nvSpPr>
        <p:spPr>
          <a:xfrm>
            <a:off x="3679664" y="5079814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TextBox 68"/>
          <p:cNvSpPr txBox="1"/>
          <p:nvPr/>
        </p:nvSpPr>
        <p:spPr>
          <a:xfrm>
            <a:off x="1408845" y="5994293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Reduce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12667" y="5995781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Optimize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38928" y="5997269"/>
            <a:ext cx="615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Jump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80925" y="5994293"/>
            <a:ext cx="831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Reduce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002448" y="1991888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22768" y="5997269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Optimize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6069349" y="1994742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34653" y="5994293"/>
            <a:ext cx="136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Reduce  ...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080925" y="2276656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Oval 83"/>
          <p:cNvSpPr/>
          <p:nvPr/>
        </p:nvSpPr>
        <p:spPr>
          <a:xfrm>
            <a:off x="4344927" y="2497225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Oval 84"/>
          <p:cNvSpPr/>
          <p:nvPr/>
        </p:nvSpPr>
        <p:spPr>
          <a:xfrm>
            <a:off x="4519849" y="2756210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Oval 85"/>
          <p:cNvSpPr/>
          <p:nvPr/>
        </p:nvSpPr>
        <p:spPr>
          <a:xfrm>
            <a:off x="4804246" y="3238690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87" name="Oval 86"/>
          <p:cNvSpPr/>
          <p:nvPr/>
        </p:nvSpPr>
        <p:spPr>
          <a:xfrm>
            <a:off x="4070765" y="5221048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8" name="Oval 87"/>
          <p:cNvSpPr/>
          <p:nvPr/>
        </p:nvSpPr>
        <p:spPr>
          <a:xfrm>
            <a:off x="4344927" y="5350621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Oval 88"/>
          <p:cNvSpPr/>
          <p:nvPr/>
        </p:nvSpPr>
        <p:spPr>
          <a:xfrm>
            <a:off x="4519849" y="5166269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Oval 89"/>
          <p:cNvSpPr/>
          <p:nvPr/>
        </p:nvSpPr>
        <p:spPr>
          <a:xfrm>
            <a:off x="4804246" y="4429574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91" name="Oval 90"/>
          <p:cNvSpPr/>
          <p:nvPr/>
        </p:nvSpPr>
        <p:spPr>
          <a:xfrm>
            <a:off x="5111248" y="4429574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92" name="Oval 91"/>
          <p:cNvSpPr/>
          <p:nvPr/>
        </p:nvSpPr>
        <p:spPr>
          <a:xfrm>
            <a:off x="5363046" y="4287334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3" name="Oval 92"/>
          <p:cNvSpPr/>
          <p:nvPr/>
        </p:nvSpPr>
        <p:spPr>
          <a:xfrm>
            <a:off x="5657560" y="4057633"/>
            <a:ext cx="174922" cy="174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4" name="Oval 93"/>
          <p:cNvSpPr/>
          <p:nvPr/>
        </p:nvSpPr>
        <p:spPr>
          <a:xfrm>
            <a:off x="5111248" y="3135275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95" name="Oval 94"/>
          <p:cNvSpPr/>
          <p:nvPr/>
        </p:nvSpPr>
        <p:spPr>
          <a:xfrm>
            <a:off x="5368044" y="2826107"/>
            <a:ext cx="174922" cy="17492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6" name="Oval 95"/>
          <p:cNvSpPr/>
          <p:nvPr/>
        </p:nvSpPr>
        <p:spPr>
          <a:xfrm>
            <a:off x="5745021" y="3127299"/>
            <a:ext cx="174922" cy="1749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98" name="Straight Connector 97"/>
          <p:cNvCxnSpPr>
            <a:stCxn id="41" idx="5"/>
            <a:endCxn id="42" idx="1"/>
          </p:cNvCxnSpPr>
          <p:nvPr/>
        </p:nvCxnSpPr>
        <p:spPr>
          <a:xfrm>
            <a:off x="1557992" y="2526559"/>
            <a:ext cx="113296" cy="69025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2" idx="5"/>
            <a:endCxn id="43" idx="2"/>
          </p:cNvCxnSpPr>
          <p:nvPr/>
        </p:nvCxnSpPr>
        <p:spPr>
          <a:xfrm>
            <a:off x="1794976" y="2719272"/>
            <a:ext cx="85050" cy="36938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5" idx="5"/>
            <a:endCxn id="46" idx="1"/>
          </p:cNvCxnSpPr>
          <p:nvPr/>
        </p:nvCxnSpPr>
        <p:spPr>
          <a:xfrm>
            <a:off x="1557992" y="4585944"/>
            <a:ext cx="113296" cy="303925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6" idx="5"/>
            <a:endCxn id="47" idx="1"/>
          </p:cNvCxnSpPr>
          <p:nvPr/>
        </p:nvCxnSpPr>
        <p:spPr>
          <a:xfrm>
            <a:off x="1794976" y="5013557"/>
            <a:ext cx="110667" cy="325262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3" idx="5"/>
            <a:endCxn id="44" idx="1"/>
          </p:cNvCxnSpPr>
          <p:nvPr/>
        </p:nvCxnSpPr>
        <p:spPr>
          <a:xfrm>
            <a:off x="2029331" y="2818054"/>
            <a:ext cx="122354" cy="413571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054948" y="5384788"/>
            <a:ext cx="8128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8" idx="6"/>
            <a:endCxn id="49" idx="3"/>
          </p:cNvCxnSpPr>
          <p:nvPr/>
        </p:nvCxnSpPr>
        <p:spPr>
          <a:xfrm flipV="1">
            <a:off x="2311150" y="5293477"/>
            <a:ext cx="157697" cy="107186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4" idx="6"/>
            <a:endCxn id="54" idx="3"/>
          </p:cNvCxnSpPr>
          <p:nvPr/>
        </p:nvCxnSpPr>
        <p:spPr>
          <a:xfrm flipV="1">
            <a:off x="2300990" y="3213073"/>
            <a:ext cx="167857" cy="80396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4" idx="7"/>
            <a:endCxn id="55" idx="3"/>
          </p:cNvCxnSpPr>
          <p:nvPr/>
        </p:nvCxnSpPr>
        <p:spPr>
          <a:xfrm flipV="1">
            <a:off x="2592535" y="2600883"/>
            <a:ext cx="71554" cy="488502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55" idx="7"/>
            <a:endCxn id="56" idx="3"/>
          </p:cNvCxnSpPr>
          <p:nvPr/>
        </p:nvCxnSpPr>
        <p:spPr>
          <a:xfrm flipV="1">
            <a:off x="2787777" y="2445532"/>
            <a:ext cx="81714" cy="31663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6" idx="5"/>
            <a:endCxn id="58" idx="2"/>
          </p:cNvCxnSpPr>
          <p:nvPr/>
        </p:nvCxnSpPr>
        <p:spPr>
          <a:xfrm>
            <a:off x="2993179" y="2445532"/>
            <a:ext cx="264628" cy="62591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8" idx="7"/>
            <a:endCxn id="66" idx="2"/>
          </p:cNvCxnSpPr>
          <p:nvPr/>
        </p:nvCxnSpPr>
        <p:spPr>
          <a:xfrm flipV="1">
            <a:off x="3407112" y="2205602"/>
            <a:ext cx="246935" cy="240677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6" idx="5"/>
            <a:endCxn id="83" idx="2"/>
          </p:cNvCxnSpPr>
          <p:nvPr/>
        </p:nvCxnSpPr>
        <p:spPr>
          <a:xfrm>
            <a:off x="3803352" y="2267446"/>
            <a:ext cx="277573" cy="96671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83" idx="5"/>
            <a:endCxn id="84" idx="1"/>
          </p:cNvCxnSpPr>
          <p:nvPr/>
        </p:nvCxnSpPr>
        <p:spPr>
          <a:xfrm>
            <a:off x="4230230" y="2425961"/>
            <a:ext cx="140314" cy="96881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84" idx="5"/>
            <a:endCxn id="85" idx="1"/>
          </p:cNvCxnSpPr>
          <p:nvPr/>
        </p:nvCxnSpPr>
        <p:spPr>
          <a:xfrm>
            <a:off x="4494232" y="2646530"/>
            <a:ext cx="51234" cy="135297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85" idx="5"/>
            <a:endCxn id="86" idx="1"/>
          </p:cNvCxnSpPr>
          <p:nvPr/>
        </p:nvCxnSpPr>
        <p:spPr>
          <a:xfrm>
            <a:off x="4669154" y="2905515"/>
            <a:ext cx="160709" cy="358792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86" idx="6"/>
            <a:endCxn id="94" idx="3"/>
          </p:cNvCxnSpPr>
          <p:nvPr/>
        </p:nvCxnSpPr>
        <p:spPr>
          <a:xfrm flipV="1">
            <a:off x="4979168" y="3284580"/>
            <a:ext cx="157697" cy="41571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4" idx="7"/>
            <a:endCxn id="95" idx="3"/>
          </p:cNvCxnSpPr>
          <p:nvPr/>
        </p:nvCxnSpPr>
        <p:spPr>
          <a:xfrm flipV="1">
            <a:off x="5260553" y="2975412"/>
            <a:ext cx="133108" cy="18548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95" idx="6"/>
            <a:endCxn id="96" idx="1"/>
          </p:cNvCxnSpPr>
          <p:nvPr/>
        </p:nvCxnSpPr>
        <p:spPr>
          <a:xfrm>
            <a:off x="5542966" y="2913568"/>
            <a:ext cx="227672" cy="239348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9" idx="7"/>
            <a:endCxn id="50" idx="3"/>
          </p:cNvCxnSpPr>
          <p:nvPr/>
        </p:nvCxnSpPr>
        <p:spPr>
          <a:xfrm flipV="1">
            <a:off x="2592535" y="5101018"/>
            <a:ext cx="71554" cy="68771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50" idx="7"/>
            <a:endCxn id="51" idx="3"/>
          </p:cNvCxnSpPr>
          <p:nvPr/>
        </p:nvCxnSpPr>
        <p:spPr>
          <a:xfrm flipV="1">
            <a:off x="2787777" y="4753801"/>
            <a:ext cx="107331" cy="223529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53" idx="5"/>
            <a:endCxn id="67" idx="1"/>
          </p:cNvCxnSpPr>
          <p:nvPr/>
        </p:nvCxnSpPr>
        <p:spPr>
          <a:xfrm>
            <a:off x="3407112" y="4585944"/>
            <a:ext cx="298169" cy="519487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67" idx="6"/>
            <a:endCxn id="87" idx="1"/>
          </p:cNvCxnSpPr>
          <p:nvPr/>
        </p:nvCxnSpPr>
        <p:spPr>
          <a:xfrm>
            <a:off x="3854586" y="5167275"/>
            <a:ext cx="241796" cy="7939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88" idx="2"/>
          </p:cNvCxnSpPr>
          <p:nvPr/>
        </p:nvCxnSpPr>
        <p:spPr>
          <a:xfrm>
            <a:off x="4220070" y="5354478"/>
            <a:ext cx="124857" cy="83604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88" idx="7"/>
            <a:endCxn id="89" idx="3"/>
          </p:cNvCxnSpPr>
          <p:nvPr/>
        </p:nvCxnSpPr>
        <p:spPr>
          <a:xfrm flipV="1">
            <a:off x="4494232" y="5315574"/>
            <a:ext cx="51234" cy="60664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89" idx="7"/>
            <a:endCxn id="90" idx="4"/>
          </p:cNvCxnSpPr>
          <p:nvPr/>
        </p:nvCxnSpPr>
        <p:spPr>
          <a:xfrm flipV="1">
            <a:off x="4669154" y="4604496"/>
            <a:ext cx="222553" cy="58739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90" idx="6"/>
            <a:endCxn id="91" idx="2"/>
          </p:cNvCxnSpPr>
          <p:nvPr/>
        </p:nvCxnSpPr>
        <p:spPr>
          <a:xfrm>
            <a:off x="4979168" y="4517035"/>
            <a:ext cx="132080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91" idx="6"/>
            <a:endCxn id="92" idx="3"/>
          </p:cNvCxnSpPr>
          <p:nvPr/>
        </p:nvCxnSpPr>
        <p:spPr>
          <a:xfrm flipV="1">
            <a:off x="5286170" y="4436639"/>
            <a:ext cx="102493" cy="80396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92" idx="7"/>
            <a:endCxn id="93" idx="3"/>
          </p:cNvCxnSpPr>
          <p:nvPr/>
        </p:nvCxnSpPr>
        <p:spPr>
          <a:xfrm flipV="1">
            <a:off x="5512351" y="4206938"/>
            <a:ext cx="170826" cy="106013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51" idx="7"/>
            <a:endCxn id="53" idx="3"/>
          </p:cNvCxnSpPr>
          <p:nvPr/>
        </p:nvCxnSpPr>
        <p:spPr>
          <a:xfrm flipV="1">
            <a:off x="3018796" y="4585944"/>
            <a:ext cx="264628" cy="44169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431284" y="2698952"/>
            <a:ext cx="646103" cy="708783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592535" y="4779588"/>
            <a:ext cx="792209" cy="92025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>
            <a:off x="4958534" y="1695304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3525286" y="1695304"/>
            <a:ext cx="174922" cy="174922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6251155" y="1695304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sp>
      <p:sp>
        <p:nvSpPr>
          <p:cNvPr id="235" name="TextBox 234"/>
          <p:cNvSpPr txBox="1"/>
          <p:nvPr/>
        </p:nvSpPr>
        <p:spPr>
          <a:xfrm>
            <a:off x="5069288" y="1602141"/>
            <a:ext cx="104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Solution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636638" y="1602141"/>
            <a:ext cx="126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Best State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361909" y="1602141"/>
            <a:ext cx="180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Revisited State</a:t>
            </a:r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4084238" y="2698952"/>
            <a:ext cx="646103" cy="708783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5141863" y="4779588"/>
            <a:ext cx="792209" cy="920252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336977" y="1991888"/>
            <a:ext cx="1036320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2388920" y="1997138"/>
            <a:ext cx="1096262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024922" y="1989812"/>
            <a:ext cx="972400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013197" y="1991888"/>
            <a:ext cx="1049541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506982" y="2002048"/>
            <a:ext cx="486200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6983749" y="1969607"/>
            <a:ext cx="0" cy="4419600"/>
          </a:xfrm>
          <a:prstGeom prst="line">
            <a:avLst/>
          </a:prstGeom>
          <a:ln w="12700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6069350" y="1989812"/>
            <a:ext cx="918582" cy="44196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/>
              <a:cs typeface="Courier New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258288" y="1695304"/>
            <a:ext cx="174922" cy="1749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114" name="TextBox 113"/>
          <p:cNvSpPr txBox="1"/>
          <p:nvPr/>
        </p:nvSpPr>
        <p:spPr>
          <a:xfrm>
            <a:off x="1353765" y="1602141"/>
            <a:ext cx="2123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Intermediary State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932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Selection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Some transitions may apply several transformations at once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/>
              <a:t>the rewriting algorithm early</a:t>
            </a:r>
          </a:p>
          <a:p>
            <a:pPr lvl="1"/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rewritings found or</a:t>
            </a:r>
          </a:p>
          <a:p>
            <a:pPr lvl="1"/>
            <a:r>
              <a:rPr lang="en-US" dirty="0" smtClean="0"/>
              <a:t>At a timeout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Consider only the lowest </a:t>
            </a:r>
            <a:r>
              <a:rPr lang="en-US" dirty="0" smtClean="0"/>
              <a:t>cost </a:t>
            </a:r>
            <a:r>
              <a:rPr lang="en-US" dirty="0"/>
              <a:t>rewritings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Reducing ROA search time - heuristics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0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View Selection Problem</a:t>
            </a:r>
          </a:p>
          <a:p>
            <a:r>
              <a:rPr lang="en-US" sz="2400" dirty="0" smtClean="0"/>
              <a:t>View Language &amp; Candidate Views</a:t>
            </a:r>
          </a:p>
          <a:p>
            <a:r>
              <a:rPr lang="en-US" sz="2400" dirty="0" smtClean="0"/>
              <a:t>View Selection Algorithms</a:t>
            </a:r>
          </a:p>
          <a:p>
            <a:r>
              <a:rPr lang="en-US" sz="2400" b="1" dirty="0" smtClean="0"/>
              <a:t>Related Work &amp; Experimentation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0D146BB4-C21D-43C6-8860-2D264D588A82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1800"/>
              </p:ext>
            </p:extLst>
          </p:nvPr>
        </p:nvGraphicFramePr>
        <p:xfrm>
          <a:off x="2099192" y="2222554"/>
          <a:ext cx="4816067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0172"/>
                <a:gridCol w="22458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Algorithm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Rewriting power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Mandhani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1600" dirty="0" err="1" smtClean="0">
                          <a:latin typeface="Calibri"/>
                          <a:cs typeface="Calibri"/>
                        </a:rPr>
                        <a:t>Suciu</a:t>
                      </a: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VLDB05]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1-view</a:t>
                      </a: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rewritings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[Tang</a:t>
                      </a: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et. al.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DASFAA09]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1-view</a:t>
                      </a: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rewritings</a:t>
                      </a:r>
                      <a:endParaRPr lang="en-US" sz="1600" dirty="0" smtClean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alibri"/>
                          <a:cs typeface="Calibri"/>
                        </a:rPr>
                        <a:t>Utility-Driven Greedy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Multiple view</a:t>
                      </a:r>
                      <a:r>
                        <a:rPr lang="en-US" sz="1600" baseline="0" dirty="0" smtClean="0">
                          <a:latin typeface="Calibri"/>
                          <a:cs typeface="Calibri"/>
                        </a:rPr>
                        <a:t> rewritings</a:t>
                      </a:r>
                      <a:endParaRPr lang="en-US" sz="1600" dirty="0">
                        <a:latin typeface="Calibri"/>
                        <a:cs typeface="Calibri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>
                          <a:latin typeface="Calibri"/>
                          <a:cs typeface="Calibri"/>
                        </a:rPr>
                        <a:t>Reduce-Optimize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Multiple view rewritings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1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Queries</a:t>
            </a:r>
          </a:p>
          <a:p>
            <a:pPr lvl="1"/>
            <a:r>
              <a:rPr lang="en-US" dirty="0" smtClean="0"/>
              <a:t>Workloads</a:t>
            </a:r>
          </a:p>
          <a:p>
            <a:pPr lvl="2"/>
            <a:r>
              <a:rPr lang="en-US" dirty="0" smtClean="0"/>
              <a:t>Tree patterns: Q</a:t>
            </a:r>
            <a:r>
              <a:rPr lang="en-US" baseline="-25000" dirty="0" smtClean="0"/>
              <a:t>1</a:t>
            </a:r>
            <a:r>
              <a:rPr lang="en-US" dirty="0" smtClean="0"/>
              <a:t>(14), Q</a:t>
            </a:r>
            <a:r>
              <a:rPr lang="en-US" baseline="-25000" dirty="0" smtClean="0"/>
              <a:t>2</a:t>
            </a:r>
            <a:r>
              <a:rPr lang="en-US" dirty="0" smtClean="0"/>
              <a:t> (50), Q</a:t>
            </a:r>
            <a:r>
              <a:rPr lang="en-US" baseline="-25000" dirty="0" smtClean="0"/>
              <a:t>3</a:t>
            </a:r>
            <a:r>
              <a:rPr lang="en-US" dirty="0" smtClean="0"/>
              <a:t>(100)</a:t>
            </a:r>
          </a:p>
          <a:p>
            <a:pPr lvl="2"/>
            <a:r>
              <a:rPr lang="en-US" dirty="0" smtClean="0"/>
              <a:t>Tree patterns + joins: Q</a:t>
            </a:r>
            <a:r>
              <a:rPr lang="en-US" baseline="-25000" dirty="0" smtClean="0"/>
              <a:t>4</a:t>
            </a:r>
            <a:r>
              <a:rPr lang="en-US" dirty="0" smtClean="0"/>
              <a:t> (50), 20% joins</a:t>
            </a:r>
          </a:p>
          <a:p>
            <a:pPr lvl="1"/>
            <a:r>
              <a:rPr lang="en-US" dirty="0" smtClean="0"/>
              <a:t>Query Selectivity </a:t>
            </a:r>
          </a:p>
          <a:p>
            <a:pPr lvl="2"/>
            <a:r>
              <a:rPr lang="en-US" dirty="0" smtClean="0"/>
              <a:t>⅓ low, ⅓ medium, ⅓ high</a:t>
            </a:r>
            <a:endParaRPr lang="en-US" dirty="0"/>
          </a:p>
          <a:p>
            <a:r>
              <a:rPr lang="en-US" b="1" dirty="0" smtClean="0"/>
              <a:t>Database:</a:t>
            </a:r>
          </a:p>
          <a:p>
            <a:pPr lvl="1"/>
            <a:r>
              <a:rPr lang="en-US" dirty="0" smtClean="0"/>
              <a:t>1GB </a:t>
            </a:r>
            <a:r>
              <a:rPr lang="en-US" dirty="0" err="1" smtClean="0"/>
              <a:t>XMark</a:t>
            </a:r>
            <a:r>
              <a:rPr lang="en-US" dirty="0" smtClean="0"/>
              <a:t> (10x100MB documents)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5144246" y="1926478"/>
            <a:ext cx="3810001" cy="4144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alibri"/>
                <a:cs typeface="Calibri"/>
              </a:rPr>
              <a:t>Space budget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S=size(Q)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Tested space budgets: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S, S/2, S/4, S/6</a:t>
            </a:r>
          </a:p>
          <a:p>
            <a:r>
              <a:rPr lang="en-US" b="1" dirty="0" smtClean="0">
                <a:latin typeface="Calibri"/>
                <a:cs typeface="Calibri"/>
              </a:rPr>
              <a:t>Algorithms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UDG and ROA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Competitors: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[</a:t>
            </a:r>
            <a:r>
              <a:rPr lang="en-US" dirty="0" err="1" smtClean="0">
                <a:latin typeface="Calibri"/>
                <a:cs typeface="Calibri"/>
              </a:rPr>
              <a:t>Mandhani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&amp; </a:t>
            </a:r>
            <a:r>
              <a:rPr lang="en-US" dirty="0" err="1">
                <a:latin typeface="Calibri"/>
                <a:cs typeface="Calibri"/>
              </a:rPr>
              <a:t>Suciu</a:t>
            </a:r>
            <a:r>
              <a:rPr lang="en-US" dirty="0">
                <a:latin typeface="Calibri"/>
                <a:cs typeface="Calibri"/>
              </a:rPr>
              <a:t> VLDB05</a:t>
            </a:r>
            <a:r>
              <a:rPr lang="en-US" dirty="0" smtClean="0">
                <a:latin typeface="Calibri"/>
                <a:cs typeface="Calibri"/>
              </a:rPr>
              <a:t>]</a:t>
            </a:r>
          </a:p>
          <a:p>
            <a:pPr lvl="2"/>
            <a:r>
              <a:rPr lang="en-US" sz="1700" dirty="0" smtClean="0">
                <a:latin typeface="Calibri"/>
                <a:cs typeface="Calibri"/>
              </a:rPr>
              <a:t>[</a:t>
            </a:r>
            <a:r>
              <a:rPr lang="en-US" sz="1700" dirty="0">
                <a:latin typeface="Calibri"/>
                <a:cs typeface="Calibri"/>
              </a:rPr>
              <a:t>Tang </a:t>
            </a:r>
            <a:r>
              <a:rPr lang="en-US" sz="1700" dirty="0" smtClean="0">
                <a:latin typeface="Calibri"/>
                <a:cs typeface="Calibri"/>
              </a:rPr>
              <a:t>et </a:t>
            </a:r>
            <a:r>
              <a:rPr lang="en-US" sz="1700" dirty="0">
                <a:latin typeface="Calibri"/>
                <a:cs typeface="Calibri"/>
              </a:rPr>
              <a:t>al. DASFAA09] </a:t>
            </a:r>
            <a:endParaRPr lang="en-US" sz="1700" dirty="0" smtClean="0">
              <a:latin typeface="Calibri"/>
              <a:cs typeface="Calibri"/>
            </a:endParaRPr>
          </a:p>
          <a:p>
            <a:r>
              <a:rPr lang="en-US" b="1" dirty="0" smtClean="0">
                <a:latin typeface="Calibri"/>
                <a:cs typeface="Calibri"/>
              </a:rPr>
              <a:t>Implementation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ViP2P*, Java</a:t>
            </a:r>
          </a:p>
          <a:p>
            <a:pPr lvl="2"/>
            <a:endParaRPr lang="en-US" dirty="0" smtClean="0">
              <a:latin typeface="Calibri"/>
              <a:cs typeface="Calibri"/>
            </a:endParaRPr>
          </a:p>
          <a:p>
            <a:pPr lvl="2"/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96016" y="6408196"/>
            <a:ext cx="2549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 smtClean="0">
                <a:latin typeface="Calibri"/>
                <a:cs typeface="Calibri"/>
              </a:rPr>
              <a:t>*http</a:t>
            </a:r>
            <a:r>
              <a:rPr lang="pl-PL" sz="1600" dirty="0">
                <a:latin typeface="Calibri"/>
                <a:cs typeface="Calibri"/>
              </a:rPr>
              <a:t>://</a:t>
            </a:r>
            <a:r>
              <a:rPr lang="pl-PL" sz="1600" dirty="0" smtClean="0">
                <a:latin typeface="Calibri"/>
                <a:cs typeface="Calibri"/>
              </a:rPr>
              <a:t>vip2p.saclay.inria.fr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56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11" name="Content Placeholder 10" descr="workload_execution_time_14_queries.ep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5" r="-13805"/>
          <a:stretch>
            <a:fillRect/>
          </a:stretch>
        </p:blipFill>
        <p:spPr>
          <a:xfrm>
            <a:off x="-145604" y="1684827"/>
            <a:ext cx="5516740" cy="302616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Workload Evaluation Time of Q</a:t>
            </a:r>
            <a:r>
              <a:rPr lang="en-US" baseline="-25000" dirty="0" smtClean="0"/>
              <a:t>1</a:t>
            </a:r>
            <a:r>
              <a:rPr lang="en-US" dirty="0" smtClean="0"/>
              <a:t> (14 queries)</a:t>
            </a:r>
            <a:endParaRPr lang="en-US" dirty="0"/>
          </a:p>
        </p:txBody>
      </p:sp>
      <p:pic>
        <p:nvPicPr>
          <p:cNvPr id="13" name="Picture 12" descr="hit_ratio_14_querie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38" y="1684827"/>
            <a:ext cx="4280030" cy="2996021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80582"/>
              </p:ext>
            </p:extLst>
          </p:nvPr>
        </p:nvGraphicFramePr>
        <p:xfrm>
          <a:off x="2936312" y="4844139"/>
          <a:ext cx="3910427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56"/>
                <a:gridCol w="3555171"/>
              </a:tblGrid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rgbClr val="A6A5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Reduce-Optimize (ROA)</a:t>
                      </a:r>
                    </a:p>
                  </a:txBody>
                  <a:tcPr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rgbClr val="F891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Space/Time Greedy [Tang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et al. </a:t>
                      </a:r>
                      <a:r>
                        <a:rPr lang="en-US" sz="1200" b="0" dirty="0" smtClean="0">
                          <a:latin typeface="Calibri"/>
                        </a:rPr>
                        <a:t>DASFAA09]</a:t>
                      </a:r>
                    </a:p>
                  </a:txBody>
                  <a:tcPr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rgbClr val="6266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Set-Cover Greedy [</a:t>
                      </a:r>
                      <a:r>
                        <a:rPr lang="en-US" sz="1200" b="0" dirty="0" err="1" smtClean="0">
                          <a:latin typeface="Calibri"/>
                        </a:rPr>
                        <a:t>Mandhani</a:t>
                      </a:r>
                      <a:r>
                        <a:rPr lang="en-US" sz="1200" b="0" dirty="0" smtClean="0">
                          <a:latin typeface="Calibri"/>
                        </a:rPr>
                        <a:t> &amp; </a:t>
                      </a:r>
                      <a:r>
                        <a:rPr lang="en-US" sz="1200" b="0" dirty="0" err="1" smtClean="0">
                          <a:latin typeface="Calibri"/>
                        </a:rPr>
                        <a:t>Suciu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</a:t>
                      </a:r>
                      <a:r>
                        <a:rPr lang="en-US" sz="1200" b="0" dirty="0" smtClean="0">
                          <a:latin typeface="Calibri"/>
                        </a:rPr>
                        <a:t>VLDB05]</a:t>
                      </a:r>
                      <a:endParaRPr lang="en-US" sz="1200" dirty="0" smtClean="0">
                        <a:latin typeface="Calibri"/>
                      </a:endParaRPr>
                    </a:p>
                  </a:txBody>
                  <a:tcPr anchor="ctr"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Utility-Driven Greedy (UDG)</a:t>
                      </a:r>
                    </a:p>
                  </a:txBody>
                  <a:tcPr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Space Optimal [Tang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et al. </a:t>
                      </a:r>
                      <a:r>
                        <a:rPr lang="en-US" sz="1200" b="0" dirty="0" smtClean="0">
                          <a:latin typeface="Calibri"/>
                        </a:rPr>
                        <a:t>DASFAA09]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4639481" y="2699299"/>
            <a:ext cx="112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Hit Ratio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4688" y="1904253"/>
            <a:ext cx="539449" cy="22867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6143" y="2063001"/>
            <a:ext cx="539449" cy="22867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96460" y="3026267"/>
            <a:ext cx="243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Evaluation time versus docs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24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Evaluation Time &amp; hit ratio for Q</a:t>
            </a:r>
            <a:r>
              <a:rPr lang="en-US" baseline="-25000" dirty="0"/>
              <a:t>3</a:t>
            </a:r>
            <a:r>
              <a:rPr lang="en-US" dirty="0" smtClean="0"/>
              <a:t> (100 queries)</a:t>
            </a:r>
            <a:endParaRPr lang="en-US" dirty="0"/>
          </a:p>
        </p:txBody>
      </p:sp>
      <p:pic>
        <p:nvPicPr>
          <p:cNvPr id="4" name="Picture 3" descr="hit_ratio_100_queries_100M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36" y="1738923"/>
            <a:ext cx="4371215" cy="3059850"/>
          </a:xfrm>
          <a:prstGeom prst="rect">
            <a:avLst/>
          </a:prstGeom>
        </p:spPr>
      </p:pic>
      <p:pic>
        <p:nvPicPr>
          <p:cNvPr id="11" name="Picture 10" descr="workload_execution_time_100_queries_100M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3" y="1738923"/>
            <a:ext cx="4371215" cy="305985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27410"/>
              </p:ext>
            </p:extLst>
          </p:nvPr>
        </p:nvGraphicFramePr>
        <p:xfrm>
          <a:off x="2611148" y="5262132"/>
          <a:ext cx="391042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56"/>
                <a:gridCol w="3555171"/>
              </a:tblGrid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 anchor="ctr">
                    <a:solidFill>
                      <a:srgbClr val="A6A5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Reduce-Optimize (ROA)</a:t>
                      </a:r>
                    </a:p>
                  </a:txBody>
                  <a:tcPr anchor="ctr"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 anchor="ctr">
                    <a:solidFill>
                      <a:srgbClr val="6266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Set-Cover Greedy [</a:t>
                      </a:r>
                      <a:r>
                        <a:rPr lang="en-US" sz="1200" b="0" dirty="0" err="1" smtClean="0">
                          <a:latin typeface="Calibri"/>
                        </a:rPr>
                        <a:t>Mandhani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&amp;</a:t>
                      </a:r>
                      <a:r>
                        <a:rPr lang="en-US" sz="1200" b="0" dirty="0" smtClean="0">
                          <a:latin typeface="Calibri"/>
                        </a:rPr>
                        <a:t> </a:t>
                      </a:r>
                      <a:r>
                        <a:rPr lang="en-US" sz="1200" b="0" dirty="0" err="1" smtClean="0">
                          <a:latin typeface="Calibri"/>
                        </a:rPr>
                        <a:t>Suciu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</a:t>
                      </a:r>
                      <a:r>
                        <a:rPr lang="en-US" sz="1200" b="0" dirty="0" smtClean="0">
                          <a:latin typeface="Calibri"/>
                        </a:rPr>
                        <a:t>VLDB05]</a:t>
                      </a:r>
                      <a:endParaRPr lang="en-US" sz="1200" dirty="0" smtClean="0">
                        <a:latin typeface="Calibr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570563" y="1967753"/>
            <a:ext cx="539449" cy="22867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4607731" y="2873924"/>
            <a:ext cx="1122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Hit Ratio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6143" y="2063001"/>
            <a:ext cx="539449" cy="22867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96460" y="3026267"/>
            <a:ext cx="243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Evaluation time versus docs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8805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4" name="Content Placeholder 3" descr="workload_execution_time_50JP_queries_100MB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r="2314"/>
          <a:stretch>
            <a:fillRect/>
          </a:stretch>
        </p:blipFill>
        <p:spPr>
          <a:xfrm>
            <a:off x="1659619" y="1763486"/>
            <a:ext cx="5624740" cy="308541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46553" cy="774700"/>
          </a:xfrm>
        </p:spPr>
        <p:txBody>
          <a:bodyPr/>
          <a:lstStyle/>
          <a:p>
            <a:r>
              <a:rPr lang="en-US" dirty="0" smtClean="0"/>
              <a:t>ROA evaluation for Q</a:t>
            </a:r>
            <a:r>
              <a:rPr lang="en-US" baseline="-25000" dirty="0" smtClean="0"/>
              <a:t>4</a:t>
            </a:r>
            <a:r>
              <a:rPr lang="en-US" dirty="0" smtClean="0"/>
              <a:t> (50 queries, 20% value-joined)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6345"/>
              </p:ext>
            </p:extLst>
          </p:nvPr>
        </p:nvGraphicFramePr>
        <p:xfrm>
          <a:off x="2800240" y="5054959"/>
          <a:ext cx="391042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256"/>
                <a:gridCol w="3555171"/>
              </a:tblGrid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rgbClr val="A6A5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% of evaluation time vs.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</a:t>
                      </a:r>
                      <a:r>
                        <a:rPr lang="en-US" sz="1200" b="0" dirty="0" smtClean="0">
                          <a:latin typeface="Calibri"/>
                        </a:rPr>
                        <a:t>documents</a:t>
                      </a:r>
                    </a:p>
                  </a:txBody>
                  <a:tcPr/>
                </a:tc>
              </a:tr>
              <a:tr h="217715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latin typeface="Calibri"/>
                        </a:rPr>
                        <a:t>Hit Ratio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00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selection of XQuery views for multiple-views rewritings</a:t>
            </a:r>
          </a:p>
          <a:p>
            <a:r>
              <a:rPr lang="en-US" dirty="0" smtClean="0"/>
              <a:t>Reduction of candidate views</a:t>
            </a:r>
          </a:p>
          <a:p>
            <a:pPr lvl="1"/>
            <a:r>
              <a:rPr lang="en-US" dirty="0" smtClean="0"/>
              <a:t>By orders of magnitude</a:t>
            </a:r>
            <a:endParaRPr lang="en-US" dirty="0"/>
          </a:p>
          <a:p>
            <a:r>
              <a:rPr lang="en-US" dirty="0" smtClean="0"/>
              <a:t>ROA performs better than related work</a:t>
            </a:r>
          </a:p>
          <a:p>
            <a:pPr lvl="1"/>
            <a:r>
              <a:rPr lang="en-US" dirty="0" smtClean="0"/>
              <a:t>Scales and manages </a:t>
            </a:r>
            <a:r>
              <a:rPr lang="en-US" dirty="0"/>
              <a:t>to find good solutions relatively </a:t>
            </a:r>
            <a:r>
              <a:rPr lang="en-US" dirty="0" smtClean="0"/>
              <a:t>fast</a:t>
            </a:r>
          </a:p>
          <a:p>
            <a:pPr lvl="2"/>
            <a:r>
              <a:rPr lang="en-US" dirty="0" smtClean="0"/>
              <a:t>80</a:t>
            </a:r>
            <a:r>
              <a:rPr lang="en-US" dirty="0"/>
              <a:t>% of the benefits </a:t>
            </a:r>
            <a:r>
              <a:rPr lang="en-US" dirty="0" smtClean="0"/>
              <a:t>attained </a:t>
            </a:r>
            <a:r>
              <a:rPr lang="en-US" dirty="0"/>
              <a:t>in </a:t>
            </a:r>
            <a:r>
              <a:rPr lang="en-US" dirty="0" smtClean="0"/>
              <a:t> ~2 minutes </a:t>
            </a:r>
          </a:p>
          <a:p>
            <a:pPr lvl="2"/>
            <a:r>
              <a:rPr lang="en-US" dirty="0" smtClean="0"/>
              <a:t>Maximum </a:t>
            </a:r>
            <a:r>
              <a:rPr lang="en-US" dirty="0"/>
              <a:t>benefit </a:t>
            </a:r>
            <a:r>
              <a:rPr lang="en-US" dirty="0" smtClean="0"/>
              <a:t>attained </a:t>
            </a:r>
            <a:r>
              <a:rPr lang="en-US" dirty="0"/>
              <a:t>within 25 minutes.</a:t>
            </a:r>
            <a:endParaRPr lang="en-US" dirty="0" smtClean="0"/>
          </a:p>
          <a:p>
            <a:r>
              <a:rPr lang="en-US" dirty="0" smtClean="0"/>
              <a:t>Algorithms of </a:t>
            </a:r>
            <a:r>
              <a:rPr lang="en-US" sz="1800" dirty="0" smtClean="0"/>
              <a:t>[</a:t>
            </a:r>
            <a:r>
              <a:rPr lang="en-US" sz="1800" dirty="0"/>
              <a:t>Tang et. al. DASFAA09</a:t>
            </a:r>
            <a:r>
              <a:rPr lang="en-US" sz="1800" dirty="0" smtClean="0"/>
              <a:t>]</a:t>
            </a:r>
            <a:r>
              <a:rPr lang="en-US" dirty="0" smtClean="0"/>
              <a:t> did not scale beyond 14 queries</a:t>
            </a:r>
          </a:p>
          <a:p>
            <a:r>
              <a:rPr lang="en-US" dirty="0" smtClean="0"/>
              <a:t>Utility Drive Greedy (UDG) did not scale </a:t>
            </a:r>
            <a:r>
              <a:rPr lang="en-US" dirty="0"/>
              <a:t>beyond 50 </a:t>
            </a:r>
            <a:r>
              <a:rPr lang="en-US" dirty="0" smtClean="0"/>
              <a:t>queries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6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6" y="134471"/>
            <a:ext cx="8509000" cy="995082"/>
          </a:xfrm>
        </p:spPr>
        <p:txBody>
          <a:bodyPr/>
          <a:lstStyle/>
          <a:p>
            <a:r>
              <a:rPr lang="en-US" sz="2800" dirty="0" smtClean="0"/>
              <a:t>Materialized </a:t>
            </a:r>
            <a:r>
              <a:rPr lang="en-US" sz="2800" dirty="0"/>
              <a:t>V</a:t>
            </a:r>
            <a:r>
              <a:rPr lang="en-US" sz="2800" dirty="0" smtClean="0"/>
              <a:t>iew Selection for X</a:t>
            </a:r>
            <a:r>
              <a:rPr lang="en-US" sz="2800" dirty="0"/>
              <a:t>Q</a:t>
            </a:r>
            <a:r>
              <a:rPr lang="en-US" sz="2800" dirty="0" smtClean="0"/>
              <a:t>uery Workloads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View selection for multiple-views XQuery rewriting</a:t>
            </a:r>
          </a:p>
          <a:p>
            <a:r>
              <a:rPr lang="en-US" dirty="0" smtClean="0"/>
              <a:t>Rich subset of X</a:t>
            </a:r>
            <a:r>
              <a:rPr lang="en-US" dirty="0"/>
              <a:t>Q</a:t>
            </a:r>
            <a:r>
              <a:rPr lang="en-US" dirty="0" smtClean="0"/>
              <a:t>uery </a:t>
            </a:r>
          </a:p>
          <a:p>
            <a:pPr lvl="1"/>
            <a:r>
              <a:rPr lang="en-US" dirty="0" smtClean="0"/>
              <a:t>Tree patterns with multiple return nodes and value joins </a:t>
            </a:r>
          </a:p>
          <a:p>
            <a:r>
              <a:rPr lang="en-US" dirty="0" smtClean="0"/>
              <a:t>We provide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andidate view pruning methods</a:t>
            </a:r>
          </a:p>
          <a:p>
            <a:pPr lvl="1"/>
            <a:r>
              <a:rPr lang="en-US" dirty="0" smtClean="0"/>
              <a:t>View selection algorithms:</a:t>
            </a:r>
          </a:p>
          <a:p>
            <a:pPr lvl="2"/>
            <a:r>
              <a:rPr lang="en-US" dirty="0" smtClean="0"/>
              <a:t>Utility-Based Greedy (UDG) </a:t>
            </a:r>
          </a:p>
          <a:p>
            <a:pPr lvl="2"/>
            <a:r>
              <a:rPr lang="en-US" dirty="0" smtClean="0"/>
              <a:t>Reduce-Optimize Algorithm (ROA)</a:t>
            </a:r>
          </a:p>
          <a:p>
            <a:r>
              <a:rPr lang="en-US" dirty="0" smtClean="0"/>
              <a:t>Extensive experimental evaluation</a:t>
            </a:r>
          </a:p>
          <a:p>
            <a:pPr lvl="1"/>
            <a:r>
              <a:rPr lang="en-US" dirty="0" smtClean="0"/>
              <a:t>Outperforming &amp; extending state-of-the-art 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9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0D146BB4-C21D-43C6-8860-2D264D588A82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55875" y="2012009"/>
            <a:ext cx="4048125" cy="4048125"/>
            <a:chOff x="2555875" y="2105585"/>
            <a:chExt cx="4048125" cy="4048125"/>
          </a:xfrm>
        </p:grpSpPr>
        <p:pic>
          <p:nvPicPr>
            <p:cNvPr id="7" name="Picture 6" descr="63694_cactus-stylis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875" y="2105585"/>
              <a:ext cx="4048125" cy="404812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5061857" y="2852964"/>
              <a:ext cx="548823" cy="5488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latin typeface="Arial"/>
                  <a:cs typeface="Arial"/>
                </a:rPr>
                <a:t>?</a:t>
              </a:r>
              <a:endParaRPr lang="en-US" sz="4000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99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0D146BB4-C21D-43C6-8860-2D264D588A82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4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algebraic plans</a:t>
            </a:r>
          </a:p>
        </p:txBody>
      </p:sp>
      <p:sp>
        <p:nvSpPr>
          <p:cNvPr id="27" name="Content Placeholder 22"/>
          <p:cNvSpPr>
            <a:spLocks noGrp="1"/>
          </p:cNvSpPr>
          <p:nvPr>
            <p:ph idx="1"/>
          </p:nvPr>
        </p:nvSpPr>
        <p:spPr>
          <a:xfrm>
            <a:off x="4654305" y="1904253"/>
            <a:ext cx="4445245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Algebraic Plan cost</a:t>
            </a:r>
          </a:p>
          <a:p>
            <a:pPr lvl="1"/>
            <a:r>
              <a:rPr lang="en-US" sz="2000" dirty="0" smtClean="0"/>
              <a:t>Execution cost </a:t>
            </a:r>
            <a:r>
              <a:rPr lang="en-US" sz="2000" dirty="0"/>
              <a:t>of </a:t>
            </a:r>
            <a:r>
              <a:rPr lang="en-US" sz="2000" dirty="0" smtClean="0"/>
              <a:t>an operator has</a:t>
            </a:r>
            <a:endParaRPr lang="en-US" sz="2000" dirty="0"/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b="1" dirty="0" smtClean="0"/>
              <a:t>CPU</a:t>
            </a:r>
            <a:r>
              <a:rPr lang="en-US" sz="2000" dirty="0" smtClean="0"/>
              <a:t> execution cost and</a:t>
            </a:r>
          </a:p>
          <a:p>
            <a:pPr lvl="2"/>
            <a:r>
              <a:rPr lang="en-US" sz="2000" dirty="0" smtClean="0"/>
              <a:t>An </a:t>
            </a:r>
            <a:r>
              <a:rPr lang="en-US" sz="2000" b="1" dirty="0" smtClean="0"/>
              <a:t>IO</a:t>
            </a:r>
            <a:r>
              <a:rPr lang="en-US" sz="2000" dirty="0" smtClean="0"/>
              <a:t> cost</a:t>
            </a:r>
          </a:p>
          <a:p>
            <a:pPr lvl="2"/>
            <a:r>
              <a:rPr lang="en-US" sz="2000" dirty="0" smtClean="0"/>
              <a:t>Both depend on input</a:t>
            </a:r>
          </a:p>
          <a:p>
            <a:pPr lvl="1"/>
            <a:r>
              <a:rPr lang="en-US" sz="2000" dirty="0" smtClean="0"/>
              <a:t>Evaluation cost of a plan:</a:t>
            </a:r>
          </a:p>
          <a:p>
            <a:pPr lvl="2"/>
            <a:r>
              <a:rPr lang="en-US" sz="2000" dirty="0" smtClean="0"/>
              <a:t>Calculated bottom-up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7" name="Text Placeholder 9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Estimating the evaluation cost of a rewriting</a:t>
            </a:r>
            <a:endParaRPr lang="en-US" dirty="0"/>
          </a:p>
        </p:txBody>
      </p:sp>
      <p:sp>
        <p:nvSpPr>
          <p:cNvPr id="29" name="Text Placeholder 4"/>
          <p:cNvSpPr txBox="1">
            <a:spLocks/>
          </p:cNvSpPr>
          <p:nvPr/>
        </p:nvSpPr>
        <p:spPr>
          <a:xfrm>
            <a:off x="498518" y="1129553"/>
            <a:ext cx="755896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"/>
            </a:endParaRPr>
          </a:p>
        </p:txBody>
      </p:sp>
      <p:sp>
        <p:nvSpPr>
          <p:cNvPr id="36" name="Content Placeholder 22"/>
          <p:cNvSpPr txBox="1">
            <a:spLocks/>
          </p:cNvSpPr>
          <p:nvPr/>
        </p:nvSpPr>
        <p:spPr>
          <a:xfrm>
            <a:off x="376331" y="1904253"/>
            <a:ext cx="4277974" cy="4144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Calibri"/>
              </a:rPr>
              <a:t>Data Statistics</a:t>
            </a:r>
          </a:p>
          <a:p>
            <a:pPr lvl="1"/>
            <a:r>
              <a:rPr lang="en-US" sz="2000" dirty="0" err="1" smtClean="0">
                <a:latin typeface="Calibri"/>
              </a:rPr>
              <a:t>DataGuide</a:t>
            </a:r>
            <a:r>
              <a:rPr lang="en-US" sz="2000" dirty="0" smtClean="0">
                <a:latin typeface="Calibri"/>
              </a:rPr>
              <a:t> </a:t>
            </a:r>
            <a:r>
              <a:rPr lang="en-US" sz="2000" dirty="0">
                <a:latin typeface="Calibri"/>
              </a:rPr>
              <a:t>of every document</a:t>
            </a:r>
          </a:p>
          <a:p>
            <a:pPr lvl="2"/>
            <a:r>
              <a:rPr lang="en-US" sz="2000" dirty="0">
                <a:latin typeface="Calibri"/>
              </a:rPr>
              <a:t>Enriched with </a:t>
            </a:r>
            <a:r>
              <a:rPr lang="en-US" sz="2000" dirty="0" smtClean="0">
                <a:latin typeface="Calibri"/>
              </a:rPr>
              <a:t>information:</a:t>
            </a:r>
            <a:endParaRPr lang="en-US" sz="2000" dirty="0">
              <a:latin typeface="Calibri"/>
            </a:endParaRPr>
          </a:p>
          <a:p>
            <a:pPr lvl="3"/>
            <a:r>
              <a:rPr lang="en-US" dirty="0" smtClean="0">
                <a:latin typeface="Calibri"/>
              </a:rPr>
              <a:t># of instances </a:t>
            </a:r>
            <a:r>
              <a:rPr lang="en-US" dirty="0">
                <a:latin typeface="Calibri"/>
              </a:rPr>
              <a:t>of a path</a:t>
            </a:r>
          </a:p>
          <a:p>
            <a:pPr lvl="3"/>
            <a:r>
              <a:rPr lang="en-US" dirty="0">
                <a:latin typeface="Calibri"/>
              </a:rPr>
              <a:t>Average path </a:t>
            </a:r>
            <a:r>
              <a:rPr lang="en-US" i="1" dirty="0">
                <a:latin typeface="Calibri"/>
              </a:rPr>
              <a:t>val</a:t>
            </a:r>
            <a:r>
              <a:rPr lang="en-US" dirty="0">
                <a:latin typeface="Calibri"/>
              </a:rPr>
              <a:t> size </a:t>
            </a:r>
            <a:r>
              <a:rPr lang="en-US" dirty="0" smtClean="0">
                <a:latin typeface="Calibri"/>
              </a:rPr>
              <a:t>(bytes)</a:t>
            </a:r>
            <a:endParaRPr lang="en-US" dirty="0">
              <a:latin typeface="Calibri"/>
            </a:endParaRPr>
          </a:p>
          <a:p>
            <a:pPr lvl="3"/>
            <a:r>
              <a:rPr lang="en-US" dirty="0">
                <a:latin typeface="Calibri"/>
              </a:rPr>
              <a:t>Average </a:t>
            </a:r>
            <a:r>
              <a:rPr lang="en-US" dirty="0" smtClean="0">
                <a:latin typeface="Calibri"/>
              </a:rPr>
              <a:t>path </a:t>
            </a:r>
            <a:r>
              <a:rPr lang="en-US" i="1" dirty="0" smtClean="0">
                <a:latin typeface="Calibri"/>
              </a:rPr>
              <a:t>cont</a:t>
            </a:r>
            <a:r>
              <a:rPr lang="en-US" dirty="0" smtClean="0">
                <a:latin typeface="Calibri"/>
              </a:rPr>
              <a:t> size (bytes)</a:t>
            </a:r>
          </a:p>
          <a:p>
            <a:pPr lvl="3"/>
            <a:r>
              <a:rPr lang="en-US" dirty="0" smtClean="0">
                <a:latin typeface="Calibri"/>
              </a:rPr>
              <a:t>Distinct values of each path</a:t>
            </a:r>
            <a:endParaRPr lang="en-US" dirty="0">
              <a:latin typeface="Calibri"/>
            </a:endParaRPr>
          </a:p>
          <a:p>
            <a:pPr lvl="1"/>
            <a:r>
              <a:rPr lang="en-US" sz="2000" dirty="0">
                <a:latin typeface="Calibri"/>
              </a:rPr>
              <a:t>Used to estimate </a:t>
            </a:r>
          </a:p>
          <a:p>
            <a:pPr lvl="2"/>
            <a:r>
              <a:rPr lang="en-US" sz="2000" b="1" dirty="0" smtClean="0">
                <a:latin typeface="Calibri"/>
              </a:rPr>
              <a:t>Cardinality &amp; size </a:t>
            </a:r>
            <a:r>
              <a:rPr lang="en-US" sz="2000" dirty="0" smtClean="0">
                <a:latin typeface="Calibri"/>
              </a:rPr>
              <a:t>of a view</a:t>
            </a:r>
            <a:endParaRPr lang="en-US" sz="2000" dirty="0"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1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algebraic plans</a:t>
            </a:r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97698"/>
              </p:ext>
            </p:extLst>
          </p:nvPr>
        </p:nvGraphicFramePr>
        <p:xfrm>
          <a:off x="4227812" y="2031253"/>
          <a:ext cx="4842817" cy="103631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84399"/>
                <a:gridCol w="1507557"/>
                <a:gridCol w="1950861"/>
              </a:tblGrid>
              <a:tr h="18262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/>
                        </a:rPr>
                        <a:t>View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/>
                        </a:rPr>
                        <a:t>Size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/>
                        </a:rPr>
                        <a:t>Cardinality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 marL="381148" marR="381148"/>
                </a:tc>
              </a:tr>
              <a:tr h="153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v</a:t>
                      </a:r>
                      <a:r>
                        <a:rPr lang="en-US" sz="1800" baseline="-25000" dirty="0" smtClean="0">
                          <a:latin typeface="Calibri"/>
                        </a:rPr>
                        <a:t>1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500KB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50</a:t>
                      </a:r>
                    </a:p>
                  </a:txBody>
                  <a:tcPr marL="381148" marR="381148"/>
                </a:tc>
              </a:tr>
              <a:tr h="153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v</a:t>
                      </a:r>
                      <a:r>
                        <a:rPr lang="en-US" sz="1800" baseline="-25000" dirty="0" smtClean="0">
                          <a:latin typeface="Calibri"/>
                        </a:rPr>
                        <a:t>2</a:t>
                      </a:r>
                      <a:endParaRPr lang="en-US" sz="1800" baseline="-2500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100KB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 marL="381148" marR="38114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/>
                        </a:rPr>
                        <a:t>10</a:t>
                      </a:r>
                    </a:p>
                  </a:txBody>
                  <a:tcPr marL="381148" marR="381148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Cost estimation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11007" y="2437485"/>
            <a:ext cx="2936034" cy="3488842"/>
            <a:chOff x="5093820" y="2599295"/>
            <a:chExt cx="2936034" cy="3488842"/>
          </a:xfrm>
        </p:grpSpPr>
        <p:grpSp>
          <p:nvGrpSpPr>
            <p:cNvPr id="11" name="Group 10"/>
            <p:cNvGrpSpPr/>
            <p:nvPr/>
          </p:nvGrpSpPr>
          <p:grpSpPr>
            <a:xfrm>
              <a:off x="5093820" y="3600440"/>
              <a:ext cx="2463756" cy="2487697"/>
              <a:chOff x="3753905" y="2869824"/>
              <a:chExt cx="2463756" cy="248769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061309" y="2869824"/>
                <a:ext cx="18864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JOIN</a:t>
                </a:r>
              </a:p>
              <a:p>
                <a:pPr algn="ctr"/>
                <a:r>
                  <a:rPr lang="en-US" sz="1400" dirty="0" smtClean="0"/>
                  <a:t>[v1.author=v2.author]</a:t>
                </a:r>
                <a:endParaRPr lang="en-US" sz="1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53905" y="3798196"/>
                <a:ext cx="118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SCAN(v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36929" y="4988189"/>
                <a:ext cx="118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SCAN(v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baseline="-25000" dirty="0"/>
              </a:p>
            </p:txBody>
          </p:sp>
          <p:cxnSp>
            <p:nvCxnSpPr>
              <p:cNvPr id="19" name="Straight Connector 18"/>
              <p:cNvCxnSpPr>
                <a:stCxn id="16" idx="2"/>
                <a:endCxn id="17" idx="0"/>
              </p:cNvCxnSpPr>
              <p:nvPr/>
            </p:nvCxnSpPr>
            <p:spPr>
              <a:xfrm flipH="1">
                <a:off x="4344271" y="3454600"/>
                <a:ext cx="660240" cy="343596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6" idx="2"/>
                <a:endCxn id="13" idx="0"/>
              </p:cNvCxnSpPr>
              <p:nvPr/>
            </p:nvCxnSpPr>
            <p:spPr>
              <a:xfrm>
                <a:off x="5004511" y="3454600"/>
                <a:ext cx="622784" cy="425651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13" idx="2"/>
              <a:endCxn id="18" idx="0"/>
            </p:cNvCxnSpPr>
            <p:nvPr/>
          </p:nvCxnSpPr>
          <p:spPr>
            <a:xfrm>
              <a:off x="6967210" y="5195643"/>
              <a:ext cx="0" cy="52316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04565" y="4610867"/>
              <a:ext cx="212528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SELECT</a:t>
              </a:r>
            </a:p>
            <a:p>
              <a:r>
                <a:rPr lang="en-US" sz="1400" dirty="0" smtClean="0"/>
                <a:t>[conference=“SIGMOD”]</a:t>
              </a:r>
              <a:endParaRPr lang="en-US" sz="1400" dirty="0"/>
            </a:p>
          </p:txBody>
        </p:sp>
        <p:cxnSp>
          <p:nvCxnSpPr>
            <p:cNvPr id="14" name="Straight Connector 13"/>
            <p:cNvCxnSpPr>
              <a:endCxn id="16" idx="0"/>
            </p:cNvCxnSpPr>
            <p:nvPr/>
          </p:nvCxnSpPr>
          <p:spPr>
            <a:xfrm>
              <a:off x="6344425" y="3184071"/>
              <a:ext cx="1" cy="41636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82232" y="2599295"/>
              <a:ext cx="15286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PROJECT</a:t>
              </a:r>
            </a:p>
            <a:p>
              <a:pPr algn="ctr"/>
              <a:r>
                <a:rPr lang="en-US" sz="1400" dirty="0" smtClean="0"/>
                <a:t>[</a:t>
              </a:r>
              <a:r>
                <a:rPr lang="en-US" sz="1400" dirty="0" err="1" smtClean="0"/>
                <a:t>text</a:t>
              </a:r>
              <a:r>
                <a:rPr lang="en-US" sz="1400" baseline="-25000" dirty="0" err="1" smtClean="0"/>
                <a:t>cont</a:t>
              </a:r>
              <a:r>
                <a:rPr lang="en-US" sz="1400" baseline="-25000" dirty="0" smtClean="0"/>
                <a:t>, </a:t>
              </a:r>
              <a:r>
                <a:rPr lang="en-US" sz="1400" dirty="0" err="1" smtClean="0"/>
                <a:t>author</a:t>
              </a:r>
              <a:r>
                <a:rPr lang="en-US" sz="1400" baseline="-25000" dirty="0" err="1" smtClean="0"/>
                <a:t>val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90747" y="5342478"/>
            <a:ext cx="140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IO=100 | CPU=10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7572" y="4294682"/>
            <a:ext cx="1717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IO=100 | CPU=10+10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0238" y="4199432"/>
            <a:ext cx="1447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IO= 500 | CPU=50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7637" y="3248130"/>
            <a:ext cx="2158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IO=500+100 | CPU=70+50*5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23386" y="2194378"/>
            <a:ext cx="175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IO=600 | CPU=320+25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6196" y="4008503"/>
            <a:ext cx="107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OUTPUT=50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90747" y="5172228"/>
            <a:ext cx="107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OUTPUT=10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84397" y="4129153"/>
            <a:ext cx="99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OUTPUT=5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30531" y="3054011"/>
            <a:ext cx="1814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OUTPUT=25 (50*5*0.1)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39364" y="1999164"/>
            <a:ext cx="107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OUTPUT=25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1" grpId="0"/>
      <p:bldP spid="42" grpId="0"/>
      <p:bldP spid="43" grpId="0"/>
      <p:bldP spid="45" grpId="0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7435" b="-57435"/>
          <a:stretch>
            <a:fillRect/>
          </a:stretch>
        </p:blipFill>
        <p:spPr>
          <a:xfrm>
            <a:off x="800099" y="1298575"/>
            <a:ext cx="7556313" cy="4144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ROA </a:t>
            </a:r>
            <a:r>
              <a:rPr lang="en-US" dirty="0" smtClean="0"/>
              <a:t>time to attain increasing benefits (minutes)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endParaRPr lang="en-US" dirty="0"/>
          </a:p>
        </p:txBody>
      </p:sp>
      <p:pic>
        <p:nvPicPr>
          <p:cNvPr id="18" name="Content Placeholder 17" descr="candidates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24" r="-13524"/>
          <a:stretch>
            <a:fillRect/>
          </a:stretch>
        </p:blipFill>
        <p:spPr>
          <a:xfrm>
            <a:off x="1260860" y="1475629"/>
            <a:ext cx="6338783" cy="347737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Candidate views pruning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6718"/>
              </p:ext>
            </p:extLst>
          </p:nvPr>
        </p:nvGraphicFramePr>
        <p:xfrm>
          <a:off x="352425" y="4937125"/>
          <a:ext cx="8385922" cy="14630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572361"/>
                <a:gridCol w="6813561"/>
              </a:tblGrid>
              <a:tr h="166688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alibri"/>
                        </a:rPr>
                        <a:t>CS</a:t>
                      </a:r>
                      <a:r>
                        <a:rPr lang="en-US" sz="1800" b="0" baseline="-25000" dirty="0" smtClean="0">
                          <a:latin typeface="Calibri"/>
                        </a:rPr>
                        <a:t>0</a:t>
                      </a:r>
                      <a:r>
                        <a:rPr lang="en-US" sz="1800" b="0" baseline="30000" dirty="0" smtClean="0">
                          <a:latin typeface="Calibri"/>
                        </a:rPr>
                        <a:t>max</a:t>
                      </a:r>
                      <a:endParaRPr lang="en-US" sz="1800" b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Calibri"/>
                        </a:rPr>
                        <a:t>Maximum estimated number of candidate views</a:t>
                      </a:r>
                      <a:endParaRPr lang="en-US" sz="1600" b="0" dirty="0">
                        <a:latin typeface="Calibri"/>
                      </a:endParaRPr>
                    </a:p>
                  </a:txBody>
                  <a:tcPr/>
                </a:tc>
              </a:tr>
              <a:tr h="16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/>
                        </a:rPr>
                        <a:t>CS</a:t>
                      </a:r>
                      <a:r>
                        <a:rPr lang="en-US" sz="1800" baseline="-25000" dirty="0" smtClean="0">
                          <a:latin typeface="Calibri"/>
                        </a:rPr>
                        <a:t>0</a:t>
                      </a:r>
                      <a:r>
                        <a:rPr lang="en-US" sz="1800" baseline="30000" dirty="0" smtClean="0">
                          <a:latin typeface="Calibri"/>
                        </a:rPr>
                        <a:t>min</a:t>
                      </a:r>
                      <a:endParaRPr lang="en-US" sz="1800" dirty="0" smtClean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</a:rPr>
                        <a:t>Minimum estimated number of candidate views</a:t>
                      </a:r>
                    </a:p>
                  </a:txBody>
                  <a:tcPr/>
                </a:tc>
              </a:tr>
              <a:tr h="16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/>
                        </a:rPr>
                        <a:t>CS</a:t>
                      </a:r>
                      <a:r>
                        <a:rPr lang="en-US" sz="1800" baseline="-25000" dirty="0" smtClean="0">
                          <a:latin typeface="Calibri"/>
                        </a:rPr>
                        <a:t>1</a:t>
                      </a:r>
                      <a:endParaRPr lang="en-US" sz="1800" dirty="0" smtClean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</a:rPr>
                        <a:t>Pruned candidate</a:t>
                      </a:r>
                      <a:r>
                        <a:rPr lang="en-US" sz="1600" baseline="0" dirty="0" smtClean="0">
                          <a:latin typeface="Calibri"/>
                        </a:rPr>
                        <a:t> view set</a:t>
                      </a:r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</a:tr>
              <a:tr h="1666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/>
                        </a:rPr>
                        <a:t>CS</a:t>
                      </a:r>
                      <a:r>
                        <a:rPr lang="en-US" sz="1800" baseline="-25000" dirty="0" smtClean="0">
                          <a:latin typeface="Calibri"/>
                        </a:rPr>
                        <a:t>2</a:t>
                      </a:r>
                      <a:endParaRPr lang="en-US" sz="1800" dirty="0" smtClean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alibri"/>
                        </a:rPr>
                        <a:t>Pruned candidate view set – only linear path</a:t>
                      </a:r>
                      <a:r>
                        <a:rPr lang="en-US" sz="1600" baseline="0" dirty="0" smtClean="0">
                          <a:latin typeface="Calibri"/>
                        </a:rPr>
                        <a:t> candidates</a:t>
                      </a:r>
                      <a:endParaRPr lang="en-US" sz="1600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</a:t>
            </a:r>
            <a:r>
              <a:rPr lang="en-US" dirty="0"/>
              <a:t>d</a:t>
            </a:r>
            <a:r>
              <a:rPr lang="en-US" dirty="0" smtClean="0"/>
              <a:t>ate Views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cardinality of the set of candidate views of a tree pattern query </a:t>
            </a:r>
            <a:r>
              <a:rPr lang="en-US" b="1" dirty="0" smtClean="0"/>
              <a:t>q</a:t>
            </a:r>
            <a:r>
              <a:rPr lang="en-US" dirty="0" smtClean="0"/>
              <a:t> of </a:t>
            </a:r>
            <a:r>
              <a:rPr lang="en-US" b="1" dirty="0" smtClean="0"/>
              <a:t>|q| </a:t>
            </a:r>
            <a:r>
              <a:rPr lang="en-US" dirty="0" smtClean="0"/>
              <a:t>nodes is bounded by: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Size of the set of candidate views for a tree pattern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019291"/>
              </p:ext>
            </p:extLst>
          </p:nvPr>
        </p:nvGraphicFramePr>
        <p:xfrm>
          <a:off x="2153658" y="2881760"/>
          <a:ext cx="43529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name="Equation" r:id="rId4" imgW="2171700" imgH="495300" progId="Equation.3">
                  <p:embed/>
                </p:oleObj>
              </mc:Choice>
              <mc:Fallback>
                <p:oleObj name="Equation" r:id="rId4" imgW="2171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3658" y="2881760"/>
                        <a:ext cx="435292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ular Callout 22"/>
          <p:cNvSpPr/>
          <p:nvPr/>
        </p:nvSpPr>
        <p:spPr>
          <a:xfrm>
            <a:off x="1374188" y="4774079"/>
            <a:ext cx="2216438" cy="1417171"/>
          </a:xfrm>
          <a:prstGeom prst="wedgeRoundRectCallout">
            <a:avLst>
              <a:gd name="adj1" fmla="val 57137"/>
              <a:gd name="adj2" fmla="val -10787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alibri"/>
              </a:rPr>
              <a:t>Combinations of nodes </a:t>
            </a:r>
            <a:r>
              <a:rPr lang="en-US" sz="1600" dirty="0" smtClean="0">
                <a:latin typeface="Calibri"/>
              </a:rPr>
              <a:t>of q: (</a:t>
            </a:r>
            <a:r>
              <a:rPr lang="en-US" sz="1600" dirty="0">
                <a:latin typeface="Calibri"/>
              </a:rPr>
              <a:t>{a},{b},{c},{</a:t>
            </a:r>
            <a:r>
              <a:rPr lang="en-US" sz="1600" dirty="0" err="1">
                <a:latin typeface="Calibri"/>
              </a:rPr>
              <a:t>a,b</a:t>
            </a:r>
            <a:r>
              <a:rPr lang="en-US" sz="1600" dirty="0">
                <a:latin typeface="Calibri"/>
              </a:rPr>
              <a:t>},{</a:t>
            </a:r>
            <a:r>
              <a:rPr lang="en-US" sz="1600" dirty="0" err="1">
                <a:latin typeface="Calibri"/>
              </a:rPr>
              <a:t>a,c</a:t>
            </a:r>
            <a:r>
              <a:rPr lang="en-US" sz="1600" dirty="0">
                <a:latin typeface="Calibri"/>
              </a:rPr>
              <a:t>},{</a:t>
            </a:r>
            <a:r>
              <a:rPr lang="en-US" sz="1600" dirty="0" err="1">
                <a:latin typeface="Calibri"/>
              </a:rPr>
              <a:t>a,b,c</a:t>
            </a:r>
            <a:r>
              <a:rPr lang="en-US" sz="1600" dirty="0">
                <a:latin typeface="Calibri"/>
              </a:rPr>
              <a:t>}) 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3801047" y="4774079"/>
            <a:ext cx="2271855" cy="1417171"/>
          </a:xfrm>
          <a:prstGeom prst="wedgeRoundRectCallout">
            <a:avLst>
              <a:gd name="adj1" fmla="val -20335"/>
              <a:gd name="adj2" fmla="val -13766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/>
              </a:rPr>
              <a:t>Edge combinations: how to connect nodes with  (</a:t>
            </a:r>
            <a:r>
              <a:rPr lang="en-US" sz="1600" dirty="0">
                <a:latin typeface="Calibri"/>
              </a:rPr>
              <a:t>/, //) e.g. /a/</a:t>
            </a:r>
            <a:r>
              <a:rPr lang="en-US" sz="1600" dirty="0" smtClean="0">
                <a:latin typeface="Calibri"/>
              </a:rPr>
              <a:t>b, /</a:t>
            </a:r>
            <a:r>
              <a:rPr lang="en-US" sz="1600" dirty="0">
                <a:latin typeface="Calibri"/>
              </a:rPr>
              <a:t>/a/b, /a//b, //a//b}.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6301510" y="4776512"/>
            <a:ext cx="2271855" cy="1417171"/>
          </a:xfrm>
          <a:prstGeom prst="wedgeRoundRectCallout">
            <a:avLst>
              <a:gd name="adj1" fmla="val -100628"/>
              <a:gd name="adj2" fmla="val -13859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/>
              </a:rPr>
              <a:t> </a:t>
            </a:r>
          </a:p>
          <a:p>
            <a:r>
              <a:rPr lang="en-US" sz="1600" dirty="0">
                <a:latin typeface="Calibri"/>
              </a:rPr>
              <a:t>There are 12 return node variations for each </a:t>
            </a:r>
            <a:r>
              <a:rPr lang="en-US" sz="1600" dirty="0" smtClean="0">
                <a:latin typeface="Calibri"/>
              </a:rPr>
              <a:t>node in a pattern </a:t>
            </a:r>
            <a:r>
              <a:rPr lang="en-US" sz="1600" dirty="0">
                <a:latin typeface="Calibri"/>
              </a:rPr>
              <a:t>e.g. (</a:t>
            </a:r>
            <a:r>
              <a:rPr lang="en-US" sz="1600" dirty="0" err="1">
                <a:latin typeface="Calibri"/>
              </a:rPr>
              <a:t>a</a:t>
            </a:r>
            <a:r>
              <a:rPr lang="en-US" sz="1600" baseline="-25000" dirty="0" err="1">
                <a:latin typeface="Calibri"/>
              </a:rPr>
              <a:t>ID,cont</a:t>
            </a:r>
            <a:r>
              <a:rPr lang="en-US" sz="1600" dirty="0" err="1">
                <a:latin typeface="Calibri"/>
              </a:rPr>
              <a:t>,a</a:t>
            </a:r>
            <a:r>
              <a:rPr lang="en-US" sz="1600" baseline="-25000" dirty="0" err="1">
                <a:latin typeface="Calibri"/>
              </a:rPr>
              <a:t>val</a:t>
            </a:r>
            <a:r>
              <a:rPr lang="en-US" sz="1600" dirty="0" err="1">
                <a:latin typeface="Calibri"/>
              </a:rPr>
              <a:t>,a</a:t>
            </a:r>
            <a:r>
              <a:rPr lang="en-US" sz="1600" baseline="-25000" dirty="0" err="1">
                <a:latin typeface="Calibri"/>
              </a:rPr>
              <a:t>ID,val</a:t>
            </a:r>
            <a:r>
              <a:rPr lang="en-US" sz="1600" baseline="-25000" dirty="0">
                <a:latin typeface="Calibri"/>
              </a:rPr>
              <a:t>…</a:t>
            </a:r>
            <a:r>
              <a:rPr lang="en-US" sz="1600" dirty="0">
                <a:latin typeface="Calibri"/>
              </a:rPr>
              <a:t>)</a:t>
            </a:r>
          </a:p>
          <a:p>
            <a:r>
              <a:rPr lang="en-US" sz="1600" dirty="0" smtClean="0">
                <a:latin typeface="Calibri"/>
              </a:rPr>
              <a:t> </a:t>
            </a:r>
            <a:endParaRPr lang="en-US" sz="1600" dirty="0"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4188" y="3732181"/>
            <a:ext cx="1322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Example: </a:t>
            </a:r>
            <a:br>
              <a:rPr lang="en-US" sz="2000" dirty="0" smtClean="0"/>
            </a:br>
            <a:r>
              <a:rPr lang="en-US" sz="2000" dirty="0" smtClean="0"/>
              <a:t>q=/a/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val</a:t>
            </a:r>
            <a:r>
              <a:rPr lang="en-US" sz="2000" dirty="0" smtClean="0"/>
              <a:t>/c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2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joined </a:t>
            </a:r>
            <a:r>
              <a:rPr lang="en-US" dirty="0"/>
              <a:t>p</a:t>
            </a:r>
            <a:r>
              <a:rPr lang="en-US" dirty="0" smtClean="0"/>
              <a:t>attern </a:t>
            </a:r>
            <a:r>
              <a:rPr lang="en-US" b="1" dirty="0" smtClean="0"/>
              <a:t>q</a:t>
            </a:r>
            <a:r>
              <a:rPr lang="en-US" dirty="0" smtClean="0"/>
              <a:t> with:</a:t>
            </a:r>
          </a:p>
          <a:p>
            <a:pPr lvl="1"/>
            <a:r>
              <a:rPr lang="en-US" b="1" dirty="0"/>
              <a:t>k</a:t>
            </a:r>
            <a:r>
              <a:rPr lang="en-US" dirty="0" smtClean="0"/>
              <a:t> tree patterns and</a:t>
            </a:r>
          </a:p>
          <a:p>
            <a:pPr lvl="1"/>
            <a:r>
              <a:rPr lang="en-US" b="1" dirty="0"/>
              <a:t>m</a:t>
            </a:r>
            <a:r>
              <a:rPr lang="en-US" dirty="0" smtClean="0"/>
              <a:t> value-joins</a:t>
            </a:r>
          </a:p>
          <a:p>
            <a:r>
              <a:rPr lang="en-US" dirty="0" smtClean="0"/>
              <a:t>The candidate view set size of </a:t>
            </a:r>
            <a:r>
              <a:rPr lang="en-US" b="1" dirty="0" smtClean="0"/>
              <a:t>q</a:t>
            </a:r>
            <a:r>
              <a:rPr lang="en-US" dirty="0" smtClean="0"/>
              <a:t> is bounded by: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Size of the set of candidate views </a:t>
            </a:r>
            <a:r>
              <a:rPr lang="en-US" dirty="0" smtClean="0"/>
              <a:t> for a joined pattern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57206"/>
              </p:ext>
            </p:extLst>
          </p:nvPr>
        </p:nvGraphicFramePr>
        <p:xfrm>
          <a:off x="3182938" y="3544888"/>
          <a:ext cx="21828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Equation" r:id="rId4" imgW="1066800" imgH="457200" progId="Equation.3">
                  <p:embed/>
                </p:oleObj>
              </mc:Choice>
              <mc:Fallback>
                <p:oleObj name="Equation" r:id="rId4" imgW="106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2938" y="3544888"/>
                        <a:ext cx="2182812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933181" y="4774933"/>
            <a:ext cx="2733943" cy="1240105"/>
          </a:xfrm>
          <a:prstGeom prst="wedgeRoundRectCallout">
            <a:avLst>
              <a:gd name="adj1" fmla="val 37059"/>
              <a:gd name="adj2" fmla="val -9763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/>
              </a:rPr>
              <a:t>Value join combinations</a:t>
            </a:r>
            <a:endParaRPr lang="en-US" sz="1600" dirty="0">
              <a:latin typeface="Calibri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880329" y="4774933"/>
            <a:ext cx="3057793" cy="1240105"/>
          </a:xfrm>
          <a:prstGeom prst="wedgeRoundRectCallout">
            <a:avLst>
              <a:gd name="adj1" fmla="val -33787"/>
              <a:gd name="adj2" fmla="val -80992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Calibri"/>
              </a:rPr>
              <a:t>Number of views resulting from all possible cartesian products of k tree patterns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31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Selection </a:t>
            </a:r>
            <a:r>
              <a:rPr lang="en-US" dirty="0"/>
              <a:t>A</a:t>
            </a:r>
            <a:r>
              <a:rPr lang="en-US" dirty="0" smtClean="0"/>
              <a:t>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 of materializing a view set V is</a:t>
            </a:r>
          </a:p>
          <a:p>
            <a:pPr lvl="1"/>
            <a:r>
              <a:rPr lang="en-US" dirty="0" smtClean="0"/>
              <a:t>The difference in cost of evaluating the workload over V</a:t>
            </a:r>
          </a:p>
          <a:p>
            <a:pPr lvl="2"/>
            <a:r>
              <a:rPr lang="en-US" dirty="0" smtClean="0"/>
              <a:t>vs. evaluating from the documents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Benefit of materializing a set of views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09999"/>
              </p:ext>
            </p:extLst>
          </p:nvPr>
        </p:nvGraphicFramePr>
        <p:xfrm>
          <a:off x="214313" y="3168650"/>
          <a:ext cx="85709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5" name="Equation" r:id="rId3" imgW="2895600" imgH="393700" progId="Equation.3">
                  <p:embed/>
                </p:oleObj>
              </mc:Choice>
              <mc:Fallback>
                <p:oleObj name="Equation" r:id="rId3" imgW="289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3168650"/>
                        <a:ext cx="8570912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4064000" y="4548187"/>
            <a:ext cx="2460625" cy="1381125"/>
          </a:xfrm>
          <a:prstGeom prst="wedgeRoundRectCallout">
            <a:avLst>
              <a:gd name="adj1" fmla="val -21478"/>
              <a:gd name="adj2" fmla="val -995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Cost of evaluating query q given the set of materialized views V</a:t>
            </a:r>
            <a:endParaRPr lang="en-US" dirty="0"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3314700"/>
            <a:ext cx="622300" cy="2159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97650" y="4548187"/>
            <a:ext cx="2460625" cy="1381125"/>
          </a:xfrm>
          <a:prstGeom prst="wedgeRoundRectCallout">
            <a:avLst>
              <a:gd name="adj1" fmla="val -21478"/>
              <a:gd name="adj2" fmla="val -995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Cost of evaluating query q from the documents</a:t>
            </a:r>
            <a:endParaRPr lang="en-US" dirty="0">
              <a:latin typeface="Calibri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851025" y="4810125"/>
            <a:ext cx="2149475" cy="634999"/>
          </a:xfrm>
          <a:prstGeom prst="wedgeRoundRectCallout">
            <a:avLst>
              <a:gd name="adj1" fmla="val 48199"/>
              <a:gd name="adj2" fmla="val -18792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</a:rPr>
              <a:t>Frequency of query q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03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75386"/>
              </p:ext>
            </p:extLst>
          </p:nvPr>
        </p:nvGraphicFramePr>
        <p:xfrm>
          <a:off x="1600807" y="3192955"/>
          <a:ext cx="5338926" cy="142079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69463"/>
                <a:gridCol w="2669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Tree</a:t>
                      </a:r>
                      <a:r>
                        <a:rPr lang="en-US" baseline="0" dirty="0" smtClean="0">
                          <a:latin typeface="Calibri"/>
                        </a:rPr>
                        <a:t> Pattern query</a:t>
                      </a:r>
                      <a:br>
                        <a:rPr lang="en-US" baseline="0" dirty="0" smtClean="0">
                          <a:latin typeface="Calibri"/>
                        </a:rPr>
                      </a:br>
                      <a:r>
                        <a:rPr lang="en-US" sz="1200" b="0" baseline="0" dirty="0" smtClean="0">
                          <a:latin typeface="Calibri"/>
                        </a:rPr>
                        <a:t>of </a:t>
                      </a:r>
                      <a:r>
                        <a:rPr lang="en-US" sz="1200" b="1" i="1" baseline="0" dirty="0" smtClean="0">
                          <a:latin typeface="Calibri"/>
                        </a:rPr>
                        <a:t>|q|</a:t>
                      </a:r>
                      <a:r>
                        <a:rPr lang="en-US" sz="1200" b="0" baseline="0" dirty="0" smtClean="0">
                          <a:latin typeface="Calibri"/>
                        </a:rPr>
                        <a:t> nodes</a:t>
                      </a:r>
                      <a:endParaRPr lang="en-US" sz="1200" b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</a:rPr>
                        <a:t>Joined Pattern query</a:t>
                      </a:r>
                      <a:r>
                        <a:rPr lang="en-US" baseline="0" dirty="0" smtClean="0">
                          <a:latin typeface="Calibri"/>
                        </a:rPr>
                        <a:t> </a:t>
                      </a:r>
                      <a:br>
                        <a:rPr lang="en-US" baseline="0" dirty="0" smtClean="0">
                          <a:latin typeface="Calibri"/>
                        </a:rPr>
                      </a:br>
                      <a:r>
                        <a:rPr lang="en-US" sz="1200" b="0" i="0" baseline="0" dirty="0" smtClean="0">
                          <a:latin typeface="Calibri"/>
                        </a:rPr>
                        <a:t>with </a:t>
                      </a:r>
                      <a:r>
                        <a:rPr lang="en-US" sz="1200" b="1" i="1" baseline="0" dirty="0" smtClean="0">
                          <a:latin typeface="Calibri"/>
                        </a:rPr>
                        <a:t>m</a:t>
                      </a:r>
                      <a:r>
                        <a:rPr lang="en-US" sz="1200" b="0" i="0" baseline="0" dirty="0" smtClean="0">
                          <a:latin typeface="Calibri"/>
                        </a:rPr>
                        <a:t> value joins &amp; </a:t>
                      </a:r>
                      <a:r>
                        <a:rPr lang="en-US" sz="1200" b="1" i="1" baseline="0" dirty="0" smtClean="0">
                          <a:latin typeface="Calibri"/>
                        </a:rPr>
                        <a:t>k</a:t>
                      </a:r>
                      <a:r>
                        <a:rPr lang="en-US" sz="1200" b="0" i="0" baseline="0" dirty="0" smtClean="0">
                          <a:latin typeface="Calibri"/>
                        </a:rPr>
                        <a:t> tree patterns </a:t>
                      </a:r>
                      <a:endParaRPr lang="en-US" sz="1200" b="0" i="0" dirty="0">
                        <a:latin typeface="Calibri"/>
                      </a:endParaRPr>
                    </a:p>
                  </a:txBody>
                  <a:tcPr/>
                </a:tc>
              </a:tr>
              <a:tr h="872152"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009680"/>
              </p:ext>
            </p:extLst>
          </p:nvPr>
        </p:nvGraphicFramePr>
        <p:xfrm>
          <a:off x="2426307" y="3903443"/>
          <a:ext cx="941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3" name="Equation" r:id="rId3" imgW="469900" imgH="215900" progId="Equation.3">
                  <p:embed/>
                </p:oleObj>
              </mc:Choice>
              <mc:Fallback>
                <p:oleObj name="Equation" r:id="rId3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6307" y="3903443"/>
                        <a:ext cx="941387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8015"/>
              </p:ext>
            </p:extLst>
          </p:nvPr>
        </p:nvGraphicFramePr>
        <p:xfrm>
          <a:off x="4567931" y="3694358"/>
          <a:ext cx="2054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4" name="Equation" r:id="rId5" imgW="1003300" imgH="457200" progId="Equation.3">
                  <p:embed/>
                </p:oleObj>
              </mc:Choice>
              <mc:Fallback>
                <p:oleObj name="Equation" r:id="rId5" imgW="1003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7931" y="3694358"/>
                        <a:ext cx="20542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4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View Selection Problem</a:t>
            </a:r>
          </a:p>
          <a:p>
            <a:r>
              <a:rPr lang="en-US" b="1" dirty="0" smtClean="0"/>
              <a:t>View Language &amp; Candidate Views</a:t>
            </a:r>
          </a:p>
          <a:p>
            <a:r>
              <a:rPr lang="en-US" dirty="0" smtClean="0"/>
              <a:t>View Selection Algorithms</a:t>
            </a:r>
          </a:p>
          <a:p>
            <a:r>
              <a:rPr lang="en-US" dirty="0"/>
              <a:t>Related Work &amp; Experimentation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0D146BB4-C21D-43C6-8860-2D264D588A8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and view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Anatomy of a query </a:t>
            </a:r>
            <a:endParaRPr lang="en-US" dirty="0"/>
          </a:p>
          <a:p>
            <a:endParaRPr lang="en-US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780143" y="4120707"/>
            <a:ext cx="1796139" cy="635000"/>
          </a:xfrm>
          <a:prstGeom prst="wedgeRoundRectCallout">
            <a:avLst>
              <a:gd name="adj1" fmla="val 48199"/>
              <a:gd name="adj2" fmla="val -18792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</a:rPr>
              <a:t>cont=subtree of the </a:t>
            </a:r>
            <a:r>
              <a:rPr lang="en-US" sz="1600" b="1" i="1" dirty="0" smtClean="0">
                <a:latin typeface="Calibri"/>
              </a:rPr>
              <a:t>text</a:t>
            </a:r>
            <a:r>
              <a:rPr lang="en-US" sz="1600" dirty="0" smtClean="0">
                <a:latin typeface="Calibri"/>
              </a:rPr>
              <a:t> element</a:t>
            </a:r>
            <a:endParaRPr lang="en-US" sz="1600" dirty="0">
              <a:latin typeface="Calibri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4506681" y="4139303"/>
            <a:ext cx="1815357" cy="616404"/>
          </a:xfrm>
          <a:prstGeom prst="wedgeRoundRectCallout">
            <a:avLst>
              <a:gd name="adj1" fmla="val -57309"/>
              <a:gd name="adj2" fmla="val -1636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</a:rPr>
              <a:t>Value-join</a:t>
            </a:r>
            <a:endParaRPr lang="en-US" sz="1600" b="1" i="1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8303" y="4991552"/>
            <a:ext cx="8047038" cy="14320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Return the ID of every </a:t>
            </a:r>
            <a:r>
              <a:rPr lang="en-US" sz="2500" b="1" i="1" dirty="0" smtClean="0">
                <a:solidFill>
                  <a:schemeClr val="tx1"/>
                </a:solidFill>
                <a:latin typeface="Calibri"/>
              </a:rPr>
              <a:t>book</a:t>
            </a:r>
            <a:r>
              <a:rPr lang="en-US" sz="2500" i="1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along with its </a:t>
            </a:r>
            <a:r>
              <a:rPr lang="en-US" sz="2500" b="1" i="1" dirty="0" smtClean="0">
                <a:solidFill>
                  <a:schemeClr val="tx1"/>
                </a:solidFill>
                <a:latin typeface="Calibri"/>
              </a:rPr>
              <a:t>text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 and </a:t>
            </a:r>
            <a:r>
              <a:rPr lang="en-US" sz="2500" b="1" i="1" dirty="0" smtClean="0">
                <a:solidFill>
                  <a:schemeClr val="tx1"/>
                </a:solidFill>
                <a:latin typeface="Calibri"/>
              </a:rPr>
              <a:t>author</a:t>
            </a:r>
            <a:r>
              <a:rPr lang="en-US" sz="2500" i="1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Calibri"/>
              </a:rPr>
              <a:t>if the book author has a paper in the SIGMOD conference.</a:t>
            </a:r>
            <a:endParaRPr lang="en-US" sz="2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26677" y="22843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/>
              <a:t>ID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3247943" y="1585532"/>
            <a:ext cx="1573971" cy="592355"/>
          </a:xfrm>
          <a:prstGeom prst="wedgeRoundRectCallout">
            <a:avLst>
              <a:gd name="adj1" fmla="val -40510"/>
              <a:gd name="adj2" fmla="val 877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/>
              </a:rPr>
              <a:t>ID of </a:t>
            </a:r>
            <a:r>
              <a:rPr lang="en-US" sz="1600" b="1" i="1" dirty="0" smtClean="0">
                <a:latin typeface="Calibri"/>
              </a:rPr>
              <a:t>book</a:t>
            </a:r>
            <a:endParaRPr lang="en-US" sz="1600" b="1" dirty="0"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73606" y="1835732"/>
            <a:ext cx="5549376" cy="1394891"/>
            <a:chOff x="1022511" y="2244018"/>
            <a:chExt cx="5549376" cy="1394891"/>
          </a:xfrm>
        </p:grpSpPr>
        <p:grpSp>
          <p:nvGrpSpPr>
            <p:cNvPr id="9" name="Group 8"/>
            <p:cNvGrpSpPr/>
            <p:nvPr/>
          </p:nvGrpSpPr>
          <p:grpSpPr>
            <a:xfrm>
              <a:off x="1022511" y="2244018"/>
              <a:ext cx="2175006" cy="1394891"/>
              <a:chOff x="1733041" y="3323313"/>
              <a:chExt cx="2175006" cy="13948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33041" y="3665468"/>
                <a:ext cx="2175006" cy="1052736"/>
                <a:chOff x="4032699" y="2855561"/>
                <a:chExt cx="2175006" cy="1052736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21043" y="2855561"/>
                  <a:ext cx="7408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book</a:t>
                  </a:r>
                  <a:endParaRPr lang="en-US" sz="2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032699" y="3507758"/>
                  <a:ext cx="9212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text</a:t>
                  </a:r>
                  <a:r>
                    <a:rPr lang="en-US" sz="2000" baseline="-25000" dirty="0" err="1" smtClean="0"/>
                    <a:t>cont</a:t>
                  </a:r>
                  <a:endParaRPr lang="en-US" sz="2000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077226" y="3508187"/>
                  <a:ext cx="11304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author</a:t>
                  </a:r>
                  <a:r>
                    <a:rPr lang="en-US" sz="2000" baseline="-25000" dirty="0" err="1" smtClean="0"/>
                    <a:t>val</a:t>
                  </a:r>
                  <a:endParaRPr lang="en-US" sz="2000" baseline="-25000" dirty="0"/>
                </a:p>
              </p:txBody>
            </p:sp>
            <p:cxnSp>
              <p:nvCxnSpPr>
                <p:cNvPr id="24" name="Straight Connector 23"/>
                <p:cNvCxnSpPr>
                  <a:stCxn id="21" idx="2"/>
                  <a:endCxn id="22" idx="0"/>
                </p:cNvCxnSpPr>
                <p:nvPr/>
              </p:nvCxnSpPr>
              <p:spPr>
                <a:xfrm flipH="1">
                  <a:off x="4493326" y="3255671"/>
                  <a:ext cx="598134" cy="252087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stCxn id="21" idx="2"/>
                  <a:endCxn id="23" idx="0"/>
                </p:cNvCxnSpPr>
                <p:nvPr/>
              </p:nvCxnSpPr>
              <p:spPr>
                <a:xfrm>
                  <a:off x="5091460" y="3255671"/>
                  <a:ext cx="551006" cy="252516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>
                <a:endCxn id="21" idx="0"/>
              </p:cNvCxnSpPr>
              <p:nvPr/>
            </p:nvCxnSpPr>
            <p:spPr>
              <a:xfrm>
                <a:off x="2791802" y="3323313"/>
                <a:ext cx="0" cy="342155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218270" y="2244018"/>
              <a:ext cx="3353617" cy="1393604"/>
              <a:chOff x="1755308" y="3324600"/>
              <a:chExt cx="3353617" cy="139360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755308" y="3679731"/>
                <a:ext cx="3353617" cy="1038473"/>
                <a:chOff x="4054966" y="2869824"/>
                <a:chExt cx="3353617" cy="1038473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4866186" y="2869824"/>
                  <a:ext cx="8406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paper</a:t>
                  </a:r>
                  <a:endParaRPr lang="en-US" sz="20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054966" y="3507758"/>
                  <a:ext cx="9156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author</a:t>
                  </a:r>
                  <a:endParaRPr lang="en-US" sz="2000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52705" y="3508187"/>
                  <a:ext cx="24558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conference</a:t>
                  </a:r>
                  <a:r>
                    <a:rPr lang="en-US" sz="2000" baseline="-25000" dirty="0" smtClean="0"/>
                    <a:t>[=“SIGMOD”]</a:t>
                  </a:r>
                  <a:endParaRPr lang="en-US" sz="2000" baseline="-25000" dirty="0"/>
                </a:p>
              </p:txBody>
            </p:sp>
            <p:cxnSp>
              <p:nvCxnSpPr>
                <p:cNvPr id="17" name="Straight Connector 16"/>
                <p:cNvCxnSpPr>
                  <a:stCxn id="14" idx="2"/>
                  <a:endCxn id="15" idx="0"/>
                </p:cNvCxnSpPr>
                <p:nvPr/>
              </p:nvCxnSpPr>
              <p:spPr>
                <a:xfrm flipH="1">
                  <a:off x="4512784" y="3269934"/>
                  <a:ext cx="773725" cy="237824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14" idx="2"/>
                  <a:endCxn id="16" idx="0"/>
                </p:cNvCxnSpPr>
                <p:nvPr/>
              </p:nvCxnSpPr>
              <p:spPr>
                <a:xfrm>
                  <a:off x="5286509" y="3269934"/>
                  <a:ext cx="894135" cy="238253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/>
              <p:cNvCxnSpPr>
                <a:endCxn id="14" idx="0"/>
              </p:cNvCxnSpPr>
              <p:nvPr/>
            </p:nvCxnSpPr>
            <p:spPr>
              <a:xfrm>
                <a:off x="2986851" y="3324600"/>
                <a:ext cx="0" cy="355131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29"/>
            <p:cNvCxnSpPr>
              <a:stCxn id="23" idx="2"/>
              <a:endCxn id="15" idx="2"/>
            </p:cNvCxnSpPr>
            <p:nvPr/>
          </p:nvCxnSpPr>
          <p:spPr>
            <a:xfrm rot="5400000" flipH="1" flipV="1">
              <a:off x="3153325" y="3116146"/>
              <a:ext cx="1716" cy="1043810"/>
            </a:xfrm>
            <a:prstGeom prst="curvedConnector3">
              <a:avLst>
                <a:gd name="adj1" fmla="val -13321678"/>
              </a:avLst>
            </a:prstGeom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6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3" name="Group 2"/>
          <p:cNvGrpSpPr/>
          <p:nvPr/>
        </p:nvGrpSpPr>
        <p:grpSpPr>
          <a:xfrm>
            <a:off x="6480505" y="1823772"/>
            <a:ext cx="2509655" cy="3066407"/>
            <a:chOff x="5840995" y="1411022"/>
            <a:chExt cx="2509655" cy="3066407"/>
          </a:xfrm>
        </p:grpSpPr>
        <p:grpSp>
          <p:nvGrpSpPr>
            <p:cNvPr id="64" name="Group 63"/>
            <p:cNvGrpSpPr/>
            <p:nvPr/>
          </p:nvGrpSpPr>
          <p:grpSpPr>
            <a:xfrm>
              <a:off x="5840995" y="1948006"/>
              <a:ext cx="2509655" cy="2529423"/>
              <a:chOff x="5103258" y="2599295"/>
              <a:chExt cx="2509655" cy="252942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103258" y="3600440"/>
                <a:ext cx="2509655" cy="1528278"/>
                <a:chOff x="3763343" y="2869824"/>
                <a:chExt cx="2509655" cy="1528278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4001500" y="2869824"/>
                  <a:ext cx="2006036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JOIN</a:t>
                  </a:r>
                </a:p>
                <a:p>
                  <a:pPr algn="ctr"/>
                  <a:r>
                    <a:rPr lang="en-US" sz="1400" dirty="0" smtClean="0"/>
                    <a:t>[v1.author</a:t>
                  </a:r>
                  <a:r>
                    <a:rPr lang="en-US" sz="1400" baseline="-25000" dirty="0" smtClean="0"/>
                    <a:t>ID</a:t>
                  </a:r>
                  <a:r>
                    <a:rPr lang="en-US" sz="1400" dirty="0"/>
                    <a:t>&gt;</a:t>
                  </a:r>
                  <a:r>
                    <a:rPr lang="en-US" sz="1400" dirty="0" smtClean="0"/>
                    <a:t>v2.book</a:t>
                  </a:r>
                  <a:r>
                    <a:rPr lang="en-US" sz="1400" baseline="-25000" dirty="0" smtClean="0"/>
                    <a:t>ID</a:t>
                  </a:r>
                  <a:r>
                    <a:rPr lang="en-US" sz="1400" dirty="0" smtClean="0"/>
                    <a:t>]</a:t>
                  </a:r>
                  <a:endParaRPr lang="en-US" sz="14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763343" y="4028770"/>
                  <a:ext cx="1180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SCAN(v</a:t>
                  </a:r>
                  <a:r>
                    <a:rPr lang="en-US" baseline="-25000" dirty="0" smtClean="0"/>
                    <a:t>1</a:t>
                  </a:r>
                  <a:r>
                    <a:rPr lang="en-US" dirty="0" smtClean="0"/>
                    <a:t>)</a:t>
                  </a:r>
                  <a:endParaRPr lang="en-US" baseline="-250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092266" y="4028770"/>
                  <a:ext cx="1180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SCAN(v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)</a:t>
                  </a:r>
                  <a:endParaRPr lang="en-US" baseline="-25000" dirty="0"/>
                </a:p>
              </p:txBody>
            </p:sp>
            <p:cxnSp>
              <p:nvCxnSpPr>
                <p:cNvPr id="71" name="Straight Connector 70"/>
                <p:cNvCxnSpPr>
                  <a:stCxn id="68" idx="2"/>
                  <a:endCxn id="69" idx="0"/>
                </p:cNvCxnSpPr>
                <p:nvPr/>
              </p:nvCxnSpPr>
              <p:spPr>
                <a:xfrm flipH="1">
                  <a:off x="4353709" y="3454600"/>
                  <a:ext cx="650809" cy="574170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68" idx="2"/>
                  <a:endCxn id="70" idx="0"/>
                </p:cNvCxnSpPr>
                <p:nvPr/>
              </p:nvCxnSpPr>
              <p:spPr>
                <a:xfrm>
                  <a:off x="5004518" y="3454600"/>
                  <a:ext cx="678114" cy="574170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65"/>
              <p:cNvCxnSpPr>
                <a:endCxn id="68" idx="0"/>
              </p:cNvCxnSpPr>
              <p:nvPr/>
            </p:nvCxnSpPr>
            <p:spPr>
              <a:xfrm>
                <a:off x="6344425" y="3184071"/>
                <a:ext cx="8" cy="416369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582232" y="2599295"/>
                <a:ext cx="152861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PROJECT</a:t>
                </a:r>
              </a:p>
              <a:p>
                <a:pPr algn="ctr"/>
                <a:r>
                  <a:rPr lang="en-US" sz="1400" dirty="0" smtClean="0"/>
                  <a:t>[</a:t>
                </a:r>
                <a:r>
                  <a:rPr lang="en-US" sz="1400" dirty="0" err="1" smtClean="0"/>
                  <a:t>text</a:t>
                </a:r>
                <a:r>
                  <a:rPr lang="en-US" sz="1400" baseline="-25000" dirty="0" err="1" smtClean="0"/>
                  <a:t>cont</a:t>
                </a:r>
                <a:r>
                  <a:rPr lang="en-US" sz="1400" baseline="-25000" dirty="0" smtClean="0"/>
                  <a:t>, </a:t>
                </a:r>
                <a:r>
                  <a:rPr lang="en-US" sz="1400" dirty="0" err="1" smtClean="0"/>
                  <a:t>author</a:t>
                </a:r>
                <a:r>
                  <a:rPr lang="en-US" sz="1400" baseline="-25000" dirty="0" err="1" smtClean="0"/>
                  <a:t>val</a:t>
                </a:r>
                <a:r>
                  <a:rPr lang="en-US" sz="1400" dirty="0" smtClean="0"/>
                  <a:t>]</a:t>
                </a:r>
                <a:endParaRPr lang="en-US" sz="1400" dirty="0"/>
              </a:p>
            </p:txBody>
          </p:sp>
        </p:grpSp>
        <p:sp>
          <p:nvSpPr>
            <p:cNvPr id="74" name="Content Placeholder 2"/>
            <p:cNvSpPr txBox="1">
              <a:spLocks/>
            </p:cNvSpPr>
            <p:nvPr/>
          </p:nvSpPr>
          <p:spPr bwMode="gray">
            <a:xfrm>
              <a:off x="6415616" y="1411022"/>
              <a:ext cx="1333107" cy="349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220663" indent="-21907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2pPr>
              <a:lvl3pPr marL="554038" indent="-127000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-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3pPr>
              <a:lvl4pPr marL="55562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+mn-lt"/>
                  <a:cs typeface="+mn-cs"/>
                </a:defRPr>
              </a:lvl4pPr>
              <a:lvl5pPr marL="5572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5pPr>
              <a:lvl6pPr marL="10144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6pPr>
              <a:lvl7pPr marL="14716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7pPr>
              <a:lvl8pPr marL="19288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8pPr>
              <a:lvl9pPr marL="23860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9pPr>
            </a:lstStyle>
            <a:p>
              <a:pPr lvl="1" indent="0">
                <a:buNone/>
              </a:pPr>
              <a:r>
                <a:rPr lang="en-US" sz="1800" b="1" dirty="0" smtClean="0">
                  <a:latin typeface="Calibri"/>
                </a:rPr>
                <a:t>Rewriting</a:t>
              </a:r>
            </a:p>
            <a:p>
              <a:pPr lvl="1" indent="0">
                <a:buNone/>
              </a:pPr>
              <a:endParaRPr lang="en-US" sz="1800" dirty="0" smtClean="0"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75763" y="1840394"/>
            <a:ext cx="3232595" cy="2839203"/>
            <a:chOff x="2675763" y="2142019"/>
            <a:chExt cx="3232595" cy="2839203"/>
          </a:xfrm>
        </p:grpSpPr>
        <p:grpSp>
          <p:nvGrpSpPr>
            <p:cNvPr id="150" name="Group 149"/>
            <p:cNvGrpSpPr/>
            <p:nvPr/>
          </p:nvGrpSpPr>
          <p:grpSpPr>
            <a:xfrm>
              <a:off x="3087261" y="3208665"/>
              <a:ext cx="1348972" cy="1128327"/>
              <a:chOff x="4464411" y="4473351"/>
              <a:chExt cx="1348972" cy="1128327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4577589" y="4473351"/>
                <a:ext cx="405504" cy="400110"/>
              </a:xfrm>
              <a:prstGeom prst="rect">
                <a:avLst/>
              </a:prstGeom>
              <a:ln w="6350" cmpd="sng">
                <a:noFill/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 anchorCtr="0">
                <a:spAutoFit/>
              </a:bodyPr>
              <a:lstStyle/>
              <a:p>
                <a:r>
                  <a:rPr lang="en-US" sz="2000" b="1" dirty="0" smtClean="0">
                    <a:latin typeface="Calibri"/>
                  </a:rPr>
                  <a:t>v</a:t>
                </a:r>
                <a:r>
                  <a:rPr lang="en-US" sz="2000" b="1" baseline="-25000" dirty="0" smtClean="0">
                    <a:latin typeface="Calibri"/>
                  </a:rPr>
                  <a:t>1</a:t>
                </a:r>
                <a:endParaRPr lang="en-US" sz="2000" b="1" baseline="-25000" dirty="0">
                  <a:latin typeface="Calibri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464411" y="5201568"/>
                <a:ext cx="13489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</a:t>
                </a:r>
                <a:r>
                  <a:rPr lang="en-US" sz="2000" baseline="-25000" dirty="0" err="1" smtClean="0"/>
                  <a:t>ID,val</a:t>
                </a:r>
                <a:endParaRPr lang="en-US" sz="2000" baseline="-25000" dirty="0"/>
              </a:p>
            </p:txBody>
          </p:sp>
          <p:cxnSp>
            <p:nvCxnSpPr>
              <p:cNvPr id="182" name="Straight Connector 181"/>
              <p:cNvCxnSpPr>
                <a:endCxn id="179" idx="0"/>
              </p:cNvCxnSpPr>
              <p:nvPr/>
            </p:nvCxnSpPr>
            <p:spPr>
              <a:xfrm>
                <a:off x="5138897" y="4873461"/>
                <a:ext cx="0" cy="328107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4768612" y="3208665"/>
              <a:ext cx="1139746" cy="1772557"/>
              <a:chOff x="6536617" y="4473351"/>
              <a:chExt cx="1139746" cy="1772557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6545182" y="4473351"/>
                <a:ext cx="405504" cy="400110"/>
              </a:xfrm>
              <a:prstGeom prst="rect">
                <a:avLst/>
              </a:prstGeom>
              <a:ln w="6350" cmpd="sng">
                <a:noFill/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 anchorCtr="0">
                <a:spAutoFit/>
              </a:bodyPr>
              <a:lstStyle/>
              <a:p>
                <a:r>
                  <a:rPr lang="en-US" sz="2000" b="1" dirty="0" smtClean="0">
                    <a:latin typeface="Calibri"/>
                  </a:rPr>
                  <a:t>v</a:t>
                </a:r>
                <a:r>
                  <a:rPr lang="en-US" sz="2000" b="1" baseline="-25000" dirty="0" smtClean="0">
                    <a:latin typeface="Calibri"/>
                  </a:rPr>
                  <a:t>2</a:t>
                </a:r>
                <a:endParaRPr lang="en-US" sz="2000" b="1" baseline="-25000" dirty="0">
                  <a:latin typeface="Calibri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650580" y="5201568"/>
                <a:ext cx="911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book</a:t>
                </a:r>
                <a:r>
                  <a:rPr lang="en-US" sz="2000" baseline="-25000" dirty="0" err="1"/>
                  <a:t>I</a:t>
                </a:r>
                <a:r>
                  <a:rPr lang="en-US" sz="2000" baseline="-25000" dirty="0" err="1" smtClean="0"/>
                  <a:t>D</a:t>
                </a:r>
                <a:endParaRPr lang="en-US" sz="2000" baseline="-2500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6617" y="5845798"/>
                <a:ext cx="1139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text</a:t>
                </a:r>
                <a:r>
                  <a:rPr lang="en-US" sz="2000" baseline="-25000" dirty="0" err="1" smtClean="0"/>
                  <a:t>ID,cont</a:t>
                </a:r>
                <a:endParaRPr lang="en-US" sz="2000" baseline="-25000" dirty="0"/>
              </a:p>
            </p:txBody>
          </p:sp>
          <p:cxnSp>
            <p:nvCxnSpPr>
              <p:cNvPr id="171" name="Straight Connector 170"/>
              <p:cNvCxnSpPr>
                <a:stCxn id="169" idx="2"/>
                <a:endCxn id="170" idx="0"/>
              </p:cNvCxnSpPr>
              <p:nvPr/>
            </p:nvCxnSpPr>
            <p:spPr>
              <a:xfrm>
                <a:off x="7106490" y="5601678"/>
                <a:ext cx="0" cy="244120"/>
              </a:xfrm>
              <a:prstGeom prst="line">
                <a:avLst/>
              </a:prstGeom>
              <a:ln w="25400" cmpd="sng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endCxn id="169" idx="0"/>
              </p:cNvCxnSpPr>
              <p:nvPr/>
            </p:nvCxnSpPr>
            <p:spPr>
              <a:xfrm>
                <a:off x="7106490" y="4873461"/>
                <a:ext cx="0" cy="328107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ontent Placeholder 2"/>
            <p:cNvSpPr txBox="1">
              <a:spLocks/>
            </p:cNvSpPr>
            <p:nvPr/>
          </p:nvSpPr>
          <p:spPr bwMode="gray">
            <a:xfrm>
              <a:off x="2675763" y="2142019"/>
              <a:ext cx="3232595" cy="349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220663" indent="-21907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2pPr>
              <a:lvl3pPr marL="554038" indent="-127000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-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3pPr>
              <a:lvl4pPr marL="55562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+mn-lt"/>
                  <a:cs typeface="+mn-cs"/>
                </a:defRPr>
              </a:lvl4pPr>
              <a:lvl5pPr marL="5572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5pPr>
              <a:lvl6pPr marL="10144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6pPr>
              <a:lvl7pPr marL="14716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7pPr>
              <a:lvl8pPr marL="19288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8pPr>
              <a:lvl9pPr marL="23860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9pPr>
            </a:lstStyle>
            <a:p>
              <a:pPr lvl="1" indent="0" algn="ctr">
                <a:buNone/>
              </a:pPr>
              <a:r>
                <a:rPr lang="en-US" sz="1800" b="1" dirty="0" smtClean="0">
                  <a:latin typeface="Calibri"/>
                </a:rPr>
                <a:t>Candidate Views</a:t>
              </a:r>
              <a:br>
                <a:rPr lang="en-US" sz="1800" b="1" dirty="0" smtClean="0">
                  <a:latin typeface="Calibri"/>
                </a:rPr>
              </a:br>
              <a:endParaRPr lang="en-US" sz="1800" b="1" dirty="0" smtClean="0">
                <a:latin typeface="Calibri"/>
              </a:endParaRPr>
            </a:p>
            <a:p>
              <a:pPr lvl="1" indent="0">
                <a:buNone/>
              </a:pPr>
              <a:r>
                <a:rPr lang="en-US" sz="1800" dirty="0" smtClean="0">
                  <a:latin typeface="Calibri"/>
                </a:rPr>
                <a:t>Example: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264857" y="1824519"/>
            <a:ext cx="2511995" cy="2632909"/>
            <a:chOff x="-264857" y="2126144"/>
            <a:chExt cx="2511995" cy="2632909"/>
          </a:xfrm>
        </p:grpSpPr>
        <p:sp>
          <p:nvSpPr>
            <p:cNvPr id="135" name="Content Placeholder 2"/>
            <p:cNvSpPr txBox="1">
              <a:spLocks/>
            </p:cNvSpPr>
            <p:nvPr/>
          </p:nvSpPr>
          <p:spPr bwMode="gray">
            <a:xfrm>
              <a:off x="-264857" y="2126144"/>
              <a:ext cx="2511995" cy="349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220663" indent="-21907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Char char="•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2pPr>
              <a:lvl3pPr marL="554038" indent="-127000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Font typeface="Arial" charset="0"/>
                <a:buChar char="-"/>
                <a:defRPr sz="1600">
                  <a:solidFill>
                    <a:schemeClr val="tx2"/>
                  </a:solidFill>
                  <a:latin typeface="+mn-lt"/>
                  <a:cs typeface="+mn-cs"/>
                </a:defRPr>
              </a:lvl3pPr>
              <a:lvl4pPr marL="555625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2"/>
                  </a:solidFill>
                  <a:latin typeface="+mn-lt"/>
                  <a:cs typeface="+mn-cs"/>
                </a:defRPr>
              </a:lvl4pPr>
              <a:lvl5pPr marL="5572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5pPr>
              <a:lvl6pPr marL="10144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6pPr>
              <a:lvl7pPr marL="14716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7pPr>
              <a:lvl8pPr marL="19288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8pPr>
              <a:lvl9pPr marL="2386013" algn="l" rtl="0"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2"/>
                  </a:solidFill>
                  <a:latin typeface="+mn-lt"/>
                  <a:cs typeface="+mn-cs"/>
                </a:defRPr>
              </a:lvl9pPr>
            </a:lstStyle>
            <a:p>
              <a:pPr lvl="1" indent="0" algn="ctr">
                <a:buNone/>
              </a:pPr>
              <a:r>
                <a:rPr lang="en-US" sz="1800" b="1" dirty="0">
                  <a:latin typeface="Calibri"/>
                </a:rPr>
                <a:t>Q</a:t>
              </a:r>
              <a:r>
                <a:rPr lang="en-US" sz="1800" b="1" dirty="0" smtClean="0">
                  <a:latin typeface="Calibri"/>
                </a:rPr>
                <a:t>uery</a:t>
              </a:r>
            </a:p>
            <a:p>
              <a:pPr lvl="1" indent="0">
                <a:buNone/>
              </a:pPr>
              <a:endParaRPr lang="en-US" dirty="0" smtClean="0">
                <a:latin typeface="Calibri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82564" y="3353567"/>
              <a:ext cx="2064574" cy="1405486"/>
              <a:chOff x="1426174" y="4321460"/>
              <a:chExt cx="2064574" cy="1405486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426174" y="4665593"/>
                <a:ext cx="2064574" cy="1061353"/>
                <a:chOff x="3725832" y="3855686"/>
                <a:chExt cx="2064574" cy="1061353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292418" y="3855686"/>
                  <a:ext cx="74083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book</a:t>
                  </a:r>
                  <a:endParaRPr lang="en-US" sz="20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4659927" y="4516929"/>
                  <a:ext cx="11304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author</a:t>
                  </a:r>
                  <a:r>
                    <a:rPr lang="en-US" sz="2000" baseline="-25000" dirty="0" err="1" smtClean="0"/>
                    <a:t>val</a:t>
                  </a:r>
                  <a:endParaRPr lang="en-US" sz="2000" baseline="-250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3725832" y="4508312"/>
                  <a:ext cx="92125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 smtClean="0"/>
                    <a:t>text</a:t>
                  </a:r>
                  <a:r>
                    <a:rPr lang="en-US" sz="2000" baseline="-25000" dirty="0" err="1" smtClean="0"/>
                    <a:t>cont</a:t>
                  </a:r>
                  <a:endParaRPr lang="en-US" sz="2000" baseline="-25000" dirty="0"/>
                </a:p>
              </p:txBody>
            </p:sp>
            <p:cxnSp>
              <p:nvCxnSpPr>
                <p:cNvPr id="144" name="Straight Connector 143"/>
                <p:cNvCxnSpPr>
                  <a:stCxn id="141" idx="2"/>
                  <a:endCxn id="142" idx="0"/>
                </p:cNvCxnSpPr>
                <p:nvPr/>
              </p:nvCxnSpPr>
              <p:spPr>
                <a:xfrm>
                  <a:off x="4662835" y="4255796"/>
                  <a:ext cx="562332" cy="261133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141" idx="2"/>
                  <a:endCxn id="143" idx="0"/>
                </p:cNvCxnSpPr>
                <p:nvPr/>
              </p:nvCxnSpPr>
              <p:spPr>
                <a:xfrm flipH="1">
                  <a:off x="4186459" y="4255796"/>
                  <a:ext cx="476376" cy="252516"/>
                </a:xfrm>
                <a:prstGeom prst="line">
                  <a:avLst/>
                </a:prstGeom>
                <a:ln>
                  <a:solidFill>
                    <a:srgbClr val="FF66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/>
              <p:cNvCxnSpPr/>
              <p:nvPr/>
            </p:nvCxnSpPr>
            <p:spPr>
              <a:xfrm>
                <a:off x="2363177" y="4321460"/>
                <a:ext cx="0" cy="361565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" name="Straight Connector 80"/>
          <p:cNvCxnSpPr/>
          <p:nvPr/>
        </p:nvCxnSpPr>
        <p:spPr>
          <a:xfrm>
            <a:off x="2675763" y="2174128"/>
            <a:ext cx="24761" cy="2874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41196" y="2174128"/>
            <a:ext cx="0" cy="2874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7314" y="5222873"/>
            <a:ext cx="8980486" cy="9683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chemeClr val="tx1"/>
                </a:solidFill>
                <a:latin typeface="Calibri"/>
              </a:rPr>
              <a:t>Candidate views: views that can participate in a rewriting of a query.</a:t>
            </a:r>
            <a:endParaRPr lang="en-US" sz="2300" dirty="0">
              <a:solidFill>
                <a:schemeClr val="tx1"/>
              </a:solidFill>
              <a:latin typeface="Calibri"/>
            </a:endParaRP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chemeClr val="tx1"/>
                </a:solidFill>
                <a:latin typeface="Calibri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81" y="5755741"/>
            <a:ext cx="8866093" cy="387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300" dirty="0">
                <a:latin typeface="Calibri"/>
                <a:sym typeface="Wingdings"/>
              </a:rPr>
              <a:t>Property: </a:t>
            </a:r>
            <a:r>
              <a:rPr lang="en-US" sz="2300" dirty="0">
                <a:latin typeface="Calibri"/>
              </a:rPr>
              <a:t>candidate views are exactly those embeddable in a query.</a:t>
            </a:r>
          </a:p>
        </p:txBody>
      </p:sp>
    </p:spTree>
    <p:extLst>
      <p:ext uri="{BB962C8B-B14F-4D97-AF65-F5344CB8AC3E}">
        <p14:creationId xmlns:p14="http://schemas.microsoft.com/office/powerpoint/2010/main" val="16464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candidate views</a:t>
            </a:r>
          </a:p>
          <a:p>
            <a:pPr lvl="1"/>
            <a:r>
              <a:rPr lang="en-US" dirty="0"/>
              <a:t>For query of m value joins and k tree patterns: </a:t>
            </a:r>
            <a:endParaRPr lang="en-US" dirty="0" smtClean="0"/>
          </a:p>
          <a:p>
            <a:r>
              <a:rPr lang="en-US" dirty="0" smtClean="0"/>
              <a:t>Early pruning is needed</a:t>
            </a:r>
            <a:endParaRPr lang="en-US" b="1" dirty="0" smtClean="0"/>
          </a:p>
          <a:p>
            <a:r>
              <a:rPr lang="en-US" dirty="0" smtClean="0"/>
              <a:t>Rules of thumb for pruning</a:t>
            </a:r>
          </a:p>
          <a:p>
            <a:pPr lvl="1"/>
            <a:r>
              <a:rPr lang="en-US" dirty="0" smtClean="0"/>
              <a:t>Drop all views that can be replaced by others</a:t>
            </a:r>
          </a:p>
          <a:p>
            <a:pPr lvl="1"/>
            <a:r>
              <a:rPr lang="en-US" dirty="0" smtClean="0"/>
              <a:t>Views should not store anything extraneous</a:t>
            </a:r>
          </a:p>
          <a:p>
            <a:r>
              <a:rPr lang="en-US" b="1" dirty="0" smtClean="0"/>
              <a:t>Challenge</a:t>
            </a:r>
            <a:r>
              <a:rPr lang="en-US" dirty="0" smtClean="0"/>
              <a:t>: remove maximum number of views </a:t>
            </a:r>
          </a:p>
          <a:p>
            <a:pPr lvl="1"/>
            <a:r>
              <a:rPr lang="en-US" dirty="0" smtClean="0"/>
              <a:t>Preserve low cost and/or small size rewriting possibilities.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6BB4-C21D-43C6-8860-2D264D588A8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75102"/>
              </p:ext>
            </p:extLst>
          </p:nvPr>
        </p:nvGraphicFramePr>
        <p:xfrm>
          <a:off x="5630862" y="2122733"/>
          <a:ext cx="2054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3" imgW="1003300" imgH="457200" progId="Equation.3">
                  <p:embed/>
                </p:oleObj>
              </mc:Choice>
              <mc:Fallback>
                <p:oleObj name="Equation" r:id="rId3" imgW="1003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0862" y="2122733"/>
                        <a:ext cx="205422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30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Views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Materialized View Selection for XQuery Workloads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13762" y="6455335"/>
            <a:ext cx="554038" cy="365125"/>
          </a:xfrm>
        </p:spPr>
        <p:txBody>
          <a:bodyPr/>
          <a:lstStyle/>
          <a:p>
            <a:fld id="{0D146BB4-C21D-43C6-8860-2D264D588A8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98518" y="1120482"/>
            <a:ext cx="7558960" cy="774700"/>
          </a:xfrm>
        </p:spPr>
        <p:txBody>
          <a:bodyPr/>
          <a:lstStyle/>
          <a:p>
            <a:r>
              <a:rPr lang="en-US" dirty="0"/>
              <a:t>Pruning </a:t>
            </a:r>
            <a:r>
              <a:rPr lang="en-US" dirty="0" smtClean="0"/>
              <a:t>techniques</a:t>
            </a:r>
            <a:endParaRPr lang="en-US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9085" y="3810574"/>
            <a:ext cx="2109218" cy="1396955"/>
            <a:chOff x="1806854" y="3321335"/>
            <a:chExt cx="2109218" cy="1396955"/>
          </a:xfrm>
        </p:grpSpPr>
        <p:grpSp>
          <p:nvGrpSpPr>
            <p:cNvPr id="13" name="Group 12"/>
            <p:cNvGrpSpPr/>
            <p:nvPr/>
          </p:nvGrpSpPr>
          <p:grpSpPr>
            <a:xfrm>
              <a:off x="1806854" y="3665468"/>
              <a:ext cx="2109218" cy="1052822"/>
              <a:chOff x="4106512" y="2855561"/>
              <a:chExt cx="2109218" cy="105282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21043" y="2855561"/>
                <a:ext cx="74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book</a:t>
                </a:r>
                <a:endParaRPr lang="en-US" sz="2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85251" y="3507758"/>
                <a:ext cx="1130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author</a:t>
                </a:r>
                <a:r>
                  <a:rPr lang="en-US" sz="2000" baseline="-25000" dirty="0" err="1" smtClean="0"/>
                  <a:t>val</a:t>
                </a:r>
                <a:endParaRPr lang="en-US" sz="2000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06512" y="3508273"/>
                <a:ext cx="9212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text</a:t>
                </a:r>
                <a:r>
                  <a:rPr lang="en-US" sz="2000" baseline="-25000" dirty="0" err="1" smtClean="0"/>
                  <a:t>cont</a:t>
                </a:r>
                <a:endParaRPr lang="en-US" sz="2000" baseline="-25000" dirty="0"/>
              </a:p>
            </p:txBody>
          </p:sp>
          <p:cxnSp>
            <p:nvCxnSpPr>
              <p:cNvPr id="18" name="Straight Connector 17"/>
              <p:cNvCxnSpPr>
                <a:stCxn id="15" idx="2"/>
                <a:endCxn id="16" idx="0"/>
              </p:cNvCxnSpPr>
              <p:nvPr/>
            </p:nvCxnSpPr>
            <p:spPr>
              <a:xfrm>
                <a:off x="5091460" y="3255671"/>
                <a:ext cx="559031" cy="252087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4567139" y="3255671"/>
                <a:ext cx="524321" cy="252602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2791802" y="3321335"/>
              <a:ext cx="0" cy="361565"/>
            </a:xfrm>
            <a:prstGeom prst="line">
              <a:avLst/>
            </a:prstGeom>
            <a:ln w="8255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929314" y="3428162"/>
            <a:ext cx="1504650" cy="1089582"/>
            <a:chOff x="2300732" y="4504129"/>
            <a:chExt cx="1504650" cy="1089582"/>
          </a:xfrm>
        </p:grpSpPr>
        <p:sp>
          <p:nvSpPr>
            <p:cNvPr id="76" name="TextBox 75"/>
            <p:cNvSpPr txBox="1"/>
            <p:nvPr/>
          </p:nvSpPr>
          <p:spPr>
            <a:xfrm>
              <a:off x="2300732" y="4662879"/>
              <a:ext cx="405504" cy="400110"/>
            </a:xfrm>
            <a:prstGeom prst="rect">
              <a:avLst/>
            </a:prstGeom>
            <a:noFill/>
            <a:ln w="6350" cmpd="sng">
              <a:noFill/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2000" b="1" dirty="0" smtClean="0">
                  <a:latin typeface="Calibri"/>
                </a:rPr>
                <a:t>v</a:t>
              </a:r>
              <a:r>
                <a:rPr lang="en-US" sz="2000" b="1" baseline="-25000" dirty="0" smtClean="0">
                  <a:latin typeface="Calibri"/>
                </a:rPr>
                <a:t>2</a:t>
              </a:r>
              <a:endParaRPr lang="en-US" sz="2000" b="1" baseline="-25000" dirty="0"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4292" y="5193601"/>
              <a:ext cx="1501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author</a:t>
              </a:r>
              <a:r>
                <a:rPr lang="en-US" sz="2000" baseline="-25000" dirty="0" err="1"/>
                <a:t>ID</a:t>
              </a:r>
              <a:r>
                <a:rPr lang="en-US" sz="2000" baseline="-25000" dirty="0"/>
                <a:t>, cont</a:t>
              </a:r>
            </a:p>
          </p:txBody>
        </p:sp>
        <p:cxnSp>
          <p:nvCxnSpPr>
            <p:cNvPr id="78" name="Straight Connector 77"/>
            <p:cNvCxnSpPr>
              <a:endCxn id="77" idx="0"/>
            </p:cNvCxnSpPr>
            <p:nvPr/>
          </p:nvCxnSpPr>
          <p:spPr>
            <a:xfrm>
              <a:off x="3054837" y="4791291"/>
              <a:ext cx="0" cy="402310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674440"/>
                </p:ext>
              </p:extLst>
            </p:nvPr>
          </p:nvGraphicFramePr>
          <p:xfrm>
            <a:off x="3445962" y="4504129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9" name="Equation" r:id="rId4" imgW="114300" imgH="165100" progId="Equation.3">
                    <p:embed/>
                  </p:oleObj>
                </mc:Choice>
                <mc:Fallback>
                  <p:oleObj name="Equation" r:id="rId4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45962" y="4504129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/>
          <p:cNvGrpSpPr/>
          <p:nvPr/>
        </p:nvGrpSpPr>
        <p:grpSpPr>
          <a:xfrm>
            <a:off x="7591255" y="3615117"/>
            <a:ext cx="1370630" cy="890202"/>
            <a:chOff x="4444545" y="4711476"/>
            <a:chExt cx="1370630" cy="890202"/>
          </a:xfrm>
        </p:grpSpPr>
        <p:sp>
          <p:nvSpPr>
            <p:cNvPr id="81" name="TextBox 80"/>
            <p:cNvSpPr txBox="1"/>
            <p:nvPr/>
          </p:nvSpPr>
          <p:spPr>
            <a:xfrm>
              <a:off x="4444545" y="4711476"/>
              <a:ext cx="471628" cy="400110"/>
            </a:xfrm>
            <a:prstGeom prst="rect">
              <a:avLst/>
            </a:prstGeom>
            <a:noFill/>
            <a:ln w="6350" cmpd="sng">
              <a:noFill/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latin typeface="Calibri"/>
                </a:rPr>
                <a:t>v</a:t>
              </a:r>
              <a:r>
                <a:rPr lang="en-US" sz="2000" b="1" baseline="-25000" dirty="0" smtClean="0">
                  <a:latin typeface="Calibri"/>
                </a:rPr>
                <a:t>2</a:t>
              </a:r>
              <a:r>
                <a:rPr lang="en-US" sz="2000" b="1" dirty="0" smtClean="0">
                  <a:latin typeface="Calibri"/>
                </a:rPr>
                <a:t>‘</a:t>
              </a:r>
              <a:endParaRPr lang="en-US" sz="2000" b="1" baseline="-25000" dirty="0"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66203" y="5201568"/>
              <a:ext cx="1348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author</a:t>
              </a:r>
              <a:r>
                <a:rPr lang="en-US" sz="2000" baseline="-25000" dirty="0" err="1" smtClean="0"/>
                <a:t>ID,val</a:t>
              </a:r>
              <a:endParaRPr lang="en-US" sz="2000" baseline="-25000" dirty="0"/>
            </a:p>
          </p:txBody>
        </p:sp>
        <p:cxnSp>
          <p:nvCxnSpPr>
            <p:cNvPr id="85" name="Straight Connector 84"/>
            <p:cNvCxnSpPr>
              <a:endCxn id="82" idx="0"/>
            </p:cNvCxnSpPr>
            <p:nvPr/>
          </p:nvCxnSpPr>
          <p:spPr>
            <a:xfrm>
              <a:off x="5140689" y="4811683"/>
              <a:ext cx="0" cy="389885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092929" y="4861598"/>
            <a:ext cx="1139746" cy="1582057"/>
            <a:chOff x="5508104" y="4695325"/>
            <a:chExt cx="1139746" cy="1582057"/>
          </a:xfrm>
        </p:grpSpPr>
        <p:sp>
          <p:nvSpPr>
            <p:cNvPr id="87" name="TextBox 86"/>
            <p:cNvSpPr txBox="1"/>
            <p:nvPr/>
          </p:nvSpPr>
          <p:spPr>
            <a:xfrm>
              <a:off x="5525580" y="4695325"/>
              <a:ext cx="405504" cy="400110"/>
            </a:xfrm>
            <a:prstGeom prst="rect">
              <a:avLst/>
            </a:prstGeom>
            <a:noFill/>
            <a:ln w="6350" cmpd="sng">
              <a:noFill/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2000" b="1" dirty="0" smtClean="0">
                  <a:latin typeface="Calibri"/>
                </a:rPr>
                <a:t>v</a:t>
              </a:r>
              <a:r>
                <a:rPr lang="en-US" sz="2000" b="1" baseline="-25000" dirty="0">
                  <a:latin typeface="Calibri"/>
                </a:rPr>
                <a:t>3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22067" y="5233042"/>
              <a:ext cx="911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book</a:t>
              </a:r>
              <a:r>
                <a:rPr lang="en-US" sz="2000" baseline="-25000" dirty="0" err="1"/>
                <a:t>I</a:t>
              </a:r>
              <a:r>
                <a:rPr lang="en-US" sz="2000" baseline="-25000" dirty="0" err="1" smtClean="0"/>
                <a:t>D</a:t>
              </a:r>
              <a:endParaRPr lang="en-US" sz="2000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08104" y="5877272"/>
              <a:ext cx="1139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text</a:t>
              </a:r>
              <a:r>
                <a:rPr lang="en-US" sz="2000" baseline="-25000" dirty="0" err="1" smtClean="0"/>
                <a:t>ID,cont</a:t>
              </a:r>
              <a:endParaRPr lang="en-US" sz="2000" baseline="-25000" dirty="0"/>
            </a:p>
          </p:txBody>
        </p:sp>
        <p:cxnSp>
          <p:nvCxnSpPr>
            <p:cNvPr id="90" name="Straight Connector 89"/>
            <p:cNvCxnSpPr>
              <a:stCxn id="88" idx="2"/>
              <a:endCxn id="89" idx="0"/>
            </p:cNvCxnSpPr>
            <p:nvPr/>
          </p:nvCxnSpPr>
          <p:spPr>
            <a:xfrm>
              <a:off x="6077977" y="5633152"/>
              <a:ext cx="0" cy="244120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endCxn id="88" idx="0"/>
            </p:cNvCxnSpPr>
            <p:nvPr/>
          </p:nvCxnSpPr>
          <p:spPr>
            <a:xfrm>
              <a:off x="6077977" y="4850960"/>
              <a:ext cx="0" cy="382082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63767" y="3661133"/>
            <a:ext cx="1186045" cy="1589536"/>
            <a:chOff x="7390937" y="4647976"/>
            <a:chExt cx="1186045" cy="1589536"/>
          </a:xfrm>
        </p:grpSpPr>
        <p:sp>
          <p:nvSpPr>
            <p:cNvPr id="109" name="TextBox 108"/>
            <p:cNvSpPr txBox="1"/>
            <p:nvPr/>
          </p:nvSpPr>
          <p:spPr>
            <a:xfrm>
              <a:off x="7390937" y="4647976"/>
              <a:ext cx="405504" cy="400110"/>
            </a:xfrm>
            <a:prstGeom prst="rect">
              <a:avLst/>
            </a:prstGeom>
            <a:noFill/>
            <a:ln w="6350" cmpd="sng">
              <a:noFill/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2000" b="1" dirty="0" smtClean="0">
                  <a:latin typeface="Calibri"/>
                </a:rPr>
                <a:t>v</a:t>
              </a:r>
              <a:r>
                <a:rPr lang="en-US" sz="2000" b="1" baseline="-25000" dirty="0" smtClean="0">
                  <a:latin typeface="Calibri"/>
                </a:rPr>
                <a:t>1</a:t>
              </a:r>
              <a:endParaRPr lang="en-US" sz="2000" b="1" baseline="-25000" dirty="0">
                <a:latin typeface="Calibri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65121" y="5201568"/>
              <a:ext cx="74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book</a:t>
              </a:r>
              <a:endParaRPr lang="en-US" sz="2000" baseline="-25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94092" y="5837402"/>
              <a:ext cx="1082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author</a:t>
              </a:r>
              <a:r>
                <a:rPr lang="en-US" sz="2000" baseline="-25000" dirty="0" err="1" smtClean="0"/>
                <a:t>ID</a:t>
              </a:r>
              <a:endParaRPr lang="en-US" sz="2000" baseline="-25000" dirty="0"/>
            </a:p>
          </p:txBody>
        </p:sp>
        <p:cxnSp>
          <p:nvCxnSpPr>
            <p:cNvPr id="112" name="Straight Connector 111"/>
            <p:cNvCxnSpPr>
              <a:stCxn id="110" idx="2"/>
              <a:endCxn id="111" idx="0"/>
            </p:cNvCxnSpPr>
            <p:nvPr/>
          </p:nvCxnSpPr>
          <p:spPr>
            <a:xfrm flipH="1">
              <a:off x="8035537" y="5601678"/>
              <a:ext cx="1" cy="23572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018274" y="4811683"/>
              <a:ext cx="0" cy="405363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Multiply 119"/>
          <p:cNvSpPr/>
          <p:nvPr/>
        </p:nvSpPr>
        <p:spPr>
          <a:xfrm>
            <a:off x="2988771" y="3492323"/>
            <a:ext cx="1262113" cy="2019092"/>
          </a:xfrm>
          <a:prstGeom prst="mathMultiply">
            <a:avLst>
              <a:gd name="adj1" fmla="val 518"/>
            </a:avLst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21" name="Multiply 120"/>
          <p:cNvSpPr/>
          <p:nvPr/>
        </p:nvSpPr>
        <p:spPr>
          <a:xfrm>
            <a:off x="6048706" y="4692747"/>
            <a:ext cx="1262113" cy="2019092"/>
          </a:xfrm>
          <a:prstGeom prst="mathMultiply">
            <a:avLst>
              <a:gd name="adj1" fmla="val 518"/>
            </a:avLst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23" name="Multiply 122"/>
          <p:cNvSpPr/>
          <p:nvPr/>
        </p:nvSpPr>
        <p:spPr>
          <a:xfrm>
            <a:off x="6051620" y="3290242"/>
            <a:ext cx="1262113" cy="2019092"/>
          </a:xfrm>
          <a:prstGeom prst="mathMultiply">
            <a:avLst>
              <a:gd name="adj1" fmla="val 518"/>
            </a:avLst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25" name="Donut 124"/>
          <p:cNvSpPr/>
          <p:nvPr/>
        </p:nvSpPr>
        <p:spPr>
          <a:xfrm>
            <a:off x="792152" y="4077605"/>
            <a:ext cx="840840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6" name="Donut 125"/>
          <p:cNvSpPr/>
          <p:nvPr/>
        </p:nvSpPr>
        <p:spPr>
          <a:xfrm>
            <a:off x="1184039" y="4773994"/>
            <a:ext cx="1232769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7" name="Donut 126"/>
          <p:cNvSpPr/>
          <p:nvPr/>
        </p:nvSpPr>
        <p:spPr>
          <a:xfrm>
            <a:off x="513391" y="4426871"/>
            <a:ext cx="900001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8" name="Donut 127"/>
          <p:cNvSpPr/>
          <p:nvPr/>
        </p:nvSpPr>
        <p:spPr>
          <a:xfrm>
            <a:off x="5932874" y="4112375"/>
            <a:ext cx="1502490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0" name="Donut 129"/>
          <p:cNvSpPr/>
          <p:nvPr/>
        </p:nvSpPr>
        <p:spPr>
          <a:xfrm>
            <a:off x="3200347" y="4147071"/>
            <a:ext cx="840840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1" name="Donut 130"/>
          <p:cNvSpPr/>
          <p:nvPr/>
        </p:nvSpPr>
        <p:spPr>
          <a:xfrm>
            <a:off x="6262533" y="5658820"/>
            <a:ext cx="840840" cy="545463"/>
          </a:xfrm>
          <a:prstGeom prst="donut">
            <a:avLst>
              <a:gd name="adj" fmla="val 290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5102198" y="106598"/>
            <a:ext cx="4041802" cy="1161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alibri"/>
            </a:endParaRPr>
          </a:p>
        </p:txBody>
      </p:sp>
      <p:sp>
        <p:nvSpPr>
          <p:cNvPr id="119" name="Content Placeholder 2"/>
          <p:cNvSpPr txBox="1">
            <a:spLocks/>
          </p:cNvSpPr>
          <p:nvPr/>
        </p:nvSpPr>
        <p:spPr bwMode="gray">
          <a:xfrm>
            <a:off x="-122872" y="1656601"/>
            <a:ext cx="2511995" cy="34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0663" indent="-219075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2"/>
                </a:solidFill>
                <a:latin typeface="+mn-lt"/>
                <a:cs typeface="+mn-cs"/>
              </a:defRPr>
            </a:lvl2pPr>
            <a:lvl3pPr marL="554038" indent="-1270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600">
                <a:solidFill>
                  <a:schemeClr val="tx2"/>
                </a:solidFill>
                <a:latin typeface="+mn-lt"/>
                <a:cs typeface="+mn-cs"/>
              </a:defRPr>
            </a:lvl3pPr>
            <a:lvl4pPr marL="555625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4pPr>
            <a:lvl5pPr marL="5572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5pPr>
            <a:lvl6pPr marL="10144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6pPr>
            <a:lvl7pPr marL="14716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7pPr>
            <a:lvl8pPr marL="19288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8pPr>
            <a:lvl9pPr marL="23860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1800" b="1" dirty="0">
                <a:latin typeface="Calibri"/>
              </a:rPr>
              <a:t>Q</a:t>
            </a:r>
            <a:r>
              <a:rPr lang="en-US" sz="1800" b="1" dirty="0" smtClean="0">
                <a:latin typeface="Calibri"/>
              </a:rPr>
              <a:t>uery</a:t>
            </a:r>
            <a:endParaRPr lang="en-US" b="1" dirty="0" smtClean="0">
              <a:latin typeface="Calibri"/>
            </a:endParaRPr>
          </a:p>
          <a:p>
            <a:pPr lvl="1" indent="0">
              <a:buNone/>
            </a:pPr>
            <a:endParaRPr lang="en-US" dirty="0" smtClean="0">
              <a:latin typeface="Calibri"/>
            </a:endParaRPr>
          </a:p>
        </p:txBody>
      </p:sp>
      <p:sp>
        <p:nvSpPr>
          <p:cNvPr id="135" name="Content Placeholder 2"/>
          <p:cNvSpPr txBox="1">
            <a:spLocks/>
          </p:cNvSpPr>
          <p:nvPr/>
        </p:nvSpPr>
        <p:spPr bwMode="gray">
          <a:xfrm>
            <a:off x="4310111" y="1656601"/>
            <a:ext cx="2511995" cy="34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0663" indent="-219075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600">
                <a:solidFill>
                  <a:schemeClr val="tx2"/>
                </a:solidFill>
                <a:latin typeface="+mn-lt"/>
                <a:cs typeface="+mn-cs"/>
              </a:defRPr>
            </a:lvl2pPr>
            <a:lvl3pPr marL="554038" indent="-1270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1600">
                <a:solidFill>
                  <a:schemeClr val="tx2"/>
                </a:solidFill>
                <a:latin typeface="+mn-lt"/>
                <a:cs typeface="+mn-cs"/>
              </a:defRPr>
            </a:lvl3pPr>
            <a:lvl4pPr marL="555625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4pPr>
            <a:lvl5pPr marL="5572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5pPr>
            <a:lvl6pPr marL="10144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6pPr>
            <a:lvl7pPr marL="14716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7pPr>
            <a:lvl8pPr marL="19288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8pPr>
            <a:lvl9pPr marL="2386013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1800" b="1" dirty="0" smtClean="0">
                <a:latin typeface="Calibri"/>
              </a:rPr>
              <a:t>Candidate Views</a:t>
            </a:r>
          </a:p>
          <a:p>
            <a:pPr lvl="1" indent="0">
              <a:buNone/>
            </a:pPr>
            <a:endParaRPr lang="en-US" dirty="0" smtClean="0">
              <a:latin typeface="Calibri"/>
            </a:endParaRP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5703063" y="2091447"/>
            <a:ext cx="4952066" cy="21435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2"/>
            </a:pPr>
            <a:r>
              <a:rPr lang="en-US" sz="1800" dirty="0" smtClean="0">
                <a:latin typeface="Calibri"/>
              </a:rPr>
              <a:t>Do not store unnecessary data </a:t>
            </a:r>
            <a:endParaRPr lang="en-US" sz="1800" dirty="0">
              <a:latin typeface="Calibri"/>
            </a:endParaRPr>
          </a:p>
          <a:p>
            <a:pPr lvl="1"/>
            <a:r>
              <a:rPr lang="en-US" sz="1600" dirty="0" smtClean="0">
                <a:latin typeface="Calibri"/>
              </a:rPr>
              <a:t>i</a:t>
            </a:r>
            <a:r>
              <a:rPr lang="en-US" sz="1600" dirty="0">
                <a:latin typeface="Calibri"/>
              </a:rPr>
              <a:t>.</a:t>
            </a:r>
            <a:r>
              <a:rPr lang="en-US" sz="1600" dirty="0" smtClean="0">
                <a:latin typeface="Calibri"/>
              </a:rPr>
              <a:t>e. useless </a:t>
            </a:r>
            <a:r>
              <a:rPr lang="en-US" sz="1600" b="1" dirty="0">
                <a:latin typeface="Calibri"/>
              </a:rPr>
              <a:t>cont</a:t>
            </a:r>
            <a:r>
              <a:rPr lang="en-US" sz="1600" dirty="0">
                <a:latin typeface="Calibri"/>
              </a:rPr>
              <a:t>, </a:t>
            </a:r>
            <a:r>
              <a:rPr lang="en-US" sz="1600" b="1" dirty="0">
                <a:latin typeface="Calibri"/>
              </a:rPr>
              <a:t>val</a:t>
            </a:r>
            <a:r>
              <a:rPr lang="en-US" sz="1600" dirty="0">
                <a:latin typeface="Calibri"/>
              </a:rPr>
              <a:t> or </a:t>
            </a:r>
            <a:r>
              <a:rPr lang="en-US" sz="1600" b="1" dirty="0">
                <a:latin typeface="Calibri"/>
              </a:rPr>
              <a:t>//</a:t>
            </a:r>
            <a:r>
              <a:rPr lang="en-US" sz="1600" dirty="0">
                <a:latin typeface="Calibri"/>
              </a:rPr>
              <a:t>-</a:t>
            </a:r>
            <a:r>
              <a:rPr lang="en-US" sz="1600" dirty="0" smtClean="0">
                <a:latin typeface="Calibri"/>
              </a:rPr>
              <a:t>axis</a:t>
            </a:r>
            <a:endParaRPr lang="en-US" sz="1600" dirty="0">
              <a:latin typeface="Calibri"/>
            </a:endParaRPr>
          </a:p>
          <a:p>
            <a:pPr lvl="1"/>
            <a:r>
              <a:rPr lang="en-US" sz="1600" dirty="0">
                <a:latin typeface="Calibri"/>
              </a:rPr>
              <a:t>Avoid expensive </a:t>
            </a:r>
            <a:r>
              <a:rPr lang="en-US" sz="1600" dirty="0" smtClean="0">
                <a:latin typeface="Calibri"/>
              </a:rPr>
              <a:t>rewritings</a:t>
            </a:r>
          </a:p>
          <a:p>
            <a:pPr lvl="1"/>
            <a:r>
              <a:rPr lang="en-US" sz="1600" dirty="0" smtClean="0">
                <a:latin typeface="Calibri"/>
              </a:rPr>
              <a:t>Save space</a:t>
            </a:r>
            <a:endParaRPr lang="en-US" sz="1600" dirty="0">
              <a:latin typeface="Calibri"/>
            </a:endParaRPr>
          </a:p>
        </p:txBody>
      </p:sp>
      <p:sp>
        <p:nvSpPr>
          <p:cNvPr id="143" name="Content Placeholder 2"/>
          <p:cNvSpPr txBox="1">
            <a:spLocks/>
          </p:cNvSpPr>
          <p:nvPr/>
        </p:nvSpPr>
        <p:spPr>
          <a:xfrm>
            <a:off x="2464433" y="2123197"/>
            <a:ext cx="3286255" cy="21435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/>
            </a:pPr>
            <a:r>
              <a:rPr lang="en-US" sz="1800" dirty="0" smtClean="0">
                <a:latin typeface="Calibri"/>
              </a:rPr>
              <a:t>Annotate all nodes with ID</a:t>
            </a:r>
            <a:endParaRPr lang="en-US" sz="1600" dirty="0" smtClean="0">
              <a:latin typeface="Calibri"/>
            </a:endParaRPr>
          </a:p>
          <a:p>
            <a:pPr lvl="1"/>
            <a:r>
              <a:rPr lang="en-US" sz="1600" dirty="0" smtClean="0">
                <a:latin typeface="Calibri"/>
              </a:rPr>
              <a:t>Maximize rewriting opportunities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453513" y="2270125"/>
            <a:ext cx="24761" cy="41513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4213075" y="3655698"/>
            <a:ext cx="1157728" cy="1621286"/>
            <a:chOff x="7419254" y="4616226"/>
            <a:chExt cx="1157728" cy="1621286"/>
          </a:xfrm>
        </p:grpSpPr>
        <p:sp>
          <p:nvSpPr>
            <p:cNvPr id="93" name="TextBox 92"/>
            <p:cNvSpPr txBox="1"/>
            <p:nvPr/>
          </p:nvSpPr>
          <p:spPr>
            <a:xfrm>
              <a:off x="7419254" y="4616226"/>
              <a:ext cx="471628" cy="400110"/>
            </a:xfrm>
            <a:prstGeom prst="rect">
              <a:avLst/>
            </a:prstGeom>
            <a:noFill/>
            <a:ln w="6350" cmpd="sng">
              <a:noFill/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latin typeface="Calibri"/>
                </a:rPr>
                <a:t>v</a:t>
              </a:r>
              <a:r>
                <a:rPr lang="en-US" sz="2000" b="1" baseline="-25000" dirty="0" smtClean="0">
                  <a:latin typeface="Calibri"/>
                </a:rPr>
                <a:t>1</a:t>
              </a:r>
              <a:r>
                <a:rPr lang="en-US" sz="2000" b="1" dirty="0" smtClean="0">
                  <a:latin typeface="Calibri"/>
                </a:rPr>
                <a:t>‘</a:t>
              </a:r>
              <a:endParaRPr lang="en-US" sz="2000" b="1" baseline="-25000" dirty="0"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69871" y="5201568"/>
              <a:ext cx="911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book</a:t>
              </a:r>
              <a:r>
                <a:rPr lang="en-US" sz="2000" baseline="-25000" dirty="0" err="1" smtClean="0"/>
                <a:t>ID</a:t>
              </a:r>
              <a:endParaRPr lang="en-US" sz="20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494092" y="5837402"/>
              <a:ext cx="1082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author</a:t>
              </a:r>
              <a:r>
                <a:rPr lang="en-US" sz="2000" baseline="-25000" dirty="0" err="1" smtClean="0"/>
                <a:t>ID</a:t>
              </a:r>
              <a:endParaRPr lang="en-US" sz="2000" baseline="-25000" dirty="0"/>
            </a:p>
          </p:txBody>
        </p:sp>
        <p:cxnSp>
          <p:nvCxnSpPr>
            <p:cNvPr id="96" name="Straight Connector 95"/>
            <p:cNvCxnSpPr>
              <a:stCxn id="94" idx="2"/>
              <a:endCxn id="95" idx="0"/>
            </p:cNvCxnSpPr>
            <p:nvPr/>
          </p:nvCxnSpPr>
          <p:spPr>
            <a:xfrm>
              <a:off x="8025781" y="5601678"/>
              <a:ext cx="9756" cy="23572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endCxn id="94" idx="0"/>
            </p:cNvCxnSpPr>
            <p:nvPr/>
          </p:nvCxnSpPr>
          <p:spPr>
            <a:xfrm>
              <a:off x="8025781" y="4785368"/>
              <a:ext cx="0" cy="416200"/>
            </a:xfrm>
            <a:prstGeom prst="line">
              <a:avLst/>
            </a:prstGeom>
            <a:ln w="76200" cmpd="dbl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737617" y="4871123"/>
            <a:ext cx="1139746" cy="1550307"/>
            <a:chOff x="7578867" y="4458373"/>
            <a:chExt cx="1139746" cy="1550307"/>
          </a:xfrm>
        </p:grpSpPr>
        <p:grpSp>
          <p:nvGrpSpPr>
            <p:cNvPr id="72" name="Group 71"/>
            <p:cNvGrpSpPr/>
            <p:nvPr/>
          </p:nvGrpSpPr>
          <p:grpSpPr>
            <a:xfrm>
              <a:off x="7578867" y="4458373"/>
              <a:ext cx="1139746" cy="1550307"/>
              <a:chOff x="5508104" y="4727075"/>
              <a:chExt cx="1139746" cy="155030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5509705" y="4727075"/>
                <a:ext cx="471628" cy="400110"/>
              </a:xfrm>
              <a:prstGeom prst="rect">
                <a:avLst/>
              </a:prstGeom>
              <a:noFill/>
              <a:ln w="6350" cmpd="sng">
                <a:noFill/>
                <a:prstDash val="sys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 anchor="ctr" anchorCtr="0">
                <a:spAutoFit/>
              </a:bodyPr>
              <a:lstStyle/>
              <a:p>
                <a:r>
                  <a:rPr lang="en-US" sz="2000" b="1" dirty="0">
                    <a:latin typeface="Calibri"/>
                  </a:rPr>
                  <a:t>v</a:t>
                </a:r>
                <a:r>
                  <a:rPr lang="en-US" sz="2000" b="1" baseline="-25000" dirty="0" smtClean="0">
                    <a:latin typeface="Calibri"/>
                  </a:rPr>
                  <a:t>3</a:t>
                </a:r>
                <a:r>
                  <a:rPr lang="en-US" sz="2000" b="1" dirty="0" smtClean="0">
                    <a:latin typeface="Calibri"/>
                  </a:rPr>
                  <a:t>‘</a:t>
                </a:r>
                <a:endParaRPr lang="en-US" sz="2000" b="1" baseline="-25000" dirty="0">
                  <a:latin typeface="Calibri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622067" y="5233042"/>
                <a:ext cx="911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book</a:t>
                </a:r>
                <a:r>
                  <a:rPr lang="en-US" sz="2000" baseline="-25000" dirty="0" err="1"/>
                  <a:t>I</a:t>
                </a:r>
                <a:r>
                  <a:rPr lang="en-US" sz="2000" baseline="-25000" dirty="0" err="1" smtClean="0"/>
                  <a:t>D</a:t>
                </a:r>
                <a:endParaRPr lang="en-US" sz="2000" baseline="-250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508104" y="5877272"/>
                <a:ext cx="1139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/>
                  <a:t>text</a:t>
                </a:r>
                <a:r>
                  <a:rPr lang="en-US" sz="2000" baseline="-25000" dirty="0" err="1" smtClean="0"/>
                  <a:t>ID,cont</a:t>
                </a:r>
                <a:endParaRPr lang="en-US" sz="2000" baseline="-25000" dirty="0"/>
              </a:p>
            </p:txBody>
          </p:sp>
          <p:cxnSp>
            <p:nvCxnSpPr>
              <p:cNvPr id="104" name="Straight Connector 103"/>
              <p:cNvCxnSpPr>
                <a:endCxn id="74" idx="0"/>
              </p:cNvCxnSpPr>
              <p:nvPr/>
            </p:nvCxnSpPr>
            <p:spPr>
              <a:xfrm>
                <a:off x="6077977" y="4904935"/>
                <a:ext cx="0" cy="328107"/>
              </a:xfrm>
              <a:prstGeom prst="line">
                <a:avLst/>
              </a:prstGeom>
              <a:ln w="76200" cmpd="dbl">
                <a:solidFill>
                  <a:srgbClr val="FF66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74" idx="2"/>
              <a:endCxn id="101" idx="0"/>
            </p:cNvCxnSpPr>
            <p:nvPr/>
          </p:nvCxnSpPr>
          <p:spPr>
            <a:xfrm>
              <a:off x="8148740" y="5364450"/>
              <a:ext cx="0" cy="2441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>
            <a:off x="5687188" y="2270125"/>
            <a:ext cx="0" cy="41513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5703063" y="4902873"/>
            <a:ext cx="3338199" cy="5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1" animBg="1"/>
      <p:bldP spid="123" grpId="1" animBg="1"/>
      <p:bldP spid="125" grpId="1" animBg="1"/>
      <p:bldP spid="125" grpId="2" animBg="1"/>
      <p:bldP spid="126" grpId="1" animBg="1"/>
      <p:bldP spid="126" grpId="2" animBg="1"/>
      <p:bldP spid="126" grpId="3" animBg="1"/>
      <p:bldP spid="127" grpId="1" animBg="1"/>
      <p:bldP spid="127" grpId="2" animBg="1"/>
      <p:bldP spid="128" grpId="1" animBg="1"/>
      <p:bldP spid="128" grpId="2" animBg="1"/>
      <p:bldP spid="130" grpId="0" animBg="1"/>
      <p:bldP spid="130" grpId="1" animBg="1"/>
      <p:bldP spid="131" grpId="1" animBg="1"/>
      <p:bldP spid="131" grpId="2" animBg="1"/>
      <p:bldP spid="136" grpId="0"/>
      <p:bldP spid="1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View Selection Problem</a:t>
            </a:r>
          </a:p>
          <a:p>
            <a:r>
              <a:rPr lang="en-US" sz="2400" dirty="0" smtClean="0"/>
              <a:t>View Language &amp; Candidate Views</a:t>
            </a:r>
          </a:p>
          <a:p>
            <a:r>
              <a:rPr lang="en-US" sz="2400" b="1" dirty="0" smtClean="0"/>
              <a:t>View Selection Algorithms</a:t>
            </a:r>
          </a:p>
          <a:p>
            <a:r>
              <a:rPr lang="en-US" sz="2400" dirty="0"/>
              <a:t>Related Work &amp; Experimentation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Materialized View Selection for XQuery Workloads</a:t>
            </a: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mtClean="0"/>
              <a:t>- </a:t>
            </a:r>
            <a:fld id="{0D146BB4-C21D-43C6-8860-2D264D588A8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que_PP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que_PP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_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_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Texte et chapitre orange">
  <a:themeElements>
    <a:clrScheme name="Texte et chapitre oran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oran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oran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 visuel et sommaire">
  <a:themeElements>
    <a:clrScheme name="Couv visuel et sommai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visuel et sommair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v visuel et sommai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uv logo equipe  et dernière">
  <a:themeElements>
    <a:clrScheme name="Couv logo equipe  et dernièr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Couv logo equipe  et dernièr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uv logo equipe  et dernièr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xte et chapitre rouge">
  <a:themeElements>
    <a:clrScheme name="Texte et chapitre rouge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rou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rouge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e et chapitre bleu">
  <a:themeElements>
    <a:clrScheme name="Texte et chapitre bleu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bleu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xte et chapitre vert">
  <a:themeElements>
    <a:clrScheme name="Texte et chapitre ver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er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ver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exte et chapitre violet">
  <a:themeElements>
    <a:clrScheme name="Texte et chapitre violet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viole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violet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exte et chapitre gris">
  <a:themeElements>
    <a:clrScheme name="Texte et chapitre gris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gr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gris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xte et chapitre kaki">
  <a:themeElements>
    <a:clrScheme name="Texte et chapitre kaki 1">
      <a:dk1>
        <a:srgbClr val="000000"/>
      </a:dk1>
      <a:lt1>
        <a:srgbClr val="FFFFFF"/>
      </a:lt1>
      <a:dk2>
        <a:srgbClr val="808080"/>
      </a:dk2>
      <a:lt2>
        <a:srgbClr val="E1001A"/>
      </a:lt2>
      <a:accent1>
        <a:srgbClr val="1C4672"/>
      </a:accent1>
      <a:accent2>
        <a:srgbClr val="2C972E"/>
      </a:accent2>
      <a:accent3>
        <a:srgbClr val="FFFFFF"/>
      </a:accent3>
      <a:accent4>
        <a:srgbClr val="000000"/>
      </a:accent4>
      <a:accent5>
        <a:srgbClr val="ABB0BC"/>
      </a:accent5>
      <a:accent6>
        <a:srgbClr val="278829"/>
      </a:accent6>
      <a:hlink>
        <a:srgbClr val="732B4A"/>
      </a:hlink>
      <a:folHlink>
        <a:srgbClr val="595C6D"/>
      </a:folHlink>
    </a:clrScheme>
    <a:fontScheme name="Texte et chapitre kaki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e et chapitre kaki 1">
        <a:dk1>
          <a:srgbClr val="000000"/>
        </a:dk1>
        <a:lt1>
          <a:srgbClr val="FFFFFF"/>
        </a:lt1>
        <a:dk2>
          <a:srgbClr val="808080"/>
        </a:dk2>
        <a:lt2>
          <a:srgbClr val="E1001A"/>
        </a:lt2>
        <a:accent1>
          <a:srgbClr val="1C4672"/>
        </a:accent1>
        <a:accent2>
          <a:srgbClr val="2C972E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278829"/>
        </a:accent6>
        <a:hlink>
          <a:srgbClr val="732B4A"/>
        </a:hlink>
        <a:folHlink>
          <a:srgbClr val="595C6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INRIA.thmx</Template>
  <TotalTime>8620</TotalTime>
  <Words>2511</Words>
  <Application>Microsoft Macintosh PowerPoint</Application>
  <PresentationFormat>On-screen Show (4:3)</PresentationFormat>
  <Paragraphs>630</Paragraphs>
  <Slides>39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20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INRIA</vt:lpstr>
      <vt:lpstr>Couv visuel et sommaire</vt:lpstr>
      <vt:lpstr>Couv logo equipe  et dernière</vt:lpstr>
      <vt:lpstr>Texte et chapitre rouge</vt:lpstr>
      <vt:lpstr>Texte et chapitre bleu</vt:lpstr>
      <vt:lpstr>Texte et chapitre vert</vt:lpstr>
      <vt:lpstr>Texte et chapitre violet</vt:lpstr>
      <vt:lpstr>Texte et chapitre gris</vt:lpstr>
      <vt:lpstr>Texte et chapitre kaki</vt:lpstr>
      <vt:lpstr>Texte et chapitre orange</vt:lpstr>
      <vt:lpstr>1_Couv visuel et sommaire</vt:lpstr>
      <vt:lpstr>1_Couv logo equipe  et dernière</vt:lpstr>
      <vt:lpstr>1_Texte et chapitre rouge</vt:lpstr>
      <vt:lpstr>1_Texte et chapitre bleu</vt:lpstr>
      <vt:lpstr>1_Texte et chapitre vert</vt:lpstr>
      <vt:lpstr>1_Texte et chapitre violet</vt:lpstr>
      <vt:lpstr>1_Texte et chapitre gris</vt:lpstr>
      <vt:lpstr>1_Texte et chapitre kaki</vt:lpstr>
      <vt:lpstr>1_Texte et chapitre orange</vt:lpstr>
      <vt:lpstr>Advantage</vt:lpstr>
      <vt:lpstr>Equation</vt:lpstr>
      <vt:lpstr>PowerPoint Presentation</vt:lpstr>
      <vt:lpstr>View selection in XML databases</vt:lpstr>
      <vt:lpstr>Materialized View Selection for XQuery Workloads</vt:lpstr>
      <vt:lpstr>Outline</vt:lpstr>
      <vt:lpstr>Query and view language</vt:lpstr>
      <vt:lpstr>Candidate Views</vt:lpstr>
      <vt:lpstr>Candidate Views</vt:lpstr>
      <vt:lpstr>Candidate Views</vt:lpstr>
      <vt:lpstr>Outline</vt:lpstr>
      <vt:lpstr>Materializing a set of views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View Selection Algorithms</vt:lpstr>
      <vt:lpstr>Outline</vt:lpstr>
      <vt:lpstr>Related Work</vt:lpstr>
      <vt:lpstr>Experimental Evaluation</vt:lpstr>
      <vt:lpstr>Experimental Evaluation</vt:lpstr>
      <vt:lpstr>Experimental Evaluation</vt:lpstr>
      <vt:lpstr>Experimental Evaluation</vt:lpstr>
      <vt:lpstr>Conclusions</vt:lpstr>
      <vt:lpstr>Thank you</vt:lpstr>
      <vt:lpstr>BACKUP</vt:lpstr>
      <vt:lpstr>Cost of algebraic plans</vt:lpstr>
      <vt:lpstr>Cost of algebraic plans</vt:lpstr>
      <vt:lpstr>Experimental Evaluation</vt:lpstr>
      <vt:lpstr>Experimental Evaluation</vt:lpstr>
      <vt:lpstr>Candidate Views</vt:lpstr>
      <vt:lpstr>Candidate Views</vt:lpstr>
      <vt:lpstr>View Selection Algorithms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Materialized View Selection for XQuery Workloads  </dc:title>
  <dc:creator>A.K.</dc:creator>
  <cp:lastModifiedBy>A.K.</cp:lastModifiedBy>
  <cp:revision>1086</cp:revision>
  <dcterms:created xsi:type="dcterms:W3CDTF">2011-11-28T14:14:51Z</dcterms:created>
  <dcterms:modified xsi:type="dcterms:W3CDTF">2012-06-19T13:01:50Z</dcterms:modified>
</cp:coreProperties>
</file>