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Times New Roman" panose="02020603050405020304" pitchFamily="18" charset="0"/>
                <a:sym typeface="Franklin Gothic"/>
              </a:rPr>
              <a:t>Ministry: </a:t>
            </a:r>
            <a:r>
              <a:rPr lang="en-US" dirty="0"/>
              <a:t>Ministry of External Affairs (MEA)</a:t>
            </a:r>
          </a:p>
          <a:p>
            <a:pPr marL="0" lvl="0" indent="0" algn="l" rtl="0">
              <a:lnSpc>
                <a:spcPct val="90000"/>
              </a:lnSpc>
              <a:spcBef>
                <a:spcPts val="0"/>
              </a:spcBef>
              <a:spcAft>
                <a:spcPts val="0"/>
              </a:spcAft>
              <a:buClr>
                <a:schemeClr val="lt2"/>
              </a:buClr>
              <a:buSzPts val="1800"/>
              <a:buNone/>
            </a:pPr>
            <a:r>
              <a:rPr lang="en-US" dirty="0">
                <a:latin typeface="Franklin Gothic"/>
                <a:ea typeface="Franklin Gothic"/>
                <a:cs typeface="Times New Roman" panose="02020603050405020304" pitchFamily="18" charset="0"/>
                <a:sym typeface="Franklin Gothic"/>
              </a:rPr>
              <a:t>PS Code: </a:t>
            </a:r>
            <a:r>
              <a:rPr lang="en-IN" dirty="0"/>
              <a:t>LC1075</a:t>
            </a:r>
            <a:endParaRPr lang="en-US"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Times New Roman" panose="02020603050405020304" pitchFamily="18" charset="0"/>
                <a:sym typeface="Franklin Gothic"/>
              </a:rPr>
              <a:t>   </a:t>
            </a:r>
            <a:br>
              <a:rPr lang="en-US" dirty="0">
                <a:latin typeface="Franklin Gothic"/>
                <a:ea typeface="Franklin Gothic"/>
                <a:cs typeface="Times New Roman" panose="02020603050405020304" pitchFamily="18" charset="0"/>
                <a:sym typeface="Franklin Gothic"/>
              </a:rPr>
            </a:br>
            <a:r>
              <a:rPr lang="en-US" dirty="0">
                <a:latin typeface="Franklin Gothic"/>
                <a:ea typeface="Franklin Gothic"/>
                <a:cs typeface="Times New Roman" panose="02020603050405020304" pitchFamily="18" charset="0"/>
                <a:sym typeface="Franklin Gothic"/>
              </a:rPr>
              <a:t>Problem Statement Title: </a:t>
            </a:r>
            <a:r>
              <a:rPr lang="en-US" dirty="0">
                <a:effectLst/>
              </a:rPr>
              <a:t>Use of technology in overcoming language barriers.</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Times New Roman" panose="02020603050405020304" pitchFamily="18" charset="0"/>
                <a:sym typeface="Franklin Gothic"/>
              </a:rPr>
            </a:br>
            <a:r>
              <a:rPr lang="en-US" dirty="0">
                <a:latin typeface="Franklin Gothic"/>
                <a:ea typeface="Franklin Gothic"/>
                <a:cs typeface="Times New Roman" panose="02020603050405020304" pitchFamily="18" charset="0"/>
                <a:sym typeface="Franklin Gothic"/>
              </a:rPr>
              <a:t>Team Name: Tech Phantoms</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Times New Roman" panose="02020603050405020304" pitchFamily="18" charset="0"/>
                <a:sym typeface="Franklin Gothic"/>
              </a:rPr>
            </a:br>
            <a:r>
              <a:rPr lang="en-US" dirty="0">
                <a:latin typeface="Franklin Gothic"/>
                <a:ea typeface="Franklin Gothic"/>
                <a:cs typeface="Times New Roman" panose="02020603050405020304" pitchFamily="18" charset="0"/>
                <a:sym typeface="Franklin Gothic"/>
              </a:rPr>
              <a:t>Team Leader Name: Jay Thakkar</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Times New Roman" panose="02020603050405020304" pitchFamily="18" charset="0"/>
                <a:sym typeface="Franklin Gothic"/>
              </a:rPr>
            </a:br>
            <a:r>
              <a:rPr lang="en-US" dirty="0">
                <a:latin typeface="Franklin Gothic"/>
                <a:ea typeface="Franklin Gothic"/>
                <a:cs typeface="Times New Roman" panose="02020603050405020304" pitchFamily="18" charset="0"/>
                <a:sym typeface="Franklin Gothic"/>
              </a:rPr>
              <a:t>Institute Code (AISHE): U-0873</a:t>
            </a:r>
            <a:endParaRPr dirty="0"/>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Times New Roman" panose="02020603050405020304" pitchFamily="18" charset="0"/>
                <a:sym typeface="Franklin Gothic"/>
              </a:rPr>
            </a:br>
            <a:r>
              <a:rPr lang="en-US" dirty="0">
                <a:latin typeface="Franklin Gothic"/>
                <a:ea typeface="Franklin Gothic"/>
                <a:cs typeface="Times New Roman" panose="02020603050405020304" pitchFamily="18" charset="0"/>
                <a:sym typeface="Franklin Gothic"/>
              </a:rPr>
              <a:t>Institute Name: P </a:t>
            </a:r>
            <a:r>
              <a:rPr lang="en-US" dirty="0" err="1">
                <a:latin typeface="Franklin Gothic"/>
                <a:ea typeface="Franklin Gothic"/>
                <a:cs typeface="Times New Roman" panose="02020603050405020304" pitchFamily="18" charset="0"/>
                <a:sym typeface="Franklin Gothic"/>
              </a:rPr>
              <a:t>P</a:t>
            </a:r>
            <a:r>
              <a:rPr lang="en-US" dirty="0">
                <a:latin typeface="Franklin Gothic"/>
                <a:ea typeface="Franklin Gothic"/>
                <a:cs typeface="Times New Roman" panose="02020603050405020304" pitchFamily="18" charset="0"/>
                <a:sym typeface="Franklin Gothic"/>
              </a:rPr>
              <a:t> Savani University SOE</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Times New Roman" panose="02020603050405020304" pitchFamily="18" charset="0"/>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Times New Roman" panose="02020603050405020304" pitchFamily="18" charset="0"/>
                <a:sym typeface="Franklin Gothic"/>
              </a:rPr>
              <a:t>Theme Name: NLP</a:t>
            </a:r>
            <a:endParaRPr dirty="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18" name="Google Shape;218;p2"/>
          <p:cNvSpPr txBox="1">
            <a:spLocks noGrp="1"/>
          </p:cNvSpPr>
          <p:nvPr>
            <p:ph type="body" idx="1"/>
          </p:nvPr>
        </p:nvSpPr>
        <p:spPr>
          <a:xfrm>
            <a:off x="964023" y="2213163"/>
            <a:ext cx="6010275" cy="3835212"/>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Noto Sans Symbols"/>
              <a:buChar char="⮚"/>
            </a:pPr>
            <a:r>
              <a:rPr lang="en-US" dirty="0"/>
              <a:t>First we need to ask or get input from user as audio or text or video format.</a:t>
            </a:r>
          </a:p>
          <a:p>
            <a:pPr marL="285750" lvl="0" indent="-285750" algn="l" rtl="0">
              <a:lnSpc>
                <a:spcPct val="100000"/>
              </a:lnSpc>
              <a:spcBef>
                <a:spcPts val="1000"/>
              </a:spcBef>
              <a:spcAft>
                <a:spcPts val="0"/>
              </a:spcAft>
              <a:buClr>
                <a:schemeClr val="dk1"/>
              </a:buClr>
              <a:buSzPts val="1600"/>
              <a:buFont typeface="Noto Sans Symbols"/>
              <a:buChar char="⮚"/>
            </a:pPr>
            <a:r>
              <a:rPr lang="en-US" dirty="0"/>
              <a:t>Then we need to convert it into text format if format of text is not inserted by user and then translate into desired language chosen by user then again convert it into audio format.</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600" b="0" i="0" dirty="0">
                <a:solidFill>
                  <a:schemeClr val="dk1"/>
                </a:solidFill>
                <a:latin typeface="Libre Franklin"/>
                <a:ea typeface="Libre Franklin"/>
                <a:cs typeface="Libre Franklin"/>
                <a:sym typeface="Libre Franklin"/>
              </a:rPr>
              <a:t>Currently use of python3 and JavaScript is what we have researched for this particular task to make it easier and to solve it more efficiently.</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Ø"/>
            </a:pPr>
            <a:r>
              <a:rPr lang="en-US" sz="1600" dirty="0">
                <a:solidFill>
                  <a:schemeClr val="dk1"/>
                </a:solidFill>
                <a:latin typeface="Libre Franklin"/>
                <a:ea typeface="Libre Franklin"/>
                <a:cs typeface="Libre Franklin"/>
                <a:sym typeface="Libre Franklin"/>
              </a:rPr>
              <a:t>Concepts of NLP and ML will be used and to make API concepts of Django and JavaScript</a:t>
            </a:r>
            <a:endParaRPr lang="en-US" sz="1600" b="0" i="0" dirty="0">
              <a:solidFill>
                <a:schemeClr val="dk1"/>
              </a:solidFill>
              <a:latin typeface="Libre Franklin"/>
              <a:ea typeface="Libre Franklin"/>
              <a:cs typeface="Libre Franklin"/>
              <a:sym typeface="Libre Franklin"/>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pic>
        <p:nvPicPr>
          <p:cNvPr id="197" name="Picture Placeholder 196">
            <a:extLst>
              <a:ext uri="{FF2B5EF4-FFF2-40B4-BE49-F238E27FC236}">
                <a16:creationId xmlns:a16="http://schemas.microsoft.com/office/drawing/2014/main" id="{4A4D16F9-81C8-46B0-A32C-40D26E424332}"/>
              </a:ext>
            </a:extLst>
          </p:cNvPr>
          <p:cNvPicPr>
            <a:picLocks noGrp="1" noChangeAspect="1"/>
          </p:cNvPicPr>
          <p:nvPr>
            <p:ph type="pic" idx="2"/>
          </p:nvPr>
        </p:nvPicPr>
        <p:blipFill rotWithShape="1">
          <a:blip r:embed="rId3"/>
          <a:srcRect t="-983" b="-1624"/>
          <a:stretch/>
        </p:blipFill>
        <p:spPr>
          <a:xfrm>
            <a:off x="8782063" y="395463"/>
            <a:ext cx="1896533" cy="603391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a:t>Idea/Approach Details</a:t>
            </a:r>
            <a:endParaRPr/>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Translation of various videos or audios or lectures where language is a barrier to learn can be removed.</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 / stopper </a:t>
            </a:r>
            <a:endParaRPr dirty="0"/>
          </a:p>
        </p:txBody>
      </p:sp>
      <p:sp>
        <p:nvSpPr>
          <p:cNvPr id="232" name="Google Shape;232;p3"/>
          <p:cNvSpPr txBox="1"/>
          <p:nvPr/>
        </p:nvSpPr>
        <p:spPr>
          <a:xfrm>
            <a:off x="62483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Code Mix is a great stopper when it comes to translation which decreases accuracy to a great extent.</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sym typeface="Libre Franklin"/>
              </a:rPr>
              <a:t>We can not overcome it in short period of time but yes we are researching it effectively.</a:t>
            </a:r>
          </a:p>
          <a:p>
            <a:pPr marL="285750" marR="0" lvl="0" indent="-285750" algn="l" rtl="0">
              <a:lnSpc>
                <a:spcPct val="90000"/>
              </a:lnSpc>
              <a:spcBef>
                <a:spcPts val="0"/>
              </a:spcBef>
              <a:spcAft>
                <a:spcPts val="0"/>
              </a:spcAft>
              <a:buClr>
                <a:schemeClr val="dk1"/>
              </a:buClr>
              <a:buSzPts val="1600"/>
              <a:buFont typeface="Noto Sans Symbols"/>
              <a:buChar char="⮚"/>
            </a:pPr>
            <a:r>
              <a:rPr lang="en-US" sz="1600" dirty="0">
                <a:solidFill>
                  <a:schemeClr val="dk1"/>
                </a:solidFill>
                <a:latin typeface="Libre Franklin"/>
                <a:sym typeface="Libre Franklin"/>
              </a:rPr>
              <a:t>Dependencies we are thinking is a high end server because as of now we are thinking to implement webapp for start and then develop it further.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Jay Thakkar</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ML/AI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a:solidFill>
                  <a:srgbClr val="5D7C3F"/>
                </a:solidFill>
              </a:rPr>
              <a:t>Jils</a:t>
            </a:r>
            <a:r>
              <a:rPr lang="en-US" sz="1200" b="1" dirty="0">
                <a:solidFill>
                  <a:srgbClr val="5D7C3F"/>
                </a:solidFill>
              </a:rPr>
              <a:t> </a:t>
            </a:r>
            <a:r>
              <a:rPr lang="en-US" sz="1200" b="1" dirty="0" err="1">
                <a:solidFill>
                  <a:srgbClr val="5D7C3F"/>
                </a:solidFill>
              </a:rPr>
              <a:t>Vaghasiya</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IT				Year:  II</a:t>
            </a:r>
          </a:p>
          <a:p>
            <a:pPr marL="0" lvl="0" indent="0" algn="l" rtl="0">
              <a:lnSpc>
                <a:spcPct val="90000"/>
              </a:lnSpc>
              <a:spcBef>
                <a:spcPts val="1000"/>
              </a:spcBef>
              <a:spcAft>
                <a:spcPts val="0"/>
              </a:spcAft>
              <a:buClr>
                <a:schemeClr val="dk1"/>
              </a:buClr>
              <a:buSzPts val="1200"/>
              <a:buNone/>
            </a:pPr>
            <a:r>
              <a:rPr lang="en-US" sz="1200" b="1" dirty="0">
                <a:solidFill>
                  <a:srgbClr val="5D7C3F"/>
                </a:solidFill>
              </a:rPr>
              <a:t>Team Member 2 Name: </a:t>
            </a:r>
            <a:r>
              <a:rPr lang="en-US" sz="1200" b="1" dirty="0" err="1">
                <a:solidFill>
                  <a:srgbClr val="5D7C3F"/>
                </a:solidFill>
              </a:rPr>
              <a:t>Hardi</a:t>
            </a:r>
            <a:r>
              <a:rPr lang="en-US" sz="1200" b="1" dirty="0">
                <a:solidFill>
                  <a:srgbClr val="5D7C3F"/>
                </a:solidFill>
              </a:rPr>
              <a:t> Virani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IT				Year:  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Yash </a:t>
            </a:r>
            <a:r>
              <a:rPr lang="en-US" sz="1200" b="1" dirty="0" err="1">
                <a:solidFill>
                  <a:srgbClr val="5D7C3F"/>
                </a:solidFill>
              </a:rPr>
              <a:t>Dungrani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IT				Year:</a:t>
            </a:r>
            <a:r>
              <a:rPr lang="en-US" sz="1200" i="1" dirty="0"/>
              <a:t>  </a:t>
            </a:r>
            <a:r>
              <a:rPr lang="en-US" sz="1200" dirty="0"/>
              <a:t>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Mann Savani</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CE				Year:  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Name: Kush Patel</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				Stream: CE				Year: II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 </a:t>
            </a:r>
            <a:r>
              <a:rPr lang="en-US" sz="1200" b="1" dirty="0" err="1">
                <a:solidFill>
                  <a:srgbClr val="804160"/>
                </a:solidFill>
              </a:rPr>
              <a:t>Ravirajsinh</a:t>
            </a:r>
            <a:r>
              <a:rPr lang="en-US" sz="1200" b="1" dirty="0">
                <a:solidFill>
                  <a:srgbClr val="804160"/>
                </a:solidFill>
              </a:rPr>
              <a:t> Chauhan</a:t>
            </a:r>
            <a:endParaRPr dirty="0"/>
          </a:p>
          <a:p>
            <a:pPr marL="0" lvl="0" indent="0" algn="l" rtl="0">
              <a:lnSpc>
                <a:spcPct val="90000"/>
              </a:lnSpc>
              <a:spcBef>
                <a:spcPts val="1000"/>
              </a:spcBef>
              <a:spcAft>
                <a:spcPts val="0"/>
              </a:spcAft>
              <a:buClr>
                <a:schemeClr val="dk1"/>
              </a:buClr>
              <a:buSzPts val="1200"/>
              <a:buNone/>
            </a:pPr>
            <a:r>
              <a:rPr lang="en-US" sz="1200" dirty="0"/>
              <a:t>Category: Academic		 		Expertise: </a:t>
            </a:r>
            <a:r>
              <a:rPr lang="en-US" sz="1200" dirty="0" err="1"/>
              <a:t>WebTech</a:t>
            </a:r>
            <a:r>
              <a:rPr lang="en-US" sz="1200" dirty="0"/>
              <a:t> &amp; ML 		Domain Experience (in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Type Your Name Here</a:t>
            </a:r>
            <a:endParaRPr dirty="0"/>
          </a:p>
          <a:p>
            <a:pPr marL="0" lvl="0" indent="0" algn="l" rtl="0">
              <a:lnSpc>
                <a:spcPct val="90000"/>
              </a:lnSpc>
              <a:spcBef>
                <a:spcPts val="1000"/>
              </a:spcBef>
              <a:spcAft>
                <a:spcPts val="0"/>
              </a:spcAft>
              <a:buClr>
                <a:schemeClr val="dk1"/>
              </a:buClr>
              <a:buSzPts val="1200"/>
              <a:buNone/>
            </a:pPr>
            <a:r>
              <a:rPr lang="en-US" sz="1200" dirty="0"/>
              <a:t>Category (Academic/Industry):		 	Expertise (AI/ML/Blockchain </a:t>
            </a:r>
            <a:r>
              <a:rPr lang="en-US" sz="1200" dirty="0" err="1"/>
              <a:t>etc</a:t>
            </a:r>
            <a:r>
              <a:rPr lang="en-US" sz="1200" dirty="0"/>
              <a:t>): 		Domain Experience (in years):    </a:t>
            </a:r>
            <a:endParaRPr dirty="0"/>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474</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Noto Sans Symbols</vt:lpstr>
      <vt:lpstr>Arial</vt:lpstr>
      <vt:lpstr>Wingdings</vt:lpstr>
      <vt:lpstr>Libre Franklin</vt:lpstr>
      <vt:lpstr>Franklin Gothic</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Jammy Thakkar</cp:lastModifiedBy>
  <cp:revision>3</cp:revision>
  <dcterms:created xsi:type="dcterms:W3CDTF">2022-02-11T07:14:46Z</dcterms:created>
  <dcterms:modified xsi:type="dcterms:W3CDTF">2022-03-27T14:54:19Z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