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95" r:id="rId3"/>
    <p:sldId id="407" r:id="rId4"/>
    <p:sldId id="409" r:id="rId5"/>
    <p:sldId id="411" r:id="rId6"/>
    <p:sldId id="410" r:id="rId7"/>
    <p:sldId id="412" r:id="rId8"/>
    <p:sldId id="408" r:id="rId9"/>
    <p:sldId id="413" r:id="rId10"/>
    <p:sldId id="414" r:id="rId11"/>
    <p:sldId id="415" r:id="rId12"/>
    <p:sldId id="416" r:id="rId13"/>
  </p:sldIdLst>
  <p:sldSz cx="9906000" cy="6858000" type="A4"/>
  <p:notesSz cx="6797675" cy="9928225"/>
  <p:defaultTextStyle>
    <a:defPPr>
      <a:defRPr lang="pt-BR"/>
    </a:defPPr>
    <a:lvl1pPr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AFD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6666FF"/>
    <a:srgbClr val="333333"/>
    <a:srgbClr val="FF9900"/>
    <a:srgbClr val="FFFFCC"/>
    <a:srgbClr val="FFFF00"/>
    <a:srgbClr val="006B8C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06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88"/>
    </p:cViewPr>
  </p:sorterViewPr>
  <p:notesViewPr>
    <p:cSldViewPr snapToGrid="0">
      <p:cViewPr varScale="1">
        <p:scale>
          <a:sx n="58" d="100"/>
          <a:sy n="58" d="100"/>
        </p:scale>
        <p:origin x="3036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l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30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r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17"/>
            <a:ext cx="2946145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algn="l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30" y="9429817"/>
            <a:ext cx="2946145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algn="r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fld id="{D39CE0CC-1814-411C-82C5-07E5B24C70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048681" y="9464962"/>
            <a:ext cx="695456" cy="21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691" tIns="37153" rIns="72691" bIns="37153">
            <a:spAutoFit/>
          </a:bodyPr>
          <a:lstStyle/>
          <a:p>
            <a:pPr defTabSz="729213"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1000" b="0" dirty="0">
                <a:solidFill>
                  <a:schemeClr val="tx1"/>
                </a:solidFill>
              </a:rPr>
              <a:t>Page </a:t>
            </a:r>
            <a:fld id="{EF019FD7-2C51-45E0-BE3B-2E77E61E98B7}" type="slidenum">
              <a:rPr lang="pt-BR" sz="1000" b="0">
                <a:solidFill>
                  <a:schemeClr val="tx1"/>
                </a:solidFill>
              </a:rPr>
              <a:pPr defTabSz="729213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‹nº›</a:t>
            </a:fld>
            <a:endParaRPr lang="pt-BR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8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l" defTabSz="77579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30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r" defTabSz="77579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399923" y="4254578"/>
            <a:ext cx="695456" cy="21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691" tIns="37153" rIns="72691" bIns="37153">
            <a:spAutoFit/>
          </a:bodyPr>
          <a:lstStyle/>
          <a:p>
            <a:pPr defTabSz="729213"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1000" b="0" dirty="0">
                <a:solidFill>
                  <a:schemeClr val="tx1"/>
                </a:solidFill>
              </a:rPr>
              <a:t>Page </a:t>
            </a:r>
            <a:fld id="{68507A30-4CE1-4D6B-91FB-DB1EF1B0C78E}" type="slidenum">
              <a:rPr lang="pt-BR" sz="1000" b="0">
                <a:solidFill>
                  <a:schemeClr val="tx1"/>
                </a:solidFill>
              </a:rPr>
              <a:pPr defTabSz="729213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‹nº›</a:t>
            </a:fld>
            <a:endParaRPr lang="pt-BR" sz="1000" b="0" dirty="0">
              <a:solidFill>
                <a:schemeClr val="tx1"/>
              </a:solidFill>
            </a:endParaRPr>
          </a:p>
        </p:txBody>
      </p:sp>
      <p:sp>
        <p:nvSpPr>
          <p:cNvPr id="11" name="Espaço Reservado para Imagem de Slide 10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6" tIns="46258" rIns="92516" bIns="46258" rtlCol="0" anchor="ctr"/>
          <a:lstStyle/>
          <a:p>
            <a:pPr lvl="0"/>
            <a:endParaRPr lang="pt-BR" noProof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5"/>
          </p:nvPr>
        </p:nvSpPr>
        <p:spPr>
          <a:xfrm>
            <a:off x="3849911" y="9429817"/>
            <a:ext cx="2946144" cy="496810"/>
          </a:xfrm>
          <a:prstGeom prst="rect">
            <a:avLst/>
          </a:prstGeom>
        </p:spPr>
        <p:txBody>
          <a:bodyPr vert="horz" lIns="92516" tIns="46258" rIns="92516" bIns="46258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56FE939-9D92-411A-A9D1-84DD268E98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Anotações 13"/>
          <p:cNvSpPr>
            <a:spLocks noGrp="1"/>
          </p:cNvSpPr>
          <p:nvPr>
            <p:ph type="body" sz="quarter" idx="3"/>
          </p:nvPr>
        </p:nvSpPr>
        <p:spPr>
          <a:xfrm>
            <a:off x="680254" y="4715707"/>
            <a:ext cx="5437169" cy="4468101"/>
          </a:xfrm>
          <a:prstGeom prst="rect">
            <a:avLst/>
          </a:prstGeom>
        </p:spPr>
        <p:txBody>
          <a:bodyPr vert="horz" lIns="92516" tIns="46258" rIns="92516" bIns="46258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5" name="Espaço Reservado para Rodapé 14"/>
          <p:cNvSpPr>
            <a:spLocks noGrp="1"/>
          </p:cNvSpPr>
          <p:nvPr>
            <p:ph type="ftr" sz="quarter" idx="4"/>
          </p:nvPr>
        </p:nvSpPr>
        <p:spPr>
          <a:xfrm>
            <a:off x="1" y="9429817"/>
            <a:ext cx="2946145" cy="496810"/>
          </a:xfrm>
          <a:prstGeom prst="rect">
            <a:avLst/>
          </a:prstGeom>
        </p:spPr>
        <p:txBody>
          <a:bodyPr vert="horz" lIns="92516" tIns="46258" rIns="92516" bIns="46258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1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52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25/01/2021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175" y="228600"/>
            <a:ext cx="9648825" cy="8080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94588" y="228600"/>
            <a:ext cx="2411412" cy="671830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7" y="228600"/>
            <a:ext cx="7085013" cy="67183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278FC-4D1F-4B0C-A30C-FDB0DA40E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958BC6-48DE-4919-A548-10B6D6D79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E5D7C-63EF-4EF8-8F29-CAA6499D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1924B-7FA7-42DE-9143-6A25D031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16EC3-55F1-4BDB-9DB1-AD467058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9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F9D61-EF86-4405-9AB6-2DBD64B2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F03A3-5CCD-4BBC-8029-F6A0F8C3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B7EC7-791C-45C9-87F4-5652221A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20C5C-8BEC-4292-9415-74DEB143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09427-8535-4B29-B28E-EA227382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56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B05F5-1EE8-460B-A6FB-71F73B1E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73549-DC79-4A97-9642-6CCD7B08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E5BB5-C64D-4D4D-9E37-E2297B7E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75E5E-682F-4E18-8421-115A95B5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ED047-4BAD-4EAD-B885-56E10AF1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22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74CB8-FFC9-444B-B42B-866AB718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D9C2F-982E-4F38-90D8-1BF749784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A06494-B0AD-4154-94E6-5E9E91A8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5EE550-BF4F-45B6-898B-171EEA05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36675F-F452-4C73-A4D3-AF3A3BC5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EDC80A-6A46-4615-9B02-6D8C0B4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6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288FF-41EE-4FEC-8BD4-53DAE789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BF60A-EE61-4829-8DE8-52E367B1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25D8BC-EFB1-4242-9075-5F0E2458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B46168-9DBD-4DA1-8D3E-F556D0D81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05F813-974C-4AC9-A08A-781368250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AAECCD-A383-47E8-BF2B-2682A223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C972E7-2339-43B8-A9EF-69494D14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3F48F0-F03B-4607-B04E-F9FFB37A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245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9B60E-6427-46C0-9A03-A2E376D1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4D36CC-693B-4491-B483-63EDBCB1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3D19C0-C147-473A-9250-A4E62AB5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429172-87F7-4413-885B-8C84AC7D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84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A9C08D-881C-48F4-AE5C-EAAC8977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34699-C375-4FA4-8F9F-38811BC7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E40CE5-044F-4A61-B370-CC91457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10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9A001-A35A-4472-BC10-E9626112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4E5-47F6-42F7-87BB-2D4ACB93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E3721F-D88D-4AEB-A504-5B775AB8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08F575-B80E-44A1-AAB0-2E75FF6A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05BE61-A7D0-436B-ACDB-D1D2D2EB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55D76C-13E4-4AE7-BA6D-27B7576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8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175" y="228600"/>
            <a:ext cx="9648825" cy="8080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04531-412C-49E8-85FC-30319860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95012F-AF72-45D1-A853-74D074DA1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45FE52-7B0D-48E2-97CC-BA360B23E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EC4A9-36B0-487C-9F27-86BD9E72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94B1BB-DFAB-4F08-915F-D22BCFD1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27154-7C04-44C9-AD1D-47872CB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4E5F-C597-4FF1-96CE-B8848B2F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72A17F-AC87-4E92-8DE3-39D1CB61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73A41A-1159-4556-8B31-C876FD68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3F2EF5-D69D-453B-9765-AF052A2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3E845B-7014-4355-A335-CDC1AD7B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341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CAF804-5C66-452A-80C6-522619CB1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D5AFB1-551A-4303-A330-0D9A52F7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D5003C-22ED-4C9A-87BA-9DC62AC9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94522-C3A0-411D-872B-A0C7D379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C580E-B39B-48A4-9BE2-D063EF82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175" y="228600"/>
            <a:ext cx="9648825" cy="8080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09577" y="1155700"/>
            <a:ext cx="4672013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33988" y="1155700"/>
            <a:ext cx="4672012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175" y="228600"/>
            <a:ext cx="9648825" cy="8080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38125" y="927100"/>
            <a:ext cx="9048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1155700"/>
            <a:ext cx="94964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 Introdução aos Sistemas Digitais e Analógicos ;</a:t>
            </a:r>
          </a:p>
          <a:p>
            <a:pPr lvl="0"/>
            <a:r>
              <a:rPr lang="pt-BR" dirty="0"/>
              <a:t> Conceitos de digitais ;</a:t>
            </a:r>
          </a:p>
          <a:p>
            <a:pPr lvl="0"/>
            <a:r>
              <a:rPr lang="pt-BR" dirty="0"/>
              <a:t> Blocos primitivos ;</a:t>
            </a:r>
          </a:p>
          <a:p>
            <a:pPr lvl="0"/>
            <a:r>
              <a:rPr lang="pt-BR" dirty="0"/>
              <a:t> Portas lógicas NOU e NE ;</a:t>
            </a:r>
          </a:p>
          <a:p>
            <a:pPr lvl="0"/>
            <a:r>
              <a:rPr lang="pt-BR" dirty="0"/>
              <a:t> Exemplos com portas lógicas ;</a:t>
            </a:r>
          </a:p>
          <a:p>
            <a:pPr lvl="0"/>
            <a:r>
              <a:rPr lang="pt-BR" dirty="0"/>
              <a:t> Exercícios . 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49238" y="0"/>
            <a:ext cx="0" cy="6842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2667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rgbClr val="00516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38125" y="927100"/>
            <a:ext cx="9048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1180809" y="-3106"/>
            <a:ext cx="864606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CE3512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– Lista de Exercícios - 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Sistemas Digitais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(2021)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pt-BR" sz="16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8982580" y="304625"/>
            <a:ext cx="83548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 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37329B-87EF-43EB-B695-B69E7B289CA2}" type="slidenum">
              <a:rPr lang="pt-BR" sz="16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93000"/>
        </a:lnSpc>
        <a:spcBef>
          <a:spcPct val="3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har char="•"/>
        <a:defRPr sz="2200" b="1">
          <a:solidFill>
            <a:srgbClr val="FDFF31"/>
          </a:solidFill>
          <a:latin typeface="Arial" charset="0"/>
        </a:defRPr>
      </a:lvl2pPr>
      <a:lvl3pPr marL="1143000" indent="-228600" algn="l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har char="-"/>
        <a:defRPr sz="2200">
          <a:solidFill>
            <a:srgbClr val="FDFF3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8B920A-9E5D-4FED-BE5B-F7AA4C62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FF067-9236-48E1-8F12-0C0DDFB4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3EFCF-1D03-4E7D-9489-3354C56A7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601-A030-47F2-93A0-23DCD8E0841B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9DCAC-FB3F-450D-93BB-7D40FCD49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66D23-914B-403F-ABB9-B567D21C6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0BA3BF7B-35B9-4406-8FF1-C8A6698E482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8125" y="927100"/>
            <a:ext cx="9048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B9ED1F1-D742-4ACD-946B-D1B5F205E7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0809" y="-3106"/>
            <a:ext cx="864606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CE3512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– Lista de Exercícios - 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Sistemas Digitais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(2021)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pt-BR" sz="16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EBDE4A72-0352-4005-BE40-29A0419579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82580" y="304625"/>
            <a:ext cx="83548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 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37329B-87EF-43EB-B695-B69E7B289CA2}" type="slidenum">
              <a:rPr lang="pt-BR" sz="16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31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>
            <a:extLst>
              <a:ext uri="{FF2B5EF4-FFF2-40B4-BE49-F238E27FC236}">
                <a16:creationId xmlns:a16="http://schemas.microsoft.com/office/drawing/2014/main" id="{75323308-747F-4DF4-8490-675EA9170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31" y="974376"/>
            <a:ext cx="8627707" cy="588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r>
              <a:rPr lang="pt-B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CE3512</a:t>
            </a:r>
          </a:p>
          <a:p>
            <a:pPr lvl="0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r>
              <a:rPr lang="pt-B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Sistemas Digitais para Ciência da Computação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r>
              <a:rPr kumimoji="0" lang="pt-BR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</a:rPr>
              <a:t>Caderno de Respostas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endParaRPr lang="pt-BR" dirty="0">
              <a:solidFill>
                <a:srgbClr val="000000"/>
              </a:solidFill>
              <a:latin typeface="Arial Black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lang="pt-BR" sz="2800" u="sng" dirty="0">
              <a:solidFill>
                <a:srgbClr val="000000"/>
              </a:solidFill>
              <a:latin typeface="Arial Black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r>
              <a:rPr kumimoji="0" lang="pt-BR" sz="24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Professor:</a:t>
            </a:r>
            <a:r>
              <a:rPr kumimoji="0" lang="pt-BR" sz="2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 </a:t>
            </a:r>
            <a:r>
              <a:rPr kumimoji="0" lang="pt-BR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Prof. Dr. Valter</a:t>
            </a:r>
            <a:r>
              <a:rPr kumimoji="0" lang="pt-BR" sz="2800" b="1" i="0" u="sng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 Fernandes </a:t>
            </a:r>
            <a:r>
              <a:rPr kumimoji="0" lang="pt-BR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Avelino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097278" y="361950"/>
            <a:ext cx="784754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lvl="0"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LISTA DE EXECÍCIOS 1</a:t>
            </a:r>
            <a:endParaRPr lang="pt-BR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746AB75-A9C9-4CFA-9BCE-85B5FF49A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83601"/>
              </p:ext>
            </p:extLst>
          </p:nvPr>
        </p:nvGraphicFramePr>
        <p:xfrm>
          <a:off x="695742" y="2686332"/>
          <a:ext cx="8695908" cy="1295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758">
                  <a:extLst>
                    <a:ext uri="{9D8B030D-6E8A-4147-A177-3AD203B41FA5}">
                      <a16:colId xmlns:a16="http://schemas.microsoft.com/office/drawing/2014/main" val="3591439227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841266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NOME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NÚMERO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546372"/>
                  </a:ext>
                </a:extLst>
              </a:tr>
              <a:tr h="476603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46984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2052">
            <a:extLst>
              <a:ext uri="{FF2B5EF4-FFF2-40B4-BE49-F238E27FC236}">
                <a16:creationId xmlns:a16="http://schemas.microsoft.com/office/drawing/2014/main" id="{E8EA3CB1-8A11-4B52-BB2C-27293770B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854" y="4137026"/>
            <a:ext cx="9136393" cy="2033991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108000" tIns="108000" rIns="108000" bIns="108000">
            <a:spAutoFit/>
          </a:bodyPr>
          <a:lstStyle/>
          <a:p>
            <a:pPr algn="just" eaLnBrk="0" hangingPunc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pt-BR" sz="1800" b="1" u="sng" dirty="0">
                <a:solidFill>
                  <a:srgbClr val="C00000"/>
                </a:solidFill>
              </a:rPr>
              <a:t>Importante</a:t>
            </a:r>
            <a:r>
              <a:rPr lang="pt-BR" sz="1800" b="1" dirty="0">
                <a:solidFill>
                  <a:srgbClr val="C00000"/>
                </a:solidFill>
              </a:rPr>
              <a:t>: 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C00000"/>
                </a:solidFill>
              </a:rPr>
              <a:t>As atividades são em dupla de alunos, mas </a:t>
            </a:r>
            <a:r>
              <a:rPr lang="pt-BR" sz="1800" u="sng" dirty="0">
                <a:solidFill>
                  <a:srgbClr val="C00000"/>
                </a:solidFill>
              </a:rPr>
              <a:t>apenas um dos alunos deve postar o arquivo no formato PDF</a:t>
            </a:r>
            <a:r>
              <a:rPr lang="pt-BR" sz="1800" dirty="0">
                <a:solidFill>
                  <a:srgbClr val="C00000"/>
                </a:solidFill>
              </a:rPr>
              <a:t>;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C00000"/>
                </a:solidFill>
              </a:rPr>
              <a:t>As respostas das questões devem ser completadas </a:t>
            </a:r>
            <a:r>
              <a:rPr lang="pt-BR" sz="1800" u="sng" dirty="0">
                <a:solidFill>
                  <a:srgbClr val="C00000"/>
                </a:solidFill>
              </a:rPr>
              <a:t>nos quadros reservados para as mesmas</a:t>
            </a:r>
            <a:r>
              <a:rPr lang="pt-BR" sz="1800" dirty="0">
                <a:solidFill>
                  <a:srgbClr val="C00000"/>
                </a:solidFill>
              </a:rPr>
              <a:t> (respostas fora do espaço reservado não serão consideradas).</a:t>
            </a:r>
          </a:p>
        </p:txBody>
      </p:sp>
    </p:spTree>
    <p:extLst>
      <p:ext uri="{BB962C8B-B14F-4D97-AF65-F5344CB8AC3E}">
        <p14:creationId xmlns:p14="http://schemas.microsoft.com/office/powerpoint/2010/main" val="39773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0816" y="948128"/>
            <a:ext cx="935121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d) </a:t>
            </a: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Diagrama Esquemático do </a:t>
            </a:r>
            <a:r>
              <a:rPr lang="pt-BR" sz="2000" dirty="0">
                <a:solidFill>
                  <a:srgbClr val="000000"/>
                </a:solidFill>
              </a:rPr>
              <a:t>Contador Não Autocorretivo (diagrama de blocos do </a:t>
            </a:r>
            <a:r>
              <a:rPr lang="pt-BR" sz="2000" dirty="0" err="1">
                <a:solidFill>
                  <a:srgbClr val="000000"/>
                </a:solidFill>
              </a:rPr>
              <a:t>Quartus</a:t>
            </a:r>
            <a:r>
              <a:rPr lang="pt-BR" sz="2000" dirty="0">
                <a:solidFill>
                  <a:srgbClr val="000000"/>
                </a:solidFill>
              </a:rPr>
              <a:t>  Prime):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504883" y="1656014"/>
            <a:ext cx="9167150" cy="516230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0862" y="371475"/>
            <a:ext cx="8324849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2 - Projeto  de Contador Não Autocorretivo</a:t>
            </a:r>
          </a:p>
        </p:txBody>
      </p:sp>
    </p:spTree>
    <p:extLst>
      <p:ext uri="{BB962C8B-B14F-4D97-AF65-F5344CB8AC3E}">
        <p14:creationId xmlns:p14="http://schemas.microsoft.com/office/powerpoint/2010/main" val="311835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0816" y="948128"/>
            <a:ext cx="935121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e) Simulação Funcional do Contador Não Autocorretivo (formas de onda simuladas no </a:t>
            </a:r>
            <a:r>
              <a:rPr lang="pt-BR" sz="2000" dirty="0" err="1">
                <a:solidFill>
                  <a:srgbClr val="000000"/>
                </a:solidFill>
              </a:rPr>
              <a:t>Quartus</a:t>
            </a:r>
            <a:r>
              <a:rPr lang="pt-BR" sz="2000" dirty="0">
                <a:solidFill>
                  <a:srgbClr val="000000"/>
                </a:solidFill>
              </a:rPr>
              <a:t> Prime), com a sequência completa de estados: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504883" y="1656014"/>
            <a:ext cx="9167150" cy="516230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0862" y="371475"/>
            <a:ext cx="8324849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2 - Projeto  de Contador Não Autocorretivo</a:t>
            </a:r>
          </a:p>
        </p:txBody>
      </p:sp>
    </p:spTree>
    <p:extLst>
      <p:ext uri="{BB962C8B-B14F-4D97-AF65-F5344CB8AC3E}">
        <p14:creationId xmlns:p14="http://schemas.microsoft.com/office/powerpoint/2010/main" val="86107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97278" y="361950"/>
            <a:ext cx="784754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1 - Projeto  de Contador Autocorretivo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9036" y="1063359"/>
            <a:ext cx="88977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t-BR" sz="2000" b="0" dirty="0">
                <a:solidFill>
                  <a:srgbClr val="C00000"/>
                </a:solidFill>
              </a:rPr>
              <a:t>Exercício 1</a:t>
            </a:r>
            <a:r>
              <a:rPr lang="pt-BR" sz="2000" b="0" dirty="0">
                <a:solidFill>
                  <a:srgbClr val="000000"/>
                </a:solidFill>
              </a:rPr>
              <a:t>: Projetar um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contador síncrono autocorretivo </a:t>
            </a:r>
            <a:r>
              <a:rPr lang="pt-BR" sz="2000" b="0" dirty="0">
                <a:solidFill>
                  <a:srgbClr val="000000"/>
                </a:solidFill>
              </a:rPr>
              <a:t>que execute a seguinte sequência de contagem: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N0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N1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N2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N3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N4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N0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N1</a:t>
            </a:r>
            <a:r>
              <a:rPr lang="pt-BR" sz="2000" b="0" dirty="0">
                <a:solidFill>
                  <a:srgbClr val="000000"/>
                </a:solidFill>
              </a:rPr>
              <a:t> .... (contador módulo 5), com 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FF’s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 Tipo JK.</a:t>
            </a:r>
            <a:endParaRPr lang="pt-BR" sz="2000" b="0" dirty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22061" y="2079021"/>
            <a:ext cx="9064839" cy="10926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DEFINIÇÃO DA SEQUÊNCIADE CONTAGEM: </a:t>
            </a:r>
          </a:p>
          <a:p>
            <a:pPr lvl="0" algn="just" eaLnBrk="1" hangingPunct="1">
              <a:spcBef>
                <a:spcPct val="0"/>
              </a:spcBef>
            </a:pP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Número do Aluno: ________________</a:t>
            </a:r>
          </a:p>
          <a:p>
            <a:pPr lvl="0" algn="r" eaLnBrk="1" hangingPunct="1">
              <a:spcBef>
                <a:spcPts val="600"/>
              </a:spcBef>
            </a:pPr>
            <a:r>
              <a:rPr lang="pt-BR" sz="20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                                	</a:t>
            </a:r>
            <a:endParaRPr lang="pt-BR" sz="20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2061" y="3171628"/>
            <a:ext cx="9197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a) </a:t>
            </a:r>
            <a:r>
              <a:rPr lang="pt-BR" sz="2000" u="sng" dirty="0">
                <a:solidFill>
                  <a:srgbClr val="000000"/>
                </a:solidFill>
              </a:rPr>
              <a:t>Diagrama de Estados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</a:rPr>
              <a:t>do contador </a:t>
            </a: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:</a:t>
            </a:r>
            <a:r>
              <a:rPr lang="pt-BR" sz="20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			</a:t>
            </a:r>
            <a:endParaRPr lang="pt-BR" sz="20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462987" y="3571738"/>
            <a:ext cx="9167150" cy="31068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97278" y="361950"/>
            <a:ext cx="784754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1 - Projeto  de Contador Autocorretivo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b) Tabela de Transição de Estados: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456"/>
              </p:ext>
            </p:extLst>
          </p:nvPr>
        </p:nvGraphicFramePr>
        <p:xfrm>
          <a:off x="990602" y="1434168"/>
          <a:ext cx="7351202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9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5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2018"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aseline="0" dirty="0">
                          <a:solidFill>
                            <a:srgbClr val="000000"/>
                          </a:solidFill>
                        </a:rPr>
                        <a:t>Estado Atual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 dirty="0">
                          <a:solidFill>
                            <a:srgbClr val="000000"/>
                          </a:solidFill>
                        </a:rPr>
                        <a:t>Estado Futuro</a:t>
                      </a: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 dirty="0">
                          <a:solidFill>
                            <a:srgbClr val="000000"/>
                          </a:solidFill>
                        </a:rPr>
                        <a:t>Entradas dos FF JK</a:t>
                      </a: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D*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C*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B*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000000"/>
                          </a:solidFill>
                        </a:rPr>
                        <a:t>A*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J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J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J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J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0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97278" y="361950"/>
            <a:ext cx="784754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1 - Projeto  de Contador Autocorretivo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c) Equações lógicas das entradas dos FF-JK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4012" y="1359276"/>
            <a:ext cx="9197975" cy="646331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J</a:t>
            </a:r>
            <a:r>
              <a:rPr lang="pt-BR" sz="1800" baseline="-25000" dirty="0">
                <a:solidFill>
                  <a:srgbClr val="C00000"/>
                </a:solidFill>
              </a:rPr>
              <a:t>D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44487" y="2045076"/>
            <a:ext cx="9197975" cy="646331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K</a:t>
            </a:r>
            <a:r>
              <a:rPr lang="pt-BR" sz="1800" baseline="-25000" dirty="0">
                <a:solidFill>
                  <a:srgbClr val="C00000"/>
                </a:solidFill>
              </a:rPr>
              <a:t>D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44486" y="2730876"/>
            <a:ext cx="9197975" cy="646331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J</a:t>
            </a:r>
            <a:r>
              <a:rPr lang="pt-BR" sz="1800" baseline="-25000" dirty="0">
                <a:solidFill>
                  <a:srgbClr val="C00000"/>
                </a:solidFill>
              </a:rPr>
              <a:t>C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54012" y="3416676"/>
            <a:ext cx="9197975" cy="646331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K</a:t>
            </a:r>
            <a:r>
              <a:rPr lang="pt-BR" sz="1800" baseline="-25000" dirty="0">
                <a:solidFill>
                  <a:srgbClr val="C00000"/>
                </a:solidFill>
              </a:rPr>
              <a:t>C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63537" y="4102476"/>
            <a:ext cx="9197975" cy="646331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J</a:t>
            </a:r>
            <a:r>
              <a:rPr lang="pt-BR" sz="1800" baseline="-25000" dirty="0">
                <a:solidFill>
                  <a:srgbClr val="C00000"/>
                </a:solidFill>
              </a:rPr>
              <a:t>B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363537" y="4788276"/>
            <a:ext cx="9197975" cy="646331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K</a:t>
            </a:r>
            <a:r>
              <a:rPr lang="pt-BR" sz="1800" baseline="-25000" dirty="0">
                <a:solidFill>
                  <a:srgbClr val="C00000"/>
                </a:solidFill>
              </a:rPr>
              <a:t>B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63537" y="5493126"/>
            <a:ext cx="9197975" cy="646331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J</a:t>
            </a:r>
            <a:r>
              <a:rPr lang="pt-BR" sz="1800" baseline="-25000" dirty="0">
                <a:solidFill>
                  <a:srgbClr val="C00000"/>
                </a:solidFill>
              </a:rPr>
              <a:t>A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63537" y="6178926"/>
            <a:ext cx="9197975" cy="646331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K</a:t>
            </a:r>
            <a:r>
              <a:rPr lang="pt-BR" sz="1800" baseline="-25000" dirty="0">
                <a:solidFill>
                  <a:srgbClr val="C00000"/>
                </a:solidFill>
              </a:rPr>
              <a:t>A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97278" y="361950"/>
            <a:ext cx="784754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1 - Projeto  de Contador Autocorretivo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0816" y="948128"/>
            <a:ext cx="935121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d) </a:t>
            </a: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Diagrama Esquemático do </a:t>
            </a:r>
            <a:r>
              <a:rPr lang="pt-BR" sz="2000" dirty="0">
                <a:solidFill>
                  <a:srgbClr val="000000"/>
                </a:solidFill>
              </a:rPr>
              <a:t>Contador Autocorretivo (diagrama de blocos do </a:t>
            </a:r>
            <a:r>
              <a:rPr lang="pt-BR" sz="2000" dirty="0" err="1">
                <a:solidFill>
                  <a:srgbClr val="000000"/>
                </a:solidFill>
              </a:rPr>
              <a:t>Quartus</a:t>
            </a:r>
            <a:r>
              <a:rPr lang="pt-BR" sz="2000" dirty="0">
                <a:solidFill>
                  <a:srgbClr val="000000"/>
                </a:solidFill>
              </a:rPr>
              <a:t>  Prime):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504883" y="1656014"/>
            <a:ext cx="9167150" cy="516230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4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97278" y="361950"/>
            <a:ext cx="784754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1 - Projeto  de Contador Autocorretivo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0816" y="948128"/>
            <a:ext cx="935121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e) Simulação Funcional do Contador Autocorretivo (formas de onda simuladas no </a:t>
            </a:r>
            <a:r>
              <a:rPr lang="pt-BR" sz="2000" dirty="0" err="1">
                <a:solidFill>
                  <a:srgbClr val="000000"/>
                </a:solidFill>
              </a:rPr>
              <a:t>Quartus</a:t>
            </a:r>
            <a:r>
              <a:rPr lang="pt-BR" sz="2000" dirty="0">
                <a:solidFill>
                  <a:srgbClr val="000000"/>
                </a:solidFill>
              </a:rPr>
              <a:t> Prime), com a sequência completa de estados: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504883" y="1656014"/>
            <a:ext cx="9167150" cy="516230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9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9036" y="1063359"/>
            <a:ext cx="88977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t-BR" sz="2000" b="0" dirty="0">
                <a:solidFill>
                  <a:srgbClr val="C00000"/>
                </a:solidFill>
              </a:rPr>
              <a:t>Exercício 2</a:t>
            </a:r>
            <a:r>
              <a:rPr lang="pt-BR" sz="2000" b="0" dirty="0">
                <a:solidFill>
                  <a:srgbClr val="000000"/>
                </a:solidFill>
              </a:rPr>
              <a:t>: Projetar um </a:t>
            </a:r>
            <a:r>
              <a:rPr lang="pt-BR" sz="2000" dirty="0">
                <a:solidFill>
                  <a:srgbClr val="C00000"/>
                </a:solidFill>
              </a:rPr>
              <a:t>contador síncrono não autocorretivo </a:t>
            </a:r>
            <a:r>
              <a:rPr lang="pt-BR" sz="2000" b="0" dirty="0">
                <a:solidFill>
                  <a:srgbClr val="000000"/>
                </a:solidFill>
              </a:rPr>
              <a:t>que execute a seguinte sequência de contagem: </a:t>
            </a:r>
            <a:r>
              <a:rPr lang="pt-BR" sz="2000" dirty="0">
                <a:solidFill>
                  <a:srgbClr val="C00000"/>
                </a:solidFill>
              </a:rPr>
              <a:t>N0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N1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N2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N3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N4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C00000"/>
                </a:solidFill>
              </a:rPr>
              <a:t>N0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  <a:sym typeface="Symbol"/>
              </a:rPr>
              <a:t>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N1</a:t>
            </a:r>
            <a:r>
              <a:rPr lang="pt-BR" sz="2000" b="0" dirty="0">
                <a:solidFill>
                  <a:srgbClr val="000000"/>
                </a:solidFill>
              </a:rPr>
              <a:t> .... (contador módulo 5), com </a:t>
            </a:r>
            <a:r>
              <a:rPr lang="pt-BR" sz="2000" dirty="0" err="1">
                <a:solidFill>
                  <a:srgbClr val="C00000"/>
                </a:solidFill>
              </a:rPr>
              <a:t>FF’s</a:t>
            </a:r>
            <a:r>
              <a:rPr lang="pt-BR" sz="2000" dirty="0">
                <a:solidFill>
                  <a:srgbClr val="C00000"/>
                </a:solidFill>
              </a:rPr>
              <a:t> Tipo D .</a:t>
            </a:r>
            <a:endParaRPr lang="pt-BR" sz="2000" b="0" dirty="0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46582" y="371475"/>
            <a:ext cx="8324849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2 - Projeto  de Contador Não Autocorretivo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2061" y="2079021"/>
            <a:ext cx="9064839" cy="10926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DEFINIÇÃO DA SEQUÊNCIADE CONTAGEM: </a:t>
            </a:r>
          </a:p>
          <a:p>
            <a:pPr lvl="0" algn="just" eaLnBrk="1" hangingPunct="1">
              <a:spcBef>
                <a:spcPct val="0"/>
              </a:spcBef>
            </a:pP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Número do Aluno: ________________</a:t>
            </a:r>
          </a:p>
          <a:p>
            <a:pPr lvl="0" algn="r" eaLnBrk="1" hangingPunct="1">
              <a:spcBef>
                <a:spcPts val="600"/>
              </a:spcBef>
            </a:pPr>
            <a:r>
              <a:rPr lang="pt-BR" sz="20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                                	</a:t>
            </a:r>
            <a:endParaRPr lang="pt-BR" sz="20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22061" y="3171628"/>
            <a:ext cx="9197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a) </a:t>
            </a:r>
            <a:r>
              <a:rPr lang="pt-BR" sz="2000" u="sng" dirty="0">
                <a:solidFill>
                  <a:srgbClr val="000000"/>
                </a:solidFill>
              </a:rPr>
              <a:t>Diagrama de Estados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b="0" dirty="0">
                <a:solidFill>
                  <a:srgbClr val="000000"/>
                </a:solidFill>
              </a:rPr>
              <a:t>do contador </a:t>
            </a: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:</a:t>
            </a:r>
            <a:r>
              <a:rPr lang="pt-BR" sz="20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			</a:t>
            </a:r>
            <a:endParaRPr lang="pt-BR" sz="20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462987" y="3571738"/>
            <a:ext cx="9167150" cy="31068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8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b) Tabela de Transição de Estados: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66775"/>
              </p:ext>
            </p:extLst>
          </p:nvPr>
        </p:nvGraphicFramePr>
        <p:xfrm>
          <a:off x="990602" y="1434168"/>
          <a:ext cx="5714997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9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2018"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aseline="0" dirty="0">
                          <a:solidFill>
                            <a:srgbClr val="000000"/>
                          </a:solidFill>
                        </a:rPr>
                        <a:t>Estado Atual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 dirty="0">
                          <a:solidFill>
                            <a:srgbClr val="000000"/>
                          </a:solidFill>
                        </a:rPr>
                        <a:t>Estado Futuro</a:t>
                      </a: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 dirty="0">
                          <a:solidFill>
                            <a:srgbClr val="000000"/>
                          </a:solidFill>
                        </a:rPr>
                        <a:t>Entradas dos FF D</a:t>
                      </a: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D*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C*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B*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000000"/>
                          </a:solidFill>
                        </a:rPr>
                        <a:t>A*</a:t>
                      </a:r>
                      <a:endParaRPr lang="pt-BR" sz="1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tabLst>
                          <a:tab pos="89535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46582" y="371475"/>
            <a:ext cx="8324849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2 - Projeto  de Contador Não Autocorretivo</a:t>
            </a:r>
          </a:p>
        </p:txBody>
      </p:sp>
    </p:spTree>
    <p:extLst>
      <p:ext uri="{BB962C8B-B14F-4D97-AF65-F5344CB8AC3E}">
        <p14:creationId xmlns:p14="http://schemas.microsoft.com/office/powerpoint/2010/main" val="203543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c) Equações lógicas das entradas dos FF-D</a:t>
            </a:r>
            <a:r>
              <a:rPr lang="pt-BR" sz="2000" b="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4012" y="1464051"/>
            <a:ext cx="9197975" cy="923330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D</a:t>
            </a:r>
            <a:r>
              <a:rPr lang="pt-BR" sz="1800" baseline="-25000" dirty="0">
                <a:solidFill>
                  <a:srgbClr val="C00000"/>
                </a:solidFill>
              </a:rPr>
              <a:t>D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dirty="0">
              <a:solidFill>
                <a:srgbClr val="C00000"/>
              </a:solidFill>
            </a:endParaRP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44486" y="2730876"/>
            <a:ext cx="9197975" cy="923330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D</a:t>
            </a:r>
            <a:r>
              <a:rPr lang="pt-BR" sz="1800" baseline="-25000" dirty="0">
                <a:solidFill>
                  <a:srgbClr val="C00000"/>
                </a:solidFill>
              </a:rPr>
              <a:t>C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dirty="0">
              <a:solidFill>
                <a:srgbClr val="C00000"/>
              </a:solidFill>
            </a:endParaRP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63537" y="3978651"/>
            <a:ext cx="9197975" cy="923330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D</a:t>
            </a:r>
            <a:r>
              <a:rPr lang="pt-BR" sz="1800" baseline="-25000" dirty="0">
                <a:solidFill>
                  <a:srgbClr val="C00000"/>
                </a:solidFill>
              </a:rPr>
              <a:t>B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dirty="0">
              <a:solidFill>
                <a:srgbClr val="C00000"/>
              </a:solidFill>
            </a:endParaRP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63537" y="5293101"/>
            <a:ext cx="9197975" cy="923330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C00000"/>
                </a:solidFill>
              </a:rPr>
              <a:t>D</a:t>
            </a:r>
            <a:r>
              <a:rPr lang="pt-BR" sz="1800" baseline="-25000" dirty="0">
                <a:solidFill>
                  <a:srgbClr val="C00000"/>
                </a:solidFill>
              </a:rPr>
              <a:t>A</a:t>
            </a:r>
            <a:r>
              <a:rPr lang="pt-BR" sz="1800" baseline="-25000" dirty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rgbClr val="C00000"/>
                </a:solidFill>
              </a:rPr>
              <a:t>=</a:t>
            </a:r>
          </a:p>
          <a:p>
            <a:pPr lvl="0" algn="just" eaLnBrk="1" hangingPunct="1">
              <a:spcBef>
                <a:spcPct val="0"/>
              </a:spcBef>
            </a:pPr>
            <a:endParaRPr lang="pt-BR" sz="1800" dirty="0">
              <a:solidFill>
                <a:srgbClr val="C00000"/>
              </a:solidFill>
            </a:endParaRPr>
          </a:p>
          <a:p>
            <a:pPr lvl="0" algn="just" eaLnBrk="1" hangingPunct="1">
              <a:spcBef>
                <a:spcPct val="0"/>
              </a:spcBef>
            </a:pPr>
            <a:endParaRPr lang="pt-BR" sz="1800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10006" y="371475"/>
            <a:ext cx="8324849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Exercício 2 - Projeto  de Contador Não Autocorretivo</a:t>
            </a:r>
          </a:p>
        </p:txBody>
      </p:sp>
    </p:spTree>
    <p:extLst>
      <p:ext uri="{BB962C8B-B14F-4D97-AF65-F5344CB8AC3E}">
        <p14:creationId xmlns:p14="http://schemas.microsoft.com/office/powerpoint/2010/main" val="3939736783"/>
      </p:ext>
    </p:extLst>
  </p:cSld>
  <p:clrMapOvr>
    <a:masterClrMapping/>
  </p:clrMapOvr>
</p:sld>
</file>

<file path=ppt/theme/theme1.xml><?xml version="1.0" encoding="utf-8"?>
<a:theme xmlns:a="http://schemas.openxmlformats.org/drawingml/2006/main" name="95.Conf.Template/4.0v3">
  <a:themeElements>
    <a:clrScheme name="">
      <a:dk1>
        <a:srgbClr val="558EB9"/>
      </a:dk1>
      <a:lt1>
        <a:srgbClr val="D5F5FF"/>
      </a:lt1>
      <a:dk2>
        <a:srgbClr val="CB2550"/>
      </a:dk2>
      <a:lt2>
        <a:srgbClr val="919191"/>
      </a:lt2>
      <a:accent1>
        <a:srgbClr val="618FFD"/>
      </a:accent1>
      <a:accent2>
        <a:srgbClr val="00AE00"/>
      </a:accent2>
      <a:accent3>
        <a:srgbClr val="E7F9FF"/>
      </a:accent3>
      <a:accent4>
        <a:srgbClr val="47789E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95.Conf.Template/4.0v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rgbClr val="EAEC5E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accent3">
              <a:lumMod val="1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95.Conf.Template/4.0v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.Conf.Template/4.0v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10586</TotalTime>
  <Pages>20</Pages>
  <Words>611</Words>
  <Application>Microsoft Office PowerPoint</Application>
  <PresentationFormat>Papel A4 (210 x 297 mm)</PresentationFormat>
  <Paragraphs>243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95.Conf.Template/4.0v3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Centro Universitário da FEI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CE3512-Lista de Exercícios 1</dc:title>
  <dc:creator>Valter Avelino</dc:creator>
  <cp:lastModifiedBy>VALTER FERNANDES AVELINO</cp:lastModifiedBy>
  <cp:revision>1269</cp:revision>
  <cp:lastPrinted>2019-08-21T21:12:53Z</cp:lastPrinted>
  <dcterms:created xsi:type="dcterms:W3CDTF">1995-10-11T18:38:31Z</dcterms:created>
  <dcterms:modified xsi:type="dcterms:W3CDTF">2021-01-25T21:16:11Z</dcterms:modified>
</cp:coreProperties>
</file>