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62" r:id="rId3"/>
    <p:sldId id="257" r:id="rId4"/>
    <p:sldId id="272" r:id="rId5"/>
    <p:sldId id="290" r:id="rId6"/>
    <p:sldId id="288" r:id="rId7"/>
    <p:sldId id="278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Roboto Condensed" panose="02000000000000000000" pitchFamily="2" charset="0"/>
      <p:regular r:id="rId14"/>
      <p:bold r:id="rId15"/>
      <p:italic r:id="rId16"/>
      <p:boldItalic r:id="rId17"/>
    </p:embeddedFont>
    <p:embeddedFont>
      <p:font typeface="Roboto Condensed Light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D1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debaa7b3a2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debaa7b3a2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hyperlink" Target="https://github.com/akajon/PS2I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Control</a:t>
            </a:r>
            <a:r>
              <a:rPr lang="en-US" dirty="0" err="1"/>
              <a:t>ul</a:t>
            </a:r>
            <a:r>
              <a:rPr lang="ro-RO" dirty="0"/>
              <a:t> pompe</a:t>
            </a:r>
            <a:r>
              <a:rPr lang="en-US" dirty="0"/>
              <a:t>lor</a:t>
            </a:r>
            <a:r>
              <a:rPr lang="ro-RO" dirty="0"/>
              <a:t> (M43)</a:t>
            </a:r>
            <a:br>
              <a:rPr lang="en-US" dirty="0"/>
            </a:br>
            <a:br>
              <a:rPr lang="en-US" sz="1200" dirty="0"/>
            </a:br>
            <a:r>
              <a:rPr lang="en-US" sz="2000" dirty="0"/>
              <a:t>PS2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356796" y="594206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5"/>
                </a:solidFill>
              </a:rPr>
              <a:t>Prezentarea temei</a:t>
            </a:r>
            <a:endParaRPr sz="4400" dirty="0">
              <a:solidFill>
                <a:schemeClr val="accent5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356796" y="2022073"/>
            <a:ext cx="4336223" cy="17057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ro-RO" sz="2200" dirty="0"/>
              <a:t>Alimentarea cu apa a unei </a:t>
            </a:r>
            <a:r>
              <a:rPr lang="ro-RO" sz="2200" dirty="0" err="1"/>
              <a:t>retele</a:t>
            </a:r>
            <a:r>
              <a:rPr lang="ro-RO" sz="2200" dirty="0"/>
              <a:t> se </a:t>
            </a:r>
            <a:r>
              <a:rPr lang="ro-RO" sz="2200" dirty="0" err="1"/>
              <a:t>realizeaza</a:t>
            </a:r>
            <a:r>
              <a:rPr lang="ro-RO" sz="2200" dirty="0"/>
              <a:t> dintr-un put de </a:t>
            </a:r>
            <a:r>
              <a:rPr lang="ro-RO" sz="2200" dirty="0" err="1"/>
              <a:t>adancime</a:t>
            </a:r>
            <a:r>
              <a:rPr lang="ro-RO" sz="2200" dirty="0"/>
              <a:t> cu ajutorul a 4 pompe. 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ro-RO" sz="2200" dirty="0"/>
              <a:t>Pentru a </a:t>
            </a:r>
            <a:r>
              <a:rPr lang="ro-RO" sz="2200" dirty="0" err="1"/>
              <a:t>mentine</a:t>
            </a:r>
            <a:r>
              <a:rPr lang="ro-RO" sz="2200" dirty="0"/>
              <a:t> presiunea din </a:t>
            </a:r>
            <a:r>
              <a:rPr lang="ro-RO" sz="2200" dirty="0" err="1"/>
              <a:t>retea</a:t>
            </a:r>
            <a:r>
              <a:rPr lang="ro-RO" sz="2200" dirty="0"/>
              <a:t> aproape constanta,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utilizat</a:t>
            </a:r>
            <a:r>
              <a:rPr lang="en-US" sz="2200" dirty="0"/>
              <a:t> un </a:t>
            </a:r>
            <a:r>
              <a:rPr lang="en-US" sz="2200" dirty="0" err="1"/>
              <a:t>rezervor</a:t>
            </a:r>
            <a:r>
              <a:rPr lang="ro-RO" sz="2200" dirty="0"/>
              <a:t>. </a:t>
            </a:r>
            <a:endParaRPr sz="2200" dirty="0"/>
          </a:p>
        </p:txBody>
      </p: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7610871" y="2281414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4B5BD6-C5B6-8CFD-4751-840AF285B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320" y="1027016"/>
            <a:ext cx="4182852" cy="29689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DESCRIEREA FUNC</a:t>
            </a:r>
            <a:r>
              <a:rPr lang="ro-MD" dirty="0"/>
              <a:t>Ț</a:t>
            </a:r>
            <a:r>
              <a:rPr lang="en" dirty="0"/>
              <a:t>IONAL</a:t>
            </a:r>
            <a:r>
              <a:rPr lang="ro-MD" dirty="0"/>
              <a:t>Ă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205469" y="1361708"/>
            <a:ext cx="8410106" cy="3207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700" dirty="0" err="1"/>
              <a:t>Toate</a:t>
            </a:r>
            <a:r>
              <a:rPr lang="en-GB" sz="1700" dirty="0"/>
              <a:t> </a:t>
            </a:r>
            <a:r>
              <a:rPr lang="en-GB" sz="1700" dirty="0" err="1"/>
              <a:t>cele</a:t>
            </a:r>
            <a:r>
              <a:rPr lang="en-GB" sz="1700" dirty="0"/>
              <a:t> 4 </a:t>
            </a:r>
            <a:r>
              <a:rPr lang="en-GB" sz="1700" dirty="0" err="1"/>
              <a:t>pompe</a:t>
            </a:r>
            <a:r>
              <a:rPr lang="en-GB" sz="1700" dirty="0"/>
              <a:t> au </a:t>
            </a:r>
            <a:r>
              <a:rPr lang="en-GB" sz="1700" dirty="0" err="1"/>
              <a:t>aceeasi</a:t>
            </a:r>
            <a:r>
              <a:rPr lang="en-GB" sz="1700" dirty="0"/>
              <a:t> capacitate de </a:t>
            </a:r>
            <a:r>
              <a:rPr lang="en-GB" sz="1700" dirty="0" err="1"/>
              <a:t>pompare</a:t>
            </a:r>
            <a:r>
              <a:rPr lang="en-GB" sz="1700" dirty="0"/>
              <a:t>. 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700" dirty="0" err="1"/>
              <a:t>Pompele</a:t>
            </a:r>
            <a:r>
              <a:rPr lang="en-GB" sz="1700" dirty="0"/>
              <a:t> pot fi </a:t>
            </a:r>
            <a:r>
              <a:rPr lang="en-GB" sz="1700" dirty="0" err="1"/>
              <a:t>oprite</a:t>
            </a:r>
            <a:r>
              <a:rPr lang="en-GB" sz="1700" dirty="0"/>
              <a:t> individual </a:t>
            </a:r>
            <a:r>
              <a:rPr lang="en-GB" sz="1700" dirty="0" err="1"/>
              <a:t>prin</a:t>
            </a:r>
            <a:r>
              <a:rPr lang="en-GB" sz="1700" dirty="0"/>
              <a:t> </a:t>
            </a:r>
            <a:r>
              <a:rPr lang="en-GB" sz="1700" dirty="0" err="1"/>
              <a:t>apasarea</a:t>
            </a:r>
            <a:r>
              <a:rPr lang="en-GB" sz="1700" dirty="0"/>
              <a:t> </a:t>
            </a:r>
            <a:r>
              <a:rPr lang="en-GB" sz="1700" dirty="0" err="1"/>
              <a:t>butoanelor</a:t>
            </a:r>
            <a:r>
              <a:rPr lang="en-GB" sz="1700" dirty="0"/>
              <a:t> S1, S2, S3 </a:t>
            </a:r>
            <a:r>
              <a:rPr lang="en-GB" sz="1700" dirty="0" err="1"/>
              <a:t>si</a:t>
            </a:r>
            <a:r>
              <a:rPr lang="en-GB" sz="1700" dirty="0"/>
              <a:t> S4. </a:t>
            </a:r>
            <a:r>
              <a:rPr lang="en-GB" sz="1700" dirty="0" err="1"/>
              <a:t>Disponibilitatea</a:t>
            </a:r>
            <a:r>
              <a:rPr lang="en-GB" sz="1700" dirty="0"/>
              <a:t> </a:t>
            </a:r>
            <a:r>
              <a:rPr lang="en-GB" sz="1700" dirty="0" err="1"/>
              <a:t>pompelor</a:t>
            </a:r>
            <a:r>
              <a:rPr lang="en-GB" sz="1700" dirty="0"/>
              <a:t> </a:t>
            </a:r>
            <a:r>
              <a:rPr lang="en-GB" sz="1700" dirty="0" err="1"/>
              <a:t>este</a:t>
            </a:r>
            <a:r>
              <a:rPr lang="en-GB" sz="1700" dirty="0"/>
              <a:t> </a:t>
            </a:r>
            <a:r>
              <a:rPr lang="en-GB" sz="1700" dirty="0" err="1"/>
              <a:t>indicata</a:t>
            </a:r>
            <a:r>
              <a:rPr lang="en-GB" sz="1700" dirty="0"/>
              <a:t> de </a:t>
            </a:r>
            <a:r>
              <a:rPr lang="en-GB" sz="1700" dirty="0" err="1"/>
              <a:t>lampile</a:t>
            </a:r>
            <a:r>
              <a:rPr lang="en-GB" sz="1700" dirty="0"/>
              <a:t> de </a:t>
            </a:r>
            <a:r>
              <a:rPr lang="en-GB" sz="1700" dirty="0" err="1"/>
              <a:t>semnalizare</a:t>
            </a:r>
            <a:r>
              <a:rPr lang="en-GB" sz="1700" dirty="0"/>
              <a:t> P1, P2, P3 </a:t>
            </a:r>
            <a:r>
              <a:rPr lang="en-GB" sz="1700" dirty="0" err="1"/>
              <a:t>si</a:t>
            </a:r>
            <a:r>
              <a:rPr lang="en-GB" sz="1700" dirty="0"/>
              <a:t> P4. 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700" dirty="0" err="1"/>
              <a:t>Prin</a:t>
            </a:r>
            <a:r>
              <a:rPr lang="en-GB" sz="1700" dirty="0"/>
              <a:t> </a:t>
            </a:r>
            <a:r>
              <a:rPr lang="en-GB" sz="1700" dirty="0" err="1"/>
              <a:t>apasarea</a:t>
            </a:r>
            <a:r>
              <a:rPr lang="en-GB" sz="1700" dirty="0"/>
              <a:t> </a:t>
            </a:r>
            <a:r>
              <a:rPr lang="en-GB" sz="1700" dirty="0" err="1"/>
              <a:t>butonului</a:t>
            </a:r>
            <a:r>
              <a:rPr lang="en-GB" sz="1700" dirty="0"/>
              <a:t> S0 </a:t>
            </a:r>
            <a:r>
              <a:rPr lang="en-GB" sz="1700" dirty="0" err="1"/>
              <a:t>toate</a:t>
            </a:r>
            <a:r>
              <a:rPr lang="en-GB" sz="1700" dirty="0"/>
              <a:t> </a:t>
            </a:r>
            <a:r>
              <a:rPr lang="en-GB" sz="1700" dirty="0" err="1"/>
              <a:t>pompele</a:t>
            </a:r>
            <a:r>
              <a:rPr lang="en-GB" sz="1700" dirty="0"/>
              <a:t> sunt </a:t>
            </a:r>
            <a:r>
              <a:rPr lang="en-GB" sz="1700" dirty="0" err="1"/>
              <a:t>oprite</a:t>
            </a:r>
            <a:r>
              <a:rPr lang="en-GB" sz="1700" dirty="0"/>
              <a:t> </a:t>
            </a:r>
            <a:r>
              <a:rPr lang="en-GB" sz="1700" dirty="0" err="1"/>
              <a:t>simultan</a:t>
            </a:r>
            <a:r>
              <a:rPr lang="en-GB" sz="1700" dirty="0"/>
              <a:t>. 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700" dirty="0"/>
              <a:t>Daca </a:t>
            </a:r>
            <a:r>
              <a:rPr lang="en-GB" sz="1700" dirty="0" err="1"/>
              <a:t>presiunea</a:t>
            </a:r>
            <a:r>
              <a:rPr lang="en-GB" sz="1700" dirty="0"/>
              <a:t> </a:t>
            </a:r>
            <a:r>
              <a:rPr lang="en-GB" sz="1700" dirty="0" err="1"/>
              <a:t>indicata</a:t>
            </a:r>
            <a:r>
              <a:rPr lang="en-GB" sz="1700" dirty="0"/>
              <a:t> de </a:t>
            </a:r>
            <a:r>
              <a:rPr lang="en-GB" sz="1700" dirty="0" err="1"/>
              <a:t>senzorul</a:t>
            </a:r>
            <a:r>
              <a:rPr lang="en-GB" sz="1700" dirty="0"/>
              <a:t> B2 </a:t>
            </a:r>
            <a:r>
              <a:rPr lang="en-GB" sz="1700" dirty="0" err="1"/>
              <a:t>scade</a:t>
            </a:r>
            <a:r>
              <a:rPr lang="en-GB" sz="1700" dirty="0"/>
              <a:t> sub </a:t>
            </a:r>
            <a:r>
              <a:rPr lang="en-GB" sz="1700" dirty="0" err="1"/>
              <a:t>presiunea</a:t>
            </a:r>
            <a:r>
              <a:rPr lang="en-GB" sz="1700" dirty="0"/>
              <a:t> </a:t>
            </a:r>
            <a:r>
              <a:rPr lang="en-GB" sz="1700" dirty="0" err="1"/>
              <a:t>setata</a:t>
            </a:r>
            <a:r>
              <a:rPr lang="en-GB" sz="1700" dirty="0"/>
              <a:t> </a:t>
            </a:r>
            <a:r>
              <a:rPr lang="en-GB" sz="1700" dirty="0" err="1"/>
              <a:t>pentru</a:t>
            </a:r>
            <a:r>
              <a:rPr lang="en-GB" sz="1700" dirty="0"/>
              <a:t> </a:t>
            </a:r>
            <a:r>
              <a:rPr lang="en-GB" sz="1700" dirty="0" err="1"/>
              <a:t>mai</a:t>
            </a:r>
            <a:r>
              <a:rPr lang="en-GB" sz="1700" dirty="0"/>
              <a:t> </a:t>
            </a:r>
            <a:r>
              <a:rPr lang="en-GB" sz="1700" dirty="0" err="1"/>
              <a:t>mult</a:t>
            </a:r>
            <a:r>
              <a:rPr lang="en-GB" sz="1700" dirty="0"/>
              <a:t> de 1s, o </a:t>
            </a:r>
            <a:r>
              <a:rPr lang="en-GB" sz="1700" dirty="0" err="1"/>
              <a:t>pompa</a:t>
            </a:r>
            <a:r>
              <a:rPr lang="en-GB" sz="1700" dirty="0"/>
              <a:t> </a:t>
            </a:r>
            <a:r>
              <a:rPr lang="en-GB" sz="1700" dirty="0" err="1"/>
              <a:t>suplimentara</a:t>
            </a:r>
            <a:r>
              <a:rPr lang="en-GB" sz="1700" dirty="0"/>
              <a:t> </a:t>
            </a:r>
            <a:r>
              <a:rPr lang="en-GB" sz="1700" dirty="0" err="1"/>
              <a:t>este</a:t>
            </a:r>
            <a:r>
              <a:rPr lang="en-GB" sz="1700" dirty="0"/>
              <a:t> </a:t>
            </a:r>
            <a:r>
              <a:rPr lang="en-GB" sz="1700" dirty="0" err="1"/>
              <a:t>pornita</a:t>
            </a:r>
            <a:r>
              <a:rPr lang="en-GB" sz="1700" dirty="0"/>
              <a:t> la </a:t>
            </a:r>
            <a:r>
              <a:rPr lang="en-GB" sz="1700" dirty="0" err="1"/>
              <a:t>fiecare</a:t>
            </a:r>
            <a:r>
              <a:rPr lang="en-GB" sz="1700" dirty="0"/>
              <a:t> interval de 1s, </a:t>
            </a:r>
            <a:r>
              <a:rPr lang="en-GB" sz="1700" dirty="0" err="1"/>
              <a:t>pana</a:t>
            </a:r>
            <a:r>
              <a:rPr lang="en-GB" sz="1700" dirty="0"/>
              <a:t> cand </a:t>
            </a:r>
            <a:r>
              <a:rPr lang="en-GB" sz="1700" dirty="0" err="1"/>
              <a:t>valoarea</a:t>
            </a:r>
            <a:r>
              <a:rPr lang="en-GB" sz="1700" dirty="0"/>
              <a:t> </a:t>
            </a:r>
            <a:r>
              <a:rPr lang="en-GB" sz="1700" dirty="0" err="1"/>
              <a:t>corespunde</a:t>
            </a:r>
            <a:r>
              <a:rPr lang="en-GB" sz="1700" dirty="0"/>
              <a:t> cu </a:t>
            </a:r>
            <a:r>
              <a:rPr lang="en-GB" sz="1700" dirty="0" err="1"/>
              <a:t>cea</a:t>
            </a:r>
            <a:r>
              <a:rPr lang="en-GB" sz="1700" dirty="0"/>
              <a:t> </a:t>
            </a:r>
            <a:r>
              <a:rPr lang="en-GB" sz="1700" dirty="0" err="1"/>
              <a:t>setata</a:t>
            </a:r>
            <a:r>
              <a:rPr lang="en-GB" sz="1700" dirty="0"/>
              <a:t>; </a:t>
            </a:r>
            <a:r>
              <a:rPr lang="en-GB" sz="1700" dirty="0" err="1"/>
              <a:t>daca</a:t>
            </a:r>
            <a:r>
              <a:rPr lang="en-GB" sz="1700" dirty="0"/>
              <a:t> </a:t>
            </a:r>
            <a:r>
              <a:rPr lang="en-GB" sz="1700" dirty="0" err="1"/>
              <a:t>presiunea</a:t>
            </a:r>
            <a:r>
              <a:rPr lang="en-GB" sz="1700" dirty="0"/>
              <a:t> </a:t>
            </a:r>
            <a:r>
              <a:rPr lang="en-GB" sz="1700" dirty="0" err="1"/>
              <a:t>creste</a:t>
            </a:r>
            <a:r>
              <a:rPr lang="en-GB" sz="1700" dirty="0"/>
              <a:t> </a:t>
            </a:r>
            <a:r>
              <a:rPr lang="en-GB" sz="1700" dirty="0" err="1"/>
              <a:t>peste</a:t>
            </a:r>
            <a:r>
              <a:rPr lang="en-GB" sz="1700" dirty="0"/>
              <a:t> </a:t>
            </a:r>
            <a:r>
              <a:rPr lang="en-GB" sz="1700" dirty="0" err="1"/>
              <a:t>valoarea</a:t>
            </a:r>
            <a:r>
              <a:rPr lang="en-GB" sz="1700" dirty="0"/>
              <a:t> </a:t>
            </a:r>
            <a:r>
              <a:rPr lang="en-GB" sz="1700" dirty="0" err="1"/>
              <a:t>setata</a:t>
            </a:r>
            <a:r>
              <a:rPr lang="en-GB" sz="1700" dirty="0"/>
              <a:t>, o </a:t>
            </a:r>
            <a:r>
              <a:rPr lang="en-GB" sz="1700" dirty="0" err="1"/>
              <a:t>pompa</a:t>
            </a:r>
            <a:r>
              <a:rPr lang="en-GB" sz="1700" dirty="0"/>
              <a:t> </a:t>
            </a:r>
            <a:r>
              <a:rPr lang="en-GB" sz="1700" dirty="0" err="1"/>
              <a:t>este</a:t>
            </a:r>
            <a:r>
              <a:rPr lang="en-GB" sz="1700" dirty="0"/>
              <a:t> </a:t>
            </a:r>
            <a:r>
              <a:rPr lang="en-GB" sz="1700" dirty="0" err="1"/>
              <a:t>oprita</a:t>
            </a:r>
            <a:r>
              <a:rPr lang="en-GB" sz="1700" dirty="0"/>
              <a:t> la </a:t>
            </a:r>
            <a:r>
              <a:rPr lang="en-GB" sz="1700" dirty="0" err="1"/>
              <a:t>fiecare</a:t>
            </a:r>
            <a:r>
              <a:rPr lang="en-GB" sz="1700" dirty="0"/>
              <a:t> interval de 1s, </a:t>
            </a:r>
            <a:r>
              <a:rPr lang="en-GB" sz="1700" dirty="0" err="1"/>
              <a:t>pana</a:t>
            </a:r>
            <a:r>
              <a:rPr lang="en-GB" sz="1700" dirty="0"/>
              <a:t> cand </a:t>
            </a:r>
            <a:r>
              <a:rPr lang="en-GB" sz="1700" dirty="0" err="1"/>
              <a:t>valoarea</a:t>
            </a:r>
            <a:r>
              <a:rPr lang="en-GB" sz="1700" dirty="0"/>
              <a:t> </a:t>
            </a:r>
            <a:r>
              <a:rPr lang="en-GB" sz="1700" dirty="0" err="1"/>
              <a:t>corespunde</a:t>
            </a:r>
            <a:r>
              <a:rPr lang="en-GB" sz="1700" dirty="0"/>
              <a:t> cu </a:t>
            </a:r>
            <a:r>
              <a:rPr lang="en-GB" sz="1700" dirty="0" err="1"/>
              <a:t>cea</a:t>
            </a:r>
            <a:r>
              <a:rPr lang="en-GB" sz="1700" dirty="0"/>
              <a:t> </a:t>
            </a:r>
            <a:r>
              <a:rPr lang="en-GB" sz="1700" dirty="0" err="1"/>
              <a:t>setata</a:t>
            </a:r>
            <a:r>
              <a:rPr lang="en-GB" sz="1700" dirty="0"/>
              <a:t>. 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700" dirty="0" err="1"/>
              <a:t>Pentru</a:t>
            </a:r>
            <a:r>
              <a:rPr lang="en-GB" sz="1700" dirty="0"/>
              <a:t> a </a:t>
            </a:r>
            <a:r>
              <a:rPr lang="en-GB" sz="1700" dirty="0" err="1"/>
              <a:t>preveni</a:t>
            </a:r>
            <a:r>
              <a:rPr lang="en-GB" sz="1700" dirty="0"/>
              <a:t> </a:t>
            </a:r>
            <a:r>
              <a:rPr lang="en-GB" sz="1700" dirty="0" err="1"/>
              <a:t>cresterea</a:t>
            </a:r>
            <a:r>
              <a:rPr lang="en-GB" sz="1700" dirty="0"/>
              <a:t> </a:t>
            </a:r>
            <a:r>
              <a:rPr lang="en-GB" sz="1700" dirty="0" err="1"/>
              <a:t>presiunii</a:t>
            </a:r>
            <a:r>
              <a:rPr lang="en-GB" sz="1700" dirty="0"/>
              <a:t> la </a:t>
            </a:r>
            <a:r>
              <a:rPr lang="en-GB" sz="1700" dirty="0" err="1"/>
              <a:t>valori</a:t>
            </a:r>
            <a:r>
              <a:rPr lang="en-GB" sz="1700" dirty="0"/>
              <a:t> </a:t>
            </a:r>
            <a:r>
              <a:rPr lang="en-GB" sz="1700" dirty="0" err="1"/>
              <a:t>catastrofale</a:t>
            </a:r>
            <a:r>
              <a:rPr lang="en-GB" sz="1700" dirty="0"/>
              <a:t> in </a:t>
            </a:r>
            <a:r>
              <a:rPr lang="en-GB" sz="1700" dirty="0" err="1"/>
              <a:t>cazul</a:t>
            </a:r>
            <a:r>
              <a:rPr lang="en-GB" sz="1700" dirty="0"/>
              <a:t> </a:t>
            </a:r>
            <a:r>
              <a:rPr lang="en-GB" sz="1700" dirty="0" err="1"/>
              <a:t>defectarii</a:t>
            </a:r>
            <a:r>
              <a:rPr lang="en-GB" sz="1700" dirty="0"/>
              <a:t> </a:t>
            </a:r>
            <a:r>
              <a:rPr lang="en-GB" sz="1700" dirty="0" err="1"/>
              <a:t>senzorului</a:t>
            </a:r>
            <a:r>
              <a:rPr lang="en-GB" sz="1700" dirty="0"/>
              <a:t> B2, </a:t>
            </a:r>
            <a:r>
              <a:rPr lang="en-GB" sz="1700" dirty="0" err="1"/>
              <a:t>senzorul</a:t>
            </a:r>
            <a:r>
              <a:rPr lang="en-GB" sz="1700" dirty="0"/>
              <a:t> B1 </a:t>
            </a:r>
            <a:r>
              <a:rPr lang="en-GB" sz="1700" dirty="0" err="1"/>
              <a:t>confera</a:t>
            </a:r>
            <a:r>
              <a:rPr lang="en-GB" sz="1700" dirty="0"/>
              <a:t> </a:t>
            </a:r>
            <a:r>
              <a:rPr lang="en-GB" sz="1700" dirty="0" err="1"/>
              <a:t>redundanta</a:t>
            </a:r>
            <a:r>
              <a:rPr lang="en-GB" sz="1700" dirty="0"/>
              <a:t> </a:t>
            </a:r>
            <a:r>
              <a:rPr lang="en-GB" sz="1700" dirty="0" err="1"/>
              <a:t>sistemului</a:t>
            </a:r>
            <a:r>
              <a:rPr lang="en-GB" sz="1700" dirty="0"/>
              <a:t>. In </a:t>
            </a:r>
            <a:r>
              <a:rPr lang="en-GB" sz="1700" dirty="0" err="1"/>
              <a:t>cazul</a:t>
            </a:r>
            <a:r>
              <a:rPr lang="en-GB" sz="1700" dirty="0"/>
              <a:t> in care </a:t>
            </a:r>
            <a:r>
              <a:rPr lang="en-GB" sz="1700" dirty="0" err="1"/>
              <a:t>senzorul</a:t>
            </a:r>
            <a:r>
              <a:rPr lang="en-GB" sz="1700" dirty="0"/>
              <a:t> B1 </a:t>
            </a:r>
            <a:r>
              <a:rPr lang="en-GB" sz="1700" dirty="0" err="1"/>
              <a:t>este</a:t>
            </a:r>
            <a:r>
              <a:rPr lang="en-GB" sz="1700" dirty="0"/>
              <a:t> </a:t>
            </a:r>
            <a:r>
              <a:rPr lang="en-GB" sz="1700" dirty="0" err="1"/>
              <a:t>activat</a:t>
            </a:r>
            <a:r>
              <a:rPr lang="en-GB" sz="1700" dirty="0"/>
              <a:t>, </a:t>
            </a:r>
            <a:r>
              <a:rPr lang="en-GB" sz="1700" dirty="0" err="1"/>
              <a:t>semnalul</a:t>
            </a:r>
            <a:r>
              <a:rPr lang="en-GB" sz="1700" dirty="0"/>
              <a:t> de </a:t>
            </a:r>
            <a:r>
              <a:rPr lang="en-GB" sz="1700" dirty="0" err="1"/>
              <a:t>alarma</a:t>
            </a:r>
            <a:r>
              <a:rPr lang="en-GB" sz="1700" dirty="0"/>
              <a:t> </a:t>
            </a:r>
            <a:r>
              <a:rPr lang="en-GB" sz="1700" dirty="0" err="1"/>
              <a:t>trebuie</a:t>
            </a:r>
            <a:r>
              <a:rPr lang="en-GB" sz="1700" dirty="0"/>
              <a:t> </a:t>
            </a:r>
            <a:r>
              <a:rPr lang="en-GB" sz="1700" dirty="0" err="1"/>
              <a:t>sa</a:t>
            </a:r>
            <a:r>
              <a:rPr lang="en-GB" sz="1700" dirty="0"/>
              <a:t> </a:t>
            </a:r>
            <a:r>
              <a:rPr lang="en-GB" sz="1700" dirty="0" err="1"/>
              <a:t>sune</a:t>
            </a:r>
            <a:r>
              <a:rPr lang="en-GB" sz="1700" dirty="0"/>
              <a:t> </a:t>
            </a:r>
            <a:r>
              <a:rPr lang="en-GB" sz="1700" dirty="0" err="1"/>
              <a:t>pentru</a:t>
            </a:r>
            <a:r>
              <a:rPr lang="en-GB" sz="1700" dirty="0"/>
              <a:t> 5 </a:t>
            </a:r>
            <a:r>
              <a:rPr lang="en-GB" sz="1700" dirty="0" err="1"/>
              <a:t>secunde</a:t>
            </a:r>
            <a:r>
              <a:rPr lang="en-GB" sz="1700" dirty="0"/>
              <a:t>.</a:t>
            </a:r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ST</a:t>
            </a:r>
            <a:r>
              <a:rPr lang="ro-MD" dirty="0"/>
              <a:t>Ă</a:t>
            </a:r>
            <a:r>
              <a:rPr lang="en" dirty="0"/>
              <a:t>RILOR</a:t>
            </a:r>
            <a:endParaRPr dirty="0"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FD5C188-284F-571B-A2E6-D28CC5599C5C}"/>
              </a:ext>
            </a:extLst>
          </p:cNvPr>
          <p:cNvSpPr/>
          <p:nvPr/>
        </p:nvSpPr>
        <p:spPr>
          <a:xfrm>
            <a:off x="1975869" y="1583787"/>
            <a:ext cx="1308962" cy="766201"/>
          </a:xfrm>
          <a:prstGeom prst="roundRect">
            <a:avLst/>
          </a:prstGeom>
          <a:solidFill>
            <a:schemeClr val="accent4"/>
          </a:solidFill>
          <a:ln w="31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2" name="Google Shape;421;p27">
            <a:extLst>
              <a:ext uri="{FF2B5EF4-FFF2-40B4-BE49-F238E27FC236}">
                <a16:creationId xmlns:a16="http://schemas.microsoft.com/office/drawing/2014/main" id="{F403166E-2DDD-72DA-E98B-AF023B6C7FD3}"/>
              </a:ext>
            </a:extLst>
          </p:cNvPr>
          <p:cNvSpPr/>
          <p:nvPr/>
        </p:nvSpPr>
        <p:spPr>
          <a:xfrm flipH="1">
            <a:off x="2049530" y="1700685"/>
            <a:ext cx="1161640" cy="530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Starea1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 </a:t>
            </a:r>
            <a:r>
              <a:rPr lang="en-US" sz="1100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pompa</a:t>
            </a:r>
            <a:r>
              <a:rPr lang="en-US" sz="11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100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pornita</a:t>
            </a:r>
            <a:endParaRPr sz="11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CBB73EE-0058-D922-06F2-12B61649E116}"/>
              </a:ext>
            </a:extLst>
          </p:cNvPr>
          <p:cNvSpPr/>
          <p:nvPr/>
        </p:nvSpPr>
        <p:spPr>
          <a:xfrm>
            <a:off x="3865821" y="1583787"/>
            <a:ext cx="1308962" cy="766201"/>
          </a:xfrm>
          <a:prstGeom prst="roundRect">
            <a:avLst/>
          </a:prstGeom>
          <a:solidFill>
            <a:schemeClr val="accent4"/>
          </a:solidFill>
          <a:ln w="31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4" name="Google Shape;421;p27">
            <a:extLst>
              <a:ext uri="{FF2B5EF4-FFF2-40B4-BE49-F238E27FC236}">
                <a16:creationId xmlns:a16="http://schemas.microsoft.com/office/drawing/2014/main" id="{1C637C91-1DBC-D485-24C1-54644E3AA136}"/>
              </a:ext>
            </a:extLst>
          </p:cNvPr>
          <p:cNvSpPr/>
          <p:nvPr/>
        </p:nvSpPr>
        <p:spPr>
          <a:xfrm flipH="1">
            <a:off x="3939482" y="1700685"/>
            <a:ext cx="1161640" cy="530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Starea2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 </a:t>
            </a:r>
            <a:r>
              <a:rPr lang="en-US" sz="1100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pompe</a:t>
            </a:r>
            <a:r>
              <a:rPr lang="en-US" sz="11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100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pornite</a:t>
            </a:r>
            <a:endParaRPr sz="11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DAA95AF-8C2F-02F4-83AB-D6BBA3084B32}"/>
              </a:ext>
            </a:extLst>
          </p:cNvPr>
          <p:cNvSpPr/>
          <p:nvPr/>
        </p:nvSpPr>
        <p:spPr>
          <a:xfrm>
            <a:off x="5755773" y="1583787"/>
            <a:ext cx="1308962" cy="766201"/>
          </a:xfrm>
          <a:prstGeom prst="roundRect">
            <a:avLst/>
          </a:prstGeom>
          <a:solidFill>
            <a:schemeClr val="accent4"/>
          </a:solidFill>
          <a:ln w="31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6" name="Google Shape;421;p27">
            <a:extLst>
              <a:ext uri="{FF2B5EF4-FFF2-40B4-BE49-F238E27FC236}">
                <a16:creationId xmlns:a16="http://schemas.microsoft.com/office/drawing/2014/main" id="{98E6BD37-F90A-3273-A09F-20795DE31F65}"/>
              </a:ext>
            </a:extLst>
          </p:cNvPr>
          <p:cNvSpPr/>
          <p:nvPr/>
        </p:nvSpPr>
        <p:spPr>
          <a:xfrm flipH="1">
            <a:off x="5829434" y="1700685"/>
            <a:ext cx="1161640" cy="530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Starea3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 </a:t>
            </a:r>
            <a:r>
              <a:rPr lang="en-US" sz="1100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pompe</a:t>
            </a:r>
            <a:r>
              <a:rPr lang="en-US" sz="11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100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pornite</a:t>
            </a:r>
            <a:endParaRPr sz="11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48F5C95-2CC9-78AA-8934-4CBA7F2E0764}"/>
              </a:ext>
            </a:extLst>
          </p:cNvPr>
          <p:cNvSpPr/>
          <p:nvPr/>
        </p:nvSpPr>
        <p:spPr>
          <a:xfrm>
            <a:off x="7645725" y="1583787"/>
            <a:ext cx="1308962" cy="766201"/>
          </a:xfrm>
          <a:prstGeom prst="roundRect">
            <a:avLst/>
          </a:prstGeom>
          <a:solidFill>
            <a:schemeClr val="accent4"/>
          </a:solidFill>
          <a:ln w="31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8" name="Google Shape;421;p27">
            <a:extLst>
              <a:ext uri="{FF2B5EF4-FFF2-40B4-BE49-F238E27FC236}">
                <a16:creationId xmlns:a16="http://schemas.microsoft.com/office/drawing/2014/main" id="{D67B3C5A-4F4C-04C1-C81E-0D57BC01E012}"/>
              </a:ext>
            </a:extLst>
          </p:cNvPr>
          <p:cNvSpPr/>
          <p:nvPr/>
        </p:nvSpPr>
        <p:spPr>
          <a:xfrm flipH="1">
            <a:off x="7719386" y="1700685"/>
            <a:ext cx="1161640" cy="530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Starea4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 </a:t>
            </a:r>
            <a:r>
              <a:rPr lang="en-US" sz="1100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pompe</a:t>
            </a:r>
            <a:r>
              <a:rPr lang="en-US" sz="11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100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pornite</a:t>
            </a:r>
            <a:endParaRPr sz="11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397390A-4899-C5BE-F9DB-248C025ECCB4}"/>
              </a:ext>
            </a:extLst>
          </p:cNvPr>
          <p:cNvSpPr/>
          <p:nvPr/>
        </p:nvSpPr>
        <p:spPr>
          <a:xfrm>
            <a:off x="4803086" y="2952698"/>
            <a:ext cx="1308962" cy="766201"/>
          </a:xfrm>
          <a:prstGeom prst="roundRect">
            <a:avLst/>
          </a:prstGeom>
          <a:solidFill>
            <a:schemeClr val="accent4"/>
          </a:solidFill>
          <a:ln w="31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40" name="Google Shape;421;p27">
            <a:extLst>
              <a:ext uri="{FF2B5EF4-FFF2-40B4-BE49-F238E27FC236}">
                <a16:creationId xmlns:a16="http://schemas.microsoft.com/office/drawing/2014/main" id="{F62DB0F9-7F70-02C6-B917-0968E0E098AA}"/>
              </a:ext>
            </a:extLst>
          </p:cNvPr>
          <p:cNvSpPr/>
          <p:nvPr/>
        </p:nvSpPr>
        <p:spPr>
          <a:xfrm flipH="1">
            <a:off x="4876747" y="3069596"/>
            <a:ext cx="1161640" cy="530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 </a:t>
            </a:r>
            <a:r>
              <a:rPr lang="en-US" sz="1100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pompe</a:t>
            </a:r>
            <a:r>
              <a:rPr lang="en-US" sz="11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100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pornite</a:t>
            </a:r>
            <a:endParaRPr sz="11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F2BA71-3CA3-28F0-B35B-61F5BF1986C2}"/>
              </a:ext>
            </a:extLst>
          </p:cNvPr>
          <p:cNvCxnSpPr>
            <a:cxnSpLocks/>
          </p:cNvCxnSpPr>
          <p:nvPr/>
        </p:nvCxnSpPr>
        <p:spPr>
          <a:xfrm>
            <a:off x="3380660" y="1856421"/>
            <a:ext cx="404532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206190-29EC-67EA-2BB7-ED94C6330D94}"/>
              </a:ext>
            </a:extLst>
          </p:cNvPr>
          <p:cNvCxnSpPr>
            <a:cxnSpLocks/>
          </p:cNvCxnSpPr>
          <p:nvPr/>
        </p:nvCxnSpPr>
        <p:spPr>
          <a:xfrm>
            <a:off x="5262623" y="1856421"/>
            <a:ext cx="404532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F0D3E92-C9C1-B56C-33B6-E347B9EB1649}"/>
              </a:ext>
            </a:extLst>
          </p:cNvPr>
          <p:cNvCxnSpPr>
            <a:cxnSpLocks/>
          </p:cNvCxnSpPr>
          <p:nvPr/>
        </p:nvCxnSpPr>
        <p:spPr>
          <a:xfrm>
            <a:off x="7167830" y="1856421"/>
            <a:ext cx="404532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B09189-85F9-81B2-9F9C-E39D9DF1138B}"/>
              </a:ext>
            </a:extLst>
          </p:cNvPr>
          <p:cNvCxnSpPr>
            <a:cxnSpLocks/>
          </p:cNvCxnSpPr>
          <p:nvPr/>
        </p:nvCxnSpPr>
        <p:spPr>
          <a:xfrm flipH="1">
            <a:off x="3348267" y="2058800"/>
            <a:ext cx="436925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278807-A2FB-2D88-93D8-D52E54AB200A}"/>
              </a:ext>
            </a:extLst>
          </p:cNvPr>
          <p:cNvCxnSpPr>
            <a:cxnSpLocks/>
          </p:cNvCxnSpPr>
          <p:nvPr/>
        </p:nvCxnSpPr>
        <p:spPr>
          <a:xfrm flipH="1">
            <a:off x="5241357" y="2059522"/>
            <a:ext cx="436925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F83111D-3E99-78B3-FDF4-3B423815888E}"/>
              </a:ext>
            </a:extLst>
          </p:cNvPr>
          <p:cNvCxnSpPr>
            <a:cxnSpLocks/>
          </p:cNvCxnSpPr>
          <p:nvPr/>
        </p:nvCxnSpPr>
        <p:spPr>
          <a:xfrm flipH="1">
            <a:off x="7135437" y="2058800"/>
            <a:ext cx="436925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EBDC66C-9A2F-1700-5AEE-5A8185BC1D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45051" y="2182714"/>
            <a:ext cx="517646" cy="93726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3135171-1902-C17A-E04E-AAD29FA4DB3D}"/>
              </a:ext>
            </a:extLst>
          </p:cNvPr>
          <p:cNvCxnSpPr>
            <a:cxnSpLocks/>
          </p:cNvCxnSpPr>
          <p:nvPr/>
        </p:nvCxnSpPr>
        <p:spPr>
          <a:xfrm flipV="1">
            <a:off x="6185708" y="2388102"/>
            <a:ext cx="2104012" cy="946704"/>
          </a:xfrm>
          <a:prstGeom prst="bentConnector3">
            <a:avLst>
              <a:gd name="adj1" fmla="val 100029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64617F5F-931C-808A-C19A-4DAE4D9AEEA9}"/>
              </a:ext>
            </a:extLst>
          </p:cNvPr>
          <p:cNvCxnSpPr>
            <a:cxnSpLocks/>
          </p:cNvCxnSpPr>
          <p:nvPr/>
        </p:nvCxnSpPr>
        <p:spPr>
          <a:xfrm rot="5400000">
            <a:off x="5760152" y="2175003"/>
            <a:ext cx="517646" cy="95268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ACD83F0-0121-7DD6-3289-C52B5B08E972}"/>
              </a:ext>
            </a:extLst>
          </p:cNvPr>
          <p:cNvCxnSpPr>
            <a:cxnSpLocks/>
          </p:cNvCxnSpPr>
          <p:nvPr/>
        </p:nvCxnSpPr>
        <p:spPr>
          <a:xfrm rot="10800000">
            <a:off x="2630350" y="2429062"/>
            <a:ext cx="2099071" cy="905744"/>
          </a:xfrm>
          <a:prstGeom prst="bentConnector3">
            <a:avLst>
              <a:gd name="adj1" fmla="val 99641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5E9D2F43-8FE1-B535-1169-74CF161A951D}"/>
              </a:ext>
            </a:extLst>
          </p:cNvPr>
          <p:cNvSpPr/>
          <p:nvPr/>
        </p:nvSpPr>
        <p:spPr>
          <a:xfrm>
            <a:off x="270943" y="1583787"/>
            <a:ext cx="1402552" cy="23803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Nivelul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apei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 in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rezervor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ctr"/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ctr"/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S0 –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scade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S1 –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scade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S2 – constant 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S3 –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creste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S4 –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creste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A612C077-EA3C-543A-067F-8761CACAF175}"/>
              </a:ext>
            </a:extLst>
          </p:cNvPr>
          <p:cNvSpPr/>
          <p:nvPr/>
        </p:nvSpPr>
        <p:spPr>
          <a:xfrm>
            <a:off x="4805878" y="4031782"/>
            <a:ext cx="1308962" cy="766201"/>
          </a:xfrm>
          <a:prstGeom prst="roundRect">
            <a:avLst/>
          </a:prstGeom>
          <a:solidFill>
            <a:schemeClr val="accent4"/>
          </a:solidFill>
          <a:ln w="31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14" name="Google Shape;421;p27">
            <a:extLst>
              <a:ext uri="{FF2B5EF4-FFF2-40B4-BE49-F238E27FC236}">
                <a16:creationId xmlns:a16="http://schemas.microsoft.com/office/drawing/2014/main" id="{64529A44-746B-CA92-FBF4-9FCC76138966}"/>
              </a:ext>
            </a:extLst>
          </p:cNvPr>
          <p:cNvSpPr/>
          <p:nvPr/>
        </p:nvSpPr>
        <p:spPr>
          <a:xfrm flipH="1">
            <a:off x="4879539" y="4143916"/>
            <a:ext cx="1161640" cy="530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Auto</a:t>
            </a:r>
            <a:endParaRPr sz="11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9EE1127-D7AE-3797-E458-45CE6FFFA79E}"/>
              </a:ext>
            </a:extLst>
          </p:cNvPr>
          <p:cNvCxnSpPr>
            <a:cxnSpLocks/>
            <a:stCxn id="113" idx="0"/>
            <a:endCxn id="39" idx="2"/>
          </p:cNvCxnSpPr>
          <p:nvPr/>
        </p:nvCxnSpPr>
        <p:spPr>
          <a:xfrm flipH="1" flipV="1">
            <a:off x="5457567" y="3718899"/>
            <a:ext cx="2792" cy="312883"/>
          </a:xfrm>
          <a:prstGeom prst="straightConnector1">
            <a:avLst/>
          </a:prstGeom>
          <a:ln w="28575">
            <a:solidFill>
              <a:srgbClr val="03BD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CFFB00F9-734F-D83E-1B6A-D2F9B49B3C9A}"/>
              </a:ext>
            </a:extLst>
          </p:cNvPr>
          <p:cNvCxnSpPr>
            <a:cxnSpLocks/>
          </p:cNvCxnSpPr>
          <p:nvPr/>
        </p:nvCxnSpPr>
        <p:spPr>
          <a:xfrm rot="10800000">
            <a:off x="2373976" y="2495915"/>
            <a:ext cx="2334319" cy="1921097"/>
          </a:xfrm>
          <a:prstGeom prst="bentConnector3">
            <a:avLst>
              <a:gd name="adj1" fmla="val 100104"/>
            </a:avLst>
          </a:prstGeom>
          <a:ln w="28575">
            <a:solidFill>
              <a:srgbClr val="03BD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31133655-2B87-3038-6E1B-14D05BE95B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85708" y="2423504"/>
            <a:ext cx="2314180" cy="1993507"/>
          </a:xfrm>
          <a:prstGeom prst="bentConnector3">
            <a:avLst>
              <a:gd name="adj1" fmla="val 327"/>
            </a:avLst>
          </a:prstGeom>
          <a:ln w="28575">
            <a:solidFill>
              <a:srgbClr val="03BD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9624AE8-A9A8-7C31-4C2E-7FF29F051F54}"/>
              </a:ext>
            </a:extLst>
          </p:cNvPr>
          <p:cNvCxnSpPr>
            <a:cxnSpLocks/>
          </p:cNvCxnSpPr>
          <p:nvPr/>
        </p:nvCxnSpPr>
        <p:spPr>
          <a:xfrm flipV="1">
            <a:off x="4163856" y="2362202"/>
            <a:ext cx="0" cy="935474"/>
          </a:xfrm>
          <a:prstGeom prst="straightConnector1">
            <a:avLst/>
          </a:prstGeom>
          <a:ln w="28575">
            <a:solidFill>
              <a:srgbClr val="03BD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9A2CC1F-4EA0-091D-CA5E-38D351ABD5EF}"/>
              </a:ext>
            </a:extLst>
          </p:cNvPr>
          <p:cNvCxnSpPr>
            <a:cxnSpLocks/>
          </p:cNvCxnSpPr>
          <p:nvPr/>
        </p:nvCxnSpPr>
        <p:spPr>
          <a:xfrm flipV="1">
            <a:off x="6830638" y="2362202"/>
            <a:ext cx="0" cy="935474"/>
          </a:xfrm>
          <a:prstGeom prst="straightConnector1">
            <a:avLst/>
          </a:prstGeom>
          <a:ln w="28575">
            <a:solidFill>
              <a:srgbClr val="03BD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086DD07D-CAC1-6CA6-4C5B-3612B85C94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92322" y="3554465"/>
            <a:ext cx="887507" cy="544439"/>
          </a:xfrm>
          <a:prstGeom prst="bentConnector3">
            <a:avLst>
              <a:gd name="adj1" fmla="val 99119"/>
            </a:avLst>
          </a:prstGeom>
          <a:ln w="28575">
            <a:solidFill>
              <a:srgbClr val="03BD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9A10D42F-C99C-6798-8247-D3E5F2D7CA40}"/>
              </a:ext>
            </a:extLst>
          </p:cNvPr>
          <p:cNvCxnSpPr>
            <a:cxnSpLocks/>
          </p:cNvCxnSpPr>
          <p:nvPr/>
        </p:nvCxnSpPr>
        <p:spPr>
          <a:xfrm rot="5400000">
            <a:off x="6064084" y="3503886"/>
            <a:ext cx="885387" cy="647722"/>
          </a:xfrm>
          <a:prstGeom prst="bentConnector3">
            <a:avLst>
              <a:gd name="adj1" fmla="val 99179"/>
            </a:avLst>
          </a:prstGeom>
          <a:ln w="28575">
            <a:solidFill>
              <a:srgbClr val="03BD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7831-FF29-D895-A3FC-9AE1F007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TEHNOLOGII UTILIZATE</a:t>
            </a:r>
            <a:endParaRPr lang="ro-R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42DF4E-F633-6EFB-6EA0-E42FCB1D17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4" name="Google Shape;1014;p46">
            <a:extLst>
              <a:ext uri="{FF2B5EF4-FFF2-40B4-BE49-F238E27FC236}">
                <a16:creationId xmlns:a16="http://schemas.microsoft.com/office/drawing/2014/main" id="{6826E1A5-8B06-DF6F-CB77-00E14BC18FD6}"/>
              </a:ext>
            </a:extLst>
          </p:cNvPr>
          <p:cNvGrpSpPr/>
          <p:nvPr/>
        </p:nvGrpSpPr>
        <p:grpSpPr>
          <a:xfrm>
            <a:off x="454119" y="610085"/>
            <a:ext cx="349624" cy="331179"/>
            <a:chOff x="2583100" y="2973775"/>
            <a:chExt cx="461550" cy="437200"/>
          </a:xfrm>
        </p:grpSpPr>
        <p:sp>
          <p:nvSpPr>
            <p:cNvPr id="5" name="Google Shape;1015;p46">
              <a:extLst>
                <a:ext uri="{FF2B5EF4-FFF2-40B4-BE49-F238E27FC236}">
                  <a16:creationId xmlns:a16="http://schemas.microsoft.com/office/drawing/2014/main" id="{24610448-157F-EFC8-1C3F-3CB2F2C2DFC4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16;p46">
              <a:extLst>
                <a:ext uri="{FF2B5EF4-FFF2-40B4-BE49-F238E27FC236}">
                  <a16:creationId xmlns:a16="http://schemas.microsoft.com/office/drawing/2014/main" id="{2D6E69E2-13FE-B832-5716-4DDECBEAFD7E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548E74-4CCB-4EB5-87BC-3BD00BEEA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960" y="27776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act.js : Advance Frontend Framework - in Benin CIty, Edo State, Nigeria">
            <a:extLst>
              <a:ext uri="{FF2B5EF4-FFF2-40B4-BE49-F238E27FC236}">
                <a16:creationId xmlns:a16="http://schemas.microsoft.com/office/drawing/2014/main" id="{65F4BCD0-F118-8F46-3269-BE5E33228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19" y="1743626"/>
            <a:ext cx="1044897" cy="111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zure icon - Telecom Academy">
            <a:extLst>
              <a:ext uri="{FF2B5EF4-FFF2-40B4-BE49-F238E27FC236}">
                <a16:creationId xmlns:a16="http://schemas.microsoft.com/office/drawing/2014/main" id="{6DC5ACC8-D61D-A145-C577-4CA00B286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488" y="889814"/>
            <a:ext cx="2086783" cy="208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84AA254-AF89-1515-C511-F07EF7742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832" y="1289412"/>
            <a:ext cx="2150638" cy="112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53211CB-E010-96E4-D30C-B5BEC9EBF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83" y="3276617"/>
            <a:ext cx="914399" cy="91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F06C315-283E-55F9-3154-E08244FD7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648" y="2648679"/>
            <a:ext cx="766200" cy="76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Logo Images | Free Vectors, Stock Photos &amp; PSD">
            <a:extLst>
              <a:ext uri="{FF2B5EF4-FFF2-40B4-BE49-F238E27FC236}">
                <a16:creationId xmlns:a16="http://schemas.microsoft.com/office/drawing/2014/main" id="{E94002E8-4F19-ED2B-1D98-3EF9B1722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39" y="3733817"/>
            <a:ext cx="1184886" cy="118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0D5B3AF-0D04-67FB-619A-D4B6EB066154}"/>
              </a:ext>
            </a:extLst>
          </p:cNvPr>
          <p:cNvSpPr/>
          <p:nvPr/>
        </p:nvSpPr>
        <p:spPr>
          <a:xfrm>
            <a:off x="1615025" y="4176941"/>
            <a:ext cx="3555595" cy="298637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hlinkClick r:id="rId9"/>
              </a:rPr>
              <a:t>https://github.com/akajon/PS2I</a:t>
            </a:r>
            <a:endParaRPr lang="en-US" sz="18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1042" name="Picture 18" descr="Free Icon | Api">
            <a:extLst>
              <a:ext uri="{FF2B5EF4-FFF2-40B4-BE49-F238E27FC236}">
                <a16:creationId xmlns:a16="http://schemas.microsoft.com/office/drawing/2014/main" id="{E061C60D-4B8A-433A-DDE2-634FF34D3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261" y="2744388"/>
            <a:ext cx="744166" cy="74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# Logo Download Icon PNG Transparent Background, Free Download #28402 -  FreeIconsPNG">
            <a:extLst>
              <a:ext uri="{FF2B5EF4-FFF2-40B4-BE49-F238E27FC236}">
                <a16:creationId xmlns:a16="http://schemas.microsoft.com/office/drawing/2014/main" id="{390E3660-598F-2529-E324-ABADC3349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396" y="1805309"/>
            <a:ext cx="1036310" cy="9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57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PREZENTAREA ECHIPEI</a:t>
            </a:r>
            <a:endParaRPr dirty="0"/>
          </a:p>
        </p:txBody>
      </p:sp>
      <p:sp>
        <p:nvSpPr>
          <p:cNvPr id="744" name="Google Shape;744;p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45" name="Google Shape;745;p43"/>
          <p:cNvPicPr preferRelativeResize="0"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369" b="369"/>
          <a:stretch/>
        </p:blipFill>
        <p:spPr>
          <a:xfrm>
            <a:off x="315223" y="1524287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6" name="Google Shape;746;p43"/>
          <p:cNvSpPr txBox="1"/>
          <p:nvPr/>
        </p:nvSpPr>
        <p:spPr>
          <a:xfrm>
            <a:off x="272851" y="323497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Minerva Mure</a:t>
            </a:r>
            <a:r>
              <a:rPr lang="ro-MD" sz="12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ș</a:t>
            </a:r>
            <a:r>
              <a:rPr lang="en" sz="12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</a:t>
            </a:r>
            <a:br>
              <a:rPr lang="en" dirty="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8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</a:t>
            </a:r>
            <a:endParaRPr sz="8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47" name="Google Shape;747;p43"/>
          <p:cNvPicPr preferRelativeResize="0"/>
          <p:nvPr/>
        </p:nvPicPr>
        <p:blipFill rotWithShape="1">
          <a:blip r:embed="rId5"/>
          <a:srcRect l="4582" r="4582"/>
          <a:stretch/>
        </p:blipFill>
        <p:spPr>
          <a:xfrm>
            <a:off x="2041630" y="1516702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8" name="Google Shape;748;p43"/>
          <p:cNvSpPr txBox="1"/>
          <p:nvPr/>
        </p:nvSpPr>
        <p:spPr>
          <a:xfrm>
            <a:off x="1982211" y="323497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Ion Pearja</a:t>
            </a:r>
            <a:br>
              <a:rPr lang="en" dirty="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APLICATIE WEB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</a:t>
            </a:r>
            <a:endParaRPr sz="8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49" name="Google Shape;749;p43"/>
          <p:cNvPicPr preferRelativeResize="0"/>
          <p:nvPr/>
        </p:nvPicPr>
        <p:blipFill rotWithShape="1">
          <a:blip r:embed="rId6"/>
          <a:srcRect/>
          <a:stretch/>
        </p:blipFill>
        <p:spPr>
          <a:xfrm>
            <a:off x="3768037" y="1524287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50" name="Google Shape;750;p43"/>
          <p:cNvSpPr txBox="1"/>
          <p:nvPr/>
        </p:nvSpPr>
        <p:spPr>
          <a:xfrm>
            <a:off x="3768037" y="323497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Cristi Petru</a:t>
            </a:r>
            <a:r>
              <a:rPr lang="ro-MD" sz="12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ș</a:t>
            </a:r>
            <a:r>
              <a:rPr lang="en" sz="12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</a:t>
            </a:r>
            <a:br>
              <a:rPr lang="en" dirty="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SIMULATOR</a:t>
            </a:r>
            <a:endParaRPr sz="8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51" name="Google Shape;751;p43"/>
          <p:cNvPicPr preferRelativeResize="0"/>
          <p:nvPr/>
        </p:nvPicPr>
        <p:blipFill rotWithShape="1">
          <a:blip r:embed="rId7"/>
          <a:srcRect t="218" b="218"/>
          <a:stretch/>
        </p:blipFill>
        <p:spPr>
          <a:xfrm>
            <a:off x="5494444" y="1524287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52" name="Google Shape;752;p43"/>
          <p:cNvSpPr txBox="1"/>
          <p:nvPr/>
        </p:nvSpPr>
        <p:spPr>
          <a:xfrm>
            <a:off x="5494444" y="323497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Alina Popescu</a:t>
            </a:r>
            <a:br>
              <a:rPr lang="en" dirty="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APLICATIE WEB</a:t>
            </a:r>
            <a:endParaRPr sz="8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3" name="Google Shape;753;p43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751;p43">
            <a:extLst>
              <a:ext uri="{FF2B5EF4-FFF2-40B4-BE49-F238E27FC236}">
                <a16:creationId xmlns:a16="http://schemas.microsoft.com/office/drawing/2014/main" id="{3E616B5D-30CF-144D-F78F-88D280D33744}"/>
              </a:ext>
            </a:extLst>
          </p:cNvPr>
          <p:cNvPicPr preferRelativeResize="0"/>
          <p:nvPr/>
        </p:nvPicPr>
        <p:blipFill rotWithShape="1">
          <a:blip r:embed="rId8"/>
          <a:srcRect l="8488" r="8488"/>
          <a:stretch/>
        </p:blipFill>
        <p:spPr>
          <a:xfrm>
            <a:off x="7220851" y="1524287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" name="Google Shape;752;p43">
            <a:extLst>
              <a:ext uri="{FF2B5EF4-FFF2-40B4-BE49-F238E27FC236}">
                <a16:creationId xmlns:a16="http://schemas.microsoft.com/office/drawing/2014/main" id="{69C3EF1F-7659-03D2-F5EC-ECA9F99B960B}"/>
              </a:ext>
            </a:extLst>
          </p:cNvPr>
          <p:cNvSpPr txBox="1"/>
          <p:nvPr/>
        </p:nvSpPr>
        <p:spPr>
          <a:xfrm>
            <a:off x="7220851" y="323497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Oti Vr</a:t>
            </a:r>
            <a:r>
              <a:rPr lang="ro-MD" sz="12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ă</a:t>
            </a:r>
            <a:r>
              <a:rPr lang="en" sz="12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jitor</a:t>
            </a:r>
            <a:br>
              <a:rPr lang="en" dirty="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8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SIMULATOR</a:t>
            </a:r>
            <a:endParaRPr sz="8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6000" dirty="0">
                <a:solidFill>
                  <a:schemeClr val="accent5"/>
                </a:solidFill>
              </a:rPr>
              <a:t>VĂ MULȚUMIM</a:t>
            </a:r>
            <a:r>
              <a:rPr lang="en" sz="6000" dirty="0">
                <a:solidFill>
                  <a:schemeClr val="accent5"/>
                </a:solidFill>
              </a:rPr>
              <a:t>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questions?</a:t>
            </a:r>
            <a:endParaRPr sz="2000" b="1" dirty="0"/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298</Words>
  <Application>Microsoft Office PowerPoint</Application>
  <PresentationFormat>On-screen Show (16:9)</PresentationFormat>
  <Paragraphs>47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Wingdings</vt:lpstr>
      <vt:lpstr>Arvo</vt:lpstr>
      <vt:lpstr>Roboto Condensed</vt:lpstr>
      <vt:lpstr>Roboto Condensed Light</vt:lpstr>
      <vt:lpstr>Salerio template</vt:lpstr>
      <vt:lpstr>Controlul pompelor (M43)  PS2</vt:lpstr>
      <vt:lpstr>Prezentarea temei</vt:lpstr>
      <vt:lpstr>DESCRIEREA FUNCȚIONALĂ</vt:lpstr>
      <vt:lpstr>DIAGRAMA STĂRILOR</vt:lpstr>
      <vt:lpstr>TEHNOLOGII UTILIZATE</vt:lpstr>
      <vt:lpstr>PREZENTAREA ECHIPEI</vt:lpstr>
      <vt:lpstr>VĂ MULȚUMIM!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Controlul pompelor (M43)  PS2</dc:title>
  <cp:lastModifiedBy>Minerva Muresan</cp:lastModifiedBy>
  <cp:revision>8</cp:revision>
  <dcterms:modified xsi:type="dcterms:W3CDTF">2022-06-22T19:55:26Z</dcterms:modified>
</cp:coreProperties>
</file>