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65" r:id="rId4"/>
    <p:sldId id="271" r:id="rId5"/>
    <p:sldId id="272" r:id="rId6"/>
    <p:sldId id="266" r:id="rId7"/>
    <p:sldId id="273" r:id="rId8"/>
    <p:sldId id="274" r:id="rId9"/>
    <p:sldId id="267" r:id="rId10"/>
    <p:sldId id="275" r:id="rId11"/>
    <p:sldId id="269" r:id="rId12"/>
    <p:sldId id="276" r:id="rId13"/>
    <p:sldId id="268" r:id="rId14"/>
    <p:sldId id="277" r:id="rId15"/>
    <p:sldId id="270" r:id="rId16"/>
    <p:sldId id="27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Temp\Rar$DIa15772.15466\Dashbo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2022</a:t>
            </a:r>
          </a:p>
        </c:rich>
      </c:tx>
      <c:layout>
        <c:manualLayout>
          <c:xMode val="edge"/>
          <c:yMode val="edge"/>
          <c:x val="0.4732915504990323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'property_type available in year'!$B$58</c:f>
              <c:strCache>
                <c:ptCount val="1"/>
                <c:pt idx="0">
                  <c:v>avail(2022)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'property_type available in year'!$A$59:$A$63</c:f>
              <c:strCache>
                <c:ptCount val="5"/>
                <c:pt idx="0">
                  <c:v>Entire rental unit</c:v>
                </c:pt>
                <c:pt idx="1">
                  <c:v>Entire home</c:v>
                </c:pt>
                <c:pt idx="2">
                  <c:v>Entire condo</c:v>
                </c:pt>
                <c:pt idx="3">
                  <c:v>Private room in home</c:v>
                </c:pt>
                <c:pt idx="4">
                  <c:v>Entire townhouse</c:v>
                </c:pt>
              </c:strCache>
            </c:strRef>
          </c:cat>
          <c:val>
            <c:numRef>
              <c:f>'property_type available in year'!$B$59:$B$63</c:f>
              <c:numCache>
                <c:formatCode>General</c:formatCode>
                <c:ptCount val="5"/>
                <c:pt idx="0">
                  <c:v>112681</c:v>
                </c:pt>
                <c:pt idx="1">
                  <c:v>55763</c:v>
                </c:pt>
                <c:pt idx="2">
                  <c:v>18366</c:v>
                </c:pt>
                <c:pt idx="3">
                  <c:v>15367</c:v>
                </c:pt>
                <c:pt idx="4">
                  <c:v>13313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D8-4AD9-AEB9-1B14529A1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148416"/>
        <c:axId val="516147760"/>
      </c:lineChart>
      <c:catAx>
        <c:axId val="51614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47760"/>
        <c:crosses val="autoZero"/>
        <c:auto val="1"/>
        <c:lblAlgn val="ctr"/>
        <c:lblOffset val="100"/>
        <c:noMultiLvlLbl val="0"/>
      </c:catAx>
      <c:valAx>
        <c:axId val="51614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614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58092738407698"/>
          <c:y val="9.7638888888888914E-2"/>
          <c:w val="0.86486351706036746"/>
          <c:h val="0.67003098571011954"/>
        </c:manualLayout>
      </c:layout>
      <c:lineChart>
        <c:grouping val="standard"/>
        <c:varyColors val="0"/>
        <c:ser>
          <c:idx val="0"/>
          <c:order val="0"/>
          <c:tx>
            <c:strRef>
              <c:f>'property_type available in year'!$E$58</c:f>
              <c:strCache>
                <c:ptCount val="1"/>
                <c:pt idx="0">
                  <c:v>avail(2023)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'property_type available in year'!$D$59:$D$63</c:f>
              <c:strCache>
                <c:ptCount val="5"/>
                <c:pt idx="0">
                  <c:v>Entire rental unit</c:v>
                </c:pt>
                <c:pt idx="1">
                  <c:v>Entire home</c:v>
                </c:pt>
                <c:pt idx="2">
                  <c:v>Entire condo</c:v>
                </c:pt>
                <c:pt idx="3">
                  <c:v>Private room in home</c:v>
                </c:pt>
                <c:pt idx="4">
                  <c:v>Entire townhouse</c:v>
                </c:pt>
              </c:strCache>
            </c:strRef>
          </c:cat>
          <c:val>
            <c:numRef>
              <c:f>'property_type available in year'!$E$59:$E$63</c:f>
              <c:numCache>
                <c:formatCode>General</c:formatCode>
                <c:ptCount val="5"/>
                <c:pt idx="0">
                  <c:v>75773</c:v>
                </c:pt>
                <c:pt idx="1">
                  <c:v>26585</c:v>
                </c:pt>
                <c:pt idx="2">
                  <c:v>11273</c:v>
                </c:pt>
                <c:pt idx="3">
                  <c:v>8121</c:v>
                </c:pt>
                <c:pt idx="4">
                  <c:v>7067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6-4B61-8D53-0B20F2183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708664"/>
        <c:axId val="515711288"/>
      </c:lineChart>
      <c:catAx>
        <c:axId val="51570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11288"/>
        <c:crosses val="autoZero"/>
        <c:auto val="1"/>
        <c:lblAlgn val="ctr"/>
        <c:lblOffset val="100"/>
        <c:noMultiLvlLbl val="0"/>
      </c:catAx>
      <c:valAx>
        <c:axId val="515711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70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1177738612998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'avg_rating of room_types'!$B$4</c:f>
              <c:strCache>
                <c:ptCount val="1"/>
                <c:pt idx="0">
                  <c:v>average_of_review_score_rating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'avg_rating of room_types'!$A$5:$A$8</c:f>
              <c:strCache>
                <c:ptCount val="4"/>
                <c:pt idx="0">
                  <c:v>Hotel room</c:v>
                </c:pt>
                <c:pt idx="1">
                  <c:v>Shared room</c:v>
                </c:pt>
                <c:pt idx="2">
                  <c:v>Private room</c:v>
                </c:pt>
                <c:pt idx="3">
                  <c:v>Entire home/apt</c:v>
                </c:pt>
              </c:strCache>
            </c:strRef>
          </c:cat>
          <c:val>
            <c:numRef>
              <c:f>'avg_rating of room_types'!$B$5:$B$8</c:f>
              <c:numCache>
                <c:formatCode>0.00</c:formatCode>
                <c:ptCount val="4"/>
                <c:pt idx="0">
                  <c:v>4.8</c:v>
                </c:pt>
                <c:pt idx="1">
                  <c:v>4.5995555555555603</c:v>
                </c:pt>
                <c:pt idx="2">
                  <c:v>4.7243231750531498</c:v>
                </c:pt>
                <c:pt idx="3">
                  <c:v>4.7721592995339401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E-48AB-BF5A-26D901FEF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277368"/>
        <c:axId val="451273432"/>
      </c:barChart>
      <c:catAx>
        <c:axId val="45127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73432"/>
        <c:crosses val="autoZero"/>
        <c:auto val="1"/>
        <c:lblAlgn val="ctr"/>
        <c:lblOffset val="100"/>
        <c:noMultiLvlLbl val="0"/>
      </c:catAx>
      <c:valAx>
        <c:axId val="45127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7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'avg_rating of room_types'!$B$22</c:f>
              <c:strCache>
                <c:ptCount val="1"/>
                <c:pt idx="0">
                  <c:v>average_of_review_score_rating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'avg_rating of room_types'!$A$23:$A$26</c:f>
              <c:strCache>
                <c:ptCount val="4"/>
                <c:pt idx="0">
                  <c:v>Hotel room</c:v>
                </c:pt>
                <c:pt idx="1">
                  <c:v>Shared room</c:v>
                </c:pt>
                <c:pt idx="2">
                  <c:v>Private room</c:v>
                </c:pt>
                <c:pt idx="3">
                  <c:v>Entire home/apt</c:v>
                </c:pt>
              </c:strCache>
            </c:strRef>
          </c:cat>
          <c:val>
            <c:numRef>
              <c:f>'avg_rating of room_types'!$B$23:$B$26</c:f>
              <c:numCache>
                <c:formatCode>0.00</c:formatCode>
                <c:ptCount val="4"/>
                <c:pt idx="0">
                  <c:v>4.4033333333333298</c:v>
                </c:pt>
                <c:pt idx="1">
                  <c:v>4.5471014492753596</c:v>
                </c:pt>
                <c:pt idx="2">
                  <c:v>4.7690118577075102</c:v>
                </c:pt>
                <c:pt idx="3">
                  <c:v>4.6944956314535196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6-4B3C-BCFC-61007212A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578768"/>
        <c:axId val="435579752"/>
      </c:barChart>
      <c:catAx>
        <c:axId val="43557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579752"/>
        <c:crosses val="autoZero"/>
        <c:auto val="1"/>
        <c:lblAlgn val="ctr"/>
        <c:lblOffset val="100"/>
        <c:noMultiLvlLbl val="0"/>
      </c:catAx>
      <c:valAx>
        <c:axId val="43557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57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28805539092559"/>
          <c:y val="0"/>
          <c:w val="0.79088279287669683"/>
          <c:h val="0.795650646128250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'avg_max&amp;min nights avail for rt'!$A$5</c:f>
              <c:strCache>
                <c:ptCount val="1"/>
                <c:pt idx="0">
                  <c:v>Entire home/apt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rt'!$B$4:$C$4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rt'!$B$5:$C$5</c:f>
              <c:numCache>
                <c:formatCode>0</c:formatCode>
                <c:ptCount val="2"/>
                <c:pt idx="0">
                  <c:v>591.62306089372498</c:v>
                </c:pt>
                <c:pt idx="1">
                  <c:v>8.6147256309330906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D-407C-859F-95E85DB13B1F}"/>
            </c:ext>
          </c:extLst>
        </c:ser>
        <c:ser>
          <c:idx val="1"/>
          <c:order val="1"/>
          <c:tx>
            <c:strRef>
              <c:f>'avg_max&amp;min nights avail for rt'!$A$6</c:f>
              <c:strCache>
                <c:ptCount val="1"/>
                <c:pt idx="0">
                  <c:v>Hotel room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rt'!$B$4:$C$4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rt'!$B$6:$C$6</c:f>
              <c:numCache>
                <c:formatCode>0</c:formatCode>
                <c:ptCount val="2"/>
                <c:pt idx="0">
                  <c:v>528.9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D-407C-859F-95E85DB13B1F}"/>
            </c:ext>
          </c:extLst>
        </c:ser>
        <c:ser>
          <c:idx val="2"/>
          <c:order val="2"/>
          <c:tx>
            <c:strRef>
              <c:f>'avg_max&amp;min nights avail for rt'!$A$7</c:f>
              <c:strCache>
                <c:ptCount val="1"/>
                <c:pt idx="0">
                  <c:v>Private room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rt'!$B$4:$C$4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rt'!$B$7:$C$7</c:f>
              <c:numCache>
                <c:formatCode>0</c:formatCode>
                <c:ptCount val="2"/>
                <c:pt idx="0">
                  <c:v>546.16836461126002</c:v>
                </c:pt>
                <c:pt idx="1">
                  <c:v>8.24343163538874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D-407C-859F-95E85DB13B1F}"/>
            </c:ext>
          </c:extLst>
        </c:ser>
        <c:ser>
          <c:idx val="3"/>
          <c:order val="3"/>
          <c:tx>
            <c:strRef>
              <c:f>'avg_max&amp;min nights avail for rt'!$A$8</c:f>
              <c:strCache>
                <c:ptCount val="1"/>
                <c:pt idx="0">
                  <c:v>Shared room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rt'!$B$4:$C$4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rt'!$B$8:$C$8</c:f>
              <c:numCache>
                <c:formatCode>0</c:formatCode>
                <c:ptCount val="2"/>
                <c:pt idx="0">
                  <c:v>749.70796460176996</c:v>
                </c:pt>
                <c:pt idx="1">
                  <c:v>14.0884955752212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4D-407C-859F-95E85DB13B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350834808"/>
        <c:axId val="350837432"/>
      </c:barChart>
      <c:catAx>
        <c:axId val="350834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37432"/>
        <c:crosses val="autoZero"/>
        <c:auto val="1"/>
        <c:lblAlgn val="ctr"/>
        <c:lblOffset val="100"/>
        <c:noMultiLvlLbl val="0"/>
      </c:catAx>
      <c:valAx>
        <c:axId val="3508374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50834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614540117969142E-2"/>
          <c:y val="0.88217159330493544"/>
          <c:w val="0.84877091976406172"/>
          <c:h val="7.684480013768771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8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'avg_max&amp;min nights avail for rt'!$A$23</c:f>
              <c:strCache>
                <c:ptCount val="1"/>
                <c:pt idx="0">
                  <c:v>Entire home/apt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rt'!$B$22:$C$22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rt'!$B$23:$C$23</c:f>
              <c:numCache>
                <c:formatCode>0</c:formatCode>
                <c:ptCount val="2"/>
                <c:pt idx="0">
                  <c:v>550.40453074433697</c:v>
                </c:pt>
                <c:pt idx="1">
                  <c:v>9.4733549083063604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A-4DA9-AA38-F2E27185532C}"/>
            </c:ext>
          </c:extLst>
        </c:ser>
        <c:ser>
          <c:idx val="1"/>
          <c:order val="1"/>
          <c:tx>
            <c:strRef>
              <c:f>'avg_max&amp;min nights avail for rt'!$A$24</c:f>
              <c:strCache>
                <c:ptCount val="1"/>
                <c:pt idx="0">
                  <c:v>Hotel room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rt'!$B$22:$C$22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rt'!$B$24:$C$24</c:f>
              <c:numCache>
                <c:formatCode>0</c:formatCode>
                <c:ptCount val="2"/>
                <c:pt idx="0">
                  <c:v>365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1A-4DA9-AA38-F2E27185532C}"/>
            </c:ext>
          </c:extLst>
        </c:ser>
        <c:ser>
          <c:idx val="2"/>
          <c:order val="2"/>
          <c:tx>
            <c:strRef>
              <c:f>'avg_max&amp;min nights avail for rt'!$A$25</c:f>
              <c:strCache>
                <c:ptCount val="1"/>
                <c:pt idx="0">
                  <c:v>Private room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rt'!$B$22:$C$22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rt'!$B$25:$C$25</c:f>
              <c:numCache>
                <c:formatCode>0</c:formatCode>
                <c:ptCount val="2"/>
                <c:pt idx="0">
                  <c:v>514.38095238095195</c:v>
                </c:pt>
                <c:pt idx="1">
                  <c:v>5.34821428571429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1A-4DA9-AA38-F2E27185532C}"/>
            </c:ext>
          </c:extLst>
        </c:ser>
        <c:ser>
          <c:idx val="3"/>
          <c:order val="3"/>
          <c:tx>
            <c:strRef>
              <c:f>'avg_max&amp;min nights avail for rt'!$A$26</c:f>
              <c:strCache>
                <c:ptCount val="1"/>
                <c:pt idx="0">
                  <c:v>Shared room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'avg_max&amp;min nights avail for rt'!$B$22:$C$22</c:f>
              <c:strCache>
                <c:ptCount val="2"/>
                <c:pt idx="0">
                  <c:v>avg_max_nights</c:v>
                </c:pt>
                <c:pt idx="1">
                  <c:v>avg_min_nights</c:v>
                </c:pt>
              </c:strCache>
            </c:strRef>
          </c:cat>
          <c:val>
            <c:numRef>
              <c:f>'avg_max&amp;min nights avail for rt'!$B$26:$C$26</c:f>
              <c:numCache>
                <c:formatCode>0</c:formatCode>
                <c:ptCount val="2"/>
                <c:pt idx="0">
                  <c:v>438.77966101694898</c:v>
                </c:pt>
                <c:pt idx="1">
                  <c:v>2.63559322033898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A-4DA9-AA38-F2E2718553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39643160"/>
        <c:axId val="439651032"/>
      </c:barChart>
      <c:catAx>
        <c:axId val="43964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51032"/>
        <c:crosses val="autoZero"/>
        <c:auto val="1"/>
        <c:lblAlgn val="ctr"/>
        <c:lblOffset val="100"/>
        <c:noMultiLvlLbl val="0"/>
      </c:catAx>
      <c:valAx>
        <c:axId val="43965103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964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47594050743651E-2"/>
          <c:y val="8.8379629629629641E-2"/>
          <c:w val="0.86486351706036746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'bedroom &amp;bed in roomtypes'!$B$4</c:f>
              <c:strCache>
                <c:ptCount val="1"/>
                <c:pt idx="0">
                  <c:v>sum_of_bedroom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'bedroom &amp;bed in roomtypes'!$A$5:$A$8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'bedroom &amp;bed in roomtypes'!$B$5:$B$8</c:f>
              <c:numCache>
                <c:formatCode>General</c:formatCode>
                <c:ptCount val="4"/>
                <c:pt idx="0">
                  <c:v>17508</c:v>
                </c:pt>
                <c:pt idx="1">
                  <c:v>20</c:v>
                </c:pt>
                <c:pt idx="2">
                  <c:v>1987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26-44C1-A734-45B817844127}"/>
            </c:ext>
          </c:extLst>
        </c:ser>
        <c:ser>
          <c:idx val="1"/>
          <c:order val="1"/>
          <c:tx>
            <c:strRef>
              <c:f>'bedroom &amp;bed in roomtypes'!$C$4</c:f>
              <c:strCache>
                <c:ptCount val="1"/>
                <c:pt idx="0">
                  <c:v>sum_of_beds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'bedroom &amp;bed in roomtypes'!$A$5:$A$8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'bedroom &amp;bed in roomtypes'!$C$5:$C$8</c:f>
              <c:numCache>
                <c:formatCode>General</c:formatCode>
                <c:ptCount val="4"/>
                <c:pt idx="0">
                  <c:v>24333</c:v>
                </c:pt>
                <c:pt idx="1">
                  <c:v>32</c:v>
                </c:pt>
                <c:pt idx="2">
                  <c:v>2206</c:v>
                </c:pt>
                <c:pt idx="3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26-44C1-A734-45B817844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971224"/>
        <c:axId val="443966304"/>
      </c:barChart>
      <c:catAx>
        <c:axId val="44397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66304"/>
        <c:crosses val="autoZero"/>
        <c:auto val="1"/>
        <c:lblAlgn val="ctr"/>
        <c:lblOffset val="100"/>
        <c:noMultiLvlLbl val="0"/>
      </c:catAx>
      <c:valAx>
        <c:axId val="44396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7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'bedroom &amp;bed in roomtypes'!$B$23</c:f>
              <c:strCache>
                <c:ptCount val="1"/>
                <c:pt idx="0">
                  <c:v>sum_of_bedroom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'bedroom &amp;bed in roomtypes'!$A$24:$A$27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'bedroom &amp;bed in roomtypes'!$B$24:$B$27</c:f>
              <c:numCache>
                <c:formatCode>General</c:formatCode>
                <c:ptCount val="4"/>
                <c:pt idx="0">
                  <c:v>8383</c:v>
                </c:pt>
                <c:pt idx="1">
                  <c:v>3</c:v>
                </c:pt>
                <c:pt idx="2">
                  <c:v>742</c:v>
                </c:pt>
                <c:pt idx="3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9-4F88-A9A7-8BE8DDEA3655}"/>
            </c:ext>
          </c:extLst>
        </c:ser>
        <c:ser>
          <c:idx val="1"/>
          <c:order val="1"/>
          <c:tx>
            <c:strRef>
              <c:f>'bedroom &amp;bed in roomtypes'!$C$23</c:f>
              <c:strCache>
                <c:ptCount val="1"/>
                <c:pt idx="0">
                  <c:v>sum_of_beds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'bedroom &amp;bed in roomtypes'!$A$24:$A$27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'bedroom &amp;bed in roomtypes'!$C$24:$C$27</c:f>
              <c:numCache>
                <c:formatCode>General</c:formatCode>
                <c:ptCount val="4"/>
                <c:pt idx="0">
                  <c:v>11945</c:v>
                </c:pt>
                <c:pt idx="1">
                  <c:v>5</c:v>
                </c:pt>
                <c:pt idx="2">
                  <c:v>854</c:v>
                </c:pt>
                <c:pt idx="3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89-4F88-A9A7-8BE8DDEA3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190312"/>
        <c:axId val="409187032"/>
      </c:barChart>
      <c:catAx>
        <c:axId val="40919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87032"/>
        <c:crosses val="autoZero"/>
        <c:auto val="1"/>
        <c:lblAlgn val="ctr"/>
        <c:lblOffset val="100"/>
        <c:noMultiLvlLbl val="0"/>
      </c:catAx>
      <c:valAx>
        <c:axId val="409187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9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1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1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69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1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8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9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8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1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6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4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1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B1E947-150B-4BEE-8A2B-2F6298AC977B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CD93-DC38-47E7-AC84-6303B288E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6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AEADF-CB33-44A7-AC11-CFD9EB374ED4}"/>
              </a:ext>
            </a:extLst>
          </p:cNvPr>
          <p:cNvSpPr txBox="1"/>
          <p:nvPr/>
        </p:nvSpPr>
        <p:spPr>
          <a:xfrm>
            <a:off x="3517641" y="811391"/>
            <a:ext cx="7539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Texas-US</a:t>
            </a:r>
          </a:p>
          <a:p>
            <a:r>
              <a:rPr lang="en-IN" sz="7200" b="1" dirty="0"/>
              <a:t>Property </a:t>
            </a:r>
          </a:p>
          <a:p>
            <a:r>
              <a:rPr lang="en-IN" sz="7200" b="1" dirty="0"/>
              <a:t>analysis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5D750-32FA-4145-880B-7F53F6DA3417}"/>
              </a:ext>
            </a:extLst>
          </p:cNvPr>
          <p:cNvSpPr txBox="1"/>
          <p:nvPr/>
        </p:nvSpPr>
        <p:spPr>
          <a:xfrm>
            <a:off x="522514" y="4643314"/>
            <a:ext cx="74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Submited</a:t>
            </a:r>
            <a:r>
              <a:rPr lang="en-US" sz="2400" b="1" dirty="0"/>
              <a:t> by:-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68FD7-1344-4E66-946B-0FBA4DF0C051}"/>
              </a:ext>
            </a:extLst>
          </p:cNvPr>
          <p:cNvSpPr txBox="1"/>
          <p:nvPr/>
        </p:nvSpPr>
        <p:spPr>
          <a:xfrm>
            <a:off x="447869" y="5104979"/>
            <a:ext cx="740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Karishma Varshney (pd13_128)</a:t>
            </a:r>
          </a:p>
          <a:p>
            <a:r>
              <a:rPr lang="en-US" sz="2400" dirty="0"/>
              <a:t>Anand </a:t>
            </a:r>
            <a:r>
              <a:rPr lang="en-US" sz="2400" dirty="0" err="1"/>
              <a:t>Kumhar</a:t>
            </a:r>
            <a:r>
              <a:rPr lang="en-US" sz="2400" dirty="0"/>
              <a:t> (pd13_059)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037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A86AAFA-2196-4B46-8646-BECBBE2F0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86586"/>
              </p:ext>
            </p:extLst>
          </p:nvPr>
        </p:nvGraphicFramePr>
        <p:xfrm>
          <a:off x="2254469" y="1671145"/>
          <a:ext cx="7472855" cy="3909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EB42E1-44ED-4492-B9D7-1E139C7237B5}"/>
              </a:ext>
            </a:extLst>
          </p:cNvPr>
          <p:cNvSpPr/>
          <p:nvPr/>
        </p:nvSpPr>
        <p:spPr>
          <a:xfrm>
            <a:off x="3862552" y="362607"/>
            <a:ext cx="3137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265659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21394F-25EA-42AA-B26C-5E7E3ABD4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42560"/>
              </p:ext>
            </p:extLst>
          </p:nvPr>
        </p:nvGraphicFramePr>
        <p:xfrm>
          <a:off x="6211614" y="2175641"/>
          <a:ext cx="5785943" cy="3822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352">
                  <a:extLst>
                    <a:ext uri="{9D8B030D-6E8A-4147-A177-3AD203B41FA5}">
                      <a16:colId xmlns:a16="http://schemas.microsoft.com/office/drawing/2014/main" val="3892381934"/>
                    </a:ext>
                  </a:extLst>
                </a:gridCol>
                <a:gridCol w="1928001">
                  <a:extLst>
                    <a:ext uri="{9D8B030D-6E8A-4147-A177-3AD203B41FA5}">
                      <a16:colId xmlns:a16="http://schemas.microsoft.com/office/drawing/2014/main" val="1996947891"/>
                    </a:ext>
                  </a:extLst>
                </a:gridCol>
                <a:gridCol w="2211590">
                  <a:extLst>
                    <a:ext uri="{9D8B030D-6E8A-4147-A177-3AD203B41FA5}">
                      <a16:colId xmlns:a16="http://schemas.microsoft.com/office/drawing/2014/main" val="202439519"/>
                    </a:ext>
                  </a:extLst>
                </a:gridCol>
              </a:tblGrid>
              <a:tr h="6808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room_type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avg_max_nights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avg_min_nights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146259"/>
                  </a:ext>
                </a:extLst>
              </a:tr>
              <a:tr h="1099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Entire home/apt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456334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435198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7723663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Shared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4159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230E4E-D1E1-469D-9CAA-4C5ED4FDD1D4}"/>
              </a:ext>
            </a:extLst>
          </p:cNvPr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Avg night available by </a:t>
            </a:r>
            <a:r>
              <a:rPr lang="en-US" sz="3200" dirty="0" err="1"/>
              <a:t>RoomTypes</a:t>
            </a:r>
            <a:r>
              <a:rPr lang="en-US" sz="3200" dirty="0"/>
              <a:t>:-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35FBA-B7A5-478B-9174-E9CD38EDFD38}"/>
              </a:ext>
            </a:extLst>
          </p:cNvPr>
          <p:cNvSpPr/>
          <p:nvPr/>
        </p:nvSpPr>
        <p:spPr>
          <a:xfrm>
            <a:off x="993228" y="1496273"/>
            <a:ext cx="3484179" cy="1213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Dallas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CF81B-B1D1-442A-A9D8-07E90A67D249}"/>
              </a:ext>
            </a:extLst>
          </p:cNvPr>
          <p:cNvSpPr txBox="1"/>
          <p:nvPr/>
        </p:nvSpPr>
        <p:spPr>
          <a:xfrm>
            <a:off x="457200" y="3071210"/>
            <a:ext cx="5523187" cy="3261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room type,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average_of_maximum_nights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)AS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average_of_minimum_nights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listing_dallas_df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$] 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4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B693B0-675C-496D-B2F7-5C90AA2E1506}"/>
              </a:ext>
            </a:extLst>
          </p:cNvPr>
          <p:cNvSpPr/>
          <p:nvPr/>
        </p:nvSpPr>
        <p:spPr>
          <a:xfrm>
            <a:off x="4319752" y="394138"/>
            <a:ext cx="3231931" cy="1119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Dallas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1B5471B-979C-4804-9C43-2E26E52E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60645"/>
              </p:ext>
            </p:extLst>
          </p:nvPr>
        </p:nvGraphicFramePr>
        <p:xfrm>
          <a:off x="1592317" y="2000250"/>
          <a:ext cx="8040414" cy="386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85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5A337-11EC-4C92-9A5A-EBD779A3A8AB}"/>
              </a:ext>
            </a:extLst>
          </p:cNvPr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Avg night available by </a:t>
            </a:r>
            <a:r>
              <a:rPr lang="en-US" sz="3200" dirty="0" err="1"/>
              <a:t>RoomTypes</a:t>
            </a:r>
            <a:r>
              <a:rPr lang="en-US" sz="3200" dirty="0"/>
              <a:t>:-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BB4F5-3873-4F9E-BFEA-FBD25B801E2C}"/>
              </a:ext>
            </a:extLst>
          </p:cNvPr>
          <p:cNvSpPr txBox="1"/>
          <p:nvPr/>
        </p:nvSpPr>
        <p:spPr>
          <a:xfrm>
            <a:off x="968828" y="1516844"/>
            <a:ext cx="45648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			</a:t>
            </a:r>
          </a:p>
          <a:p>
            <a:r>
              <a:rPr lang="en-US" sz="2000" b="1" dirty="0"/>
              <a:t>		</a:t>
            </a:r>
            <a:endParaRPr lang="en-IN" sz="2000" b="1" dirty="0"/>
          </a:p>
          <a:p>
            <a:endParaRPr lang="en-US" sz="2000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sum(bedrooms)as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sum_of_bedroom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sum(beds) as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sum_of_beds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[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listing_austin_df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$]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1BB7E4-6332-413C-B934-AF270F6E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15702"/>
              </p:ext>
            </p:extLst>
          </p:nvPr>
        </p:nvGraphicFramePr>
        <p:xfrm>
          <a:off x="6873766" y="2127124"/>
          <a:ext cx="4729655" cy="2839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116">
                  <a:extLst>
                    <a:ext uri="{9D8B030D-6E8A-4147-A177-3AD203B41FA5}">
                      <a16:colId xmlns:a16="http://schemas.microsoft.com/office/drawing/2014/main" val="4197639538"/>
                    </a:ext>
                  </a:extLst>
                </a:gridCol>
                <a:gridCol w="1771846">
                  <a:extLst>
                    <a:ext uri="{9D8B030D-6E8A-4147-A177-3AD203B41FA5}">
                      <a16:colId xmlns:a16="http://schemas.microsoft.com/office/drawing/2014/main" val="2082332011"/>
                    </a:ext>
                  </a:extLst>
                </a:gridCol>
                <a:gridCol w="1498693">
                  <a:extLst>
                    <a:ext uri="{9D8B030D-6E8A-4147-A177-3AD203B41FA5}">
                      <a16:colId xmlns:a16="http://schemas.microsoft.com/office/drawing/2014/main" val="1835326601"/>
                    </a:ext>
                  </a:extLst>
                </a:gridCol>
              </a:tblGrid>
              <a:tr h="5678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room_type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sum_of_bedroom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sum_of_beds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5922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Entire home/apt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513288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9744518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9689834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Shared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35167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C752912-16DE-4211-99A1-148A322249CD}"/>
              </a:ext>
            </a:extLst>
          </p:cNvPr>
          <p:cNvSpPr/>
          <p:nvPr/>
        </p:nvSpPr>
        <p:spPr>
          <a:xfrm>
            <a:off x="1292772" y="1516844"/>
            <a:ext cx="2869325" cy="103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164476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039CA0-7A6B-4940-BAAC-916601B8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348586"/>
              </p:ext>
            </p:extLst>
          </p:nvPr>
        </p:nvGraphicFramePr>
        <p:xfrm>
          <a:off x="2632841" y="1671145"/>
          <a:ext cx="7378262" cy="4225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50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3969-B78A-40C6-8880-A76B8D87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98" y="2506717"/>
            <a:ext cx="9476116" cy="2381022"/>
          </a:xfrm>
        </p:spPr>
        <p:txBody>
          <a:bodyPr/>
          <a:lstStyle/>
          <a:p>
            <a:pPr>
              <a:spcAft>
                <a:spcPts val="1000"/>
              </a:spcAft>
            </a:pPr>
            <a:b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IN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sum(bedrooms)as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sum_of_bedroom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IN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sum(beds) as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sum_of_beds</a:t>
            </a:r>
            <a:br>
              <a:rPr lang="en-IN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[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listing_dallas_df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$]</a:t>
            </a:r>
            <a:br>
              <a:rPr lang="en-IN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br>
              <a:rPr lang="en-IN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01C7B-C5EB-49EE-8747-62C0E6C02D3A}"/>
              </a:ext>
            </a:extLst>
          </p:cNvPr>
          <p:cNvSpPr/>
          <p:nvPr/>
        </p:nvSpPr>
        <p:spPr>
          <a:xfrm>
            <a:off x="993228" y="204952"/>
            <a:ext cx="3153103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Dallas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C9E27-8A76-4357-913C-CB0F508D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82981"/>
              </p:ext>
            </p:extLst>
          </p:nvPr>
        </p:nvGraphicFramePr>
        <p:xfrm>
          <a:off x="5218385" y="3429001"/>
          <a:ext cx="5849008" cy="2878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2627">
                  <a:extLst>
                    <a:ext uri="{9D8B030D-6E8A-4147-A177-3AD203B41FA5}">
                      <a16:colId xmlns:a16="http://schemas.microsoft.com/office/drawing/2014/main" val="100910573"/>
                    </a:ext>
                  </a:extLst>
                </a:gridCol>
                <a:gridCol w="2162993">
                  <a:extLst>
                    <a:ext uri="{9D8B030D-6E8A-4147-A177-3AD203B41FA5}">
                      <a16:colId xmlns:a16="http://schemas.microsoft.com/office/drawing/2014/main" val="858207594"/>
                    </a:ext>
                  </a:extLst>
                </a:gridCol>
                <a:gridCol w="1853388">
                  <a:extLst>
                    <a:ext uri="{9D8B030D-6E8A-4147-A177-3AD203B41FA5}">
                      <a16:colId xmlns:a16="http://schemas.microsoft.com/office/drawing/2014/main" val="3349380309"/>
                    </a:ext>
                  </a:extLst>
                </a:gridCol>
              </a:tblGrid>
              <a:tr h="575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room_type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sum_of_bedroom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sum_of_beds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2633372"/>
                  </a:ext>
                </a:extLst>
              </a:tr>
              <a:tr h="575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Entire home/apt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731858"/>
                  </a:ext>
                </a:extLst>
              </a:tr>
              <a:tr h="575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3818041"/>
                  </a:ext>
                </a:extLst>
              </a:tr>
              <a:tr h="575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90813"/>
                  </a:ext>
                </a:extLst>
              </a:tr>
              <a:tr h="5756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Shared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686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3B6A0FF-0501-4F4D-9562-EC659E174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762816"/>
              </p:ext>
            </p:extLst>
          </p:nvPr>
        </p:nvGraphicFramePr>
        <p:xfrm>
          <a:off x="2112579" y="2000249"/>
          <a:ext cx="7315200" cy="3896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7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DE79D-D017-43AE-A773-CFD9757BF719}"/>
              </a:ext>
            </a:extLst>
          </p:cNvPr>
          <p:cNvSpPr txBox="1"/>
          <p:nvPr/>
        </p:nvSpPr>
        <p:spPr>
          <a:xfrm>
            <a:off x="1623526" y="970384"/>
            <a:ext cx="867747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THANK</a:t>
            </a:r>
          </a:p>
          <a:p>
            <a:pPr algn="ctr"/>
            <a:r>
              <a:rPr lang="en-US" sz="16600" dirty="0"/>
              <a:t>YOU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36108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5A337-11EC-4C92-9A5A-EBD779A3A8AB}"/>
              </a:ext>
            </a:extLst>
          </p:cNvPr>
          <p:cNvSpPr txBox="1"/>
          <p:nvPr/>
        </p:nvSpPr>
        <p:spPr>
          <a:xfrm>
            <a:off x="765110" y="550506"/>
            <a:ext cx="740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Comparison cites/state name:-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0FA2-708E-465C-9BDC-92F41B0F9A16}"/>
              </a:ext>
            </a:extLst>
          </p:cNvPr>
          <p:cNvSpPr txBox="1"/>
          <p:nvPr/>
        </p:nvSpPr>
        <p:spPr>
          <a:xfrm>
            <a:off x="765110" y="2080727"/>
            <a:ext cx="616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Austin</a:t>
            </a:r>
          </a:p>
          <a:p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Dallas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69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5A337-11EC-4C92-9A5A-EBD779A3A8AB}"/>
              </a:ext>
            </a:extLst>
          </p:cNvPr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Most available </a:t>
            </a:r>
            <a:r>
              <a:rPr lang="en-US" sz="3200" dirty="0" err="1"/>
              <a:t>property_type</a:t>
            </a:r>
            <a:r>
              <a:rPr lang="en-US" sz="3200" dirty="0"/>
              <a:t> in year:-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515A5-BC8E-4308-867C-31599095E316}"/>
              </a:ext>
            </a:extLst>
          </p:cNvPr>
          <p:cNvSpPr txBox="1"/>
          <p:nvPr/>
        </p:nvSpPr>
        <p:spPr>
          <a:xfrm>
            <a:off x="1586205" y="1756331"/>
            <a:ext cx="7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C05CD-CDEF-4575-A0C9-5633A7E6A2B4}"/>
              </a:ext>
            </a:extLst>
          </p:cNvPr>
          <p:cNvSpPr txBox="1"/>
          <p:nvPr/>
        </p:nvSpPr>
        <p:spPr>
          <a:xfrm>
            <a:off x="1586205" y="4433987"/>
            <a:ext cx="7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2023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BB4F5-3873-4F9E-BFEA-FBD25B801E2C}"/>
              </a:ext>
            </a:extLst>
          </p:cNvPr>
          <p:cNvSpPr txBox="1"/>
          <p:nvPr/>
        </p:nvSpPr>
        <p:spPr>
          <a:xfrm>
            <a:off x="2799184" y="2125663"/>
            <a:ext cx="10254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Austin –</a:t>
            </a:r>
          </a:p>
          <a:p>
            <a:r>
              <a:rPr lang="en-US" sz="2000" b="1" dirty="0"/>
              <a:t>		</a:t>
            </a:r>
            <a:r>
              <a:rPr lang="en-IN" sz="2000" b="1" dirty="0"/>
              <a:t>Entire residential home (91445)</a:t>
            </a:r>
          </a:p>
          <a:p>
            <a:endParaRPr lang="en-IN" sz="2000" b="1" dirty="0"/>
          </a:p>
          <a:p>
            <a:r>
              <a:rPr lang="en-US" sz="2000" b="1" dirty="0"/>
              <a:t>Dallas –</a:t>
            </a:r>
          </a:p>
          <a:p>
            <a:r>
              <a:rPr lang="en-US" sz="2000" b="1" dirty="0"/>
              <a:t>		Entire rental unit </a:t>
            </a:r>
            <a:r>
              <a:rPr lang="en-IN" sz="2000" b="1" dirty="0"/>
              <a:t>(11268)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FDA5C-7BFB-4F16-AA58-F89F2BA1FBB6}"/>
              </a:ext>
            </a:extLst>
          </p:cNvPr>
          <p:cNvSpPr txBox="1"/>
          <p:nvPr/>
        </p:nvSpPr>
        <p:spPr>
          <a:xfrm>
            <a:off x="2267339" y="4618653"/>
            <a:ext cx="10254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Austin –</a:t>
            </a:r>
          </a:p>
          <a:p>
            <a:r>
              <a:rPr lang="en-US" sz="2000" b="1" dirty="0"/>
              <a:t>		</a:t>
            </a:r>
            <a:r>
              <a:rPr lang="en-IN" sz="2000" b="1" dirty="0"/>
              <a:t>Entire residential home (20799)</a:t>
            </a:r>
          </a:p>
          <a:p>
            <a:endParaRPr lang="en-IN" sz="2000" b="1" dirty="0"/>
          </a:p>
          <a:p>
            <a:r>
              <a:rPr lang="en-US" sz="2000" b="1" dirty="0"/>
              <a:t>Dallas –</a:t>
            </a:r>
          </a:p>
          <a:p>
            <a:r>
              <a:rPr lang="en-US" sz="2000" b="1" dirty="0"/>
              <a:t>		Entire rental unit</a:t>
            </a:r>
            <a:r>
              <a:rPr lang="en-IN" sz="2000" b="1" dirty="0"/>
              <a:t> (75773)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E9CF37-09BF-4655-85CD-CB723CE0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73761"/>
              </p:ext>
            </p:extLst>
          </p:nvPr>
        </p:nvGraphicFramePr>
        <p:xfrm>
          <a:off x="1765738" y="1355834"/>
          <a:ext cx="8481848" cy="472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00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BE21EA-9DEC-4640-A340-97E5626DC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42252"/>
              </p:ext>
            </p:extLst>
          </p:nvPr>
        </p:nvGraphicFramePr>
        <p:xfrm>
          <a:off x="1608083" y="1072055"/>
          <a:ext cx="7977351" cy="480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8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5A337-11EC-4C92-9A5A-EBD779A3A8AB}"/>
              </a:ext>
            </a:extLst>
          </p:cNvPr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Avg rating for </a:t>
            </a:r>
            <a:r>
              <a:rPr lang="en-US" sz="3200" b="1" dirty="0" err="1"/>
              <a:t>RoomTypes</a:t>
            </a:r>
            <a:r>
              <a:rPr lang="en-US" sz="3200" b="1" dirty="0"/>
              <a:t>:-</a:t>
            </a:r>
            <a:endParaRPr lang="en-IN" sz="3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C82A0D-97CD-4515-B503-B093EE31C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93604"/>
              </p:ext>
            </p:extLst>
          </p:nvPr>
        </p:nvGraphicFramePr>
        <p:xfrm>
          <a:off x="7204841" y="1362183"/>
          <a:ext cx="4792717" cy="177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206">
                  <a:extLst>
                    <a:ext uri="{9D8B030D-6E8A-4147-A177-3AD203B41FA5}">
                      <a16:colId xmlns:a16="http://schemas.microsoft.com/office/drawing/2014/main" val="1560756874"/>
                    </a:ext>
                  </a:extLst>
                </a:gridCol>
                <a:gridCol w="2898511">
                  <a:extLst>
                    <a:ext uri="{9D8B030D-6E8A-4147-A177-3AD203B41FA5}">
                      <a16:colId xmlns:a16="http://schemas.microsoft.com/office/drawing/2014/main" val="2834295762"/>
                    </a:ext>
                  </a:extLst>
                </a:gridCol>
              </a:tblGrid>
              <a:tr h="4437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5608643"/>
                  </a:ext>
                </a:extLst>
              </a:tr>
              <a:tr h="448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Shared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8000905"/>
                  </a:ext>
                </a:extLst>
              </a:tr>
              <a:tr h="4437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425559"/>
                  </a:ext>
                </a:extLst>
              </a:tr>
              <a:tr h="4437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Entire home/apt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5701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928B2-7F47-4D07-956F-653F9A6C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60259"/>
              </p:ext>
            </p:extLst>
          </p:nvPr>
        </p:nvGraphicFramePr>
        <p:xfrm>
          <a:off x="7204841" y="4640320"/>
          <a:ext cx="4792717" cy="1779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424">
                  <a:extLst>
                    <a:ext uri="{9D8B030D-6E8A-4147-A177-3AD203B41FA5}">
                      <a16:colId xmlns:a16="http://schemas.microsoft.com/office/drawing/2014/main" val="3020543436"/>
                    </a:ext>
                  </a:extLst>
                </a:gridCol>
                <a:gridCol w="2930293">
                  <a:extLst>
                    <a:ext uri="{9D8B030D-6E8A-4147-A177-3AD203B41FA5}">
                      <a16:colId xmlns:a16="http://schemas.microsoft.com/office/drawing/2014/main" val="3034825035"/>
                    </a:ext>
                  </a:extLst>
                </a:gridCol>
              </a:tblGrid>
              <a:tr h="2808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350568"/>
                  </a:ext>
                </a:extLst>
              </a:tr>
              <a:tr h="4112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Shared room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5742021"/>
                  </a:ext>
                </a:extLst>
              </a:tr>
              <a:tr h="561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64772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Entire home/apt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376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D452F6-4A9E-4427-AC65-18441584CFA1}"/>
              </a:ext>
            </a:extLst>
          </p:cNvPr>
          <p:cNvSpPr txBox="1"/>
          <p:nvPr/>
        </p:nvSpPr>
        <p:spPr>
          <a:xfrm>
            <a:off x="452734" y="2234789"/>
            <a:ext cx="8714389" cy="17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review_scores_rating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average_of_review_score_rating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listing_austin_df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$]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B12E4-7DB5-4A43-B52A-5A401A545494}"/>
              </a:ext>
            </a:extLst>
          </p:cNvPr>
          <p:cNvSpPr txBox="1"/>
          <p:nvPr/>
        </p:nvSpPr>
        <p:spPr>
          <a:xfrm rot="10800000" flipV="1">
            <a:off x="425669" y="4640321"/>
            <a:ext cx="33700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distinct </a:t>
            </a:r>
            <a:r>
              <a:rPr lang="en-US" b="1" dirty="0" err="1"/>
              <a:t>room_type</a:t>
            </a:r>
            <a:r>
              <a:rPr lang="en-US" b="1" dirty="0"/>
              <a:t>, Avg(</a:t>
            </a:r>
            <a:r>
              <a:rPr lang="en-US" b="1" dirty="0" err="1"/>
              <a:t>review_scores_rating</a:t>
            </a:r>
            <a:r>
              <a:rPr lang="en-US" b="1" dirty="0"/>
              <a:t>) AS </a:t>
            </a:r>
            <a:r>
              <a:rPr lang="en-US" b="1" dirty="0" err="1"/>
              <a:t>average_of_review_score_rating</a:t>
            </a:r>
            <a:r>
              <a:rPr lang="en-US" b="1" dirty="0"/>
              <a:t> FROM [</a:t>
            </a:r>
            <a:r>
              <a:rPr lang="en-US" b="1" dirty="0" err="1"/>
              <a:t>dbo</a:t>
            </a:r>
            <a:r>
              <a:rPr lang="en-US" b="1" dirty="0"/>
              <a:t>]. [</a:t>
            </a:r>
            <a:r>
              <a:rPr lang="en-US" b="1" dirty="0" err="1"/>
              <a:t>listing_dallas_df</a:t>
            </a:r>
            <a:r>
              <a:rPr lang="en-US" b="1" dirty="0"/>
              <a:t>$] GROUP BY </a:t>
            </a:r>
            <a:r>
              <a:rPr lang="en-US" b="1" dirty="0" err="1"/>
              <a:t>room_type</a:t>
            </a:r>
            <a:r>
              <a:rPr lang="en-US" b="1" dirty="0"/>
              <a:t>; 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7310B-6EEC-4A0B-8146-7836E4CA01A1}"/>
              </a:ext>
            </a:extLst>
          </p:cNvPr>
          <p:cNvSpPr/>
          <p:nvPr/>
        </p:nvSpPr>
        <p:spPr>
          <a:xfrm>
            <a:off x="1222309" y="1362183"/>
            <a:ext cx="2324932" cy="80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Austin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C6F9A-A9D0-43ED-BAC5-1528743629DD}"/>
              </a:ext>
            </a:extLst>
          </p:cNvPr>
          <p:cNvSpPr/>
          <p:nvPr/>
        </p:nvSpPr>
        <p:spPr>
          <a:xfrm>
            <a:off x="1222309" y="4127368"/>
            <a:ext cx="2009622" cy="51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Dallas</a:t>
            </a:r>
          </a:p>
        </p:txBody>
      </p:sp>
    </p:spTree>
    <p:extLst>
      <p:ext uri="{BB962C8B-B14F-4D97-AF65-F5344CB8AC3E}">
        <p14:creationId xmlns:p14="http://schemas.microsoft.com/office/powerpoint/2010/main" val="143537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FD45FD-E806-4A8D-A8E0-7B827B614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967223"/>
              </p:ext>
            </p:extLst>
          </p:nvPr>
        </p:nvGraphicFramePr>
        <p:xfrm>
          <a:off x="2301765" y="2114549"/>
          <a:ext cx="8008883" cy="409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C10CEC5-C418-493C-A289-AC32349D926A}"/>
              </a:ext>
            </a:extLst>
          </p:cNvPr>
          <p:cNvSpPr/>
          <p:nvPr/>
        </p:nvSpPr>
        <p:spPr>
          <a:xfrm>
            <a:off x="4398579" y="441434"/>
            <a:ext cx="3436883" cy="10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301227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AAB63-0B53-44CB-AE2F-8AA9460F2DAD}"/>
              </a:ext>
            </a:extLst>
          </p:cNvPr>
          <p:cNvSpPr/>
          <p:nvPr/>
        </p:nvSpPr>
        <p:spPr>
          <a:xfrm>
            <a:off x="4051738" y="488731"/>
            <a:ext cx="3499945" cy="119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Dallas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D6D53A-6EE7-4B8A-8AA6-4298F6925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251758"/>
              </p:ext>
            </p:extLst>
          </p:nvPr>
        </p:nvGraphicFramePr>
        <p:xfrm>
          <a:off x="2412124" y="2000249"/>
          <a:ext cx="7062952" cy="3990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8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5A337-11EC-4C92-9A5A-EBD779A3A8AB}"/>
              </a:ext>
            </a:extLst>
          </p:cNvPr>
          <p:cNvSpPr txBox="1"/>
          <p:nvPr/>
        </p:nvSpPr>
        <p:spPr>
          <a:xfrm>
            <a:off x="765109" y="550506"/>
            <a:ext cx="808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Avg night available by </a:t>
            </a:r>
            <a:r>
              <a:rPr lang="en-US" sz="3200" dirty="0" err="1"/>
              <a:t>RoomTypes</a:t>
            </a:r>
            <a:r>
              <a:rPr lang="en-US" sz="3200" dirty="0"/>
              <a:t>:-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BB4F5-3873-4F9E-BFEA-FBD25B801E2C}"/>
              </a:ext>
            </a:extLst>
          </p:cNvPr>
          <p:cNvSpPr txBox="1"/>
          <p:nvPr/>
        </p:nvSpPr>
        <p:spPr>
          <a:xfrm>
            <a:off x="567560" y="1699722"/>
            <a:ext cx="5265682" cy="49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Austin –</a:t>
            </a:r>
          </a:p>
          <a:p>
            <a:r>
              <a:rPr lang="en-US" sz="2400" b="1" dirty="0"/>
              <a:t>			</a:t>
            </a:r>
          </a:p>
          <a:p>
            <a:r>
              <a:rPr lang="en-US" b="1" dirty="0"/>
              <a:t>		</a:t>
            </a:r>
            <a:endParaRPr lang="en-IN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average_of_maximum_nights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)AS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average_of_minimum_nights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  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listing_austin_df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$]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 BY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room_type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5E1B2C-B462-408B-A36D-7E7133C5C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36208"/>
              </p:ext>
            </p:extLst>
          </p:nvPr>
        </p:nvGraphicFramePr>
        <p:xfrm>
          <a:off x="6358761" y="2101826"/>
          <a:ext cx="5638798" cy="336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248">
                  <a:extLst>
                    <a:ext uri="{9D8B030D-6E8A-4147-A177-3AD203B41FA5}">
                      <a16:colId xmlns:a16="http://schemas.microsoft.com/office/drawing/2014/main" val="2519907022"/>
                    </a:ext>
                  </a:extLst>
                </a:gridCol>
                <a:gridCol w="2026119">
                  <a:extLst>
                    <a:ext uri="{9D8B030D-6E8A-4147-A177-3AD203B41FA5}">
                      <a16:colId xmlns:a16="http://schemas.microsoft.com/office/drawing/2014/main" val="3311281458"/>
                    </a:ext>
                  </a:extLst>
                </a:gridCol>
                <a:gridCol w="2087431">
                  <a:extLst>
                    <a:ext uri="{9D8B030D-6E8A-4147-A177-3AD203B41FA5}">
                      <a16:colId xmlns:a16="http://schemas.microsoft.com/office/drawing/2014/main" val="3211153916"/>
                    </a:ext>
                  </a:extLst>
                </a:gridCol>
              </a:tblGrid>
              <a:tr h="6320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room_type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avg_max_nights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avg_min_nights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2469649"/>
                  </a:ext>
                </a:extLst>
              </a:tr>
              <a:tr h="8407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Entire home/apt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941350"/>
                  </a:ext>
                </a:extLst>
              </a:tr>
              <a:tr h="6320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Hotel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6030664"/>
                  </a:ext>
                </a:extLst>
              </a:tr>
              <a:tr h="6320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5998116"/>
                  </a:ext>
                </a:extLst>
              </a:tr>
              <a:tr h="6320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Shared room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18579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1D56453-DE1F-4381-86E1-2550080A1BDF}"/>
              </a:ext>
            </a:extLst>
          </p:cNvPr>
          <p:cNvSpPr/>
          <p:nvPr/>
        </p:nvSpPr>
        <p:spPr>
          <a:xfrm>
            <a:off x="1261243" y="1699722"/>
            <a:ext cx="261707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273357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591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select distinct room_type, sum(bedrooms)as sum_of_bedroom, sum(beds) as sum_of_beds from [dbo].[listing_dallas_df$] group by room_type order by room_type;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akak akak</dc:creator>
  <cp:lastModifiedBy>Windows User</cp:lastModifiedBy>
  <cp:revision>17</cp:revision>
  <dcterms:created xsi:type="dcterms:W3CDTF">2022-05-19T05:59:30Z</dcterms:created>
  <dcterms:modified xsi:type="dcterms:W3CDTF">2022-05-29T07:22:08Z</dcterms:modified>
</cp:coreProperties>
</file>