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58" r:id="rId4"/>
    <p:sldId id="346" r:id="rId5"/>
    <p:sldId id="347" r:id="rId6"/>
    <p:sldId id="348" r:id="rId7"/>
    <p:sldId id="349" r:id="rId8"/>
    <p:sldId id="351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2" r:id="rId19"/>
    <p:sldId id="268" r:id="rId20"/>
    <p:sldId id="27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7" r:id="rId32"/>
    <p:sldId id="280" r:id="rId33"/>
    <p:sldId id="281" r:id="rId34"/>
    <p:sldId id="283" r:id="rId35"/>
    <p:sldId id="284" r:id="rId36"/>
    <p:sldId id="285" r:id="rId37"/>
    <p:sldId id="286" r:id="rId38"/>
    <p:sldId id="288" r:id="rId39"/>
    <p:sldId id="289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02" r:id="rId48"/>
    <p:sldId id="304" r:id="rId49"/>
    <p:sldId id="305" r:id="rId50"/>
    <p:sldId id="298" r:id="rId51"/>
    <p:sldId id="299" r:id="rId52"/>
    <p:sldId id="300" r:id="rId53"/>
    <p:sldId id="301" r:id="rId54"/>
    <p:sldId id="303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99" autoAdjust="0"/>
    <p:restoredTop sz="76588" autoAdjust="0"/>
  </p:normalViewPr>
  <p:slideViewPr>
    <p:cSldViewPr snapToGrid="0">
      <p:cViewPr varScale="1">
        <p:scale>
          <a:sx n="87" d="100"/>
          <a:sy n="87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2D26-E25F-4393-86B4-94162F9BE10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3DE9-2D6E-4E03-8E1A-740995636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5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 관련</a:t>
            </a:r>
          </a:p>
          <a:p>
            <a:r>
              <a:rPr lang="en-US" altLang="ko-KR" dirty="0" err="1"/>
              <a:t>android:fadeScrollbars</a:t>
            </a:r>
            <a:endParaRPr lang="en-US" altLang="ko-KR" dirty="0"/>
          </a:p>
          <a:p>
            <a:r>
              <a:rPr lang="en-US" altLang="ko-KR" dirty="0" err="1"/>
              <a:t>android:isScrollContainer</a:t>
            </a:r>
            <a:endParaRPr lang="en-US" altLang="ko-KR" dirty="0"/>
          </a:p>
          <a:p>
            <a:r>
              <a:rPr lang="en-US" altLang="ko-KR" dirty="0" err="1"/>
              <a:t>android:requiresFadingEdge</a:t>
            </a:r>
            <a:endParaRPr lang="en-US" altLang="ko-KR" dirty="0"/>
          </a:p>
          <a:p>
            <a:r>
              <a:rPr lang="en-US" altLang="ko-KR" dirty="0" err="1"/>
              <a:t>android:scrollIndicators</a:t>
            </a:r>
            <a:endParaRPr lang="en-US" altLang="ko-KR" dirty="0"/>
          </a:p>
          <a:p>
            <a:r>
              <a:rPr lang="en-US" altLang="ko-KR" dirty="0" err="1"/>
              <a:t>android:scrollX</a:t>
            </a:r>
            <a:endParaRPr lang="en-US" altLang="ko-KR" dirty="0"/>
          </a:p>
          <a:p>
            <a:r>
              <a:rPr lang="en-US" altLang="ko-KR" dirty="0" err="1"/>
              <a:t>android:scrollY</a:t>
            </a:r>
            <a:endParaRPr lang="en-US" altLang="ko-KR" dirty="0"/>
          </a:p>
          <a:p>
            <a:r>
              <a:rPr lang="en-US" altLang="ko-KR" dirty="0" err="1"/>
              <a:t>android:scrollbarAlwaysDrawHorizontalTrack</a:t>
            </a:r>
            <a:endParaRPr lang="en-US" altLang="ko-KR" dirty="0"/>
          </a:p>
          <a:p>
            <a:r>
              <a:rPr lang="en-US" altLang="ko-KR" dirty="0" err="1"/>
              <a:t>android:scrollbarAlwaysDrawVerticalTrack</a:t>
            </a:r>
            <a:endParaRPr lang="en-US" altLang="ko-KR" dirty="0"/>
          </a:p>
          <a:p>
            <a:r>
              <a:rPr lang="en-US" altLang="ko-KR" dirty="0" err="1"/>
              <a:t>android:scrollbarDefaultDelayBeforeFade</a:t>
            </a:r>
            <a:endParaRPr lang="en-US" altLang="ko-KR" dirty="0"/>
          </a:p>
          <a:p>
            <a:r>
              <a:rPr lang="en-US" altLang="ko-KR" dirty="0" err="1"/>
              <a:t>android:scrollbarFadeDuration</a:t>
            </a:r>
            <a:endParaRPr lang="en-US" altLang="ko-KR" dirty="0"/>
          </a:p>
          <a:p>
            <a:r>
              <a:rPr lang="en-US" altLang="ko-KR" dirty="0" err="1"/>
              <a:t>android:scrollbarSize</a:t>
            </a:r>
            <a:endParaRPr lang="en-US" altLang="ko-KR" dirty="0"/>
          </a:p>
          <a:p>
            <a:r>
              <a:rPr lang="en-US" altLang="ko-KR" dirty="0" err="1"/>
              <a:t>android:scrollbarStyle</a:t>
            </a:r>
            <a:endParaRPr lang="en-US" altLang="ko-KR" dirty="0"/>
          </a:p>
          <a:p>
            <a:r>
              <a:rPr lang="en-US" altLang="ko-KR" dirty="0" err="1"/>
              <a:t>android:scrollbarThumbHorizontal</a:t>
            </a:r>
            <a:endParaRPr lang="en-US" altLang="ko-KR" dirty="0"/>
          </a:p>
          <a:p>
            <a:r>
              <a:rPr lang="en-US" altLang="ko-KR" dirty="0" err="1"/>
              <a:t>android:scrollbarThumbVertical</a:t>
            </a:r>
            <a:endParaRPr lang="en-US" altLang="ko-KR" dirty="0"/>
          </a:p>
          <a:p>
            <a:r>
              <a:rPr lang="en-US" altLang="ko-KR" dirty="0" err="1"/>
              <a:t>android:scrollbarTrackHorizontal</a:t>
            </a:r>
            <a:endParaRPr lang="en-US" altLang="ko-KR" dirty="0"/>
          </a:p>
          <a:p>
            <a:r>
              <a:rPr lang="en-US" altLang="ko-KR" dirty="0" err="1"/>
              <a:t>android:scrollbarTrackVertical</a:t>
            </a:r>
            <a:endParaRPr lang="en-US" altLang="ko-KR" dirty="0"/>
          </a:p>
          <a:p>
            <a:r>
              <a:rPr lang="en-US" altLang="ko-KR" dirty="0" err="1"/>
              <a:t>android:scrollbars</a:t>
            </a:r>
            <a:endParaRPr lang="en-US" altLang="ko-KR" dirty="0"/>
          </a:p>
          <a:p>
            <a:r>
              <a:rPr lang="ko-KR" altLang="en-US" dirty="0"/>
              <a:t>편의 기능 관련</a:t>
            </a:r>
          </a:p>
          <a:p>
            <a:r>
              <a:rPr lang="en-US" altLang="ko-KR" dirty="0" err="1"/>
              <a:t>android:autofillHints</a:t>
            </a:r>
            <a:r>
              <a:rPr lang="en-US" altLang="ko-KR" dirty="0"/>
              <a:t>(</a:t>
            </a:r>
            <a:r>
              <a:rPr lang="ko-KR" altLang="en-US" dirty="0"/>
              <a:t>자동 로그인 완성 </a:t>
            </a:r>
            <a:r>
              <a:rPr lang="ko-KR" altLang="en-US" dirty="0" err="1"/>
              <a:t>같은거</a:t>
            </a:r>
            <a:r>
              <a:rPr lang="en-US" altLang="ko-KR" dirty="0"/>
              <a:t>?)</a:t>
            </a:r>
          </a:p>
          <a:p>
            <a:r>
              <a:rPr lang="en-US" altLang="ko-KR" dirty="0" err="1"/>
              <a:t>android:autofilledHighlight</a:t>
            </a:r>
            <a:endParaRPr lang="en-US" altLang="ko-KR" dirty="0"/>
          </a:p>
          <a:p>
            <a:r>
              <a:rPr lang="en-US" altLang="ko-KR" dirty="0" err="1"/>
              <a:t>android:importantForAutofill</a:t>
            </a:r>
            <a:endParaRPr lang="en-US" altLang="ko-KR" dirty="0"/>
          </a:p>
          <a:p>
            <a:r>
              <a:rPr lang="en-US" altLang="ko-KR" dirty="0" err="1"/>
              <a:t>android:nextFocusDown</a:t>
            </a:r>
            <a:endParaRPr lang="en-US" altLang="ko-KR" dirty="0"/>
          </a:p>
          <a:p>
            <a:r>
              <a:rPr lang="en-US" altLang="ko-KR" dirty="0" err="1"/>
              <a:t>android:nextFocusForward</a:t>
            </a:r>
            <a:endParaRPr lang="en-US" altLang="ko-KR" dirty="0"/>
          </a:p>
          <a:p>
            <a:r>
              <a:rPr lang="en-US" altLang="ko-KR" dirty="0" err="1"/>
              <a:t>android:nextFocusLeft</a:t>
            </a:r>
            <a:endParaRPr lang="en-US" altLang="ko-KR" dirty="0"/>
          </a:p>
          <a:p>
            <a:r>
              <a:rPr lang="en-US" altLang="ko-KR" dirty="0" err="1"/>
              <a:t>android:nextFocusRight</a:t>
            </a:r>
            <a:endParaRPr lang="en-US" altLang="ko-KR" dirty="0"/>
          </a:p>
          <a:p>
            <a:r>
              <a:rPr lang="en-US" altLang="ko-KR" dirty="0" err="1"/>
              <a:t>android:nextFocusUp</a:t>
            </a:r>
            <a:endParaRPr lang="en-US" altLang="ko-KR" dirty="0"/>
          </a:p>
          <a:p>
            <a:r>
              <a:rPr lang="ko-KR" altLang="en-US" dirty="0"/>
              <a:t>투명도 관련</a:t>
            </a:r>
          </a:p>
          <a:p>
            <a:r>
              <a:rPr lang="en-US" altLang="ko-KR" dirty="0" err="1"/>
              <a:t>android:alpha</a:t>
            </a:r>
            <a:endParaRPr lang="en-US" altLang="ko-KR" dirty="0"/>
          </a:p>
          <a:p>
            <a:r>
              <a:rPr lang="en-US" altLang="ko-KR" dirty="0" err="1"/>
              <a:t>android:visibility</a:t>
            </a:r>
            <a:endParaRPr lang="en-US" altLang="ko-KR" dirty="0"/>
          </a:p>
          <a:p>
            <a:r>
              <a:rPr lang="ko-KR" altLang="en-US" dirty="0"/>
              <a:t>백그라운드 관련</a:t>
            </a:r>
          </a:p>
          <a:p>
            <a:r>
              <a:rPr lang="en-US" altLang="ko-KR" dirty="0" err="1"/>
              <a:t>android:background</a:t>
            </a:r>
            <a:endParaRPr lang="en-US" altLang="ko-KR" dirty="0"/>
          </a:p>
          <a:p>
            <a:r>
              <a:rPr lang="en-US" altLang="ko-KR" dirty="0" err="1"/>
              <a:t>android:backgroundTint</a:t>
            </a:r>
            <a:endParaRPr lang="en-US" altLang="ko-KR" dirty="0"/>
          </a:p>
          <a:p>
            <a:r>
              <a:rPr lang="en-US" altLang="ko-KR" dirty="0" err="1"/>
              <a:t>android:backgroundTintMode</a:t>
            </a:r>
            <a:endParaRPr lang="en-US" altLang="ko-KR" dirty="0"/>
          </a:p>
          <a:p>
            <a:r>
              <a:rPr lang="ko-KR" altLang="en-US" dirty="0"/>
              <a:t>포그라운드 관련</a:t>
            </a:r>
          </a:p>
          <a:p>
            <a:r>
              <a:rPr lang="en-US" altLang="ko-KR" dirty="0" err="1"/>
              <a:t>android:foreground</a:t>
            </a:r>
            <a:endParaRPr lang="en-US" altLang="ko-KR" dirty="0"/>
          </a:p>
          <a:p>
            <a:r>
              <a:rPr lang="en-US" altLang="ko-KR" dirty="0" err="1"/>
              <a:t>android:foregroundGravity</a:t>
            </a:r>
            <a:endParaRPr lang="en-US" altLang="ko-KR" dirty="0"/>
          </a:p>
          <a:p>
            <a:r>
              <a:rPr lang="en-US" altLang="ko-KR" dirty="0" err="1"/>
              <a:t>android:foregroundTint</a:t>
            </a:r>
            <a:endParaRPr lang="en-US" altLang="ko-KR" dirty="0"/>
          </a:p>
          <a:p>
            <a:r>
              <a:rPr lang="en-US" altLang="ko-KR" dirty="0" err="1"/>
              <a:t>android:foregroundTintMode</a:t>
            </a:r>
            <a:endParaRPr lang="en-US" altLang="ko-KR" dirty="0"/>
          </a:p>
          <a:p>
            <a:r>
              <a:rPr lang="ko-KR" altLang="en-US" dirty="0"/>
              <a:t>기타 스타일 관련</a:t>
            </a:r>
          </a:p>
          <a:p>
            <a:r>
              <a:rPr lang="en-US" altLang="ko-KR" dirty="0" err="1"/>
              <a:t>android:clipToOutline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rounded corner</a:t>
            </a:r>
            <a:r>
              <a:rPr lang="ko-KR" altLang="en-US" dirty="0"/>
              <a:t>에서 사용</a:t>
            </a:r>
            <a:r>
              <a:rPr lang="en-US" altLang="ko-KR" dirty="0"/>
              <a:t>? https://stackoverflow.com/questions/5574212/android-view-clipping)</a:t>
            </a:r>
          </a:p>
          <a:p>
            <a:r>
              <a:rPr lang="en-US" altLang="ko-KR" dirty="0" err="1"/>
              <a:t>android:elevation</a:t>
            </a:r>
            <a:r>
              <a:rPr lang="en-US" altLang="ko-KR" dirty="0"/>
              <a:t>(</a:t>
            </a:r>
            <a:r>
              <a:rPr lang="ko-KR" altLang="en-US" dirty="0"/>
              <a:t>그림자 주기</a:t>
            </a:r>
            <a:r>
              <a:rPr lang="en-US" altLang="ko-KR" dirty="0"/>
              <a:t>?, </a:t>
            </a:r>
            <a:r>
              <a:rPr lang="ko-KR" altLang="en-US" dirty="0"/>
              <a:t>해당 </a:t>
            </a:r>
            <a:r>
              <a:rPr lang="en-US" altLang="ko-KR" dirty="0"/>
              <a:t>View </a:t>
            </a:r>
            <a:r>
              <a:rPr lang="ko-KR" altLang="en-US" dirty="0"/>
              <a:t>를 </a:t>
            </a:r>
            <a:r>
              <a:rPr lang="en-US" altLang="ko-KR" dirty="0"/>
              <a:t>Z </a:t>
            </a:r>
            <a:r>
              <a:rPr lang="ko-KR" altLang="en-US" dirty="0"/>
              <a:t>축으로 이동하여 하단에 그림자가 깔리는 입체적인 효과를 </a:t>
            </a:r>
            <a:r>
              <a:rPr lang="ko-KR" altLang="en-US" dirty="0" err="1"/>
              <a:t>줄수</a:t>
            </a:r>
            <a:r>
              <a:rPr lang="ko-KR" altLang="en-US" dirty="0"/>
              <a:t> 있도록 고안된 구글의 </a:t>
            </a:r>
            <a:r>
              <a:rPr lang="ko-KR" altLang="en-US" dirty="0" err="1"/>
              <a:t>머테리얼</a:t>
            </a:r>
            <a:r>
              <a:rPr lang="ko-KR" altLang="en-US" dirty="0"/>
              <a:t> 디자인입니다</a:t>
            </a:r>
            <a:r>
              <a:rPr lang="en-US" altLang="ko-KR" dirty="0"/>
              <a:t>.)</a:t>
            </a:r>
          </a:p>
          <a:p>
            <a:r>
              <a:rPr lang="en-US" altLang="ko-KR" dirty="0" err="1"/>
              <a:t>android:fadingEdgeLength</a:t>
            </a:r>
            <a:endParaRPr lang="en-US" altLang="ko-KR" dirty="0"/>
          </a:p>
          <a:p>
            <a:r>
              <a:rPr lang="en-US" altLang="ko-KR" dirty="0" err="1"/>
              <a:t>android:keepScreenOn</a:t>
            </a:r>
            <a:endParaRPr lang="en-US" altLang="ko-KR" dirty="0"/>
          </a:p>
          <a:p>
            <a:r>
              <a:rPr lang="en-US" altLang="ko-KR" dirty="0" err="1"/>
              <a:t>android:outlineAmbientShadowColor</a:t>
            </a:r>
            <a:endParaRPr lang="en-US" altLang="ko-KR" dirty="0"/>
          </a:p>
          <a:p>
            <a:r>
              <a:rPr lang="en-US" altLang="ko-KR" dirty="0" err="1"/>
              <a:t>android:outlineSpotShadowColor</a:t>
            </a:r>
            <a:endParaRPr lang="en-US" altLang="ko-KR" dirty="0"/>
          </a:p>
          <a:p>
            <a:r>
              <a:rPr lang="en-US" altLang="ko-KR" dirty="0" err="1"/>
              <a:t>android:theme</a:t>
            </a:r>
            <a:endParaRPr lang="en-US" altLang="ko-KR" dirty="0"/>
          </a:p>
          <a:p>
            <a:r>
              <a:rPr lang="ko-KR" altLang="en-US" dirty="0"/>
              <a:t>이벤트 관련</a:t>
            </a:r>
          </a:p>
          <a:p>
            <a:r>
              <a:rPr lang="en-US" altLang="ko-KR" dirty="0" err="1"/>
              <a:t>android:allowClickWhenDisabled</a:t>
            </a:r>
            <a:endParaRPr lang="en-US" altLang="ko-KR" dirty="0"/>
          </a:p>
          <a:p>
            <a:r>
              <a:rPr lang="en-US" altLang="ko-KR" dirty="0" err="1"/>
              <a:t>android:clickable</a:t>
            </a:r>
            <a:endParaRPr lang="en-US" altLang="ko-KR" dirty="0"/>
          </a:p>
          <a:p>
            <a:r>
              <a:rPr lang="en-US" altLang="ko-KR" dirty="0" err="1"/>
              <a:t>android:contextClickable</a:t>
            </a:r>
            <a:endParaRPr lang="en-US" altLang="ko-KR" dirty="0"/>
          </a:p>
          <a:p>
            <a:r>
              <a:rPr lang="en-US" altLang="ko-KR" dirty="0" err="1"/>
              <a:t>android:hapticFeedbackEnabled</a:t>
            </a:r>
            <a:endParaRPr lang="en-US" altLang="ko-KR" dirty="0"/>
          </a:p>
          <a:p>
            <a:r>
              <a:rPr lang="en-US" altLang="ko-KR" dirty="0" err="1"/>
              <a:t>android:longClickable</a:t>
            </a:r>
            <a:endParaRPr lang="en-US" altLang="ko-KR" dirty="0"/>
          </a:p>
          <a:p>
            <a:r>
              <a:rPr lang="en-US" altLang="ko-KR" dirty="0" err="1"/>
              <a:t>android:onClick</a:t>
            </a:r>
            <a:endParaRPr lang="en-US" altLang="ko-KR" dirty="0"/>
          </a:p>
          <a:p>
            <a:r>
              <a:rPr lang="ko-KR" altLang="en-US" dirty="0"/>
              <a:t>포커스 관련</a:t>
            </a:r>
          </a:p>
          <a:p>
            <a:r>
              <a:rPr lang="en-US" altLang="ko-KR" dirty="0" err="1"/>
              <a:t>android:focusable</a:t>
            </a:r>
            <a:endParaRPr lang="en-US" altLang="ko-KR" dirty="0"/>
          </a:p>
          <a:p>
            <a:r>
              <a:rPr lang="en-US" altLang="ko-KR" dirty="0" err="1"/>
              <a:t>android:focusableInTouchMode</a:t>
            </a:r>
            <a:endParaRPr lang="en-US" altLang="ko-KR" dirty="0"/>
          </a:p>
          <a:p>
            <a:r>
              <a:rPr lang="en-US" altLang="ko-KR" dirty="0" err="1"/>
              <a:t>android:focusedByDefault</a:t>
            </a:r>
            <a:endParaRPr lang="en-US" altLang="ko-KR" dirty="0"/>
          </a:p>
          <a:p>
            <a:r>
              <a:rPr lang="en-US" altLang="ko-KR" dirty="0" err="1"/>
              <a:t>android:screenReaderFocusable</a:t>
            </a:r>
            <a:endParaRPr lang="en-US" altLang="ko-KR" dirty="0"/>
          </a:p>
          <a:p>
            <a:r>
              <a:rPr lang="ko-KR" altLang="en-US" dirty="0"/>
              <a:t>식별 관련</a:t>
            </a:r>
          </a:p>
          <a:p>
            <a:r>
              <a:rPr lang="en-US" altLang="ko-KR" dirty="0" err="1"/>
              <a:t>android:id</a:t>
            </a:r>
            <a:endParaRPr lang="en-US" altLang="ko-KR" dirty="0"/>
          </a:p>
          <a:p>
            <a:r>
              <a:rPr lang="en-US" altLang="ko-KR" dirty="0" err="1"/>
              <a:t>android:tag</a:t>
            </a:r>
            <a:endParaRPr lang="en-US" altLang="ko-KR" dirty="0"/>
          </a:p>
          <a:p>
            <a:r>
              <a:rPr lang="ko-KR" altLang="en-US" dirty="0"/>
              <a:t>레이어 관련</a:t>
            </a:r>
          </a:p>
          <a:p>
            <a:r>
              <a:rPr lang="en-US" altLang="ko-KR" dirty="0" err="1"/>
              <a:t>android:layerType</a:t>
            </a:r>
            <a:endParaRPr lang="en-US" altLang="ko-KR" dirty="0"/>
          </a:p>
          <a:p>
            <a:r>
              <a:rPr lang="en-US" altLang="ko-KR" dirty="0" err="1"/>
              <a:t>android:layoutDirection</a:t>
            </a:r>
            <a:endParaRPr lang="en-US" altLang="ko-KR" dirty="0"/>
          </a:p>
          <a:p>
            <a:r>
              <a:rPr lang="en-US" altLang="ko-KR" dirty="0" err="1"/>
              <a:t>android:textAlignment</a:t>
            </a:r>
            <a:endParaRPr lang="en-US" altLang="ko-KR" dirty="0"/>
          </a:p>
          <a:p>
            <a:r>
              <a:rPr lang="en-US" altLang="ko-KR" dirty="0" err="1"/>
              <a:t>android:textDirection</a:t>
            </a:r>
            <a:endParaRPr lang="en-US" altLang="ko-KR" dirty="0"/>
          </a:p>
          <a:p>
            <a:r>
              <a:rPr lang="ko-KR" altLang="en-US" dirty="0"/>
              <a:t>크기 관련</a:t>
            </a:r>
          </a:p>
          <a:p>
            <a:r>
              <a:rPr lang="en-US" altLang="ko-KR" dirty="0" err="1"/>
              <a:t>android:minHeight</a:t>
            </a:r>
            <a:endParaRPr lang="en-US" altLang="ko-KR" dirty="0"/>
          </a:p>
          <a:p>
            <a:r>
              <a:rPr lang="en-US" altLang="ko-KR" dirty="0" err="1"/>
              <a:t>android:minWidth</a:t>
            </a:r>
            <a:endParaRPr lang="en-US" altLang="ko-KR" dirty="0"/>
          </a:p>
          <a:p>
            <a:r>
              <a:rPr lang="en-US" altLang="ko-KR" dirty="0" err="1"/>
              <a:t>android:scaleX</a:t>
            </a:r>
            <a:endParaRPr lang="en-US" altLang="ko-KR" dirty="0"/>
          </a:p>
          <a:p>
            <a:r>
              <a:rPr lang="en-US" altLang="ko-KR" dirty="0" err="1"/>
              <a:t>android:scaleY</a:t>
            </a:r>
            <a:endParaRPr lang="en-US" altLang="ko-KR" dirty="0"/>
          </a:p>
          <a:p>
            <a:r>
              <a:rPr lang="en-US" altLang="ko-KR" dirty="0"/>
              <a:t>padding</a:t>
            </a:r>
            <a:r>
              <a:rPr lang="ko-KR" altLang="en-US" dirty="0"/>
              <a:t> 관련</a:t>
            </a:r>
            <a:endParaRPr lang="en-US" altLang="ko-KR" dirty="0"/>
          </a:p>
          <a:p>
            <a:r>
              <a:rPr lang="en-US" altLang="ko-KR" dirty="0" err="1"/>
              <a:t>android:padding</a:t>
            </a:r>
            <a:endParaRPr lang="en-US" altLang="ko-KR" dirty="0"/>
          </a:p>
          <a:p>
            <a:r>
              <a:rPr lang="en-US" altLang="ko-KR" dirty="0" err="1"/>
              <a:t>android:paddingBottom</a:t>
            </a:r>
            <a:endParaRPr lang="en-US" altLang="ko-KR" dirty="0"/>
          </a:p>
          <a:p>
            <a:r>
              <a:rPr lang="en-US" altLang="ko-KR" dirty="0" err="1"/>
              <a:t>android:paddingEnd</a:t>
            </a:r>
            <a:endParaRPr lang="en-US" altLang="ko-KR" dirty="0"/>
          </a:p>
          <a:p>
            <a:r>
              <a:rPr lang="en-US" altLang="ko-KR" dirty="0" err="1"/>
              <a:t>android:paddingHorizontal</a:t>
            </a:r>
            <a:endParaRPr lang="en-US" altLang="ko-KR" dirty="0"/>
          </a:p>
          <a:p>
            <a:r>
              <a:rPr lang="en-US" altLang="ko-KR" dirty="0" err="1"/>
              <a:t>android:paddingLeft</a:t>
            </a:r>
            <a:endParaRPr lang="en-US" altLang="ko-KR" dirty="0"/>
          </a:p>
          <a:p>
            <a:r>
              <a:rPr lang="en-US" altLang="ko-KR" dirty="0" err="1"/>
              <a:t>android:paddingRight</a:t>
            </a:r>
            <a:endParaRPr lang="en-US" altLang="ko-KR" dirty="0"/>
          </a:p>
          <a:p>
            <a:r>
              <a:rPr lang="en-US" altLang="ko-KR" dirty="0" err="1"/>
              <a:t>android:paddingStart</a:t>
            </a:r>
            <a:endParaRPr lang="en-US" altLang="ko-KR" dirty="0"/>
          </a:p>
          <a:p>
            <a:r>
              <a:rPr lang="en-US" altLang="ko-KR" dirty="0" err="1"/>
              <a:t>android:paddingTop</a:t>
            </a:r>
            <a:endParaRPr lang="en-US" altLang="ko-KR" dirty="0"/>
          </a:p>
          <a:p>
            <a:r>
              <a:rPr lang="en-US" altLang="ko-KR" dirty="0" err="1"/>
              <a:t>android:paddingVertical</a:t>
            </a:r>
            <a:endParaRPr lang="en-US" altLang="ko-KR" dirty="0"/>
          </a:p>
          <a:p>
            <a:r>
              <a:rPr lang="ko-KR" altLang="en-US" dirty="0"/>
              <a:t>회전 관련</a:t>
            </a:r>
          </a:p>
          <a:p>
            <a:r>
              <a:rPr lang="en-US" altLang="ko-KR" dirty="0" err="1"/>
              <a:t>android:rotation</a:t>
            </a:r>
            <a:endParaRPr lang="en-US" altLang="ko-KR" dirty="0"/>
          </a:p>
          <a:p>
            <a:r>
              <a:rPr lang="en-US" altLang="ko-KR" dirty="0" err="1"/>
              <a:t>android:rotationX</a:t>
            </a:r>
            <a:endParaRPr lang="en-US" altLang="ko-KR" dirty="0"/>
          </a:p>
          <a:p>
            <a:r>
              <a:rPr lang="en-US" altLang="ko-KR" dirty="0" err="1"/>
              <a:t>android:rotationY</a:t>
            </a:r>
            <a:endParaRPr lang="en-US" altLang="ko-KR" dirty="0"/>
          </a:p>
          <a:p>
            <a:r>
              <a:rPr lang="ko-KR" altLang="en-US" dirty="0"/>
              <a:t>위치 관련</a:t>
            </a:r>
          </a:p>
          <a:p>
            <a:r>
              <a:rPr lang="en-US" altLang="ko-KR" dirty="0" err="1"/>
              <a:t>android:transformPivotX</a:t>
            </a:r>
            <a:endParaRPr lang="en-US" altLang="ko-KR" dirty="0"/>
          </a:p>
          <a:p>
            <a:r>
              <a:rPr lang="en-US" altLang="ko-KR" dirty="0" err="1"/>
              <a:t>android:transformPivotY</a:t>
            </a:r>
            <a:endParaRPr lang="en-US" altLang="ko-KR" dirty="0"/>
          </a:p>
          <a:p>
            <a:r>
              <a:rPr lang="en-US" altLang="ko-KR" dirty="0" err="1"/>
              <a:t>android:translationX</a:t>
            </a:r>
            <a:endParaRPr lang="en-US" altLang="ko-KR" dirty="0"/>
          </a:p>
          <a:p>
            <a:r>
              <a:rPr lang="en-US" altLang="ko-KR" dirty="0" err="1"/>
              <a:t>android:translationY</a:t>
            </a:r>
            <a:endParaRPr lang="en-US" altLang="ko-KR" dirty="0"/>
          </a:p>
          <a:p>
            <a:r>
              <a:rPr lang="en-US" altLang="ko-KR" dirty="0" err="1"/>
              <a:t>android:translationZ</a:t>
            </a:r>
            <a:endParaRPr lang="en-US" altLang="ko-KR" dirty="0"/>
          </a:p>
          <a:p>
            <a:r>
              <a:rPr lang="ko-KR" altLang="en-US" dirty="0"/>
              <a:t>기타</a:t>
            </a:r>
          </a:p>
          <a:p>
            <a:r>
              <a:rPr lang="en-US" altLang="ko-KR" dirty="0" err="1"/>
              <a:t>android:accessibilityHeading</a:t>
            </a:r>
            <a:endParaRPr lang="en-US" altLang="ko-KR" dirty="0"/>
          </a:p>
          <a:p>
            <a:r>
              <a:rPr lang="en-US" altLang="ko-KR" dirty="0" err="1"/>
              <a:t>android:accessibilityLiveRegion</a:t>
            </a:r>
            <a:endParaRPr lang="en-US" altLang="ko-KR" dirty="0"/>
          </a:p>
          <a:p>
            <a:r>
              <a:rPr lang="en-US" altLang="ko-KR" dirty="0" err="1"/>
              <a:t>android:accessibilityPaneTitle</a:t>
            </a:r>
            <a:endParaRPr lang="en-US" altLang="ko-KR" dirty="0"/>
          </a:p>
          <a:p>
            <a:r>
              <a:rPr lang="en-US" altLang="ko-KR" dirty="0" err="1"/>
              <a:t>android:accessibilityTraversalAfter</a:t>
            </a:r>
            <a:endParaRPr lang="en-US" altLang="ko-KR" dirty="0"/>
          </a:p>
          <a:p>
            <a:r>
              <a:rPr lang="en-US" altLang="ko-KR" dirty="0" err="1"/>
              <a:t>android:accessibilityTraversalBefore</a:t>
            </a:r>
            <a:endParaRPr lang="en-US" altLang="ko-KR" dirty="0"/>
          </a:p>
          <a:p>
            <a:r>
              <a:rPr lang="en-US" altLang="ko-KR" dirty="0" err="1"/>
              <a:t>android:contentDescription</a:t>
            </a:r>
            <a:endParaRPr lang="en-US" altLang="ko-KR" dirty="0"/>
          </a:p>
          <a:p>
            <a:r>
              <a:rPr lang="en-US" altLang="ko-KR" dirty="0" err="1"/>
              <a:t>android:defaultFocusHighlightEnabled</a:t>
            </a:r>
            <a:endParaRPr lang="en-US" altLang="ko-KR" dirty="0"/>
          </a:p>
          <a:p>
            <a:r>
              <a:rPr lang="en-US" altLang="ko-KR" dirty="0" err="1"/>
              <a:t>android:drawingCacheQuality</a:t>
            </a:r>
            <a:endParaRPr lang="en-US" altLang="ko-KR" dirty="0"/>
          </a:p>
          <a:p>
            <a:r>
              <a:rPr lang="en-US" altLang="ko-KR" dirty="0" err="1"/>
              <a:t>android:fadingEdgeLength</a:t>
            </a:r>
            <a:endParaRPr lang="en-US" altLang="ko-KR" dirty="0"/>
          </a:p>
          <a:p>
            <a:r>
              <a:rPr lang="en-US" altLang="ko-KR" dirty="0" err="1"/>
              <a:t>android:fitsSystemWindows</a:t>
            </a:r>
            <a:endParaRPr lang="en-US" altLang="ko-KR" dirty="0"/>
          </a:p>
          <a:p>
            <a:r>
              <a:rPr lang="en-US" altLang="ko-KR" dirty="0" err="1"/>
              <a:t>android:forceHasOverlappingRendering</a:t>
            </a:r>
            <a:endParaRPr lang="en-US" altLang="ko-KR" dirty="0"/>
          </a:p>
          <a:p>
            <a:r>
              <a:rPr lang="en-US" altLang="ko-KR" dirty="0" err="1"/>
              <a:t>android:importantForAccessibility</a:t>
            </a:r>
            <a:endParaRPr lang="en-US" altLang="ko-KR" dirty="0"/>
          </a:p>
          <a:p>
            <a:r>
              <a:rPr lang="en-US" altLang="ko-KR" dirty="0" err="1"/>
              <a:t>android:importantForContentCapture</a:t>
            </a:r>
            <a:endParaRPr lang="en-US" altLang="ko-KR" dirty="0"/>
          </a:p>
          <a:p>
            <a:r>
              <a:rPr lang="en-US" altLang="ko-KR" dirty="0" err="1"/>
              <a:t>android:duplicateParentState</a:t>
            </a:r>
            <a:endParaRPr lang="en-US" altLang="ko-KR" dirty="0"/>
          </a:p>
          <a:p>
            <a:r>
              <a:rPr lang="en-US" altLang="ko-KR" dirty="0" err="1"/>
              <a:t>android:keyboardNavigationCluster</a:t>
            </a:r>
            <a:endParaRPr lang="en-US" altLang="ko-KR" dirty="0"/>
          </a:p>
          <a:p>
            <a:r>
              <a:rPr lang="en-US" altLang="ko-KR" dirty="0" err="1"/>
              <a:t>android:nextClusterForward</a:t>
            </a:r>
            <a:endParaRPr lang="en-US" altLang="ko-KR" dirty="0"/>
          </a:p>
          <a:p>
            <a:r>
              <a:rPr lang="en-US" altLang="ko-KR" dirty="0" err="1"/>
              <a:t>android:saveEnabled</a:t>
            </a:r>
            <a:endParaRPr lang="en-US" altLang="ko-KR" dirty="0"/>
          </a:p>
          <a:p>
            <a:r>
              <a:rPr lang="en-US" altLang="ko-KR" dirty="0" err="1"/>
              <a:t>android:soundEffectsEnabled</a:t>
            </a:r>
            <a:endParaRPr lang="en-US" altLang="ko-KR" dirty="0"/>
          </a:p>
          <a:p>
            <a:r>
              <a:rPr lang="en-US" altLang="ko-KR" dirty="0" err="1"/>
              <a:t>android:stateListAnimator</a:t>
            </a:r>
            <a:endParaRPr lang="en-US" altLang="ko-KR" dirty="0"/>
          </a:p>
          <a:p>
            <a:r>
              <a:rPr lang="en-US" altLang="ko-KR" dirty="0" err="1"/>
              <a:t>android:tooltipText</a:t>
            </a:r>
            <a:endParaRPr lang="en-US" altLang="ko-KR" dirty="0"/>
          </a:p>
          <a:p>
            <a:r>
              <a:rPr lang="en-US" altLang="ko-KR" dirty="0" err="1"/>
              <a:t>android:transitionName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30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6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7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4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9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바운드 설정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android:adjustViewBounds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android:cropToPadding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기준 선 설정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android:baseline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android:baselineAlignBottom</a:t>
            </a:r>
            <a:endParaRPr lang="en-US" altLang="ko-KR" dirty="0"/>
          </a:p>
          <a:p>
            <a:r>
              <a:rPr lang="ko-KR" altLang="en-US" dirty="0"/>
              <a:t>이미지 크기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android:maxHeight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android:maxWidth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android:scaleType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이미지 소스</a:t>
            </a:r>
            <a:endParaRPr lang="en-US" altLang="ko-KR" dirty="0"/>
          </a:p>
          <a:p>
            <a:r>
              <a:rPr lang="en-US" altLang="ko-KR" dirty="0" err="1"/>
              <a:t>android:src</a:t>
            </a:r>
            <a:endParaRPr lang="en-US" altLang="ko-KR" dirty="0"/>
          </a:p>
          <a:p>
            <a:r>
              <a:rPr lang="ko-KR" altLang="en-US" dirty="0"/>
              <a:t>이미지 배경색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android:tint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android:tintMode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7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6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0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사이즈 자동 조정</a:t>
            </a:r>
          </a:p>
          <a:p>
            <a:r>
              <a:rPr lang="en-US" altLang="ko-KR" dirty="0" err="1"/>
              <a:t>android:autoSizeMaxTextSize</a:t>
            </a:r>
            <a:endParaRPr lang="en-US" altLang="ko-KR" dirty="0"/>
          </a:p>
          <a:p>
            <a:r>
              <a:rPr lang="en-US" altLang="ko-KR" dirty="0" err="1"/>
              <a:t>android:autoSizeMinTextSize</a:t>
            </a:r>
            <a:endParaRPr lang="en-US" altLang="ko-KR" dirty="0"/>
          </a:p>
          <a:p>
            <a:r>
              <a:rPr lang="en-US" altLang="ko-KR" dirty="0" err="1"/>
              <a:t>android:autoSizePresetSizes</a:t>
            </a:r>
            <a:endParaRPr lang="en-US" altLang="ko-KR" dirty="0"/>
          </a:p>
          <a:p>
            <a:r>
              <a:rPr lang="en-US" altLang="ko-KR" dirty="0" err="1"/>
              <a:t>android:autoSizeStepGranularity</a:t>
            </a:r>
            <a:endParaRPr lang="en-US" altLang="ko-KR" dirty="0"/>
          </a:p>
          <a:p>
            <a:r>
              <a:rPr lang="en-US" altLang="ko-KR" dirty="0" err="1"/>
              <a:t>android:autoSizeTextType</a:t>
            </a:r>
            <a:endParaRPr lang="en-US" altLang="ko-KR" dirty="0"/>
          </a:p>
          <a:p>
            <a:r>
              <a:rPr lang="ko-KR" altLang="en-US" dirty="0"/>
              <a:t>텍스트 표시 전략 관련</a:t>
            </a:r>
          </a:p>
          <a:p>
            <a:r>
              <a:rPr lang="en-US" altLang="ko-KR" dirty="0" err="1"/>
              <a:t>android:breakStrategy</a:t>
            </a:r>
            <a:endParaRPr lang="en-US" altLang="ko-KR" dirty="0"/>
          </a:p>
          <a:p>
            <a:r>
              <a:rPr lang="en-US" altLang="ko-KR" dirty="0" err="1"/>
              <a:t>android:ellipsize</a:t>
            </a:r>
            <a:endParaRPr lang="en-US" altLang="ko-KR" dirty="0"/>
          </a:p>
          <a:p>
            <a:r>
              <a:rPr lang="en-US" altLang="ko-KR" dirty="0" err="1"/>
              <a:t>android:marqueeRepeatLimit</a:t>
            </a:r>
            <a:endParaRPr lang="en-US" altLang="ko-KR" dirty="0"/>
          </a:p>
          <a:p>
            <a:r>
              <a:rPr lang="en-US" altLang="ko-KR" dirty="0"/>
              <a:t>EMS </a:t>
            </a:r>
            <a:r>
              <a:rPr lang="ko-KR" altLang="en-US" dirty="0"/>
              <a:t>관련</a:t>
            </a:r>
          </a:p>
          <a:p>
            <a:r>
              <a:rPr lang="en-US" altLang="ko-KR" dirty="0" err="1"/>
              <a:t>android:ems</a:t>
            </a:r>
            <a:endParaRPr lang="en-US" altLang="ko-KR" dirty="0"/>
          </a:p>
          <a:p>
            <a:r>
              <a:rPr lang="en-US" altLang="ko-KR" dirty="0" err="1"/>
              <a:t>android:minEms</a:t>
            </a:r>
            <a:endParaRPr lang="en-US" altLang="ko-KR" dirty="0"/>
          </a:p>
          <a:p>
            <a:r>
              <a:rPr lang="en-US" altLang="ko-KR" dirty="0" err="1"/>
              <a:t>android:maxEms</a:t>
            </a:r>
            <a:endParaRPr lang="en-US" altLang="ko-KR" dirty="0"/>
          </a:p>
          <a:p>
            <a:r>
              <a:rPr lang="ko-KR" altLang="en-US" dirty="0"/>
              <a:t>이미지 배치 관련</a:t>
            </a:r>
          </a:p>
          <a:p>
            <a:r>
              <a:rPr lang="en-US" altLang="ko-KR" dirty="0" err="1"/>
              <a:t>android:drawableBottom</a:t>
            </a:r>
            <a:endParaRPr lang="en-US" altLang="ko-KR" dirty="0"/>
          </a:p>
          <a:p>
            <a:r>
              <a:rPr lang="en-US" altLang="ko-KR" dirty="0" err="1"/>
              <a:t>android:drawableEnd</a:t>
            </a:r>
            <a:endParaRPr lang="en-US" altLang="ko-KR" dirty="0"/>
          </a:p>
          <a:p>
            <a:r>
              <a:rPr lang="en-US" altLang="ko-KR" dirty="0" err="1"/>
              <a:t>android:drawableLeft</a:t>
            </a:r>
            <a:endParaRPr lang="en-US" altLang="ko-KR" dirty="0"/>
          </a:p>
          <a:p>
            <a:r>
              <a:rPr lang="en-US" altLang="ko-KR" dirty="0" err="1"/>
              <a:t>android:drawablePadding</a:t>
            </a:r>
            <a:endParaRPr lang="en-US" altLang="ko-KR" dirty="0"/>
          </a:p>
          <a:p>
            <a:r>
              <a:rPr lang="en-US" altLang="ko-KR" dirty="0" err="1"/>
              <a:t>android:drawableRight</a:t>
            </a:r>
            <a:endParaRPr lang="en-US" altLang="ko-KR" dirty="0"/>
          </a:p>
          <a:p>
            <a:r>
              <a:rPr lang="en-US" altLang="ko-KR" dirty="0" err="1"/>
              <a:t>android:drawableStart</a:t>
            </a:r>
            <a:endParaRPr lang="en-US" altLang="ko-KR" dirty="0"/>
          </a:p>
          <a:p>
            <a:r>
              <a:rPr lang="en-US" altLang="ko-KR" dirty="0" err="1"/>
              <a:t>android:drawableTint</a:t>
            </a:r>
            <a:endParaRPr lang="en-US" altLang="ko-KR" dirty="0"/>
          </a:p>
          <a:p>
            <a:r>
              <a:rPr lang="en-US" altLang="ko-KR" dirty="0" err="1"/>
              <a:t>android:drawableTintMode</a:t>
            </a:r>
            <a:endParaRPr lang="en-US" altLang="ko-KR" dirty="0"/>
          </a:p>
          <a:p>
            <a:r>
              <a:rPr lang="en-US" altLang="ko-KR" dirty="0" err="1"/>
              <a:t>android:drawableTop</a:t>
            </a:r>
            <a:endParaRPr lang="en-US" altLang="ko-KR" dirty="0"/>
          </a:p>
          <a:p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기능 관련</a:t>
            </a:r>
          </a:p>
          <a:p>
            <a:r>
              <a:rPr lang="en-US" altLang="ko-KR" dirty="0" err="1"/>
              <a:t>android:autoLink</a:t>
            </a:r>
            <a:endParaRPr lang="en-US" altLang="ko-KR" dirty="0"/>
          </a:p>
          <a:p>
            <a:r>
              <a:rPr lang="en-US" altLang="ko-KR" dirty="0" err="1"/>
              <a:t>android:editable</a:t>
            </a:r>
            <a:endParaRPr lang="en-US" altLang="ko-KR" dirty="0"/>
          </a:p>
          <a:p>
            <a:r>
              <a:rPr lang="en-US" altLang="ko-KR" dirty="0" err="1"/>
              <a:t>android:enabled</a:t>
            </a:r>
            <a:endParaRPr lang="en-US" altLang="ko-KR" dirty="0"/>
          </a:p>
          <a:p>
            <a:r>
              <a:rPr lang="en-US" altLang="ko-KR" dirty="0" err="1"/>
              <a:t>android:hint</a:t>
            </a:r>
            <a:endParaRPr lang="en-US" altLang="ko-KR" dirty="0"/>
          </a:p>
          <a:p>
            <a:r>
              <a:rPr lang="en-US" altLang="ko-KR" dirty="0" err="1"/>
              <a:t>linksClickable</a:t>
            </a:r>
            <a:endParaRPr lang="en-US" altLang="ko-KR" dirty="0"/>
          </a:p>
          <a:p>
            <a:r>
              <a:rPr lang="en-US" altLang="ko-KR" dirty="0" err="1"/>
              <a:t>android:scrollHorizontally</a:t>
            </a:r>
            <a:endParaRPr lang="en-US" altLang="ko-KR" dirty="0"/>
          </a:p>
          <a:p>
            <a:r>
              <a:rPr lang="ko-KR" altLang="en-US" dirty="0"/>
              <a:t>줄 배치 관련</a:t>
            </a:r>
          </a:p>
          <a:p>
            <a:r>
              <a:rPr lang="en-US" altLang="ko-KR" dirty="0" err="1"/>
              <a:t>android:firstBaselineToTopHeight</a:t>
            </a:r>
            <a:endParaRPr lang="en-US" altLang="ko-KR" dirty="0"/>
          </a:p>
          <a:p>
            <a:r>
              <a:rPr lang="en-US" altLang="ko-KR" dirty="0" err="1"/>
              <a:t>android:lastBaselineToBottomHeight</a:t>
            </a:r>
            <a:endParaRPr lang="en-US" altLang="ko-KR" dirty="0"/>
          </a:p>
          <a:p>
            <a:r>
              <a:rPr lang="ko-KR" altLang="en-US" dirty="0"/>
              <a:t>폰트 관련</a:t>
            </a:r>
          </a:p>
          <a:p>
            <a:r>
              <a:rPr lang="en-US" altLang="ko-KR" dirty="0" err="1"/>
              <a:t>android:fontFamily</a:t>
            </a:r>
            <a:endParaRPr lang="en-US" altLang="ko-KR" dirty="0"/>
          </a:p>
          <a:p>
            <a:r>
              <a:rPr lang="en-US" altLang="ko-KR" dirty="0" err="1"/>
              <a:t>android:fontFeatureSettings</a:t>
            </a:r>
            <a:endParaRPr lang="en-US" altLang="ko-KR" dirty="0"/>
          </a:p>
          <a:p>
            <a:r>
              <a:rPr lang="en-US" altLang="ko-KR" dirty="0" err="1"/>
              <a:t>android:fontVariationSettings</a:t>
            </a:r>
            <a:endParaRPr lang="en-US" altLang="ko-KR" dirty="0"/>
          </a:p>
          <a:p>
            <a:r>
              <a:rPr lang="ko-KR" altLang="en-US" dirty="0"/>
              <a:t>정렬 관련</a:t>
            </a:r>
          </a:p>
          <a:p>
            <a:r>
              <a:rPr lang="en-US" altLang="ko-KR" dirty="0" err="1"/>
              <a:t>android:gravity</a:t>
            </a:r>
            <a:endParaRPr lang="en-US" altLang="ko-KR" dirty="0"/>
          </a:p>
          <a:p>
            <a:r>
              <a:rPr lang="ko-KR" altLang="en-US" dirty="0"/>
              <a:t>크기 관련</a:t>
            </a:r>
          </a:p>
          <a:p>
            <a:r>
              <a:rPr lang="en-US" altLang="ko-KR" dirty="0" err="1"/>
              <a:t>android:width</a:t>
            </a:r>
            <a:endParaRPr lang="en-US" altLang="ko-KR" dirty="0"/>
          </a:p>
          <a:p>
            <a:r>
              <a:rPr lang="en-US" altLang="ko-KR" dirty="0" err="1"/>
              <a:t>android:height</a:t>
            </a:r>
            <a:endParaRPr lang="en-US" altLang="ko-KR" dirty="0"/>
          </a:p>
          <a:p>
            <a:r>
              <a:rPr lang="en-US" altLang="ko-KR" dirty="0" err="1"/>
              <a:t>android:maxHeight</a:t>
            </a:r>
            <a:endParaRPr lang="en-US" altLang="ko-KR" dirty="0"/>
          </a:p>
          <a:p>
            <a:r>
              <a:rPr lang="en-US" altLang="ko-KR" dirty="0" err="1"/>
              <a:t>android:maxWidth</a:t>
            </a:r>
            <a:endParaRPr lang="en-US" altLang="ko-KR" dirty="0"/>
          </a:p>
          <a:p>
            <a:r>
              <a:rPr lang="en-US" altLang="ko-KR" dirty="0" err="1"/>
              <a:t>android:minHeight</a:t>
            </a:r>
            <a:endParaRPr lang="en-US" altLang="ko-KR" dirty="0"/>
          </a:p>
          <a:p>
            <a:r>
              <a:rPr lang="en-US" altLang="ko-KR" dirty="0" err="1"/>
              <a:t>android:minWidth</a:t>
            </a:r>
            <a:endParaRPr lang="en-US" altLang="ko-KR" dirty="0"/>
          </a:p>
          <a:p>
            <a:r>
              <a:rPr lang="ko-KR" altLang="en-US" dirty="0"/>
              <a:t>여백 관련</a:t>
            </a:r>
          </a:p>
          <a:p>
            <a:r>
              <a:rPr lang="en-US" altLang="ko-KR" dirty="0" err="1"/>
              <a:t>android:includeFontPadding</a:t>
            </a:r>
            <a:endParaRPr lang="en-US" altLang="ko-KR" dirty="0"/>
          </a:p>
          <a:p>
            <a:r>
              <a:rPr lang="en-US" altLang="ko-KR" dirty="0" err="1"/>
              <a:t>android:letterSpacing</a:t>
            </a:r>
            <a:endParaRPr lang="en-US" altLang="ko-KR" dirty="0"/>
          </a:p>
          <a:p>
            <a:r>
              <a:rPr lang="en-US" altLang="ko-KR" dirty="0" err="1"/>
              <a:t>android:lineHeight</a:t>
            </a:r>
            <a:endParaRPr lang="en-US" altLang="ko-KR" dirty="0"/>
          </a:p>
          <a:p>
            <a:r>
              <a:rPr lang="en-US" altLang="ko-KR" dirty="0" err="1"/>
              <a:t>android:lineSpacingExtra</a:t>
            </a:r>
            <a:endParaRPr lang="en-US" altLang="ko-KR" dirty="0"/>
          </a:p>
          <a:p>
            <a:r>
              <a:rPr lang="en-US" altLang="ko-KR" dirty="0" err="1"/>
              <a:t>android:lineSpacingMultiplier</a:t>
            </a:r>
            <a:endParaRPr lang="en-US" altLang="ko-KR" dirty="0"/>
          </a:p>
          <a:p>
            <a:r>
              <a:rPr lang="en-US" altLang="ko-KR" dirty="0"/>
              <a:t>IME</a:t>
            </a:r>
            <a:r>
              <a:rPr lang="ko-KR" altLang="en-US" dirty="0"/>
              <a:t>관련</a:t>
            </a:r>
          </a:p>
          <a:p>
            <a:r>
              <a:rPr lang="en-US" altLang="ko-KR" dirty="0" err="1"/>
              <a:t>android:imeActionId</a:t>
            </a:r>
            <a:endParaRPr lang="en-US" altLang="ko-KR" dirty="0"/>
          </a:p>
          <a:p>
            <a:r>
              <a:rPr lang="en-US" altLang="ko-KR" dirty="0" err="1"/>
              <a:t>android:imeActionLabel</a:t>
            </a:r>
            <a:endParaRPr lang="en-US" altLang="ko-KR" dirty="0"/>
          </a:p>
          <a:p>
            <a:r>
              <a:rPr lang="en-US" altLang="ko-KR" dirty="0" err="1"/>
              <a:t>android:imeOptions</a:t>
            </a:r>
            <a:endParaRPr lang="en-US" altLang="ko-KR" dirty="0"/>
          </a:p>
          <a:p>
            <a:r>
              <a:rPr lang="en-US" altLang="ko-KR" dirty="0" err="1"/>
              <a:t>android:privateImeOptions</a:t>
            </a:r>
            <a:endParaRPr lang="en-US" altLang="ko-KR" dirty="0"/>
          </a:p>
          <a:p>
            <a:r>
              <a:rPr lang="ko-KR" altLang="en-US" dirty="0"/>
              <a:t>줄 수 관련</a:t>
            </a:r>
          </a:p>
          <a:p>
            <a:r>
              <a:rPr lang="en-US" altLang="ko-KR" dirty="0" err="1"/>
              <a:t>android:lines</a:t>
            </a:r>
            <a:endParaRPr lang="en-US" altLang="ko-KR" dirty="0"/>
          </a:p>
          <a:p>
            <a:r>
              <a:rPr lang="en-US" altLang="ko-KR" dirty="0" err="1"/>
              <a:t>android:maxLines</a:t>
            </a:r>
            <a:endParaRPr lang="en-US" altLang="ko-KR" dirty="0"/>
          </a:p>
          <a:p>
            <a:r>
              <a:rPr lang="en-US" altLang="ko-KR" dirty="0" err="1"/>
              <a:t>android:minLines</a:t>
            </a:r>
            <a:endParaRPr lang="en-US" altLang="ko-KR" dirty="0"/>
          </a:p>
          <a:p>
            <a:r>
              <a:rPr lang="en-US" altLang="ko-KR" dirty="0" err="1"/>
              <a:t>android:singleLine</a:t>
            </a:r>
            <a:endParaRPr lang="en-US" altLang="ko-KR" dirty="0"/>
          </a:p>
          <a:p>
            <a:r>
              <a:rPr lang="ko-KR" altLang="en-US" dirty="0"/>
              <a:t>그림자 관련</a:t>
            </a:r>
          </a:p>
          <a:p>
            <a:r>
              <a:rPr lang="en-US" altLang="ko-KR" dirty="0" err="1"/>
              <a:t>android:shadowColor</a:t>
            </a:r>
            <a:endParaRPr lang="en-US" altLang="ko-KR" dirty="0"/>
          </a:p>
          <a:p>
            <a:r>
              <a:rPr lang="en-US" altLang="ko-KR" dirty="0" err="1"/>
              <a:t>android:shadowDx</a:t>
            </a:r>
            <a:endParaRPr lang="en-US" altLang="ko-KR" dirty="0"/>
          </a:p>
          <a:p>
            <a:r>
              <a:rPr lang="en-US" altLang="ko-KR" dirty="0" err="1"/>
              <a:t>android:shadowDy</a:t>
            </a:r>
            <a:endParaRPr lang="en-US" altLang="ko-KR" dirty="0"/>
          </a:p>
          <a:p>
            <a:r>
              <a:rPr lang="en-US" altLang="ko-KR" dirty="0" err="1"/>
              <a:t>android:shadowRadius</a:t>
            </a:r>
            <a:endParaRPr lang="en-US" altLang="ko-KR" dirty="0"/>
          </a:p>
          <a:p>
            <a:r>
              <a:rPr lang="ko-KR" altLang="en-US" dirty="0"/>
              <a:t>텍스트 관련</a:t>
            </a:r>
          </a:p>
          <a:p>
            <a:r>
              <a:rPr lang="en-US" altLang="ko-KR" dirty="0" err="1"/>
              <a:t>android:text</a:t>
            </a:r>
            <a:endParaRPr lang="en-US" altLang="ko-KR" dirty="0"/>
          </a:p>
          <a:p>
            <a:r>
              <a:rPr lang="en-US" altLang="ko-KR" dirty="0" err="1"/>
              <a:t>android:textAllCaps</a:t>
            </a:r>
            <a:endParaRPr lang="en-US" altLang="ko-KR" dirty="0"/>
          </a:p>
          <a:p>
            <a:r>
              <a:rPr lang="en-US" altLang="ko-KR" dirty="0" err="1"/>
              <a:t>android:textAppearance</a:t>
            </a:r>
            <a:endParaRPr lang="en-US" altLang="ko-KR" dirty="0"/>
          </a:p>
          <a:p>
            <a:r>
              <a:rPr lang="en-US" altLang="ko-KR" dirty="0" err="1"/>
              <a:t>android:textColor</a:t>
            </a:r>
            <a:endParaRPr lang="en-US" altLang="ko-KR" dirty="0"/>
          </a:p>
          <a:p>
            <a:r>
              <a:rPr lang="en-US" altLang="ko-KR" dirty="0" err="1"/>
              <a:t>android:textColorHighlight</a:t>
            </a:r>
            <a:endParaRPr lang="en-US" altLang="ko-KR" dirty="0"/>
          </a:p>
          <a:p>
            <a:r>
              <a:rPr lang="en-US" altLang="ko-KR" dirty="0" err="1"/>
              <a:t>android:textColorHint</a:t>
            </a:r>
            <a:endParaRPr lang="en-US" altLang="ko-KR" dirty="0"/>
          </a:p>
          <a:p>
            <a:r>
              <a:rPr lang="en-US" altLang="ko-KR" dirty="0" err="1"/>
              <a:t>android:textColorLink</a:t>
            </a:r>
            <a:endParaRPr lang="en-US" altLang="ko-KR" dirty="0"/>
          </a:p>
          <a:p>
            <a:r>
              <a:rPr lang="en-US" altLang="ko-KR" dirty="0" err="1"/>
              <a:t>android:textFontWeight</a:t>
            </a:r>
            <a:endParaRPr lang="en-US" altLang="ko-KR" dirty="0"/>
          </a:p>
          <a:p>
            <a:r>
              <a:rPr lang="en-US" altLang="ko-KR" dirty="0" err="1"/>
              <a:t>android:textIsSelectable</a:t>
            </a:r>
            <a:endParaRPr lang="en-US" altLang="ko-KR" dirty="0"/>
          </a:p>
          <a:p>
            <a:r>
              <a:rPr lang="en-US" altLang="ko-KR" dirty="0" err="1"/>
              <a:t>android:textScaleX</a:t>
            </a:r>
            <a:endParaRPr lang="en-US" altLang="ko-KR" dirty="0"/>
          </a:p>
          <a:p>
            <a:r>
              <a:rPr lang="en-US" altLang="ko-KR" dirty="0" err="1"/>
              <a:t>android:textSize</a:t>
            </a:r>
            <a:endParaRPr lang="en-US" altLang="ko-KR" dirty="0"/>
          </a:p>
          <a:p>
            <a:r>
              <a:rPr lang="en-US" altLang="ko-KR" dirty="0" err="1"/>
              <a:t>android:textStyle</a:t>
            </a:r>
            <a:endParaRPr lang="en-US" altLang="ko-KR" dirty="0"/>
          </a:p>
          <a:p>
            <a:r>
              <a:rPr lang="en-US" altLang="ko-KR" dirty="0" err="1"/>
              <a:t>android:typeface</a:t>
            </a:r>
            <a:endParaRPr lang="en-US" altLang="ko-KR" dirty="0"/>
          </a:p>
          <a:p>
            <a:r>
              <a:rPr lang="ko-KR" altLang="en-US" dirty="0"/>
              <a:t>기타</a:t>
            </a:r>
          </a:p>
          <a:p>
            <a:r>
              <a:rPr lang="en-US" altLang="ko-KR" dirty="0" err="1"/>
              <a:t>android:bufferType</a:t>
            </a:r>
            <a:endParaRPr lang="en-US" altLang="ko-KR" dirty="0"/>
          </a:p>
          <a:p>
            <a:r>
              <a:rPr lang="en-US" altLang="ko-KR" dirty="0" err="1"/>
              <a:t>android:elegantTextHeight</a:t>
            </a:r>
            <a:endParaRPr lang="en-US" altLang="ko-KR" dirty="0"/>
          </a:p>
          <a:p>
            <a:r>
              <a:rPr lang="en-US" altLang="ko-KR" dirty="0" err="1"/>
              <a:t>android:fallbackLineSpacing</a:t>
            </a:r>
            <a:endParaRPr lang="en-US" altLang="ko-KR" dirty="0"/>
          </a:p>
          <a:p>
            <a:r>
              <a:rPr lang="en-US" altLang="ko-KR" dirty="0" err="1"/>
              <a:t>android:freezesText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2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2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34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27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62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7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8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87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99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Spinner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들어갈 항목 설정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android:entries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DropDown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크기 밑 위치 지정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android:dropDownHorizontalOffset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android:dropDownVerticalOffset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android:dropDownwidth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android:popupBackground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android:gravity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Spinner Mode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android:prompt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android:spinnerMode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2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문자 제한</a:t>
            </a:r>
            <a:r>
              <a:rPr lang="en-US" altLang="ko-KR" dirty="0"/>
              <a:t>, </a:t>
            </a:r>
            <a:r>
              <a:rPr lang="ko-KR" altLang="en-US" dirty="0"/>
              <a:t>종류 설정</a:t>
            </a:r>
          </a:p>
          <a:p>
            <a:r>
              <a:rPr lang="en-US" altLang="ko-KR" dirty="0" err="1"/>
              <a:t>android:digits</a:t>
            </a:r>
            <a:endParaRPr lang="en-US" altLang="ko-KR" dirty="0"/>
          </a:p>
          <a:p>
            <a:r>
              <a:rPr lang="en-US" altLang="ko-KR" dirty="0" err="1"/>
              <a:t>android:autoText</a:t>
            </a:r>
            <a:endParaRPr lang="en-US" altLang="ko-KR" dirty="0"/>
          </a:p>
          <a:p>
            <a:r>
              <a:rPr lang="en-US" altLang="ko-KR" dirty="0" err="1"/>
              <a:t>android:capitalize</a:t>
            </a:r>
            <a:endParaRPr lang="en-US" altLang="ko-KR" dirty="0"/>
          </a:p>
          <a:p>
            <a:r>
              <a:rPr lang="en-US" altLang="ko-KR" dirty="0" err="1"/>
              <a:t>android:inputMethod</a:t>
            </a:r>
            <a:endParaRPr lang="en-US" altLang="ko-KR" dirty="0"/>
          </a:p>
          <a:p>
            <a:r>
              <a:rPr lang="en-US" altLang="ko-KR" dirty="0" err="1"/>
              <a:t>android:numeric</a:t>
            </a:r>
            <a:endParaRPr lang="en-US" altLang="ko-KR" dirty="0"/>
          </a:p>
          <a:p>
            <a:r>
              <a:rPr lang="en-US" altLang="ko-KR" dirty="0" err="1"/>
              <a:t>android:password</a:t>
            </a:r>
            <a:endParaRPr lang="en-US" altLang="ko-KR" dirty="0"/>
          </a:p>
          <a:p>
            <a:r>
              <a:rPr lang="en-US" altLang="ko-KR" dirty="0" err="1"/>
              <a:t>android:phoneNumber</a:t>
            </a:r>
            <a:endParaRPr lang="en-US" altLang="ko-KR" dirty="0"/>
          </a:p>
          <a:p>
            <a:r>
              <a:rPr lang="en-US" altLang="ko-KR" dirty="0" err="1"/>
              <a:t>android:inputType</a:t>
            </a:r>
            <a:endParaRPr lang="en-US" altLang="ko-KR" dirty="0"/>
          </a:p>
          <a:p>
            <a:r>
              <a:rPr lang="en-US" altLang="ko-KR" dirty="0" err="1"/>
              <a:t>android:maxLength</a:t>
            </a:r>
            <a:endParaRPr lang="en-US" altLang="ko-KR" dirty="0"/>
          </a:p>
          <a:p>
            <a:r>
              <a:rPr lang="ko-KR" altLang="en-US" dirty="0"/>
              <a:t>커서 관련</a:t>
            </a:r>
          </a:p>
          <a:p>
            <a:r>
              <a:rPr lang="en-US" altLang="ko-KR" dirty="0" err="1"/>
              <a:t>android:cursorVisible</a:t>
            </a:r>
            <a:endParaRPr lang="en-US" altLang="ko-KR" dirty="0"/>
          </a:p>
          <a:p>
            <a:r>
              <a:rPr lang="en-US" altLang="ko-KR" dirty="0" err="1"/>
              <a:t>android:textCursorDrawable</a:t>
            </a:r>
            <a:endParaRPr lang="en-US" altLang="ko-KR" dirty="0"/>
          </a:p>
          <a:p>
            <a:r>
              <a:rPr lang="ko-KR" altLang="en-US" dirty="0"/>
              <a:t>포커스 관련</a:t>
            </a:r>
          </a:p>
          <a:p>
            <a:r>
              <a:rPr lang="en-US" altLang="ko-KR" dirty="0" err="1"/>
              <a:t>android:selectAllOnFocus</a:t>
            </a:r>
            <a:endParaRPr lang="en-US" altLang="ko-KR" dirty="0"/>
          </a:p>
          <a:p>
            <a:r>
              <a:rPr lang="en-US" altLang="ko-KR" dirty="0"/>
              <a:t>undo</a:t>
            </a:r>
            <a:r>
              <a:rPr lang="ko-KR" altLang="en-US" dirty="0"/>
              <a:t>관련</a:t>
            </a:r>
          </a:p>
          <a:p>
            <a:r>
              <a:rPr lang="en-US" altLang="ko-KR" dirty="0" err="1"/>
              <a:t>android:allowUndo</a:t>
            </a:r>
            <a:endParaRPr lang="en-US" altLang="ko-KR" dirty="0"/>
          </a:p>
          <a:p>
            <a:r>
              <a:rPr lang="ko-KR" altLang="en-US" dirty="0"/>
              <a:t>기타</a:t>
            </a:r>
          </a:p>
          <a:p>
            <a:r>
              <a:rPr lang="en-US" altLang="ko-KR" dirty="0" err="1"/>
              <a:t>android:editorExtras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30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14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15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불확실 모드 이미지 설정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android:indeterminateBehavior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android:indeterminateDrawable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android:indeterminateDuration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android:indeterminateOnly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android:indeterminateTint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android:indeterminateTintMode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android:animationResolution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android:interpolator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android:maxHeight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android:maxWidth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android:minWidth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android:minHeight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프로그레스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android:progress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android:progressBackgroundTint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android:progressBackgroundTintMode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android:progressDrawable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android:progressTint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android:progressTintMode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03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6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09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546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네임스페이스 패키지 정의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xmlns:android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package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버전 정의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android:targetSandboxVersion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android:versionCode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android:versionName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 위치 정의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android:installLocation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android:sharedUserId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android:sharedUserLabel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99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어피니티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android:allowTaskReparenting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android:taskAffinity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백업 설정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android:allowBackup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android:backupAgent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android:backupInForeground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android:fullBackupContent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android:fullBackupOnly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android:killAfterRestore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android:restoreAnyVersion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디버그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android:debuggable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android:testOnly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android:banner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android:description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android:icon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android:label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android:logo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android:name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모듈화 관련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android:extractNativeLibs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android:hasCode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android:permission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android:requiredAccountType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android:restrictedAccountType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android:directBootAware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android:enabled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android:harewareAccelerated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android:isGame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android:largeHeap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android:manageSpaceActivity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android:networkSecurityConfig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android:persistent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android:process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resizeableActivity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android:supportsRtl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android:uiOptions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android:usesCleartextTraffic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android:vmSafeMode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31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Export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android:allowEmbedded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android:exported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개요 화면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android:autoRemoveFromRecents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android:excludeFromRecents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 상태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android:alwaysRetainTaskState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android:clearTaskOnLaunch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android:configChanges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android:documentLauchMode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android:finishOnTaskLaunch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android:launchMode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android:stateNotNeeded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 구성 관련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android:colorMode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android:immersive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android:maxAspectRatio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android:screenOrientation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android:persistableMode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android:directBootAware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android:lockTaskMode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android:maxRecents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android:multiprocess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android:noHistory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android:parentActivityName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android:reliquishTaskIdentity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7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58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47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53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86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 부분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android:scheme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android:host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android:port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android:path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android:pathPrefix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android:pathPattern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MIME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유형 결정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android:mimeType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79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6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설정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android:authorities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android:grantUriPermissions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android:readPermission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android:writePermission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동기화 여부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android:syncable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983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253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6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466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00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프로파일링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android:functionalTest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android:handleProfiling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대상 지정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android:targetPackage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android:targetProcesses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914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59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258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642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59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068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288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93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6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81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45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82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577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36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009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8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565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939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729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4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976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10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222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343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105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240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179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98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35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246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6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78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960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112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918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932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790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548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7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3DE9-2D6E-4E03-8E1A-7409956365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8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2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4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A470-8523-4832-8D95-7984BBE0992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61E5F2-B16F-4FA9-977A-3A1A60376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9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A31FF-7432-4FE8-9B85-17B3B2F1D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발표자료</a:t>
            </a:r>
          </a:p>
        </p:txBody>
      </p:sp>
    </p:spTree>
    <p:extLst>
      <p:ext uri="{BB962C8B-B14F-4D97-AF65-F5344CB8AC3E}">
        <p14:creationId xmlns:p14="http://schemas.microsoft.com/office/powerpoint/2010/main" val="5012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40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TextView</a:t>
            </a:r>
            <a:r>
              <a:rPr lang="ko-KR" altLang="en-US" dirty="0"/>
              <a:t>는 </a:t>
            </a:r>
            <a:r>
              <a:rPr lang="en-US" altLang="ko-KR" dirty="0"/>
              <a:t>text</a:t>
            </a:r>
            <a:r>
              <a:rPr lang="ko-KR" altLang="en-US" dirty="0"/>
              <a:t>를 담기 위해서 존재함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BD45A-3CAC-4C3C-A27B-EC2101128638}"/>
              </a:ext>
            </a:extLst>
          </p:cNvPr>
          <p:cNvSpPr txBox="1"/>
          <p:nvPr/>
        </p:nvSpPr>
        <p:spPr>
          <a:xfrm>
            <a:off x="1451578" y="2223086"/>
            <a:ext cx="860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크게 텍스트 사이즈 자동 조정</a:t>
            </a:r>
            <a:r>
              <a:rPr lang="en-US" altLang="ko-KR" dirty="0"/>
              <a:t>, </a:t>
            </a:r>
            <a:r>
              <a:rPr lang="ko-KR" altLang="en-US" dirty="0"/>
              <a:t>텍스트 표시 전략</a:t>
            </a:r>
            <a:r>
              <a:rPr lang="en-US" altLang="ko-KR" dirty="0"/>
              <a:t>,  EMS, </a:t>
            </a:r>
            <a:r>
              <a:rPr lang="ko-KR" altLang="en-US" dirty="0"/>
              <a:t>이미지 배치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이벤트관련</a:t>
            </a:r>
            <a:r>
              <a:rPr lang="en-US" altLang="ko-KR" dirty="0"/>
              <a:t>, </a:t>
            </a:r>
            <a:r>
              <a:rPr lang="ko-KR" altLang="en-US" dirty="0"/>
              <a:t>줄 배치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여백</a:t>
            </a:r>
            <a:r>
              <a:rPr lang="en-US" altLang="ko-KR" dirty="0"/>
              <a:t>, IME, </a:t>
            </a:r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  <a:r>
              <a:rPr lang="en-US" altLang="ko-KR" dirty="0"/>
              <a:t>, </a:t>
            </a:r>
            <a:r>
              <a:rPr lang="ko-KR" altLang="en-US" dirty="0"/>
              <a:t>텍스트 관련이 있었음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1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48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EditText</a:t>
            </a:r>
            <a:r>
              <a:rPr lang="ko-KR" altLang="en-US" dirty="0"/>
              <a:t> 는 사용자의 입력을 받기 위해 존재함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E54FF-B860-42BB-A5E1-93CD998D7BED}"/>
              </a:ext>
            </a:extLst>
          </p:cNvPr>
          <p:cNvSpPr txBox="1"/>
          <p:nvPr/>
        </p:nvSpPr>
        <p:spPr>
          <a:xfrm>
            <a:off x="1451579" y="2223086"/>
            <a:ext cx="9603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PlainText</a:t>
            </a:r>
            <a:r>
              <a:rPr lang="en-US" altLang="ko-KR" dirty="0"/>
              <a:t>, Password, Password (numeric), E-mail, Phone, Postal Address, Multiline Text,  Time, Date, Number, Number (Signed), Number (Decimal) </a:t>
            </a:r>
            <a:r>
              <a:rPr lang="ko-KR" altLang="en-US" dirty="0"/>
              <a:t>등이 </a:t>
            </a:r>
            <a:r>
              <a:rPr lang="en-US" altLang="ko-KR" dirty="0" err="1"/>
              <a:t>EditText</a:t>
            </a:r>
            <a:r>
              <a:rPr lang="ko-KR" altLang="en-US" dirty="0"/>
              <a:t>에 속함</a:t>
            </a:r>
            <a:r>
              <a:rPr lang="en-US" altLang="ko-KR" dirty="0"/>
              <a:t>. </a:t>
            </a:r>
            <a:r>
              <a:rPr lang="ko-KR" altLang="en-US" dirty="0"/>
              <a:t>이것들은 </a:t>
            </a:r>
            <a:r>
              <a:rPr lang="en-US" altLang="ko-KR" dirty="0" err="1"/>
              <a:t>inputType</a:t>
            </a:r>
            <a:r>
              <a:rPr lang="ko-KR" altLang="en-US" dirty="0"/>
              <a:t>에 의해 구분됨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입력 문자 제한</a:t>
            </a:r>
            <a:r>
              <a:rPr lang="en-US" altLang="ko-KR" dirty="0"/>
              <a:t>, </a:t>
            </a:r>
            <a:r>
              <a:rPr lang="ko-KR" altLang="en-US" dirty="0"/>
              <a:t>종류 설정</a:t>
            </a:r>
            <a:r>
              <a:rPr lang="en-US" altLang="ko-KR" dirty="0"/>
              <a:t>, </a:t>
            </a:r>
            <a:r>
              <a:rPr lang="ko-KR" altLang="en-US" dirty="0"/>
              <a:t>커서 관련</a:t>
            </a:r>
            <a:r>
              <a:rPr lang="en-US" altLang="ko-KR" dirty="0"/>
              <a:t>, </a:t>
            </a:r>
            <a:r>
              <a:rPr lang="ko-KR" altLang="en-US" dirty="0"/>
              <a:t>포커스 관련</a:t>
            </a:r>
            <a:r>
              <a:rPr lang="en-US" altLang="ko-KR" dirty="0"/>
              <a:t>, undo</a:t>
            </a:r>
            <a:r>
              <a:rPr lang="ko-KR" altLang="en-US" dirty="0"/>
              <a:t>관련이 있었음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57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autoCompletetextview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763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AutoCompleteTextView</a:t>
            </a:r>
            <a:r>
              <a:rPr lang="ko-KR" altLang="en-US" dirty="0"/>
              <a:t>는 네이버의 자동완성같이 자동완성 기능을 지원함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BD45A-3CAC-4C3C-A27B-EC2101128638}"/>
              </a:ext>
            </a:extLst>
          </p:cNvPr>
          <p:cNvSpPr txBox="1"/>
          <p:nvPr/>
        </p:nvSpPr>
        <p:spPr>
          <a:xfrm>
            <a:off x="1451579" y="2223086"/>
            <a:ext cx="951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android:completionHint</a:t>
            </a:r>
            <a:r>
              <a:rPr lang="ko-KR" altLang="en-US" dirty="0"/>
              <a:t>를 이용해 문자열 리스트 하단에 보일 문자열을 지정할 수 있고</a:t>
            </a:r>
            <a:endParaRPr lang="en-US" altLang="ko-KR" dirty="0"/>
          </a:p>
          <a:p>
            <a:r>
              <a:rPr lang="en-US" altLang="ko-KR" dirty="0" err="1"/>
              <a:t>Android:completionThreashold</a:t>
            </a:r>
            <a:r>
              <a:rPr lang="ko-KR" altLang="en-US" dirty="0"/>
              <a:t>를 이용해 검색어 리스트가 보여질 최소 글자 수를 정할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19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Multiautocompletetextview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102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MultiAutocompleteTextView</a:t>
            </a:r>
            <a:r>
              <a:rPr lang="ko-KR" altLang="en-US" dirty="0"/>
              <a:t>는 </a:t>
            </a:r>
            <a:r>
              <a:rPr lang="en-US" altLang="ko-KR" dirty="0" err="1"/>
              <a:t>AutoCompleteTextView</a:t>
            </a:r>
            <a:r>
              <a:rPr lang="ko-KR" altLang="en-US" dirty="0"/>
              <a:t>랑 유사하나 여러 개의 단어를 완성할 수 있다는</a:t>
            </a:r>
            <a:endParaRPr lang="en-US" altLang="ko-KR" dirty="0"/>
          </a:p>
          <a:p>
            <a:r>
              <a:rPr lang="ko-KR" altLang="en-US" dirty="0"/>
              <a:t>점에서 다름</a:t>
            </a:r>
            <a:r>
              <a:rPr lang="en-US" altLang="ko-KR" dirty="0"/>
              <a:t>. </a:t>
            </a:r>
            <a:r>
              <a:rPr lang="ko-KR" altLang="en-US" dirty="0" err="1"/>
              <a:t>토크나이저</a:t>
            </a:r>
            <a:r>
              <a:rPr lang="ko-KR" altLang="en-US" dirty="0"/>
              <a:t> 설정이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22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CheckedTextView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48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CheckedTextView</a:t>
            </a:r>
            <a:r>
              <a:rPr lang="ko-KR" altLang="en-US" dirty="0"/>
              <a:t>는 </a:t>
            </a:r>
            <a:r>
              <a:rPr lang="en-US" altLang="ko-KR" dirty="0" err="1"/>
              <a:t>TextView</a:t>
            </a:r>
            <a:r>
              <a:rPr lang="ko-KR" altLang="en-US" dirty="0"/>
              <a:t>랑 유사하나 </a:t>
            </a:r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Checkbox</a:t>
            </a:r>
            <a:r>
              <a:rPr lang="ko-KR" altLang="en-US" dirty="0"/>
              <a:t>를 같이 가진 형태라고 보면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933FC-52BE-4B5D-BC3F-AD942DA7D234}"/>
              </a:ext>
            </a:extLst>
          </p:cNvPr>
          <p:cNvSpPr txBox="1"/>
          <p:nvPr/>
        </p:nvSpPr>
        <p:spPr>
          <a:xfrm>
            <a:off x="1451579" y="2223086"/>
            <a:ext cx="102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Checkbox</a:t>
            </a:r>
            <a:r>
              <a:rPr lang="ko-KR" altLang="en-US" dirty="0"/>
              <a:t>의 그래픽 지정이 가능하며 처음 시작할 때 </a:t>
            </a:r>
            <a:r>
              <a:rPr lang="en-US" altLang="ko-KR" dirty="0" err="1"/>
              <a:t>CheckBox</a:t>
            </a:r>
            <a:r>
              <a:rPr lang="ko-KR" altLang="en-US" dirty="0"/>
              <a:t>에 </a:t>
            </a:r>
            <a:r>
              <a:rPr lang="en-US" altLang="ko-KR" dirty="0"/>
              <a:t>Check</a:t>
            </a:r>
            <a:r>
              <a:rPr lang="ko-KR" altLang="en-US" dirty="0"/>
              <a:t>를 할 지 여부도 지정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12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72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r>
              <a:rPr lang="ko-KR" altLang="en-US" dirty="0"/>
              <a:t>은 </a:t>
            </a:r>
            <a:r>
              <a:rPr lang="en-US" altLang="ko-KR" dirty="0"/>
              <a:t>user</a:t>
            </a:r>
            <a:r>
              <a:rPr lang="ko-KR" altLang="en-US" dirty="0"/>
              <a:t>가 클릭할 수 있는 </a:t>
            </a:r>
            <a:r>
              <a:rPr lang="en-US" altLang="ko-KR" dirty="0"/>
              <a:t>user </a:t>
            </a:r>
            <a:r>
              <a:rPr lang="en-US" altLang="ko-KR" dirty="0" err="1"/>
              <a:t>interfac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Button</a:t>
            </a:r>
            <a:r>
              <a:rPr lang="ko-KR" altLang="en-US" dirty="0"/>
              <a:t>은 </a:t>
            </a:r>
            <a:r>
              <a:rPr lang="en-US" altLang="ko-KR" dirty="0"/>
              <a:t>View</a:t>
            </a:r>
            <a:r>
              <a:rPr lang="ko-KR" altLang="en-US" dirty="0"/>
              <a:t>랑 </a:t>
            </a:r>
            <a:r>
              <a:rPr lang="en-US" altLang="ko-KR" dirty="0" err="1"/>
              <a:t>TextView</a:t>
            </a:r>
            <a:r>
              <a:rPr lang="ko-KR" altLang="en-US" dirty="0"/>
              <a:t>를 상속 받는데 이들을 조정하면 아래와 같이 다양한 버튼이 만들어짐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96C8F-B7F8-4C28-81D5-9178FB142A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1704" y="2691156"/>
            <a:ext cx="3629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866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CheckBox</a:t>
            </a:r>
            <a:r>
              <a:rPr lang="ko-KR" altLang="en-US" dirty="0"/>
              <a:t>도 </a:t>
            </a:r>
            <a:r>
              <a:rPr lang="en-US" altLang="ko-KR" dirty="0"/>
              <a:t>Button</a:t>
            </a:r>
            <a:r>
              <a:rPr lang="ko-KR" altLang="en-US" dirty="0"/>
              <a:t>과 마찬가지로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TextView</a:t>
            </a:r>
            <a:r>
              <a:rPr lang="ko-KR" altLang="en-US" dirty="0"/>
              <a:t>의 기능들을 설정하면 아래와 같이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 err="1"/>
              <a:t>CheckBox</a:t>
            </a:r>
            <a:r>
              <a:rPr lang="ko-KR" altLang="en-US" dirty="0"/>
              <a:t>가 만들어짐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9FF91C-37AA-4F9D-998A-77DC3C646A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00532" y="2967381"/>
            <a:ext cx="3562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499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Chip</a:t>
            </a:r>
            <a:r>
              <a:rPr lang="ko-KR" altLang="en-US" dirty="0"/>
              <a:t>은 아래와 같이 둥근 회색 버튼을 의미함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카테고리</a:t>
            </a:r>
            <a:r>
              <a:rPr lang="en-US" altLang="ko-KR" dirty="0"/>
              <a:t>, </a:t>
            </a:r>
            <a:r>
              <a:rPr lang="ko-KR" altLang="en-US" dirty="0"/>
              <a:t>요소</a:t>
            </a:r>
            <a:r>
              <a:rPr lang="en-US" altLang="ko-KR" dirty="0"/>
              <a:t>, </a:t>
            </a:r>
            <a:r>
              <a:rPr lang="ko-KR" altLang="en-US" dirty="0" err="1"/>
              <a:t>타입등을</a:t>
            </a:r>
            <a:r>
              <a:rPr lang="ko-KR" altLang="en-US" dirty="0"/>
              <a:t> </a:t>
            </a:r>
            <a:r>
              <a:rPr lang="ko-KR" altLang="en-US" dirty="0" err="1"/>
              <a:t>표시할때</a:t>
            </a:r>
            <a:r>
              <a:rPr lang="ko-KR" altLang="en-US" dirty="0"/>
              <a:t>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A99D9-2F06-4915-8EFD-C52CC044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00085"/>
            <a:ext cx="790575" cy="54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4941D-C1EE-41FA-9B91-1BAFB6B8DB85}"/>
              </a:ext>
            </a:extLst>
          </p:cNvPr>
          <p:cNvSpPr txBox="1"/>
          <p:nvPr/>
        </p:nvSpPr>
        <p:spPr>
          <a:xfrm>
            <a:off x="1451579" y="3043010"/>
            <a:ext cx="9732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Android:Theme</a:t>
            </a:r>
            <a:r>
              <a:rPr lang="ko-KR" altLang="en-US" dirty="0"/>
              <a:t>은 반드시 지정해야 하고 그 외에 쓰이는 속성으로 </a:t>
            </a:r>
            <a:r>
              <a:rPr lang="en-US" altLang="ko-KR" dirty="0"/>
              <a:t>style, </a:t>
            </a:r>
            <a:r>
              <a:rPr lang="en-US" altLang="ko-KR" dirty="0" err="1"/>
              <a:t>chipIcon</a:t>
            </a:r>
            <a:r>
              <a:rPr lang="en-US" altLang="ko-KR" dirty="0"/>
              <a:t>, </a:t>
            </a:r>
            <a:r>
              <a:rPr lang="en-US" altLang="ko-KR" dirty="0" err="1"/>
              <a:t>chipIconVisiable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checkedIcon</a:t>
            </a:r>
            <a:r>
              <a:rPr lang="en-US" altLang="ko-KR" dirty="0"/>
              <a:t>, </a:t>
            </a:r>
            <a:r>
              <a:rPr lang="en-US" altLang="ko-KR" dirty="0" err="1"/>
              <a:t>checkedIconVisiable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4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chipgroup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ChipGroup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여러 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묶기 위해서 사용함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Chip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하나만 선택하고자 할 때 쓰임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6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RadioButton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1035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RadioButton</a:t>
            </a:r>
            <a:r>
              <a:rPr lang="ko-KR" altLang="en-US" dirty="0"/>
              <a:t>은 라디오 버튼을 만들 수 있으며 여러 개의 </a:t>
            </a:r>
            <a:r>
              <a:rPr lang="en-US" altLang="ko-KR" dirty="0"/>
              <a:t>radio </a:t>
            </a:r>
            <a:r>
              <a:rPr lang="ko-KR" altLang="en-US" dirty="0"/>
              <a:t>버튼 중 하나만 선택되게</a:t>
            </a:r>
            <a:r>
              <a:rPr lang="en-US" altLang="ko-KR" dirty="0"/>
              <a:t> </a:t>
            </a:r>
            <a:r>
              <a:rPr lang="ko-KR" altLang="en-US" dirty="0"/>
              <a:t>하기 위해서는</a:t>
            </a:r>
            <a:endParaRPr lang="en-US" altLang="ko-KR" dirty="0"/>
          </a:p>
          <a:p>
            <a:r>
              <a:rPr lang="en-US" altLang="ko-KR" dirty="0" err="1"/>
              <a:t>RadioGroup</a:t>
            </a:r>
            <a:r>
              <a:rPr lang="ko-KR" altLang="en-US" dirty="0"/>
              <a:t>으로 감쌀 필요가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1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14052-FA40-4716-96F6-FE16CFD0F6EC}"/>
              </a:ext>
            </a:extLst>
          </p:cNvPr>
          <p:cNvSpPr txBox="1"/>
          <p:nvPr/>
        </p:nvSpPr>
        <p:spPr>
          <a:xfrm>
            <a:off x="1451579" y="1853754"/>
            <a:ext cx="976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Palette</a:t>
            </a:r>
            <a:r>
              <a:rPr lang="ko-KR" altLang="en-US" dirty="0"/>
              <a:t>는 상속관계로 이루어져 있다</a:t>
            </a:r>
            <a:r>
              <a:rPr lang="en-US" altLang="ko-KR" dirty="0"/>
              <a:t>. =&gt; </a:t>
            </a:r>
            <a:r>
              <a:rPr lang="ko-KR" altLang="en-US" dirty="0"/>
              <a:t>가장 일반적인 것</a:t>
            </a:r>
            <a:r>
              <a:rPr lang="en-US" altLang="ko-KR" dirty="0"/>
              <a:t>(View)</a:t>
            </a:r>
            <a:r>
              <a:rPr lang="ko-KR" altLang="en-US" dirty="0"/>
              <a:t>부터 구체적인 순서로 조사하자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14D6A-A0C7-4088-82E8-58810DC589A1}"/>
              </a:ext>
            </a:extLst>
          </p:cNvPr>
          <p:cNvSpPr txBox="1"/>
          <p:nvPr/>
        </p:nvSpPr>
        <p:spPr>
          <a:xfrm>
            <a:off x="1451579" y="2223086"/>
            <a:ext cx="96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Why? </a:t>
            </a:r>
            <a:r>
              <a:rPr lang="en-US" altLang="ko-KR" dirty="0" err="1"/>
              <a:t>TextView</a:t>
            </a:r>
            <a:r>
              <a:rPr lang="ko-KR" altLang="en-US" dirty="0"/>
              <a:t>는 </a:t>
            </a:r>
            <a:r>
              <a:rPr lang="en-US" altLang="ko-KR" dirty="0"/>
              <a:t>View</a:t>
            </a:r>
            <a:r>
              <a:rPr lang="ko-KR" altLang="en-US" dirty="0"/>
              <a:t>의 속성을 그대로 물려받기 때문에 일단 공통된 것을 조사하는 것이 나음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02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RadioGroup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125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RadioGroup</a:t>
            </a:r>
            <a:r>
              <a:rPr lang="ko-KR" altLang="en-US" dirty="0"/>
              <a:t>은 여러 개의 라디오 버튼을 하나의 그룹으로 묶기 위해서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라디오 버튼 중에서 하나만 선택해야 할 때 쓰임</a:t>
            </a:r>
            <a:r>
              <a:rPr lang="en-US" altLang="ko-KR" dirty="0"/>
              <a:t>, </a:t>
            </a:r>
            <a:r>
              <a:rPr lang="ko-KR" altLang="en-US" dirty="0"/>
              <a:t>처음에는 모든 라디오 버튼이</a:t>
            </a:r>
            <a:endParaRPr lang="en-US" altLang="ko-KR" dirty="0"/>
          </a:p>
          <a:p>
            <a:r>
              <a:rPr lang="ko-KR" altLang="en-US" dirty="0"/>
              <a:t>체크가 안 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0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ToggleButton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600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ToggleButton</a:t>
            </a:r>
            <a:r>
              <a:rPr lang="ko-KR" altLang="en-US" dirty="0"/>
              <a:t>는 </a:t>
            </a:r>
            <a:r>
              <a:rPr lang="en-US" altLang="ko-KR" dirty="0"/>
              <a:t>On/Off </a:t>
            </a:r>
            <a:r>
              <a:rPr lang="ko-KR" altLang="en-US" dirty="0"/>
              <a:t>중 한 가지의 상태를 가지는 버튼임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820C6-748C-4C15-BA76-266DDCF79BFD}"/>
              </a:ext>
            </a:extLst>
          </p:cNvPr>
          <p:cNvSpPr txBox="1"/>
          <p:nvPr/>
        </p:nvSpPr>
        <p:spPr>
          <a:xfrm>
            <a:off x="1451579" y="2223086"/>
            <a:ext cx="7153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android:disabledAlpha</a:t>
            </a:r>
            <a:r>
              <a:rPr lang="ko-KR" altLang="en-US" dirty="0"/>
              <a:t>는 </a:t>
            </a:r>
            <a:r>
              <a:rPr lang="en-US" altLang="ko-KR" dirty="0"/>
              <a:t>disabled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alpha</a:t>
            </a:r>
            <a:r>
              <a:rPr lang="ko-KR" altLang="en-US" dirty="0"/>
              <a:t>값을 지정하고</a:t>
            </a:r>
            <a:endParaRPr lang="en-US" altLang="ko-KR" dirty="0"/>
          </a:p>
          <a:p>
            <a:r>
              <a:rPr lang="en-US" altLang="ko-KR" dirty="0" err="1"/>
              <a:t>android:textOff</a:t>
            </a:r>
            <a:r>
              <a:rPr lang="en-US" altLang="ko-KR" dirty="0"/>
              <a:t>, </a:t>
            </a:r>
            <a:r>
              <a:rPr lang="en-US" altLang="ko-KR" dirty="0" err="1"/>
              <a:t>android:textOn</a:t>
            </a:r>
            <a:r>
              <a:rPr lang="ko-KR" altLang="en-US" dirty="0"/>
              <a:t>은 </a:t>
            </a:r>
            <a:r>
              <a:rPr lang="en-US" altLang="ko-KR" dirty="0"/>
              <a:t>On/Off</a:t>
            </a:r>
            <a:r>
              <a:rPr lang="ko-KR" altLang="en-US" dirty="0"/>
              <a:t> </a:t>
            </a:r>
            <a:r>
              <a:rPr lang="ko-KR" altLang="en-US" dirty="0" err="1"/>
              <a:t>일때의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를 지정할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08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는 아래와 같이 좌우로 움직이는 버튼임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BF1E5-4664-4A25-8A83-FC32833AC5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2223086"/>
            <a:ext cx="3989851" cy="55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483F3-2A55-4645-B0DB-63FAEE563226}"/>
              </a:ext>
            </a:extLst>
          </p:cNvPr>
          <p:cNvSpPr txBox="1"/>
          <p:nvPr/>
        </p:nvSpPr>
        <p:spPr>
          <a:xfrm>
            <a:off x="1451579" y="2785642"/>
            <a:ext cx="10246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android:showText</a:t>
            </a:r>
            <a:r>
              <a:rPr lang="ko-KR" altLang="en-US" dirty="0"/>
              <a:t>는 동그라미에 글자가 보이게 할 것인지</a:t>
            </a:r>
            <a:endParaRPr lang="en-US" altLang="ko-KR" dirty="0"/>
          </a:p>
          <a:p>
            <a:r>
              <a:rPr lang="en-US" altLang="ko-KR" dirty="0" err="1"/>
              <a:t>android:textOff</a:t>
            </a:r>
            <a:r>
              <a:rPr lang="en-US" altLang="ko-KR" dirty="0"/>
              <a:t>, </a:t>
            </a:r>
            <a:r>
              <a:rPr lang="en-US" altLang="ko-KR" dirty="0" err="1"/>
              <a:t>android:textOn</a:t>
            </a:r>
            <a:r>
              <a:rPr lang="ko-KR" altLang="en-US" dirty="0"/>
              <a:t>은 </a:t>
            </a:r>
            <a:r>
              <a:rPr lang="en-US" altLang="ko-KR" dirty="0"/>
              <a:t>on/off</a:t>
            </a:r>
            <a:r>
              <a:rPr lang="ko-KR" altLang="en-US" dirty="0"/>
              <a:t>일 때의 글자</a:t>
            </a:r>
            <a:endParaRPr lang="en-US" altLang="ko-KR" dirty="0"/>
          </a:p>
          <a:p>
            <a:r>
              <a:rPr lang="en-US" altLang="ko-KR" dirty="0" err="1"/>
              <a:t>Android:textStyle</a:t>
            </a:r>
            <a:r>
              <a:rPr lang="ko-KR" altLang="en-US" dirty="0"/>
              <a:t>은 텍스트 스타일 지정이 있음</a:t>
            </a:r>
            <a:endParaRPr lang="en-US" altLang="ko-KR" dirty="0"/>
          </a:p>
          <a:p>
            <a:r>
              <a:rPr lang="ko-KR" altLang="en-US" dirty="0"/>
              <a:t>그 외에 </a:t>
            </a:r>
            <a:r>
              <a:rPr lang="en-US" altLang="ko-KR" dirty="0"/>
              <a:t>caption</a:t>
            </a:r>
            <a:r>
              <a:rPr lang="ko-KR" altLang="en-US" dirty="0"/>
              <a:t>과 </a:t>
            </a:r>
            <a:r>
              <a:rPr lang="en-US" altLang="ko-KR" dirty="0"/>
              <a:t>thumb </a:t>
            </a:r>
            <a:r>
              <a:rPr lang="ko-KR" altLang="en-US" dirty="0"/>
              <a:t>사이 간격 </a:t>
            </a:r>
            <a:r>
              <a:rPr lang="ko-KR" altLang="en-US" dirty="0" err="1"/>
              <a:t>지정등</a:t>
            </a:r>
            <a:r>
              <a:rPr lang="ko-KR" altLang="en-US" dirty="0"/>
              <a:t> </a:t>
            </a:r>
            <a:r>
              <a:rPr lang="en-US" altLang="ko-KR" dirty="0"/>
              <a:t>caption, thumb, track</a:t>
            </a:r>
            <a:r>
              <a:rPr lang="ko-KR" altLang="en-US" dirty="0"/>
              <a:t>을 조작할 수 있는 여러 속성들이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83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Textureview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TextureView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콘텐츠 스트림을 표시하는데 사용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하드웨어 가속 창에만 사용 가능하며 소프트웨어 렌더링 할 때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TextureView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아무것도 그리지 않음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SurfaceView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달리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TextureView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별도의 창을 생성하지 않고 일반 보기로 동작함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TextureView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 등으로 만들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카메라나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OpenGL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주로 사용된다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7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Space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두 컴포넌트 사이에 공간을 주기 위해서 사용함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49C4C-803A-45B4-BD5F-A3FD7D34B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2541039"/>
            <a:ext cx="3638550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DAC96-E075-467B-AF6E-B69BDF951524}"/>
              </a:ext>
            </a:extLst>
          </p:cNvPr>
          <p:cNvSpPr txBox="1"/>
          <p:nvPr/>
        </p:nvSpPr>
        <p:spPr>
          <a:xfrm>
            <a:off x="1451578" y="3309326"/>
            <a:ext cx="9603275" cy="36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11F000-21E0-45FD-A580-01D6DDA443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1578" y="3702283"/>
            <a:ext cx="3676650" cy="104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001D8-72C4-4330-B520-02662048D343}"/>
              </a:ext>
            </a:extLst>
          </p:cNvPr>
          <p:cNvSpPr txBox="1"/>
          <p:nvPr/>
        </p:nvSpPr>
        <p:spPr>
          <a:xfrm>
            <a:off x="1451577" y="4819837"/>
            <a:ext cx="9603275" cy="36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설정하는데 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86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Bitmap, Drawable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같은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 resource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표현하는데 사용됨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크게 바운드 설정</a:t>
            </a:r>
            <a:r>
              <a:rPr lang="en-US" altLang="ko-KR" dirty="0"/>
              <a:t>, </a:t>
            </a:r>
            <a:r>
              <a:rPr lang="ko-KR" altLang="en-US" dirty="0"/>
              <a:t>기준 선 설정</a:t>
            </a:r>
            <a:r>
              <a:rPr lang="en-US" altLang="ko-KR" dirty="0"/>
              <a:t>, </a:t>
            </a:r>
            <a:r>
              <a:rPr lang="ko-KR" altLang="en-US" dirty="0"/>
              <a:t>이미지 크기</a:t>
            </a:r>
            <a:r>
              <a:rPr lang="en-US" altLang="ko-KR" dirty="0"/>
              <a:t>, </a:t>
            </a:r>
            <a:r>
              <a:rPr lang="ko-KR" altLang="en-US" dirty="0"/>
              <a:t>이미지 소스</a:t>
            </a:r>
            <a:r>
              <a:rPr lang="en-US" altLang="ko-KR" dirty="0"/>
              <a:t>, </a:t>
            </a:r>
            <a:r>
              <a:rPr lang="ko-KR" altLang="en-US" dirty="0"/>
              <a:t>이미지 배경색을 설정할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2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imagebutton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ImageButton</a:t>
            </a:r>
            <a:r>
              <a:rPr lang="ko-KR" altLang="en-US" dirty="0"/>
              <a:t>은 </a:t>
            </a:r>
            <a:r>
              <a:rPr lang="en-US" altLang="ko-KR" dirty="0"/>
              <a:t>Button</a:t>
            </a:r>
            <a:r>
              <a:rPr lang="ko-KR" altLang="en-US" dirty="0"/>
              <a:t>에 이미지를 추가한 것임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평상시</a:t>
            </a:r>
            <a:r>
              <a:rPr lang="en-US" altLang="ko-KR" dirty="0"/>
              <a:t>, </a:t>
            </a:r>
            <a:r>
              <a:rPr lang="ko-KR" altLang="en-US" dirty="0"/>
              <a:t>클릭 될 때</a:t>
            </a:r>
            <a:r>
              <a:rPr lang="en-US" altLang="ko-KR" dirty="0"/>
              <a:t>, </a:t>
            </a:r>
            <a:r>
              <a:rPr lang="ko-KR" altLang="en-US" dirty="0"/>
              <a:t>클릭 된 뒤에 따른 이미지를 각각 지정할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79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FloatingActionButton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96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항상 최상위 화면에 고정된 버튼을 의미함</a:t>
            </a:r>
            <a:r>
              <a:rPr lang="en-US" altLang="ko-KR" dirty="0"/>
              <a:t>. </a:t>
            </a:r>
            <a:r>
              <a:rPr lang="ko-KR" altLang="en-US" dirty="0"/>
              <a:t>말 그대로 </a:t>
            </a:r>
            <a:r>
              <a:rPr lang="ko-KR" altLang="en-US" dirty="0" err="1"/>
              <a:t>둥둥떠다니는</a:t>
            </a:r>
            <a:r>
              <a:rPr lang="ko-KR" altLang="en-US" dirty="0"/>
              <a:t> 버튼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android:backgroundTint</a:t>
            </a:r>
            <a:r>
              <a:rPr lang="ko-KR" altLang="en-US" dirty="0"/>
              <a:t>를 이용해 배경 색을 지정함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android:src</a:t>
            </a:r>
            <a:r>
              <a:rPr lang="ko-KR" altLang="en-US" dirty="0"/>
              <a:t>를 이용해 안에 들어갈 이미지를 결정한다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android:borderWidth</a:t>
            </a:r>
            <a:r>
              <a:rPr lang="ko-KR" altLang="en-US" dirty="0"/>
              <a:t>를 이용해 버튼 테두리 길이를 결정한다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android:fabSize</a:t>
            </a:r>
            <a:r>
              <a:rPr lang="ko-KR" altLang="en-US" dirty="0"/>
              <a:t>를 이용해 버튼 크기를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8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ViewStub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ViewStub</a:t>
            </a:r>
            <a:r>
              <a:rPr lang="ko-KR" altLang="en-US" dirty="0"/>
              <a:t>는 안 보이고 크기가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View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Lazily</a:t>
            </a:r>
            <a:r>
              <a:rPr lang="ko-KR" altLang="en-US" dirty="0"/>
              <a:t>하게 </a:t>
            </a:r>
            <a:r>
              <a:rPr lang="en-US" altLang="ko-KR" dirty="0"/>
              <a:t>component</a:t>
            </a:r>
            <a:r>
              <a:rPr lang="ko-KR" altLang="en-US" dirty="0"/>
              <a:t>를 </a:t>
            </a:r>
            <a:r>
              <a:rPr lang="en-US" altLang="ko-KR" dirty="0"/>
              <a:t>inflate</a:t>
            </a:r>
            <a:r>
              <a:rPr lang="ko-KR" altLang="en-US" dirty="0"/>
              <a:t>를 함</a:t>
            </a:r>
            <a:r>
              <a:rPr lang="en-US" altLang="ko-KR" dirty="0"/>
              <a:t>=&gt;</a:t>
            </a:r>
            <a:r>
              <a:rPr lang="ko-KR" altLang="en-US" dirty="0"/>
              <a:t>최적화를 위해서 쓰임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0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TextinputLayout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16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TextInputLayout</a:t>
            </a:r>
            <a:r>
              <a:rPr lang="ko-KR" altLang="en-US" dirty="0"/>
              <a:t>은 </a:t>
            </a:r>
            <a:r>
              <a:rPr lang="en-US" altLang="ko-KR" dirty="0" err="1"/>
              <a:t>EditText</a:t>
            </a:r>
            <a:r>
              <a:rPr lang="ko-KR" altLang="en-US" dirty="0"/>
              <a:t>를 감싸는 </a:t>
            </a:r>
            <a:r>
              <a:rPr lang="en-US" altLang="ko-KR" dirty="0"/>
              <a:t>Layout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 err="1"/>
              <a:t>라벨링</a:t>
            </a:r>
            <a:r>
              <a:rPr lang="en-US" altLang="ko-KR" dirty="0"/>
              <a:t>, </a:t>
            </a:r>
            <a:r>
              <a:rPr lang="ko-KR" altLang="en-US" dirty="0"/>
              <a:t>비밀번호 기능</a:t>
            </a:r>
            <a:r>
              <a:rPr lang="en-US" altLang="ko-KR" dirty="0"/>
              <a:t>, </a:t>
            </a:r>
            <a:r>
              <a:rPr lang="ko-KR" altLang="en-US" dirty="0"/>
              <a:t>글자수 </a:t>
            </a:r>
            <a:r>
              <a:rPr lang="ko-KR" altLang="en-US" dirty="0" err="1"/>
              <a:t>세기등</a:t>
            </a:r>
            <a:r>
              <a:rPr lang="ko-KR" altLang="en-US" dirty="0"/>
              <a:t> 여러 기능 제공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아마 회원가입 폼과 같은 것에 </a:t>
            </a:r>
            <a:r>
              <a:rPr lang="ko-KR" altLang="en-US" dirty="0" err="1"/>
              <a:t>쓰일것</a:t>
            </a:r>
            <a:r>
              <a:rPr lang="ko-KR" altLang="en-US" dirty="0"/>
              <a:t>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804BF-F82A-416F-98E8-F0FE0C0B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997095"/>
            <a:ext cx="10391775" cy="162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0008E-5752-446B-B506-CF4B321F5486}"/>
              </a:ext>
            </a:extLst>
          </p:cNvPr>
          <p:cNvSpPr txBox="1"/>
          <p:nvPr/>
        </p:nvSpPr>
        <p:spPr>
          <a:xfrm>
            <a:off x="900112" y="3769211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최상위에는 </a:t>
            </a:r>
            <a:r>
              <a:rPr lang="en-US" altLang="ko-KR" dirty="0"/>
              <a:t>View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CB6E4-FD79-4FA1-88F1-9B2EFFAB8FC4}"/>
              </a:ext>
            </a:extLst>
          </p:cNvPr>
          <p:cNvSpPr txBox="1"/>
          <p:nvPr/>
        </p:nvSpPr>
        <p:spPr>
          <a:xfrm>
            <a:off x="900112" y="4138543"/>
            <a:ext cx="821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가 지원하는 </a:t>
            </a:r>
            <a:r>
              <a:rPr lang="en-US" altLang="ko-KR" dirty="0"/>
              <a:t>View</a:t>
            </a:r>
            <a:r>
              <a:rPr lang="ko-KR" altLang="en-US" dirty="0"/>
              <a:t>는 크게 </a:t>
            </a:r>
            <a:r>
              <a:rPr lang="en-US" altLang="ko-KR" dirty="0"/>
              <a:t>Text, Button, Tab, Layout, Image, Progress</a:t>
            </a:r>
            <a:r>
              <a:rPr lang="ko-KR" altLang="en-US" dirty="0"/>
              <a:t>등이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2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236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SearchView</a:t>
            </a:r>
            <a:r>
              <a:rPr lang="ko-KR" altLang="en-US" dirty="0"/>
              <a:t>는 검색어를 입력하는 기능을 제공하는 위젯임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app:searchIcon</a:t>
            </a:r>
            <a:r>
              <a:rPr lang="ko-KR" altLang="en-US" dirty="0"/>
              <a:t>은 </a:t>
            </a:r>
            <a:r>
              <a:rPr lang="ko-KR" altLang="en-US" dirty="0" err="1"/>
              <a:t>서치</a:t>
            </a:r>
            <a:r>
              <a:rPr lang="ko-KR" altLang="en-US" dirty="0"/>
              <a:t> 아이콘 지정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app:closeIcon</a:t>
            </a:r>
            <a:r>
              <a:rPr lang="ko-KR" altLang="en-US" dirty="0"/>
              <a:t>은 </a:t>
            </a:r>
            <a:r>
              <a:rPr lang="ko-KR" altLang="en-US" dirty="0" err="1"/>
              <a:t>검색창</a:t>
            </a:r>
            <a:r>
              <a:rPr lang="ko-KR" altLang="en-US" dirty="0"/>
              <a:t> 옆에 </a:t>
            </a:r>
            <a:r>
              <a:rPr lang="en-US" altLang="ko-KR" dirty="0"/>
              <a:t>x </a:t>
            </a:r>
            <a:r>
              <a:rPr lang="ko-KR" altLang="en-US" dirty="0"/>
              <a:t>아이콘 지정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app:iconifiedByDefault</a:t>
            </a:r>
            <a:r>
              <a:rPr lang="ko-KR" altLang="en-US" dirty="0"/>
              <a:t>는 기본을 접힌 상태로 둘 것인지 펴진 상태로 둘 것인지 설정가능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app:queryBackground</a:t>
            </a:r>
            <a:r>
              <a:rPr lang="ko-KR" altLang="en-US" dirty="0"/>
              <a:t>는 </a:t>
            </a:r>
            <a:r>
              <a:rPr lang="en-US" altLang="ko-KR" dirty="0"/>
              <a:t>query background </a:t>
            </a:r>
            <a:r>
              <a:rPr lang="ko-KR" altLang="en-US" dirty="0"/>
              <a:t>지정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app:queryHint</a:t>
            </a:r>
            <a:r>
              <a:rPr lang="ko-KR" altLang="en-US" dirty="0"/>
              <a:t>는 쿼리 힌트 표시 기능</a:t>
            </a:r>
          </a:p>
        </p:txBody>
      </p:sp>
    </p:spTree>
    <p:extLst>
      <p:ext uri="{BB962C8B-B14F-4D97-AF65-F5344CB8AC3E}">
        <p14:creationId xmlns:p14="http://schemas.microsoft.com/office/powerpoint/2010/main" val="150771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236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ListView</a:t>
            </a:r>
            <a:r>
              <a:rPr lang="ko-KR" altLang="en-US" dirty="0"/>
              <a:t>는 여러 개의 데이터를 스크롤이 가능한 목록으로 보여주는 역할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android:divide</a:t>
            </a:r>
            <a:r>
              <a:rPr lang="ko-KR" altLang="en-US" dirty="0"/>
              <a:t>는 </a:t>
            </a:r>
            <a:r>
              <a:rPr lang="en-US" altLang="ko-KR" dirty="0"/>
              <a:t>list item </a:t>
            </a:r>
            <a:r>
              <a:rPr lang="ko-KR" altLang="en-US" dirty="0"/>
              <a:t>사이의 </a:t>
            </a:r>
            <a:r>
              <a:rPr lang="en-US" altLang="ko-KR" dirty="0"/>
              <a:t>divider</a:t>
            </a:r>
            <a:r>
              <a:rPr lang="ko-KR" altLang="en-US" dirty="0"/>
              <a:t>를 설정함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android:dividerHeight</a:t>
            </a:r>
            <a:r>
              <a:rPr lang="ko-KR" altLang="en-US" dirty="0"/>
              <a:t>는 </a:t>
            </a:r>
            <a:r>
              <a:rPr lang="en-US" altLang="ko-KR" dirty="0"/>
              <a:t>divider</a:t>
            </a:r>
            <a:r>
              <a:rPr lang="ko-KR" altLang="en-US" dirty="0"/>
              <a:t>의 높이를 결정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android:footerDividersEnabled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android:headerDividersEnabled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Divider</a:t>
            </a:r>
            <a:r>
              <a:rPr lang="ko-KR" altLang="en-US" dirty="0"/>
              <a:t>를 그리는 방식을 결정함</a:t>
            </a:r>
          </a:p>
        </p:txBody>
      </p:sp>
    </p:spTree>
    <p:extLst>
      <p:ext uri="{BB962C8B-B14F-4D97-AF65-F5344CB8AC3E}">
        <p14:creationId xmlns:p14="http://schemas.microsoft.com/office/powerpoint/2010/main" val="111146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Recyclerview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5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RecyclerView</a:t>
            </a:r>
            <a:r>
              <a:rPr lang="ko-KR" altLang="en-US" dirty="0"/>
              <a:t>는 여러 개의 데이터를 스크롤이 가능한 목록으로 보여주는 역할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ListView</a:t>
            </a:r>
            <a:r>
              <a:rPr lang="ko-KR" altLang="en-US" dirty="0"/>
              <a:t>랑 비슷하나 성능 이슈때문에 </a:t>
            </a:r>
            <a:r>
              <a:rPr lang="en-US" altLang="ko-KR" dirty="0" err="1"/>
              <a:t>RecyclerView</a:t>
            </a:r>
            <a:r>
              <a:rPr lang="ko-KR" altLang="en-US" dirty="0"/>
              <a:t>를 사용하는 것이 더 좋음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ViewHolder</a:t>
            </a:r>
            <a:r>
              <a:rPr lang="ko-KR" altLang="en-US" dirty="0"/>
              <a:t>를 이용해 </a:t>
            </a:r>
            <a:r>
              <a:rPr lang="en-US" altLang="ko-KR" dirty="0" err="1"/>
              <a:t>RecyclerView</a:t>
            </a:r>
            <a:r>
              <a:rPr lang="ko-KR" altLang="en-US" dirty="0"/>
              <a:t>의 아이템 각각을 하나로 다루게 되어 </a:t>
            </a:r>
            <a:r>
              <a:rPr lang="en-US" altLang="ko-KR" dirty="0" err="1"/>
              <a:t>ListView</a:t>
            </a:r>
            <a:r>
              <a:rPr lang="ko-KR" altLang="en-US" dirty="0"/>
              <a:t>보다 성능이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더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4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viewPager2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 슬라이드는 하나의 전체 화면에서 다른 전체 화면으로 전환하는 것으로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 마법사 또는 슬라이드쇼와 같은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일반적으로 사용된다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 간 전환을 위한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스와이프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동작이 내장되어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4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toolbar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85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Toolbar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기존의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ActionBar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대체하기 위해서 나온 것임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ActionBar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아니어서 제어가 어려웠지만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Toolbar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이기 때문에 제어가 쉽다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navigation button, logo, title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등이 들어갈 수 있고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이기 때문에 여러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children 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 들어갈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84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BoTtomappbar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BottomAppBar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네비게이션의 메뉴와 다양한 옵션들을 하단으로 내린 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81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 Page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보여주기 위해서 존재함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5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Spinner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여러 개의 값 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선택하기 위해 사용하는 것임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Spinner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들어갈 항목 설정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DropDown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크기 밑 위치 지정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Spinner Mode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지정이 있음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63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SurfaceView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SurfaceView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그리기를 시스템에 맡기는 것이 아니라 스레드를 이용해 강제로 화면에 그림으로써 원하는 시점에 바로 화면에 그릴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동영상 같은 곳에 쓰인다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21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VideoView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VideoView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비디오 파일을 보여줌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8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CB6E4-FD79-4FA1-88F1-9B2EFFAB8FC4}"/>
              </a:ext>
            </a:extLst>
          </p:cNvPr>
          <p:cNvSpPr txBox="1"/>
          <p:nvPr/>
        </p:nvSpPr>
        <p:spPr>
          <a:xfrm>
            <a:off x="3670170" y="2279363"/>
            <a:ext cx="426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아래에</a:t>
            </a:r>
            <a:endParaRPr lang="en-US" altLang="ko-KR" dirty="0"/>
          </a:p>
          <a:p>
            <a:r>
              <a:rPr lang="en-US" altLang="ko-KR" dirty="0" err="1"/>
              <a:t>ImageButton</a:t>
            </a:r>
            <a:r>
              <a:rPr lang="en-US" altLang="ko-KR" dirty="0"/>
              <a:t>, </a:t>
            </a:r>
            <a:r>
              <a:rPr lang="en-US" altLang="ko-KR" dirty="0" err="1"/>
              <a:t>FloatingActionButton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AD3EA-0E99-4AB9-839B-B6504A43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5" y="2279363"/>
            <a:ext cx="2943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3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progressbar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ProgressBar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로딩 중인 것을 표현할 때 쓰임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불확실 모드 이미지 설정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 관련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크기관련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프로그레스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관련이 있음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여기에서 불확실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모드란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진행상황이 끝을 정확히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모를때를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의미함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4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Seekbar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SeekBar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Switch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랑 형태가 비슷하나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drag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할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Draggable thumb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추가해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thumb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움직일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android:thumb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thumb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drawable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설정할 수 있게 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1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Ratingbar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RatingBar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시스템이다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android:is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Indicator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이것을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설정하면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별점이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바뀌지 않는다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android:numStars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몇 개의 별을 둘 것인지를 설정한다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android:rating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rating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설정한다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android:stepSize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rating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stepSize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결정한다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9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Manifest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255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Manifest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파일은 트리구조로 되어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주로 패키지 이름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구성요소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servic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 권한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하드웨어 및 소프트웨어 기능 정의를 위해 쓰임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&lt;manifest&gt; &lt;application&gt;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필수이며 나머지는 선택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최상단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요소에는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&lt;manifest&gt; tag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&lt;manifest&gt;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우선적으로 조사한 뒤에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&lt;manifest&gt;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자식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자식의 자식을 조사했다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42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&lt;Manifest&gt;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&lt;manifest&gt;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루트 요소다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네임스페이스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 정의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버전 정의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 위치 정의가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80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&lt;Application&gt;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&lt;application&gt;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애플리케이션 선언이다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구성요소를 선언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구성요소에 영향을 줄 수 있는 속성을 가진 하위 요소를 포함한다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어피니티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백업 설정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디버그 관련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 관련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모듈화 관련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관련등이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93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&lt;Activity&gt;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&lt;activity&gt;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어플리케이션의 시각적 사용자 인터페이스 요소를 구현하는 액티비티를 선언함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export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개요 화면 관련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 상태 관련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 구성 관련이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&lt;Activity-alias&gt;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45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activity-alias&gt;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activity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별칭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targetActivity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속성에서 이름이 지정됨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activity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별칭보다 먼저 선언되어야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별칭의 고유한 이름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android:targetActivity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별칭을 통해 활성화할 수 있는 활동의 이름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9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&lt;Service&gt;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234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service&gt;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시각적 사용자 인터페이스가 없고 백그라운드 작업에 주로 사용함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android:foregroundServiceType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서비스가 특정 사용 사례를 만족하는 포그라운드 서비스임을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포그라운드 서비스는 사용자에게 잘 보이는 몇몇 작업을 수행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오디오 앱 같은 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android:isolatedProcess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값을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설정하면 이 서비스는 나머지 시스템에서 분리된 특수한 프로세스 아래에서 실행되고 자체적인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권한없음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통해서만 통신 가능함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77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&lt;Receiver&gt;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&lt;receiver&gt;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broadcast receiver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사용하면 애플리케이션의 다른 구성요소가 실행되고 있지 않을 때도 시스템이나 다른 애플리케이션에서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브로드캐스팅하는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인탠트를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애플리케이션에서 수신할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5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CB6E4-FD79-4FA1-88F1-9B2EFFAB8FC4}"/>
              </a:ext>
            </a:extLst>
          </p:cNvPr>
          <p:cNvSpPr txBox="1"/>
          <p:nvPr/>
        </p:nvSpPr>
        <p:spPr>
          <a:xfrm>
            <a:off x="3670170" y="2279363"/>
            <a:ext cx="426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아래에</a:t>
            </a:r>
            <a:endParaRPr lang="en-US" altLang="ko-KR" dirty="0"/>
          </a:p>
          <a:p>
            <a:r>
              <a:rPr lang="en-US" altLang="ko-KR" dirty="0" err="1"/>
              <a:t>ImageButton</a:t>
            </a:r>
            <a:r>
              <a:rPr lang="en-US" altLang="ko-KR" dirty="0"/>
              <a:t>, </a:t>
            </a:r>
            <a:r>
              <a:rPr lang="en-US" altLang="ko-KR" dirty="0" err="1"/>
              <a:t>FloatingActionButton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AD3EA-0E99-4AB9-839B-B6504A43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5" y="2279363"/>
            <a:ext cx="2943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92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&lt;intent-filter&gt;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215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intent-filter&gt;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broadcast receiver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응답할 수 있는 인텐트의 유형을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필터 내용의 대부분은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&lt;action&gt;, &lt;category&gt;, &lt;data&gt;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하위 요소에 설명됨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android:icon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사용자에게 설명할 때 나오는 아이콘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android:priority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필터에 설명된 유형의 인텐트를 처리하는 것과 관련하여 상위 구성요소에 부여해야 하는 우선순위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android:order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여리 필터 우선순위가 일치할 때 필터가 처리되는 순서를 나타냄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22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&lt;action&gt;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&lt;action&gt;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인텐트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필터에 작업을 추가함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ndroid:name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작업의 이름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99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&lt;category&gt;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category&gt;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인텐트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필터에 카테고리 이름을 추가함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ndroid:name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카테고리 이름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90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&lt;data&gt;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45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데이터 사양을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인텐트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필터에 추가함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주로 웹 브라우저에서 앱을 호출할 때 쓰이는 것 같음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URI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MIME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유형 결정이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01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&lt;meta-data&gt;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9603275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meta-data&gt;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상위 구성요소에 제공될 수 있는 추가 임의 데이터 항목의 이름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쌍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android:name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항목의 고유한 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일종의 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andorid:resource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리소스 참조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android:value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항목에 할당된 값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7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&lt;provider&gt;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provider&gt;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콘텐츠 제공자 구성요소를 선언하는 것임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권한 설정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동기화 여부가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1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&lt;use-library&gt;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&lt;use-library&gt;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애플리케이션이 연결되어야 하는 공유 라이브러리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maps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같이 자동으로 연결되지 않는 라이브러리때문에 필요함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android:required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이 라이브러리가 반드시 필요한지 여부를 정할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&lt;compatible-screens&gt;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&lt;compatible-screens&gt;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애플리케이션이 호환되는 각 화면 구성을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&lt;screen&gt;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애플리케이션이 호환되는 단일 화면 구성을 지정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&lt;screen&gt;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속성들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android:screenSize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화면 구성의 화면 크기를 지정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android:screenDensity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화면 구성의 화면 밀도를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55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&lt;grant-</a:t>
            </a:r>
            <a:r>
              <a:rPr lang="en-US" altLang="ko-KR" dirty="0" err="1"/>
              <a:t>uri</a:t>
            </a:r>
            <a:r>
              <a:rPr lang="en-US" altLang="ko-KR" dirty="0"/>
              <a:t>-permission&gt;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&lt;grant-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uri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-permission&gt;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상위 콘텐츠 제공업체에게 액세스 권한이 있는 앱 데이터의 하위 집합을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66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&lt;instrumentation&gt;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35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instrumentation&gt;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애플리케이션과 시스템의 상호작용을 모니터링할 수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Instrumentation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선언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계측 객체는 애플리케이션의 구성요소 이전에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인스턴스화됨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크게 프로파일링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대상 지정이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CB6E4-FD79-4FA1-88F1-9B2EFFAB8FC4}"/>
              </a:ext>
            </a:extLst>
          </p:cNvPr>
          <p:cNvSpPr txBox="1"/>
          <p:nvPr/>
        </p:nvSpPr>
        <p:spPr>
          <a:xfrm>
            <a:off x="7367455" y="1954938"/>
            <a:ext cx="2800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ko-KR" altLang="en-US" dirty="0"/>
              <a:t>아래에</a:t>
            </a:r>
            <a:endParaRPr lang="en-US" altLang="ko-KR" dirty="0"/>
          </a:p>
          <a:p>
            <a:r>
              <a:rPr lang="en-US" altLang="ko-KR" dirty="0" err="1"/>
              <a:t>EditText</a:t>
            </a:r>
            <a:r>
              <a:rPr lang="ko-KR" altLang="en-US" dirty="0"/>
              <a:t>와 같은 </a:t>
            </a:r>
            <a:r>
              <a:rPr lang="en-US" altLang="ko-KR" dirty="0"/>
              <a:t>Text</a:t>
            </a:r>
            <a:r>
              <a:rPr lang="ko-KR" altLang="en-US" dirty="0"/>
              <a:t>류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Button</a:t>
            </a:r>
            <a:r>
              <a:rPr lang="ko-KR" altLang="en-US" dirty="0"/>
              <a:t>류가 있음을</a:t>
            </a:r>
            <a:endParaRPr lang="en-US" altLang="ko-KR" dirty="0"/>
          </a:p>
          <a:p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41E046-C0D9-436A-8916-D62100C8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5" y="1954938"/>
            <a:ext cx="7048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44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&lt;path-permission&gt;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path-permission&gt;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콘텐츠 제공자 내의 특정 데이터 하위 집합과 관련하여 경로와 필수 권한을 정의함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51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&lt;permission&gt;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&lt;permission&gt;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애플리케이션이나 다른 애플리케이션의 특정 구성요소 또는 기능에 대한 액세스를 제한하는 데 사용 될 수 있는 보안 권한을 선언합니다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21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&lt;permission-group&gt;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permission-group&gt;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관련 권한의 논리적인 그룹 이름을 선언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3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&lt;permission-tree&gt;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permission-tree&gt;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권한 트리의 기본 이름을 선언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49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&lt;supports-</a:t>
            </a:r>
            <a:r>
              <a:rPr lang="en-US" altLang="ko-KR" dirty="0" err="1"/>
              <a:t>gl</a:t>
            </a:r>
            <a:r>
              <a:rPr lang="en-US" altLang="ko-KR" dirty="0"/>
              <a:t>-texture&gt;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supports-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gl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-texture&gt;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앱에서 지원하는 단일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GL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텍스처 압축 형식을 선언함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64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&lt;supports-screens&gt;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35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&lt;supports-screens&gt;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애플리케이션에서 지원하는 화면 크기를 지정하고 사용하는 화면이 애플리케이션에서 지원하는 화면보다 큰 경우 화면 호환성 모드를 사용 설정할 수 있게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60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&lt;uses-configuration&gt;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&lt;uses-configuration&gt;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애플리케이션에서 필요한 하드웨어 및 소프트웨어 기능을 정의하는 것으로 대부분의 앱에서는 사용하면 안됨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49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&lt;uses-feature&gt;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uses-feature&gt;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애플리케이션이 사용하는 단일 하드웨어 또는 소프트웨어 기능선언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23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&lt;uses-permission&gt;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45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&lt;uses-permission&gt;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앱이 올바르게 작동하기 위해 사용자가 반드시 부여해야 하는 시스템 권한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android:name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권한의 이름 설정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android:maxSdkVersion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이 권한이 앱에 부여되어야 하는 최고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990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&lt;uses-permission-sdk-23&gt;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앱이 특정 권한을 원한다는 것을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오직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 6.0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이상을 실행하는 기기에서 설치되는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CB6E4-FD79-4FA1-88F1-9B2EFFAB8FC4}"/>
              </a:ext>
            </a:extLst>
          </p:cNvPr>
          <p:cNvSpPr txBox="1"/>
          <p:nvPr/>
        </p:nvSpPr>
        <p:spPr>
          <a:xfrm>
            <a:off x="7367455" y="1954938"/>
            <a:ext cx="2948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ViewGroup</a:t>
            </a:r>
            <a:r>
              <a:rPr lang="ko-KR" altLang="en-US" dirty="0"/>
              <a:t>아래에는</a:t>
            </a:r>
            <a:endParaRPr lang="en-US" altLang="ko-KR" dirty="0"/>
          </a:p>
          <a:p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여러 컨테이너가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97CB0-6674-4F87-96EF-F391CD97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6" y="2124856"/>
            <a:ext cx="7038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13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&lt;uses-</a:t>
            </a:r>
            <a:r>
              <a:rPr lang="en-US" altLang="ko-KR" dirty="0" err="1"/>
              <a:t>sdk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 이상의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Android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플랫폼 버전과 애플리케이션 호환성을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레벨 정수로 표시할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317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375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세로 또는 가로의 단일 방향으로 모든 하위 요소를 정렬하는 뷰 그룹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android:orientation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정렬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android:layout_weight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가중치 할당가능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android:baselineAligned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설정시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layou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childre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baseline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맞춰지는 경우를 방지함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childre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다른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gravity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가질 때 유용함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Android:baselineAlignedChildIndex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어떤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child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맞출것인지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 인덱스를 설정함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android:divider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divider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설정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android:gravity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오브젝트가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content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어떻게 위치해야 하는지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android:android:measureWithLargestChild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가장 큰 넓이의 자식 뷰로 크기를 맞춤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android:layout_weight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속성을 이용해 자식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위젯이 차지하는 가중치를 지정할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layout_width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layout_height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0dp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설정되어야 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78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Relative</a:t>
            </a:r>
            <a:r>
              <a:rPr lang="ko-KR" altLang="en-US" dirty="0"/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45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상대 위치에 하위 뷰를 표시하는 뷰 그룹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중첩된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LinearLayout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그룹을 사용한다면 단일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RelativeLayout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대체 가능함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요소들의 상대적인 위치를 따질 때 특히 유용함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android:layout_toLeftOf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android:layout_alignParentLeft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상대적인 위치를 결정함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뷰 위젯 사이의 맞춤 정렬을 위해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android:layout_alignLeft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 것을 쓸 수도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884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children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추가된 여러 뷰 위젯들 중 하나를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Layout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전면에 표시할 때 사용하는 클래스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액자와 같다고 보면 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 용도는 액자처럼 화면에 표시될 뷰를 바꿔가면서 표시하기 위함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097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TableLayout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행과 열로 하위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요소를 표시하는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ViewGroup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TableRow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행 추가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TableRow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안에 요소를 추가해 열 추가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android:stretchColumns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늘이고자 하는 열의 인덱스 지정 가능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android:layout_column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컬럼 지정 가능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android:layout_span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열 방향으로만 셀 합치기 가능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android:collapseColumns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컬럼 감추기 가능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android:shrinkColumns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줄이고자 하는 열의 인덱스 지정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17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차원 격자무늬 형태의 레이아웃으로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TableLayout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단점을 보완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android:alignmentMode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어떤 식으로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align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할 것인가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android:columnCount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column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최대 개수 결정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android:rowCount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row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최대 개수 결정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373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06609" y="1853754"/>
            <a:ext cx="9603275" cy="22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RelativeLayout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유연함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app:layout_constraintRight_toRightOf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 것을 사용해 위치에 대한 제약 조건 설정 가능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app:layout_constraintHorizontal_chainStyle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chain style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정의가 가능하며 이를 통해 밀집하게 할 것인지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균등하게 나눌 것인지 등을 결정할 수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app:layout_constraintHorizontal_bias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특정 방향으로 쏠리게 할 수 있음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그외에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margin,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percentage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등을 줄 수도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51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1-</a:t>
            </a:r>
            <a:r>
              <a:rPr lang="ko-KR" altLang="en-US" dirty="0"/>
              <a:t>계산기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2CFBE2-3CA7-4468-8DB8-57819B9FF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8282"/>
            <a:ext cx="2295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3EE3B-E556-4CE8-9B5B-313FD5199038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1A9CE-612E-4D16-9BD2-C3CEAC9FC9B1}"/>
              </a:ext>
            </a:extLst>
          </p:cNvPr>
          <p:cNvSpPr/>
          <p:nvPr/>
        </p:nvSpPr>
        <p:spPr>
          <a:xfrm>
            <a:off x="1278973" y="2083350"/>
            <a:ext cx="2640736" cy="4176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73DC91-CF62-4921-9319-372282868C10}"/>
              </a:ext>
            </a:extLst>
          </p:cNvPr>
          <p:cNvCxnSpPr/>
          <p:nvPr/>
        </p:nvCxnSpPr>
        <p:spPr>
          <a:xfrm flipV="1">
            <a:off x="3919709" y="2608289"/>
            <a:ext cx="952094" cy="3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177C95-5C50-4B4F-9C4C-46C9C89A0AB5}"/>
              </a:ext>
            </a:extLst>
          </p:cNvPr>
          <p:cNvSpPr txBox="1"/>
          <p:nvPr/>
        </p:nvSpPr>
        <p:spPr>
          <a:xfrm>
            <a:off x="5171607" y="2473377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전체적으로 </a:t>
            </a:r>
            <a:r>
              <a:rPr lang="en-US" altLang="ko-KR" dirty="0"/>
              <a:t>Linear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크게 나누면 하얀색 네모 부분하고</a:t>
            </a:r>
            <a:endParaRPr lang="en-US" altLang="ko-KR" dirty="0"/>
          </a:p>
          <a:p>
            <a:r>
              <a:rPr lang="ko-KR" altLang="en-US" dirty="0"/>
              <a:t>회색 네모 부분이 있는데 </a:t>
            </a:r>
            <a:r>
              <a:rPr lang="ko-KR" altLang="en-US" dirty="0" err="1"/>
              <a:t>쌓아나가는</a:t>
            </a:r>
            <a:r>
              <a:rPr lang="ko-KR" altLang="en-US" dirty="0"/>
              <a:t> 형태가</a:t>
            </a:r>
            <a:endParaRPr lang="en-US" altLang="ko-KR" dirty="0"/>
          </a:p>
          <a:p>
            <a:r>
              <a:rPr lang="ko-KR" altLang="en-US" dirty="0"/>
              <a:t>적당하다 판단하였음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738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1-</a:t>
            </a:r>
            <a:r>
              <a:rPr lang="ko-KR" altLang="en-US" dirty="0"/>
              <a:t>계산기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2CFBE2-3CA7-4468-8DB8-57819B9FF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8282"/>
            <a:ext cx="2295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3EE3B-E556-4CE8-9B5B-313FD5199038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1A9CE-612E-4D16-9BD2-C3CEAC9FC9B1}"/>
              </a:ext>
            </a:extLst>
          </p:cNvPr>
          <p:cNvSpPr/>
          <p:nvPr/>
        </p:nvSpPr>
        <p:spPr>
          <a:xfrm>
            <a:off x="1278973" y="2083350"/>
            <a:ext cx="2640736" cy="1484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73DC91-CF62-4921-9319-372282868C10}"/>
              </a:ext>
            </a:extLst>
          </p:cNvPr>
          <p:cNvCxnSpPr/>
          <p:nvPr/>
        </p:nvCxnSpPr>
        <p:spPr>
          <a:xfrm flipV="1">
            <a:off x="3919709" y="2608289"/>
            <a:ext cx="952094" cy="3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177C95-5C50-4B4F-9C4C-46C9C89A0AB5}"/>
              </a:ext>
            </a:extLst>
          </p:cNvPr>
          <p:cNvSpPr txBox="1"/>
          <p:nvPr/>
        </p:nvSpPr>
        <p:spPr>
          <a:xfrm>
            <a:off x="5171607" y="2473377"/>
            <a:ext cx="594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크게 버튼을 표시 그리고 숫자를 나타내는 부분이 있어서</a:t>
            </a:r>
            <a:endParaRPr lang="en-US" altLang="ko-KR" dirty="0"/>
          </a:p>
          <a:p>
            <a:r>
              <a:rPr lang="ko-KR" altLang="en-US" dirty="0"/>
              <a:t>이를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04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1-</a:t>
            </a:r>
            <a:r>
              <a:rPr lang="ko-KR" altLang="en-US" dirty="0"/>
              <a:t>계산기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2CFBE2-3CA7-4468-8DB8-57819B9FF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8282"/>
            <a:ext cx="2295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3EE3B-E556-4CE8-9B5B-313FD5199038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1A9CE-612E-4D16-9BD2-C3CEAC9FC9B1}"/>
              </a:ext>
            </a:extLst>
          </p:cNvPr>
          <p:cNvSpPr/>
          <p:nvPr/>
        </p:nvSpPr>
        <p:spPr>
          <a:xfrm>
            <a:off x="1278973" y="3396707"/>
            <a:ext cx="2640736" cy="2907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73DC91-CF62-4921-9319-372282868C10}"/>
              </a:ext>
            </a:extLst>
          </p:cNvPr>
          <p:cNvCxnSpPr>
            <a:cxnSpLocks/>
          </p:cNvCxnSpPr>
          <p:nvPr/>
        </p:nvCxnSpPr>
        <p:spPr>
          <a:xfrm flipV="1">
            <a:off x="3919709" y="2608290"/>
            <a:ext cx="952094" cy="11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177C95-5C50-4B4F-9C4C-46C9C89A0AB5}"/>
              </a:ext>
            </a:extLst>
          </p:cNvPr>
          <p:cNvSpPr txBox="1"/>
          <p:nvPr/>
        </p:nvSpPr>
        <p:spPr>
          <a:xfrm>
            <a:off x="5171607" y="2473377"/>
            <a:ext cx="608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을 사용하였고 </a:t>
            </a:r>
            <a:r>
              <a:rPr lang="en-US" altLang="ko-KR" dirty="0" err="1"/>
              <a:t>orientatio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Horizontal</a:t>
            </a:r>
            <a:r>
              <a:rPr lang="ko-KR" altLang="en-US" dirty="0"/>
              <a:t>로 설정함</a:t>
            </a:r>
            <a:endParaRPr lang="en-US" altLang="ko-KR" dirty="0"/>
          </a:p>
          <a:p>
            <a:r>
              <a:rPr lang="ko-KR" altLang="en-US" dirty="0"/>
              <a:t>회색 네모 부분하고 파란색 </a:t>
            </a:r>
            <a:r>
              <a:rPr lang="en-US" altLang="ko-KR" dirty="0"/>
              <a:t>“&lt;“ </a:t>
            </a:r>
            <a:r>
              <a:rPr lang="ko-KR" altLang="en-US" dirty="0"/>
              <a:t>버튼을 구분하기 위해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45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Palette</a:t>
            </a:r>
            <a:r>
              <a:rPr lang="ko-KR" altLang="en-US" dirty="0"/>
              <a:t>에 대해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CB6E4-FD79-4FA1-88F1-9B2EFFAB8FC4}"/>
              </a:ext>
            </a:extLst>
          </p:cNvPr>
          <p:cNvSpPr txBox="1"/>
          <p:nvPr/>
        </p:nvSpPr>
        <p:spPr>
          <a:xfrm>
            <a:off x="6513016" y="2141485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그외에</a:t>
            </a:r>
            <a:r>
              <a:rPr lang="ko-KR" altLang="en-US" dirty="0"/>
              <a:t> </a:t>
            </a:r>
            <a:r>
              <a:rPr lang="en-US" altLang="ko-KR" dirty="0" err="1"/>
              <a:t>VideoView</a:t>
            </a:r>
            <a:endParaRPr lang="en-US" altLang="ko-KR" dirty="0"/>
          </a:p>
          <a:p>
            <a:r>
              <a:rPr lang="en-US" altLang="ko-KR" dirty="0" err="1"/>
              <a:t>SeekBar</a:t>
            </a:r>
            <a:r>
              <a:rPr lang="ko-KR" altLang="en-US" dirty="0"/>
              <a:t>와 같은 것도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34B20-3833-410D-9A30-46D23E05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141485"/>
            <a:ext cx="45243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05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1-</a:t>
            </a:r>
            <a:r>
              <a:rPr lang="ko-KR" altLang="en-US" dirty="0"/>
              <a:t>계산기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2CFBE2-3CA7-4468-8DB8-57819B9FF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8282"/>
            <a:ext cx="2295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3EE3B-E556-4CE8-9B5B-313FD5199038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1A9CE-612E-4D16-9BD2-C3CEAC9FC9B1}"/>
              </a:ext>
            </a:extLst>
          </p:cNvPr>
          <p:cNvSpPr/>
          <p:nvPr/>
        </p:nvSpPr>
        <p:spPr>
          <a:xfrm>
            <a:off x="1278973" y="3396707"/>
            <a:ext cx="2295525" cy="2907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73DC91-CF62-4921-9319-372282868C10}"/>
              </a:ext>
            </a:extLst>
          </p:cNvPr>
          <p:cNvCxnSpPr>
            <a:cxnSpLocks/>
          </p:cNvCxnSpPr>
          <p:nvPr/>
        </p:nvCxnSpPr>
        <p:spPr>
          <a:xfrm flipV="1">
            <a:off x="3919709" y="2608290"/>
            <a:ext cx="952094" cy="11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177C95-5C50-4B4F-9C4C-46C9C89A0AB5}"/>
              </a:ext>
            </a:extLst>
          </p:cNvPr>
          <p:cNvSpPr txBox="1"/>
          <p:nvPr/>
        </p:nvSpPr>
        <p:spPr>
          <a:xfrm>
            <a:off x="5171607" y="2473377"/>
            <a:ext cx="51269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회색 선을 기준으로 숫자 부분에 </a:t>
            </a:r>
            <a:r>
              <a:rPr lang="en-US" altLang="ko-KR" dirty="0"/>
              <a:t>Table Layout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연산자 부분에 </a:t>
            </a:r>
            <a:r>
              <a:rPr lang="en-US" altLang="ko-KR" dirty="0"/>
              <a:t>Table Layout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개 사용함</a:t>
            </a:r>
            <a:endParaRPr lang="en-US" altLang="ko-KR" dirty="0"/>
          </a:p>
          <a:p>
            <a:r>
              <a:rPr lang="ko-KR" altLang="en-US" dirty="0"/>
              <a:t>균등한 </a:t>
            </a:r>
            <a:r>
              <a:rPr lang="en-US" altLang="ko-KR" dirty="0"/>
              <a:t>column </a:t>
            </a:r>
            <a:r>
              <a:rPr lang="ko-KR" altLang="en-US" dirty="0"/>
              <a:t>확보를 위해 </a:t>
            </a:r>
            <a:r>
              <a:rPr lang="en-US" altLang="ko-KR" dirty="0" err="1"/>
              <a:t>stretchColumns</a:t>
            </a:r>
            <a:r>
              <a:rPr lang="en-US" altLang="ko-KR" dirty="0"/>
              <a:t>=“*”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사용해 컬럼을 균등하게 늘렸고</a:t>
            </a:r>
            <a:endParaRPr lang="en-US" altLang="ko-KR" dirty="0"/>
          </a:p>
          <a:p>
            <a:r>
              <a:rPr lang="en-US" altLang="ko-KR" dirty="0"/>
              <a:t>Table Row</a:t>
            </a:r>
            <a:r>
              <a:rPr lang="ko-KR" altLang="en-US" dirty="0"/>
              <a:t>의 </a:t>
            </a:r>
            <a:r>
              <a:rPr lang="en-US" altLang="ko-KR" dirty="0" err="1"/>
              <a:t>Layout_weight</a:t>
            </a:r>
            <a:r>
              <a:rPr lang="ko-KR" altLang="en-US" dirty="0"/>
              <a:t>를 똑같은 수로 부여해</a:t>
            </a:r>
            <a:endParaRPr lang="en-US" altLang="ko-KR" dirty="0"/>
          </a:p>
          <a:p>
            <a:r>
              <a:rPr lang="en-US" altLang="ko-KR" dirty="0"/>
              <a:t>Row</a:t>
            </a:r>
            <a:r>
              <a:rPr lang="ko-KR" altLang="en-US" dirty="0"/>
              <a:t>도 균등하게 나뉘게 하였음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6626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1-</a:t>
            </a:r>
            <a:r>
              <a:rPr lang="ko-KR" altLang="en-US" dirty="0"/>
              <a:t>계산기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2CFBE2-3CA7-4468-8DB8-57819B9FF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8282"/>
            <a:ext cx="2295525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54B0B5-0B85-4FDE-901F-C75F3738A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91" y="2128282"/>
            <a:ext cx="2189467" cy="4086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D6CCEC-5965-4371-A8BC-FAA71CEB528F}"/>
              </a:ext>
            </a:extLst>
          </p:cNvPr>
          <p:cNvSpPr txBox="1"/>
          <p:nvPr/>
        </p:nvSpPr>
        <p:spPr>
          <a:xfrm>
            <a:off x="6441706" y="41713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만든 앱</a:t>
            </a:r>
          </a:p>
        </p:txBody>
      </p:sp>
    </p:spTree>
    <p:extLst>
      <p:ext uri="{BB962C8B-B14F-4D97-AF65-F5344CB8AC3E}">
        <p14:creationId xmlns:p14="http://schemas.microsoft.com/office/powerpoint/2010/main" val="28516712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2-</a:t>
            </a:r>
            <a:r>
              <a:rPr lang="ko-KR" altLang="en-US" dirty="0"/>
              <a:t>카카오톡 친구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CA938-C79A-44FD-AF1E-5F235389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2500489" cy="44453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EA60CC-C299-49C4-A9B8-6242AC1B5020}"/>
              </a:ext>
            </a:extLst>
          </p:cNvPr>
          <p:cNvSpPr/>
          <p:nvPr/>
        </p:nvSpPr>
        <p:spPr>
          <a:xfrm>
            <a:off x="1388950" y="1795393"/>
            <a:ext cx="2625746" cy="4562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AA9833-7DD8-40F1-A24F-E0FABA2D29CB}"/>
              </a:ext>
            </a:extLst>
          </p:cNvPr>
          <p:cNvCxnSpPr>
            <a:stCxn id="9" idx="3"/>
          </p:cNvCxnSpPr>
          <p:nvPr/>
        </p:nvCxnSpPr>
        <p:spPr>
          <a:xfrm flipV="1">
            <a:off x="4014696" y="3429000"/>
            <a:ext cx="992019" cy="64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32723B-AC05-4514-AF9B-286BDDC5A349}"/>
              </a:ext>
            </a:extLst>
          </p:cNvPr>
          <p:cNvSpPr txBox="1"/>
          <p:nvPr/>
        </p:nvSpPr>
        <p:spPr>
          <a:xfrm>
            <a:off x="5147421" y="2967335"/>
            <a:ext cx="407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전체적으로 </a:t>
            </a:r>
            <a:r>
              <a:rPr lang="en-US" altLang="ko-KR" dirty="0"/>
              <a:t>Constraint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친구 목록이 보이는 </a:t>
            </a:r>
            <a:r>
              <a:rPr lang="en-US" altLang="ko-KR" dirty="0" err="1"/>
              <a:t>ScrollView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아래에 있는 </a:t>
            </a:r>
            <a:r>
              <a:rPr lang="en-US" altLang="ko-KR" dirty="0"/>
              <a:t>Toolbar</a:t>
            </a:r>
            <a:r>
              <a:rPr lang="ko-KR" altLang="en-US" dirty="0"/>
              <a:t>를 구분하기 위함</a:t>
            </a:r>
          </a:p>
        </p:txBody>
      </p:sp>
    </p:spTree>
    <p:extLst>
      <p:ext uri="{BB962C8B-B14F-4D97-AF65-F5344CB8AC3E}">
        <p14:creationId xmlns:p14="http://schemas.microsoft.com/office/powerpoint/2010/main" val="2470792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2-</a:t>
            </a:r>
            <a:r>
              <a:rPr lang="ko-KR" altLang="en-US" dirty="0"/>
              <a:t>카카오톡 친구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CA938-C79A-44FD-AF1E-5F235389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2500489" cy="44453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EA60CC-C299-49C4-A9B8-6242AC1B5020}"/>
              </a:ext>
            </a:extLst>
          </p:cNvPr>
          <p:cNvSpPr/>
          <p:nvPr/>
        </p:nvSpPr>
        <p:spPr>
          <a:xfrm>
            <a:off x="1388950" y="1795393"/>
            <a:ext cx="2625746" cy="425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AA9833-7DD8-40F1-A24F-E0FABA2D29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14696" y="3429001"/>
            <a:ext cx="992019" cy="49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32723B-AC05-4514-AF9B-286BDDC5A349}"/>
              </a:ext>
            </a:extLst>
          </p:cNvPr>
          <p:cNvSpPr txBox="1"/>
          <p:nvPr/>
        </p:nvSpPr>
        <p:spPr>
          <a:xfrm>
            <a:off x="5147421" y="2967335"/>
            <a:ext cx="5459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ScrollView</a:t>
            </a:r>
            <a:r>
              <a:rPr lang="ko-KR" altLang="en-US" dirty="0"/>
              <a:t>를 사용하였고 안에 </a:t>
            </a:r>
            <a:r>
              <a:rPr lang="en-US" altLang="ko-KR" dirty="0"/>
              <a:t>Linear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쌓기 구조가 적당하다고 판단</a:t>
            </a:r>
          </a:p>
        </p:txBody>
      </p:sp>
    </p:spTree>
    <p:extLst>
      <p:ext uri="{BB962C8B-B14F-4D97-AF65-F5344CB8AC3E}">
        <p14:creationId xmlns:p14="http://schemas.microsoft.com/office/powerpoint/2010/main" val="20444636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2-</a:t>
            </a:r>
            <a:r>
              <a:rPr lang="ko-KR" altLang="en-US" dirty="0"/>
              <a:t>카카오톡 친구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CA938-C79A-44FD-AF1E-5F235389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2500489" cy="44453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EA60CC-C299-49C4-A9B8-6242AC1B5020}"/>
              </a:ext>
            </a:extLst>
          </p:cNvPr>
          <p:cNvSpPr/>
          <p:nvPr/>
        </p:nvSpPr>
        <p:spPr>
          <a:xfrm>
            <a:off x="1388950" y="1795393"/>
            <a:ext cx="2625746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AA9833-7DD8-40F1-A24F-E0FABA2D29C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14696" y="2320011"/>
            <a:ext cx="992019" cy="11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32723B-AC05-4514-AF9B-286BDDC5A349}"/>
              </a:ext>
            </a:extLst>
          </p:cNvPr>
          <p:cNvSpPr txBox="1"/>
          <p:nvPr/>
        </p:nvSpPr>
        <p:spPr>
          <a:xfrm>
            <a:off x="5147421" y="2967335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</a:t>
            </a:r>
            <a:r>
              <a:rPr lang="en-US" altLang="ko-KR" dirty="0"/>
              <a:t>Relative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크게 </a:t>
            </a:r>
            <a:r>
              <a:rPr lang="en-US" altLang="ko-KR" dirty="0"/>
              <a:t>Image</a:t>
            </a:r>
            <a:r>
              <a:rPr lang="ko-KR" altLang="en-US" dirty="0"/>
              <a:t>랑 거기 옆에 </a:t>
            </a:r>
            <a:r>
              <a:rPr lang="en-US" altLang="ko-KR" dirty="0"/>
              <a:t>Text</a:t>
            </a:r>
            <a:r>
              <a:rPr lang="ko-KR" altLang="en-US" dirty="0"/>
              <a:t>가 있는데</a:t>
            </a:r>
            <a:endParaRPr lang="en-US" altLang="ko-KR" dirty="0"/>
          </a:p>
          <a:p>
            <a:r>
              <a:rPr lang="ko-KR" altLang="en-US" dirty="0"/>
              <a:t>상대적인 관계로 표현하면 가장 적절할 것 같았음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B8CA4A-3736-4E48-9ABA-9514D9F94765}"/>
              </a:ext>
            </a:extLst>
          </p:cNvPr>
          <p:cNvSpPr/>
          <p:nvPr/>
        </p:nvSpPr>
        <p:spPr>
          <a:xfrm>
            <a:off x="1335088" y="2904025"/>
            <a:ext cx="2625746" cy="73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2F1EAC-94D2-41BD-84EC-7A67C4B0F5E1}"/>
              </a:ext>
            </a:extLst>
          </p:cNvPr>
          <p:cNvSpPr/>
          <p:nvPr/>
        </p:nvSpPr>
        <p:spPr>
          <a:xfrm>
            <a:off x="1335088" y="3750630"/>
            <a:ext cx="2625746" cy="58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D5E97-C65A-4D5D-89E9-0B9CE33A7876}"/>
              </a:ext>
            </a:extLst>
          </p:cNvPr>
          <p:cNvSpPr/>
          <p:nvPr/>
        </p:nvSpPr>
        <p:spPr>
          <a:xfrm>
            <a:off x="1386282" y="4727866"/>
            <a:ext cx="2625746" cy="581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A67639-09EA-4214-9832-CFDAF1702AA0}"/>
              </a:ext>
            </a:extLst>
          </p:cNvPr>
          <p:cNvSpPr/>
          <p:nvPr/>
        </p:nvSpPr>
        <p:spPr>
          <a:xfrm>
            <a:off x="1395936" y="5309396"/>
            <a:ext cx="2625746" cy="395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E0CBE6-73AF-4928-BB91-59F4E00F8D55}"/>
              </a:ext>
            </a:extLst>
          </p:cNvPr>
          <p:cNvCxnSpPr/>
          <p:nvPr/>
        </p:nvCxnSpPr>
        <p:spPr>
          <a:xfrm flipV="1">
            <a:off x="3960834" y="3207895"/>
            <a:ext cx="1186587" cy="22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291691-B35D-4448-8211-45DB3A4D2D23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960834" y="3429000"/>
            <a:ext cx="1186587" cy="61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8FC0A2-34F2-44E8-82E7-A9694FFCA5E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4012028" y="3429000"/>
            <a:ext cx="1135393" cy="15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1AEB33-D9C1-4985-8EE0-E3044FE6F410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4021682" y="3429000"/>
            <a:ext cx="1125739" cy="20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189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2-</a:t>
            </a:r>
            <a:r>
              <a:rPr lang="ko-KR" altLang="en-US" dirty="0"/>
              <a:t>카카오톡 친구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3043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CA938-C79A-44FD-AF1E-5F235389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7497"/>
            <a:ext cx="2500489" cy="44453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EA60CC-C299-49C4-A9B8-6242AC1B5020}"/>
              </a:ext>
            </a:extLst>
          </p:cNvPr>
          <p:cNvSpPr/>
          <p:nvPr/>
        </p:nvSpPr>
        <p:spPr>
          <a:xfrm flipV="1">
            <a:off x="1388950" y="6053480"/>
            <a:ext cx="262574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AA9833-7DD8-40F1-A24F-E0FABA2D29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14696" y="3429001"/>
            <a:ext cx="992019" cy="280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32723B-AC05-4514-AF9B-286BDDC5A349}"/>
              </a:ext>
            </a:extLst>
          </p:cNvPr>
          <p:cNvSpPr txBox="1"/>
          <p:nvPr/>
        </p:nvSpPr>
        <p:spPr>
          <a:xfrm>
            <a:off x="5147421" y="2967335"/>
            <a:ext cx="4691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GridLayout</a:t>
            </a:r>
            <a:r>
              <a:rPr lang="ko-KR" altLang="en-US" dirty="0"/>
              <a:t>을 사용함 형태가 </a:t>
            </a:r>
            <a:r>
              <a:rPr lang="en-US" altLang="ko-KR" dirty="0"/>
              <a:t>Grid</a:t>
            </a:r>
            <a:r>
              <a:rPr lang="ko-KR" altLang="en-US" dirty="0"/>
              <a:t>와 비슷해서</a:t>
            </a:r>
            <a:endParaRPr lang="en-US" altLang="ko-KR" dirty="0"/>
          </a:p>
          <a:p>
            <a:r>
              <a:rPr lang="ko-KR" altLang="en-US" dirty="0"/>
              <a:t>이를 사용</a:t>
            </a:r>
          </a:p>
        </p:txBody>
      </p:sp>
    </p:spTree>
    <p:extLst>
      <p:ext uri="{BB962C8B-B14F-4D97-AF65-F5344CB8AC3E}">
        <p14:creationId xmlns:p14="http://schemas.microsoft.com/office/powerpoint/2010/main" val="36906131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2-</a:t>
            </a:r>
            <a:r>
              <a:rPr lang="ko-KR" altLang="en-US" dirty="0"/>
              <a:t>카카오톡 친구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CA938-C79A-44FD-AF1E-5F235389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7497"/>
            <a:ext cx="2500489" cy="44453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442BAC-4D39-4A54-A681-02B542804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943" y="1977498"/>
            <a:ext cx="2358223" cy="4445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CA9E1-613D-4805-8DC5-C238180AA249}"/>
              </a:ext>
            </a:extLst>
          </p:cNvPr>
          <p:cNvSpPr txBox="1"/>
          <p:nvPr/>
        </p:nvSpPr>
        <p:spPr>
          <a:xfrm>
            <a:off x="4843412" y="636189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만든 앱</a:t>
            </a:r>
          </a:p>
        </p:txBody>
      </p:sp>
    </p:spTree>
    <p:extLst>
      <p:ext uri="{BB962C8B-B14F-4D97-AF65-F5344CB8AC3E}">
        <p14:creationId xmlns:p14="http://schemas.microsoft.com/office/powerpoint/2010/main" val="17142373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955A3E-1594-4A4F-9A2E-C59B796F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27908"/>
            <a:ext cx="2415883" cy="42949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399113" y="2127908"/>
            <a:ext cx="2520814" cy="429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stCxn id="11" idx="3"/>
          </p:cNvCxnSpPr>
          <p:nvPr/>
        </p:nvCxnSpPr>
        <p:spPr>
          <a:xfrm flipV="1">
            <a:off x="3919927" y="3702570"/>
            <a:ext cx="592112" cy="5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6251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전체적으로는 </a:t>
            </a:r>
            <a:r>
              <a:rPr lang="en-US" altLang="ko-KR" dirty="0"/>
              <a:t>Constraint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맨 위에 </a:t>
            </a:r>
            <a:r>
              <a:rPr lang="en-US" altLang="ko-KR" dirty="0"/>
              <a:t>Toolbar </a:t>
            </a:r>
            <a:r>
              <a:rPr lang="ko-KR" altLang="en-US" dirty="0"/>
              <a:t>중간에는 여러 광고들</a:t>
            </a:r>
            <a:r>
              <a:rPr lang="en-US" altLang="ko-KR" dirty="0"/>
              <a:t>, </a:t>
            </a:r>
            <a:r>
              <a:rPr lang="ko-KR" altLang="en-US" dirty="0"/>
              <a:t>맨 아래에는 </a:t>
            </a:r>
            <a:r>
              <a:rPr lang="en-US" altLang="ko-KR" dirty="0"/>
              <a:t>Toolbar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두기 위해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08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955A3E-1594-4A4F-9A2E-C59B796F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27908"/>
            <a:ext cx="2415883" cy="42949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399113" y="2127908"/>
            <a:ext cx="2520814" cy="540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19927" y="2398079"/>
            <a:ext cx="592112" cy="13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Toolbar</a:t>
            </a:r>
            <a:r>
              <a:rPr lang="ko-KR" altLang="en-US" dirty="0"/>
              <a:t>를 사용해서 이 부분을 표현함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88506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955A3E-1594-4A4F-9A2E-C59B796F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27908"/>
            <a:ext cx="2415883" cy="42949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399113" y="2608288"/>
            <a:ext cx="2520814" cy="344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19927" y="3702572"/>
            <a:ext cx="592112" cy="62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7238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NestedScrollView</a:t>
            </a:r>
            <a:r>
              <a:rPr lang="ko-KR" altLang="en-US" dirty="0"/>
              <a:t>를 사용해 </a:t>
            </a:r>
            <a:r>
              <a:rPr lang="en-US" altLang="ko-KR" dirty="0"/>
              <a:t>Scroll</a:t>
            </a:r>
            <a:r>
              <a:rPr lang="ko-KR" altLang="en-US" dirty="0"/>
              <a:t>이 가능하도록 하였고</a:t>
            </a:r>
            <a:endParaRPr lang="en-US" altLang="ko-KR" dirty="0"/>
          </a:p>
          <a:p>
            <a:r>
              <a:rPr lang="ko-KR" altLang="en-US" dirty="0"/>
              <a:t>그 안에 </a:t>
            </a:r>
            <a:r>
              <a:rPr lang="en-US" altLang="ko-KR" dirty="0"/>
              <a:t>Constraint Layout</a:t>
            </a:r>
            <a:r>
              <a:rPr lang="ko-KR" altLang="en-US" dirty="0"/>
              <a:t>을 사용함</a:t>
            </a:r>
            <a:r>
              <a:rPr lang="en-US" altLang="ko-KR" dirty="0"/>
              <a:t>. </a:t>
            </a:r>
            <a:r>
              <a:rPr lang="ko-KR" altLang="en-US" dirty="0"/>
              <a:t>컨텐츠의 가로 길이를 제한하고</a:t>
            </a:r>
            <a:endParaRPr lang="en-US" altLang="ko-KR" dirty="0"/>
          </a:p>
          <a:p>
            <a:r>
              <a:rPr lang="ko-KR" altLang="en-US" dirty="0"/>
              <a:t>컨텐츠를 안에 두기 위함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Constraint Layout</a:t>
            </a:r>
            <a:r>
              <a:rPr lang="ko-KR" altLang="en-US" dirty="0"/>
              <a:t>안에 </a:t>
            </a:r>
            <a:r>
              <a:rPr lang="en-US" altLang="ko-KR" dirty="0"/>
              <a:t>Linear Layout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사용해 컨텐츠를 쌓아 나감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50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635D-FD72-44E3-A538-7C28875A2528}"/>
              </a:ext>
            </a:extLst>
          </p:cNvPr>
          <p:cNvSpPr txBox="1"/>
          <p:nvPr/>
        </p:nvSpPr>
        <p:spPr>
          <a:xfrm>
            <a:off x="1451579" y="1853754"/>
            <a:ext cx="474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r>
              <a:rPr lang="ko-KR" altLang="en-US" dirty="0"/>
              <a:t>는 모든 </a:t>
            </a:r>
            <a:r>
              <a:rPr lang="en-US" altLang="ko-KR" dirty="0"/>
              <a:t>Android View</a:t>
            </a:r>
            <a:r>
              <a:rPr lang="ko-KR" altLang="en-US" dirty="0"/>
              <a:t>들의 기본이 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BD45A-3CAC-4C3C-A27B-EC2101128638}"/>
              </a:ext>
            </a:extLst>
          </p:cNvPr>
          <p:cNvSpPr txBox="1"/>
          <p:nvPr/>
        </p:nvSpPr>
        <p:spPr>
          <a:xfrm>
            <a:off x="1451578" y="2223086"/>
            <a:ext cx="9843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크게 스크롤 관련</a:t>
            </a:r>
            <a:r>
              <a:rPr lang="en-US" altLang="ko-KR" dirty="0"/>
              <a:t>, </a:t>
            </a:r>
            <a:r>
              <a:rPr lang="ko-KR" altLang="en-US" dirty="0"/>
              <a:t>편의 기능 관련</a:t>
            </a:r>
            <a:r>
              <a:rPr lang="en-US" altLang="ko-KR" dirty="0"/>
              <a:t>, </a:t>
            </a:r>
            <a:r>
              <a:rPr lang="ko-KR" altLang="en-US" dirty="0"/>
              <a:t>투명도 관련</a:t>
            </a:r>
            <a:r>
              <a:rPr lang="en-US" altLang="ko-KR" dirty="0"/>
              <a:t>, </a:t>
            </a:r>
            <a:r>
              <a:rPr lang="ko-KR" altLang="en-US" dirty="0"/>
              <a:t>백그라운드 관련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포그라운드 관련</a:t>
            </a:r>
            <a:r>
              <a:rPr lang="en-US" altLang="ko-KR" dirty="0"/>
              <a:t>, </a:t>
            </a:r>
            <a:r>
              <a:rPr lang="ko-KR" altLang="en-US" dirty="0"/>
              <a:t>기타 스타일 관련</a:t>
            </a:r>
            <a:r>
              <a:rPr lang="en-US" altLang="ko-KR" dirty="0"/>
              <a:t>, </a:t>
            </a:r>
            <a:r>
              <a:rPr lang="ko-KR" altLang="en-US" dirty="0"/>
              <a:t>이벤트 관련</a:t>
            </a:r>
            <a:r>
              <a:rPr lang="en-US" altLang="ko-KR" dirty="0"/>
              <a:t>, </a:t>
            </a:r>
            <a:r>
              <a:rPr lang="ko-KR" altLang="en-US" dirty="0"/>
              <a:t>포커스 관련</a:t>
            </a:r>
            <a:r>
              <a:rPr lang="en-US" altLang="ko-KR" dirty="0"/>
              <a:t>, </a:t>
            </a:r>
            <a:r>
              <a:rPr lang="ko-KR" altLang="en-US" dirty="0"/>
              <a:t>식별 관련</a:t>
            </a:r>
            <a:r>
              <a:rPr lang="en-US" altLang="ko-KR" dirty="0"/>
              <a:t>, </a:t>
            </a:r>
            <a:r>
              <a:rPr lang="ko-KR" altLang="en-US" dirty="0"/>
              <a:t>레이어 관련</a:t>
            </a:r>
            <a:r>
              <a:rPr lang="en-US" altLang="ko-KR" dirty="0"/>
              <a:t>, </a:t>
            </a:r>
            <a:r>
              <a:rPr lang="ko-KR" altLang="en-US" dirty="0"/>
              <a:t>크기 관련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padding</a:t>
            </a:r>
            <a:r>
              <a:rPr lang="ko-KR" altLang="en-US" dirty="0"/>
              <a:t> 관련</a:t>
            </a:r>
            <a:r>
              <a:rPr lang="en-US" altLang="ko-KR" dirty="0"/>
              <a:t>, </a:t>
            </a:r>
            <a:r>
              <a:rPr lang="ko-KR" altLang="en-US" dirty="0"/>
              <a:t>회전 관련</a:t>
            </a:r>
            <a:r>
              <a:rPr lang="en-US" altLang="ko-KR" dirty="0"/>
              <a:t>, </a:t>
            </a:r>
            <a:r>
              <a:rPr lang="ko-KR" altLang="en-US" dirty="0"/>
              <a:t>위치 관련 등이 있었음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475C1-4945-4900-89B4-00EA3EF392D2}"/>
              </a:ext>
            </a:extLst>
          </p:cNvPr>
          <p:cNvSpPr txBox="1"/>
          <p:nvPr/>
        </p:nvSpPr>
        <p:spPr>
          <a:xfrm>
            <a:off x="1451578" y="3146416"/>
            <a:ext cx="768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여기에서 알 수 있듯이 </a:t>
            </a:r>
            <a:r>
              <a:rPr lang="en-US" altLang="ko-KR" dirty="0"/>
              <a:t>View</a:t>
            </a:r>
            <a:r>
              <a:rPr lang="ko-KR" altLang="en-US" dirty="0"/>
              <a:t>에는 모든 </a:t>
            </a:r>
            <a:r>
              <a:rPr lang="en-US" altLang="ko-KR" dirty="0"/>
              <a:t>View</a:t>
            </a:r>
            <a:r>
              <a:rPr lang="ko-KR" altLang="en-US" dirty="0"/>
              <a:t>에 필요한 기본 기능이 들어있음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35225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955A3E-1594-4A4F-9A2E-C59B796F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27908"/>
            <a:ext cx="2415883" cy="42949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399113" y="4422098"/>
            <a:ext cx="2520814" cy="163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19927" y="3702573"/>
            <a:ext cx="592112" cy="153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5555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Relative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맨 위에 </a:t>
            </a:r>
            <a:r>
              <a:rPr lang="en-US" altLang="ko-KR" dirty="0"/>
              <a:t>“</a:t>
            </a:r>
            <a:r>
              <a:rPr lang="ko-KR" altLang="en-US" dirty="0"/>
              <a:t>추천</a:t>
            </a:r>
            <a:r>
              <a:rPr lang="en-US" altLang="ko-KR" dirty="0"/>
              <a:t>＂</a:t>
            </a:r>
            <a:r>
              <a:rPr lang="ko-KR" altLang="en-US" dirty="0"/>
              <a:t>글자와 아래에 스크롤 되는 것이 있어</a:t>
            </a:r>
            <a:endParaRPr lang="en-US" altLang="ko-KR" dirty="0"/>
          </a:p>
          <a:p>
            <a:r>
              <a:rPr lang="ko-KR" altLang="en-US" dirty="0"/>
              <a:t>이것이 적절하다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1598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955A3E-1594-4A4F-9A2E-C59B796F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27908"/>
            <a:ext cx="2415883" cy="42949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399113" y="4691921"/>
            <a:ext cx="1703851" cy="1361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02964" y="3702574"/>
            <a:ext cx="1409075" cy="16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524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Relative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 err="1"/>
              <a:t>별표등이</a:t>
            </a:r>
            <a:r>
              <a:rPr lang="ko-KR" altLang="en-US" dirty="0"/>
              <a:t> 상대적인 관계가 보여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787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86BF20-31D2-4D8D-BD3E-8A8B4A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2" y="1994491"/>
            <a:ext cx="2490930" cy="4428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141766" y="3777521"/>
            <a:ext cx="2490930" cy="1064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32696" y="3890665"/>
            <a:ext cx="879343" cy="57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Relative Layout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카테고리 모두보기 </a:t>
            </a:r>
            <a:r>
              <a:rPr lang="en-US" altLang="ko-KR" dirty="0"/>
              <a:t>chip </a:t>
            </a:r>
            <a:r>
              <a:rPr lang="ko-KR" altLang="en-US" dirty="0"/>
              <a:t>버튼에 상대적 관계가 보여 이를 사용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chip </a:t>
            </a:r>
            <a:r>
              <a:rPr lang="ko-KR" altLang="en-US" dirty="0"/>
              <a:t>버튼 사이에는 </a:t>
            </a:r>
            <a:r>
              <a:rPr lang="en-US" altLang="ko-KR" dirty="0"/>
              <a:t>linear button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76008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F0DFE1-C5AD-4FDE-AD05-66219335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9" y="1511776"/>
            <a:ext cx="2676250" cy="47577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33B08-6D00-443A-82CA-72EC54F09836}"/>
              </a:ext>
            </a:extLst>
          </p:cNvPr>
          <p:cNvSpPr/>
          <p:nvPr/>
        </p:nvSpPr>
        <p:spPr>
          <a:xfrm>
            <a:off x="1141766" y="3777521"/>
            <a:ext cx="2490930" cy="1064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6E59DE-CDE8-4A42-AE36-BF5CDECAC6D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32696" y="3752166"/>
            <a:ext cx="879343" cy="7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16F8D-EF1F-47A8-8DD7-32F1F73B5418}"/>
              </a:ext>
            </a:extLst>
          </p:cNvPr>
          <p:cNvSpPr txBox="1"/>
          <p:nvPr/>
        </p:nvSpPr>
        <p:spPr>
          <a:xfrm>
            <a:off x="4512039" y="342900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Layout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액자와 같은 형식이어서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3431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277C-418A-40A0-9FAB-F24F5CF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예제</a:t>
            </a:r>
            <a:r>
              <a:rPr lang="en-US" altLang="ko-KR" dirty="0"/>
              <a:t>3-udemy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F92D-9D3D-40C1-87B6-9A2A84ADF244}"/>
              </a:ext>
            </a:extLst>
          </p:cNvPr>
          <p:cNvSpPr txBox="1"/>
          <p:nvPr/>
        </p:nvSpPr>
        <p:spPr>
          <a:xfrm>
            <a:off x="1993692" y="642281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만든 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925E6C-BBCE-47E2-90AF-A572DF9D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7174"/>
            <a:ext cx="2112680" cy="4242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9D6B7D-633E-4C40-8889-DB803251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05" y="2017174"/>
            <a:ext cx="2091685" cy="42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572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541</TotalTime>
  <Words>4218</Words>
  <Application>Microsoft Office PowerPoint</Application>
  <PresentationFormat>와이드스크린</PresentationFormat>
  <Paragraphs>826</Paragraphs>
  <Slides>94</Slides>
  <Notes>86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8" baseType="lpstr">
      <vt:lpstr>맑은 고딕</vt:lpstr>
      <vt:lpstr>Arial</vt:lpstr>
      <vt:lpstr>Gill Sans MT</vt:lpstr>
      <vt:lpstr>갤러리</vt:lpstr>
      <vt:lpstr>1주차 발표자료</vt:lpstr>
      <vt:lpstr>Palette에 대해</vt:lpstr>
      <vt:lpstr>Palette에 대해</vt:lpstr>
      <vt:lpstr>Palette에 대해</vt:lpstr>
      <vt:lpstr>Palette에 대해</vt:lpstr>
      <vt:lpstr>Palette에 대해</vt:lpstr>
      <vt:lpstr>Palette에 대해</vt:lpstr>
      <vt:lpstr>Palette에 대해</vt:lpstr>
      <vt:lpstr>View</vt:lpstr>
      <vt:lpstr>TextView</vt:lpstr>
      <vt:lpstr>EditText</vt:lpstr>
      <vt:lpstr>autoCompletetextview</vt:lpstr>
      <vt:lpstr>Multiautocompletetextview</vt:lpstr>
      <vt:lpstr>CheckedTextView</vt:lpstr>
      <vt:lpstr>Button</vt:lpstr>
      <vt:lpstr>Checkbox</vt:lpstr>
      <vt:lpstr>CHIP</vt:lpstr>
      <vt:lpstr>chipgroup</vt:lpstr>
      <vt:lpstr>RadioButton</vt:lpstr>
      <vt:lpstr>RadioGroup</vt:lpstr>
      <vt:lpstr>ToggleButton</vt:lpstr>
      <vt:lpstr>Switch</vt:lpstr>
      <vt:lpstr>Textureview</vt:lpstr>
      <vt:lpstr>SPACE</vt:lpstr>
      <vt:lpstr>ImageView</vt:lpstr>
      <vt:lpstr>imagebutton</vt:lpstr>
      <vt:lpstr>FloatingActionButton</vt:lpstr>
      <vt:lpstr>ViewStub</vt:lpstr>
      <vt:lpstr>TextinputLayout</vt:lpstr>
      <vt:lpstr>searchview</vt:lpstr>
      <vt:lpstr>ListView</vt:lpstr>
      <vt:lpstr>Recyclerview</vt:lpstr>
      <vt:lpstr>viewPager2</vt:lpstr>
      <vt:lpstr>toolbar</vt:lpstr>
      <vt:lpstr>BoTtomappbar</vt:lpstr>
      <vt:lpstr>WebView</vt:lpstr>
      <vt:lpstr>Spinner</vt:lpstr>
      <vt:lpstr>SurfaceView</vt:lpstr>
      <vt:lpstr>VideoView</vt:lpstr>
      <vt:lpstr>progressbar</vt:lpstr>
      <vt:lpstr>Seekbar</vt:lpstr>
      <vt:lpstr>Ratingbar</vt:lpstr>
      <vt:lpstr>Manifest</vt:lpstr>
      <vt:lpstr>&lt;Manifest&gt;</vt:lpstr>
      <vt:lpstr>&lt;Application&gt;</vt:lpstr>
      <vt:lpstr>&lt;Activity&gt;</vt:lpstr>
      <vt:lpstr>&lt;Activity-alias&gt;</vt:lpstr>
      <vt:lpstr>&lt;Service&gt;</vt:lpstr>
      <vt:lpstr>&lt;Receiver&gt;</vt:lpstr>
      <vt:lpstr>&lt;intent-filter&gt;</vt:lpstr>
      <vt:lpstr>&lt;action&gt;</vt:lpstr>
      <vt:lpstr>&lt;category&gt;</vt:lpstr>
      <vt:lpstr>&lt;data&gt;</vt:lpstr>
      <vt:lpstr>&lt;meta-data&gt;</vt:lpstr>
      <vt:lpstr>&lt;provider&gt;</vt:lpstr>
      <vt:lpstr>&lt;use-library&gt;</vt:lpstr>
      <vt:lpstr>&lt;compatible-screens&gt;</vt:lpstr>
      <vt:lpstr>&lt;grant-uri-permission&gt;</vt:lpstr>
      <vt:lpstr>&lt;instrumentation&gt;</vt:lpstr>
      <vt:lpstr>&lt;path-permission&gt;</vt:lpstr>
      <vt:lpstr>&lt;permission&gt;</vt:lpstr>
      <vt:lpstr>&lt;permission-group&gt;</vt:lpstr>
      <vt:lpstr>&lt;permission-tree&gt;</vt:lpstr>
      <vt:lpstr>&lt;supports-gl-texture&gt;</vt:lpstr>
      <vt:lpstr>&lt;supports-screens&gt;</vt:lpstr>
      <vt:lpstr>&lt;uses-configuration&gt;</vt:lpstr>
      <vt:lpstr>&lt;uses-feature&gt;</vt:lpstr>
      <vt:lpstr>&lt;uses-permission&gt;</vt:lpstr>
      <vt:lpstr>&lt;uses-permission-sdk-23&gt;</vt:lpstr>
      <vt:lpstr>&lt;uses-sdk&gt;</vt:lpstr>
      <vt:lpstr>Linear Layout</vt:lpstr>
      <vt:lpstr>Relative layout</vt:lpstr>
      <vt:lpstr>frame layout</vt:lpstr>
      <vt:lpstr>Table layout</vt:lpstr>
      <vt:lpstr>Grid layout</vt:lpstr>
      <vt:lpstr>Constraint layout</vt:lpstr>
      <vt:lpstr>Layout 예제1-계산기</vt:lpstr>
      <vt:lpstr>Layout 예제1-계산기</vt:lpstr>
      <vt:lpstr>Layout 예제1-계산기</vt:lpstr>
      <vt:lpstr>Layout 예제1-계산기</vt:lpstr>
      <vt:lpstr>Layout 예제1-계산기</vt:lpstr>
      <vt:lpstr>Layout 예제2-카카오톡 친구 목록</vt:lpstr>
      <vt:lpstr>Layout 예제2-카카오톡 친구 목록</vt:lpstr>
      <vt:lpstr>Layout 예제2-카카오톡 친구 목록</vt:lpstr>
      <vt:lpstr>Layout 예제2-카카오톡 친구 목록</vt:lpstr>
      <vt:lpstr>Layout 예제2-카카오톡 친구 목록</vt:lpstr>
      <vt:lpstr>Layout 예제3-udemy</vt:lpstr>
      <vt:lpstr>Layout 예제3-udemy</vt:lpstr>
      <vt:lpstr>Layout 예제3-udemy</vt:lpstr>
      <vt:lpstr>Layout 예제3-udemy</vt:lpstr>
      <vt:lpstr>Layout 예제3-udemy</vt:lpstr>
      <vt:lpstr>Layout 예제3-udemy</vt:lpstr>
      <vt:lpstr>Layout 예제3-udemy</vt:lpstr>
      <vt:lpstr>Layout 예제3-udemy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발표자료</dc:title>
  <dc:creator>조 승효</dc:creator>
  <cp:lastModifiedBy>조 승효</cp:lastModifiedBy>
  <cp:revision>60</cp:revision>
  <dcterms:created xsi:type="dcterms:W3CDTF">2021-04-15T07:15:17Z</dcterms:created>
  <dcterms:modified xsi:type="dcterms:W3CDTF">2021-04-17T01:43:53Z</dcterms:modified>
</cp:coreProperties>
</file>