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70" r:id="rId5"/>
    <p:sldId id="268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D233-04CD-42F8-9508-5B51EEABC85D}" type="datetimeFigureOut">
              <a:rPr lang="en-IN" smtClean="0"/>
              <a:pPr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9300-92A2-447D-9AFF-A97543B36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676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D233-04CD-42F8-9508-5B51EEABC85D}" type="datetimeFigureOut">
              <a:rPr lang="en-IN" smtClean="0"/>
              <a:pPr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9300-92A2-447D-9AFF-A97543B36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187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D233-04CD-42F8-9508-5B51EEABC85D}" type="datetimeFigureOut">
              <a:rPr lang="en-IN" smtClean="0"/>
              <a:pPr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9300-92A2-447D-9AFF-A97543B36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78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D233-04CD-42F8-9508-5B51EEABC85D}" type="datetimeFigureOut">
              <a:rPr lang="en-IN" smtClean="0"/>
              <a:pPr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9300-92A2-447D-9AFF-A97543B36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2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D233-04CD-42F8-9508-5B51EEABC85D}" type="datetimeFigureOut">
              <a:rPr lang="en-IN" smtClean="0"/>
              <a:pPr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9300-92A2-447D-9AFF-A97543B36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703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D233-04CD-42F8-9508-5B51EEABC85D}" type="datetimeFigureOut">
              <a:rPr lang="en-IN" smtClean="0"/>
              <a:pPr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9300-92A2-447D-9AFF-A97543B36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171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D233-04CD-42F8-9508-5B51EEABC85D}" type="datetimeFigureOut">
              <a:rPr lang="en-IN" smtClean="0"/>
              <a:pPr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9300-92A2-447D-9AFF-A97543B36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25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D233-04CD-42F8-9508-5B51EEABC85D}" type="datetimeFigureOut">
              <a:rPr lang="en-IN" smtClean="0"/>
              <a:pPr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9300-92A2-447D-9AFF-A97543B36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433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D233-04CD-42F8-9508-5B51EEABC85D}" type="datetimeFigureOut">
              <a:rPr lang="en-IN" smtClean="0"/>
              <a:pPr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9300-92A2-447D-9AFF-A97543B36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151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D233-04CD-42F8-9508-5B51EEABC85D}" type="datetimeFigureOut">
              <a:rPr lang="en-IN" smtClean="0"/>
              <a:pPr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9300-92A2-447D-9AFF-A97543B36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466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D233-04CD-42F8-9508-5B51EEABC85D}" type="datetimeFigureOut">
              <a:rPr lang="en-IN" smtClean="0"/>
              <a:pPr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9300-92A2-447D-9AFF-A97543B36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379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9D233-04CD-42F8-9508-5B51EEABC85D}" type="datetimeFigureOut">
              <a:rPr lang="en-IN" smtClean="0"/>
              <a:pPr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A9300-92A2-447D-9AFF-A97543B36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239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IT341 ML Lab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Logistic Regression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930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predicts the probability value for </a:t>
            </a:r>
            <a:r>
              <a:rPr lang="en-US" dirty="0" smtClean="0"/>
              <a:t>a binary outcome </a:t>
            </a:r>
            <a:r>
              <a:rPr lang="en-US" dirty="0"/>
              <a:t>or state</a:t>
            </a:r>
          </a:p>
          <a:p>
            <a:r>
              <a:rPr lang="en-US" dirty="0" smtClean="0"/>
              <a:t>Works with both </a:t>
            </a:r>
            <a:r>
              <a:rPr lang="en-US" dirty="0"/>
              <a:t> </a:t>
            </a:r>
            <a:r>
              <a:rPr lang="en-US" dirty="0" smtClean="0"/>
              <a:t>continuous </a:t>
            </a:r>
            <a:r>
              <a:rPr lang="en-US" dirty="0"/>
              <a:t>and discrete </a:t>
            </a:r>
            <a:r>
              <a:rPr lang="en-US" dirty="0" smtClean="0"/>
              <a:t>datasets</a:t>
            </a:r>
          </a:p>
          <a:p>
            <a:r>
              <a:rPr lang="en-US" dirty="0" smtClean="0"/>
              <a:t>log </a:t>
            </a:r>
            <a:r>
              <a:rPr lang="en-US" dirty="0"/>
              <a:t>of odds (</a:t>
            </a:r>
            <a:r>
              <a:rPr lang="en-US" dirty="0" err="1"/>
              <a:t>logit</a:t>
            </a:r>
            <a:r>
              <a:rPr lang="en-US" dirty="0"/>
              <a:t>) for an outcome </a:t>
            </a:r>
            <a:r>
              <a:rPr lang="en-US" dirty="0" smtClean="0"/>
              <a:t>is assumed to </a:t>
            </a:r>
            <a:r>
              <a:rPr lang="en-US" dirty="0"/>
              <a:t>be linearly related with the input </a:t>
            </a:r>
            <a:r>
              <a:rPr lang="en-US" dirty="0" smtClean="0"/>
              <a:t>variables in the dataset</a:t>
            </a:r>
            <a:endParaRPr lang="en-US" dirty="0"/>
          </a:p>
          <a:p>
            <a:r>
              <a:rPr lang="en-US" dirty="0"/>
              <a:t>Using this relation, logistic function is derived to compute probability </a:t>
            </a:r>
            <a:r>
              <a:rPr lang="en-US" dirty="0" smtClean="0"/>
              <a:t>of an outcome for a given input sample. </a:t>
            </a:r>
          </a:p>
          <a:p>
            <a:r>
              <a:rPr lang="en-US" dirty="0" smtClean="0"/>
              <a:t>It </a:t>
            </a:r>
            <a:r>
              <a:rPr lang="en-US" dirty="0"/>
              <a:t>forms a curve like the "S" form. The S-form curve is called the Sigmoid function </a:t>
            </a:r>
          </a:p>
          <a:p>
            <a:r>
              <a:rPr lang="en-US" dirty="0"/>
              <a:t>Output of the logistic function is compared with a threshold value to get a binary outcome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041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Logit</a:t>
            </a:r>
            <a:r>
              <a:rPr lang="en-US" dirty="0" smtClean="0"/>
              <a:t> Function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08308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Logit</a:t>
                </a:r>
                <a:r>
                  <a:rPr lang="en-US" dirty="0"/>
                  <a:t> function is defined as the natural log of the odds.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	odds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 , </a:t>
                </a:r>
                <a:r>
                  <a:rPr lang="en-US" dirty="0" err="1" smtClean="0"/>
                  <a:t>logit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algn="just"/>
                <a:r>
                  <a:rPr lang="en-US" dirty="0" smtClean="0"/>
                  <a:t>probability </a:t>
                </a:r>
                <a:r>
                  <a:rPr lang="en-US" dirty="0"/>
                  <a:t>of 0.5 corresponds to a </a:t>
                </a:r>
                <a:r>
                  <a:rPr lang="en-US" dirty="0" err="1"/>
                  <a:t>logit</a:t>
                </a:r>
                <a:r>
                  <a:rPr lang="en-US" dirty="0"/>
                  <a:t> of 0, 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probabilities </a:t>
                </a:r>
                <a:r>
                  <a:rPr lang="en-US" dirty="0"/>
                  <a:t>smaller than 0.5 correspond to negative </a:t>
                </a:r>
                <a:r>
                  <a:rPr lang="en-US" dirty="0" err="1"/>
                  <a:t>logit</a:t>
                </a:r>
                <a:r>
                  <a:rPr lang="en-US" dirty="0"/>
                  <a:t/>
                </a:r>
                <a:r>
                  <a:rPr lang="en-US" dirty="0" smtClean="0"/>
                  <a:t>values</a:t>
                </a:r>
              </a:p>
              <a:p>
                <a:pPr algn="just"/>
                <a:r>
                  <a:rPr lang="en-US" dirty="0" smtClean="0"/>
                  <a:t>probabilities </a:t>
                </a:r>
                <a:r>
                  <a:rPr lang="en-US" dirty="0"/>
                  <a:t>greater than 0.5 correspond to positive </a:t>
                </a:r>
                <a:r>
                  <a:rPr lang="en-US" dirty="0" err="1"/>
                  <a:t>logit</a:t>
                </a:r>
                <a:r>
                  <a:rPr lang="en-US" dirty="0"/>
                  <a:t> values. </a:t>
                </a:r>
                <a:endParaRPr lang="en-US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083085" cy="4351338"/>
              </a:xfrm>
              <a:blipFill rotWithShape="0">
                <a:blip r:embed="rId2"/>
                <a:stretch>
                  <a:fillRect l="-102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61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Logistic function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9768" y="1946343"/>
            <a:ext cx="2880575" cy="11852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7116" y="4749956"/>
            <a:ext cx="4851624" cy="1431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8508" y="3412186"/>
            <a:ext cx="3026534" cy="11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243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training the model coefficients (slope and bias) are adjusted to maximize the likelihood of correct prediction and hence minimize prediction error</a:t>
            </a:r>
          </a:p>
          <a:p>
            <a:r>
              <a:rPr lang="en-US" dirty="0" smtClean="0"/>
              <a:t>The objective is to bring the predicted probability close to 1 for the data point corresponding to an outcome and close to 0 for the other outcome</a:t>
            </a:r>
          </a:p>
          <a:p>
            <a:r>
              <a:rPr lang="en-US" dirty="0" smtClean="0"/>
              <a:t>After initial function is estimated, the process is repeated until Log Likelihood does not change significantly</a:t>
            </a:r>
            <a:endParaRPr lang="en-IN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6909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Standardization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Standardizing a dataset involves rescaling the distribution of values so that the mean of observed values is 0 and the standard deviation is 1.</a:t>
            </a:r>
          </a:p>
          <a:p>
            <a:pPr fontAlgn="base"/>
            <a:r>
              <a:rPr lang="en-US" dirty="0"/>
              <a:t>This can be thought of as subtracting the mean value or centering the data.</a:t>
            </a:r>
          </a:p>
          <a:p>
            <a:r>
              <a:rPr lang="en-US" dirty="0" smtClean="0"/>
              <a:t>Standardize the input training and testing data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	from </a:t>
            </a:r>
            <a:r>
              <a:rPr lang="en-IN" dirty="0" err="1">
                <a:solidFill>
                  <a:srgbClr val="0070C0"/>
                </a:solidFill>
              </a:rPr>
              <a:t>sklearn.preprocessing</a:t>
            </a:r>
            <a:r>
              <a:rPr lang="en-IN" dirty="0">
                <a:solidFill>
                  <a:srgbClr val="0070C0"/>
                </a:solidFill>
              </a:rPr>
              <a:t> import </a:t>
            </a:r>
            <a:r>
              <a:rPr lang="en-IN" dirty="0" err="1">
                <a:solidFill>
                  <a:srgbClr val="0070C0"/>
                </a:solidFill>
              </a:rPr>
              <a:t>StandardScaler</a:t>
            </a: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	</a:t>
            </a:r>
            <a:r>
              <a:rPr lang="en-IN" dirty="0" err="1" smtClean="0">
                <a:solidFill>
                  <a:srgbClr val="0070C0"/>
                </a:solidFill>
              </a:rPr>
              <a:t>scaler.fit_transform</a:t>
            </a:r>
            <a:r>
              <a:rPr lang="en-IN" dirty="0" smtClean="0">
                <a:solidFill>
                  <a:srgbClr val="0070C0"/>
                </a:solidFill>
              </a:rPr>
              <a:t>()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173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Logistic Regression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from </a:t>
            </a:r>
            <a:r>
              <a:rPr lang="en-IN" dirty="0" err="1">
                <a:solidFill>
                  <a:srgbClr val="0070C0"/>
                </a:solidFill>
              </a:rPr>
              <a:t>sklearn.linear_model</a:t>
            </a:r>
            <a:r>
              <a:rPr lang="en-IN" dirty="0">
                <a:solidFill>
                  <a:srgbClr val="0070C0"/>
                </a:solidFill>
              </a:rPr>
              <a:t> import </a:t>
            </a:r>
            <a:r>
              <a:rPr lang="en-IN" dirty="0" err="1" smtClean="0">
                <a:solidFill>
                  <a:srgbClr val="0070C0"/>
                </a:solidFill>
              </a:rPr>
              <a:t>LogisticRegression</a:t>
            </a:r>
            <a:endParaRPr lang="en-IN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Common Parameters</a:t>
            </a:r>
          </a:p>
          <a:p>
            <a:r>
              <a:rPr lang="en-US" dirty="0"/>
              <a:t>s</a:t>
            </a:r>
            <a:r>
              <a:rPr lang="en-US" dirty="0" smtClean="0"/>
              <a:t>olver- optimization algorithm </a:t>
            </a:r>
          </a:p>
          <a:p>
            <a:r>
              <a:rPr lang="en-US" dirty="0" smtClean="0"/>
              <a:t>Regularization strength(C)</a:t>
            </a:r>
          </a:p>
          <a:p>
            <a:r>
              <a:rPr lang="en-IN" dirty="0" err="1" smtClean="0"/>
              <a:t>multi_class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612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Assignment 9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Problem 1</a:t>
            </a:r>
          </a:p>
          <a:p>
            <a:r>
              <a:rPr lang="en-US" dirty="0" smtClean="0"/>
              <a:t>Implement binary classification using logistic regression</a:t>
            </a:r>
          </a:p>
          <a:p>
            <a:r>
              <a:rPr lang="en-US" dirty="0" smtClean="0"/>
              <a:t>Print confusion matrix and accuracy</a:t>
            </a:r>
          </a:p>
          <a:p>
            <a:r>
              <a:rPr lang="en-US" dirty="0" smtClean="0"/>
              <a:t>Check for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Problem 2</a:t>
            </a:r>
          </a:p>
          <a:p>
            <a:r>
              <a:rPr lang="en-US" dirty="0"/>
              <a:t>Implement </a:t>
            </a:r>
            <a:r>
              <a:rPr lang="en-US" dirty="0" smtClean="0"/>
              <a:t>multiclass classification (one versus </a:t>
            </a:r>
            <a:r>
              <a:rPr lang="en-US" smtClean="0"/>
              <a:t>rest strategy) </a:t>
            </a:r>
            <a:r>
              <a:rPr lang="en-US" dirty="0" smtClean="0"/>
              <a:t>using </a:t>
            </a:r>
            <a:r>
              <a:rPr lang="en-US" dirty="0"/>
              <a:t>logistic regression</a:t>
            </a:r>
          </a:p>
          <a:p>
            <a:r>
              <a:rPr lang="en-US" dirty="0"/>
              <a:t>Print confusion matrix and accuracy</a:t>
            </a:r>
          </a:p>
          <a:p>
            <a:r>
              <a:rPr lang="en-US" dirty="0"/>
              <a:t>Check for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4298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0221FC81B2E40A91FE1ED9A793B62" ma:contentTypeVersion="0" ma:contentTypeDescription="Create a new document." ma:contentTypeScope="" ma:versionID="18d5b73451759808b74bf122cffa0a8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C6E137-AB12-44BD-97F2-C32D8ABF88ED}"/>
</file>

<file path=customXml/itemProps2.xml><?xml version="1.0" encoding="utf-8"?>
<ds:datastoreItem xmlns:ds="http://schemas.openxmlformats.org/officeDocument/2006/customXml" ds:itemID="{47BD8D18-2495-4D4E-ADCC-3048C38F936B}"/>
</file>

<file path=customXml/itemProps3.xml><?xml version="1.0" encoding="utf-8"?>
<ds:datastoreItem xmlns:ds="http://schemas.openxmlformats.org/officeDocument/2006/customXml" ds:itemID="{E51AB1C3-2DC6-4854-B9C8-1A870041E80D}"/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202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IT341 ML Lab</vt:lpstr>
      <vt:lpstr>Logistic Regression</vt:lpstr>
      <vt:lpstr>Logit Function</vt:lpstr>
      <vt:lpstr>Deriving Logistic function</vt:lpstr>
      <vt:lpstr>Logistic Regression</vt:lpstr>
      <vt:lpstr>Data Standardization</vt:lpstr>
      <vt:lpstr>Sklearn Logistic Regression Model</vt:lpstr>
      <vt:lpstr>Assignment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IT341 ML Lab</dc:title>
  <dc:creator>Amritanjali</dc:creator>
  <cp:lastModifiedBy>VP LAB</cp:lastModifiedBy>
  <cp:revision>38</cp:revision>
  <dcterms:created xsi:type="dcterms:W3CDTF">2022-03-08T11:56:51Z</dcterms:created>
  <dcterms:modified xsi:type="dcterms:W3CDTF">2022-03-25T08:54:34Z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0x01010057D0221FC81B2E40A91FE1ED9A793B62</vt:lpwstr>
  </property>
</Properties>
</file>