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5" r:id="rId3"/>
    <p:sldId id="259" r:id="rId4"/>
    <p:sldId id="258" r:id="rId5"/>
    <p:sldId id="264" r:id="rId6"/>
    <p:sldId id="261" r:id="rId7"/>
    <p:sldId id="260" r:id="rId8"/>
    <p:sldId id="262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90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F0FE8-D729-4E5B-8D05-1EFA4F094B25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94518-59AF-4483-ACF6-29352C866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08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94518-59AF-4483-ACF6-29352C8667A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17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94518-59AF-4483-ACF6-29352C8667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415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107950" y="260350"/>
            <a:ext cx="8856663" cy="504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1662356"/>
            <a:ext cx="6408712" cy="4705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algn="l" defTabSz="914400" rtl="0" eaLnBrk="1" fontAlgn="base" latinLnBrk="1" hangingPunct="1">
              <a:spcBef>
                <a:spcPct val="0"/>
              </a:spcBef>
              <a:defRPr lang="ko-KR" altLang="en-US"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552" y="2149634"/>
            <a:ext cx="6400800" cy="312440"/>
          </a:xfr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marL="0" indent="0" algn="l" defTabSz="914400" rtl="0" eaLnBrk="1" fontAlgn="base" latinLnBrk="1" hangingPunct="1">
              <a:spcBef>
                <a:spcPct val="0"/>
              </a:spcBef>
              <a:buNone/>
              <a:defRPr lang="ko-KR" altLang="en-US"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altLang="ko-KR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A7F2C-3DC6-41BE-AA18-0E1FB51EF800}" type="datetimeFigureOut">
              <a:rPr lang="ko-KR" altLang="en-US"/>
              <a:pPr>
                <a:defRPr/>
              </a:pPr>
              <a:t>2017-11-14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0144D-9BAF-4759-8CEA-20616295F2C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582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5C203-798A-45C7-8D45-0358790B4DA9}" type="datetimeFigureOut">
              <a:rPr lang="ko-KR" altLang="en-US"/>
              <a:pPr>
                <a:defRPr/>
              </a:pPr>
              <a:t>2017-11-14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E259C-B165-49B5-87AC-645331E58A9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51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6056E-8DC9-4B2C-99C8-DD414717BE09}" type="datetimeFigureOut">
              <a:rPr lang="ko-KR" altLang="en-US"/>
              <a:pPr>
                <a:defRPr/>
              </a:pPr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08E40-B96C-4ED7-95F6-D6868BDDAA0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863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3F08F-0A16-4CA3-8E4B-D3014E726FBF}" type="datetimeFigureOut">
              <a:rPr lang="ko-KR" altLang="en-US"/>
              <a:pPr>
                <a:defRPr/>
              </a:pPr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C15FA-F75D-48CD-ABF5-6BDFB82EE6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877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848" y="144463"/>
            <a:ext cx="8332182" cy="33178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374848" y="550260"/>
            <a:ext cx="8424863" cy="561660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200F1-BC46-4FCD-B96A-2FA617973304}" type="datetimeFigureOut">
              <a:rPr lang="ko-KR" altLang="en-US"/>
              <a:pPr>
                <a:defRPr/>
              </a:pPr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23930-571E-4B00-AC80-10FE8FA94D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73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ABC3E-1088-48D6-A4D2-F19702D11CD5}" type="datetimeFigureOut">
              <a:rPr lang="ko-KR" altLang="en-US"/>
              <a:pPr>
                <a:defRPr/>
              </a:pPr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079AE-6175-4C3E-8C02-0361F3E6686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05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B7C8D-CE16-4255-978B-E877585A5DED}" type="datetimeFigureOut">
              <a:rPr lang="ko-KR" altLang="en-US"/>
              <a:pPr>
                <a:defRPr/>
              </a:pPr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E5D7E-1801-473E-ADF7-43F6D5ED01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224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4EEE1-E0F5-4A50-92FF-AF12DE235182}" type="datetimeFigureOut">
              <a:rPr lang="ko-KR" altLang="en-US"/>
              <a:pPr>
                <a:defRPr/>
              </a:pPr>
              <a:t>2017-11-14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A3DE7-8663-476F-B0C4-55DCDA64E61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92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105A3-457E-4813-B122-A6F5979BD29B}" type="datetimeFigureOut">
              <a:rPr lang="ko-KR" altLang="en-US"/>
              <a:pPr>
                <a:defRPr/>
              </a:pPr>
              <a:t>2017-11-14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A4EC1-0ED4-462C-9148-D856208F03B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97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1587D-97BA-4197-98BA-C7940A8E47A3}" type="datetimeFigureOut">
              <a:rPr lang="ko-KR" altLang="en-US"/>
              <a:pPr>
                <a:defRPr/>
              </a:pPr>
              <a:t>2017-11-14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29B1E-DC3E-42E4-A433-0046306AC0D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CBF0E-7AB6-468D-AC21-BF94DAA7520E}" type="datetimeFigureOut">
              <a:rPr lang="ko-KR" altLang="en-US"/>
              <a:pPr>
                <a:defRPr/>
              </a:pPr>
              <a:t>2017-11-14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3D284-1212-4C97-AD9A-0852C0CA562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36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FDFCA-0289-4A97-AD73-60894218BECF}" type="datetimeFigureOut">
              <a:rPr lang="ko-KR" altLang="en-US"/>
              <a:pPr>
                <a:defRPr/>
              </a:pPr>
              <a:t>2017-11-14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655B2-2CFB-45FC-9A83-7DD53659F81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43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74650" y="144463"/>
            <a:ext cx="8332788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 </a:t>
            </a:r>
            <a:r>
              <a:rPr lang="en-US" altLang="ko-KR" smtClean="0"/>
              <a:t>[</a:t>
            </a:r>
            <a:r>
              <a:rPr lang="ko-KR" altLang="en-US" smtClean="0"/>
              <a:t>맑은 고딕 </a:t>
            </a:r>
            <a:r>
              <a:rPr lang="en-US" altLang="ko-KR" smtClean="0"/>
              <a:t>bold, 14pt]</a:t>
            </a:r>
            <a:endParaRPr lang="ko-KR" altLang="en-US" smtClean="0"/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74650" y="549275"/>
            <a:ext cx="8291513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소제목 </a:t>
            </a:r>
            <a:r>
              <a:rPr lang="en-US" altLang="ko-KR" smtClean="0"/>
              <a:t>[</a:t>
            </a:r>
            <a:r>
              <a:rPr lang="ko-KR" altLang="en-US" smtClean="0"/>
              <a:t>맑은 고딕 </a:t>
            </a:r>
            <a:r>
              <a:rPr lang="en-US" altLang="ko-KR" smtClean="0"/>
              <a:t>bold, 12pt]</a:t>
            </a:r>
            <a:endParaRPr lang="ko-KR" altLang="en-US" smtClean="0"/>
          </a:p>
          <a:p>
            <a:pPr lvl="1"/>
            <a:r>
              <a:rPr lang="ko-KR" altLang="en-US" smtClean="0"/>
              <a:t>본문 </a:t>
            </a:r>
            <a:r>
              <a:rPr lang="en-US" altLang="ko-KR" smtClean="0"/>
              <a:t>1</a:t>
            </a:r>
            <a:r>
              <a:rPr lang="ko-KR" altLang="en-US" smtClean="0"/>
              <a:t>단계 </a:t>
            </a:r>
            <a:r>
              <a:rPr lang="en-US" altLang="ko-KR" smtClean="0"/>
              <a:t>[</a:t>
            </a:r>
            <a:r>
              <a:rPr lang="ko-KR" altLang="en-US" smtClean="0"/>
              <a:t>맑은 고딕</a:t>
            </a:r>
            <a:r>
              <a:rPr lang="en-US" altLang="ko-KR" smtClean="0"/>
              <a:t>, 10pt]</a:t>
            </a:r>
            <a:endParaRPr lang="ko-KR" altLang="en-US" smtClean="0"/>
          </a:p>
          <a:p>
            <a:pPr lvl="2"/>
            <a:r>
              <a:rPr lang="ko-KR" altLang="en-US" smtClean="0"/>
              <a:t>본문 </a:t>
            </a:r>
            <a:r>
              <a:rPr lang="en-US" altLang="ko-KR" smtClean="0"/>
              <a:t>2</a:t>
            </a:r>
            <a:r>
              <a:rPr lang="ko-KR" altLang="en-US" smtClean="0"/>
              <a:t>단계 </a:t>
            </a:r>
            <a:r>
              <a:rPr lang="en-US" altLang="ko-KR" smtClean="0"/>
              <a:t>[</a:t>
            </a:r>
            <a:r>
              <a:rPr lang="ko-KR" altLang="en-US" smtClean="0"/>
              <a:t>맑은 고딕</a:t>
            </a:r>
            <a:r>
              <a:rPr lang="en-US" altLang="ko-KR" smtClean="0"/>
              <a:t>, 10pt]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  <a:p>
            <a:pPr lvl="4"/>
            <a:endParaRPr lang="en-US" altLang="ko-KR" smtClean="0"/>
          </a:p>
          <a:p>
            <a:pPr lvl="4"/>
            <a:endParaRPr lang="en-US" altLang="ko-KR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2990B14-6934-49B2-9E80-931D5088014D}" type="datetimeFigureOut">
              <a:rPr lang="ko-KR" altLang="en-US"/>
              <a:pPr>
                <a:defRPr/>
              </a:pPr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3565173-C91B-4DB2-B471-9EF4210745F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 bwMode="auto">
          <a:xfrm>
            <a:off x="352425" y="527050"/>
            <a:ext cx="843915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9104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lang="ko-KR" altLang="en-US" sz="1400" b="1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27013" indent="-227013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맑은 고딕" pitchFamily="50" charset="-127"/>
        <a:buChar char="□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77838" indent="-117475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720725" indent="-92075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맑은 고딕" pitchFamily="50" charset="-127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93663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190625" indent="-117475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command-line/zipalign.html?hl=k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practices/ui_guidelines/icon_design_launcher.html?hl=ko" TargetMode="External"/><Relationship Id="rId2" Type="http://schemas.openxmlformats.org/officeDocument/2006/relationships/hyperlink" Target="https://developer.android.com/tools/publishing/app-signing.html?hl=k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os/Debug.html?hl=ko#stopMethodTracing()" TargetMode="External"/><Relationship Id="rId2" Type="http://schemas.openxmlformats.org/officeDocument/2006/relationships/hyperlink" Target="https://developer.android.com/reference/android/os/Debug.html?hl=ko#startMethodTracing(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ndroid.com/tools/sdk/ndk/index.html?hl=ko" TargetMode="External"/><Relationship Id="rId4" Type="http://schemas.openxmlformats.org/officeDocument/2006/relationships/hyperlink" Target="https://developer.android.com/reference/android/os/Debug.html?hl=ko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guide/practices/optimizing-for-3.0.html?hl=ko" TargetMode="External"/><Relationship Id="rId3" Type="http://schemas.openxmlformats.org/officeDocument/2006/relationships/hyperlink" Target="https://developer.android.com/guide/topics/manifest/application-element.html?hl=ko" TargetMode="External"/><Relationship Id="rId7" Type="http://schemas.openxmlformats.org/officeDocument/2006/relationships/hyperlink" Target="https://developer.android.com/guide/practices/screens_support.html?hl=ko#screen-independence" TargetMode="External"/><Relationship Id="rId2" Type="http://schemas.openxmlformats.org/officeDocument/2006/relationships/hyperlink" Target="https://developer.android.com/guide/topics/manifest/uses-permission-element.html?hl=k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guide/topics/manifest/uses-sdk-element.html?hl=ko" TargetMode="External"/><Relationship Id="rId5" Type="http://schemas.openxmlformats.org/officeDocument/2006/relationships/hyperlink" Target="https://developer.android.com/tools/publishing/versioning.html?hl=ko" TargetMode="External"/><Relationship Id="rId4" Type="http://schemas.openxmlformats.org/officeDocument/2006/relationships/hyperlink" Target="https://developer.android.com/guide/topics/manifest/manifest-element.html?hl=ko" TargetMode="External"/><Relationship Id="rId9" Type="http://schemas.openxmlformats.org/officeDocument/2006/relationships/hyperlink" Target="https://developer.android.com/tools/support-library/index.html?hl=ko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oogle/play/licensing/index.html?hl=k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안드로이드 </a:t>
            </a:r>
            <a:r>
              <a:rPr lang="en-US" altLang="ko-KR" smtClean="0"/>
              <a:t>APK </a:t>
            </a:r>
            <a:r>
              <a:rPr lang="ko-KR" altLang="en-US" smtClean="0"/>
              <a:t>파일 </a:t>
            </a:r>
            <a:r>
              <a:rPr lang="en-US" altLang="ko-KR" smtClean="0"/>
              <a:t>debug</a:t>
            </a:r>
            <a:r>
              <a:rPr lang="ko-KR" altLang="en-US" smtClean="0"/>
              <a:t>와 배포의 차이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사원 김교령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63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043608" y="550260"/>
            <a:ext cx="7756103" cy="5616600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ko-KR" altLang="en-US" smtClean="0"/>
              <a:t>안드로이드 빌드 프로세스 </a:t>
            </a:r>
            <a:endParaRPr lang="en-US" altLang="ko-KR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mtClean="0"/>
              <a:t>릴리스 </a:t>
            </a:r>
            <a:r>
              <a:rPr lang="ko-KR" altLang="en-US"/>
              <a:t>버전을 </a:t>
            </a:r>
            <a:r>
              <a:rPr lang="ko-KR" altLang="en-US"/>
              <a:t>만드는 </a:t>
            </a:r>
            <a:r>
              <a:rPr lang="ko-KR" altLang="en-US" smtClean="0"/>
              <a:t>과정</a:t>
            </a:r>
            <a:endParaRPr lang="en-US" altLang="ko-KR" smtClean="0"/>
          </a:p>
          <a:p>
            <a:pPr marL="228600" indent="-228600">
              <a:buFont typeface="+mj-lt"/>
              <a:buAutoNum type="arabicPeriod"/>
            </a:pPr>
            <a:r>
              <a:rPr lang="en-US" altLang="ko-KR" smtClean="0"/>
              <a:t>zipalign</a:t>
            </a:r>
            <a:r>
              <a:rPr lang="ko-KR" altLang="en-US" smtClean="0"/>
              <a:t> </a:t>
            </a:r>
            <a:endParaRPr lang="en-US" altLang="ko-KR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mtClean="0"/>
              <a:t>릴리스 </a:t>
            </a:r>
            <a:r>
              <a:rPr lang="ko-KR" altLang="en-US"/>
              <a:t>버전을 만들기 위한 팁 </a:t>
            </a:r>
            <a:r>
              <a:rPr lang="en-US" altLang="ko-KR"/>
              <a:t>(</a:t>
            </a:r>
            <a:r>
              <a:rPr lang="ko-KR" altLang="en-US"/>
              <a:t>자료와 리소스 수집 </a:t>
            </a:r>
            <a:r>
              <a:rPr lang="en-US" altLang="ko-KR"/>
              <a:t>)</a:t>
            </a:r>
            <a:r>
              <a:rPr lang="ko-KR" altLang="en-US" smtClean="0"/>
              <a:t> </a:t>
            </a:r>
            <a:endParaRPr lang="en-US" altLang="ko-KR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/>
              <a:t>릴리스 버전을 만들기 위한 </a:t>
            </a:r>
            <a:r>
              <a:rPr lang="ko-KR" altLang="en-US"/>
              <a:t>팁 </a:t>
            </a:r>
            <a:r>
              <a:rPr lang="en-US" altLang="ko-KR" smtClean="0"/>
              <a:t>(</a:t>
            </a:r>
            <a:r>
              <a:rPr lang="ko-KR" altLang="en-US"/>
              <a:t>배포를 위한 앱 구성 </a:t>
            </a:r>
            <a:r>
              <a:rPr lang="ko-KR" altLang="en-US"/>
              <a:t>설정 </a:t>
            </a:r>
            <a:r>
              <a:rPr lang="en-US" altLang="ko-KR" smtClean="0"/>
              <a:t>(1)</a:t>
            </a:r>
            <a:r>
              <a:rPr lang="ko-KR" altLang="en-US" smtClean="0"/>
              <a:t> 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en-US" altLang="ko-KR"/>
          </a:p>
          <a:p>
            <a:pPr marL="228600" indent="-228600">
              <a:buFont typeface="+mj-lt"/>
              <a:buAutoNum type="arabicPeriod"/>
            </a:pPr>
            <a:r>
              <a:rPr lang="ko-KR" altLang="en-US"/>
              <a:t>릴리스 버전을 만들기 위한 </a:t>
            </a:r>
            <a:r>
              <a:rPr lang="ko-KR" altLang="en-US"/>
              <a:t>팁 </a:t>
            </a:r>
            <a:r>
              <a:rPr lang="en-US" altLang="ko-KR" smtClean="0"/>
              <a:t>(</a:t>
            </a:r>
            <a:r>
              <a:rPr lang="ko-KR" altLang="en-US"/>
              <a:t>배포를 위한 앱 구성 설정 </a:t>
            </a:r>
            <a:r>
              <a:rPr lang="en-US" altLang="ko-KR"/>
              <a:t>(2)</a:t>
            </a:r>
            <a:r>
              <a:rPr lang="ko-KR" altLang="en-US" smtClean="0"/>
              <a:t> 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en-US" altLang="ko-KR"/>
          </a:p>
          <a:p>
            <a:pPr marL="228600" indent="-228600">
              <a:buFont typeface="+mj-lt"/>
              <a:buAutoNum type="arabicPeriod"/>
            </a:pPr>
            <a:r>
              <a:rPr lang="ko-KR" altLang="en-US"/>
              <a:t>릴리스 버전을 만들기 위한 </a:t>
            </a:r>
            <a:r>
              <a:rPr lang="ko-KR" altLang="en-US"/>
              <a:t>팁 </a:t>
            </a:r>
            <a:r>
              <a:rPr lang="en-US" altLang="ko-KR" smtClean="0"/>
              <a:t>(</a:t>
            </a:r>
            <a:r>
              <a:rPr lang="ko-KR" altLang="en-US"/>
              <a:t>배포를 위한 앱 구성 </a:t>
            </a:r>
            <a:r>
              <a:rPr lang="ko-KR" altLang="en-US"/>
              <a:t>설정 </a:t>
            </a:r>
            <a:r>
              <a:rPr lang="en-US" altLang="ko-KR" smtClean="0"/>
              <a:t>(3)</a:t>
            </a:r>
            <a:r>
              <a:rPr lang="ko-KR" altLang="en-US" smtClean="0"/>
              <a:t> 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en-US" altLang="ko-KR"/>
          </a:p>
          <a:p>
            <a:pPr marL="228600" indent="-228600">
              <a:buFont typeface="+mj-lt"/>
              <a:buAutoNum type="arabicPeriod"/>
            </a:pPr>
            <a:endParaRPr lang="en-US" altLang="ko-KR" smtClean="0"/>
          </a:p>
          <a:p>
            <a:pPr marL="228600" indent="-228600">
              <a:buFont typeface="+mj-lt"/>
              <a:buAutoNum type="arabicPeriod"/>
            </a:pPr>
            <a:endParaRPr lang="en-US" altLang="ko-KR" smtClean="0"/>
          </a:p>
          <a:p>
            <a:pPr marL="228600" indent="-228600">
              <a:buFont typeface="+mj-lt"/>
              <a:buAutoNum type="arabicPeriod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01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</a:t>
            </a:r>
            <a:r>
              <a:rPr lang="ko-KR" altLang="en-US" smtClean="0"/>
              <a:t>안드로이드 빌드 </a:t>
            </a:r>
            <a:r>
              <a:rPr lang="ko-KR" altLang="en-US" smtClean="0"/>
              <a:t>프로세스 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3563888" y="550260"/>
            <a:ext cx="5235823" cy="5616600"/>
          </a:xfrm>
        </p:spPr>
        <p:txBody>
          <a:bodyPr/>
          <a:lstStyle/>
          <a:p>
            <a:r>
              <a:rPr lang="ko-KR" altLang="en-US" smtClean="0"/>
              <a:t>일반적인 안드로이드 </a:t>
            </a:r>
            <a:r>
              <a:rPr lang="en-US" altLang="ko-KR" smtClean="0"/>
              <a:t>App </a:t>
            </a:r>
            <a:r>
              <a:rPr lang="ko-KR" altLang="en-US" smtClean="0"/>
              <a:t>모듈 빌드 프로세스 </a:t>
            </a:r>
            <a:endParaRPr lang="en-US" altLang="ko-KR" smtClean="0"/>
          </a:p>
          <a:p>
            <a:pPr lvl="1"/>
            <a:r>
              <a:rPr lang="ko-KR" altLang="en-US" b="0"/>
              <a:t>그림 </a:t>
            </a:r>
            <a:r>
              <a:rPr lang="en-US" altLang="ko-KR" b="0" smtClean="0"/>
              <a:t>1</a:t>
            </a:r>
            <a:r>
              <a:rPr lang="en-US" altLang="ko-KR" smtClean="0"/>
              <a:t> </a:t>
            </a:r>
            <a:r>
              <a:rPr lang="ko-KR" altLang="en-US" b="0" smtClean="0"/>
              <a:t>은 </a:t>
            </a:r>
            <a:r>
              <a:rPr lang="ko-KR" altLang="en-US" b="0"/>
              <a:t>일반적인 </a:t>
            </a:r>
            <a:r>
              <a:rPr lang="en-US" altLang="ko-KR" b="0"/>
              <a:t>Android </a:t>
            </a:r>
            <a:r>
              <a:rPr lang="ko-KR" altLang="en-US" b="0"/>
              <a:t>앱 모듈의 빌드 프로세스를 나타내며 다음과 같은 일반적인 단계를 따릅니다</a:t>
            </a:r>
            <a:r>
              <a:rPr lang="en-US" altLang="ko-KR" b="0"/>
              <a:t>.</a:t>
            </a:r>
          </a:p>
          <a:p>
            <a:pPr lvl="1"/>
            <a:r>
              <a:rPr lang="ko-KR" altLang="en-US" b="0"/>
              <a:t>컴파일러는 소스 코드를 </a:t>
            </a:r>
            <a:r>
              <a:rPr lang="en-US" altLang="ko-KR" b="0"/>
              <a:t>DEX(Dalvik Executable) </a:t>
            </a:r>
            <a:r>
              <a:rPr lang="ko-KR" altLang="en-US" b="0"/>
              <a:t>파일로 변환하고 그 외 모든 것을 컴파일된 리소스로 변환합니다</a:t>
            </a:r>
            <a:r>
              <a:rPr lang="en-US" altLang="ko-KR" b="0"/>
              <a:t>. </a:t>
            </a:r>
            <a:r>
              <a:rPr lang="ko-KR" altLang="en-US" b="0"/>
              <a:t>이 </a:t>
            </a:r>
            <a:r>
              <a:rPr lang="en-US" altLang="ko-KR" b="0"/>
              <a:t>DEX </a:t>
            </a:r>
            <a:r>
              <a:rPr lang="ko-KR" altLang="en-US" b="0"/>
              <a:t>파일에는 </a:t>
            </a:r>
            <a:r>
              <a:rPr lang="en-US" altLang="ko-KR" b="0"/>
              <a:t>Android </a:t>
            </a:r>
            <a:r>
              <a:rPr lang="ko-KR" altLang="en-US" b="0"/>
              <a:t>기기에서 실행되는 바이트코드가 포함됩니다</a:t>
            </a:r>
            <a:r>
              <a:rPr lang="en-US" altLang="ko-KR" b="0"/>
              <a:t>.</a:t>
            </a:r>
          </a:p>
          <a:p>
            <a:pPr lvl="1"/>
            <a:r>
              <a:rPr lang="en-US" altLang="ko-KR" b="0"/>
              <a:t>APK Packager</a:t>
            </a:r>
            <a:r>
              <a:rPr lang="ko-KR" altLang="en-US" b="0"/>
              <a:t>는 </a:t>
            </a:r>
            <a:r>
              <a:rPr lang="en-US" altLang="ko-KR" b="0"/>
              <a:t>DEX </a:t>
            </a:r>
            <a:r>
              <a:rPr lang="ko-KR" altLang="en-US" b="0"/>
              <a:t>파일과 컴파일된 리소스를 단일 </a:t>
            </a:r>
            <a:r>
              <a:rPr lang="en-US" altLang="ko-KR" b="0"/>
              <a:t>APK</a:t>
            </a:r>
            <a:r>
              <a:rPr lang="ko-KR" altLang="en-US" b="0"/>
              <a:t>에 결합합니다</a:t>
            </a:r>
            <a:r>
              <a:rPr lang="en-US" altLang="ko-KR" b="0"/>
              <a:t>. </a:t>
            </a:r>
            <a:r>
              <a:rPr lang="ko-KR" altLang="en-US" b="0"/>
              <a:t>그러나 앱을 </a:t>
            </a:r>
            <a:r>
              <a:rPr lang="en-US" altLang="ko-KR" b="0"/>
              <a:t>Android </a:t>
            </a:r>
            <a:r>
              <a:rPr lang="ko-KR" altLang="en-US" b="0"/>
              <a:t>기기에 설치하고 배포할 수 있으려면 </a:t>
            </a:r>
            <a:r>
              <a:rPr lang="en-US" altLang="ko-KR" b="0"/>
              <a:t>APK</a:t>
            </a:r>
            <a:r>
              <a:rPr lang="ko-KR" altLang="en-US" b="0"/>
              <a:t>를 서명해야 합니다</a:t>
            </a:r>
            <a:r>
              <a:rPr lang="en-US" altLang="ko-KR" b="0"/>
              <a:t>.</a:t>
            </a:r>
          </a:p>
          <a:p>
            <a:pPr lvl="1"/>
            <a:r>
              <a:rPr lang="en-US" altLang="ko-KR" b="0"/>
              <a:t>APK Packager</a:t>
            </a:r>
            <a:r>
              <a:rPr lang="ko-KR" altLang="en-US" b="0"/>
              <a:t>는 디버그 또는 릴리스 키스토어를 사용하여 </a:t>
            </a:r>
            <a:r>
              <a:rPr lang="en-US" altLang="ko-KR" b="0"/>
              <a:t>APK</a:t>
            </a:r>
            <a:r>
              <a:rPr lang="ko-KR" altLang="en-US" b="0"/>
              <a:t>를 서명합니다</a:t>
            </a:r>
            <a:r>
              <a:rPr lang="en-US" altLang="ko-KR" b="0"/>
              <a:t>.</a:t>
            </a:r>
          </a:p>
          <a:p>
            <a:pPr lvl="2"/>
            <a:r>
              <a:rPr lang="ko-KR" altLang="en-US"/>
              <a:t>디버그 버전의 앱</a:t>
            </a:r>
            <a:r>
              <a:rPr lang="en-US" altLang="ko-KR"/>
              <a:t>(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테스트 및 프로파일링 전용의 앱</a:t>
            </a:r>
            <a:r>
              <a:rPr lang="en-US" altLang="ko-KR"/>
              <a:t>)</a:t>
            </a:r>
            <a:r>
              <a:rPr lang="ko-KR" altLang="en-US"/>
              <a:t>을 빌드 중인 경우에는</a:t>
            </a:r>
            <a:r>
              <a:rPr lang="en-US" altLang="ko-KR"/>
              <a:t>, </a:t>
            </a:r>
            <a:r>
              <a:rPr lang="ko-KR" altLang="en-US"/>
              <a:t>패키저가 디버그 키스토어로 앱에 서명합니다</a:t>
            </a:r>
            <a:r>
              <a:rPr lang="en-US" altLang="ko-KR"/>
              <a:t>. </a:t>
            </a:r>
            <a:r>
              <a:rPr lang="en-US" altLang="ko-KR">
                <a:solidFill>
                  <a:schemeClr val="accent1"/>
                </a:solidFill>
              </a:rPr>
              <a:t>Android Studio</a:t>
            </a:r>
            <a:r>
              <a:rPr lang="ko-KR" altLang="en-US">
                <a:solidFill>
                  <a:schemeClr val="accent1"/>
                </a:solidFill>
              </a:rPr>
              <a:t>는 디버그 키스토어로 새 프로젝트를 자동으로 구성합니다</a:t>
            </a:r>
            <a:r>
              <a:rPr lang="en-US" altLang="ko-KR">
                <a:solidFill>
                  <a:schemeClr val="accent1"/>
                </a:solidFill>
              </a:rPr>
              <a:t>.</a:t>
            </a:r>
          </a:p>
          <a:p>
            <a:pPr lvl="2"/>
            <a:r>
              <a:rPr lang="ko-KR" altLang="en-US"/>
              <a:t>릴리스 버전의 앱</a:t>
            </a:r>
            <a:r>
              <a:rPr lang="en-US" altLang="ko-KR"/>
              <a:t>(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외부에 릴리스할 앱</a:t>
            </a:r>
            <a:r>
              <a:rPr lang="en-US" altLang="ko-KR"/>
              <a:t>)</a:t>
            </a:r>
            <a:r>
              <a:rPr lang="ko-KR" altLang="en-US"/>
              <a:t>을 빌드 중인 경우에는</a:t>
            </a:r>
            <a:r>
              <a:rPr lang="en-US" altLang="ko-KR"/>
              <a:t>, </a:t>
            </a:r>
            <a:r>
              <a:rPr lang="ko-KR" altLang="en-US">
                <a:solidFill>
                  <a:srgbClr val="FF0000"/>
                </a:solidFill>
              </a:rPr>
              <a:t>패키저가 릴리스 키스토어로 앱에 서명합니다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r>
              <a:rPr lang="en-US" altLang="ko-KR"/>
              <a:t> </a:t>
            </a:r>
            <a:r>
              <a:rPr lang="ko-KR" altLang="en-US"/>
              <a:t>릴리스 키스토어를 생성하려면</a:t>
            </a:r>
            <a:r>
              <a:rPr lang="en-US" altLang="ko-KR"/>
              <a:t>, </a:t>
            </a:r>
            <a:endParaRPr lang="en-US" altLang="ko-KR" smtClean="0"/>
          </a:p>
          <a:p>
            <a:pPr lvl="2"/>
            <a:r>
              <a:rPr lang="ko-KR" altLang="en-US" b="0" smtClean="0"/>
              <a:t>최종 </a:t>
            </a:r>
            <a:r>
              <a:rPr lang="en-US" altLang="ko-KR" b="0"/>
              <a:t>APK</a:t>
            </a:r>
            <a:r>
              <a:rPr lang="ko-KR" altLang="en-US" b="0"/>
              <a:t>를 생성하기 전에</a:t>
            </a:r>
            <a:r>
              <a:rPr lang="en-US" altLang="ko-KR" b="0"/>
              <a:t>, </a:t>
            </a:r>
            <a:r>
              <a:rPr lang="ko-KR" altLang="en-US" b="0"/>
              <a:t>패키저는 기기에서 실행될 때 더 적은 메모리를 사용하도록 앱을 최적화하기 위해 </a:t>
            </a:r>
            <a:r>
              <a:rPr lang="en-US" altLang="ko-KR" b="1">
                <a:latin typeface="+mn-ea"/>
                <a:hlinkClick r:id="rId3"/>
              </a:rPr>
              <a:t>zipalign</a:t>
            </a:r>
            <a:r>
              <a:rPr lang="ko-KR" altLang="en-US" b="1">
                <a:latin typeface="+mn-ea"/>
              </a:rPr>
              <a:t> </a:t>
            </a:r>
            <a:r>
              <a:rPr lang="ko-KR" altLang="en-US" b="0"/>
              <a:t>도구를 사용합니다</a:t>
            </a:r>
            <a:r>
              <a:rPr lang="en-US" altLang="ko-KR" b="0"/>
              <a:t>.</a:t>
            </a:r>
          </a:p>
          <a:p>
            <a:pPr lvl="1"/>
            <a:r>
              <a:rPr lang="ko-KR" altLang="en-US" b="0"/>
              <a:t>빌드 프로세스가 끝나면 배포</a:t>
            </a:r>
            <a:r>
              <a:rPr lang="en-US" altLang="ko-KR" b="0"/>
              <a:t>, </a:t>
            </a:r>
            <a:r>
              <a:rPr lang="ko-KR" altLang="en-US" b="0"/>
              <a:t>테스트 또는 외부 사용자에게 릴리스할 수 있는 디버그 </a:t>
            </a:r>
            <a:r>
              <a:rPr lang="en-US" altLang="ko-KR" b="0"/>
              <a:t>APK </a:t>
            </a:r>
            <a:r>
              <a:rPr lang="ko-KR" altLang="en-US" b="0"/>
              <a:t>또는 릴리스 </a:t>
            </a:r>
            <a:r>
              <a:rPr lang="en-US" altLang="ko-KR" b="0"/>
              <a:t>APK</a:t>
            </a:r>
            <a:r>
              <a:rPr lang="ko-KR" altLang="en-US" b="0"/>
              <a:t>가 생성됩니다</a:t>
            </a:r>
            <a:r>
              <a:rPr lang="en-US" altLang="ko-KR" b="0" smtClean="0"/>
              <a:t>.</a:t>
            </a:r>
            <a:r>
              <a:rPr lang="ko-KR" altLang="en-US"/>
              <a:t/>
            </a:r>
            <a:br>
              <a:rPr lang="ko-KR" altLang="en-US"/>
            </a:br>
            <a:endParaRPr lang="en-US" altLang="ko-KR" smtClean="0"/>
          </a:p>
          <a:p>
            <a:r>
              <a:rPr lang="ko-KR" altLang="en-US" smtClean="0">
                <a:solidFill>
                  <a:srgbClr val="FF0000"/>
                </a:solidFill>
              </a:rPr>
              <a:t>결론은 패키저가 어떤 키스토어로 빌드를 하느냐에 따라 디버그인지 배포인지 나뉘어집니다</a:t>
            </a:r>
            <a:r>
              <a:rPr lang="en-US" altLang="ko-KR" smtClean="0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4" name="그림 3" descr="https://developer.android.com/images/tools/studio/build-process_2x.png?hl=ko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3054276" cy="32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48855" y="381320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 </a:t>
            </a:r>
            <a:r>
              <a:rPr lang="en-US" altLang="ko-KR" sz="1200" smtClean="0"/>
              <a:t>1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49456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소개</a:t>
            </a:r>
            <a:endParaRPr lang="en-US" altLang="ko-KR" smtClean="0"/>
          </a:p>
          <a:p>
            <a:pPr lvl="1"/>
            <a:r>
              <a:rPr lang="ko-KR" altLang="ko-KR" smtClean="0"/>
              <a:t>사용자에게 </a:t>
            </a:r>
            <a:r>
              <a:rPr lang="ko-KR" altLang="ko-KR"/>
              <a:t>애플리케이션을 릴리스하려면</a:t>
            </a:r>
            <a:r>
              <a:rPr lang="en-US" altLang="ko-KR"/>
              <a:t>, </a:t>
            </a:r>
            <a:r>
              <a:rPr lang="ko-KR" altLang="ko-KR"/>
              <a:t>사용자가</a:t>
            </a:r>
            <a:r>
              <a:rPr lang="en-US" altLang="ko-KR"/>
              <a:t> Android </a:t>
            </a:r>
            <a:r>
              <a:rPr lang="ko-KR" altLang="ko-KR"/>
              <a:t>구동 기기에서 설치 및 실행할 수 있는 릴리스 준비된 패키지를 생성해야 합니다</a:t>
            </a:r>
            <a:r>
              <a:rPr lang="en-US" altLang="ko-KR"/>
              <a:t>. </a:t>
            </a:r>
            <a:r>
              <a:rPr lang="ko-KR" altLang="ko-KR"/>
              <a:t>릴리스 준비된 패키지는 디버그</a:t>
            </a:r>
            <a:r>
              <a:rPr lang="en-US" altLang="ko-KR"/>
              <a:t> APK </a:t>
            </a:r>
            <a:r>
              <a:rPr lang="ko-KR" altLang="ko-KR"/>
              <a:t>파일과 같은 구성 요소</a:t>
            </a:r>
            <a:r>
              <a:rPr lang="en-US" altLang="ko-KR"/>
              <a:t>(</a:t>
            </a:r>
            <a:r>
              <a:rPr lang="ko-KR" altLang="ko-KR"/>
              <a:t>예</a:t>
            </a:r>
            <a:r>
              <a:rPr lang="en-US" altLang="ko-KR"/>
              <a:t>: </a:t>
            </a:r>
            <a:r>
              <a:rPr lang="ko-KR" altLang="ko-KR"/>
              <a:t>컴파일된 소스 코드</a:t>
            </a:r>
            <a:r>
              <a:rPr lang="en-US" altLang="ko-KR"/>
              <a:t>, </a:t>
            </a:r>
            <a:r>
              <a:rPr lang="ko-KR" altLang="ko-KR"/>
              <a:t>리소스</a:t>
            </a:r>
            <a:r>
              <a:rPr lang="en-US" altLang="ko-KR"/>
              <a:t>, </a:t>
            </a:r>
            <a:r>
              <a:rPr lang="ko-KR" altLang="ko-KR"/>
              <a:t>매니페스트 파일 등</a:t>
            </a:r>
            <a:r>
              <a:rPr lang="en-US" altLang="ko-KR"/>
              <a:t>)</a:t>
            </a:r>
            <a:r>
              <a:rPr lang="ko-KR" altLang="ko-KR"/>
              <a:t>를 포함하고</a:t>
            </a:r>
            <a:r>
              <a:rPr lang="en-US" altLang="ko-KR"/>
              <a:t>, </a:t>
            </a:r>
            <a:r>
              <a:rPr lang="ko-KR" altLang="ko-KR"/>
              <a:t>같은 빌드 도구를 사용하여 빌드됩니다</a:t>
            </a:r>
            <a:r>
              <a:rPr lang="en-US" altLang="ko-KR"/>
              <a:t>. </a:t>
            </a:r>
            <a:r>
              <a:rPr lang="ko-KR" altLang="ko-KR"/>
              <a:t>그러나 </a:t>
            </a:r>
            <a:r>
              <a:rPr lang="ko-KR" altLang="ko-KR">
                <a:solidFill>
                  <a:srgbClr val="FF0000"/>
                </a:solidFill>
              </a:rPr>
              <a:t>디버그</a:t>
            </a:r>
            <a:r>
              <a:rPr lang="en-US" altLang="ko-KR">
                <a:solidFill>
                  <a:srgbClr val="FF0000"/>
                </a:solidFill>
              </a:rPr>
              <a:t> APK </a:t>
            </a:r>
            <a:r>
              <a:rPr lang="ko-KR" altLang="ko-KR">
                <a:solidFill>
                  <a:srgbClr val="FF0000"/>
                </a:solidFill>
              </a:rPr>
              <a:t>파일과 달리 </a:t>
            </a:r>
            <a:r>
              <a:rPr lang="ko-KR" altLang="ko-KR"/>
              <a:t>릴리스 </a:t>
            </a:r>
            <a:r>
              <a:rPr lang="ko-KR" altLang="ko-KR" b="1">
                <a:solidFill>
                  <a:srgbClr val="FF0000"/>
                </a:solidFill>
              </a:rPr>
              <a:t>준비된</a:t>
            </a:r>
            <a:r>
              <a:rPr lang="en-US" altLang="ko-KR" b="1">
                <a:solidFill>
                  <a:srgbClr val="FF0000"/>
                </a:solidFill>
              </a:rPr>
              <a:t> APK </a:t>
            </a:r>
            <a:r>
              <a:rPr lang="ko-KR" altLang="ko-KR" b="1">
                <a:solidFill>
                  <a:srgbClr val="FF0000"/>
                </a:solidFill>
              </a:rPr>
              <a:t>파일은 개발자 고유의 인증서로 서명되고</a:t>
            </a:r>
            <a:r>
              <a:rPr lang="en-US" altLang="ko-KR" b="1">
                <a:solidFill>
                  <a:srgbClr val="FF0000"/>
                </a:solidFill>
              </a:rPr>
              <a:t> zipalign </a:t>
            </a:r>
            <a:r>
              <a:rPr lang="ko-KR" altLang="ko-KR" b="1">
                <a:solidFill>
                  <a:srgbClr val="FF0000"/>
                </a:solidFill>
              </a:rPr>
              <a:t>도구로 최적화</a:t>
            </a:r>
            <a:r>
              <a:rPr lang="ko-KR" altLang="ko-KR"/>
              <a:t>됩니다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/>
              <a:t> </a:t>
            </a:r>
            <a:r>
              <a:rPr lang="ko-KR" altLang="en-US" smtClean="0"/>
              <a:t>릴리스용 애플리케이션을 준비하기 위해 </a:t>
            </a:r>
            <a:r>
              <a:rPr lang="ko-KR" altLang="en-US" b="1" smtClean="0"/>
              <a:t>그림 </a:t>
            </a:r>
            <a:r>
              <a:rPr lang="en-US" altLang="ko-KR" b="1"/>
              <a:t>2</a:t>
            </a:r>
            <a:r>
              <a:rPr lang="en-US" altLang="ko-KR" b="1" smtClean="0"/>
              <a:t> </a:t>
            </a:r>
            <a:r>
              <a:rPr lang="ko-KR" altLang="en-US" smtClean="0"/>
              <a:t>와 같은 주요 작업을 수행합니다</a:t>
            </a:r>
            <a:r>
              <a:rPr lang="en-US" altLang="ko-KR" smtClean="0"/>
              <a:t>. </a:t>
            </a:r>
            <a:endParaRPr lang="ko-KR" altLang="ko-KR"/>
          </a:p>
          <a:p>
            <a:pPr marL="360363" lvl="1" indent="0">
              <a:buNone/>
            </a:pPr>
            <a:endParaRPr lang="en-US" altLang="ko-KR" smtClean="0"/>
          </a:p>
          <a:p>
            <a:pPr marL="360363" lvl="1" indent="0">
              <a:buNone/>
            </a:pPr>
            <a:endParaRPr lang="en-US" altLang="ko-KR"/>
          </a:p>
          <a:p>
            <a:pPr marL="360363" lvl="1" indent="0">
              <a:buNone/>
            </a:pPr>
            <a:endParaRPr lang="en-US" altLang="ko-KR" smtClean="0"/>
          </a:p>
          <a:p>
            <a:pPr marL="360363" lvl="1" indent="0">
              <a:buNone/>
            </a:pPr>
            <a:endParaRPr lang="en-US" altLang="ko-KR"/>
          </a:p>
          <a:p>
            <a:pPr marL="360363" lvl="1" indent="0">
              <a:buNone/>
            </a:pPr>
            <a:endParaRPr lang="en-US" altLang="ko-KR" smtClean="0"/>
          </a:p>
          <a:p>
            <a:pPr marL="360363" lvl="1" indent="0">
              <a:buNone/>
            </a:pPr>
            <a:endParaRPr lang="en-US" altLang="ko-KR" smtClean="0"/>
          </a:p>
          <a:p>
            <a:pPr marL="360363" lvl="1" indent="0">
              <a:buNone/>
            </a:pPr>
            <a:r>
              <a:rPr lang="en-US" altLang="ko-KR"/>
              <a:t>	</a:t>
            </a:r>
            <a:r>
              <a:rPr lang="en-US" altLang="ko-KR" smtClean="0"/>
              <a:t>	</a:t>
            </a:r>
            <a:endParaRPr lang="ko-KR" altLang="en-US"/>
          </a:p>
        </p:txBody>
      </p:sp>
      <p:sp>
        <p:nvSpPr>
          <p:cNvPr id="28" name="제목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릴리스 </a:t>
            </a:r>
            <a:r>
              <a:rPr lang="ko-KR" altLang="en-US" smtClean="0"/>
              <a:t>버전을 만드는 과정 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89816" y="2349149"/>
            <a:ext cx="2335568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smtClean="0"/>
              <a:t>자료와 리소스 수집 </a:t>
            </a:r>
            <a:endParaRPr lang="ko-KR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6014692" y="2871005"/>
            <a:ext cx="2310692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smtClean="0"/>
              <a:t>배포를 위한 앱 구성 설정 </a:t>
            </a:r>
            <a:endParaRPr lang="ko-KR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6041444" y="3436694"/>
            <a:ext cx="2295024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smtClean="0"/>
              <a:t>배포를 위한 앱 빌드</a:t>
            </a:r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6027570" y="3954455"/>
            <a:ext cx="2297814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smtClean="0"/>
              <a:t>외부 서버와 리소스 준비</a:t>
            </a:r>
            <a:endParaRPr lang="ko-KR" alt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6102637" y="4509120"/>
            <a:ext cx="2142635" cy="3507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smtClean="0"/>
              <a:t>배포한 앱 테스트 </a:t>
            </a:r>
            <a:endParaRPr lang="ko-KR" altLang="en-US" sz="1400"/>
          </a:p>
        </p:txBody>
      </p:sp>
      <p:cxnSp>
        <p:nvCxnSpPr>
          <p:cNvPr id="16" name="직선 화살표 연결선 15"/>
          <p:cNvCxnSpPr>
            <a:stCxn id="7" idx="2"/>
            <a:endCxn id="8" idx="0"/>
          </p:cNvCxnSpPr>
          <p:nvPr/>
        </p:nvCxnSpPr>
        <p:spPr>
          <a:xfrm flipH="1">
            <a:off x="7176477" y="3744471"/>
            <a:ext cx="12479" cy="209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8" idx="2"/>
            <a:endCxn id="9" idx="0"/>
          </p:cNvCxnSpPr>
          <p:nvPr/>
        </p:nvCxnSpPr>
        <p:spPr>
          <a:xfrm flipH="1">
            <a:off x="7173955" y="4262232"/>
            <a:ext cx="2522" cy="246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02637" y="4859912"/>
            <a:ext cx="6238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그림 </a:t>
            </a:r>
            <a:r>
              <a:rPr lang="en-US" altLang="ko-KR" sz="1050"/>
              <a:t>2</a:t>
            </a:r>
            <a:r>
              <a:rPr lang="en-US" altLang="ko-KR" sz="1050" smtClean="0"/>
              <a:t> </a:t>
            </a:r>
            <a:endParaRPr lang="ko-KR" altLang="en-US" sz="1050"/>
          </a:p>
        </p:txBody>
      </p:sp>
      <p:sp>
        <p:nvSpPr>
          <p:cNvPr id="32" name="TextBox 31"/>
          <p:cNvSpPr txBox="1"/>
          <p:nvPr/>
        </p:nvSpPr>
        <p:spPr>
          <a:xfrm>
            <a:off x="1122834" y="2364538"/>
            <a:ext cx="4435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소프트웨어 사용권 동의</a:t>
            </a:r>
            <a:r>
              <a:rPr lang="en-US" altLang="ko-KR" sz="1200" smtClean="0"/>
              <a:t> </a:t>
            </a:r>
            <a:r>
              <a:rPr lang="ko-KR" altLang="en-US" sz="1200" smtClean="0"/>
              <a:t>준비</a:t>
            </a:r>
            <a:r>
              <a:rPr lang="en-US" altLang="ko-KR" sz="1200" smtClean="0"/>
              <a:t>, </a:t>
            </a:r>
            <a:r>
              <a:rPr lang="ko-KR" altLang="en-US" sz="1200" smtClean="0"/>
              <a:t>암호화 키준비</a:t>
            </a:r>
            <a:r>
              <a:rPr lang="en-US" altLang="ko-KR" sz="1200" smtClean="0"/>
              <a:t>, </a:t>
            </a:r>
            <a:r>
              <a:rPr lang="ko-KR" altLang="en-US" sz="1200" smtClean="0"/>
              <a:t>앱 아이콘생성 </a:t>
            </a:r>
            <a:r>
              <a:rPr lang="en-US" altLang="ko-KR" sz="1200" smtClean="0"/>
              <a:t> </a:t>
            </a:r>
            <a:endParaRPr lang="ko-KR" altLang="en-US" sz="1200"/>
          </a:p>
        </p:txBody>
      </p:sp>
      <p:sp>
        <p:nvSpPr>
          <p:cNvPr id="34" name="TextBox 33"/>
          <p:cNvSpPr txBox="1"/>
          <p:nvPr/>
        </p:nvSpPr>
        <p:spPr>
          <a:xfrm>
            <a:off x="863611" y="2871005"/>
            <a:ext cx="469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디버깅과 로깅 설정 삭제 </a:t>
            </a:r>
            <a:r>
              <a:rPr lang="en-US" altLang="ko-KR" sz="1200" smtClean="0"/>
              <a:t>, manifest </a:t>
            </a:r>
            <a:r>
              <a:rPr lang="ko-KR" altLang="en-US" sz="1200" smtClean="0"/>
              <a:t>설정들 설정 </a:t>
            </a:r>
            <a:r>
              <a:rPr lang="en-US" altLang="ko-KR" sz="1200" smtClean="0"/>
              <a:t>,</a:t>
            </a:r>
            <a:r>
              <a:rPr lang="ko-KR" altLang="en-US" sz="1200" smtClean="0"/>
              <a:t> </a:t>
            </a:r>
            <a:r>
              <a:rPr lang="en-US" altLang="ko-KR" sz="1200" smtClean="0"/>
              <a:t>project </a:t>
            </a:r>
            <a:r>
              <a:rPr lang="ko-KR" altLang="en-US" sz="1200" smtClean="0"/>
              <a:t>초기화 </a:t>
            </a:r>
            <a:endParaRPr lang="en-US" altLang="ko-KR" sz="1200" smtClean="0"/>
          </a:p>
        </p:txBody>
      </p:sp>
      <p:sp>
        <p:nvSpPr>
          <p:cNvPr id="35" name="TextBox 34"/>
          <p:cNvSpPr txBox="1"/>
          <p:nvPr/>
        </p:nvSpPr>
        <p:spPr>
          <a:xfrm>
            <a:off x="3212684" y="3459778"/>
            <a:ext cx="2303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배포판 앱 빌드 그리고 앱 서명</a:t>
            </a:r>
            <a:endParaRPr lang="en-US" altLang="ko-KR" sz="1200" smtClean="0"/>
          </a:p>
        </p:txBody>
      </p:sp>
      <p:sp>
        <p:nvSpPr>
          <p:cNvPr id="36" name="TextBox 35"/>
          <p:cNvSpPr txBox="1"/>
          <p:nvPr/>
        </p:nvSpPr>
        <p:spPr>
          <a:xfrm>
            <a:off x="523198" y="3954455"/>
            <a:ext cx="5038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원격 서버들 준비 그리고 제품 서비스 배포판을 위한 리소스 업데이트 </a:t>
            </a:r>
            <a:endParaRPr lang="en-US" altLang="ko-KR" sz="1200" smtClean="0"/>
          </a:p>
        </p:txBody>
      </p:sp>
      <p:sp>
        <p:nvSpPr>
          <p:cNvPr id="37" name="TextBox 36"/>
          <p:cNvSpPr txBox="1"/>
          <p:nvPr/>
        </p:nvSpPr>
        <p:spPr>
          <a:xfrm>
            <a:off x="2741754" y="4546016"/>
            <a:ext cx="2820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배포와 분배를 위한 서명된 앱 테스트 </a:t>
            </a:r>
            <a:endParaRPr lang="en-US" altLang="ko-KR" sz="1200" smtClean="0"/>
          </a:p>
        </p:txBody>
      </p:sp>
      <p:cxnSp>
        <p:nvCxnSpPr>
          <p:cNvPr id="43" name="직선 화살표 연결선 42"/>
          <p:cNvCxnSpPr>
            <a:stCxn id="35" idx="3"/>
            <a:endCxn id="7" idx="1"/>
          </p:cNvCxnSpPr>
          <p:nvPr/>
        </p:nvCxnSpPr>
        <p:spPr>
          <a:xfrm flipV="1">
            <a:off x="5516520" y="3590583"/>
            <a:ext cx="524924" cy="7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6" idx="3"/>
            <a:endCxn id="8" idx="1"/>
          </p:cNvCxnSpPr>
          <p:nvPr/>
        </p:nvCxnSpPr>
        <p:spPr>
          <a:xfrm>
            <a:off x="5561757" y="4092955"/>
            <a:ext cx="465813" cy="15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7" idx="3"/>
            <a:endCxn id="9" idx="1"/>
          </p:cNvCxnSpPr>
          <p:nvPr/>
        </p:nvCxnSpPr>
        <p:spPr>
          <a:xfrm>
            <a:off x="5561757" y="4684516"/>
            <a:ext cx="540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" idx="2"/>
            <a:endCxn id="6" idx="0"/>
          </p:cNvCxnSpPr>
          <p:nvPr/>
        </p:nvCxnSpPr>
        <p:spPr>
          <a:xfrm>
            <a:off x="7157600" y="2656926"/>
            <a:ext cx="12438" cy="214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6" idx="2"/>
            <a:endCxn id="7" idx="0"/>
          </p:cNvCxnSpPr>
          <p:nvPr/>
        </p:nvCxnSpPr>
        <p:spPr>
          <a:xfrm>
            <a:off x="7170038" y="3178782"/>
            <a:ext cx="18918" cy="257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32" idx="3"/>
            <a:endCxn id="5" idx="1"/>
          </p:cNvCxnSpPr>
          <p:nvPr/>
        </p:nvCxnSpPr>
        <p:spPr>
          <a:xfrm>
            <a:off x="5558664" y="2503038"/>
            <a:ext cx="431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34" idx="3"/>
            <a:endCxn id="6" idx="1"/>
          </p:cNvCxnSpPr>
          <p:nvPr/>
        </p:nvCxnSpPr>
        <p:spPr>
          <a:xfrm>
            <a:off x="5561757" y="3009505"/>
            <a:ext cx="452935" cy="15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57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zipalign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mtClean="0"/>
              <a:t>Zipalign</a:t>
            </a:r>
          </a:p>
          <a:p>
            <a:pPr lvl="1"/>
            <a:r>
              <a:rPr lang="en-US" altLang="ko-KR" smtClean="0"/>
              <a:t>Zipalign</a:t>
            </a:r>
            <a:r>
              <a:rPr lang="ko-KR" altLang="en-US" smtClean="0"/>
              <a:t>은 </a:t>
            </a:r>
            <a:r>
              <a:rPr lang="en-US" altLang="ko-KR" smtClean="0"/>
              <a:t>apk</a:t>
            </a:r>
            <a:r>
              <a:rPr lang="ko-KR" altLang="en-US" smtClean="0"/>
              <a:t>파일을 최적화 하는재 중요한 아카이브 정렬 도구 입니다</a:t>
            </a:r>
            <a:r>
              <a:rPr lang="en-US" altLang="ko-KR" smtClean="0"/>
              <a:t>.  </a:t>
            </a:r>
            <a:r>
              <a:rPr lang="ko-KR" altLang="en-US" smtClean="0"/>
              <a:t>목적은 모든 압축되지 않는 데이터들을 기준으로 시작하여 파일에 대해 상대적으로 정렬한다</a:t>
            </a:r>
            <a:r>
              <a:rPr lang="en-US" altLang="ko-KR" smtClean="0"/>
              <a:t>. </a:t>
            </a:r>
          </a:p>
          <a:p>
            <a:pPr lvl="1"/>
            <a:r>
              <a:rPr lang="ko-KR" altLang="en-US" smtClean="0"/>
              <a:t>특별히 이미지나 원시 파일과 같은 것은 압축되지 않았기 때문에</a:t>
            </a:r>
            <a:r>
              <a:rPr lang="en-US" altLang="ko-KR" smtClean="0"/>
              <a:t>, </a:t>
            </a:r>
            <a:r>
              <a:rPr lang="ko-KR" altLang="en-US" smtClean="0"/>
              <a:t> </a:t>
            </a:r>
            <a:r>
              <a:rPr lang="en-US" altLang="ko-KR" smtClean="0"/>
              <a:t>4</a:t>
            </a:r>
            <a:r>
              <a:rPr lang="ko-KR" altLang="en-US" smtClean="0"/>
              <a:t>바이트 경계로 정렬될 것이다</a:t>
            </a:r>
            <a:r>
              <a:rPr lang="en-US" altLang="ko-KR" smtClean="0"/>
              <a:t>. </a:t>
            </a:r>
          </a:p>
          <a:p>
            <a:pPr lvl="1"/>
            <a:r>
              <a:rPr lang="ko-KR" altLang="en-US" smtClean="0"/>
              <a:t>이것은 </a:t>
            </a:r>
            <a:r>
              <a:rPr lang="en-US" altLang="ko-KR" smtClean="0"/>
              <a:t>mmap() </a:t>
            </a:r>
            <a:r>
              <a:rPr lang="ko-KR" altLang="en-US" smtClean="0"/>
              <a:t>를 이용하여 직접적으로 접근할 수 있는것을 허용합니다</a:t>
            </a:r>
            <a:r>
              <a:rPr lang="en-US" altLang="ko-KR" smtClean="0"/>
              <a:t>. </a:t>
            </a:r>
            <a:r>
              <a:rPr lang="ko-KR" altLang="en-US" smtClean="0"/>
              <a:t>설령 그들이 바이너리 데이터와 정렬의 제약을 포함한다하더라도</a:t>
            </a:r>
            <a:r>
              <a:rPr lang="en-US" altLang="ko-KR" smtClean="0"/>
              <a:t>. </a:t>
            </a:r>
            <a:r>
              <a:rPr lang="ko-KR" altLang="en-US" smtClean="0"/>
              <a:t>이 이득은 </a:t>
            </a:r>
            <a:r>
              <a:rPr lang="en-US" altLang="ko-KR" smtClean="0"/>
              <a:t>application</a:t>
            </a:r>
            <a:r>
              <a:rPr lang="ko-KR" altLang="en-US" smtClean="0"/>
              <a:t>의 </a:t>
            </a:r>
            <a:r>
              <a:rPr lang="en-US" altLang="ko-KR" smtClean="0"/>
              <a:t>ram </a:t>
            </a:r>
            <a:r>
              <a:rPr lang="ko-KR" altLang="en-US" smtClean="0"/>
              <a:t>소비의 양을 감소하는 것입니다</a:t>
            </a:r>
            <a:r>
              <a:rPr lang="en-US" altLang="ko-KR" smtClean="0"/>
              <a:t>. 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사용방법 </a:t>
            </a:r>
            <a:endParaRPr lang="en-US" altLang="ko-KR" smtClean="0"/>
          </a:p>
          <a:p>
            <a:pPr lvl="1"/>
            <a:r>
              <a:rPr lang="en-US" altLang="ko-KR" smtClean="0"/>
              <a:t>Infile.apk</a:t>
            </a:r>
            <a:r>
              <a:rPr lang="ko-KR" altLang="en-US" smtClean="0"/>
              <a:t>을 정렬하기 위해서는 </a:t>
            </a:r>
            <a:r>
              <a:rPr lang="en-US" altLang="ko-KR" smtClean="0"/>
              <a:t>outfile.apk</a:t>
            </a:r>
            <a:r>
              <a:rPr lang="ko-KR" altLang="en-US" smtClean="0"/>
              <a:t>로 저장을 합니다</a:t>
            </a:r>
            <a:r>
              <a:rPr lang="en-US" altLang="ko-KR" smtClean="0"/>
              <a:t>. </a:t>
            </a:r>
          </a:p>
          <a:p>
            <a:pPr lvl="1"/>
            <a:r>
              <a:rPr lang="en-US" altLang="ko-KR" smtClean="0"/>
              <a:t> zipalign [-f] [-v] &lt;alignment&gt; infile.apk outfile.apk</a:t>
            </a:r>
          </a:p>
          <a:p>
            <a:pPr lvl="1"/>
            <a:r>
              <a:rPr lang="en-US" altLang="ko-KR" smtClean="0"/>
              <a:t> zipalign –c –v &lt;alignment&gt; existing.apk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2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</a:t>
            </a:r>
            <a:r>
              <a:rPr lang="ko-KR" altLang="en-US" smtClean="0"/>
              <a:t>릴리스 </a:t>
            </a:r>
            <a:r>
              <a:rPr lang="ko-KR" altLang="en-US"/>
              <a:t>버전을 만들기 위한 </a:t>
            </a:r>
            <a:r>
              <a:rPr lang="ko-KR" altLang="en-US"/>
              <a:t>팁 </a:t>
            </a:r>
            <a:r>
              <a:rPr lang="en-US" altLang="ko-KR" smtClean="0"/>
              <a:t>(</a:t>
            </a:r>
            <a:r>
              <a:rPr lang="ko-KR" altLang="en-US" smtClean="0"/>
              <a:t>자료와 </a:t>
            </a:r>
            <a:r>
              <a:rPr lang="ko-KR" altLang="en-US" smtClean="0"/>
              <a:t>리소스 수집 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암호화키 </a:t>
            </a:r>
            <a:endParaRPr lang="en-US" altLang="ko-KR" smtClean="0"/>
          </a:p>
          <a:p>
            <a:pPr lvl="1"/>
            <a:r>
              <a:rPr lang="en-US" altLang="ko-KR"/>
              <a:t>Android </a:t>
            </a:r>
            <a:r>
              <a:rPr lang="ko-KR" altLang="ko-KR"/>
              <a:t>시스템은 각각의 설치된 애플리케이션에 애플리케이션 개발자가 소유한 인증서</a:t>
            </a:r>
            <a:r>
              <a:rPr lang="en-US" altLang="ko-KR"/>
              <a:t>(</a:t>
            </a:r>
            <a:r>
              <a:rPr lang="ko-KR" altLang="ko-KR"/>
              <a:t>즉</a:t>
            </a:r>
            <a:r>
              <a:rPr lang="en-US" altLang="ko-KR"/>
              <a:t>, </a:t>
            </a:r>
            <a:r>
              <a:rPr lang="ko-KR" altLang="ko-KR"/>
              <a:t>개발자가 개인 키를 유지하는 인증서</a:t>
            </a:r>
            <a:r>
              <a:rPr lang="en-US" altLang="ko-KR"/>
              <a:t>)</a:t>
            </a:r>
            <a:r>
              <a:rPr lang="ko-KR" altLang="ko-KR"/>
              <a:t>로 디지털 서명하도록 요구합니다</a:t>
            </a:r>
            <a:r>
              <a:rPr lang="en-US" altLang="ko-KR"/>
              <a:t>. Android </a:t>
            </a:r>
            <a:r>
              <a:rPr lang="ko-KR" altLang="ko-KR"/>
              <a:t>시스템은 인증서를 애플리케이션의 작성자를 식별하고 애플리케이션 간의 신뢰 관계를 설정하는 수단으로 사용합니다</a:t>
            </a:r>
            <a:r>
              <a:rPr lang="en-US" altLang="ko-KR"/>
              <a:t>. </a:t>
            </a:r>
            <a:r>
              <a:rPr lang="ko-KR" altLang="ko-KR"/>
              <a:t>서명에 사용하는 인증서는 인증 기관의 서명을 받을 필요가 없습니다</a:t>
            </a:r>
            <a:r>
              <a:rPr lang="en-US" altLang="ko-KR"/>
              <a:t>. Android </a:t>
            </a:r>
            <a:r>
              <a:rPr lang="ko-KR" altLang="ko-KR"/>
              <a:t>시스템은 자체 서명된 인증서로 애플리케이션에 서명할 수 있도록 허용합니다</a:t>
            </a:r>
            <a:r>
              <a:rPr lang="en-US" altLang="ko-KR"/>
              <a:t>. </a:t>
            </a:r>
            <a:r>
              <a:rPr lang="ko-KR" altLang="ko-KR"/>
              <a:t>인증서 요구사항에 관한 자세한 내용은</a:t>
            </a:r>
            <a:r>
              <a:rPr lang="en-US" altLang="ko-KR"/>
              <a:t> </a:t>
            </a:r>
            <a:r>
              <a:rPr lang="en-US" altLang="ko-KR" u="sng">
                <a:hlinkClick r:id="rId2"/>
              </a:rPr>
              <a:t>애플리케이션 서명</a:t>
            </a:r>
            <a:r>
              <a:rPr lang="ko-KR" altLang="ko-KR"/>
              <a:t>을 참조하세요</a:t>
            </a:r>
            <a:r>
              <a:rPr lang="en-US" altLang="ko-KR"/>
              <a:t>.</a:t>
            </a:r>
            <a:endParaRPr lang="ko-KR" altLang="ko-KR" sz="1400"/>
          </a:p>
          <a:p>
            <a:pPr lvl="1"/>
            <a:r>
              <a:rPr lang="ko-KR" altLang="ko-KR" b="1">
                <a:solidFill>
                  <a:srgbClr val="FF0000"/>
                </a:solidFill>
              </a:rPr>
              <a:t>중요</a:t>
            </a:r>
            <a:r>
              <a:rPr lang="en-US" altLang="ko-KR" b="1">
                <a:solidFill>
                  <a:srgbClr val="FF0000"/>
                </a:solidFill>
              </a:rPr>
              <a:t>: </a:t>
            </a:r>
            <a:r>
              <a:rPr lang="ko-KR" altLang="ko-KR" b="1">
                <a:solidFill>
                  <a:srgbClr val="FF0000"/>
                </a:solidFill>
              </a:rPr>
              <a:t>애플리케이션은 유효 기간이</a:t>
            </a:r>
            <a:r>
              <a:rPr lang="en-US" altLang="ko-KR" b="1">
                <a:solidFill>
                  <a:srgbClr val="FF0000"/>
                </a:solidFill>
              </a:rPr>
              <a:t> 2033</a:t>
            </a:r>
            <a:r>
              <a:rPr lang="ko-KR" altLang="ko-KR" b="1">
                <a:solidFill>
                  <a:srgbClr val="FF0000"/>
                </a:solidFill>
              </a:rPr>
              <a:t>년</a:t>
            </a:r>
            <a:r>
              <a:rPr lang="en-US" altLang="ko-KR" b="1">
                <a:solidFill>
                  <a:srgbClr val="FF0000"/>
                </a:solidFill>
              </a:rPr>
              <a:t> 10</a:t>
            </a:r>
            <a:r>
              <a:rPr lang="ko-KR" altLang="ko-KR" b="1">
                <a:solidFill>
                  <a:srgbClr val="FF0000"/>
                </a:solidFill>
              </a:rPr>
              <a:t>월</a:t>
            </a:r>
            <a:r>
              <a:rPr lang="en-US" altLang="ko-KR" b="1">
                <a:solidFill>
                  <a:srgbClr val="FF0000"/>
                </a:solidFill>
              </a:rPr>
              <a:t> 22</a:t>
            </a:r>
            <a:r>
              <a:rPr lang="ko-KR" altLang="ko-KR" b="1">
                <a:solidFill>
                  <a:srgbClr val="FF0000"/>
                </a:solidFill>
              </a:rPr>
              <a:t>일 이후에 종료되는 암호화 키로 서명해야 합니다</a:t>
            </a:r>
            <a:r>
              <a:rPr lang="en-US" altLang="ko-KR" b="1">
                <a:solidFill>
                  <a:srgbClr val="FF0000"/>
                </a:solidFill>
              </a:rPr>
              <a:t>.</a:t>
            </a:r>
            <a:endParaRPr lang="ko-KR" altLang="ko-KR" sz="1400" b="1">
              <a:solidFill>
                <a:srgbClr val="FF0000"/>
              </a:solidFill>
            </a:endParaRPr>
          </a:p>
          <a:p>
            <a:pPr lvl="1"/>
            <a:r>
              <a:rPr lang="ko-KR" altLang="ko-KR"/>
              <a:t>또한</a:t>
            </a:r>
            <a:r>
              <a:rPr lang="en-US" altLang="ko-KR"/>
              <a:t>, </a:t>
            </a:r>
            <a:r>
              <a:rPr lang="ko-KR" altLang="ko-KR"/>
              <a:t>애플리케이션이 서비스에 액세스하거나 개발자의 개인 키를 기반으로 하는 키를 사용해야 하는 타사 라이브러리를 사용할 경우 다른 릴리스 키를 획득해야 합니다</a:t>
            </a:r>
            <a:r>
              <a:rPr lang="en-US" altLang="ko-KR" smtClean="0"/>
              <a:t>.</a:t>
            </a:r>
          </a:p>
          <a:p>
            <a:pPr marL="360363" lvl="1" indent="0">
              <a:buNone/>
            </a:pPr>
            <a:endParaRPr lang="ko-KR" altLang="ko-KR" sz="1400"/>
          </a:p>
          <a:p>
            <a:r>
              <a:rPr lang="ko-KR" altLang="en-US" smtClean="0"/>
              <a:t>애플리케이션 아이콘 </a:t>
            </a:r>
            <a:endParaRPr lang="en-US" altLang="ko-KR" smtClean="0"/>
          </a:p>
          <a:p>
            <a:pPr lvl="1"/>
            <a:r>
              <a:rPr lang="ko-KR" altLang="ko-KR"/>
              <a:t>애플리케이션 아이콘이 있는지와 이 아이콘이 권장</a:t>
            </a:r>
            <a:r>
              <a:rPr lang="en-US" altLang="ko-KR"/>
              <a:t> </a:t>
            </a:r>
            <a:r>
              <a:rPr lang="en-US" altLang="ko-KR" u="sng">
                <a:hlinkClick r:id="rId3"/>
              </a:rPr>
              <a:t>아이콘 가이드라인</a:t>
            </a:r>
            <a:r>
              <a:rPr lang="ko-KR" altLang="ko-KR"/>
              <a:t>을 준수하는지 확인하세요</a:t>
            </a:r>
            <a:r>
              <a:rPr lang="en-US" altLang="ko-KR"/>
              <a:t>. </a:t>
            </a:r>
            <a:r>
              <a:rPr lang="ko-KR" altLang="ko-KR"/>
              <a:t>애플리케이션의 아이콘은 사용자가 기기의 홈 화면과 런처 창에서 애플리케이션을 식별하는 데 도움이 됩니다</a:t>
            </a:r>
            <a:r>
              <a:rPr lang="en-US" altLang="ko-KR"/>
              <a:t>. </a:t>
            </a:r>
            <a:r>
              <a:rPr lang="ko-KR" altLang="ko-KR"/>
              <a:t>이 아이콘은</a:t>
            </a:r>
            <a:r>
              <a:rPr lang="en-US" altLang="ko-KR"/>
              <a:t> Manage Applications, My Downloads </a:t>
            </a:r>
            <a:r>
              <a:rPr lang="ko-KR" altLang="ko-KR"/>
              <a:t>등에도 나타납니다</a:t>
            </a:r>
            <a:r>
              <a:rPr lang="en-US" altLang="ko-KR"/>
              <a:t>. </a:t>
            </a:r>
            <a:r>
              <a:rPr lang="ko-KR" altLang="ko-KR"/>
              <a:t>또한</a:t>
            </a:r>
            <a:r>
              <a:rPr lang="en-US" altLang="ko-KR"/>
              <a:t>, Google Play</a:t>
            </a:r>
            <a:r>
              <a:rPr lang="ko-KR" altLang="ko-KR"/>
              <a:t>와 같은 게시 서비스도 사용자에게 아이콘을 표시합니다</a:t>
            </a:r>
            <a:r>
              <a:rPr lang="en-US" altLang="ko-KR"/>
              <a:t>.</a:t>
            </a:r>
            <a:endParaRPr lang="ko-KR" altLang="ko-KR"/>
          </a:p>
          <a:p>
            <a:pPr marL="360363" lvl="1" indent="0">
              <a:buNone/>
            </a:pPr>
            <a:endParaRPr lang="en-US" altLang="ko-KR" smtClean="0"/>
          </a:p>
          <a:p>
            <a:r>
              <a:rPr lang="ko-KR" altLang="en-US" smtClean="0"/>
              <a:t>최종 사용자 라이선스 계약 </a:t>
            </a:r>
            <a:r>
              <a:rPr lang="en-US" altLang="ko-KR" smtClean="0"/>
              <a:t>(EULA)</a:t>
            </a:r>
          </a:p>
          <a:p>
            <a:pPr lvl="1"/>
            <a:r>
              <a:rPr lang="ko-KR" altLang="ko-KR"/>
              <a:t>애플리케이션에 대한 최종 사용자 라이선스 계약</a:t>
            </a:r>
            <a:r>
              <a:rPr lang="en-US" altLang="ko-KR"/>
              <a:t>(EULA)</a:t>
            </a:r>
            <a:r>
              <a:rPr lang="ko-KR" altLang="ko-KR"/>
              <a:t>을 준비하는 것을 고려하세요</a:t>
            </a:r>
            <a:r>
              <a:rPr lang="en-US" altLang="ko-KR"/>
              <a:t>. EULA</a:t>
            </a:r>
            <a:r>
              <a:rPr lang="ko-KR" altLang="ko-KR"/>
              <a:t>는 직원</a:t>
            </a:r>
            <a:r>
              <a:rPr lang="en-US" altLang="ko-KR"/>
              <a:t>, </a:t>
            </a:r>
            <a:r>
              <a:rPr lang="ko-KR" altLang="ko-KR"/>
              <a:t>조직 및 지적 재산을 보호하는 데 도움이 될 수 있으므로 애플리케이션에서</a:t>
            </a:r>
            <a:r>
              <a:rPr lang="en-US" altLang="ko-KR"/>
              <a:t> EULA</a:t>
            </a:r>
            <a:r>
              <a:rPr lang="ko-KR" altLang="ko-KR"/>
              <a:t>를 제공하는 것을 권장합니다</a:t>
            </a:r>
            <a:r>
              <a:rPr lang="en-US" altLang="ko-KR" smtClean="0"/>
              <a:t>.</a:t>
            </a:r>
          </a:p>
          <a:p>
            <a:pPr lvl="1"/>
            <a:endParaRPr lang="en-US" altLang="ko-KR"/>
          </a:p>
          <a:p>
            <a:r>
              <a:rPr lang="ko-KR" altLang="en-US" smtClean="0"/>
              <a:t>기타 자료 </a:t>
            </a:r>
            <a:endParaRPr lang="en-US" altLang="ko-KR" smtClean="0"/>
          </a:p>
          <a:p>
            <a:pPr lvl="1"/>
            <a:r>
              <a:rPr lang="ko-KR" altLang="ko-KR"/>
              <a:t>또한</a:t>
            </a:r>
            <a:r>
              <a:rPr lang="en-US" altLang="ko-KR"/>
              <a:t>, </a:t>
            </a:r>
            <a:r>
              <a:rPr lang="ko-KR" altLang="ko-KR"/>
              <a:t>애플리케이션 홍보를 위한 홍보 및 마케팅 자료를 준비해야 할 수도 있습니다</a:t>
            </a:r>
            <a:r>
              <a:rPr lang="en-US" altLang="ko-KR"/>
              <a:t>. </a:t>
            </a:r>
            <a:r>
              <a:rPr lang="ko-KR" altLang="ko-KR"/>
              <a:t>예를 들어</a:t>
            </a:r>
            <a:r>
              <a:rPr lang="en-US" altLang="ko-KR"/>
              <a:t> Google Play</a:t>
            </a:r>
            <a:r>
              <a:rPr lang="ko-KR" altLang="ko-KR"/>
              <a:t>에서 애플리케이션을 릴리스하는 경우 몇 가지 홍보 문구를 준비하고 애플리케이션 스크린샷을 만들어야 합니다</a:t>
            </a:r>
            <a:r>
              <a:rPr lang="en-US" altLang="ko-KR"/>
              <a:t>. </a:t>
            </a:r>
            <a:endParaRPr lang="ko-KR" altLang="ko-KR"/>
          </a:p>
          <a:p>
            <a:pPr lvl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8905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좋은 패키지 이름 선택 </a:t>
            </a:r>
            <a:endParaRPr lang="en-US" altLang="ko-KR" smtClean="0"/>
          </a:p>
          <a:p>
            <a:pPr lvl="1"/>
            <a:r>
              <a:rPr lang="ko-KR" altLang="en-US" smtClean="0"/>
              <a:t>사용자에게 앱 배포 이후 패키지 명은 변경할 수없습니다</a:t>
            </a:r>
            <a:r>
              <a:rPr lang="en-US" altLang="ko-KR" smtClean="0"/>
              <a:t>.  </a:t>
            </a:r>
            <a:r>
              <a:rPr lang="ko-KR" altLang="en-US" smtClean="0"/>
              <a:t>매니페스트 파일에서 패키지 이름설정이 가능합니다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로깅 및 디버깅 활성화 </a:t>
            </a:r>
            <a:endParaRPr lang="en-US" altLang="ko-KR" smtClean="0"/>
          </a:p>
          <a:p>
            <a:pPr lvl="1"/>
            <a:r>
              <a:rPr lang="ko-KR" altLang="en-US" smtClean="0"/>
              <a:t>배포용앱은 빌드하기전에 디버깅 옵션을 비활성화 해야합니다</a:t>
            </a:r>
            <a:r>
              <a:rPr lang="en-US" altLang="ko-KR" smtClean="0"/>
              <a:t>. </a:t>
            </a:r>
          </a:p>
          <a:p>
            <a:pPr lvl="1"/>
            <a:r>
              <a:rPr lang="ko-KR" altLang="en-US" smtClean="0"/>
              <a:t>메니패스트 파일의</a:t>
            </a:r>
            <a:r>
              <a:rPr lang="en-US" altLang="ko-KR"/>
              <a:t> </a:t>
            </a:r>
            <a:r>
              <a:rPr lang="en-US" altLang="ko-KR" smtClean="0"/>
              <a:t>&lt;application&gt; </a:t>
            </a:r>
            <a:r>
              <a:rPr lang="ko-KR" altLang="en-US" smtClean="0"/>
              <a:t>태그에서 </a:t>
            </a:r>
            <a:r>
              <a:rPr lang="en-US" altLang="ko-KR" smtClean="0"/>
              <a:t>android:debuggable </a:t>
            </a:r>
            <a:r>
              <a:rPr lang="ko-KR" altLang="en-US" smtClean="0"/>
              <a:t>특성을 제거하거나 </a:t>
            </a:r>
            <a:r>
              <a:rPr lang="en-US" altLang="ko-KR" smtClean="0"/>
              <a:t>false</a:t>
            </a:r>
            <a:r>
              <a:rPr lang="ko-KR" altLang="en-US" smtClean="0"/>
              <a:t>로 설정하여 디버깅을 비활 성화 할 수 있습니다</a:t>
            </a:r>
            <a:r>
              <a:rPr lang="en-US" altLang="ko-KR" smtClean="0"/>
              <a:t>. </a:t>
            </a:r>
            <a:r>
              <a:rPr lang="ko-KR" altLang="en-US" smtClean="0"/>
              <a:t>또한 프로젝트에서 생성된 로그 파일이나 통계 테스트 파일을 모두 제거해야 합니다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>
                <a:hlinkClick r:id="rId2"/>
              </a:rPr>
              <a:t>startMethodTracing()</a:t>
            </a:r>
            <a:r>
              <a:rPr lang="ko-KR" altLang="en-US"/>
              <a:t>과 </a:t>
            </a:r>
            <a:r>
              <a:rPr lang="en-US" altLang="ko-KR">
                <a:hlinkClick r:id="rId3"/>
              </a:rPr>
              <a:t>stopMethodTracing()</a:t>
            </a:r>
            <a:r>
              <a:rPr lang="ko-KR" altLang="en-US"/>
              <a:t> 메서드 호출 등 코드에 추가한 모든 </a:t>
            </a:r>
            <a:r>
              <a:rPr lang="en-US" altLang="ko-KR">
                <a:hlinkClick r:id="rId4"/>
              </a:rPr>
              <a:t>Debug</a:t>
            </a:r>
            <a:r>
              <a:rPr lang="ko-KR" altLang="en-US"/>
              <a:t> 추적 호출도 제거해야 합니다</a:t>
            </a:r>
            <a:r>
              <a:rPr lang="en-US" altLang="ko-KR"/>
              <a:t>.</a:t>
            </a:r>
          </a:p>
          <a:p>
            <a:r>
              <a:rPr lang="ko-KR" altLang="en-US" smtClean="0"/>
              <a:t>프로젝트 디렉토리 정리 </a:t>
            </a:r>
            <a:endParaRPr lang="en-US" altLang="ko-KR" smtClean="0"/>
          </a:p>
          <a:p>
            <a:pPr lvl="1"/>
            <a:r>
              <a:rPr lang="en-US" altLang="ko-KR" b="0"/>
              <a:t>jni/, lib/ </a:t>
            </a:r>
            <a:r>
              <a:rPr lang="ko-KR" altLang="en-US" b="0"/>
              <a:t>및 </a:t>
            </a:r>
            <a:r>
              <a:rPr lang="en-US" altLang="ko-KR" b="0"/>
              <a:t>src/ </a:t>
            </a:r>
            <a:r>
              <a:rPr lang="ko-KR" altLang="en-US" b="0"/>
              <a:t>디렉토리의 콘텐츠를 검토합니다</a:t>
            </a:r>
            <a:r>
              <a:rPr lang="en-US" altLang="ko-KR" b="0"/>
              <a:t>. jni/ </a:t>
            </a:r>
            <a:r>
              <a:rPr lang="ko-KR" altLang="en-US" b="0"/>
              <a:t>디렉토리는 </a:t>
            </a:r>
            <a:r>
              <a:rPr lang="en-US" altLang="ko-KR" b="0">
                <a:hlinkClick r:id="rId5"/>
              </a:rPr>
              <a:t>Android NDK</a:t>
            </a:r>
            <a:r>
              <a:rPr lang="ko-KR" altLang="en-US" b="0"/>
              <a:t>와 연결된 소스 파일만 포함해야 합니다</a:t>
            </a:r>
            <a:r>
              <a:rPr lang="en-US" altLang="ko-KR" b="0"/>
              <a:t>(</a:t>
            </a:r>
            <a:r>
              <a:rPr lang="ko-KR" altLang="en-US" b="0"/>
              <a:t>예</a:t>
            </a:r>
            <a:r>
              <a:rPr lang="en-US" altLang="ko-KR" b="0"/>
              <a:t>: .c, .cpp, .h </a:t>
            </a:r>
            <a:r>
              <a:rPr lang="ko-KR" altLang="en-US" b="0"/>
              <a:t>및 </a:t>
            </a:r>
            <a:r>
              <a:rPr lang="en-US" altLang="ko-KR" b="0"/>
              <a:t>.mk </a:t>
            </a:r>
            <a:r>
              <a:rPr lang="ko-KR" altLang="en-US" b="0"/>
              <a:t>파일</a:t>
            </a:r>
            <a:r>
              <a:rPr lang="en-US" altLang="ko-KR" b="0"/>
              <a:t>). lib/ </a:t>
            </a:r>
            <a:r>
              <a:rPr lang="ko-KR" altLang="en-US" b="0"/>
              <a:t>디렉토리는 미리 빌드된 공유 라이브러리와 정적 라이브러리를 비롯한 타사 라이브러리 파일이나 개인 라이브러리 파일만 포함해야 합니다</a:t>
            </a:r>
            <a:r>
              <a:rPr lang="en-US" altLang="ko-KR" b="0"/>
              <a:t>(</a:t>
            </a:r>
            <a:r>
              <a:rPr lang="ko-KR" altLang="en-US" b="0"/>
              <a:t>예</a:t>
            </a:r>
            <a:r>
              <a:rPr lang="en-US" altLang="ko-KR" b="0"/>
              <a:t>: .so </a:t>
            </a:r>
            <a:r>
              <a:rPr lang="ko-KR" altLang="en-US" b="0"/>
              <a:t>파일</a:t>
            </a:r>
            <a:r>
              <a:rPr lang="en-US" altLang="ko-KR" b="0"/>
              <a:t>). src/ </a:t>
            </a:r>
            <a:r>
              <a:rPr lang="ko-KR" altLang="en-US" b="0"/>
              <a:t>디렉토리는 애플리케이션의 소스 파일만 포함해야 합니다</a:t>
            </a:r>
            <a:r>
              <a:rPr lang="en-US" altLang="ko-KR" b="0"/>
              <a:t>(</a:t>
            </a:r>
            <a:r>
              <a:rPr lang="ko-KR" altLang="en-US" b="0"/>
              <a:t>예</a:t>
            </a:r>
            <a:r>
              <a:rPr lang="en-US" altLang="ko-KR" b="0"/>
              <a:t>: .java </a:t>
            </a:r>
            <a:r>
              <a:rPr lang="ko-KR" altLang="en-US" b="0"/>
              <a:t>및 </a:t>
            </a:r>
            <a:r>
              <a:rPr lang="en-US" altLang="ko-KR" b="0"/>
              <a:t>.aidl </a:t>
            </a:r>
            <a:r>
              <a:rPr lang="ko-KR" altLang="en-US" b="0"/>
              <a:t>파일</a:t>
            </a:r>
            <a:r>
              <a:rPr lang="en-US" altLang="ko-KR" b="0"/>
              <a:t>). src/ </a:t>
            </a:r>
            <a:r>
              <a:rPr lang="ko-KR" altLang="en-US" b="0"/>
              <a:t>디렉토리는 </a:t>
            </a:r>
            <a:r>
              <a:rPr lang="en-US" altLang="ko-KR" b="0"/>
              <a:t>.jar </a:t>
            </a:r>
            <a:r>
              <a:rPr lang="ko-KR" altLang="en-US" b="0"/>
              <a:t>파일을 포함해서는 안 됩니다</a:t>
            </a:r>
            <a:r>
              <a:rPr lang="en-US" altLang="ko-KR" b="0"/>
              <a:t>.</a:t>
            </a:r>
          </a:p>
          <a:p>
            <a:pPr lvl="1"/>
            <a:r>
              <a:rPr lang="ko-KR" altLang="en-US" b="0"/>
              <a:t>프로젝트에 애플리케이션이 사용하지 않는 개인 또는 소유 데이터 파일이 있는지 확인하고 이들을 제거합니다</a:t>
            </a:r>
            <a:r>
              <a:rPr lang="en-US" altLang="ko-KR" b="0"/>
              <a:t>. </a:t>
            </a:r>
            <a:r>
              <a:rPr lang="ko-KR" altLang="en-US" b="0"/>
              <a:t>예를 들어 프로젝트의 </a:t>
            </a:r>
            <a:r>
              <a:rPr lang="en-US" altLang="ko-KR" b="0"/>
              <a:t>res/ </a:t>
            </a:r>
            <a:r>
              <a:rPr lang="ko-KR" altLang="en-US" b="0"/>
              <a:t>디렉토리에서 더 이상 사용하지 않는 오래된 드로어블 파일</a:t>
            </a:r>
            <a:r>
              <a:rPr lang="en-US" altLang="ko-KR" b="0"/>
              <a:t>, </a:t>
            </a:r>
            <a:r>
              <a:rPr lang="ko-KR" altLang="en-US" b="0"/>
              <a:t>레이아웃 파일 및 값 파일이 있는지 살펴보고 이를 삭제합니다</a:t>
            </a:r>
            <a:r>
              <a:rPr lang="en-US" altLang="ko-KR" b="0"/>
              <a:t>.</a:t>
            </a:r>
          </a:p>
          <a:p>
            <a:pPr lvl="1"/>
            <a:r>
              <a:rPr lang="en-US" altLang="ko-KR" b="0"/>
              <a:t>lib/ </a:t>
            </a:r>
            <a:r>
              <a:rPr lang="ko-KR" altLang="en-US" b="0"/>
              <a:t>디렉토리에서 테스트 라이브러리가 있는지 살펴보고 애플리케이션에서 더 이상 사용하지 않는다면 제거합니다</a:t>
            </a:r>
            <a:r>
              <a:rPr lang="en-US" altLang="ko-KR" b="0"/>
              <a:t>.</a:t>
            </a:r>
          </a:p>
          <a:p>
            <a:pPr lvl="1"/>
            <a:r>
              <a:rPr lang="en-US" altLang="ko-KR" b="0"/>
              <a:t>assets/ </a:t>
            </a:r>
            <a:r>
              <a:rPr lang="ko-KR" altLang="en-US" b="0"/>
              <a:t>디렉토리와 </a:t>
            </a:r>
            <a:r>
              <a:rPr lang="en-US" altLang="ko-KR" b="0"/>
              <a:t>res/raw/ </a:t>
            </a:r>
            <a:r>
              <a:rPr lang="ko-KR" altLang="en-US" b="0"/>
              <a:t>디렉토리의 콘텐츠에서 릴리스 전에 업데이트하거나 제거해야 하는 원시 자산 파일과 정적 파일이 있는지 검토합니다</a:t>
            </a:r>
            <a:r>
              <a:rPr lang="en-US" altLang="ko-KR" b="0" smtClean="0"/>
              <a:t>.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28" name="제목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</a:t>
            </a:r>
            <a:r>
              <a:rPr lang="ko-KR" altLang="en-US"/>
              <a:t>릴리스 버전을 만들기 위한 </a:t>
            </a:r>
            <a:r>
              <a:rPr lang="ko-KR" altLang="en-US"/>
              <a:t>팁 </a:t>
            </a:r>
            <a:r>
              <a:rPr lang="en-US" altLang="ko-KR" smtClean="0"/>
              <a:t>(</a:t>
            </a:r>
            <a:r>
              <a:rPr lang="ko-KR" altLang="en-US" smtClean="0"/>
              <a:t>배포를 </a:t>
            </a:r>
            <a:r>
              <a:rPr lang="ko-KR" altLang="en-US"/>
              <a:t>위한 앱 구성 </a:t>
            </a:r>
            <a:r>
              <a:rPr lang="ko-KR" altLang="en-US" smtClean="0"/>
              <a:t>설정 </a:t>
            </a:r>
            <a:r>
              <a:rPr lang="en-US" altLang="ko-KR" smtClean="0"/>
              <a:t>(1)</a:t>
            </a:r>
            <a:r>
              <a:rPr lang="ko-KR" altLang="en-US" smtClean="0"/>
              <a:t> 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96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매니페스트와 </a:t>
            </a:r>
            <a:r>
              <a:rPr lang="en-US" altLang="ko-KR"/>
              <a:t>Gradle </a:t>
            </a:r>
            <a:r>
              <a:rPr lang="ko-KR" altLang="en-US"/>
              <a:t>빌드 설정 검토 및 업데이트</a:t>
            </a:r>
            <a:endParaRPr lang="en-US" altLang="ko-KR"/>
          </a:p>
          <a:p>
            <a:pPr lvl="1"/>
            <a:r>
              <a:rPr lang="ko-KR" altLang="en-US" b="0"/>
              <a:t>다음 매니페스트와 빌드 파일 항목이 올바르게 설정되어 있는지 확인합니다</a:t>
            </a:r>
            <a:r>
              <a:rPr lang="en-US" altLang="ko-KR" b="0"/>
              <a:t>.</a:t>
            </a:r>
          </a:p>
          <a:p>
            <a:pPr lvl="1"/>
            <a:r>
              <a:rPr lang="en-US" altLang="ko-KR" b="0">
                <a:hlinkClick r:id="rId2"/>
              </a:rPr>
              <a:t>&lt;uses-permission&gt;</a:t>
            </a:r>
            <a:r>
              <a:rPr lang="ko-KR" altLang="en-US" b="0"/>
              <a:t> 요소애플리케이션과 관련이 있고 여기에 필요한 권한만 지정해야 합니다</a:t>
            </a:r>
            <a:r>
              <a:rPr lang="en-US" altLang="ko-KR" b="0"/>
              <a:t>.</a:t>
            </a:r>
          </a:p>
          <a:p>
            <a:pPr lvl="1"/>
            <a:r>
              <a:rPr lang="en-US" altLang="ko-KR" b="0"/>
              <a:t>android:icon </a:t>
            </a:r>
            <a:r>
              <a:rPr lang="ko-KR" altLang="en-US" b="0"/>
              <a:t>및 </a:t>
            </a:r>
            <a:r>
              <a:rPr lang="en-US" altLang="ko-KR" b="0"/>
              <a:t>android:label </a:t>
            </a:r>
            <a:r>
              <a:rPr lang="ko-KR" altLang="en-US" b="0"/>
              <a:t>특성이 특성에 대한 값을 지정해야 합니다</a:t>
            </a:r>
            <a:r>
              <a:rPr lang="en-US" altLang="ko-KR" b="0"/>
              <a:t>. </a:t>
            </a:r>
            <a:r>
              <a:rPr lang="ko-KR" altLang="en-US" b="0"/>
              <a:t>이들은 </a:t>
            </a:r>
            <a:r>
              <a:rPr lang="en-US" altLang="ko-KR" b="0">
                <a:hlinkClick r:id="rId3"/>
              </a:rPr>
              <a:t>&lt;application&gt;</a:t>
            </a:r>
            <a:r>
              <a:rPr lang="ko-KR" altLang="en-US" b="0"/>
              <a:t> 요소에 위치합니다</a:t>
            </a:r>
            <a:r>
              <a:rPr lang="en-US" altLang="ko-KR" b="0"/>
              <a:t>.</a:t>
            </a:r>
          </a:p>
          <a:p>
            <a:pPr lvl="1"/>
            <a:r>
              <a:rPr lang="en-US" altLang="ko-KR" b="0"/>
              <a:t>android:versionCode </a:t>
            </a:r>
            <a:r>
              <a:rPr lang="ko-KR" altLang="en-US" b="0"/>
              <a:t>및 </a:t>
            </a:r>
            <a:r>
              <a:rPr lang="en-US" altLang="ko-KR" b="0"/>
              <a:t>android:versionName </a:t>
            </a:r>
            <a:r>
              <a:rPr lang="ko-KR" altLang="en-US" b="0"/>
              <a:t>특성이 특성에 대한 값을 지정하는 것이 좋습니다</a:t>
            </a:r>
            <a:r>
              <a:rPr lang="en-US" altLang="ko-KR" b="0"/>
              <a:t>. </a:t>
            </a:r>
            <a:r>
              <a:rPr lang="ko-KR" altLang="en-US" b="0"/>
              <a:t>이들은 </a:t>
            </a:r>
            <a:r>
              <a:rPr lang="en-US" altLang="ko-KR" b="0">
                <a:hlinkClick r:id="rId4"/>
              </a:rPr>
              <a:t>&lt;manifest&gt;</a:t>
            </a:r>
            <a:r>
              <a:rPr lang="ko-KR" altLang="en-US" b="0"/>
              <a:t> 요소에 위치합니다</a:t>
            </a:r>
            <a:r>
              <a:rPr lang="en-US" altLang="ko-KR" b="0"/>
              <a:t>. </a:t>
            </a:r>
            <a:r>
              <a:rPr lang="ko-KR" altLang="en-US" b="0"/>
              <a:t>자세한 내용은 </a:t>
            </a:r>
            <a:r>
              <a:rPr lang="ko-KR" altLang="en-US" b="0">
                <a:hlinkClick r:id="rId5"/>
              </a:rPr>
              <a:t>애플리케이션 버전 관리</a:t>
            </a:r>
            <a:r>
              <a:rPr lang="ko-KR" altLang="en-US" b="0"/>
              <a:t>를 참조하세요</a:t>
            </a:r>
            <a:r>
              <a:rPr lang="en-US" altLang="ko-KR" b="0"/>
              <a:t>.</a:t>
            </a:r>
          </a:p>
          <a:p>
            <a:pPr lvl="1"/>
            <a:r>
              <a:rPr lang="en-US" altLang="ko-KR" b="0"/>
              <a:t>Google Play</a:t>
            </a:r>
            <a:r>
              <a:rPr lang="ko-KR" altLang="en-US" b="0"/>
              <a:t>에서 애플리케이션을 릴리스할 때 설정할 수 있는 추가 매니페스트나 빌드 파일 요소는 여러 가지가 있습니다</a:t>
            </a:r>
            <a:r>
              <a:rPr lang="en-US" altLang="ko-KR" b="0"/>
              <a:t>. </a:t>
            </a:r>
            <a:r>
              <a:rPr lang="ko-KR" altLang="en-US" b="0"/>
              <a:t>예를 들어 </a:t>
            </a:r>
            <a:r>
              <a:rPr lang="en-US" altLang="ko-KR" b="0"/>
              <a:t>android:minSdkVersion </a:t>
            </a:r>
            <a:r>
              <a:rPr lang="ko-KR" altLang="en-US" b="0"/>
              <a:t>및 </a:t>
            </a:r>
            <a:r>
              <a:rPr lang="en-US" altLang="ko-KR" b="0"/>
              <a:t>android:targetSdkVersion </a:t>
            </a:r>
            <a:r>
              <a:rPr lang="ko-KR" altLang="en-US" b="0"/>
              <a:t>특성이 이에 해당합니다</a:t>
            </a:r>
            <a:r>
              <a:rPr lang="en-US" altLang="ko-KR" b="0"/>
              <a:t>. </a:t>
            </a:r>
            <a:r>
              <a:rPr lang="ko-KR" altLang="en-US" b="0"/>
              <a:t>이들은 </a:t>
            </a:r>
            <a:r>
              <a:rPr lang="en-US" altLang="ko-KR" b="0">
                <a:hlinkClick r:id="rId6"/>
              </a:rPr>
              <a:t>&lt;uses-sdk&gt;</a:t>
            </a:r>
            <a:r>
              <a:rPr lang="ko-KR" altLang="en-US" b="0"/>
              <a:t> 요소에 위치합니다</a:t>
            </a:r>
            <a:r>
              <a:rPr lang="en-US" altLang="ko-KR" b="0"/>
              <a:t>. </a:t>
            </a:r>
          </a:p>
          <a:p>
            <a:endParaRPr lang="en-US" altLang="ko-KR" smtClean="0"/>
          </a:p>
          <a:p>
            <a:r>
              <a:rPr lang="ko-KR" altLang="en-US" smtClean="0"/>
              <a:t>호환성 </a:t>
            </a:r>
            <a:r>
              <a:rPr lang="ko-KR" altLang="en-US"/>
              <a:t>문제 </a:t>
            </a:r>
            <a:r>
              <a:rPr lang="ko-KR" altLang="en-US" smtClean="0"/>
              <a:t>해결</a:t>
            </a:r>
            <a:endParaRPr lang="en-US" altLang="ko-KR" smtClean="0"/>
          </a:p>
          <a:p>
            <a:pPr lvl="1"/>
            <a:r>
              <a:rPr lang="ko-KR" altLang="en-US"/>
              <a:t>다중 화면 구성 지원 추가</a:t>
            </a:r>
            <a:r>
              <a:rPr lang="ko-KR" altLang="en-US" b="0">
                <a:hlinkClick r:id="rId7"/>
              </a:rPr>
              <a:t>다중 화면 지원 모범 사례</a:t>
            </a:r>
            <a:r>
              <a:rPr lang="ko-KR" altLang="en-US" b="0"/>
              <a:t>를 준수하는지 확인하세요</a:t>
            </a:r>
            <a:r>
              <a:rPr lang="en-US" altLang="ko-KR" b="0"/>
              <a:t>. </a:t>
            </a:r>
            <a:r>
              <a:rPr lang="ko-KR" altLang="en-US" b="0"/>
              <a:t>다중 화면 구성을 지원하면 </a:t>
            </a:r>
            <a:r>
              <a:rPr lang="en-US" altLang="ko-KR" b="0"/>
              <a:t>Android</a:t>
            </a:r>
            <a:r>
              <a:rPr lang="ko-KR" altLang="en-US" b="0"/>
              <a:t>가 지원하는 어떤 화면 크기에서도 제대로 작동하고 멋지게 보이는 애플리케이션을 제작할 수 있습니다</a:t>
            </a:r>
            <a:r>
              <a:rPr lang="en-US" altLang="ko-KR" b="0"/>
              <a:t>.</a:t>
            </a:r>
          </a:p>
          <a:p>
            <a:pPr lvl="1"/>
            <a:r>
              <a:rPr lang="en-US" altLang="ko-KR"/>
              <a:t>Android </a:t>
            </a:r>
            <a:r>
              <a:rPr lang="ko-KR" altLang="en-US"/>
              <a:t>태블릿 기기에 맞게 애플리케이션 최적화</a:t>
            </a:r>
            <a:r>
              <a:rPr lang="ko-KR" altLang="en-US" b="0"/>
              <a:t>애플리케이션이 </a:t>
            </a:r>
            <a:r>
              <a:rPr lang="en-US" altLang="ko-KR" b="0"/>
              <a:t>Android 3.0 </a:t>
            </a:r>
            <a:r>
              <a:rPr lang="ko-KR" altLang="en-US" b="0"/>
              <a:t>이전 버전의 기기에 맞추어 설계되었다면 </a:t>
            </a:r>
            <a:r>
              <a:rPr lang="en-US" altLang="ko-KR" b="0">
                <a:hlinkClick r:id="rId8"/>
              </a:rPr>
              <a:t>Android 3.0</a:t>
            </a:r>
            <a:r>
              <a:rPr lang="ko-KR" altLang="en-US" b="0">
                <a:hlinkClick r:id="rId8"/>
              </a:rPr>
              <a:t>에 맞게 앱 최적화</a:t>
            </a:r>
            <a:r>
              <a:rPr lang="ko-KR" altLang="en-US" b="0"/>
              <a:t>에서 설명하는 가이드라인과 모범 사례를 준수하여 애플케이션이 </a:t>
            </a:r>
            <a:r>
              <a:rPr lang="en-US" altLang="ko-KR" b="0"/>
              <a:t>Android 3.0 </a:t>
            </a:r>
            <a:r>
              <a:rPr lang="ko-KR" altLang="en-US" b="0"/>
              <a:t>기기와 호환되게 합니다</a:t>
            </a:r>
            <a:r>
              <a:rPr lang="en-US" altLang="ko-KR" b="0"/>
              <a:t>.</a:t>
            </a:r>
          </a:p>
          <a:p>
            <a:pPr lvl="1"/>
            <a:r>
              <a:rPr lang="ko-KR" altLang="en-US"/>
              <a:t>지원 라이브러리 사용 고려</a:t>
            </a:r>
            <a:r>
              <a:rPr lang="ko-KR" altLang="en-US" b="0"/>
              <a:t>애플리케이션이 </a:t>
            </a:r>
            <a:r>
              <a:rPr lang="en-US" altLang="ko-KR" b="0"/>
              <a:t>Android 3.x</a:t>
            </a:r>
            <a:r>
              <a:rPr lang="ko-KR" altLang="en-US" b="0"/>
              <a:t>를 실행하는 기기용으로 고안되었다면 애플리케이션 프로젝트에 </a:t>
            </a:r>
            <a:r>
              <a:rPr lang="ko-KR" altLang="en-US" b="0">
                <a:hlinkClick r:id="rId9"/>
              </a:rPr>
              <a:t>지원 라이브러리</a:t>
            </a:r>
            <a:r>
              <a:rPr lang="ko-KR" altLang="en-US" b="0"/>
              <a:t>를 추가하여 애플리케이션이 이전 </a:t>
            </a:r>
            <a:r>
              <a:rPr lang="en-US" altLang="ko-KR" b="0"/>
              <a:t>Android </a:t>
            </a:r>
            <a:r>
              <a:rPr lang="ko-KR" altLang="en-US" b="0"/>
              <a:t>버전과 호환되게 합니다</a:t>
            </a:r>
            <a:r>
              <a:rPr lang="en-US" altLang="ko-KR" b="0"/>
              <a:t>. </a:t>
            </a:r>
            <a:r>
              <a:rPr lang="ko-KR" altLang="en-US" b="0"/>
              <a:t>지원 라이브러리는 </a:t>
            </a:r>
            <a:r>
              <a:rPr lang="en-US" altLang="ko-KR" b="0"/>
              <a:t>Android </a:t>
            </a:r>
            <a:r>
              <a:rPr lang="ko-KR" altLang="en-US" b="0"/>
              <a:t>애플리케이션에 추가할 수 있는 정적 지원 라이브러리를 제공합니다</a:t>
            </a:r>
            <a:r>
              <a:rPr lang="en-US" altLang="ko-KR" b="0"/>
              <a:t>. </a:t>
            </a:r>
            <a:r>
              <a:rPr lang="ko-KR" altLang="en-US" b="0"/>
              <a:t>이 라이브러리는 이전 플랫폼 버전에서는 사용할 수 없던 </a:t>
            </a:r>
            <a:r>
              <a:rPr lang="en-US" altLang="ko-KR" b="0"/>
              <a:t>API</a:t>
            </a:r>
            <a:r>
              <a:rPr lang="ko-KR" altLang="en-US" b="0"/>
              <a:t>를 사용하거나 프레임워크 </a:t>
            </a:r>
            <a:r>
              <a:rPr lang="en-US" altLang="ko-KR" b="0"/>
              <a:t>API</a:t>
            </a:r>
            <a:r>
              <a:rPr lang="ko-KR" altLang="en-US" b="0"/>
              <a:t>의 일부가 아닌 유틸리티 </a:t>
            </a:r>
            <a:r>
              <a:rPr lang="en-US" altLang="ko-KR" b="0"/>
              <a:t>API</a:t>
            </a:r>
            <a:r>
              <a:rPr lang="ko-KR" altLang="en-US" b="0"/>
              <a:t>를 사용할 수 있게 해줍니다</a:t>
            </a:r>
          </a:p>
          <a:p>
            <a:pPr marL="0" indent="0">
              <a:buNone/>
            </a:pPr>
            <a:endParaRPr lang="en-US" altLang="ko-KR" smtClean="0"/>
          </a:p>
          <a:p>
            <a:endParaRPr lang="ko-KR" altLang="en-US"/>
          </a:p>
        </p:txBody>
      </p:sp>
      <p:sp>
        <p:nvSpPr>
          <p:cNvPr id="28" name="제목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en-US" altLang="ko-KR" smtClean="0"/>
              <a:t>. </a:t>
            </a:r>
            <a:r>
              <a:rPr lang="ko-KR" altLang="en-US"/>
              <a:t>릴리스 버전을 만들기 위한 팁 </a:t>
            </a:r>
            <a:r>
              <a:rPr lang="en-US" altLang="ko-KR"/>
              <a:t>(</a:t>
            </a:r>
            <a:r>
              <a:rPr lang="ko-KR" altLang="en-US"/>
              <a:t>배포를 위한 앱 구성 </a:t>
            </a:r>
            <a:r>
              <a:rPr lang="ko-KR" altLang="en-US"/>
              <a:t>설정 </a:t>
            </a:r>
            <a:r>
              <a:rPr lang="en-US" altLang="ko-KR" smtClean="0"/>
              <a:t>(2)</a:t>
            </a:r>
            <a:r>
              <a:rPr lang="ko-KR" altLang="en-US" smtClean="0"/>
              <a:t> </a:t>
            </a:r>
            <a:r>
              <a:rPr lang="en-US" altLang="ko-KR"/>
              <a:t>)</a:t>
            </a:r>
            <a:r>
              <a:rPr lang="ko-KR" altLang="en-US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/>
          </a:p>
          <a:p>
            <a:r>
              <a:rPr lang="ko-KR" altLang="en-US"/>
              <a:t>서버와 서비스에 대해 </a:t>
            </a:r>
            <a:r>
              <a:rPr lang="en-US" altLang="ko-KR"/>
              <a:t>URL </a:t>
            </a:r>
            <a:r>
              <a:rPr lang="ko-KR" altLang="en-US" smtClean="0"/>
              <a:t>업데이트</a:t>
            </a:r>
            <a:endParaRPr lang="en-US" altLang="ko-KR" smtClean="0"/>
          </a:p>
          <a:p>
            <a:pPr lvl="1"/>
            <a:r>
              <a:rPr lang="ko-KR" altLang="en-US" b="0"/>
              <a:t>애플리케이션이 원격 서버나 서비스에 액세스하는 경우 테스트 </a:t>
            </a:r>
            <a:r>
              <a:rPr lang="en-US" altLang="ko-KR" b="0"/>
              <a:t>URL</a:t>
            </a:r>
            <a:r>
              <a:rPr lang="ko-KR" altLang="en-US" b="0"/>
              <a:t>이나 경로가 아니라 서버나 서비스의 프로덕션 </a:t>
            </a:r>
            <a:r>
              <a:rPr lang="en-US" altLang="ko-KR" b="0"/>
              <a:t>URL </a:t>
            </a:r>
            <a:r>
              <a:rPr lang="ko-KR" altLang="en-US" b="0"/>
              <a:t>또는 경로를 사용하는지 확인해야 합니다</a:t>
            </a:r>
            <a:r>
              <a:rPr lang="en-US" altLang="ko-KR" b="0"/>
              <a:t>.</a:t>
            </a:r>
            <a:endParaRPr lang="ko-KR" altLang="en-US"/>
          </a:p>
          <a:p>
            <a:r>
              <a:rPr lang="ko-KR" altLang="en-US"/>
              <a:t>라이선스 구현</a:t>
            </a:r>
            <a:r>
              <a:rPr lang="en-US" altLang="ko-KR"/>
              <a:t>(Google Play</a:t>
            </a:r>
            <a:r>
              <a:rPr lang="ko-KR" altLang="en-US"/>
              <a:t>에서 릴리스할 경우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 b="0"/>
              <a:t>Google Play</a:t>
            </a:r>
            <a:r>
              <a:rPr lang="ko-KR" altLang="en-US" b="0"/>
              <a:t>에서 유료 애플리케이션을 릴리스한다면 </a:t>
            </a:r>
            <a:r>
              <a:rPr lang="en-US" altLang="ko-KR" b="0"/>
              <a:t>Google Play </a:t>
            </a:r>
            <a:r>
              <a:rPr lang="ko-KR" altLang="en-US" b="0"/>
              <a:t>라이선스 지원을 추가하는 것을 고려하세요</a:t>
            </a:r>
            <a:r>
              <a:rPr lang="en-US" altLang="ko-KR" b="0"/>
              <a:t>. </a:t>
            </a:r>
            <a:r>
              <a:rPr lang="ko-KR" altLang="en-US" b="0"/>
              <a:t>라이선스를 활용하면 현재 사용자가 구매했는지에 따라 애플리케이션 액세스를 제어할 수 있습니다</a:t>
            </a:r>
            <a:r>
              <a:rPr lang="en-US" altLang="ko-KR" b="0"/>
              <a:t>. Google Play</a:t>
            </a:r>
            <a:r>
              <a:rPr lang="ko-KR" altLang="en-US" b="0"/>
              <a:t>에서 앱을 릴리스하더라도 </a:t>
            </a:r>
            <a:r>
              <a:rPr lang="en-US" altLang="ko-KR" b="0"/>
              <a:t>Google Play </a:t>
            </a:r>
            <a:r>
              <a:rPr lang="ko-KR" altLang="en-US" b="0"/>
              <a:t>라이선스 사용은 선택 사항입니다</a:t>
            </a:r>
            <a:r>
              <a:rPr lang="en-US" altLang="ko-KR" b="0"/>
              <a:t>.</a:t>
            </a:r>
          </a:p>
          <a:p>
            <a:pPr lvl="1"/>
            <a:r>
              <a:rPr lang="en-US" altLang="ko-KR" b="0"/>
              <a:t>Google Play </a:t>
            </a:r>
            <a:r>
              <a:rPr lang="ko-KR" altLang="en-US" b="0"/>
              <a:t>라이선스 서비스와 애플리케이션에서의 사용 방법에 관한 자세한 내용은 </a:t>
            </a:r>
            <a:r>
              <a:rPr lang="ko-KR" altLang="en-US" b="0">
                <a:hlinkClick r:id="rId2"/>
              </a:rPr>
              <a:t>애플리케이션 라이선스</a:t>
            </a:r>
            <a:r>
              <a:rPr lang="ko-KR" altLang="en-US" b="0"/>
              <a:t>를 참조하세요</a:t>
            </a:r>
            <a:r>
              <a:rPr lang="en-US" altLang="ko-KR" b="0"/>
              <a:t>.</a:t>
            </a:r>
          </a:p>
          <a:p>
            <a:endParaRPr lang="en-US" altLang="ko-KR"/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28" name="제목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 </a:t>
            </a:r>
            <a:r>
              <a:rPr lang="ko-KR" altLang="en-US" smtClean="0"/>
              <a:t>릴리스 </a:t>
            </a:r>
            <a:r>
              <a:rPr lang="ko-KR" altLang="en-US"/>
              <a:t>버전을 만들기 위한 팁 </a:t>
            </a:r>
            <a:r>
              <a:rPr lang="en-US" altLang="ko-KR"/>
              <a:t>(</a:t>
            </a:r>
            <a:r>
              <a:rPr lang="ko-KR" altLang="en-US"/>
              <a:t>배포를 위한 앱 구성 </a:t>
            </a:r>
            <a:r>
              <a:rPr lang="ko-KR" altLang="en-US"/>
              <a:t>설정 </a:t>
            </a:r>
            <a:r>
              <a:rPr lang="en-US" altLang="ko-KR" smtClean="0"/>
              <a:t>(3)</a:t>
            </a:r>
            <a:r>
              <a:rPr lang="ko-KR" altLang="en-US" smtClean="0"/>
              <a:t> 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95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776</Words>
  <Application>Microsoft Office PowerPoint</Application>
  <PresentationFormat>화면 슬라이드 쇼(4:3)</PresentationFormat>
  <Paragraphs>103</Paragraphs>
  <Slides>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1_Office 테마</vt:lpstr>
      <vt:lpstr>안드로이드 APK 파일 debug와 배포의 차이.</vt:lpstr>
      <vt:lpstr>목차</vt:lpstr>
      <vt:lpstr>1.안드로이드 빌드 프로세스 </vt:lpstr>
      <vt:lpstr>2. 릴리스 버전을 만드는 과정 </vt:lpstr>
      <vt:lpstr>3. zipalign</vt:lpstr>
      <vt:lpstr>4.릴리스 버전을 만들기 위한 팁 (자료와 리소스 수집 )</vt:lpstr>
      <vt:lpstr>5.릴리스 버전을 만들기 위한 팁 (배포를 위한 앱 구성 설정 (1) )</vt:lpstr>
      <vt:lpstr>6. 릴리스 버전을 만들기 위한 팁 (배포를 위한 앱 구성 설정 (2) ) </vt:lpstr>
      <vt:lpstr>7. 릴리스 버전을 만들기 위한 팁 (배포를 위한 앱 구성 설정 (3) 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SSLAB</dc:creator>
  <cp:lastModifiedBy>SSLAB</cp:lastModifiedBy>
  <cp:revision>17</cp:revision>
  <dcterms:created xsi:type="dcterms:W3CDTF">2017-11-14T01:19:58Z</dcterms:created>
  <dcterms:modified xsi:type="dcterms:W3CDTF">2017-11-14T07:34:03Z</dcterms:modified>
</cp:coreProperties>
</file>