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0ABB-4F45-AC5A-8C36-6C565C71A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95F650-89FF-FE28-42ED-301268F78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FCCC1F-E113-6550-BC7B-A58D30A7D8D9}"/>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5" name="Footer Placeholder 4">
            <a:extLst>
              <a:ext uri="{FF2B5EF4-FFF2-40B4-BE49-F238E27FC236}">
                <a16:creationId xmlns:a16="http://schemas.microsoft.com/office/drawing/2014/main" id="{EBF491E9-5F7F-AF3B-FD66-9E2EB634B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3D8A4-8643-6001-35DA-42A395F66782}"/>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291163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277E-C864-45DD-3311-763A03C638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90B7F-A199-3AAA-2A0E-C543E62FD5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AC8FDB-C753-7435-CD7D-33C83C46276D}"/>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5" name="Footer Placeholder 4">
            <a:extLst>
              <a:ext uri="{FF2B5EF4-FFF2-40B4-BE49-F238E27FC236}">
                <a16:creationId xmlns:a16="http://schemas.microsoft.com/office/drawing/2014/main" id="{7EADEF6A-0AF0-A1E4-B442-79DA4827E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E5225-8C41-A42A-BD5D-FCB631917BF9}"/>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350615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2A1D6-C9DB-CC6E-055F-E406AD1BD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5F3CF-7689-0E70-6D71-2BE5810724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3E204-C7F8-AF84-1646-1B976A9F5BC2}"/>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5" name="Footer Placeholder 4">
            <a:extLst>
              <a:ext uri="{FF2B5EF4-FFF2-40B4-BE49-F238E27FC236}">
                <a16:creationId xmlns:a16="http://schemas.microsoft.com/office/drawing/2014/main" id="{9611FA39-A79E-A5DB-E976-4327009FB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0305E-56F3-C224-7121-D316F20BFDBA}"/>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285113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A037-1516-378D-26A5-B40BD091A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7057E2-1154-7209-AE35-BA3169CF4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E3D61B-A58E-ABD4-39C8-C4877106F14F}"/>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5" name="Footer Placeholder 4">
            <a:extLst>
              <a:ext uri="{FF2B5EF4-FFF2-40B4-BE49-F238E27FC236}">
                <a16:creationId xmlns:a16="http://schemas.microsoft.com/office/drawing/2014/main" id="{7867B321-CD65-AEAD-EAF3-D55AE7C24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FEA6D-9803-F17A-C136-D345E11512FF}"/>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148095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8324-F795-ECAC-D221-392AAD0F9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FB20CD-F087-A35C-3308-D9306D646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26257-39B9-C7A1-4A19-8EFF24727748}"/>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5" name="Footer Placeholder 4">
            <a:extLst>
              <a:ext uri="{FF2B5EF4-FFF2-40B4-BE49-F238E27FC236}">
                <a16:creationId xmlns:a16="http://schemas.microsoft.com/office/drawing/2014/main" id="{62C6A643-7E02-544C-D644-9CB7B7153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CD18B-6688-AB7F-2862-73345A65AD96}"/>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170911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BFFC-D363-A482-D98B-016AA9734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636258-476E-86D9-C098-EC6D7335AC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D7EFC9-736D-8176-C773-B74B9ACFAD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E1C328-0787-6FEC-979D-C399FB0FB2E5}"/>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6" name="Footer Placeholder 5">
            <a:extLst>
              <a:ext uri="{FF2B5EF4-FFF2-40B4-BE49-F238E27FC236}">
                <a16:creationId xmlns:a16="http://schemas.microsoft.com/office/drawing/2014/main" id="{64D3E384-A8FD-58F3-AA5D-488DBE1CC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D457B-F464-4F2C-EA54-7AF3468F850F}"/>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198838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860F-8BC3-8B32-1831-BEB6DB29DE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795017-FF09-1F8C-7C71-FBD9477BE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8BF5B-DD5E-60ED-201C-5A0DADEA3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E7FF15-15D4-5F29-3383-4BC92B2C2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030FF-DD19-CE3D-B9A2-5C0C49BE17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8099C4-F82A-57F9-C46A-A7879E3E49CA}"/>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8" name="Footer Placeholder 7">
            <a:extLst>
              <a:ext uri="{FF2B5EF4-FFF2-40B4-BE49-F238E27FC236}">
                <a16:creationId xmlns:a16="http://schemas.microsoft.com/office/drawing/2014/main" id="{A4188112-EA92-B918-FAA5-B7F82E9155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963384-4B52-6533-3EB1-C3AC0504F4B3}"/>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22300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8871-8C37-5C4F-D28C-77A68E15FD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65F85-F007-EA06-8A3E-F6566C3A49F5}"/>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4" name="Footer Placeholder 3">
            <a:extLst>
              <a:ext uri="{FF2B5EF4-FFF2-40B4-BE49-F238E27FC236}">
                <a16:creationId xmlns:a16="http://schemas.microsoft.com/office/drawing/2014/main" id="{AB2A2CAA-D759-44CC-ADD9-A5BF947A40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1E17F2-0EA7-BC17-9CE0-361C4FE2C4C4}"/>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122591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3A34E-6F29-AD33-FF47-3C0B75B541BC}"/>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3" name="Footer Placeholder 2">
            <a:extLst>
              <a:ext uri="{FF2B5EF4-FFF2-40B4-BE49-F238E27FC236}">
                <a16:creationId xmlns:a16="http://schemas.microsoft.com/office/drawing/2014/main" id="{044BC1BF-DCBE-D311-FEDB-2671910A72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8D5675-9157-73C7-8ACE-516ADD544DD4}"/>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182847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5933-356E-7BEA-0797-930273CFB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043DA3-F2DE-2125-59A2-84B6B5159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654928-7EF9-B02F-C51D-E81DC48D0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C700-B6C6-5C25-7B96-20A4F8A49E0E}"/>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6" name="Footer Placeholder 5">
            <a:extLst>
              <a:ext uri="{FF2B5EF4-FFF2-40B4-BE49-F238E27FC236}">
                <a16:creationId xmlns:a16="http://schemas.microsoft.com/office/drawing/2014/main" id="{A7506F85-5FE8-7F35-352C-1E3A2721F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DB24F-5E28-1BD6-6DA0-4E1072CCDB54}"/>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12282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C2AD-36E8-253D-5A1D-1DB951AF8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72892A-2DAD-3577-D169-82A870463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9D803A-2A59-73AF-60C8-506057AC2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A9F15-6CBA-BBBF-436C-D8EED489A853}"/>
              </a:ext>
            </a:extLst>
          </p:cNvPr>
          <p:cNvSpPr>
            <a:spLocks noGrp="1"/>
          </p:cNvSpPr>
          <p:nvPr>
            <p:ph type="dt" sz="half" idx="10"/>
          </p:nvPr>
        </p:nvSpPr>
        <p:spPr/>
        <p:txBody>
          <a:bodyPr/>
          <a:lstStyle/>
          <a:p>
            <a:fld id="{68EFCAD4-D4F7-439E-BB12-A6104D6FA262}" type="datetimeFigureOut">
              <a:rPr lang="en-IN" smtClean="0"/>
              <a:t>19-10-2022</a:t>
            </a:fld>
            <a:endParaRPr lang="en-IN"/>
          </a:p>
        </p:txBody>
      </p:sp>
      <p:sp>
        <p:nvSpPr>
          <p:cNvPr id="6" name="Footer Placeholder 5">
            <a:extLst>
              <a:ext uri="{FF2B5EF4-FFF2-40B4-BE49-F238E27FC236}">
                <a16:creationId xmlns:a16="http://schemas.microsoft.com/office/drawing/2014/main" id="{60FAADD8-A011-F001-5001-A6BE4D2AA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64AD6-4DD4-BC86-539F-BDEE013B09FF}"/>
              </a:ext>
            </a:extLst>
          </p:cNvPr>
          <p:cNvSpPr>
            <a:spLocks noGrp="1"/>
          </p:cNvSpPr>
          <p:nvPr>
            <p:ph type="sldNum" sz="quarter" idx="12"/>
          </p:nvPr>
        </p:nvSpPr>
        <p:spPr/>
        <p:txBody>
          <a:bodyPr/>
          <a:lstStyle/>
          <a:p>
            <a:fld id="{C15AAFB8-8499-4437-8241-6C586C03A5FF}" type="slidenum">
              <a:rPr lang="en-IN" smtClean="0"/>
              <a:t>‹#›</a:t>
            </a:fld>
            <a:endParaRPr lang="en-IN"/>
          </a:p>
        </p:txBody>
      </p:sp>
    </p:spTree>
    <p:extLst>
      <p:ext uri="{BB962C8B-B14F-4D97-AF65-F5344CB8AC3E}">
        <p14:creationId xmlns:p14="http://schemas.microsoft.com/office/powerpoint/2010/main" val="47951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8DF78-3118-5ED7-EF45-0798FC2A3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04BED3-734E-AFEF-792E-D70F99659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4C03D-3474-3AEA-1DB9-C0DAE3F29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FCAD4-D4F7-439E-BB12-A6104D6FA262}" type="datetimeFigureOut">
              <a:rPr lang="en-IN" smtClean="0"/>
              <a:t>19-10-2022</a:t>
            </a:fld>
            <a:endParaRPr lang="en-IN"/>
          </a:p>
        </p:txBody>
      </p:sp>
      <p:sp>
        <p:nvSpPr>
          <p:cNvPr id="5" name="Footer Placeholder 4">
            <a:extLst>
              <a:ext uri="{FF2B5EF4-FFF2-40B4-BE49-F238E27FC236}">
                <a16:creationId xmlns:a16="http://schemas.microsoft.com/office/drawing/2014/main" id="{0CFF86BD-A88C-6BF8-732C-A0E076139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D4F97A-45FF-1A56-C4CC-E80EA4C7B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AAFB8-8499-4437-8241-6C586C03A5FF}" type="slidenum">
              <a:rPr lang="en-IN" smtClean="0"/>
              <a:t>‹#›</a:t>
            </a:fld>
            <a:endParaRPr lang="en-IN"/>
          </a:p>
        </p:txBody>
      </p:sp>
    </p:spTree>
    <p:extLst>
      <p:ext uri="{BB962C8B-B14F-4D97-AF65-F5344CB8AC3E}">
        <p14:creationId xmlns:p14="http://schemas.microsoft.com/office/powerpoint/2010/main" val="249196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C50B7D-8A1A-5A92-0891-E9FC28C8ADD1}"/>
              </a:ext>
            </a:extLst>
          </p:cNvPr>
          <p:cNvSpPr txBox="1"/>
          <p:nvPr/>
        </p:nvSpPr>
        <p:spPr>
          <a:xfrm>
            <a:off x="1212783" y="666600"/>
            <a:ext cx="9606012" cy="4031873"/>
          </a:xfrm>
          <a:prstGeom prst="rect">
            <a:avLst/>
          </a:prstGeom>
          <a:noFill/>
        </p:spPr>
        <p:txBody>
          <a:bodyPr wrap="square">
            <a:spAutoFit/>
          </a:bodyPr>
          <a:lstStyle/>
          <a:p>
            <a:pPr algn="just"/>
            <a:r>
              <a:rPr lang="en-US" sz="2200" b="1" i="0" dirty="0">
                <a:solidFill>
                  <a:srgbClr val="091E42"/>
                </a:solidFill>
                <a:effectLst/>
                <a:latin typeface="freight-text-pro"/>
              </a:rPr>
              <a:t>Problem Statement</a:t>
            </a:r>
            <a:endParaRPr lang="en-US" sz="2200" b="0" i="0" dirty="0">
              <a:solidFill>
                <a:srgbClr val="091E42"/>
              </a:solidFill>
              <a:effectLst/>
              <a:latin typeface="freight-text-pro"/>
            </a:endParaRPr>
          </a:p>
          <a:p>
            <a:pPr algn="just"/>
            <a:r>
              <a:rPr lang="en-US" sz="2200" b="0" i="0" dirty="0">
                <a:solidFill>
                  <a:srgbClr val="091E42"/>
                </a:solidFill>
                <a:effectLst/>
                <a:latin typeface="freight-text-pro"/>
              </a:rPr>
              <a:t>The bank is facing difficulty in keeping track of these details from all its branches. It is also not able to understand how its business is doing and identify the target areas that it should focus on to leverage its profits.</a:t>
            </a:r>
          </a:p>
          <a:p>
            <a:pPr algn="just"/>
            <a:r>
              <a:rPr lang="en-US" sz="2200" b="0" i="0" dirty="0">
                <a:solidFill>
                  <a:srgbClr val="091E42"/>
                </a:solidFill>
                <a:effectLst/>
                <a:latin typeface="freight-text-pro"/>
              </a:rPr>
              <a:t> </a:t>
            </a:r>
          </a:p>
          <a:p>
            <a:pPr algn="just"/>
            <a:r>
              <a:rPr lang="en-US" sz="2200" b="0" i="0" dirty="0">
                <a:solidFill>
                  <a:srgbClr val="091E42"/>
                </a:solidFill>
                <a:effectLst/>
                <a:latin typeface="freight-text-pro"/>
              </a:rPr>
              <a:t>Essentially, the bank wants to:</a:t>
            </a:r>
          </a:p>
          <a:p>
            <a:pPr algn="just">
              <a:buFont typeface="Arial" panose="020B0604020202020204" pitchFamily="34" charset="0"/>
              <a:buChar char="•"/>
            </a:pPr>
            <a:r>
              <a:rPr lang="en-US" sz="2200" b="0" i="0" dirty="0">
                <a:solidFill>
                  <a:srgbClr val="091E42"/>
                </a:solidFill>
                <a:effectLst/>
                <a:latin typeface="freight-text-pro"/>
              </a:rPr>
              <a:t>Understand how its business is doing so far,</a:t>
            </a:r>
          </a:p>
          <a:p>
            <a:pPr algn="just">
              <a:buFont typeface="Arial" panose="020B0604020202020204" pitchFamily="34" charset="0"/>
              <a:buChar char="•"/>
            </a:pPr>
            <a:r>
              <a:rPr lang="en-US" sz="2200" b="0" i="0" dirty="0">
                <a:solidFill>
                  <a:srgbClr val="091E42"/>
                </a:solidFill>
                <a:effectLst/>
                <a:latin typeface="freight-text-pro"/>
              </a:rPr>
              <a:t>Analyze the patterns/</a:t>
            </a:r>
            <a:r>
              <a:rPr lang="en-US" sz="2200" b="0" i="0" dirty="0" err="1">
                <a:solidFill>
                  <a:srgbClr val="091E42"/>
                </a:solidFill>
                <a:effectLst/>
                <a:latin typeface="freight-text-pro"/>
              </a:rPr>
              <a:t>behaviour</a:t>
            </a:r>
            <a:r>
              <a:rPr lang="en-US" sz="2200" b="0" i="0" dirty="0">
                <a:solidFill>
                  <a:srgbClr val="091E42"/>
                </a:solidFill>
                <a:effectLst/>
                <a:latin typeface="freight-text-pro"/>
              </a:rPr>
              <a:t> of customers applying for loans and</a:t>
            </a:r>
          </a:p>
          <a:p>
            <a:pPr algn="just">
              <a:buFont typeface="Arial" panose="020B0604020202020204" pitchFamily="34" charset="0"/>
              <a:buChar char="•"/>
            </a:pPr>
            <a:r>
              <a:rPr lang="en-US" sz="2200" b="0" i="0" dirty="0">
                <a:solidFill>
                  <a:srgbClr val="091E42"/>
                </a:solidFill>
                <a:effectLst/>
                <a:latin typeface="freight-text-pro"/>
              </a:rPr>
              <a:t>Identify the target customers applying for loans greater than ₹10 lakh to maximize net profit.</a:t>
            </a:r>
          </a:p>
          <a:p>
            <a:br>
              <a:rPr lang="en-US" dirty="0"/>
            </a:br>
            <a:endParaRPr lang="en-IN" dirty="0"/>
          </a:p>
        </p:txBody>
      </p:sp>
    </p:spTree>
    <p:extLst>
      <p:ext uri="{BB962C8B-B14F-4D97-AF65-F5344CB8AC3E}">
        <p14:creationId xmlns:p14="http://schemas.microsoft.com/office/powerpoint/2010/main" val="55294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freight-text-pro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Sharma</dc:creator>
  <cp:lastModifiedBy>Akanksha Sharma</cp:lastModifiedBy>
  <cp:revision>1</cp:revision>
  <dcterms:created xsi:type="dcterms:W3CDTF">2022-10-17T15:20:49Z</dcterms:created>
  <dcterms:modified xsi:type="dcterms:W3CDTF">2022-10-19T06:41:52Z</dcterms:modified>
</cp:coreProperties>
</file>