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38" d="100"/>
          <a:sy n="38" d="100"/>
        </p:scale>
        <p:origin x="1764" y="6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kanksha Sharma" userId="4f700512148e9560" providerId="LiveId" clId="{A8EB1DFF-1C67-42E5-BF1D-29B8EDCF7FF3}"/>
    <pc:docChg chg="undo custSel addSld modSld">
      <pc:chgData name="Akanksha Sharma" userId="4f700512148e9560" providerId="LiveId" clId="{A8EB1DFF-1C67-42E5-BF1D-29B8EDCF7FF3}" dt="2022-09-30T09:44:53.133" v="677" actId="1076"/>
      <pc:docMkLst>
        <pc:docMk/>
      </pc:docMkLst>
      <pc:sldChg chg="addSp delSp modSp mod modAnim">
        <pc:chgData name="Akanksha Sharma" userId="4f700512148e9560" providerId="LiveId" clId="{A8EB1DFF-1C67-42E5-BF1D-29B8EDCF7FF3}" dt="2022-09-30T09:40:37.479" v="617" actId="2711"/>
        <pc:sldMkLst>
          <pc:docMk/>
          <pc:sldMk cId="3784914899" sldId="256"/>
        </pc:sldMkLst>
        <pc:spChg chg="add mod">
          <ac:chgData name="Akanksha Sharma" userId="4f700512148e9560" providerId="LiveId" clId="{A8EB1DFF-1C67-42E5-BF1D-29B8EDCF7FF3}" dt="2022-09-30T07:43:47.650" v="24"/>
          <ac:spMkLst>
            <pc:docMk/>
            <pc:sldMk cId="3784914899" sldId="256"/>
            <ac:spMk id="4" creationId="{661E4282-DDE7-3313-B4CA-19964C499E40}"/>
          </ac:spMkLst>
        </pc:spChg>
        <pc:spChg chg="add mod">
          <ac:chgData name="Akanksha Sharma" userId="4f700512148e9560" providerId="LiveId" clId="{A8EB1DFF-1C67-42E5-BF1D-29B8EDCF7FF3}" dt="2022-09-30T09:40:37.479" v="617" actId="2711"/>
          <ac:spMkLst>
            <pc:docMk/>
            <pc:sldMk cId="3784914899" sldId="256"/>
            <ac:spMk id="6" creationId="{7258CC00-95DC-B3C7-BCE4-A50502D73362}"/>
          </ac:spMkLst>
        </pc:spChg>
        <pc:spChg chg="add del">
          <ac:chgData name="Akanksha Sharma" userId="4f700512148e9560" providerId="LiveId" clId="{A8EB1DFF-1C67-42E5-BF1D-29B8EDCF7FF3}" dt="2022-09-30T07:45:39.070" v="41" actId="22"/>
          <ac:spMkLst>
            <pc:docMk/>
            <pc:sldMk cId="3784914899" sldId="256"/>
            <ac:spMk id="8" creationId="{8506C501-622A-6DE3-47F1-48BBD1F453B4}"/>
          </ac:spMkLst>
        </pc:spChg>
        <pc:spChg chg="add mod">
          <ac:chgData name="Akanksha Sharma" userId="4f700512148e9560" providerId="LiveId" clId="{A8EB1DFF-1C67-42E5-BF1D-29B8EDCF7FF3}" dt="2022-09-30T09:38:39.102" v="608" actId="2711"/>
          <ac:spMkLst>
            <pc:docMk/>
            <pc:sldMk cId="3784914899" sldId="256"/>
            <ac:spMk id="10" creationId="{04807133-51BD-6D78-DB2F-D490862DB2DA}"/>
          </ac:spMkLst>
        </pc:spChg>
        <pc:spChg chg="add mod">
          <ac:chgData name="Akanksha Sharma" userId="4f700512148e9560" providerId="LiveId" clId="{A8EB1DFF-1C67-42E5-BF1D-29B8EDCF7FF3}" dt="2022-09-30T07:49:39.745" v="165" actId="20577"/>
          <ac:spMkLst>
            <pc:docMk/>
            <pc:sldMk cId="3784914899" sldId="256"/>
            <ac:spMk id="11" creationId="{149AADBC-F00E-35BE-0574-4FD20F979982}"/>
          </ac:spMkLst>
        </pc:spChg>
        <pc:spChg chg="add mod">
          <ac:chgData name="Akanksha Sharma" userId="4f700512148e9560" providerId="LiveId" clId="{A8EB1DFF-1C67-42E5-BF1D-29B8EDCF7FF3}" dt="2022-09-30T08:11:01.574" v="605" actId="14100"/>
          <ac:spMkLst>
            <pc:docMk/>
            <pc:sldMk cId="3784914899" sldId="256"/>
            <ac:spMk id="12" creationId="{1C840F5E-83D1-170B-09AD-43CA88440038}"/>
          </ac:spMkLst>
        </pc:spChg>
      </pc:sldChg>
      <pc:sldChg chg="addSp modSp new mod">
        <pc:chgData name="Akanksha Sharma" userId="4f700512148e9560" providerId="LiveId" clId="{A8EB1DFF-1C67-42E5-BF1D-29B8EDCF7FF3}" dt="2022-09-30T07:52:13.070" v="218" actId="1076"/>
        <pc:sldMkLst>
          <pc:docMk/>
          <pc:sldMk cId="3897310444" sldId="257"/>
        </pc:sldMkLst>
        <pc:spChg chg="add mod">
          <ac:chgData name="Akanksha Sharma" userId="4f700512148e9560" providerId="LiveId" clId="{A8EB1DFF-1C67-42E5-BF1D-29B8EDCF7FF3}" dt="2022-09-30T07:50:04.338" v="192" actId="20577"/>
          <ac:spMkLst>
            <pc:docMk/>
            <pc:sldMk cId="3897310444" sldId="257"/>
            <ac:spMk id="2" creationId="{F9C4897D-56B9-259D-0D40-C0C9D4C91E47}"/>
          </ac:spMkLst>
        </pc:spChg>
        <pc:picChg chg="add mod">
          <ac:chgData name="Akanksha Sharma" userId="4f700512148e9560" providerId="LiveId" clId="{A8EB1DFF-1C67-42E5-BF1D-29B8EDCF7FF3}" dt="2022-09-30T07:52:13.070" v="218" actId="1076"/>
          <ac:picMkLst>
            <pc:docMk/>
            <pc:sldMk cId="3897310444" sldId="257"/>
            <ac:picMk id="4" creationId="{75E65794-65A5-5F88-9C2A-99BC7B44B199}"/>
          </ac:picMkLst>
        </pc:picChg>
      </pc:sldChg>
      <pc:sldChg chg="addSp delSp modSp new mod">
        <pc:chgData name="Akanksha Sharma" userId="4f700512148e9560" providerId="LiveId" clId="{A8EB1DFF-1C67-42E5-BF1D-29B8EDCF7FF3}" dt="2022-09-30T09:42:09.501" v="641" actId="1035"/>
        <pc:sldMkLst>
          <pc:docMk/>
          <pc:sldMk cId="1584207169" sldId="258"/>
        </pc:sldMkLst>
        <pc:spChg chg="add mod">
          <ac:chgData name="Akanksha Sharma" userId="4f700512148e9560" providerId="LiveId" clId="{A8EB1DFF-1C67-42E5-BF1D-29B8EDCF7FF3}" dt="2022-09-30T09:42:09.501" v="641" actId="1035"/>
          <ac:spMkLst>
            <pc:docMk/>
            <pc:sldMk cId="1584207169" sldId="258"/>
            <ac:spMk id="3" creationId="{FE40D566-14EA-5577-5044-6E7E5D880F87}"/>
          </ac:spMkLst>
        </pc:spChg>
        <pc:spChg chg="add del mod">
          <ac:chgData name="Akanksha Sharma" userId="4f700512148e9560" providerId="LiveId" clId="{A8EB1DFF-1C67-42E5-BF1D-29B8EDCF7FF3}" dt="2022-09-30T07:52:49.961" v="222" actId="22"/>
          <ac:spMkLst>
            <pc:docMk/>
            <pc:sldMk cId="1584207169" sldId="258"/>
            <ac:spMk id="5" creationId="{2FD36E57-C65C-E6E4-F8C8-3844C1EC1E97}"/>
          </ac:spMkLst>
        </pc:spChg>
        <pc:spChg chg="add mod">
          <ac:chgData name="Akanksha Sharma" userId="4f700512148e9560" providerId="LiveId" clId="{A8EB1DFF-1C67-42E5-BF1D-29B8EDCF7FF3}" dt="2022-09-30T09:41:50.720" v="634" actId="1036"/>
          <ac:spMkLst>
            <pc:docMk/>
            <pc:sldMk cId="1584207169" sldId="258"/>
            <ac:spMk id="6" creationId="{F55A6B71-C075-B424-FED8-484A81C774D6}"/>
          </ac:spMkLst>
        </pc:spChg>
      </pc:sldChg>
      <pc:sldChg chg="addSp modSp new mod">
        <pc:chgData name="Akanksha Sharma" userId="4f700512148e9560" providerId="LiveId" clId="{A8EB1DFF-1C67-42E5-BF1D-29B8EDCF7FF3}" dt="2022-09-30T07:54:22.673" v="281" actId="1076"/>
        <pc:sldMkLst>
          <pc:docMk/>
          <pc:sldMk cId="1844985122" sldId="259"/>
        </pc:sldMkLst>
        <pc:picChg chg="add mod">
          <ac:chgData name="Akanksha Sharma" userId="4f700512148e9560" providerId="LiveId" clId="{A8EB1DFF-1C67-42E5-BF1D-29B8EDCF7FF3}" dt="2022-09-30T07:54:22.673" v="281" actId="1076"/>
          <ac:picMkLst>
            <pc:docMk/>
            <pc:sldMk cId="1844985122" sldId="259"/>
            <ac:picMk id="3" creationId="{CB6263E6-3C8A-8A75-F7CE-A1D42EF197AE}"/>
          </ac:picMkLst>
        </pc:picChg>
      </pc:sldChg>
      <pc:sldChg chg="addSp modSp new mod">
        <pc:chgData name="Akanksha Sharma" userId="4f700512148e9560" providerId="LiveId" clId="{A8EB1DFF-1C67-42E5-BF1D-29B8EDCF7FF3}" dt="2022-09-30T09:44:53.133" v="677" actId="1076"/>
        <pc:sldMkLst>
          <pc:docMk/>
          <pc:sldMk cId="733853586" sldId="260"/>
        </pc:sldMkLst>
        <pc:spChg chg="add mod">
          <ac:chgData name="Akanksha Sharma" userId="4f700512148e9560" providerId="LiveId" clId="{A8EB1DFF-1C67-42E5-BF1D-29B8EDCF7FF3}" dt="2022-09-30T09:44:43.656" v="676" actId="1076"/>
          <ac:spMkLst>
            <pc:docMk/>
            <pc:sldMk cId="733853586" sldId="260"/>
            <ac:spMk id="3" creationId="{3AE7BB2A-6121-2B1D-8585-B69B184E8E5E}"/>
          </ac:spMkLst>
        </pc:spChg>
        <pc:spChg chg="add mod">
          <ac:chgData name="Akanksha Sharma" userId="4f700512148e9560" providerId="LiveId" clId="{A8EB1DFF-1C67-42E5-BF1D-29B8EDCF7FF3}" dt="2022-09-30T07:57:01.222" v="372" actId="1035"/>
          <ac:spMkLst>
            <pc:docMk/>
            <pc:sldMk cId="733853586" sldId="260"/>
            <ac:spMk id="4" creationId="{037D4A84-A6A8-AF63-A489-E1A8C10CB742}"/>
          </ac:spMkLst>
        </pc:spChg>
        <pc:picChg chg="add mod">
          <ac:chgData name="Akanksha Sharma" userId="4f700512148e9560" providerId="LiveId" clId="{A8EB1DFF-1C67-42E5-BF1D-29B8EDCF7FF3}" dt="2022-09-30T09:44:53.133" v="677" actId="1076"/>
          <ac:picMkLst>
            <pc:docMk/>
            <pc:sldMk cId="733853586" sldId="260"/>
            <ac:picMk id="6" creationId="{7A2FB800-4595-F2DE-234A-9FC11F4513DA}"/>
          </ac:picMkLst>
        </pc:picChg>
      </pc:sldChg>
      <pc:sldChg chg="addSp modSp new mod">
        <pc:chgData name="Akanksha Sharma" userId="4f700512148e9560" providerId="LiveId" clId="{A8EB1DFF-1C67-42E5-BF1D-29B8EDCF7FF3}" dt="2022-09-30T07:58:13.671" v="388" actId="14100"/>
        <pc:sldMkLst>
          <pc:docMk/>
          <pc:sldMk cId="580790492" sldId="261"/>
        </pc:sldMkLst>
        <pc:picChg chg="add mod">
          <ac:chgData name="Akanksha Sharma" userId="4f700512148e9560" providerId="LiveId" clId="{A8EB1DFF-1C67-42E5-BF1D-29B8EDCF7FF3}" dt="2022-09-30T07:58:06.147" v="386" actId="1076"/>
          <ac:picMkLst>
            <pc:docMk/>
            <pc:sldMk cId="580790492" sldId="261"/>
            <ac:picMk id="3" creationId="{D950CA6A-6F89-1A1F-4C37-466A240C990D}"/>
          </ac:picMkLst>
        </pc:picChg>
        <pc:picChg chg="add mod">
          <ac:chgData name="Akanksha Sharma" userId="4f700512148e9560" providerId="LiveId" clId="{A8EB1DFF-1C67-42E5-BF1D-29B8EDCF7FF3}" dt="2022-09-30T07:58:13.671" v="388" actId="14100"/>
          <ac:picMkLst>
            <pc:docMk/>
            <pc:sldMk cId="580790492" sldId="261"/>
            <ac:picMk id="5" creationId="{3B4A6E12-D0C9-B746-1F5B-B143274B7E69}"/>
          </ac:picMkLst>
        </pc:picChg>
      </pc:sldChg>
      <pc:sldChg chg="addSp modSp new mod">
        <pc:chgData name="Akanksha Sharma" userId="4f700512148e9560" providerId="LiveId" clId="{A8EB1DFF-1C67-42E5-BF1D-29B8EDCF7FF3}" dt="2022-09-30T09:44:25.381" v="675" actId="1076"/>
        <pc:sldMkLst>
          <pc:docMk/>
          <pc:sldMk cId="915806692" sldId="262"/>
        </pc:sldMkLst>
        <pc:spChg chg="add mod">
          <ac:chgData name="Akanksha Sharma" userId="4f700512148e9560" providerId="LiveId" clId="{A8EB1DFF-1C67-42E5-BF1D-29B8EDCF7FF3}" dt="2022-09-30T09:44:18.891" v="674" actId="1076"/>
          <ac:spMkLst>
            <pc:docMk/>
            <pc:sldMk cId="915806692" sldId="262"/>
            <ac:spMk id="3" creationId="{6794CDF2-A113-EE4E-F1F9-3964AAC4BD96}"/>
          </ac:spMkLst>
        </pc:spChg>
        <pc:spChg chg="add mod">
          <ac:chgData name="Akanksha Sharma" userId="4f700512148e9560" providerId="LiveId" clId="{A8EB1DFF-1C67-42E5-BF1D-29B8EDCF7FF3}" dt="2022-09-30T09:44:25.381" v="675" actId="1076"/>
          <ac:spMkLst>
            <pc:docMk/>
            <pc:sldMk cId="915806692" sldId="262"/>
            <ac:spMk id="4" creationId="{526EC5A3-DD16-EFC9-4C9F-84AF779D732B}"/>
          </ac:spMkLst>
        </pc:spChg>
      </pc:sldChg>
      <pc:sldChg chg="addSp modSp new mod">
        <pc:chgData name="Akanksha Sharma" userId="4f700512148e9560" providerId="LiveId" clId="{A8EB1DFF-1C67-42E5-BF1D-29B8EDCF7FF3}" dt="2022-09-30T09:44:08.633" v="673" actId="1076"/>
        <pc:sldMkLst>
          <pc:docMk/>
          <pc:sldMk cId="1457558188" sldId="263"/>
        </pc:sldMkLst>
        <pc:picChg chg="add mod">
          <ac:chgData name="Akanksha Sharma" userId="4f700512148e9560" providerId="LiveId" clId="{A8EB1DFF-1C67-42E5-BF1D-29B8EDCF7FF3}" dt="2022-09-30T09:44:08.633" v="673" actId="1076"/>
          <ac:picMkLst>
            <pc:docMk/>
            <pc:sldMk cId="1457558188" sldId="263"/>
            <ac:picMk id="3" creationId="{A4447720-1B4D-5397-FAB0-6A3F5D243161}"/>
          </ac:picMkLst>
        </pc:picChg>
      </pc:sldChg>
      <pc:sldChg chg="addSp modSp new mod">
        <pc:chgData name="Akanksha Sharma" userId="4f700512148e9560" providerId="LiveId" clId="{A8EB1DFF-1C67-42E5-BF1D-29B8EDCF7FF3}" dt="2022-09-30T09:44:03.281" v="672" actId="1076"/>
        <pc:sldMkLst>
          <pc:docMk/>
          <pc:sldMk cId="914107714" sldId="264"/>
        </pc:sldMkLst>
        <pc:spChg chg="add mod">
          <ac:chgData name="Akanksha Sharma" userId="4f700512148e9560" providerId="LiveId" clId="{A8EB1DFF-1C67-42E5-BF1D-29B8EDCF7FF3}" dt="2022-09-30T09:44:03.281" v="672" actId="1076"/>
          <ac:spMkLst>
            <pc:docMk/>
            <pc:sldMk cId="914107714" sldId="264"/>
            <ac:spMk id="3" creationId="{9B6DDBF9-625D-FE60-8585-2D5138FEE41E}"/>
          </ac:spMkLst>
        </pc:spChg>
      </pc:sldChg>
      <pc:sldChg chg="addSp modSp new mod">
        <pc:chgData name="Akanksha Sharma" userId="4f700512148e9560" providerId="LiveId" clId="{A8EB1DFF-1C67-42E5-BF1D-29B8EDCF7FF3}" dt="2022-09-30T09:43:49.497" v="670" actId="1076"/>
        <pc:sldMkLst>
          <pc:docMk/>
          <pc:sldMk cId="2933920834" sldId="265"/>
        </pc:sldMkLst>
        <pc:spChg chg="add mod">
          <ac:chgData name="Akanksha Sharma" userId="4f700512148e9560" providerId="LiveId" clId="{A8EB1DFF-1C67-42E5-BF1D-29B8EDCF7FF3}" dt="2022-09-30T09:43:49.497" v="670" actId="1076"/>
          <ac:spMkLst>
            <pc:docMk/>
            <pc:sldMk cId="2933920834" sldId="265"/>
            <ac:spMk id="3" creationId="{85B721D8-FDA2-577D-D81C-98FBE6E2649D}"/>
          </ac:spMkLst>
        </pc:spChg>
        <pc:spChg chg="add mod">
          <ac:chgData name="Akanksha Sharma" userId="4f700512148e9560" providerId="LiveId" clId="{A8EB1DFF-1C67-42E5-BF1D-29B8EDCF7FF3}" dt="2022-09-30T08:03:11.947" v="499" actId="20577"/>
          <ac:spMkLst>
            <pc:docMk/>
            <pc:sldMk cId="2933920834" sldId="265"/>
            <ac:spMk id="4" creationId="{510E8188-C1C5-77E0-4A13-5406F5812A3F}"/>
          </ac:spMkLst>
        </pc:spChg>
      </pc:sldChg>
      <pc:sldChg chg="addSp modSp new mod">
        <pc:chgData name="Akanksha Sharma" userId="4f700512148e9560" providerId="LiveId" clId="{A8EB1DFF-1C67-42E5-BF1D-29B8EDCF7FF3}" dt="2022-09-30T09:43:33.848" v="669" actId="1076"/>
        <pc:sldMkLst>
          <pc:docMk/>
          <pc:sldMk cId="604684115" sldId="266"/>
        </pc:sldMkLst>
        <pc:spChg chg="add mod">
          <ac:chgData name="Akanksha Sharma" userId="4f700512148e9560" providerId="LiveId" clId="{A8EB1DFF-1C67-42E5-BF1D-29B8EDCF7FF3}" dt="2022-09-30T09:43:33.848" v="669" actId="1076"/>
          <ac:spMkLst>
            <pc:docMk/>
            <pc:sldMk cId="604684115" sldId="266"/>
            <ac:spMk id="3" creationId="{CB666E10-90C1-F8F9-9D86-A0F2E27F426B}"/>
          </ac:spMkLst>
        </pc:spChg>
        <pc:spChg chg="add mod">
          <ac:chgData name="Akanksha Sharma" userId="4f700512148e9560" providerId="LiveId" clId="{A8EB1DFF-1C67-42E5-BF1D-29B8EDCF7FF3}" dt="2022-09-30T08:08:09.652" v="572" actId="1036"/>
          <ac:spMkLst>
            <pc:docMk/>
            <pc:sldMk cId="604684115" sldId="266"/>
            <ac:spMk id="4" creationId="{250062C7-CA7C-00D7-5BE4-DE86D3C9EE61}"/>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F2CCD99-8584-4A22-8BD0-B37705C58A0F}" type="datetimeFigureOut">
              <a:rPr lang="en-IN" smtClean="0"/>
              <a:t>30-09-2022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49A87A3-68D5-433B-A6EC-2714244A50D3}" type="slidenum">
              <a:rPr lang="en-IN" smtClean="0"/>
              <a:t>‹#›</a:t>
            </a:fld>
            <a:endParaRPr lang="en-IN"/>
          </a:p>
        </p:txBody>
      </p:sp>
    </p:spTree>
    <p:extLst>
      <p:ext uri="{BB962C8B-B14F-4D97-AF65-F5344CB8AC3E}">
        <p14:creationId xmlns:p14="http://schemas.microsoft.com/office/powerpoint/2010/main" val="30256017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F2CCD99-8584-4A22-8BD0-B37705C58A0F}" type="datetimeFigureOut">
              <a:rPr lang="en-IN" smtClean="0"/>
              <a:t>30-09-2022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49A87A3-68D5-433B-A6EC-2714244A50D3}" type="slidenum">
              <a:rPr lang="en-IN" smtClean="0"/>
              <a:t>‹#›</a:t>
            </a:fld>
            <a:endParaRPr lang="en-IN"/>
          </a:p>
        </p:txBody>
      </p:sp>
    </p:spTree>
    <p:extLst>
      <p:ext uri="{BB962C8B-B14F-4D97-AF65-F5344CB8AC3E}">
        <p14:creationId xmlns:p14="http://schemas.microsoft.com/office/powerpoint/2010/main" val="39259203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F2CCD99-8584-4A22-8BD0-B37705C58A0F}" type="datetimeFigureOut">
              <a:rPr lang="en-IN" smtClean="0"/>
              <a:t>30-09-2022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49A87A3-68D5-433B-A6EC-2714244A50D3}"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0479814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F2CCD99-8584-4A22-8BD0-B37705C58A0F}" type="datetimeFigureOut">
              <a:rPr lang="en-IN" smtClean="0"/>
              <a:t>30-09-2022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49A87A3-68D5-433B-A6EC-2714244A50D3}" type="slidenum">
              <a:rPr lang="en-IN" smtClean="0"/>
              <a:t>‹#›</a:t>
            </a:fld>
            <a:endParaRPr lang="en-IN"/>
          </a:p>
        </p:txBody>
      </p:sp>
    </p:spTree>
    <p:extLst>
      <p:ext uri="{BB962C8B-B14F-4D97-AF65-F5344CB8AC3E}">
        <p14:creationId xmlns:p14="http://schemas.microsoft.com/office/powerpoint/2010/main" val="11167153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F2CCD99-8584-4A22-8BD0-B37705C58A0F}" type="datetimeFigureOut">
              <a:rPr lang="en-IN" smtClean="0"/>
              <a:t>30-09-2022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49A87A3-68D5-433B-A6EC-2714244A50D3}"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3456013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F2CCD99-8584-4A22-8BD0-B37705C58A0F}" type="datetimeFigureOut">
              <a:rPr lang="en-IN" smtClean="0"/>
              <a:t>30-09-2022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49A87A3-68D5-433B-A6EC-2714244A50D3}" type="slidenum">
              <a:rPr lang="en-IN" smtClean="0"/>
              <a:t>‹#›</a:t>
            </a:fld>
            <a:endParaRPr lang="en-IN"/>
          </a:p>
        </p:txBody>
      </p:sp>
    </p:spTree>
    <p:extLst>
      <p:ext uri="{BB962C8B-B14F-4D97-AF65-F5344CB8AC3E}">
        <p14:creationId xmlns:p14="http://schemas.microsoft.com/office/powerpoint/2010/main" val="6345009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F2CCD99-8584-4A22-8BD0-B37705C58A0F}" type="datetimeFigureOut">
              <a:rPr lang="en-IN" smtClean="0"/>
              <a:t>30-09-2022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49A87A3-68D5-433B-A6EC-2714244A50D3}" type="slidenum">
              <a:rPr lang="en-IN" smtClean="0"/>
              <a:t>‹#›</a:t>
            </a:fld>
            <a:endParaRPr lang="en-IN"/>
          </a:p>
        </p:txBody>
      </p:sp>
    </p:spTree>
    <p:extLst>
      <p:ext uri="{BB962C8B-B14F-4D97-AF65-F5344CB8AC3E}">
        <p14:creationId xmlns:p14="http://schemas.microsoft.com/office/powerpoint/2010/main" val="406574460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F2CCD99-8584-4A22-8BD0-B37705C58A0F}" type="datetimeFigureOut">
              <a:rPr lang="en-IN" smtClean="0"/>
              <a:t>30-09-2022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49A87A3-68D5-433B-A6EC-2714244A50D3}" type="slidenum">
              <a:rPr lang="en-IN" smtClean="0"/>
              <a:t>‹#›</a:t>
            </a:fld>
            <a:endParaRPr lang="en-IN"/>
          </a:p>
        </p:txBody>
      </p:sp>
    </p:spTree>
    <p:extLst>
      <p:ext uri="{BB962C8B-B14F-4D97-AF65-F5344CB8AC3E}">
        <p14:creationId xmlns:p14="http://schemas.microsoft.com/office/powerpoint/2010/main" val="11277803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F2CCD99-8584-4A22-8BD0-B37705C58A0F}" type="datetimeFigureOut">
              <a:rPr lang="en-IN" smtClean="0"/>
              <a:t>30-09-2022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49A87A3-68D5-433B-A6EC-2714244A50D3}" type="slidenum">
              <a:rPr lang="en-IN" smtClean="0"/>
              <a:t>‹#›</a:t>
            </a:fld>
            <a:endParaRPr lang="en-IN"/>
          </a:p>
        </p:txBody>
      </p:sp>
    </p:spTree>
    <p:extLst>
      <p:ext uri="{BB962C8B-B14F-4D97-AF65-F5344CB8AC3E}">
        <p14:creationId xmlns:p14="http://schemas.microsoft.com/office/powerpoint/2010/main" val="12458416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F2CCD99-8584-4A22-8BD0-B37705C58A0F}" type="datetimeFigureOut">
              <a:rPr lang="en-IN" smtClean="0"/>
              <a:t>30-09-2022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49A87A3-68D5-433B-A6EC-2714244A50D3}" type="slidenum">
              <a:rPr lang="en-IN" smtClean="0"/>
              <a:t>‹#›</a:t>
            </a:fld>
            <a:endParaRPr lang="en-IN"/>
          </a:p>
        </p:txBody>
      </p:sp>
    </p:spTree>
    <p:extLst>
      <p:ext uri="{BB962C8B-B14F-4D97-AF65-F5344CB8AC3E}">
        <p14:creationId xmlns:p14="http://schemas.microsoft.com/office/powerpoint/2010/main" val="21380014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F2CCD99-8584-4A22-8BD0-B37705C58A0F}" type="datetimeFigureOut">
              <a:rPr lang="en-IN" smtClean="0"/>
              <a:t>30-09-2022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49A87A3-68D5-433B-A6EC-2714244A50D3}" type="slidenum">
              <a:rPr lang="en-IN" smtClean="0"/>
              <a:t>‹#›</a:t>
            </a:fld>
            <a:endParaRPr lang="en-IN"/>
          </a:p>
        </p:txBody>
      </p:sp>
    </p:spTree>
    <p:extLst>
      <p:ext uri="{BB962C8B-B14F-4D97-AF65-F5344CB8AC3E}">
        <p14:creationId xmlns:p14="http://schemas.microsoft.com/office/powerpoint/2010/main" val="69750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F2CCD99-8584-4A22-8BD0-B37705C58A0F}" type="datetimeFigureOut">
              <a:rPr lang="en-IN" smtClean="0"/>
              <a:t>30-09-2022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49A87A3-68D5-433B-A6EC-2714244A50D3}" type="slidenum">
              <a:rPr lang="en-IN" smtClean="0"/>
              <a:t>‹#›</a:t>
            </a:fld>
            <a:endParaRPr lang="en-IN"/>
          </a:p>
        </p:txBody>
      </p:sp>
    </p:spTree>
    <p:extLst>
      <p:ext uri="{BB962C8B-B14F-4D97-AF65-F5344CB8AC3E}">
        <p14:creationId xmlns:p14="http://schemas.microsoft.com/office/powerpoint/2010/main" val="11482562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F2CCD99-8584-4A22-8BD0-B37705C58A0F}" type="datetimeFigureOut">
              <a:rPr lang="en-IN" smtClean="0"/>
              <a:t>30-09-2022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49A87A3-68D5-433B-A6EC-2714244A50D3}" type="slidenum">
              <a:rPr lang="en-IN" smtClean="0"/>
              <a:t>‹#›</a:t>
            </a:fld>
            <a:endParaRPr lang="en-IN"/>
          </a:p>
        </p:txBody>
      </p:sp>
    </p:spTree>
    <p:extLst>
      <p:ext uri="{BB962C8B-B14F-4D97-AF65-F5344CB8AC3E}">
        <p14:creationId xmlns:p14="http://schemas.microsoft.com/office/powerpoint/2010/main" val="5669510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F2CCD99-8584-4A22-8BD0-B37705C58A0F}" type="datetimeFigureOut">
              <a:rPr lang="en-IN" smtClean="0"/>
              <a:t>30-09-2022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49A87A3-68D5-433B-A6EC-2714244A50D3}" type="slidenum">
              <a:rPr lang="en-IN" smtClean="0"/>
              <a:t>‹#›</a:t>
            </a:fld>
            <a:endParaRPr lang="en-IN"/>
          </a:p>
        </p:txBody>
      </p:sp>
    </p:spTree>
    <p:extLst>
      <p:ext uri="{BB962C8B-B14F-4D97-AF65-F5344CB8AC3E}">
        <p14:creationId xmlns:p14="http://schemas.microsoft.com/office/powerpoint/2010/main" val="7673543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F2CCD99-8584-4A22-8BD0-B37705C58A0F}" type="datetimeFigureOut">
              <a:rPr lang="en-IN" smtClean="0"/>
              <a:t>30-09-2022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49A87A3-68D5-433B-A6EC-2714244A50D3}" type="slidenum">
              <a:rPr lang="en-IN" smtClean="0"/>
              <a:t>‹#›</a:t>
            </a:fld>
            <a:endParaRPr lang="en-IN"/>
          </a:p>
        </p:txBody>
      </p:sp>
    </p:spTree>
    <p:extLst>
      <p:ext uri="{BB962C8B-B14F-4D97-AF65-F5344CB8AC3E}">
        <p14:creationId xmlns:p14="http://schemas.microsoft.com/office/powerpoint/2010/main" val="1786322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F2CCD99-8584-4A22-8BD0-B37705C58A0F}" type="datetimeFigureOut">
              <a:rPr lang="en-IN" smtClean="0"/>
              <a:t>30-09-2022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49A87A3-68D5-433B-A6EC-2714244A50D3}" type="slidenum">
              <a:rPr lang="en-IN" smtClean="0"/>
              <a:t>‹#›</a:t>
            </a:fld>
            <a:endParaRPr lang="en-IN"/>
          </a:p>
        </p:txBody>
      </p:sp>
    </p:spTree>
    <p:extLst>
      <p:ext uri="{BB962C8B-B14F-4D97-AF65-F5344CB8AC3E}">
        <p14:creationId xmlns:p14="http://schemas.microsoft.com/office/powerpoint/2010/main" val="12031069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7F2CCD99-8584-4A22-8BD0-B37705C58A0F}" type="datetimeFigureOut">
              <a:rPr lang="en-IN" smtClean="0"/>
              <a:t>30-09-2022</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49A87A3-68D5-433B-A6EC-2714244A50D3}" type="slidenum">
              <a:rPr lang="en-IN" smtClean="0"/>
              <a:t>‹#›</a:t>
            </a:fld>
            <a:endParaRPr lang="en-IN"/>
          </a:p>
        </p:txBody>
      </p:sp>
    </p:spTree>
    <p:extLst>
      <p:ext uri="{BB962C8B-B14F-4D97-AF65-F5344CB8AC3E}">
        <p14:creationId xmlns:p14="http://schemas.microsoft.com/office/powerpoint/2010/main" val="73765342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61E4282-DDE7-3313-B4CA-19964C499E40}"/>
              </a:ext>
            </a:extLst>
          </p:cNvPr>
          <p:cNvSpPr/>
          <p:nvPr/>
        </p:nvSpPr>
        <p:spPr>
          <a:xfrm>
            <a:off x="0" y="0"/>
            <a:ext cx="11030552" cy="4908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EXECUTIVE SUMMARY</a:t>
            </a:r>
          </a:p>
        </p:txBody>
      </p:sp>
      <p:sp>
        <p:nvSpPr>
          <p:cNvPr id="6" name="TextBox 5">
            <a:extLst>
              <a:ext uri="{FF2B5EF4-FFF2-40B4-BE49-F238E27FC236}">
                <a16:creationId xmlns:a16="http://schemas.microsoft.com/office/drawing/2014/main" id="{7258CC00-95DC-B3C7-BCE4-A50502D73362}"/>
              </a:ext>
            </a:extLst>
          </p:cNvPr>
          <p:cNvSpPr txBox="1"/>
          <p:nvPr/>
        </p:nvSpPr>
        <p:spPr>
          <a:xfrm>
            <a:off x="1241658" y="967141"/>
            <a:ext cx="8219975" cy="2123658"/>
          </a:xfrm>
          <a:prstGeom prst="rect">
            <a:avLst/>
          </a:prstGeom>
          <a:noFill/>
        </p:spPr>
        <p:txBody>
          <a:bodyPr wrap="square">
            <a:spAutoFit/>
          </a:bodyPr>
          <a:lstStyle/>
          <a:p>
            <a:r>
              <a:rPr lang="en-IN" sz="2400" b="1" i="0" u="none" strike="noStrike" baseline="0" dirty="0">
                <a:solidFill>
                  <a:schemeClr val="accent6">
                    <a:lumMod val="75000"/>
                  </a:schemeClr>
                </a:solidFill>
                <a:latin typeface="Open Sans" panose="020B0606030504020204" pitchFamily="34" charset="0"/>
                <a:ea typeface="Open Sans" panose="020B0606030504020204" pitchFamily="34" charset="0"/>
                <a:cs typeface="Open Sans" panose="020B0606030504020204" pitchFamily="34" charset="0"/>
              </a:rPr>
              <a:t>PROBLEM STATEMENT </a:t>
            </a:r>
            <a:endParaRPr lang="en-IN" sz="2400" b="0" i="0" u="none" strike="noStrike" baseline="0" dirty="0">
              <a:solidFill>
                <a:srgbClr val="1F0AD9"/>
              </a:solidFill>
              <a:latin typeface="Open Sans" panose="020B0606030504020204" pitchFamily="34" charset="0"/>
              <a:ea typeface="Open Sans" panose="020B0606030504020204" pitchFamily="34" charset="0"/>
              <a:cs typeface="Open Sans" panose="020B0606030504020204" pitchFamily="34" charset="0"/>
            </a:endParaRPr>
          </a:p>
          <a:p>
            <a:pPr marL="285750" indent="-285750">
              <a:buFont typeface="Wingdings" panose="05000000000000000000" pitchFamily="2" charset="2"/>
              <a:buChar char="q"/>
            </a:pPr>
            <a:r>
              <a:rPr lang="en-US" sz="1800" b="0" i="0" u="none" strike="noStrike" baseline="0" dirty="0" err="1">
                <a:solidFill>
                  <a:srgbClr val="000000"/>
                </a:solidFill>
                <a:latin typeface="Open Sans" panose="020B0606030504020204" pitchFamily="34" charset="0"/>
                <a:ea typeface="Open Sans" panose="020B0606030504020204" pitchFamily="34" charset="0"/>
                <a:cs typeface="Open Sans" panose="020B0606030504020204" pitchFamily="34" charset="0"/>
              </a:rPr>
              <a:t>OList</a:t>
            </a:r>
            <a:r>
              <a:rPr lang="en-US" sz="1800" b="0" i="0" u="none" strike="noStrike" baseline="0" dirty="0">
                <a:solidFill>
                  <a:srgbClr val="000000"/>
                </a:solidFill>
                <a:latin typeface="Open Sans" panose="020B0606030504020204" pitchFamily="34" charset="0"/>
                <a:ea typeface="Open Sans" panose="020B0606030504020204" pitchFamily="34" charset="0"/>
                <a:cs typeface="Open Sans" panose="020B0606030504020204" pitchFamily="34" charset="0"/>
              </a:rPr>
              <a:t> is an e-commerce company that has faced some losses recently and they want to manage their inventory very well so as to reduce any unnecessary costs. </a:t>
            </a:r>
          </a:p>
          <a:p>
            <a:pPr marL="285750" indent="-285750">
              <a:buFont typeface="Wingdings" panose="05000000000000000000" pitchFamily="2" charset="2"/>
              <a:buChar char="q"/>
            </a:pPr>
            <a:r>
              <a:rPr lang="en-US" sz="1800" b="0" i="0" u="none" strike="noStrike" baseline="0" dirty="0">
                <a:solidFill>
                  <a:srgbClr val="000000"/>
                </a:solidFill>
                <a:latin typeface="Open Sans" panose="020B0606030504020204" pitchFamily="34" charset="0"/>
                <a:ea typeface="Open Sans" panose="020B0606030504020204" pitchFamily="34" charset="0"/>
                <a:cs typeface="Open Sans" panose="020B0606030504020204" pitchFamily="34" charset="0"/>
              </a:rPr>
              <a:t>With the emergence of the e-commerce in the industry, it is very important for them to plan their inventory accordingly without storing tons of </a:t>
            </a:r>
            <a:r>
              <a:rPr lang="en-US" sz="1800" b="0" i="0" u="none" strike="noStrike" baseline="0" dirty="0">
                <a:solidFill>
                  <a:schemeClr val="accent6">
                    <a:lumMod val="75000"/>
                  </a:schemeClr>
                </a:solidFill>
                <a:latin typeface="Open Sans" panose="020B0606030504020204" pitchFamily="34" charset="0"/>
                <a:ea typeface="Open Sans" panose="020B0606030504020204" pitchFamily="34" charset="0"/>
                <a:cs typeface="Open Sans" panose="020B0606030504020204" pitchFamily="34" charset="0"/>
              </a:rPr>
              <a:t>products</a:t>
            </a:r>
            <a:r>
              <a:rPr lang="en-US" sz="1800" b="0" i="0" u="none" strike="noStrike" baseline="0" dirty="0">
                <a:solidFill>
                  <a:srgbClr val="000000"/>
                </a:solidFill>
                <a:latin typeface="Open Sans" panose="020B0606030504020204" pitchFamily="34" charset="0"/>
                <a:ea typeface="Open Sans" panose="020B0606030504020204" pitchFamily="34" charset="0"/>
                <a:cs typeface="Open Sans" panose="020B0606030504020204" pitchFamily="34" charset="0"/>
              </a:rPr>
              <a:t>. </a:t>
            </a:r>
            <a:endParaRPr lang="en-IN" dirty="0">
              <a:latin typeface="Open Sans" panose="020B0606030504020204" pitchFamily="34" charset="0"/>
              <a:ea typeface="Open Sans" panose="020B0606030504020204" pitchFamily="34" charset="0"/>
              <a:cs typeface="Open Sans" panose="020B0606030504020204" pitchFamily="34" charset="0"/>
            </a:endParaRPr>
          </a:p>
        </p:txBody>
      </p:sp>
      <p:sp>
        <p:nvSpPr>
          <p:cNvPr id="10" name="TextBox 9">
            <a:extLst>
              <a:ext uri="{FF2B5EF4-FFF2-40B4-BE49-F238E27FC236}">
                <a16:creationId xmlns:a16="http://schemas.microsoft.com/office/drawing/2014/main" id="{04807133-51BD-6D78-DB2F-D490862DB2DA}"/>
              </a:ext>
            </a:extLst>
          </p:cNvPr>
          <p:cNvSpPr txBox="1"/>
          <p:nvPr/>
        </p:nvSpPr>
        <p:spPr>
          <a:xfrm>
            <a:off x="1328286" y="4046334"/>
            <a:ext cx="8373980" cy="2585323"/>
          </a:xfrm>
          <a:prstGeom prst="rect">
            <a:avLst/>
          </a:prstGeom>
          <a:noFill/>
        </p:spPr>
        <p:txBody>
          <a:bodyPr wrap="square">
            <a:spAutoFit/>
          </a:bodyPr>
          <a:lstStyle/>
          <a:p>
            <a:pPr marL="285750" indent="-285750">
              <a:buFont typeface="Wingdings" panose="05000000000000000000" pitchFamily="2" charset="2"/>
              <a:buChar char="ü"/>
            </a:pPr>
            <a:r>
              <a:rPr lang="en-US" sz="1800" b="0" i="0" u="none" strike="noStrike" baseline="0" dirty="0">
                <a:latin typeface="Open Sans" panose="020B0606030504020204" pitchFamily="34" charset="0"/>
              </a:rPr>
              <a:t>To gather some important insights for the company to reduce their inventory cost by focusing on the Market Basket Analysis</a:t>
            </a:r>
          </a:p>
          <a:p>
            <a:pPr marL="285750" indent="-285750">
              <a:buFont typeface="Wingdings" panose="05000000000000000000" pitchFamily="2" charset="2"/>
              <a:buChar char="ü"/>
            </a:pPr>
            <a:endParaRPr lang="en-US" dirty="0">
              <a:latin typeface="Open Sans" panose="020B0606030504020204" pitchFamily="34" charset="0"/>
            </a:endParaRPr>
          </a:p>
          <a:p>
            <a:pPr marL="285750" indent="-285750">
              <a:buFont typeface="Wingdings" panose="05000000000000000000" pitchFamily="2" charset="2"/>
              <a:buChar char="ü"/>
            </a:pPr>
            <a:r>
              <a:rPr lang="en-US" sz="1800" b="0" i="0" u="none" strike="noStrike" baseline="0" dirty="0">
                <a:latin typeface="Open Sans" panose="020B0606030504020204" pitchFamily="34" charset="0"/>
                <a:ea typeface="Open Sans" panose="020B0606030504020204" pitchFamily="34" charset="0"/>
                <a:cs typeface="Open Sans" panose="020B0606030504020204" pitchFamily="34" charset="0"/>
              </a:rPr>
              <a:t>To </a:t>
            </a:r>
            <a:r>
              <a:rPr lang="en-US" sz="1800" b="0" i="0" u="none" strike="noStrike" baseline="0" dirty="0" err="1">
                <a:latin typeface="Open Sans" panose="020B0606030504020204" pitchFamily="34" charset="0"/>
                <a:ea typeface="Open Sans" panose="020B0606030504020204" pitchFamily="34" charset="0"/>
                <a:cs typeface="Open Sans" panose="020B0606030504020204" pitchFamily="34" charset="0"/>
              </a:rPr>
              <a:t>analyse</a:t>
            </a:r>
            <a:r>
              <a:rPr lang="en-US" sz="1800" b="0" i="0" u="none" strike="noStrike" baseline="0" dirty="0">
                <a:latin typeface="Open Sans" panose="020B0606030504020204" pitchFamily="34" charset="0"/>
                <a:ea typeface="Open Sans" panose="020B0606030504020204" pitchFamily="34" charset="0"/>
                <a:cs typeface="Open Sans" panose="020B0606030504020204" pitchFamily="34" charset="0"/>
              </a:rPr>
              <a:t> and improve our understanding on customer preferences and purchase </a:t>
            </a:r>
            <a:r>
              <a:rPr lang="en-US" sz="1800" b="0" i="0" u="none" strike="noStrike" baseline="0" dirty="0" err="1">
                <a:latin typeface="Open Sans" panose="020B0606030504020204" pitchFamily="34" charset="0"/>
                <a:ea typeface="Open Sans" panose="020B0606030504020204" pitchFamily="34" charset="0"/>
                <a:cs typeface="Open Sans" panose="020B0606030504020204" pitchFamily="34" charset="0"/>
              </a:rPr>
              <a:t>behaviour</a:t>
            </a:r>
            <a:r>
              <a:rPr lang="en-US" sz="1800" b="0" i="0" u="none" strike="noStrike" baseline="0" dirty="0">
                <a:latin typeface="Open Sans" panose="020B0606030504020204" pitchFamily="34" charset="0"/>
                <a:ea typeface="Open Sans" panose="020B0606030504020204" pitchFamily="34" charset="0"/>
                <a:cs typeface="Open Sans" panose="020B0606030504020204" pitchFamily="34" charset="0"/>
              </a:rPr>
              <a:t>. </a:t>
            </a:r>
          </a:p>
          <a:p>
            <a:pPr marL="285750" indent="-285750">
              <a:buFont typeface="Wingdings" panose="05000000000000000000" pitchFamily="2" charset="2"/>
              <a:buChar char="ü"/>
            </a:pPr>
            <a:endParaRPr lang="en-US" dirty="0">
              <a:latin typeface="Open Sans" panose="020B0606030504020204" pitchFamily="34" charset="0"/>
              <a:ea typeface="Open Sans" panose="020B0606030504020204" pitchFamily="34" charset="0"/>
              <a:cs typeface="Open Sans" panose="020B0606030504020204" pitchFamily="34" charset="0"/>
            </a:endParaRPr>
          </a:p>
          <a:p>
            <a:pPr marL="285750" indent="-285750">
              <a:buFont typeface="Wingdings" panose="05000000000000000000" pitchFamily="2" charset="2"/>
              <a:buChar char="ü"/>
            </a:pPr>
            <a:r>
              <a:rPr lang="en-US" dirty="0">
                <a:latin typeface="Open Sans" panose="020B0606030504020204" pitchFamily="34" charset="0"/>
                <a:ea typeface="Open Sans" panose="020B0606030504020204" pitchFamily="34" charset="0"/>
                <a:cs typeface="Open Sans" panose="020B0606030504020204" pitchFamily="34" charset="0"/>
              </a:rPr>
              <a:t>To provide to the recommendation to the company on future inventory level.</a:t>
            </a:r>
            <a:endParaRPr lang="en-US" sz="1800" b="0" i="0" u="none" strike="noStrike" baseline="0" dirty="0">
              <a:latin typeface="Open Sans" panose="020B0606030504020204" pitchFamily="34" charset="0"/>
              <a:ea typeface="Open Sans" panose="020B0606030504020204" pitchFamily="34" charset="0"/>
              <a:cs typeface="Open Sans" panose="020B0606030504020204" pitchFamily="34" charset="0"/>
            </a:endParaRPr>
          </a:p>
          <a:p>
            <a:pPr marL="285750" indent="-285750">
              <a:buFont typeface="Wingdings" panose="05000000000000000000" pitchFamily="2" charset="2"/>
              <a:buChar char="ü"/>
            </a:pPr>
            <a:endParaRPr lang="en-US" sz="1800" b="0" i="0" u="none" strike="noStrike" baseline="0" dirty="0">
              <a:latin typeface="Open Sans" panose="020B0606030504020204" pitchFamily="34" charset="0"/>
            </a:endParaRPr>
          </a:p>
        </p:txBody>
      </p:sp>
      <p:sp>
        <p:nvSpPr>
          <p:cNvPr id="11" name="Rectangle 10">
            <a:extLst>
              <a:ext uri="{FF2B5EF4-FFF2-40B4-BE49-F238E27FC236}">
                <a16:creationId xmlns:a16="http://schemas.microsoft.com/office/drawing/2014/main" id="{149AADBC-F00E-35BE-0574-4FD20F979982}"/>
              </a:ext>
            </a:extLst>
          </p:cNvPr>
          <p:cNvSpPr/>
          <p:nvPr/>
        </p:nvSpPr>
        <p:spPr>
          <a:xfrm>
            <a:off x="0" y="3323122"/>
            <a:ext cx="11030552" cy="4908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OBJECTIVE</a:t>
            </a:r>
          </a:p>
        </p:txBody>
      </p:sp>
      <p:sp>
        <p:nvSpPr>
          <p:cNvPr id="12" name="Rectangle 11">
            <a:extLst>
              <a:ext uri="{FF2B5EF4-FFF2-40B4-BE49-F238E27FC236}">
                <a16:creationId xmlns:a16="http://schemas.microsoft.com/office/drawing/2014/main" id="{1C840F5E-83D1-170B-09AD-43CA88440038}"/>
              </a:ext>
            </a:extLst>
          </p:cNvPr>
          <p:cNvSpPr/>
          <p:nvPr/>
        </p:nvSpPr>
        <p:spPr>
          <a:xfrm>
            <a:off x="7234989" y="6208295"/>
            <a:ext cx="4957011" cy="6263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BY AKANKSHA SHARMA</a:t>
            </a:r>
          </a:p>
        </p:txBody>
      </p:sp>
    </p:spTree>
    <p:extLst>
      <p:ext uri="{BB962C8B-B14F-4D97-AF65-F5344CB8AC3E}">
        <p14:creationId xmlns:p14="http://schemas.microsoft.com/office/powerpoint/2010/main" val="37849148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arn(inVertical)">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5B721D8-FDA2-577D-D81C-98FBE6E2649D}"/>
              </a:ext>
            </a:extLst>
          </p:cNvPr>
          <p:cNvSpPr txBox="1"/>
          <p:nvPr/>
        </p:nvSpPr>
        <p:spPr>
          <a:xfrm>
            <a:off x="1779326" y="671691"/>
            <a:ext cx="8633347" cy="6186309"/>
          </a:xfrm>
          <a:prstGeom prst="rect">
            <a:avLst/>
          </a:prstGeom>
          <a:noFill/>
        </p:spPr>
        <p:txBody>
          <a:bodyPr wrap="square">
            <a:spAutoFit/>
          </a:bodyPr>
          <a:lstStyle/>
          <a:p>
            <a:r>
              <a:rPr lang="en-IN" sz="2200" b="0" i="0" u="none" strike="noStrike" baseline="0" dirty="0">
                <a:solidFill>
                  <a:srgbClr val="FFFFFF"/>
                </a:solidFill>
                <a:latin typeface="Calibri" panose="020F0502020204030204" pitchFamily="34" charset="0"/>
              </a:rPr>
              <a:t>Recommendations </a:t>
            </a:r>
          </a:p>
          <a:p>
            <a:r>
              <a:rPr lang="en-US" sz="2200" b="0" i="0" u="none" strike="noStrike" baseline="0" dirty="0">
                <a:solidFill>
                  <a:srgbClr val="000000"/>
                </a:solidFill>
                <a:latin typeface="Open Sans" panose="020B0606030504020204" pitchFamily="34" charset="0"/>
                <a:ea typeface="Open Sans" panose="020B0606030504020204" pitchFamily="34" charset="0"/>
                <a:cs typeface="Open Sans" panose="020B0606030504020204" pitchFamily="34" charset="0"/>
              </a:rPr>
              <a:t>From those above analysis, there are a few recommendations, which can be followed by the company: </a:t>
            </a:r>
          </a:p>
          <a:p>
            <a:endParaRPr lang="en-US" sz="2200" b="0" i="0" u="none" strike="noStrike" baseline="0" dirty="0">
              <a:solidFill>
                <a:srgbClr val="000000"/>
              </a:solidFill>
              <a:latin typeface="Open Sans" panose="020B0606030504020204" pitchFamily="34" charset="0"/>
              <a:ea typeface="Open Sans" panose="020B0606030504020204" pitchFamily="34" charset="0"/>
              <a:cs typeface="Open Sans" panose="020B0606030504020204" pitchFamily="34" charset="0"/>
            </a:endParaRPr>
          </a:p>
          <a:p>
            <a:pPr marL="342900" indent="-342900">
              <a:buFont typeface="Wingdings" panose="05000000000000000000" pitchFamily="2" charset="2"/>
              <a:buChar char="v"/>
            </a:pPr>
            <a:r>
              <a:rPr lang="en-US" sz="2200" b="0" i="0" u="none" strike="noStrike" baseline="0" dirty="0">
                <a:solidFill>
                  <a:srgbClr val="000000"/>
                </a:solidFill>
                <a:latin typeface="Open Sans" panose="020B0606030504020204" pitchFamily="34" charset="0"/>
                <a:ea typeface="Open Sans" panose="020B0606030504020204" pitchFamily="34" charset="0"/>
                <a:cs typeface="Open Sans" panose="020B0606030504020204" pitchFamily="34" charset="0"/>
              </a:rPr>
              <a:t>It is very important to focus on the product category which generates more than 80% of the total revenue and contributes 80% of the entire product purchased. As it generates more profit than the other product category, the availability of the products should be consistently monitored.</a:t>
            </a:r>
          </a:p>
          <a:p>
            <a:pPr marL="342900" indent="-342900">
              <a:buFont typeface="Wingdings" panose="05000000000000000000" pitchFamily="2" charset="2"/>
              <a:buChar char="v"/>
            </a:pPr>
            <a:endParaRPr lang="en-US" sz="2200" dirty="0">
              <a:solidFill>
                <a:srgbClr val="000000"/>
              </a:solidFill>
              <a:latin typeface="Open Sans" panose="020B0606030504020204" pitchFamily="34" charset="0"/>
              <a:ea typeface="Open Sans" panose="020B0606030504020204" pitchFamily="34" charset="0"/>
              <a:cs typeface="Open Sans" panose="020B0606030504020204" pitchFamily="34" charset="0"/>
            </a:endParaRPr>
          </a:p>
          <a:p>
            <a:pPr marL="342900" indent="-342900">
              <a:buFont typeface="Wingdings" panose="05000000000000000000" pitchFamily="2" charset="2"/>
              <a:buChar char="v"/>
            </a:pPr>
            <a:r>
              <a:rPr lang="en-US" sz="2200" b="0" i="0" u="none" strike="noStrike" baseline="0" dirty="0">
                <a:solidFill>
                  <a:srgbClr val="000000"/>
                </a:solidFill>
                <a:latin typeface="Open Sans" panose="020B0606030504020204" pitchFamily="34" charset="0"/>
                <a:ea typeface="Open Sans" panose="020B0606030504020204" pitchFamily="34" charset="0"/>
                <a:cs typeface="Open Sans" panose="020B0606030504020204" pitchFamily="34" charset="0"/>
              </a:rPr>
              <a:t>Based from our Customer and Market analysis, the company is suggested to tie up various discount with local banks to ensure there will be more discounts involving the payment from credit card. Financial industry has changed a lot as compared with the previous years, when the customers in banking industry are preferred to use non-cash method of payment, such as credit card, debit card and wallet. </a:t>
            </a:r>
          </a:p>
          <a:p>
            <a:endParaRPr lang="en-US" sz="2200" b="0" i="0" u="none" strike="noStrike" baseline="0" dirty="0">
              <a:solidFill>
                <a:srgbClr val="000000"/>
              </a:solidFill>
              <a:latin typeface="Calibri" panose="020F0502020204030204" pitchFamily="34" charset="0"/>
            </a:endParaRPr>
          </a:p>
        </p:txBody>
      </p:sp>
      <p:sp>
        <p:nvSpPr>
          <p:cNvPr id="4" name="Rectangle 3">
            <a:extLst>
              <a:ext uri="{FF2B5EF4-FFF2-40B4-BE49-F238E27FC236}">
                <a16:creationId xmlns:a16="http://schemas.microsoft.com/office/drawing/2014/main" id="{510E8188-C1C5-77E0-4A13-5406F5812A3F}"/>
              </a:ext>
            </a:extLst>
          </p:cNvPr>
          <p:cNvSpPr/>
          <p:nvPr/>
        </p:nvSpPr>
        <p:spPr>
          <a:xfrm>
            <a:off x="0" y="0"/>
            <a:ext cx="11030552" cy="4908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RECOMMENDATION</a:t>
            </a:r>
          </a:p>
        </p:txBody>
      </p:sp>
    </p:spTree>
    <p:extLst>
      <p:ext uri="{BB962C8B-B14F-4D97-AF65-F5344CB8AC3E}">
        <p14:creationId xmlns:p14="http://schemas.microsoft.com/office/powerpoint/2010/main" val="29339208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B666E10-90C1-F8F9-9D86-A0F2E27F426B}"/>
              </a:ext>
            </a:extLst>
          </p:cNvPr>
          <p:cNvSpPr txBox="1"/>
          <p:nvPr/>
        </p:nvSpPr>
        <p:spPr>
          <a:xfrm>
            <a:off x="1692442" y="970871"/>
            <a:ext cx="8807116" cy="4154984"/>
          </a:xfrm>
          <a:prstGeom prst="rect">
            <a:avLst/>
          </a:prstGeom>
          <a:noFill/>
        </p:spPr>
        <p:txBody>
          <a:bodyPr wrap="square">
            <a:spAutoFit/>
          </a:bodyPr>
          <a:lstStyle/>
          <a:p>
            <a:pPr marL="342900" indent="-342900">
              <a:buFont typeface="Wingdings" panose="05000000000000000000" pitchFamily="2" charset="2"/>
              <a:buChar char="v"/>
            </a:pPr>
            <a:r>
              <a:rPr lang="en-US" sz="2200" b="0" i="0" u="none" strike="noStrike" baseline="0" dirty="0">
                <a:solidFill>
                  <a:srgbClr val="000000"/>
                </a:solidFill>
                <a:latin typeface="Open Sans" panose="020B0606030504020204" pitchFamily="34" charset="0"/>
                <a:ea typeface="Open Sans" panose="020B0606030504020204" pitchFamily="34" charset="0"/>
                <a:cs typeface="Open Sans" panose="020B0606030504020204" pitchFamily="34" charset="0"/>
              </a:rPr>
              <a:t>Market capture in Sao Paulo is the main contributor as compared as Rio de Janeiro, thus we will suggest the company to invest more on the marketing capital on this state, especially for the months when customers tend to purchase more.</a:t>
            </a:r>
          </a:p>
          <a:p>
            <a:r>
              <a:rPr lang="en-US" sz="2200" b="0" i="0" u="none" strike="noStrike" baseline="0" dirty="0">
                <a:solidFill>
                  <a:srgbClr val="000000"/>
                </a:solidFill>
                <a:latin typeface="Open Sans" panose="020B0606030504020204" pitchFamily="34" charset="0"/>
                <a:ea typeface="Open Sans" panose="020B0606030504020204" pitchFamily="34" charset="0"/>
                <a:cs typeface="Open Sans" panose="020B0606030504020204" pitchFamily="34" charset="0"/>
              </a:rPr>
              <a:t> </a:t>
            </a:r>
          </a:p>
          <a:p>
            <a:pPr marL="342900" indent="-342900">
              <a:buFont typeface="Wingdings" panose="05000000000000000000" pitchFamily="2" charset="2"/>
              <a:buChar char="v"/>
            </a:pPr>
            <a:r>
              <a:rPr lang="en-US" sz="2200" b="0" i="0" u="none" strike="noStrike" baseline="0" dirty="0">
                <a:solidFill>
                  <a:srgbClr val="000000"/>
                </a:solidFill>
                <a:latin typeface="Open Sans" panose="020B0606030504020204" pitchFamily="34" charset="0"/>
                <a:ea typeface="Open Sans" panose="020B0606030504020204" pitchFamily="34" charset="0"/>
                <a:cs typeface="Open Sans" panose="020B0606030504020204" pitchFamily="34" charset="0"/>
              </a:rPr>
              <a:t>For the remaining 68 product categories which only contributes only 19% from the entire revenue, it will be advisable if the company encourage more promotional activities for these products such as cross selling, especially with Toys. For those products which purchased less than 5 quantities, the company should consider to remove those products, and focus on the remaining</a:t>
            </a:r>
            <a:endParaRPr lang="en-IN" sz="2200" dirty="0">
              <a:latin typeface="Open Sans" panose="020B0606030504020204" pitchFamily="34" charset="0"/>
              <a:ea typeface="Open Sans" panose="020B0606030504020204" pitchFamily="34" charset="0"/>
              <a:cs typeface="Open Sans" panose="020B0606030504020204" pitchFamily="34" charset="0"/>
            </a:endParaRPr>
          </a:p>
        </p:txBody>
      </p:sp>
      <p:sp>
        <p:nvSpPr>
          <p:cNvPr id="4" name="Rectangle 3">
            <a:extLst>
              <a:ext uri="{FF2B5EF4-FFF2-40B4-BE49-F238E27FC236}">
                <a16:creationId xmlns:a16="http://schemas.microsoft.com/office/drawing/2014/main" id="{250062C7-CA7C-00D7-5BE4-DE86D3C9EE61}"/>
              </a:ext>
            </a:extLst>
          </p:cNvPr>
          <p:cNvSpPr/>
          <p:nvPr/>
        </p:nvSpPr>
        <p:spPr>
          <a:xfrm>
            <a:off x="0" y="6351070"/>
            <a:ext cx="11030552" cy="4908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THANK YOU</a:t>
            </a:r>
          </a:p>
        </p:txBody>
      </p:sp>
    </p:spTree>
    <p:extLst>
      <p:ext uri="{BB962C8B-B14F-4D97-AF65-F5344CB8AC3E}">
        <p14:creationId xmlns:p14="http://schemas.microsoft.com/office/powerpoint/2010/main" val="6046841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9C4897D-56B9-259D-0D40-C0C9D4C91E47}"/>
              </a:ext>
            </a:extLst>
          </p:cNvPr>
          <p:cNvSpPr/>
          <p:nvPr/>
        </p:nvSpPr>
        <p:spPr>
          <a:xfrm>
            <a:off x="0" y="0"/>
            <a:ext cx="11030552" cy="4908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INSIGHTS</a:t>
            </a:r>
          </a:p>
        </p:txBody>
      </p:sp>
      <p:pic>
        <p:nvPicPr>
          <p:cNvPr id="4" name="Picture 3">
            <a:extLst>
              <a:ext uri="{FF2B5EF4-FFF2-40B4-BE49-F238E27FC236}">
                <a16:creationId xmlns:a16="http://schemas.microsoft.com/office/drawing/2014/main" id="{75E65794-65A5-5F88-9C2A-99BC7B44B199}"/>
              </a:ext>
            </a:extLst>
          </p:cNvPr>
          <p:cNvPicPr>
            <a:picLocks noChangeAspect="1"/>
          </p:cNvPicPr>
          <p:nvPr/>
        </p:nvPicPr>
        <p:blipFill>
          <a:blip r:embed="rId2"/>
          <a:stretch>
            <a:fillRect/>
          </a:stretch>
        </p:blipFill>
        <p:spPr>
          <a:xfrm>
            <a:off x="965490" y="1004977"/>
            <a:ext cx="8245886" cy="5520951"/>
          </a:xfrm>
          <a:prstGeom prst="rect">
            <a:avLst/>
          </a:prstGeom>
        </p:spPr>
      </p:pic>
    </p:spTree>
    <p:extLst>
      <p:ext uri="{BB962C8B-B14F-4D97-AF65-F5344CB8AC3E}">
        <p14:creationId xmlns:p14="http://schemas.microsoft.com/office/powerpoint/2010/main" val="38973104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E40D566-14EA-5577-5044-6E7E5D880F87}"/>
              </a:ext>
            </a:extLst>
          </p:cNvPr>
          <p:cNvSpPr txBox="1"/>
          <p:nvPr/>
        </p:nvSpPr>
        <p:spPr>
          <a:xfrm>
            <a:off x="1082051" y="263870"/>
            <a:ext cx="8133347" cy="5616922"/>
          </a:xfrm>
          <a:prstGeom prst="rect">
            <a:avLst/>
          </a:prstGeom>
          <a:noFill/>
        </p:spPr>
        <p:txBody>
          <a:bodyPr wrap="square">
            <a:spAutoFit/>
          </a:bodyPr>
          <a:lstStyle/>
          <a:p>
            <a:pPr algn="l"/>
            <a:endParaRPr lang="en-IN" sz="1900" b="0" i="0" u="none" strike="noStrike" baseline="0" dirty="0">
              <a:solidFill>
                <a:srgbClr val="000000"/>
              </a:solidFill>
              <a:latin typeface="Open Sans" panose="020B0606030504020204" pitchFamily="34" charset="0"/>
              <a:ea typeface="Open Sans" panose="020B0606030504020204" pitchFamily="34" charset="0"/>
              <a:cs typeface="Open Sans" panose="020B0606030504020204" pitchFamily="34" charset="0"/>
            </a:endParaRPr>
          </a:p>
          <a:p>
            <a:pPr marL="285750" indent="-285750">
              <a:buFont typeface="Wingdings" panose="05000000000000000000" pitchFamily="2" charset="2"/>
              <a:buChar char="Ø"/>
            </a:pPr>
            <a:r>
              <a:rPr lang="en-US" sz="2000" b="0" i="0" u="none" strike="noStrike" baseline="0" dirty="0">
                <a:solidFill>
                  <a:srgbClr val="000000"/>
                </a:solidFill>
                <a:latin typeface="Open Sans" panose="020B0606030504020204" pitchFamily="34" charset="0"/>
                <a:ea typeface="Open Sans" panose="020B0606030504020204" pitchFamily="34" charset="0"/>
                <a:cs typeface="Open Sans" panose="020B0606030504020204" pitchFamily="34" charset="0"/>
              </a:rPr>
              <a:t>August is the highest Month of purchased with the total of 10,721 total orders, followed closely by May and July. Surprisingly, during year end where most of the customers usually spent a lot in purchasing, there are not many orders during those months. </a:t>
            </a:r>
          </a:p>
          <a:p>
            <a:endParaRPr lang="en-US" sz="2000" b="0" i="0" u="none" strike="noStrike" baseline="0" dirty="0">
              <a:solidFill>
                <a:srgbClr val="000000"/>
              </a:solidFill>
              <a:latin typeface="Open Sans" panose="020B0606030504020204" pitchFamily="34" charset="0"/>
              <a:ea typeface="Open Sans" panose="020B0606030504020204" pitchFamily="34" charset="0"/>
              <a:cs typeface="Open Sans" panose="020B0606030504020204" pitchFamily="34" charset="0"/>
            </a:endParaRPr>
          </a:p>
          <a:p>
            <a:pPr marL="285750" indent="-285750">
              <a:buFont typeface="Wingdings" panose="05000000000000000000" pitchFamily="2" charset="2"/>
              <a:buChar char="Ø"/>
            </a:pPr>
            <a:r>
              <a:rPr lang="en-US" sz="2000" b="0" i="0" u="none" strike="noStrike" baseline="0" dirty="0">
                <a:solidFill>
                  <a:srgbClr val="000000"/>
                </a:solidFill>
                <a:latin typeface="Open Sans" panose="020B0606030504020204" pitchFamily="34" charset="0"/>
                <a:ea typeface="Open Sans" panose="020B0606030504020204" pitchFamily="34" charset="0"/>
                <a:cs typeface="Open Sans" panose="020B0606030504020204" pitchFamily="34" charset="0"/>
              </a:rPr>
              <a:t>The customer whom purchased the highest order count is 15 orders, while the highest payment value is R$13,664.08.</a:t>
            </a:r>
          </a:p>
          <a:p>
            <a:r>
              <a:rPr lang="en-US" sz="2000" b="0" i="0" u="none" strike="noStrike" baseline="0" dirty="0">
                <a:solidFill>
                  <a:srgbClr val="000000"/>
                </a:solidFill>
                <a:latin typeface="Open Sans" panose="020B0606030504020204" pitchFamily="34" charset="0"/>
                <a:ea typeface="Open Sans" panose="020B0606030504020204" pitchFamily="34" charset="0"/>
                <a:cs typeface="Open Sans" panose="020B0606030504020204" pitchFamily="34" charset="0"/>
              </a:rPr>
              <a:t> </a:t>
            </a:r>
          </a:p>
          <a:p>
            <a:pPr marL="285750" indent="-285750">
              <a:buFont typeface="Wingdings" panose="05000000000000000000" pitchFamily="2" charset="2"/>
              <a:buChar char="Ø"/>
            </a:pPr>
            <a:r>
              <a:rPr lang="en-US" sz="2000" b="0" i="0" u="none" strike="noStrike" baseline="0" dirty="0">
                <a:solidFill>
                  <a:srgbClr val="000000"/>
                </a:solidFill>
                <a:latin typeface="Open Sans" panose="020B0606030504020204" pitchFamily="34" charset="0"/>
                <a:ea typeface="Open Sans" panose="020B0606030504020204" pitchFamily="34" charset="0"/>
                <a:cs typeface="Open Sans" panose="020B0606030504020204" pitchFamily="34" charset="0"/>
              </a:rPr>
              <a:t>It is very crucial to ensure the stability and to get to know the market capture of the company, thus in this case, for the amount of R$2,109,712 leads by Sao Paulo, a huge margin as compared with it next state competitor which is Rio de Janeiro.</a:t>
            </a:r>
          </a:p>
          <a:p>
            <a:r>
              <a:rPr lang="en-US" sz="2000" b="0" i="0" u="none" strike="noStrike" baseline="0" dirty="0">
                <a:solidFill>
                  <a:srgbClr val="000000"/>
                </a:solidFill>
                <a:latin typeface="Open Sans" panose="020B0606030504020204" pitchFamily="34" charset="0"/>
                <a:ea typeface="Open Sans" panose="020B0606030504020204" pitchFamily="34" charset="0"/>
                <a:cs typeface="Open Sans" panose="020B0606030504020204" pitchFamily="34" charset="0"/>
              </a:rPr>
              <a:t> </a:t>
            </a:r>
          </a:p>
          <a:p>
            <a:pPr marL="285750" indent="-285750">
              <a:buFont typeface="Wingdings" panose="05000000000000000000" pitchFamily="2" charset="2"/>
              <a:buChar char="Ø"/>
            </a:pPr>
            <a:r>
              <a:rPr lang="en-US" sz="2000" b="0" i="0" u="none" strike="noStrike" baseline="0" dirty="0">
                <a:solidFill>
                  <a:srgbClr val="000000"/>
                </a:solidFill>
                <a:latin typeface="Open Sans" panose="020B0606030504020204" pitchFamily="34" charset="0"/>
                <a:ea typeface="Open Sans" panose="020B0606030504020204" pitchFamily="34" charset="0"/>
                <a:cs typeface="Open Sans" panose="020B0606030504020204" pitchFamily="34" charset="0"/>
              </a:rPr>
              <a:t>And lastly, with the development of the financial industry, 78.34% payment of the purchased products are paid through the credit card. </a:t>
            </a:r>
          </a:p>
        </p:txBody>
      </p:sp>
      <p:sp>
        <p:nvSpPr>
          <p:cNvPr id="6" name="Rectangle 5">
            <a:extLst>
              <a:ext uri="{FF2B5EF4-FFF2-40B4-BE49-F238E27FC236}">
                <a16:creationId xmlns:a16="http://schemas.microsoft.com/office/drawing/2014/main" id="{F55A6B71-C075-B424-FED8-484A81C774D6}"/>
              </a:ext>
            </a:extLst>
          </p:cNvPr>
          <p:cNvSpPr/>
          <p:nvPr/>
        </p:nvSpPr>
        <p:spPr>
          <a:xfrm>
            <a:off x="0" y="5945645"/>
            <a:ext cx="11030552" cy="4908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TOP 20S PRODUCT CATEGORIES AND PRODUCT</a:t>
            </a:r>
          </a:p>
        </p:txBody>
      </p:sp>
    </p:spTree>
    <p:extLst>
      <p:ext uri="{BB962C8B-B14F-4D97-AF65-F5344CB8AC3E}">
        <p14:creationId xmlns:p14="http://schemas.microsoft.com/office/powerpoint/2010/main" val="15842071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B6263E6-3C8A-8A75-F7CE-A1D42EF197AE}"/>
              </a:ext>
            </a:extLst>
          </p:cNvPr>
          <p:cNvPicPr>
            <a:picLocks noChangeAspect="1"/>
          </p:cNvPicPr>
          <p:nvPr/>
        </p:nvPicPr>
        <p:blipFill>
          <a:blip r:embed="rId2"/>
          <a:stretch>
            <a:fillRect/>
          </a:stretch>
        </p:blipFill>
        <p:spPr>
          <a:xfrm>
            <a:off x="636549" y="820346"/>
            <a:ext cx="9444942" cy="5703284"/>
          </a:xfrm>
          <a:prstGeom prst="rect">
            <a:avLst/>
          </a:prstGeom>
        </p:spPr>
      </p:pic>
    </p:spTree>
    <p:extLst>
      <p:ext uri="{BB962C8B-B14F-4D97-AF65-F5344CB8AC3E}">
        <p14:creationId xmlns:p14="http://schemas.microsoft.com/office/powerpoint/2010/main" val="18449851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AE7BB2A-6121-2B1D-8585-B69B184E8E5E}"/>
              </a:ext>
            </a:extLst>
          </p:cNvPr>
          <p:cNvSpPr txBox="1"/>
          <p:nvPr/>
        </p:nvSpPr>
        <p:spPr>
          <a:xfrm>
            <a:off x="1330530" y="258901"/>
            <a:ext cx="8369489" cy="3170099"/>
          </a:xfrm>
          <a:prstGeom prst="rect">
            <a:avLst/>
          </a:prstGeom>
          <a:noFill/>
        </p:spPr>
        <p:txBody>
          <a:bodyPr wrap="square">
            <a:spAutoFit/>
          </a:bodyPr>
          <a:lstStyle/>
          <a:p>
            <a:pPr marL="285750" indent="-285750">
              <a:buFont typeface="Wingdings" panose="05000000000000000000" pitchFamily="2" charset="2"/>
              <a:buChar char="Ø"/>
            </a:pPr>
            <a:r>
              <a:rPr lang="en-US" sz="2000" b="0" i="0" u="none" strike="noStrike" baseline="0" dirty="0">
                <a:solidFill>
                  <a:srgbClr val="000000"/>
                </a:solidFill>
                <a:latin typeface="Open Sans" panose="020B0606030504020204" pitchFamily="34" charset="0"/>
                <a:ea typeface="Open Sans" panose="020B0606030504020204" pitchFamily="34" charset="0"/>
                <a:cs typeface="Open Sans" panose="020B0606030504020204" pitchFamily="34" charset="0"/>
              </a:rPr>
              <a:t>The highest product ordered by quantity are 456 total orders, then 425 and 352 orders. It is important to monitor closely on these 3 products which likely to be purchased by the customers. </a:t>
            </a:r>
          </a:p>
          <a:p>
            <a:pPr marL="285750" indent="-285750">
              <a:buFont typeface="Wingdings" panose="05000000000000000000" pitchFamily="2" charset="2"/>
              <a:buChar char="Ø"/>
            </a:pPr>
            <a:endParaRPr lang="en-US" sz="2000" dirty="0">
              <a:solidFill>
                <a:srgbClr val="000000"/>
              </a:solidFill>
              <a:latin typeface="Open Sans" panose="020B0606030504020204" pitchFamily="34" charset="0"/>
              <a:ea typeface="Open Sans" panose="020B0606030504020204" pitchFamily="34" charset="0"/>
              <a:cs typeface="Open Sans" panose="020B0606030504020204" pitchFamily="34" charset="0"/>
            </a:endParaRPr>
          </a:p>
          <a:p>
            <a:pPr marL="285750" indent="-285750">
              <a:buFont typeface="Wingdings" panose="05000000000000000000" pitchFamily="2" charset="2"/>
              <a:buChar char="Ø"/>
            </a:pPr>
            <a:r>
              <a:rPr lang="en-US" sz="2000" b="0" i="0" u="none" strike="noStrike" baseline="0" dirty="0">
                <a:solidFill>
                  <a:srgbClr val="000000"/>
                </a:solidFill>
                <a:latin typeface="Open Sans" panose="020B0606030504020204" pitchFamily="34" charset="0"/>
                <a:ea typeface="Open Sans" panose="020B0606030504020204" pitchFamily="34" charset="0"/>
                <a:cs typeface="Open Sans" panose="020B0606030504020204" pitchFamily="34" charset="0"/>
              </a:rPr>
              <a:t>While the value for the top 20 revenue for the products are R$ 63,885, followed by R$ 54,730 and R$48,899. </a:t>
            </a:r>
          </a:p>
          <a:p>
            <a:pPr marL="285750" indent="-285750">
              <a:buFont typeface="Wingdings" panose="05000000000000000000" pitchFamily="2" charset="2"/>
              <a:buChar char="Ø"/>
            </a:pPr>
            <a:endParaRPr lang="en-US" sz="2000" dirty="0">
              <a:solidFill>
                <a:srgbClr val="000000"/>
              </a:solidFill>
              <a:latin typeface="Open Sans" panose="020B0606030504020204" pitchFamily="34" charset="0"/>
              <a:ea typeface="Open Sans" panose="020B0606030504020204" pitchFamily="34" charset="0"/>
              <a:cs typeface="Open Sans" panose="020B0606030504020204" pitchFamily="34" charset="0"/>
            </a:endParaRPr>
          </a:p>
          <a:p>
            <a:pPr marL="285750" indent="-285750">
              <a:buFont typeface="Wingdings" panose="05000000000000000000" pitchFamily="2" charset="2"/>
              <a:buChar char="Ø"/>
            </a:pPr>
            <a:r>
              <a:rPr lang="en-US" sz="2000" b="0" i="0" u="none" strike="noStrike" baseline="0" dirty="0">
                <a:solidFill>
                  <a:srgbClr val="000000"/>
                </a:solidFill>
                <a:latin typeface="Open Sans" panose="020B0606030504020204" pitchFamily="34" charset="0"/>
                <a:ea typeface="Open Sans" panose="020B0606030504020204" pitchFamily="34" charset="0"/>
                <a:cs typeface="Open Sans" panose="020B0606030504020204" pitchFamily="34" charset="0"/>
              </a:rPr>
              <a:t>Product Category of TOYS conquered almost 75.96% of the total order quantity, and carried the total revenue R$ 10,285,886.00 which is almost 76.26% from the entire product category. </a:t>
            </a:r>
          </a:p>
        </p:txBody>
      </p:sp>
      <p:sp>
        <p:nvSpPr>
          <p:cNvPr id="4" name="Rectangle 3">
            <a:extLst>
              <a:ext uri="{FF2B5EF4-FFF2-40B4-BE49-F238E27FC236}">
                <a16:creationId xmlns:a16="http://schemas.microsoft.com/office/drawing/2014/main" id="{037D4A84-A6A8-AF63-A489-E1A8C10CB742}"/>
              </a:ext>
            </a:extLst>
          </p:cNvPr>
          <p:cNvSpPr/>
          <p:nvPr/>
        </p:nvSpPr>
        <p:spPr>
          <a:xfrm>
            <a:off x="0" y="3591699"/>
            <a:ext cx="11030552" cy="4908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PARETO ANALYSIS</a:t>
            </a:r>
          </a:p>
        </p:txBody>
      </p:sp>
      <p:pic>
        <p:nvPicPr>
          <p:cNvPr id="6" name="Picture 5">
            <a:extLst>
              <a:ext uri="{FF2B5EF4-FFF2-40B4-BE49-F238E27FC236}">
                <a16:creationId xmlns:a16="http://schemas.microsoft.com/office/drawing/2014/main" id="{7A2FB800-4595-F2DE-234A-9FC11F4513DA}"/>
              </a:ext>
            </a:extLst>
          </p:cNvPr>
          <p:cNvPicPr>
            <a:picLocks noChangeAspect="1"/>
          </p:cNvPicPr>
          <p:nvPr/>
        </p:nvPicPr>
        <p:blipFill>
          <a:blip r:embed="rId2"/>
          <a:stretch>
            <a:fillRect/>
          </a:stretch>
        </p:blipFill>
        <p:spPr>
          <a:xfrm>
            <a:off x="1330530" y="4082587"/>
            <a:ext cx="8483987" cy="2454478"/>
          </a:xfrm>
          <a:prstGeom prst="rect">
            <a:avLst/>
          </a:prstGeom>
        </p:spPr>
      </p:pic>
    </p:spTree>
    <p:extLst>
      <p:ext uri="{BB962C8B-B14F-4D97-AF65-F5344CB8AC3E}">
        <p14:creationId xmlns:p14="http://schemas.microsoft.com/office/powerpoint/2010/main" val="7338535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950CA6A-6F89-1A1F-4C37-466A240C990D}"/>
              </a:ext>
            </a:extLst>
          </p:cNvPr>
          <p:cNvPicPr>
            <a:picLocks noChangeAspect="1"/>
          </p:cNvPicPr>
          <p:nvPr/>
        </p:nvPicPr>
        <p:blipFill>
          <a:blip r:embed="rId2"/>
          <a:stretch>
            <a:fillRect/>
          </a:stretch>
        </p:blipFill>
        <p:spPr>
          <a:xfrm>
            <a:off x="855921" y="398553"/>
            <a:ext cx="8841360" cy="2716548"/>
          </a:xfrm>
          <a:prstGeom prst="rect">
            <a:avLst/>
          </a:prstGeom>
        </p:spPr>
      </p:pic>
      <p:pic>
        <p:nvPicPr>
          <p:cNvPr id="5" name="Picture 4">
            <a:extLst>
              <a:ext uri="{FF2B5EF4-FFF2-40B4-BE49-F238E27FC236}">
                <a16:creationId xmlns:a16="http://schemas.microsoft.com/office/drawing/2014/main" id="{3B4A6E12-D0C9-B746-1F5B-B143274B7E69}"/>
              </a:ext>
            </a:extLst>
          </p:cNvPr>
          <p:cNvPicPr>
            <a:picLocks noChangeAspect="1"/>
          </p:cNvPicPr>
          <p:nvPr/>
        </p:nvPicPr>
        <p:blipFill>
          <a:blip r:embed="rId3"/>
          <a:stretch>
            <a:fillRect/>
          </a:stretch>
        </p:blipFill>
        <p:spPr>
          <a:xfrm>
            <a:off x="1020761" y="3742900"/>
            <a:ext cx="8478082" cy="2350890"/>
          </a:xfrm>
          <a:prstGeom prst="rect">
            <a:avLst/>
          </a:prstGeom>
        </p:spPr>
      </p:pic>
    </p:spTree>
    <p:extLst>
      <p:ext uri="{BB962C8B-B14F-4D97-AF65-F5344CB8AC3E}">
        <p14:creationId xmlns:p14="http://schemas.microsoft.com/office/powerpoint/2010/main" val="5807904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794CDF2-A113-EE4E-F1F9-3964AAC4BD96}"/>
              </a:ext>
            </a:extLst>
          </p:cNvPr>
          <p:cNvSpPr txBox="1"/>
          <p:nvPr/>
        </p:nvSpPr>
        <p:spPr>
          <a:xfrm>
            <a:off x="977395" y="703478"/>
            <a:ext cx="9075761" cy="3170099"/>
          </a:xfrm>
          <a:prstGeom prst="rect">
            <a:avLst/>
          </a:prstGeom>
          <a:noFill/>
        </p:spPr>
        <p:txBody>
          <a:bodyPr wrap="square">
            <a:spAutoFit/>
          </a:bodyPr>
          <a:lstStyle/>
          <a:p>
            <a:pPr marL="342900" indent="-342900">
              <a:buFont typeface="Wingdings" panose="05000000000000000000" pitchFamily="2" charset="2"/>
              <a:buChar char="Ø"/>
            </a:pPr>
            <a:r>
              <a:rPr lang="en-US" sz="2000" b="0" i="0" u="none" strike="noStrike" baseline="0" dirty="0">
                <a:solidFill>
                  <a:srgbClr val="000000"/>
                </a:solidFill>
                <a:latin typeface="Open Sans" panose="020B0606030504020204" pitchFamily="34" charset="0"/>
                <a:ea typeface="Open Sans" panose="020B0606030504020204" pitchFamily="34" charset="0"/>
                <a:cs typeface="Open Sans" panose="020B0606030504020204" pitchFamily="34" charset="0"/>
              </a:rPr>
              <a:t>From the Pareto Analysis, based on the 80-20 rule, in the above analysis, Product Category Toys and </a:t>
            </a:r>
            <a:r>
              <a:rPr lang="en-US" sz="2000" b="0" i="0" u="none" strike="noStrike" baseline="0" dirty="0" err="1">
                <a:solidFill>
                  <a:srgbClr val="000000"/>
                </a:solidFill>
                <a:latin typeface="Open Sans" panose="020B0606030504020204" pitchFamily="34" charset="0"/>
                <a:ea typeface="Open Sans" panose="020B0606030504020204" pitchFamily="34" charset="0"/>
                <a:cs typeface="Open Sans" panose="020B0606030504020204" pitchFamily="34" charset="0"/>
              </a:rPr>
              <a:t>Health_beauty</a:t>
            </a:r>
            <a:r>
              <a:rPr lang="en-US" sz="2000" b="0" i="0" u="none" strike="noStrike" baseline="0" dirty="0">
                <a:solidFill>
                  <a:srgbClr val="000000"/>
                </a:solidFill>
                <a:latin typeface="Open Sans" panose="020B0606030504020204" pitchFamily="34" charset="0"/>
                <a:ea typeface="Open Sans" panose="020B0606030504020204" pitchFamily="34" charset="0"/>
                <a:cs typeface="Open Sans" panose="020B0606030504020204" pitchFamily="34" charset="0"/>
              </a:rPr>
              <a:t> has conquered 81.90% of the entire product sold, and 81.31% from the entire total revenue. </a:t>
            </a:r>
          </a:p>
          <a:p>
            <a:pPr marL="342900" indent="-342900">
              <a:buFont typeface="Wingdings" panose="05000000000000000000" pitchFamily="2" charset="2"/>
              <a:buChar char="Ø"/>
            </a:pPr>
            <a:endParaRPr lang="en-US" sz="2000" dirty="0">
              <a:solidFill>
                <a:srgbClr val="000000"/>
              </a:solidFill>
              <a:latin typeface="Open Sans" panose="020B0606030504020204" pitchFamily="34" charset="0"/>
              <a:ea typeface="Open Sans" panose="020B0606030504020204" pitchFamily="34" charset="0"/>
              <a:cs typeface="Open Sans" panose="020B0606030504020204" pitchFamily="34" charset="0"/>
            </a:endParaRPr>
          </a:p>
          <a:p>
            <a:pPr marL="342900" indent="-342900">
              <a:buFont typeface="Wingdings" panose="05000000000000000000" pitchFamily="2" charset="2"/>
              <a:buChar char="Ø"/>
            </a:pPr>
            <a:r>
              <a:rPr lang="en-US" sz="2000" b="0" i="0" u="none" strike="noStrike" baseline="0" dirty="0">
                <a:solidFill>
                  <a:srgbClr val="000000"/>
                </a:solidFill>
                <a:latin typeface="Open Sans" panose="020B0606030504020204" pitchFamily="34" charset="0"/>
                <a:ea typeface="Open Sans" panose="020B0606030504020204" pitchFamily="34" charset="0"/>
                <a:cs typeface="Open Sans" panose="020B0606030504020204" pitchFamily="34" charset="0"/>
              </a:rPr>
              <a:t>There are about 70 product categories provided by the company, however, only 2 product categories contributed to more than 80% of the company product purchased and revenue. </a:t>
            </a:r>
          </a:p>
          <a:p>
            <a:pPr marL="342900" indent="-342900">
              <a:buFont typeface="Wingdings" panose="05000000000000000000" pitchFamily="2" charset="2"/>
              <a:buChar char="Ø"/>
            </a:pPr>
            <a:endParaRPr lang="en-US" sz="2000" dirty="0">
              <a:solidFill>
                <a:srgbClr val="000000"/>
              </a:solidFill>
              <a:latin typeface="Open Sans" panose="020B0606030504020204" pitchFamily="34" charset="0"/>
              <a:ea typeface="Open Sans" panose="020B0606030504020204" pitchFamily="34" charset="0"/>
              <a:cs typeface="Open Sans" panose="020B0606030504020204" pitchFamily="34" charset="0"/>
            </a:endParaRPr>
          </a:p>
          <a:p>
            <a:pPr marL="342900" indent="-342900">
              <a:buFont typeface="Wingdings" panose="05000000000000000000" pitchFamily="2" charset="2"/>
              <a:buChar char="Ø"/>
            </a:pPr>
            <a:r>
              <a:rPr lang="en-US" sz="2000" b="0" i="0" u="none" strike="noStrike" baseline="0" dirty="0">
                <a:solidFill>
                  <a:srgbClr val="000000"/>
                </a:solidFill>
                <a:latin typeface="Open Sans" panose="020B0606030504020204" pitchFamily="34" charset="0"/>
                <a:ea typeface="Open Sans" panose="020B0606030504020204" pitchFamily="34" charset="0"/>
                <a:cs typeface="Open Sans" panose="020B0606030504020204" pitchFamily="34" charset="0"/>
              </a:rPr>
              <a:t>For the product wise analysis, the highest product purchased is 456 total orders, and it consist of 0.5% from the entire product id. </a:t>
            </a:r>
          </a:p>
        </p:txBody>
      </p:sp>
      <p:sp>
        <p:nvSpPr>
          <p:cNvPr id="4" name="Rectangle 3">
            <a:extLst>
              <a:ext uri="{FF2B5EF4-FFF2-40B4-BE49-F238E27FC236}">
                <a16:creationId xmlns:a16="http://schemas.microsoft.com/office/drawing/2014/main" id="{526EC5A3-DD16-EFC9-4C9F-84AF779D732B}"/>
              </a:ext>
            </a:extLst>
          </p:cNvPr>
          <p:cNvSpPr/>
          <p:nvPr/>
        </p:nvSpPr>
        <p:spPr>
          <a:xfrm>
            <a:off x="0" y="4354057"/>
            <a:ext cx="11030552" cy="4908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MARKET BASKET ANALYSIS</a:t>
            </a:r>
          </a:p>
        </p:txBody>
      </p:sp>
    </p:spTree>
    <p:extLst>
      <p:ext uri="{BB962C8B-B14F-4D97-AF65-F5344CB8AC3E}">
        <p14:creationId xmlns:p14="http://schemas.microsoft.com/office/powerpoint/2010/main" val="9158066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4447720-1B4D-5397-FAB0-6A3F5D243161}"/>
              </a:ext>
            </a:extLst>
          </p:cNvPr>
          <p:cNvPicPr>
            <a:picLocks noChangeAspect="1"/>
          </p:cNvPicPr>
          <p:nvPr/>
        </p:nvPicPr>
        <p:blipFill>
          <a:blip r:embed="rId2"/>
          <a:stretch>
            <a:fillRect/>
          </a:stretch>
        </p:blipFill>
        <p:spPr>
          <a:xfrm>
            <a:off x="903027" y="696236"/>
            <a:ext cx="10385945" cy="5465528"/>
          </a:xfrm>
          <a:prstGeom prst="rect">
            <a:avLst/>
          </a:prstGeom>
        </p:spPr>
      </p:pic>
    </p:spTree>
    <p:extLst>
      <p:ext uri="{BB962C8B-B14F-4D97-AF65-F5344CB8AC3E}">
        <p14:creationId xmlns:p14="http://schemas.microsoft.com/office/powerpoint/2010/main" val="14575581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B6DDBF9-625D-FE60-8585-2D5138FEE41E}"/>
              </a:ext>
            </a:extLst>
          </p:cNvPr>
          <p:cNvSpPr txBox="1"/>
          <p:nvPr/>
        </p:nvSpPr>
        <p:spPr>
          <a:xfrm>
            <a:off x="1128214" y="305068"/>
            <a:ext cx="9935571" cy="6247864"/>
          </a:xfrm>
          <a:prstGeom prst="rect">
            <a:avLst/>
          </a:prstGeom>
          <a:noFill/>
        </p:spPr>
        <p:txBody>
          <a:bodyPr wrap="square">
            <a:spAutoFit/>
          </a:bodyPr>
          <a:lstStyle/>
          <a:p>
            <a:endParaRPr lang="en-IN" sz="2000" b="0" i="0" u="none" strike="noStrike" baseline="0" dirty="0">
              <a:latin typeface="Arial Nova" panose="020B0504020202020204" pitchFamily="34" charset="0"/>
            </a:endParaRPr>
          </a:p>
          <a:p>
            <a:pPr marL="342900" indent="-342900">
              <a:buFont typeface="Wingdings" panose="05000000000000000000" pitchFamily="2" charset="2"/>
              <a:buChar char="Ø"/>
            </a:pPr>
            <a:r>
              <a:rPr lang="en-US" sz="2000" b="0" i="0" u="none" strike="noStrike" baseline="0" dirty="0">
                <a:latin typeface="Open Sans" panose="020B0606030504020204" pitchFamily="34" charset="0"/>
                <a:ea typeface="Open Sans" panose="020B0606030504020204" pitchFamily="34" charset="0"/>
                <a:cs typeface="Open Sans" panose="020B0606030504020204" pitchFamily="34" charset="0"/>
              </a:rPr>
              <a:t>The important analysis for these purposes, are to analyze any method or strategies that will help the company, </a:t>
            </a:r>
            <a:r>
              <a:rPr lang="en-US" sz="2000" b="0" i="0" u="none" strike="noStrike" baseline="0" dirty="0" err="1">
                <a:latin typeface="Open Sans" panose="020B0606030504020204" pitchFamily="34" charset="0"/>
                <a:ea typeface="Open Sans" panose="020B0606030504020204" pitchFamily="34" charset="0"/>
                <a:cs typeface="Open Sans" panose="020B0606030504020204" pitchFamily="34" charset="0"/>
              </a:rPr>
              <a:t>OList</a:t>
            </a:r>
            <a:r>
              <a:rPr lang="en-US" sz="2000" b="0" i="0" u="none" strike="noStrike" baseline="0" dirty="0">
                <a:latin typeface="Open Sans" panose="020B0606030504020204" pitchFamily="34" charset="0"/>
                <a:ea typeface="Open Sans" panose="020B0606030504020204" pitchFamily="34" charset="0"/>
                <a:cs typeface="Open Sans" panose="020B0606030504020204" pitchFamily="34" charset="0"/>
              </a:rPr>
              <a:t> to reduce its inventory cost in terms of maintenance and spaces. </a:t>
            </a:r>
          </a:p>
          <a:p>
            <a:endParaRPr lang="en-US" sz="2000" dirty="0">
              <a:latin typeface="Open Sans" panose="020B0606030504020204" pitchFamily="34" charset="0"/>
              <a:ea typeface="Open Sans" panose="020B0606030504020204" pitchFamily="34" charset="0"/>
              <a:cs typeface="Open Sans" panose="020B0606030504020204" pitchFamily="34" charset="0"/>
            </a:endParaRPr>
          </a:p>
          <a:p>
            <a:pPr marL="342900" indent="-342900">
              <a:buFont typeface="Wingdings" panose="05000000000000000000" pitchFamily="2" charset="2"/>
              <a:buChar char="Ø"/>
            </a:pPr>
            <a:r>
              <a:rPr lang="en-US" sz="2000" b="0" i="0" u="none" strike="noStrike" baseline="0" dirty="0">
                <a:latin typeface="Open Sans" panose="020B0606030504020204" pitchFamily="34" charset="0"/>
                <a:ea typeface="Open Sans" panose="020B0606030504020204" pitchFamily="34" charset="0"/>
                <a:cs typeface="Open Sans" panose="020B0606030504020204" pitchFamily="34" charset="0"/>
              </a:rPr>
              <a:t>Thus, we will be using Market Basket analysis, which will determine the items which are frequently bought together by the customer. With the findings of the most frequent items, company will be able to predict as well as monitor the upcoming product inventory. </a:t>
            </a:r>
          </a:p>
          <a:p>
            <a:pPr marL="342900" indent="-342900">
              <a:buFont typeface="Wingdings" panose="05000000000000000000" pitchFamily="2" charset="2"/>
              <a:buChar char="Ø"/>
            </a:pPr>
            <a:endParaRPr lang="en-US" sz="2000" dirty="0">
              <a:latin typeface="Open Sans" panose="020B0606030504020204" pitchFamily="34" charset="0"/>
              <a:ea typeface="Open Sans" panose="020B0606030504020204" pitchFamily="34" charset="0"/>
              <a:cs typeface="Open Sans" panose="020B0606030504020204" pitchFamily="34" charset="0"/>
            </a:endParaRPr>
          </a:p>
          <a:p>
            <a:pPr marL="342900" indent="-342900">
              <a:buFont typeface="Wingdings" panose="05000000000000000000" pitchFamily="2" charset="2"/>
              <a:buChar char="Ø"/>
            </a:pPr>
            <a:r>
              <a:rPr lang="en-US" sz="2000" b="0" i="0" u="none" strike="noStrike" baseline="0" dirty="0">
                <a:latin typeface="Open Sans" panose="020B0606030504020204" pitchFamily="34" charset="0"/>
                <a:ea typeface="Open Sans" panose="020B0606030504020204" pitchFamily="34" charset="0"/>
                <a:cs typeface="Open Sans" panose="020B0606030504020204" pitchFamily="34" charset="0"/>
              </a:rPr>
              <a:t>From this analysis, toys and </a:t>
            </a:r>
            <a:r>
              <a:rPr lang="en-US" sz="2000" b="0" i="0" u="none" strike="noStrike" baseline="0" dirty="0" err="1">
                <a:latin typeface="Open Sans" panose="020B0606030504020204" pitchFamily="34" charset="0"/>
                <a:ea typeface="Open Sans" panose="020B0606030504020204" pitchFamily="34" charset="0"/>
                <a:cs typeface="Open Sans" panose="020B0606030504020204" pitchFamily="34" charset="0"/>
              </a:rPr>
              <a:t>bed_bath_table</a:t>
            </a:r>
            <a:r>
              <a:rPr lang="en-US" sz="2000" b="0" i="0" u="none" strike="noStrike" baseline="0" dirty="0">
                <a:latin typeface="Open Sans" panose="020B0606030504020204" pitchFamily="34" charset="0"/>
                <a:ea typeface="Open Sans" panose="020B0606030504020204" pitchFamily="34" charset="0"/>
                <a:cs typeface="Open Sans" panose="020B0606030504020204" pitchFamily="34" charset="0"/>
              </a:rPr>
              <a:t> bought together for almost 291 times. A huge number of occurrences which is impossible to ignore. </a:t>
            </a:r>
          </a:p>
          <a:p>
            <a:pPr marL="342900" indent="-342900">
              <a:buFont typeface="Wingdings" panose="05000000000000000000" pitchFamily="2" charset="2"/>
              <a:buChar char="Ø"/>
            </a:pPr>
            <a:endParaRPr lang="en-US" sz="2000" dirty="0">
              <a:latin typeface="Open Sans" panose="020B0606030504020204" pitchFamily="34" charset="0"/>
              <a:ea typeface="Open Sans" panose="020B0606030504020204" pitchFamily="34" charset="0"/>
              <a:cs typeface="Open Sans" panose="020B0606030504020204" pitchFamily="34" charset="0"/>
            </a:endParaRPr>
          </a:p>
          <a:p>
            <a:pPr marL="342900" indent="-342900">
              <a:buFont typeface="Wingdings" panose="05000000000000000000" pitchFamily="2" charset="2"/>
              <a:buChar char="Ø"/>
            </a:pPr>
            <a:r>
              <a:rPr lang="en-US" sz="2000" b="0" i="0" u="none" strike="noStrike" baseline="0" dirty="0">
                <a:latin typeface="Open Sans" panose="020B0606030504020204" pitchFamily="34" charset="0"/>
                <a:ea typeface="Open Sans" panose="020B0606030504020204" pitchFamily="34" charset="0"/>
                <a:cs typeface="Open Sans" panose="020B0606030504020204" pitchFamily="34" charset="0"/>
              </a:rPr>
              <a:t>Toys and </a:t>
            </a:r>
            <a:r>
              <a:rPr lang="en-US" sz="2000" b="0" i="0" u="none" strike="noStrike" baseline="0" dirty="0" err="1">
                <a:latin typeface="Open Sans" panose="020B0606030504020204" pitchFamily="34" charset="0"/>
                <a:ea typeface="Open Sans" panose="020B0606030504020204" pitchFamily="34" charset="0"/>
                <a:cs typeface="Open Sans" panose="020B0606030504020204" pitchFamily="34" charset="0"/>
              </a:rPr>
              <a:t>furniture_decor</a:t>
            </a:r>
            <a:r>
              <a:rPr lang="en-US" sz="2000" b="0" i="0" u="none" strike="noStrike" baseline="0" dirty="0">
                <a:latin typeface="Open Sans" panose="020B0606030504020204" pitchFamily="34" charset="0"/>
                <a:ea typeface="Open Sans" panose="020B0606030504020204" pitchFamily="34" charset="0"/>
                <a:cs typeface="Open Sans" panose="020B0606030504020204" pitchFamily="34" charset="0"/>
              </a:rPr>
              <a:t> are the second items which are most frequent items bought together with 153 times and toys and </a:t>
            </a:r>
            <a:r>
              <a:rPr lang="en-US" sz="2000" b="0" i="0" u="none" strike="noStrike" baseline="0" dirty="0" err="1">
                <a:latin typeface="Open Sans" panose="020B0606030504020204" pitchFamily="34" charset="0"/>
                <a:ea typeface="Open Sans" panose="020B0606030504020204" pitchFamily="34" charset="0"/>
                <a:cs typeface="Open Sans" panose="020B0606030504020204" pitchFamily="34" charset="0"/>
              </a:rPr>
              <a:t>computer_accessories</a:t>
            </a:r>
            <a:r>
              <a:rPr lang="en-US" sz="2000" b="0" i="0" u="none" strike="noStrike" baseline="0" dirty="0">
                <a:latin typeface="Open Sans" panose="020B0606030504020204" pitchFamily="34" charset="0"/>
                <a:ea typeface="Open Sans" panose="020B0606030504020204" pitchFamily="34" charset="0"/>
                <a:cs typeface="Open Sans" panose="020B0606030504020204" pitchFamily="34" charset="0"/>
              </a:rPr>
              <a:t> bought together for almost 103 times. </a:t>
            </a:r>
          </a:p>
          <a:p>
            <a:pPr marL="342900" indent="-342900">
              <a:buFont typeface="Wingdings" panose="05000000000000000000" pitchFamily="2" charset="2"/>
              <a:buChar char="Ø"/>
            </a:pPr>
            <a:endParaRPr lang="en-US" sz="2000" dirty="0">
              <a:latin typeface="Open Sans" panose="020B0606030504020204" pitchFamily="34" charset="0"/>
              <a:ea typeface="Open Sans" panose="020B0606030504020204" pitchFamily="34" charset="0"/>
              <a:cs typeface="Open Sans" panose="020B0606030504020204" pitchFamily="34" charset="0"/>
            </a:endParaRPr>
          </a:p>
          <a:p>
            <a:pPr marL="342900" indent="-342900">
              <a:buFont typeface="Wingdings" panose="05000000000000000000" pitchFamily="2" charset="2"/>
              <a:buChar char="Ø"/>
            </a:pPr>
            <a:r>
              <a:rPr lang="en-US" sz="2000" b="0" i="0" u="none" strike="noStrike" baseline="0" dirty="0">
                <a:latin typeface="Open Sans" panose="020B0606030504020204" pitchFamily="34" charset="0"/>
                <a:ea typeface="Open Sans" panose="020B0606030504020204" pitchFamily="34" charset="0"/>
                <a:cs typeface="Open Sans" panose="020B0606030504020204" pitchFamily="34" charset="0"/>
              </a:rPr>
              <a:t>The combination of the products is important to ensure the movability of the product in the storage, and to encourage the products to be fast moving items, which is the main purpose of this analysis. </a:t>
            </a:r>
          </a:p>
        </p:txBody>
      </p:sp>
    </p:spTree>
    <p:extLst>
      <p:ext uri="{BB962C8B-B14F-4D97-AF65-F5344CB8AC3E}">
        <p14:creationId xmlns:p14="http://schemas.microsoft.com/office/powerpoint/2010/main" val="914107714"/>
      </p:ext>
    </p:extLst>
  </p:cSld>
  <p:clrMapOvr>
    <a:masterClrMapping/>
  </p:clrMapOvr>
</p:sld>
</file>

<file path=ppt/theme/theme1.xml><?xml version="1.0" encoding="utf-8"?>
<a:theme xmlns:a="http://schemas.openxmlformats.org/drawingml/2006/main" name="Facet">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125</TotalTime>
  <Words>901</Words>
  <Application>Microsoft Office PowerPoint</Application>
  <PresentationFormat>Widescreen</PresentationFormat>
  <Paragraphs>54</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Arial Nova</vt:lpstr>
      <vt:lpstr>Calibri</vt:lpstr>
      <vt:lpstr>Open Sans</vt:lpstr>
      <vt:lpstr>Trebuchet MS</vt:lpstr>
      <vt:lpstr>Wingdings</vt:lpstr>
      <vt:lpstr>Wingdings 3</vt:lpstr>
      <vt:lpstr>Facet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Akanksha Sharma</dc:creator>
  <cp:lastModifiedBy>Akanksha Sharma</cp:lastModifiedBy>
  <cp:revision>1</cp:revision>
  <dcterms:created xsi:type="dcterms:W3CDTF">2022-09-30T07:41:23Z</dcterms:created>
  <dcterms:modified xsi:type="dcterms:W3CDTF">2022-09-30T09:47:04Z</dcterms:modified>
</cp:coreProperties>
</file>