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5"/>
  </p:notesMasterIdLst>
  <p:handoutMasterIdLst>
    <p:handoutMasterId r:id="rId16"/>
  </p:handoutMasterIdLst>
  <p:sldIdLst>
    <p:sldId id="319" r:id="rId5"/>
    <p:sldId id="277" r:id="rId6"/>
    <p:sldId id="362" r:id="rId7"/>
    <p:sldId id="431" r:id="rId8"/>
    <p:sldId id="374" r:id="rId9"/>
    <p:sldId id="338" r:id="rId10"/>
    <p:sldId id="572" r:id="rId11"/>
    <p:sldId id="470" r:id="rId12"/>
    <p:sldId id="571" r:id="rId13"/>
    <p:sldId id="4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 Content" id="{4522ABA4-1844-46D5-B942-C0540B1A8ACA}">
          <p14:sldIdLst>
            <p14:sldId id="319"/>
            <p14:sldId id="277"/>
            <p14:sldId id="362"/>
            <p14:sldId id="431"/>
          </p14:sldIdLst>
        </p14:section>
        <p14:section name="Diabetes and digestive" id="{D7A40C0E-2B36-40D7-8709-F6F5E0AC9CA7}">
          <p14:sldIdLst>
            <p14:sldId id="374"/>
            <p14:sldId id="338"/>
          </p14:sldIdLst>
        </p14:section>
        <p14:section name="Customers loan" id="{B2858809-E337-44D9-9351-5E60870E816B}">
          <p14:sldIdLst>
            <p14:sldId id="572"/>
            <p14:sldId id="470"/>
          </p14:sldIdLst>
        </p14:section>
        <p14:section name="Summary" id="{911D4B69-5E2D-4346-AB29-22C1810C2EA9}">
          <p14:sldIdLst>
            <p14:sldId id="571"/>
            <p14:sldId id="4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87C"/>
    <a:srgbClr val="00BCD4"/>
    <a:srgbClr val="E35D5D"/>
    <a:srgbClr val="C97171"/>
    <a:srgbClr val="D699FF"/>
    <a:srgbClr val="D69CB1"/>
    <a:srgbClr val="FFE699"/>
    <a:srgbClr val="FEBF02"/>
    <a:srgbClr val="BFBFBF"/>
    <a:srgbClr val="DB9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C505A-38BD-4A03-9D54-26B214F274DA}" v="20" dt="2024-09-28T12:03:04.278"/>
    <p1510:client id="{4048B97A-15D3-4903-A9FD-B607AAF0F373}" v="2" dt="2024-09-28T12:05:08.316"/>
    <p1510:client id="{8FE184DE-D128-49B8-B4F5-6777802CD4E9}" v="542" dt="2024-09-26T16:33:56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AAE38-79BE-4082-9A4D-2BEC47341C0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15613-D24F-46B4-9010-BD7B318E3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50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BCF22-2D75-4779-9C8B-6270AA3FA919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0B8AC8-E212-48B2-9917-7448FC83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590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0B8AC8-E212-48B2-9917-7448FC83DD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75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75B-86E9-4094-BB54-E159B64D5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D35EE-D0E8-4C47-844E-0EC1C59E2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3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E74C7-6141-4176-8E50-504EAD7F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7FEA7-05CA-4B33-9E9F-C49E6464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98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C22-96DC-4B60-8D92-22B83E28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875B-113E-43FB-B7F4-9004E9E7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824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C22-96DC-4B60-8D92-22B83E28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875B-113E-43FB-B7F4-9004E9E7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93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F4C22-96DC-4B60-8D92-22B83E28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0875B-113E-43FB-B7F4-9004E9E7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3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3DA18-22EE-45C0-8956-FBA2FCE1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7DCB9-E4F3-4C50-8EF4-6DB4EF3ED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67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9" r:id="rId3"/>
    <p:sldLayoutId id="2147483690" r:id="rId4"/>
    <p:sldLayoutId id="214748369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75E098-F3D0-453C-BBF5-A7C840F2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7819" y="1013953"/>
            <a:ext cx="7294181" cy="3085082"/>
          </a:xfrm>
        </p:spPr>
        <p:txBody>
          <a:bodyPr>
            <a:noAutofit/>
          </a:bodyPr>
          <a:lstStyle/>
          <a:p>
            <a:pPr algn="l"/>
            <a:r>
              <a:rPr lang="en-US" sz="4800" b="1">
                <a:solidFill>
                  <a:srgbClr val="8DF2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Assignment</a:t>
            </a:r>
            <a:br>
              <a:rPr lang="en-US" sz="480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</a:br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MSc in DS and AI</a:t>
            </a:r>
          </a:p>
        </p:txBody>
      </p:sp>
      <p:pic>
        <p:nvPicPr>
          <p:cNvPr id="8" name="Picture 7" descr="A pink brain with blue lines and dots&#10;&#10;Description automatically generated">
            <a:extLst>
              <a:ext uri="{FF2B5EF4-FFF2-40B4-BE49-F238E27FC236}">
                <a16:creationId xmlns:a16="http://schemas.microsoft.com/office/drawing/2014/main" id="{27FA1301-FA3A-9EB5-B7F8-07F90ABAD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67" y="1412655"/>
            <a:ext cx="3646080" cy="364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F359024A-6462-4CF5-87C8-A3F72EDE2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440" y="2942304"/>
            <a:ext cx="914400" cy="914400"/>
          </a:xfrm>
          <a:prstGeom prst="rect">
            <a:avLst/>
          </a:prstGeom>
        </p:spPr>
      </p:pic>
      <p:pic>
        <p:nvPicPr>
          <p:cNvPr id="6" name="Picture 5" descr="A picture containing text, clock, sign&#10;&#10;Description automatically generated">
            <a:extLst>
              <a:ext uri="{FF2B5EF4-FFF2-40B4-BE49-F238E27FC236}">
                <a16:creationId xmlns:a16="http://schemas.microsoft.com/office/drawing/2014/main" id="{029E1217-152B-4617-9025-5D91B7625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547" y="2971963"/>
            <a:ext cx="914400" cy="914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556593-E896-4BA7-B201-13C7A664B73D}"/>
              </a:ext>
            </a:extLst>
          </p:cNvPr>
          <p:cNvSpPr txBox="1">
            <a:spLocks/>
          </p:cNvSpPr>
          <p:nvPr/>
        </p:nvSpPr>
        <p:spPr>
          <a:xfrm>
            <a:off x="800100" y="3810000"/>
            <a:ext cx="10591800" cy="104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3975670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B633CEF-1AD8-4DD8-8D81-225D54A8743B}"/>
              </a:ext>
            </a:extLst>
          </p:cNvPr>
          <p:cNvGrpSpPr/>
          <p:nvPr/>
        </p:nvGrpSpPr>
        <p:grpSpPr>
          <a:xfrm flipH="1">
            <a:off x="538172" y="372138"/>
            <a:ext cx="1142066" cy="677673"/>
            <a:chOff x="3518591" y="484027"/>
            <a:chExt cx="2762865" cy="111105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918E20-7BE1-4B02-BA3B-463825635074}"/>
                </a:ext>
              </a:extLst>
            </p:cNvPr>
            <p:cNvSpPr/>
            <p:nvPr/>
          </p:nvSpPr>
          <p:spPr>
            <a:xfrm>
              <a:off x="3518591" y="484027"/>
              <a:ext cx="2762865" cy="810081"/>
            </a:xfrm>
            <a:prstGeom prst="round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7837F62F-39D8-419B-B90B-8A8DF69B6CAC}"/>
                </a:ext>
              </a:extLst>
            </p:cNvPr>
            <p:cNvSpPr/>
            <p:nvPr/>
          </p:nvSpPr>
          <p:spPr>
            <a:xfrm rot="5021986">
              <a:off x="3702511" y="1055384"/>
              <a:ext cx="570164" cy="509232"/>
            </a:xfrm>
            <a:prstGeom prst="rt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B475E098-F3D0-453C-BBF5-A7C840F21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493" y="619027"/>
            <a:ext cx="2267479" cy="922015"/>
          </a:xfrm>
          <a:noFill/>
        </p:spPr>
        <p:txBody>
          <a:bodyPr anchor="ctr">
            <a:noAutofit/>
          </a:bodyPr>
          <a:lstStyle/>
          <a:p>
            <a:pPr algn="l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The</a:t>
            </a:r>
            <a:br>
              <a:rPr lang="en-US" sz="400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</a:br>
            <a:r>
              <a:rPr lang="en-US" b="1">
                <a:solidFill>
                  <a:srgbClr val="8DF24E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Team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645235-17E8-4E3F-B80C-EE4277F30B2E}"/>
              </a:ext>
            </a:extLst>
          </p:cNvPr>
          <p:cNvSpPr txBox="1"/>
          <p:nvPr/>
        </p:nvSpPr>
        <p:spPr>
          <a:xfrm>
            <a:off x="1199099" y="3400454"/>
            <a:ext cx="2351512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Akalanka Sakalasooriya</a:t>
            </a:r>
          </a:p>
          <a:p>
            <a:pPr algn="ctr"/>
            <a:r>
              <a:rPr lang="en-GB" sz="1600">
                <a:solidFill>
                  <a:srgbClr val="D6F2AE"/>
                </a:solidFill>
                <a:latin typeface="Arial"/>
                <a:ea typeface="JetBrains Mono" panose="02000009000000000000" pitchFamily="49" charset="0"/>
                <a:cs typeface="Arial"/>
              </a:rPr>
              <a:t>MSc/DSA/115</a:t>
            </a:r>
            <a:endParaRPr lang="en-GB" sz="1600">
              <a:solidFill>
                <a:srgbClr val="D6F2AE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B01B2B-30C4-498B-B9C0-86D3BCC896D9}"/>
              </a:ext>
            </a:extLst>
          </p:cNvPr>
          <p:cNvSpPr txBox="1"/>
          <p:nvPr/>
        </p:nvSpPr>
        <p:spPr>
          <a:xfrm>
            <a:off x="4945434" y="3403082"/>
            <a:ext cx="159391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6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Udaya Kumara</a:t>
            </a:r>
          </a:p>
          <a:p>
            <a:pPr algn="ctr"/>
            <a:r>
              <a:rPr lang="en-GB" sz="1600">
                <a:solidFill>
                  <a:srgbClr val="D6F2AE"/>
                </a:solidFill>
                <a:latin typeface="Arial"/>
                <a:ea typeface="JetBrains Mono" panose="02000009000000000000" pitchFamily="49" charset="0"/>
                <a:cs typeface="Arial"/>
              </a:rPr>
              <a:t>MSc/DSA/109</a:t>
            </a:r>
            <a:endParaRPr lang="en-GB" sz="1600">
              <a:solidFill>
                <a:srgbClr val="D6F2AE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A9DC26-42EF-4CFB-A533-D1CD18F8DC0E}"/>
              </a:ext>
            </a:extLst>
          </p:cNvPr>
          <p:cNvSpPr txBox="1"/>
          <p:nvPr/>
        </p:nvSpPr>
        <p:spPr>
          <a:xfrm>
            <a:off x="7859966" y="3400455"/>
            <a:ext cx="202655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1600" err="1">
                <a:solidFill>
                  <a:schemeClr val="bg1"/>
                </a:solidFill>
                <a:latin typeface="Arial"/>
                <a:ea typeface="JetBrains Mono" panose="02000009000000000000" pitchFamily="49" charset="0"/>
                <a:cs typeface="Arial"/>
              </a:rPr>
              <a:t>Hashan</a:t>
            </a:r>
            <a:r>
              <a:rPr lang="en-GB" sz="1600">
                <a:solidFill>
                  <a:schemeClr val="bg1"/>
                </a:solidFill>
                <a:latin typeface="Arial"/>
                <a:ea typeface="JetBrains Mono" panose="02000009000000000000" pitchFamily="49" charset="0"/>
                <a:cs typeface="Arial"/>
              </a:rPr>
              <a:t> Bandara</a:t>
            </a:r>
            <a:endParaRPr lang="en-GB" sz="16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  <a:p>
            <a:pPr algn="ctr"/>
            <a:r>
              <a:rPr lang="en-GB" sz="1600">
                <a:solidFill>
                  <a:srgbClr val="D6F2AE"/>
                </a:solidFill>
                <a:latin typeface="Arial"/>
                <a:ea typeface="JetBrains Mono" panose="02000009000000000000" pitchFamily="49" charset="0"/>
                <a:cs typeface="Arial"/>
              </a:rPr>
              <a:t>MSc/DSA/148</a:t>
            </a:r>
            <a:endParaRPr lang="en-GB" sz="1600">
              <a:solidFill>
                <a:srgbClr val="D6F2AE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887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5F492-478F-42AB-862A-CA290A79546A}"/>
              </a:ext>
            </a:extLst>
          </p:cNvPr>
          <p:cNvSpPr/>
          <p:nvPr/>
        </p:nvSpPr>
        <p:spPr>
          <a:xfrm>
            <a:off x="2757778" y="3037119"/>
            <a:ext cx="3254477" cy="1383889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JetBrains Mono" panose="02000009000000000000" pitchFamily="49" charset="0"/>
                <a:cs typeface="Arial"/>
              </a:rPr>
              <a:t>ML Model Development for Diabetes prediction</a:t>
            </a:r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FFCB7-EC63-495B-9ED3-9E3A0892B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405" y="570270"/>
            <a:ext cx="10591800" cy="1383889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Presentation</a:t>
            </a:r>
            <a:r>
              <a:rPr lang="en-US" sz="60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 </a:t>
            </a:r>
            <a:br>
              <a:rPr lang="en-US" sz="60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Overview</a:t>
            </a:r>
            <a:endParaRPr lang="en-US" sz="60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B23C89-77EC-4F3B-9840-48D6FAE178AE}"/>
              </a:ext>
            </a:extLst>
          </p:cNvPr>
          <p:cNvSpPr/>
          <p:nvPr/>
        </p:nvSpPr>
        <p:spPr>
          <a:xfrm>
            <a:off x="6457163" y="3037119"/>
            <a:ext cx="3901022" cy="1383889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>
                <a:solidFill>
                  <a:schemeClr val="bg1"/>
                </a:solidFill>
                <a:latin typeface="Arial"/>
                <a:ea typeface="JetBrains Mono" panose="02000009000000000000" pitchFamily="49" charset="0"/>
                <a:cs typeface="Arial"/>
              </a:rPr>
              <a:t>ML Model Development for Customers </a:t>
            </a:r>
            <a:r>
              <a:rPr lang="en-US" sz="1600">
                <a:latin typeface="system-ui"/>
                <a:ea typeface="JetBrains Mono" panose="02000009000000000000" pitchFamily="49" charset="0"/>
                <a:cs typeface="Arial"/>
              </a:rPr>
              <a:t>Loan Repayment Prediction</a:t>
            </a:r>
            <a:endParaRPr lang="en-US" sz="1600">
              <a:ea typeface="Calibri"/>
              <a:cs typeface="Arial"/>
            </a:endParaRPr>
          </a:p>
          <a:p>
            <a:pPr algn="ctr"/>
            <a:endParaRPr lang="en-US" sz="16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2E1520-ADE1-48DD-845F-C52A08401D11}"/>
              </a:ext>
            </a:extLst>
          </p:cNvPr>
          <p:cNvSpPr/>
          <p:nvPr/>
        </p:nvSpPr>
        <p:spPr>
          <a:xfrm>
            <a:off x="2568673" y="2776564"/>
            <a:ext cx="521110" cy="5211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6F2AE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DAF17A-B9BE-4055-BF48-494F261B8317}"/>
              </a:ext>
            </a:extLst>
          </p:cNvPr>
          <p:cNvSpPr/>
          <p:nvPr/>
        </p:nvSpPr>
        <p:spPr>
          <a:xfrm>
            <a:off x="6291408" y="2769185"/>
            <a:ext cx="521110" cy="5211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6F2AE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8098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556593-E896-4BA7-B201-13C7A664B73D}"/>
              </a:ext>
            </a:extLst>
          </p:cNvPr>
          <p:cNvSpPr txBox="1">
            <a:spLocks/>
          </p:cNvSpPr>
          <p:nvPr/>
        </p:nvSpPr>
        <p:spPr>
          <a:xfrm>
            <a:off x="1840170" y="588088"/>
            <a:ext cx="9618405" cy="10411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5500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Technologies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CFD9767-8882-43F7-80D4-DFB4920CA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53" y="769988"/>
            <a:ext cx="914400" cy="91440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7BCD468-F62B-46E5-ADF3-5085C1D92A51}"/>
              </a:ext>
            </a:extLst>
          </p:cNvPr>
          <p:cNvSpPr/>
          <p:nvPr/>
        </p:nvSpPr>
        <p:spPr>
          <a:xfrm>
            <a:off x="4697322" y="2790851"/>
            <a:ext cx="1554480" cy="52045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Scikit-learn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9F28B0-A7AB-46AA-BF30-B713CFE7CA56}"/>
              </a:ext>
            </a:extLst>
          </p:cNvPr>
          <p:cNvSpPr/>
          <p:nvPr/>
        </p:nvSpPr>
        <p:spPr>
          <a:xfrm>
            <a:off x="2406494" y="2783856"/>
            <a:ext cx="1794957" cy="527448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pandas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19FD7F6-F3B8-4B65-B46E-F6855B8E0F73}"/>
              </a:ext>
            </a:extLst>
          </p:cNvPr>
          <p:cNvSpPr/>
          <p:nvPr/>
        </p:nvSpPr>
        <p:spPr>
          <a:xfrm>
            <a:off x="570913" y="2784252"/>
            <a:ext cx="1444191" cy="509789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Python</a:t>
            </a:r>
            <a:endParaRPr lang="en-US" sz="18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0AC8CAFE-3281-4646-8106-86326A1D5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8" y="2524110"/>
            <a:ext cx="548640" cy="54864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1A0B5C92-1899-4003-A12F-1B924029B78D}"/>
              </a:ext>
            </a:extLst>
          </p:cNvPr>
          <p:cNvSpPr/>
          <p:nvPr/>
        </p:nvSpPr>
        <p:spPr>
          <a:xfrm>
            <a:off x="2168933" y="2710588"/>
            <a:ext cx="640080" cy="274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Logo, company name&#10;&#10;Description automatically generated">
            <a:extLst>
              <a:ext uri="{FF2B5EF4-FFF2-40B4-BE49-F238E27FC236}">
                <a16:creationId xmlns:a16="http://schemas.microsoft.com/office/drawing/2014/main" id="{C880857D-7EF7-40DA-AA84-2EDAC23394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53" y="2757859"/>
            <a:ext cx="548640" cy="221813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9375A92-EF7C-4122-B37A-06318D0D0820}"/>
              </a:ext>
            </a:extLst>
          </p:cNvPr>
          <p:cNvSpPr/>
          <p:nvPr/>
        </p:nvSpPr>
        <p:spPr>
          <a:xfrm>
            <a:off x="583918" y="1891371"/>
            <a:ext cx="3617534" cy="62946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3523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Data pre-processing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4E08544-AB34-4D06-BAFE-16615252CEB3}"/>
              </a:ext>
            </a:extLst>
          </p:cNvPr>
          <p:cNvSpPr/>
          <p:nvPr/>
        </p:nvSpPr>
        <p:spPr>
          <a:xfrm>
            <a:off x="4460431" y="1891370"/>
            <a:ext cx="3617534" cy="62946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3523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Model Development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28E16B-2E31-7CDE-CF66-394E1A779BB4}"/>
              </a:ext>
            </a:extLst>
          </p:cNvPr>
          <p:cNvSpPr/>
          <p:nvPr/>
        </p:nvSpPr>
        <p:spPr>
          <a:xfrm>
            <a:off x="9245827" y="2798915"/>
            <a:ext cx="1554480" cy="54385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Matplotlib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5F74D33-5BEE-C4A6-2947-92FA0B30AD25}"/>
              </a:ext>
            </a:extLst>
          </p:cNvPr>
          <p:cNvSpPr/>
          <p:nvPr/>
        </p:nvSpPr>
        <p:spPr>
          <a:xfrm>
            <a:off x="8290258" y="1886204"/>
            <a:ext cx="3617534" cy="62946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3523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Visualization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AC371D3-D014-10C7-3A9D-BB9B1F40D75F}"/>
              </a:ext>
            </a:extLst>
          </p:cNvPr>
          <p:cNvSpPr/>
          <p:nvPr/>
        </p:nvSpPr>
        <p:spPr>
          <a:xfrm>
            <a:off x="669097" y="5596303"/>
            <a:ext cx="1554480" cy="520454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Git</a:t>
            </a: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72B50D42-5AFB-15BA-501D-2CDCB4907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52" y="5329461"/>
            <a:ext cx="548640" cy="54864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B38085E-6C13-8F03-E5F4-4C5C162B7637}"/>
              </a:ext>
            </a:extLst>
          </p:cNvPr>
          <p:cNvSpPr/>
          <p:nvPr/>
        </p:nvSpPr>
        <p:spPr>
          <a:xfrm>
            <a:off x="583918" y="4415178"/>
            <a:ext cx="3617534" cy="757708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D3523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Source-code and </a:t>
            </a:r>
          </a:p>
          <a:p>
            <a:pPr algn="ctr"/>
            <a:r>
              <a:rPr lang="en-US" sz="2000" b="1">
                <a:solidFill>
                  <a:srgbClr val="D3523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Project management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551AF-E055-FE3C-555B-418F881BB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841" y="2689324"/>
            <a:ext cx="508739" cy="2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59B51F2-B318-A4CC-AB5C-C5069F76D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1092" y="2710588"/>
            <a:ext cx="349469" cy="34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26BEC8-9AFF-C4DD-83FA-1287B9E82D05}"/>
              </a:ext>
            </a:extLst>
          </p:cNvPr>
          <p:cNvSpPr/>
          <p:nvPr/>
        </p:nvSpPr>
        <p:spPr>
          <a:xfrm>
            <a:off x="6449470" y="2822315"/>
            <a:ext cx="1554480" cy="520453"/>
          </a:xfrm>
          <a:prstGeom prst="roundRect">
            <a:avLst>
              <a:gd name="adj" fmla="val 640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err="1">
                <a:solidFill>
                  <a:schemeClr val="bg1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MLflow</a:t>
            </a:r>
            <a:endParaRPr lang="en-US" sz="1800">
              <a:solidFill>
                <a:schemeClr val="bg1"/>
              </a:solidFill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pic>
        <p:nvPicPr>
          <p:cNvPr id="6" name="Picture 4" descr="MLflow | MLflow">
            <a:extLst>
              <a:ext uri="{FF2B5EF4-FFF2-40B4-BE49-F238E27FC236}">
                <a16:creationId xmlns:a16="http://schemas.microsoft.com/office/drawing/2014/main" id="{288C7F6C-FBDB-7352-97E5-63C3023B2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521" y="2709693"/>
            <a:ext cx="491701" cy="27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73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55E186-48F3-4122-9697-EC2FE97B0D85}"/>
              </a:ext>
            </a:extLst>
          </p:cNvPr>
          <p:cNvSpPr/>
          <p:nvPr/>
        </p:nvSpPr>
        <p:spPr>
          <a:xfrm>
            <a:off x="1" y="0"/>
            <a:ext cx="12191999" cy="7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solidFill>
                  <a:srgbClr val="00B05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Predicting Diabetes: A Data-Driven Approach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A43A35-02E5-FBA4-DF70-52E07E1E9E04}"/>
              </a:ext>
            </a:extLst>
          </p:cNvPr>
          <p:cNvSpPr/>
          <p:nvPr/>
        </p:nvSpPr>
        <p:spPr>
          <a:xfrm>
            <a:off x="927622" y="2682874"/>
            <a:ext cx="2061596" cy="10272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Preprocessing Steps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C3E6FDD-762C-A2EC-6951-C221D0AC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3" y="2561497"/>
            <a:ext cx="457200" cy="45720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E0A4FA5-2A48-AE66-3CCF-5749B73D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76" y="2941916"/>
            <a:ext cx="329381" cy="3293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D77DCA-9366-0F29-9216-194C290DD5C0}"/>
              </a:ext>
            </a:extLst>
          </p:cNvPr>
          <p:cNvSpPr/>
          <p:nvPr/>
        </p:nvSpPr>
        <p:spPr>
          <a:xfrm>
            <a:off x="3691715" y="2704259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73C38FE-9CB2-75B3-08EF-506C9262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13" y="2516526"/>
            <a:ext cx="457200" cy="457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A4E15D-657C-1A14-3B94-68013C001B2A}"/>
              </a:ext>
            </a:extLst>
          </p:cNvPr>
          <p:cNvSpPr/>
          <p:nvPr/>
        </p:nvSpPr>
        <p:spPr>
          <a:xfrm>
            <a:off x="6222124" y="2704065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Model Selection and Development</a:t>
            </a:r>
          </a:p>
        </p:txBody>
      </p:sp>
      <p:pic>
        <p:nvPicPr>
          <p:cNvPr id="45" name="Picture 4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4CB66D4-4A1D-8D62-9AA1-571EFD907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22" y="2561497"/>
            <a:ext cx="599768" cy="5997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2F8A1B-22F9-E840-51EE-E00DC787CC09}"/>
              </a:ext>
            </a:extLst>
          </p:cNvPr>
          <p:cNvSpPr/>
          <p:nvPr/>
        </p:nvSpPr>
        <p:spPr>
          <a:xfrm>
            <a:off x="8881220" y="2682874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</p:txBody>
      </p:sp>
      <p:pic>
        <p:nvPicPr>
          <p:cNvPr id="23" name="Picture 2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9F944F9-F6FE-2C71-31DD-0BF6551AC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44" y="2506838"/>
            <a:ext cx="599768" cy="599768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48825B1D-99C2-D16F-C0A2-E5654A49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90" y="2988522"/>
            <a:ext cx="329381" cy="329381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F357C3F0-2B44-7874-FEED-F34CC921B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27" y="2996574"/>
            <a:ext cx="329381" cy="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50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0F5E29-5D32-3EB5-E22A-29D1D84C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67" b="3068"/>
          <a:stretch/>
        </p:blipFill>
        <p:spPr>
          <a:xfrm>
            <a:off x="73570" y="231222"/>
            <a:ext cx="12062339" cy="64113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2D0516-0257-0EA8-9F30-2D3F1000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158" y="476696"/>
            <a:ext cx="4144272" cy="331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8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855E186-48F3-4122-9697-EC2FE97B0D85}"/>
              </a:ext>
            </a:extLst>
          </p:cNvPr>
          <p:cNvSpPr/>
          <p:nvPr/>
        </p:nvSpPr>
        <p:spPr>
          <a:xfrm>
            <a:off x="1" y="0"/>
            <a:ext cx="12191999" cy="7697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>
                <a:solidFill>
                  <a:srgbClr val="00B050"/>
                </a:solidFill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Loan Repayment Prediction: Insights from Data</a:t>
            </a:r>
            <a:endParaRPr kumimoji="0" lang="en-US" sz="3200" b="1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JetBrains Mono" panose="02000009000000000000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A43A35-02E5-FBA4-DF70-52E07E1E9E04}"/>
              </a:ext>
            </a:extLst>
          </p:cNvPr>
          <p:cNvSpPr/>
          <p:nvPr/>
        </p:nvSpPr>
        <p:spPr>
          <a:xfrm>
            <a:off x="927622" y="2682874"/>
            <a:ext cx="2061596" cy="102727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Preprocessing Steps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5C3E6FDD-762C-A2EC-6951-C221D0AC9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963" y="2561497"/>
            <a:ext cx="457200" cy="457200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E0A4FA5-2A48-AE66-3CCF-5749B73D6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776" y="2941916"/>
            <a:ext cx="329381" cy="32938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D77DCA-9366-0F29-9216-194C290DD5C0}"/>
              </a:ext>
            </a:extLst>
          </p:cNvPr>
          <p:cNvSpPr/>
          <p:nvPr/>
        </p:nvSpPr>
        <p:spPr>
          <a:xfrm>
            <a:off x="3691715" y="2704259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73C38FE-9CB2-75B3-08EF-506C92620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413" y="2516526"/>
            <a:ext cx="457200" cy="457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A4E15D-657C-1A14-3B94-68013C001B2A}"/>
              </a:ext>
            </a:extLst>
          </p:cNvPr>
          <p:cNvSpPr/>
          <p:nvPr/>
        </p:nvSpPr>
        <p:spPr>
          <a:xfrm>
            <a:off x="6222124" y="2704065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Model Selection and Development</a:t>
            </a:r>
          </a:p>
        </p:txBody>
      </p:sp>
      <p:pic>
        <p:nvPicPr>
          <p:cNvPr id="45" name="Picture 4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34CB66D4-4A1D-8D62-9AA1-571EFD9079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22" y="2561497"/>
            <a:ext cx="599768" cy="599768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2F8A1B-22F9-E840-51EE-E00DC787CC09}"/>
              </a:ext>
            </a:extLst>
          </p:cNvPr>
          <p:cNvSpPr/>
          <p:nvPr/>
        </p:nvSpPr>
        <p:spPr>
          <a:xfrm>
            <a:off x="8881220" y="2682874"/>
            <a:ext cx="2061596" cy="100589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rgbClr val="00B0F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</p:txBody>
      </p:sp>
      <p:pic>
        <p:nvPicPr>
          <p:cNvPr id="23" name="Picture 22" descr="A picture containing text, light&#10;&#10;Description automatically generated">
            <a:extLst>
              <a:ext uri="{FF2B5EF4-FFF2-40B4-BE49-F238E27FC236}">
                <a16:creationId xmlns:a16="http://schemas.microsoft.com/office/drawing/2014/main" id="{99F944F9-F6FE-2C71-31DD-0BF6551AC7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444" y="2506838"/>
            <a:ext cx="599768" cy="599768"/>
          </a:xfrm>
          <a:prstGeom prst="rect">
            <a:avLst/>
          </a:prstGeom>
        </p:spPr>
      </p:pic>
      <p:pic>
        <p:nvPicPr>
          <p:cNvPr id="55" name="Picture 54" descr="Icon&#10;&#10;Description automatically generated">
            <a:extLst>
              <a:ext uri="{FF2B5EF4-FFF2-40B4-BE49-F238E27FC236}">
                <a16:creationId xmlns:a16="http://schemas.microsoft.com/office/drawing/2014/main" id="{48825B1D-99C2-D16F-C0A2-E5654A496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190" y="2988522"/>
            <a:ext cx="329381" cy="329381"/>
          </a:xfrm>
          <a:prstGeom prst="rect">
            <a:avLst/>
          </a:prstGeom>
        </p:spPr>
      </p:pic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F357C3F0-2B44-7874-FEED-F34CC921B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027" y="2996574"/>
            <a:ext cx="329381" cy="3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8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76516A-D8A3-6D5C-1705-9DD73204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955" b="1264"/>
          <a:stretch/>
        </p:blipFill>
        <p:spPr>
          <a:xfrm>
            <a:off x="81974" y="145266"/>
            <a:ext cx="12028051" cy="63797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D74E463-30A5-87EE-2665-887624E9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427" y="145266"/>
            <a:ext cx="4436036" cy="35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74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0C8CB0-6004-4782-9B60-DF61099BB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556593-E896-4BA7-B201-13C7A664B73D}"/>
              </a:ext>
            </a:extLst>
          </p:cNvPr>
          <p:cNvSpPr txBox="1">
            <a:spLocks/>
          </p:cNvSpPr>
          <p:nvPr/>
        </p:nvSpPr>
        <p:spPr>
          <a:xfrm>
            <a:off x="800100" y="3810000"/>
            <a:ext cx="10591800" cy="1049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Arial" panose="020B0604020202020204" pitchFamily="34" charset="0"/>
                <a:ea typeface="JetBrains Mono" panose="02000009000000000000" pitchFamily="49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4138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72c12f-87a4-44ab-bbc5-4cc8306b158a" xsi:nil="true"/>
    <lcf76f155ced4ddcb4097134ff3c332f xmlns="78bd6dbf-34e2-4ad5-a201-56ef37f8caa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C9859AF96E64A9727D8D6B570C786" ma:contentTypeVersion="15" ma:contentTypeDescription="Create a new document." ma:contentTypeScope="" ma:versionID="8758a8c0aa0ee5e2449a5e1b11cbea68">
  <xsd:schema xmlns:xsd="http://www.w3.org/2001/XMLSchema" xmlns:xs="http://www.w3.org/2001/XMLSchema" xmlns:p="http://schemas.microsoft.com/office/2006/metadata/properties" xmlns:ns2="db72c12f-87a4-44ab-bbc5-4cc8306b158a" xmlns:ns3="78bd6dbf-34e2-4ad5-a201-56ef37f8caa2" targetNamespace="http://schemas.microsoft.com/office/2006/metadata/properties" ma:root="true" ma:fieldsID="84ed940fd8a359e50ed93e6fbc1e5d56" ns2:_="" ns3:_="">
    <xsd:import namespace="db72c12f-87a4-44ab-bbc5-4cc8306b158a"/>
    <xsd:import namespace="78bd6dbf-34e2-4ad5-a201-56ef37f8caa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2c12f-87a4-44ab-bbc5-4cc8306b15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a90b710-f748-4220-b362-4102ae550bf9}" ma:internalName="TaxCatchAll" ma:showField="CatchAllData" ma:web="db72c12f-87a4-44ab-bbc5-4cc8306b15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d6dbf-34e2-4ad5-a201-56ef37f8ca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c8a686f-bba2-44f2-819b-edf0b3003f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C8F539-AE0A-44D8-9765-585337159DA6}">
  <ds:schemaRefs>
    <ds:schemaRef ds:uri="78bd6dbf-34e2-4ad5-a201-56ef37f8caa2"/>
    <ds:schemaRef ds:uri="db72c12f-87a4-44ab-bbc5-4cc8306b158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380D9F-1995-4D81-B1A1-E36084403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60625D-8216-4BCE-BEC7-0FEBBA521A1B}">
  <ds:schemaRefs>
    <ds:schemaRef ds:uri="78bd6dbf-34e2-4ad5-a201-56ef37f8caa2"/>
    <ds:schemaRef ds:uri="db72c12f-87a4-44ab-bbc5-4cc8306b15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Machine Learning Assignment MSc in DS and AI</vt:lpstr>
      <vt:lpstr>The Team</vt:lpstr>
      <vt:lpstr>Presentation 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Ishara Dissanayake</dc:creator>
  <cp:revision>2</cp:revision>
  <dcterms:created xsi:type="dcterms:W3CDTF">2022-01-29T05:11:23Z</dcterms:created>
  <dcterms:modified xsi:type="dcterms:W3CDTF">2024-09-28T14:58:10Z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0x010100A5FC9859AF96E64A9727D8D6B570C786</vt:lpwstr>
  </property>
  <property fmtid="{D5CDD505-2E9C-101B-9397-08002B2CF9AE}" pid="3" name="MediaServiceImageTags">
    <vt:lpwstr/>
  </property>
</Properties>
</file>