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notesMasterIdLst>
    <p:notesMasterId r:id="rId15"/>
  </p:notesMasterIdLst>
  <p:handoutMasterIdLst>
    <p:handoutMasterId r:id="rId16"/>
  </p:handoutMasterIdLst>
  <p:sldIdLst>
    <p:sldId id="410" r:id="rId2"/>
    <p:sldId id="428" r:id="rId3"/>
    <p:sldId id="429" r:id="rId4"/>
    <p:sldId id="434" r:id="rId5"/>
    <p:sldId id="305" r:id="rId6"/>
    <p:sldId id="360" r:id="rId7"/>
    <p:sldId id="413" r:id="rId8"/>
    <p:sldId id="414" r:id="rId9"/>
    <p:sldId id="430" r:id="rId10"/>
    <p:sldId id="416" r:id="rId11"/>
    <p:sldId id="431" r:id="rId12"/>
    <p:sldId id="432" r:id="rId13"/>
    <p:sldId id="435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01" autoAdjust="0"/>
    <p:restoredTop sz="93598" autoAdjust="0"/>
  </p:normalViewPr>
  <p:slideViewPr>
    <p:cSldViewPr snapToGrid="0">
      <p:cViewPr varScale="1">
        <p:scale>
          <a:sx n="106" d="100"/>
          <a:sy n="106" d="100"/>
        </p:scale>
        <p:origin x="104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1" d="100"/>
          <a:sy n="41" d="100"/>
        </p:scale>
        <p:origin x="-1380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49A6DD5F-4EAD-474A-A658-094EC4471A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66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D4A6B579-671B-441C-843A-0B4C7A180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2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6B579-671B-441C-843A-0B4C7A18007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02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6B579-671B-441C-843A-0B4C7A1800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28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6B579-671B-441C-843A-0B4C7A1800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77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6B579-671B-441C-843A-0B4C7A1800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2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6B579-671B-441C-843A-0B4C7A1800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97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23BB25-A5AE-4F0B-B3F9-6990E0E7D352}" type="slidenum">
              <a:rPr lang="en-US"/>
              <a:pPr/>
              <a:t>4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78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6B579-671B-441C-843A-0B4C7A1800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6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6B579-671B-441C-843A-0B4C7A1800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6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6B579-671B-441C-843A-0B4C7A1800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33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6B579-671B-441C-843A-0B4C7A1800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6B579-671B-441C-843A-0B4C7A1800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0" y="0"/>
          <a:ext cx="13795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45" name="Image" r:id="rId3" imgW="5752381" imgH="4977778" progId="">
                  <p:embed/>
                </p:oleObj>
              </mc:Choice>
              <mc:Fallback>
                <p:oleObj name="Image" r:id="rId3" imgW="5752381" imgH="4977778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7953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1377950" y="0"/>
            <a:ext cx="7766050" cy="1192213"/>
          </a:xfrm>
          <a:prstGeom prst="rect">
            <a:avLst/>
          </a:prstGeom>
          <a:solidFill>
            <a:srgbClr val="1148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Winston/Albright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Practical Management Science, 3e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5" y="95250"/>
            <a:ext cx="2200275" cy="5859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3213" y="95250"/>
            <a:ext cx="6450012" cy="5859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Winston/Albright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Practical Management Science, 3e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Winston/Albright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215082"/>
            <a:ext cx="4038600" cy="50639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Practical Management Science, 3e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Winston/Albright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Practical Management Science, 3e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3213" y="1428750"/>
            <a:ext cx="4216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013" y="1428750"/>
            <a:ext cx="42179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Winston/Albright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Practical Management Science, 3e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Winston/Albright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Practical Management Science, 3e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Winston/Albright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Practical Management Science, 3e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Winston/Albright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Practical Management Science, 3e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Winston/Albright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Practical Management Science, 3e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Winston/Albright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Practical Management Science, 3e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95250"/>
            <a:ext cx="7629525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428750"/>
            <a:ext cx="85867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1187450"/>
            <a:ext cx="42863" cy="5670550"/>
          </a:xfrm>
          <a:prstGeom prst="rect">
            <a:avLst/>
          </a:prstGeom>
          <a:solidFill>
            <a:srgbClr val="1148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9101138" y="0"/>
            <a:ext cx="42862" cy="6858000"/>
          </a:xfrm>
          <a:prstGeom prst="rect">
            <a:avLst/>
          </a:prstGeom>
          <a:solidFill>
            <a:srgbClr val="1148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 rot="5400000">
            <a:off x="4548981" y="2266157"/>
            <a:ext cx="46037" cy="9144000"/>
          </a:xfrm>
          <a:prstGeom prst="rect">
            <a:avLst/>
          </a:prstGeom>
          <a:solidFill>
            <a:srgbClr val="1148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 rot="5400000">
            <a:off x="5230019" y="-3867944"/>
            <a:ext cx="46038" cy="7781925"/>
          </a:xfrm>
          <a:prstGeom prst="rect">
            <a:avLst/>
          </a:prstGeom>
          <a:solidFill>
            <a:srgbClr val="1148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0" y="0"/>
          <a:ext cx="13795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21" name="Image" r:id="rId14" imgW="5752381" imgH="4977778" progId="">
                  <p:embed/>
                </p:oleObj>
              </mc:Choice>
              <mc:Fallback>
                <p:oleObj name="Image" r:id="rId14" imgW="5752381" imgH="4977778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7953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5720" y="621508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92264B"/>
                </a:solidFill>
              </a:defRPr>
            </a:lvl1pPr>
          </a:lstStyle>
          <a:p>
            <a:r>
              <a:rPr lang="en-US" smtClean="0"/>
              <a:t>Winston/Albright</a:t>
            </a:r>
            <a:endParaRPr lang="en-US"/>
          </a:p>
        </p:txBody>
      </p:sp>
      <p:sp>
        <p:nvSpPr>
          <p:cNvPr id="829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28794" y="6215082"/>
            <a:ext cx="378621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i="1">
                <a:solidFill>
                  <a:srgbClr val="92264B"/>
                </a:solidFill>
              </a:defRPr>
            </a:lvl1pPr>
          </a:lstStyle>
          <a:p>
            <a:r>
              <a:rPr lang="en-US" smtClean="0"/>
              <a:t>Practical Management Science, 3e</a:t>
            </a:r>
            <a:endParaRPr lang="en-US"/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6067425" y="6245225"/>
            <a:ext cx="28067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>
                <a:solidFill>
                  <a:srgbClr val="92264B"/>
                </a:solidFill>
              </a:rPr>
              <a:t>Thomson/South-Western 2007 ©</a:t>
            </a:r>
          </a:p>
        </p:txBody>
      </p:sp>
      <p:sp>
        <p:nvSpPr>
          <p:cNvPr id="13" name="Date Placeholder 3"/>
          <p:cNvSpPr txBox="1">
            <a:spLocks/>
          </p:cNvSpPr>
          <p:nvPr/>
        </p:nvSpPr>
        <p:spPr bwMode="auto">
          <a:xfrm>
            <a:off x="5857884" y="6215082"/>
            <a:ext cx="3071834" cy="381000"/>
          </a:xfrm>
          <a:prstGeom prst="rect">
            <a:avLst/>
          </a:prstGeom>
          <a:solidFill>
            <a:srgbClr val="C1C9E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264B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South-Western/Cengage Learning ©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92264B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9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9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9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9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9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92264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92264B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92264B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92264B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92264B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92264B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92264B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92264B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92264B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2264B"/>
        </a:buClr>
        <a:buChar char="•"/>
        <a:defRPr sz="2800">
          <a:solidFill>
            <a:srgbClr val="11488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2264B"/>
        </a:buClr>
        <a:buChar char="–"/>
        <a:defRPr sz="2400">
          <a:solidFill>
            <a:srgbClr val="11488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2264B"/>
        </a:buClr>
        <a:buChar char="•"/>
        <a:defRPr sz="2000">
          <a:solidFill>
            <a:srgbClr val="11488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2264B"/>
        </a:buClr>
        <a:buChar char="–"/>
        <a:defRPr>
          <a:solidFill>
            <a:srgbClr val="11488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2264B"/>
        </a:buClr>
        <a:buChar char="»"/>
        <a:defRPr>
          <a:solidFill>
            <a:srgbClr val="11488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2264B"/>
        </a:buClr>
        <a:buChar char="»"/>
        <a:defRPr>
          <a:solidFill>
            <a:srgbClr val="11488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2264B"/>
        </a:buClr>
        <a:buChar char="»"/>
        <a:defRPr>
          <a:solidFill>
            <a:srgbClr val="11488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2264B"/>
        </a:buClr>
        <a:buChar char="»"/>
        <a:defRPr>
          <a:solidFill>
            <a:srgbClr val="11488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2264B"/>
        </a:buClr>
        <a:buChar char="»"/>
        <a:defRPr>
          <a:solidFill>
            <a:srgbClr val="1148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bloomberg.com/markets/currenci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5.wmf"/><Relationship Id="rId10" Type="http://schemas.openxmlformats.org/officeDocument/2006/relationships/oleObject" Target="../embeddings/oleObject7.bin"/><Relationship Id="rId11" Type="http://schemas.openxmlformats.org/officeDocument/2006/relationships/image" Target="../media/image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0" name="Rectangle 1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74738"/>
          </a:xfrm>
        </p:spPr>
        <p:txBody>
          <a:bodyPr/>
          <a:lstStyle/>
          <a:p>
            <a:pPr algn="ctr"/>
            <a:r>
              <a:rPr lang="en-US" sz="3200" dirty="0" smtClean="0"/>
              <a:t>Foreign Currency Arbitrage</a:t>
            </a:r>
            <a:endParaRPr lang="en-US" sz="3200" dirty="0"/>
          </a:p>
        </p:txBody>
      </p:sp>
      <p:sp>
        <p:nvSpPr>
          <p:cNvPr id="53261" name="Rectangle 13"/>
          <p:cNvSpPr>
            <a:spLocks noGrp="1" noChangeArrowheads="1"/>
          </p:cNvSpPr>
          <p:nvPr>
            <p:ph idx="1"/>
          </p:nvPr>
        </p:nvSpPr>
        <p:spPr>
          <a:xfrm>
            <a:off x="288698" y="862692"/>
            <a:ext cx="8586787" cy="2809421"/>
          </a:xfrm>
        </p:spPr>
        <p:txBody>
          <a:bodyPr/>
          <a:lstStyle/>
          <a:p>
            <a:r>
              <a:rPr lang="en-US" sz="2200" dirty="0" smtClean="0"/>
              <a:t>The exchange rates for five currencies are given below. The data were collected at market close of 28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March 2014 from </a:t>
            </a:r>
            <a:r>
              <a:rPr lang="en-US" sz="2200" dirty="0" smtClean="0">
                <a:hlinkClick r:id="rId3"/>
              </a:rPr>
              <a:t>bloomberg.com/markets/currencies</a:t>
            </a:r>
            <a:r>
              <a:rPr lang="en-US" sz="2200" dirty="0" smtClean="0"/>
              <a:t>.</a:t>
            </a:r>
            <a:endParaRPr lang="en-US" sz="2200" dirty="0"/>
          </a:p>
          <a:p>
            <a:r>
              <a:rPr lang="en-US" sz="2200" dirty="0" smtClean="0"/>
              <a:t>The rates are spot rates – money must change hands (</a:t>
            </a:r>
            <a:r>
              <a:rPr lang="en-US" sz="2200" i="1" dirty="0" smtClean="0"/>
              <a:t>settle the transaction</a:t>
            </a:r>
            <a:r>
              <a:rPr lang="en-US" sz="2200" dirty="0" smtClean="0"/>
              <a:t>) within 2 business days. 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Practice Question 1: If you exchanged USD1,000,000 for pounds, and exchanged it back to dollars, how much will you have?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32506"/>
              </p:ext>
            </p:extLst>
          </p:nvPr>
        </p:nvGraphicFramePr>
        <p:xfrm>
          <a:off x="243072" y="4420021"/>
          <a:ext cx="8657859" cy="1883226"/>
        </p:xfrm>
        <a:graphic>
          <a:graphicData uri="http://schemas.openxmlformats.org/drawingml/2006/table">
            <a:tbl>
              <a:tblPr/>
              <a:tblGrid>
                <a:gridCol w="12368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68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68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68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68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368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3683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6898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latin typeface="Arial"/>
                        </a:rPr>
                        <a:t>   To</a:t>
                      </a: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Arial"/>
                        </a:rPr>
                        <a:t>   </a:t>
                      </a:r>
                      <a:r>
                        <a:rPr lang="en-US" sz="2000" b="0" i="0" u="none" strike="noStrike" dirty="0" smtClean="0">
                          <a:latin typeface="Arial"/>
                        </a:rPr>
                        <a:t>USD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Arial"/>
                        </a:rPr>
                        <a:t>GBP</a:t>
                      </a: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latin typeface="Arial"/>
                        </a:rPr>
                        <a:t>EUR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latin typeface="Arial"/>
                        </a:rPr>
                        <a:t>JPY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latin typeface="Arial"/>
                        </a:rPr>
                        <a:t>AUD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8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latin typeface="Arial"/>
                        </a:rPr>
                        <a:t>From</a:t>
                      </a: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latin typeface="Arial"/>
                        </a:rPr>
                        <a:t>USD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0.60100</a:t>
                      </a: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0.72720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102.830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1.08140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333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latin typeface="Arial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latin typeface="Arial"/>
                        </a:rPr>
                        <a:t>GBP</a:t>
                      </a: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1.66380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1.20990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171.087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1.79920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898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latin typeface="Arial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latin typeface="Arial"/>
                        </a:rPr>
                        <a:t>EUR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1.37520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0.82650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141.400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1.48710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898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latin typeface="Arial"/>
                        </a:rPr>
                        <a:t>JPY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0.00970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0.00580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0.00710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0.01050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89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latin typeface="Arial"/>
                        </a:rPr>
                        <a:t>AUD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0.92470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0.55580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0.67250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95.0910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1697" y="4069424"/>
            <a:ext cx="53775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latin typeface="Arial Black" pitchFamily="34" charset="0"/>
              </a:rPr>
              <a:t>Cross Currency Spot Rates on 28 Mar 2014 </a:t>
            </a:r>
            <a:endParaRPr lang="en-US" sz="1700" dirty="0">
              <a:latin typeface="Arial Black" pitchFamily="34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1" grpId="0" uiExpand="1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0" name="Rectangle 1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1074738"/>
          </a:xfrm>
        </p:spPr>
        <p:txBody>
          <a:bodyPr/>
          <a:lstStyle/>
          <a:p>
            <a:pPr algn="ctr"/>
            <a:r>
              <a:rPr lang="en-US" sz="3200" dirty="0" smtClean="0"/>
              <a:t>Solution</a:t>
            </a:r>
            <a:endParaRPr lang="en-US" sz="3200" dirty="0"/>
          </a:p>
        </p:txBody>
      </p:sp>
      <p:sp>
        <p:nvSpPr>
          <p:cNvPr id="53261" name="Rectangle 13"/>
          <p:cNvSpPr>
            <a:spLocks noGrp="1" noChangeArrowheads="1"/>
          </p:cNvSpPr>
          <p:nvPr>
            <p:ph idx="1"/>
          </p:nvPr>
        </p:nvSpPr>
        <p:spPr>
          <a:xfrm>
            <a:off x="288699" y="1007835"/>
            <a:ext cx="8586787" cy="83547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Easier*: Check all 6 possible ways to visit the cities. Index North Haven as ‘0’, New Haven as ‘1’, Hamden as ‘2’ and Branford as ‘3’. Routes are defined by 0-1-2-3-0, 0-1-3-2-0 etc.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Make a spreadsheet that takes as input the travel order and calculates the roundtrip travel distance. See Traveling Salesman.xls.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Hint: To look up the </a:t>
            </a:r>
            <a:r>
              <a:rPr lang="en-US" i="1" dirty="0" err="1" smtClean="0"/>
              <a:t>i</a:t>
            </a:r>
            <a:r>
              <a:rPr lang="en-US" dirty="0" err="1" smtClean="0"/>
              <a:t>-th</a:t>
            </a:r>
            <a:r>
              <a:rPr lang="en-US" dirty="0" smtClean="0"/>
              <a:t> row and </a:t>
            </a:r>
            <a:r>
              <a:rPr lang="en-US" i="1" dirty="0" smtClean="0"/>
              <a:t>j</a:t>
            </a:r>
            <a:r>
              <a:rPr lang="en-US" dirty="0" smtClean="0"/>
              <a:t>-</a:t>
            </a:r>
            <a:r>
              <a:rPr lang="en-US" dirty="0" err="1" smtClean="0"/>
              <a:t>th</a:t>
            </a:r>
            <a:r>
              <a:rPr lang="en-US" dirty="0" smtClean="0"/>
              <a:t> column entry in a table, use =INDEX(</a:t>
            </a:r>
            <a:r>
              <a:rPr lang="en-US" dirty="0" err="1" smtClean="0"/>
              <a:t>Table_Range_Name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, j).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0"/>
            <a:ext cx="9143999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Traveling Salesman.xls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74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833232"/>
            <a:ext cx="7491411" cy="5839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05900" cy="1074738"/>
          </a:xfrm>
        </p:spPr>
        <p:txBody>
          <a:bodyPr/>
          <a:lstStyle/>
          <a:p>
            <a:pPr algn="ctr"/>
            <a:r>
              <a:rPr lang="en-US" sz="3200" dirty="0"/>
              <a:t>Developing the </a:t>
            </a:r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31077" name="Rectangle 5"/>
          <p:cNvSpPr>
            <a:spLocks noGrp="1" noChangeArrowheads="1"/>
          </p:cNvSpPr>
          <p:nvPr>
            <p:ph idx="1"/>
          </p:nvPr>
        </p:nvSpPr>
        <p:spPr>
          <a:xfrm>
            <a:off x="292580" y="865225"/>
            <a:ext cx="8586787" cy="4525963"/>
          </a:xfrm>
        </p:spPr>
        <p:txBody>
          <a:bodyPr/>
          <a:lstStyle/>
          <a:p>
            <a:pPr lvl="1"/>
            <a:r>
              <a:rPr lang="en-US" sz="2000" b="1" dirty="0" smtClean="0"/>
              <a:t>Travel Route</a:t>
            </a:r>
            <a:r>
              <a:rPr lang="en-US" sz="2000" dirty="0" smtClean="0"/>
              <a:t>. The start and last stop is North Haven, so enter 0 into D14 and D18. Put any permutation of 123 into cells D15-D17.</a:t>
            </a:r>
          </a:p>
          <a:p>
            <a:pPr lvl="1"/>
            <a:r>
              <a:rPr lang="en-US" sz="2000" b="1" dirty="0" smtClean="0"/>
              <a:t>Distance of each leg of trip</a:t>
            </a:r>
            <a:r>
              <a:rPr lang="en-US" sz="2000" dirty="0" smtClean="0"/>
              <a:t>. Perform a lookup of the distance between North Haven and the first stop by entering into E15  </a:t>
            </a:r>
            <a:r>
              <a:rPr lang="en-US" sz="2000" b="1" dirty="0" smtClean="0"/>
              <a:t>=INDEX(Distance_Matrix,D14+1,D15+1) </a:t>
            </a:r>
            <a:r>
              <a:rPr lang="en-US" sz="2000" dirty="0" smtClean="0"/>
              <a:t>and copy it down to E18. The +1’s are necessary because we have indexed the cities from 0 to 3 instead of 1 to 4.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b="1" dirty="0"/>
          </a:p>
        </p:txBody>
      </p:sp>
      <p:pic>
        <p:nvPicPr>
          <p:cNvPr id="292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3479" y="3126217"/>
            <a:ext cx="2817629" cy="3477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480092" y="4327655"/>
            <a:ext cx="5482855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92264B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 your answer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92264B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2000" b="1" kern="0" noProof="0" dirty="0" smtClean="0">
                <a:solidFill>
                  <a:srgbClr val="92264B"/>
                </a:solidFill>
                <a:latin typeface="+mj-lt"/>
                <a:ea typeface="+mj-ea"/>
                <a:cs typeface="+mj-cs"/>
              </a:rPr>
              <a:t>using</a:t>
            </a:r>
            <a:r>
              <a:rPr lang="en-US" sz="2000" b="1" kern="0" dirty="0" smtClean="0">
                <a:solidFill>
                  <a:srgbClr val="92264B"/>
                </a:solidFill>
                <a:latin typeface="+mj-lt"/>
                <a:ea typeface="+mj-ea"/>
                <a:cs typeface="+mj-cs"/>
              </a:rPr>
              <a:t> Google Maps!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92264B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07" y="3428344"/>
            <a:ext cx="4926054" cy="321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1074738"/>
          </a:xfrm>
        </p:spPr>
        <p:txBody>
          <a:bodyPr/>
          <a:lstStyle/>
          <a:p>
            <a:pPr algn="ctr"/>
            <a:r>
              <a:rPr lang="en-US" sz="3200" dirty="0"/>
              <a:t>Using </a:t>
            </a:r>
            <a:r>
              <a:rPr lang="en-US" sz="3200" dirty="0" smtClean="0"/>
              <a:t>Evolutionary Solver (PMS Ex. 8.9)</a:t>
            </a:r>
            <a:endParaRPr lang="en-US" sz="320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idx="1"/>
          </p:nvPr>
        </p:nvSpPr>
        <p:spPr>
          <a:xfrm>
            <a:off x="281947" y="971550"/>
            <a:ext cx="8586787" cy="4525963"/>
          </a:xfrm>
        </p:spPr>
        <p:txBody>
          <a:bodyPr/>
          <a:lstStyle/>
          <a:p>
            <a:r>
              <a:rPr lang="en-US" sz="2000" dirty="0" smtClean="0"/>
              <a:t>Solver has a easier way for finding an approximate solution using the Evolutionary method. Not guaranteed to find the shortest tour when there is a huge number of nodes, but is often pretty good.</a:t>
            </a:r>
          </a:p>
          <a:p>
            <a:r>
              <a:rPr lang="en-US" sz="2000" dirty="0" smtClean="0"/>
              <a:t>Minimize total distance subject to the constraints that all indices on the route (other than North Haven’s) are between 1 and 3, and they must all be different. In Evolutionary mode the “dif” option in the constraint menu allows you to specify the </a:t>
            </a:r>
            <a:r>
              <a:rPr lang="en-US" sz="2000" dirty="0" err="1" smtClean="0"/>
              <a:t>alldifferent</a:t>
            </a:r>
            <a:r>
              <a:rPr lang="en-US" sz="2000" dirty="0" smtClean="0"/>
              <a:t> constraint on the indices. </a:t>
            </a:r>
            <a:endParaRPr lang="en-US" sz="2000" dirty="0"/>
          </a:p>
        </p:txBody>
      </p:sp>
      <p:pic>
        <p:nvPicPr>
          <p:cNvPr id="2764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3513" y="4317238"/>
            <a:ext cx="35337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 bwMode="auto">
          <a:xfrm>
            <a:off x="1724628" y="6302094"/>
            <a:ext cx="882056" cy="35295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08336" y="4674776"/>
            <a:ext cx="1340752" cy="23984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981084" y="4585501"/>
            <a:ext cx="1226696" cy="46469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Curved Connector 13"/>
          <p:cNvCxnSpPr>
            <a:stCxn id="8" idx="0"/>
            <a:endCxn id="12" idx="0"/>
          </p:cNvCxnSpPr>
          <p:nvPr/>
        </p:nvCxnSpPr>
        <p:spPr bwMode="auto">
          <a:xfrm rot="5400000" flipH="1" flipV="1">
            <a:off x="4021748" y="2729410"/>
            <a:ext cx="1716593" cy="5428776"/>
          </a:xfrm>
          <a:prstGeom prst="curvedConnector3">
            <a:avLst>
              <a:gd name="adj1" fmla="val 113317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Curved Connector 17"/>
          <p:cNvCxnSpPr>
            <a:stCxn id="12" idx="4"/>
            <a:endCxn id="9" idx="6"/>
          </p:cNvCxnSpPr>
          <p:nvPr/>
        </p:nvCxnSpPr>
        <p:spPr bwMode="auto">
          <a:xfrm rot="5400000" flipH="1">
            <a:off x="4444011" y="1899775"/>
            <a:ext cx="255498" cy="6045344"/>
          </a:xfrm>
          <a:prstGeom prst="curvedConnector4">
            <a:avLst>
              <a:gd name="adj1" fmla="val -89472"/>
              <a:gd name="adj2" fmla="val 55073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3448570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204894"/>
              </p:ext>
            </p:extLst>
          </p:nvPr>
        </p:nvGraphicFramePr>
        <p:xfrm>
          <a:off x="243072" y="4244459"/>
          <a:ext cx="8657859" cy="1883226"/>
        </p:xfrm>
        <a:graphic>
          <a:graphicData uri="http://schemas.openxmlformats.org/drawingml/2006/table">
            <a:tbl>
              <a:tblPr/>
              <a:tblGrid>
                <a:gridCol w="12368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68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68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68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68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368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3683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6898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latin typeface="Arial"/>
                        </a:rPr>
                        <a:t>   To</a:t>
                      </a: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Arial"/>
                        </a:rPr>
                        <a:t>   </a:t>
                      </a:r>
                      <a:r>
                        <a:rPr lang="en-US" sz="2000" b="0" i="0" u="none" strike="noStrike" dirty="0" smtClean="0">
                          <a:latin typeface="Arial"/>
                        </a:rPr>
                        <a:t>USD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Arial"/>
                        </a:rPr>
                        <a:t>GBP</a:t>
                      </a: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latin typeface="Arial"/>
                        </a:rPr>
                        <a:t>EUR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latin typeface="Arial"/>
                        </a:rPr>
                        <a:t>JPY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latin typeface="Arial"/>
                        </a:rPr>
                        <a:t>AUD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8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latin typeface="Arial"/>
                        </a:rPr>
                        <a:t>From</a:t>
                      </a: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latin typeface="Arial"/>
                        </a:rPr>
                        <a:t>USD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0.60100</a:t>
                      </a: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0.72720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102.830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1.08140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333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latin typeface="Arial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latin typeface="Arial"/>
                        </a:rPr>
                        <a:t>GBP</a:t>
                      </a: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1.66380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1.20990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171.087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1.79920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898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latin typeface="Arial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latin typeface="Arial"/>
                        </a:rPr>
                        <a:t>EUR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1.37520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0.82650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141.400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1.48710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898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latin typeface="Arial"/>
                        </a:rPr>
                        <a:t>JPY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0.00970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0.00580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0.00710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0.01050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89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latin typeface="Arial"/>
                        </a:rPr>
                        <a:t>AUD</a:t>
                      </a:r>
                      <a:endParaRPr lang="en-US" sz="2000" b="0" i="0" u="none" strike="noStrike" dirty="0">
                        <a:latin typeface="Arial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0.92470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0.55580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0.67250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Calibri"/>
                        </a:rPr>
                        <a:t>95.0910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9071" marR="9071" marT="90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3260" name="Rectangle 1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74738"/>
          </a:xfrm>
        </p:spPr>
        <p:txBody>
          <a:bodyPr/>
          <a:lstStyle/>
          <a:p>
            <a:pPr algn="ctr"/>
            <a:r>
              <a:rPr lang="en-US" sz="3200" dirty="0" smtClean="0"/>
              <a:t>Background Information</a:t>
            </a:r>
            <a:endParaRPr lang="en-US" sz="3200" dirty="0"/>
          </a:p>
        </p:txBody>
      </p:sp>
      <p:sp>
        <p:nvSpPr>
          <p:cNvPr id="53261" name="Rectangle 13"/>
          <p:cNvSpPr>
            <a:spLocks noGrp="1" noChangeArrowheads="1"/>
          </p:cNvSpPr>
          <p:nvPr>
            <p:ph idx="1"/>
          </p:nvPr>
        </p:nvSpPr>
        <p:spPr>
          <a:xfrm>
            <a:off x="245155" y="862692"/>
            <a:ext cx="8586787" cy="280942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smtClean="0"/>
              <a:t>Practice Question 2: If you exchanged USD1,000,000 for AUD -&gt; EUR -&gt; USD, how much will you have?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Occasionally market prices become “out of line” – a sequence of currency transactions can create more money than what you started with – a “money pump”.</a:t>
            </a:r>
          </a:p>
          <a:p>
            <a:r>
              <a:rPr lang="en-US" sz="2200" dirty="0" smtClean="0"/>
              <a:t>Task: Identify the most profitable money pump, i.e. a sequence of currency transactions that maximize returns on a unit dollar.</a:t>
            </a:r>
            <a:endParaRPr lang="en-US" sz="2200" dirty="0"/>
          </a:p>
        </p:txBody>
      </p:sp>
      <p:sp>
        <p:nvSpPr>
          <p:cNvPr id="10" name="Oval 9"/>
          <p:cNvSpPr/>
          <p:nvPr/>
        </p:nvSpPr>
        <p:spPr bwMode="auto">
          <a:xfrm>
            <a:off x="8006492" y="4513564"/>
            <a:ext cx="932485" cy="4191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697" y="3893862"/>
            <a:ext cx="53775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latin typeface="Arial Black" pitchFamily="34" charset="0"/>
              </a:rPr>
              <a:t>Cross Currency Spot Rates on 28 Mar 2014 </a:t>
            </a:r>
            <a:endParaRPr lang="en-US" sz="1700" dirty="0">
              <a:latin typeface="Arial Black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065896" y="5133654"/>
            <a:ext cx="932485" cy="4191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520834" y="5765565"/>
            <a:ext cx="932485" cy="4191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1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0" name="Rectangle 1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74738"/>
          </a:xfrm>
        </p:spPr>
        <p:txBody>
          <a:bodyPr/>
          <a:lstStyle/>
          <a:p>
            <a:pPr algn="ctr"/>
            <a:r>
              <a:rPr lang="en-US" sz="3200" dirty="0" smtClean="0"/>
              <a:t>Solution</a:t>
            </a:r>
            <a:endParaRPr lang="en-US" sz="3200" dirty="0"/>
          </a:p>
        </p:txBody>
      </p:sp>
      <p:sp>
        <p:nvSpPr>
          <p:cNvPr id="53261" name="Rectangle 13"/>
          <p:cNvSpPr>
            <a:spLocks noGrp="1" noChangeArrowheads="1"/>
          </p:cNvSpPr>
          <p:nvPr>
            <p:ph idx="1"/>
          </p:nvPr>
        </p:nvSpPr>
        <p:spPr>
          <a:xfrm>
            <a:off x="245155" y="862693"/>
            <a:ext cx="8586787" cy="247072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smtClean="0"/>
              <a:t>Represent a sequence of transactions as a </a:t>
            </a:r>
            <a:r>
              <a:rPr lang="en-US" sz="2200" i="1" dirty="0" smtClean="0"/>
              <a:t>cycle</a:t>
            </a:r>
            <a:r>
              <a:rPr lang="en-US" sz="2200" dirty="0" smtClean="0"/>
              <a:t> of </a:t>
            </a:r>
            <a:r>
              <a:rPr lang="en-US" sz="2200" b="1" dirty="0" smtClean="0"/>
              <a:t>one unit of flow</a:t>
            </a:r>
            <a:r>
              <a:rPr lang="en-US" sz="2200" dirty="0" smtClean="0"/>
              <a:t> through the network of currencies. How many supply and demand nodes are there?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The cycle USD-&gt;AUD-&gt;EUR-&gt;USD results in a return factor of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200" dirty="0" smtClean="0"/>
              <a:t>1.0814 x 0.6725 x 1.3752 = 1.000103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To turn multiplication into something linear, take logarithms: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200" dirty="0" smtClean="0"/>
              <a:t>log(1.0814) </a:t>
            </a:r>
            <a:r>
              <a:rPr lang="en-US" sz="2200" i="1" dirty="0" smtClean="0"/>
              <a:t>+  </a:t>
            </a:r>
            <a:r>
              <a:rPr lang="en-US" sz="2200" dirty="0" smtClean="0"/>
              <a:t>log(0.6725) </a:t>
            </a:r>
            <a:r>
              <a:rPr lang="en-US" sz="2200" i="1" dirty="0" smtClean="0"/>
              <a:t>+ </a:t>
            </a:r>
            <a:r>
              <a:rPr lang="en-US" sz="2200" dirty="0" smtClean="0"/>
              <a:t>log(1.3752) = log(1.000103)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200" dirty="0" smtClean="0"/>
          </a:p>
          <a:p>
            <a:pPr>
              <a:lnSpc>
                <a:spcPct val="90000"/>
              </a:lnSpc>
            </a:pPr>
            <a:endParaRPr lang="en-US" sz="2200" dirty="0" smtClean="0"/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endParaRPr lang="en-US" sz="2200" dirty="0" smtClean="0"/>
          </a:p>
          <a:p>
            <a:pPr>
              <a:lnSpc>
                <a:spcPct val="90000"/>
              </a:lnSpc>
            </a:pPr>
            <a:endParaRPr lang="en-US" sz="2200" dirty="0" smtClean="0"/>
          </a:p>
          <a:p>
            <a:pPr>
              <a:lnSpc>
                <a:spcPct val="90000"/>
              </a:lnSpc>
            </a:pPr>
            <a:r>
              <a:rPr lang="en-US" sz="2200" dirty="0" smtClean="0"/>
              <a:t>i.e. the unit of flow picks up a reward equal to the log(exchange rate) for each arc of the currency network.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Find the cycle that maximizes sum of the log(exchange rate).</a:t>
            </a:r>
            <a:endParaRPr lang="en-US" sz="2200" dirty="0"/>
          </a:p>
        </p:txBody>
      </p:sp>
      <p:cxnSp>
        <p:nvCxnSpPr>
          <p:cNvPr id="7" name="Straight Arrow Connector 6"/>
          <p:cNvCxnSpPr>
            <a:stCxn id="11" idx="3"/>
            <a:endCxn id="10" idx="7"/>
          </p:cNvCxnSpPr>
          <p:nvPr/>
        </p:nvCxnSpPr>
        <p:spPr bwMode="auto">
          <a:xfrm flipH="1">
            <a:off x="3910624" y="3872976"/>
            <a:ext cx="424195" cy="33711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  <p:sp>
        <p:nvSpPr>
          <p:cNvPr id="10" name="Flowchart: Connector 9"/>
          <p:cNvSpPr/>
          <p:nvPr/>
        </p:nvSpPr>
        <p:spPr bwMode="auto">
          <a:xfrm>
            <a:off x="3520379" y="4143132"/>
            <a:ext cx="457200" cy="457200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$</a:t>
            </a:r>
          </a:p>
        </p:txBody>
      </p:sp>
      <p:sp>
        <p:nvSpPr>
          <p:cNvPr id="11" name="Flowchart: Connector 10"/>
          <p:cNvSpPr/>
          <p:nvPr/>
        </p:nvSpPr>
        <p:spPr bwMode="auto">
          <a:xfrm>
            <a:off x="4267864" y="3482731"/>
            <a:ext cx="457200" cy="457200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500" b="1" dirty="0" smtClean="0"/>
              <a:t>€</a:t>
            </a:r>
          </a:p>
        </p:txBody>
      </p:sp>
      <p:sp>
        <p:nvSpPr>
          <p:cNvPr id="12" name="Flowchart: Connector 11"/>
          <p:cNvSpPr/>
          <p:nvPr/>
        </p:nvSpPr>
        <p:spPr bwMode="auto">
          <a:xfrm>
            <a:off x="3796150" y="4941418"/>
            <a:ext cx="457200" cy="457200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¥</a:t>
            </a:r>
          </a:p>
        </p:txBody>
      </p:sp>
      <p:sp>
        <p:nvSpPr>
          <p:cNvPr id="13" name="Flowchart: Connector 12"/>
          <p:cNvSpPr/>
          <p:nvPr/>
        </p:nvSpPr>
        <p:spPr bwMode="auto">
          <a:xfrm>
            <a:off x="4725065" y="4941417"/>
            <a:ext cx="457200" cy="457200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500" b="1" dirty="0" smtClean="0"/>
              <a:t>£</a:t>
            </a:r>
          </a:p>
        </p:txBody>
      </p:sp>
      <p:sp>
        <p:nvSpPr>
          <p:cNvPr id="22" name="Flowchart: Connector 21"/>
          <p:cNvSpPr/>
          <p:nvPr/>
        </p:nvSpPr>
        <p:spPr bwMode="auto">
          <a:xfrm>
            <a:off x="4957292" y="4143131"/>
            <a:ext cx="457200" cy="457200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500" b="1" dirty="0"/>
              <a:t>A</a:t>
            </a:r>
            <a:endParaRPr lang="en-US" sz="2500" b="1" dirty="0" smtClean="0"/>
          </a:p>
        </p:txBody>
      </p:sp>
      <p:cxnSp>
        <p:nvCxnSpPr>
          <p:cNvPr id="23" name="Straight Arrow Connector 22"/>
          <p:cNvCxnSpPr>
            <a:stCxn id="10" idx="6"/>
            <a:endCxn id="22" idx="2"/>
          </p:cNvCxnSpPr>
          <p:nvPr/>
        </p:nvCxnSpPr>
        <p:spPr bwMode="auto">
          <a:xfrm flipV="1">
            <a:off x="3977579" y="4371731"/>
            <a:ext cx="979713" cy="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26" name="Straight Arrow Connector 25"/>
          <p:cNvCxnSpPr>
            <a:stCxn id="22" idx="1"/>
            <a:endCxn id="11" idx="5"/>
          </p:cNvCxnSpPr>
          <p:nvPr/>
        </p:nvCxnSpPr>
        <p:spPr bwMode="auto">
          <a:xfrm flipH="1" flipV="1">
            <a:off x="4658109" y="3872976"/>
            <a:ext cx="366138" cy="3371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652839"/>
              </p:ext>
            </p:extLst>
          </p:nvPr>
        </p:nvGraphicFramePr>
        <p:xfrm>
          <a:off x="4534100" y="341075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3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4100" y="3410755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3057338" y="3742633"/>
            <a:ext cx="2849640" cy="996197"/>
            <a:chOff x="6351873" y="4887243"/>
            <a:chExt cx="2849640" cy="996197"/>
          </a:xfrm>
        </p:grpSpPr>
        <p:sp>
          <p:nvSpPr>
            <p:cNvPr id="39" name="TextBox 38"/>
            <p:cNvSpPr txBox="1"/>
            <p:nvPr/>
          </p:nvSpPr>
          <p:spPr>
            <a:xfrm>
              <a:off x="7205735" y="5560275"/>
              <a:ext cx="116089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log(1.0814)</a:t>
              </a:r>
              <a:endParaRPr lang="en-US" sz="15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40618" y="4892516"/>
              <a:ext cx="116089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log(0.6725)</a:t>
              </a:r>
              <a:endParaRPr lang="en-US" sz="15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51873" y="4887243"/>
              <a:ext cx="116089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l</a:t>
              </a:r>
              <a:r>
                <a:rPr lang="en-US" sz="1500" dirty="0" smtClean="0"/>
                <a:t>og(1.3752)</a:t>
              </a:r>
              <a:endParaRPr lang="en-US" sz="1500" dirty="0"/>
            </a:p>
          </p:txBody>
        </p:sp>
      </p:grp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1" grpId="0" uiExpand="1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6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74738"/>
          </a:xfrm>
        </p:spPr>
        <p:txBody>
          <a:bodyPr/>
          <a:lstStyle/>
          <a:p>
            <a:pPr algn="ctr"/>
            <a:r>
              <a:rPr lang="en-US" sz="3200" dirty="0" smtClean="0"/>
              <a:t>Algebraic formulation</a:t>
            </a:r>
            <a:endParaRPr lang="en-US" sz="3200" dirty="0"/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042487"/>
              </p:ext>
            </p:extLst>
          </p:nvPr>
        </p:nvGraphicFramePr>
        <p:xfrm>
          <a:off x="1148282" y="2109877"/>
          <a:ext cx="67833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82" name="Formula" r:id="rId4" imgW="3567600" imgH="317520" progId="Equation.Ribbit">
                  <p:embed/>
                </p:oleObj>
              </mc:Choice>
              <mc:Fallback>
                <p:oleObj name="Formula" r:id="rId4" imgW="3567600" imgH="317520" progId="Equation.Ribbit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282" y="2109877"/>
                        <a:ext cx="6783388" cy="600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81000" y="1066801"/>
            <a:ext cx="5168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: 0 or 1 flow from currency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to currency </a:t>
            </a:r>
            <a:r>
              <a:rPr lang="en-US" sz="2000" i="1" dirty="0" smtClean="0"/>
              <a:t>j</a:t>
            </a:r>
            <a:endParaRPr lang="en-US" sz="2000" dirty="0" smtClean="0"/>
          </a:p>
        </p:txBody>
      </p:sp>
      <p:graphicFrame>
        <p:nvGraphicFramePr>
          <p:cNvPr id="32" name="Object 9"/>
          <p:cNvGraphicFramePr>
            <a:graphicFrameLocks noChangeAspect="1"/>
          </p:cNvGraphicFramePr>
          <p:nvPr/>
        </p:nvGraphicFramePr>
        <p:xfrm>
          <a:off x="486208" y="1174750"/>
          <a:ext cx="338137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83" name="Formula" r:id="rId6" imgW="171720" imgH="129600" progId="Equation.Ribbit">
                  <p:embed/>
                </p:oleObj>
              </mc:Choice>
              <mc:Fallback>
                <p:oleObj name="Formula" r:id="rId6" imgW="171720" imgH="129600" progId="Equation.Ribbit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08" y="1174750"/>
                        <a:ext cx="338137" cy="25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484287"/>
              </p:ext>
            </p:extLst>
          </p:nvPr>
        </p:nvGraphicFramePr>
        <p:xfrm>
          <a:off x="5883781" y="3961315"/>
          <a:ext cx="1824841" cy="161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84" name="Formula" r:id="rId8" imgW="936000" imgH="830880" progId="Equation.Ribbit">
                  <p:embed/>
                </p:oleObj>
              </mc:Choice>
              <mc:Fallback>
                <p:oleObj name="Formula" r:id="rId8" imgW="936000" imgH="830880" progId="Equation.Ribbit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781" y="3961315"/>
                        <a:ext cx="1824841" cy="1611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49724" y="3048450"/>
            <a:ext cx="24929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To prevent intersecting paths, total outflow &lt;= </a:t>
            </a:r>
            <a:r>
              <a:rPr lang="en-US" sz="17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512" y="3048450"/>
            <a:ext cx="38116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All nodes in a cycle have to be transshipment nodes (net outflow = 0)</a:t>
            </a:r>
            <a:endParaRPr lang="en-US" sz="17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518136"/>
              </p:ext>
            </p:extLst>
          </p:nvPr>
        </p:nvGraphicFramePr>
        <p:xfrm>
          <a:off x="1120245" y="3959510"/>
          <a:ext cx="3481387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85" name="Formula" r:id="rId10" imgW="1785960" imgH="830880" progId="Equation.Ribbit">
                  <p:embed/>
                </p:oleObj>
              </mc:Choice>
              <mc:Fallback>
                <p:oleObj name="Formula" r:id="rId10" imgW="1785960" imgH="830880" progId="Equation.Ribbit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245" y="3959510"/>
                        <a:ext cx="3481387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666198" y="1691882"/>
            <a:ext cx="38116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Maximize log(return)</a:t>
            </a:r>
            <a:endParaRPr lang="en-US" sz="1700" dirty="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/>
        </p:nvSpPr>
        <p:spPr bwMode="auto">
          <a:xfrm>
            <a:off x="0" y="0"/>
            <a:ext cx="9105900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Foreign Currency Arbitrage.xls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27" y="1287780"/>
            <a:ext cx="8596845" cy="4880609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05900" cy="1074738"/>
          </a:xfrm>
        </p:spPr>
        <p:txBody>
          <a:bodyPr/>
          <a:lstStyle/>
          <a:p>
            <a:pPr algn="ctr"/>
            <a:r>
              <a:rPr lang="en-US" sz="3200" dirty="0" smtClean="0"/>
              <a:t>Solution</a:t>
            </a:r>
            <a:endParaRPr lang="en-US" sz="3200" dirty="0"/>
          </a:p>
        </p:txBody>
      </p:sp>
      <p:sp>
        <p:nvSpPr>
          <p:cNvPr id="188423" name="Rectangle 7"/>
          <p:cNvSpPr>
            <a:spLocks noGrp="1" noChangeArrowheads="1"/>
          </p:cNvSpPr>
          <p:nvPr>
            <p:ph idx="1"/>
          </p:nvPr>
        </p:nvSpPr>
        <p:spPr>
          <a:xfrm>
            <a:off x="288698" y="1007836"/>
            <a:ext cx="8586787" cy="2746033"/>
          </a:xfrm>
        </p:spPr>
        <p:txBody>
          <a:bodyPr/>
          <a:lstStyle/>
          <a:p>
            <a:r>
              <a:rPr lang="en-US" sz="2700" dirty="0" smtClean="0"/>
              <a:t>The optimal sequence is USD -&gt; AUD -&gt; JPY -&gt; EUR -&gt; USD, netting $4,038 per $1M. </a:t>
            </a:r>
            <a:endParaRPr lang="en-US" sz="2700" dirty="0"/>
          </a:p>
          <a:p>
            <a:r>
              <a:rPr lang="en-US" sz="2700" dirty="0"/>
              <a:t>L</a:t>
            </a:r>
            <a:r>
              <a:rPr lang="en-US" sz="2700" dirty="0" smtClean="0"/>
              <a:t>ikely too optimistic – market prices should be more efficient. Don’t trust free quotations!</a:t>
            </a:r>
          </a:p>
          <a:p>
            <a:r>
              <a:rPr lang="en-US" sz="2700" dirty="0" smtClean="0"/>
              <a:t>Discussion: What else do traders do in order to achieve better returns?</a:t>
            </a:r>
            <a:endParaRPr lang="en-US" sz="2700" dirty="0"/>
          </a:p>
        </p:txBody>
      </p:sp>
      <p:cxnSp>
        <p:nvCxnSpPr>
          <p:cNvPr id="5" name="Straight Arrow Connector 4"/>
          <p:cNvCxnSpPr>
            <a:stCxn id="6" idx="6"/>
            <a:endCxn id="10" idx="2"/>
          </p:cNvCxnSpPr>
          <p:nvPr/>
        </p:nvCxnSpPr>
        <p:spPr bwMode="auto">
          <a:xfrm flipV="1">
            <a:off x="3447146" y="5022856"/>
            <a:ext cx="2242456" cy="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  <p:sp>
        <p:nvSpPr>
          <p:cNvPr id="6" name="Flowchart: Connector 5"/>
          <p:cNvSpPr/>
          <p:nvPr/>
        </p:nvSpPr>
        <p:spPr bwMode="auto">
          <a:xfrm>
            <a:off x="2989946" y="4794257"/>
            <a:ext cx="457200" cy="457200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$</a:t>
            </a:r>
          </a:p>
        </p:txBody>
      </p:sp>
      <p:sp>
        <p:nvSpPr>
          <p:cNvPr id="7" name="Flowchart: Connector 6"/>
          <p:cNvSpPr/>
          <p:nvPr/>
        </p:nvSpPr>
        <p:spPr bwMode="auto">
          <a:xfrm>
            <a:off x="4390574" y="3843571"/>
            <a:ext cx="457200" cy="457200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500" b="1" dirty="0" smtClean="0"/>
              <a:t>€</a:t>
            </a:r>
          </a:p>
        </p:txBody>
      </p:sp>
      <p:sp>
        <p:nvSpPr>
          <p:cNvPr id="8" name="Flowchart: Connector 7"/>
          <p:cNvSpPr/>
          <p:nvPr/>
        </p:nvSpPr>
        <p:spPr bwMode="auto">
          <a:xfrm>
            <a:off x="3701146" y="6216658"/>
            <a:ext cx="457200" cy="457200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¥</a:t>
            </a:r>
          </a:p>
        </p:txBody>
      </p:sp>
      <p:sp>
        <p:nvSpPr>
          <p:cNvPr id="9" name="Flowchart: Connector 8"/>
          <p:cNvSpPr/>
          <p:nvPr/>
        </p:nvSpPr>
        <p:spPr bwMode="auto">
          <a:xfrm>
            <a:off x="5036461" y="6202142"/>
            <a:ext cx="457200" cy="457200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500" b="1" dirty="0" smtClean="0"/>
              <a:t>£</a:t>
            </a:r>
          </a:p>
        </p:txBody>
      </p:sp>
      <p:sp>
        <p:nvSpPr>
          <p:cNvPr id="10" name="Flowchart: Connector 9"/>
          <p:cNvSpPr/>
          <p:nvPr/>
        </p:nvSpPr>
        <p:spPr bwMode="auto">
          <a:xfrm>
            <a:off x="5689602" y="4794256"/>
            <a:ext cx="457200" cy="457200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500" b="1" dirty="0"/>
              <a:t>A</a:t>
            </a:r>
            <a:endParaRPr lang="en-US" sz="2500" b="1" dirty="0" smtClean="0"/>
          </a:p>
        </p:txBody>
      </p:sp>
      <p:cxnSp>
        <p:nvCxnSpPr>
          <p:cNvPr id="34" name="Straight Arrow Connector 33"/>
          <p:cNvCxnSpPr>
            <a:stCxn id="8" idx="0"/>
            <a:endCxn id="7" idx="4"/>
          </p:cNvCxnSpPr>
          <p:nvPr/>
        </p:nvCxnSpPr>
        <p:spPr bwMode="auto">
          <a:xfrm flipV="1">
            <a:off x="3929746" y="4300771"/>
            <a:ext cx="689428" cy="191588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37" name="Straight Arrow Connector 36"/>
          <p:cNvCxnSpPr>
            <a:stCxn id="10" idx="3"/>
            <a:endCxn id="8" idx="7"/>
          </p:cNvCxnSpPr>
          <p:nvPr/>
        </p:nvCxnSpPr>
        <p:spPr bwMode="auto">
          <a:xfrm flipH="1">
            <a:off x="4091391" y="5184501"/>
            <a:ext cx="1665166" cy="109911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3"/>
            <a:endCxn id="6" idx="7"/>
          </p:cNvCxnSpPr>
          <p:nvPr/>
        </p:nvCxnSpPr>
        <p:spPr bwMode="auto">
          <a:xfrm flipH="1">
            <a:off x="3380191" y="4233816"/>
            <a:ext cx="1077338" cy="62739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3" grpId="0" uiExpand="1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0" name="Rectangle 1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4000" cy="1074738"/>
          </a:xfrm>
        </p:spPr>
        <p:txBody>
          <a:bodyPr/>
          <a:lstStyle/>
          <a:p>
            <a:pPr algn="ctr"/>
            <a:r>
              <a:rPr lang="en-US" sz="3200" dirty="0" smtClean="0"/>
              <a:t>Cycles and Tours Models</a:t>
            </a:r>
            <a:endParaRPr lang="en-US" sz="3200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idx="1"/>
          </p:nvPr>
        </p:nvSpPr>
        <p:spPr>
          <a:xfrm>
            <a:off x="245156" y="1062719"/>
            <a:ext cx="8586787" cy="1834486"/>
          </a:xfrm>
        </p:spPr>
        <p:txBody>
          <a:bodyPr/>
          <a:lstStyle/>
          <a:p>
            <a:pPr lvl="0">
              <a:lnSpc>
                <a:spcPct val="80000"/>
              </a:lnSpc>
              <a:defRPr/>
            </a:pPr>
            <a:r>
              <a:rPr lang="en-US" sz="2200" dirty="0" smtClean="0"/>
              <a:t>The previous problem is an example of finding a </a:t>
            </a:r>
            <a:r>
              <a:rPr lang="en-US" sz="2200" i="1" dirty="0" smtClean="0"/>
              <a:t>cycle</a:t>
            </a:r>
            <a:r>
              <a:rPr lang="en-US" sz="2200" dirty="0" smtClean="0"/>
              <a:t> of unit flow through a network. A cycle does not have to pass through every node in the network.</a:t>
            </a:r>
          </a:p>
          <a:p>
            <a:pPr lvl="0">
              <a:lnSpc>
                <a:spcPct val="80000"/>
              </a:lnSpc>
              <a:defRPr/>
            </a:pPr>
            <a:r>
              <a:rPr lang="en-US" sz="2200" dirty="0" smtClean="0"/>
              <a:t>A </a:t>
            </a:r>
            <a:r>
              <a:rPr lang="en-US" sz="2200" i="1" dirty="0" smtClean="0"/>
              <a:t>tour</a:t>
            </a:r>
            <a:r>
              <a:rPr lang="en-US" sz="2200" dirty="0" smtClean="0"/>
              <a:t> is a cycle that passes through every point in the network exactly once (no intersection). Requiring the cycle to be a tour is a much harder problem.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304800" y="2761311"/>
            <a:ext cx="7629525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92264B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Traveling Salesman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92264B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Problem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92264B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13"/>
          <p:cNvSpPr txBox="1">
            <a:spLocks noChangeArrowheads="1"/>
          </p:cNvSpPr>
          <p:nvPr/>
        </p:nvSpPr>
        <p:spPr bwMode="auto">
          <a:xfrm>
            <a:off x="223385" y="3620826"/>
            <a:ext cx="8586787" cy="883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2264B"/>
              </a:buClr>
              <a:buSzTx/>
              <a:buFontTx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114880"/>
                </a:solidFill>
                <a:effectLst/>
                <a:uLnTx/>
                <a:uFillTx/>
                <a:latin typeface="+mn-lt"/>
              </a:rPr>
              <a:t>A </a:t>
            </a:r>
            <a:r>
              <a:rPr lang="en-US" sz="2200" kern="0" dirty="0" smtClean="0">
                <a:solidFill>
                  <a:srgbClr val="114880"/>
                </a:solidFill>
                <a:latin typeface="+mn-lt"/>
              </a:rPr>
              <a:t>UPS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114880"/>
                </a:solidFill>
                <a:effectLst/>
                <a:uLnTx/>
                <a:uFillTx/>
                <a:latin typeface="+mn-lt"/>
              </a:rPr>
              <a:t> truck leaves the North Haven depot to deliver parcels </a:t>
            </a:r>
            <a:r>
              <a:rPr lang="en-US" sz="2200" kern="0" dirty="0" smtClean="0">
                <a:solidFill>
                  <a:srgbClr val="114880"/>
                </a:solidFill>
                <a:latin typeface="+mn-lt"/>
              </a:rPr>
              <a:t>to New Haven, Hamden and Branford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114880"/>
                </a:solidFill>
                <a:effectLst/>
                <a:uLnTx/>
                <a:uFillTx/>
                <a:latin typeface="+mn-lt"/>
              </a:rPr>
              <a:t>. </a:t>
            </a:r>
            <a:r>
              <a:rPr lang="en-US" sz="2200" kern="0" dirty="0" smtClean="0">
                <a:solidFill>
                  <a:srgbClr val="114880"/>
                </a:solidFill>
                <a:latin typeface="+mn-lt"/>
              </a:rPr>
              <a:t>In what order should the destinations be visited to minimize distance traveled?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114880"/>
                </a:solidFill>
                <a:effectLst/>
                <a:uLnTx/>
                <a:uFillTx/>
                <a:latin typeface="+mn-lt"/>
              </a:rPr>
              <a:t>  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114880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264B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1148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68619"/>
              </p:ext>
            </p:extLst>
          </p:nvPr>
        </p:nvGraphicFramePr>
        <p:xfrm>
          <a:off x="1386043" y="4584996"/>
          <a:ext cx="6317280" cy="2017939"/>
        </p:xfrm>
        <a:graphic>
          <a:graphicData uri="http://schemas.openxmlformats.org/drawingml/2006/table">
            <a:tbl>
              <a:tblPr/>
              <a:tblGrid>
                <a:gridCol w="1299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7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34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34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34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95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Distance (mi)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North Haven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New Haven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Hamden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Branford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95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North Haven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95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New Haven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95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Hamden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9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Branford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utoUpdateAnimBg="0"/>
      <p:bldP spid="5" grpId="0"/>
      <p:bldP spid="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4000" cy="1074738"/>
          </a:xfrm>
        </p:spPr>
        <p:txBody>
          <a:bodyPr/>
          <a:lstStyle/>
          <a:p>
            <a:pPr algn="ctr"/>
            <a:r>
              <a:rPr lang="en-US" sz="3200" dirty="0" smtClean="0"/>
              <a:t>Background Information</a:t>
            </a:r>
            <a:endParaRPr lang="en-US" sz="3200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idx="1"/>
          </p:nvPr>
        </p:nvSpPr>
        <p:spPr>
          <a:xfrm>
            <a:off x="230641" y="1178832"/>
            <a:ext cx="8586787" cy="1496991"/>
          </a:xfrm>
        </p:spPr>
        <p:txBody>
          <a:bodyPr/>
          <a:lstStyle/>
          <a:p>
            <a:pPr lvl="0">
              <a:lnSpc>
                <a:spcPct val="80000"/>
              </a:lnSpc>
              <a:defRPr/>
            </a:pPr>
            <a:r>
              <a:rPr lang="en-US" sz="2500" dirty="0" smtClean="0"/>
              <a:t>The truck wants to find the shortest way to visit all the cities just once and return to whence it came, </a:t>
            </a:r>
            <a:r>
              <a:rPr lang="en-US" sz="2500" i="1" dirty="0" smtClean="0"/>
              <a:t>i.e.</a:t>
            </a:r>
            <a:r>
              <a:rPr lang="en-US" sz="2500" dirty="0" smtClean="0"/>
              <a:t> find the shortest tour through the network.</a:t>
            </a:r>
          </a:p>
          <a:p>
            <a:pPr lvl="0">
              <a:lnSpc>
                <a:spcPct val="80000"/>
              </a:lnSpc>
              <a:defRPr/>
            </a:pPr>
            <a:r>
              <a:rPr lang="en-US" sz="2500" dirty="0" smtClean="0"/>
              <a:t>How can we formulate this as a network flow problem?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3763926" y="1492101"/>
            <a:ext cx="1361986" cy="1294365"/>
            <a:chOff x="3763926" y="1300714"/>
            <a:chExt cx="1361986" cy="1294365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 rot="5400000" flipH="1" flipV="1">
              <a:off x="3950679" y="1935962"/>
              <a:ext cx="302930" cy="354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 rot="5400000">
              <a:off x="4629391" y="1944821"/>
              <a:ext cx="313563" cy="354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3763926" y="1754370"/>
              <a:ext cx="302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77831" y="1300714"/>
              <a:ext cx="302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951264" y="1497320"/>
              <a:ext cx="985788" cy="895004"/>
              <a:chOff x="4227711" y="1624912"/>
              <a:chExt cx="985788" cy="895004"/>
            </a:xfrm>
          </p:grpSpPr>
          <p:sp>
            <p:nvSpPr>
              <p:cNvPr id="10" name="Flowchart: Connector 9"/>
              <p:cNvSpPr/>
              <p:nvPr/>
            </p:nvSpPr>
            <p:spPr bwMode="auto">
              <a:xfrm>
                <a:off x="4231255" y="1624912"/>
                <a:ext cx="298216" cy="288949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b="1" dirty="0" smtClean="0"/>
                  <a:t>0</a:t>
                </a:r>
              </a:p>
            </p:txBody>
          </p:sp>
          <p:sp>
            <p:nvSpPr>
              <p:cNvPr id="28" name="Flowchart: Connector 27"/>
              <p:cNvSpPr/>
              <p:nvPr/>
            </p:nvSpPr>
            <p:spPr bwMode="auto">
              <a:xfrm>
                <a:off x="4915283" y="1628455"/>
                <a:ext cx="298216" cy="288949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b="1" dirty="0" smtClean="0"/>
                  <a:t>1</a:t>
                </a:r>
              </a:p>
            </p:txBody>
          </p:sp>
          <p:sp>
            <p:nvSpPr>
              <p:cNvPr id="29" name="Flowchart: Connector 28"/>
              <p:cNvSpPr/>
              <p:nvPr/>
            </p:nvSpPr>
            <p:spPr bwMode="auto">
              <a:xfrm>
                <a:off x="4227711" y="2216791"/>
                <a:ext cx="298216" cy="288949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b="1" dirty="0" smtClean="0"/>
                  <a:t>3</a:t>
                </a:r>
              </a:p>
            </p:txBody>
          </p:sp>
          <p:sp>
            <p:nvSpPr>
              <p:cNvPr id="30" name="Flowchart: Connector 29"/>
              <p:cNvSpPr/>
              <p:nvPr/>
            </p:nvSpPr>
            <p:spPr bwMode="auto">
              <a:xfrm>
                <a:off x="4911739" y="2230967"/>
                <a:ext cx="298216" cy="288949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b="1" dirty="0" smtClean="0"/>
                  <a:t>2</a:t>
                </a: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 bwMode="auto">
            <a:xfrm>
              <a:off x="4253024" y="1641795"/>
              <a:ext cx="385812" cy="354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 rot="10800000">
              <a:off x="4249480" y="2233674"/>
              <a:ext cx="385812" cy="141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arrow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4299098" y="2225747"/>
              <a:ext cx="302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23638" y="1761458"/>
              <a:ext cx="302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sp>
        <p:nvSpPr>
          <p:cNvPr id="52" name="Rectangle 1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4000" cy="1074738"/>
          </a:xfrm>
        </p:spPr>
        <p:txBody>
          <a:bodyPr/>
          <a:lstStyle/>
          <a:p>
            <a:pPr algn="ctr"/>
            <a:r>
              <a:rPr lang="en-US" sz="3200" dirty="0" smtClean="0"/>
              <a:t>Proper network LP formulation</a:t>
            </a:r>
            <a:endParaRPr lang="en-US" sz="3200" dirty="0"/>
          </a:p>
        </p:txBody>
      </p:sp>
      <p:sp>
        <p:nvSpPr>
          <p:cNvPr id="53" name="Rectangle 13"/>
          <p:cNvSpPr txBox="1">
            <a:spLocks noChangeArrowheads="1"/>
          </p:cNvSpPr>
          <p:nvPr/>
        </p:nvSpPr>
        <p:spPr bwMode="auto">
          <a:xfrm>
            <a:off x="202287" y="2841057"/>
            <a:ext cx="8586787" cy="39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2264B"/>
              </a:buClr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48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148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subset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48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nodes have at least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1148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48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unit of inflow and one unit of outflow (guarantees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1148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kern="0" dirty="0" smtClean="0">
                <a:solidFill>
                  <a:srgbClr val="114880"/>
                </a:solidFill>
                <a:latin typeface="+mn-lt"/>
              </a:rPr>
              <a:t>connectedness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48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2032592" y="3558363"/>
            <a:ext cx="1523247" cy="1373372"/>
            <a:chOff x="777949" y="3622158"/>
            <a:chExt cx="1523247" cy="1373372"/>
          </a:xfrm>
        </p:grpSpPr>
        <p:cxnSp>
          <p:nvCxnSpPr>
            <p:cNvPr id="58" name="Straight Arrow Connector 57"/>
            <p:cNvCxnSpPr/>
            <p:nvPr/>
          </p:nvCxnSpPr>
          <p:spPr bwMode="auto">
            <a:xfrm rot="5400000" flipH="1" flipV="1">
              <a:off x="1125963" y="4321200"/>
              <a:ext cx="302930" cy="354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 rot="5400000">
              <a:off x="1804675" y="4330059"/>
              <a:ext cx="313563" cy="354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1453115" y="3685952"/>
              <a:ext cx="302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126548" y="3882558"/>
              <a:ext cx="985788" cy="895004"/>
              <a:chOff x="4227711" y="1624912"/>
              <a:chExt cx="985788" cy="895004"/>
            </a:xfrm>
          </p:grpSpPr>
          <p:sp>
            <p:nvSpPr>
              <p:cNvPr id="63" name="Flowchart: Connector 62"/>
              <p:cNvSpPr/>
              <p:nvPr/>
            </p:nvSpPr>
            <p:spPr bwMode="auto">
              <a:xfrm>
                <a:off x="4231255" y="1624912"/>
                <a:ext cx="298216" cy="288949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b="1" dirty="0" smtClean="0"/>
                  <a:t>0</a:t>
                </a:r>
              </a:p>
            </p:txBody>
          </p:sp>
          <p:sp>
            <p:nvSpPr>
              <p:cNvPr id="64" name="Flowchart: Connector 63"/>
              <p:cNvSpPr/>
              <p:nvPr/>
            </p:nvSpPr>
            <p:spPr bwMode="auto">
              <a:xfrm>
                <a:off x="4915283" y="1628455"/>
                <a:ext cx="298216" cy="288949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b="1" dirty="0" smtClean="0"/>
                  <a:t>1</a:t>
                </a:r>
              </a:p>
            </p:txBody>
          </p:sp>
          <p:sp>
            <p:nvSpPr>
              <p:cNvPr id="65" name="Flowchart: Connector 64"/>
              <p:cNvSpPr/>
              <p:nvPr/>
            </p:nvSpPr>
            <p:spPr bwMode="auto">
              <a:xfrm>
                <a:off x="4227711" y="2216791"/>
                <a:ext cx="298216" cy="288949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b="1" dirty="0" smtClean="0"/>
                  <a:t>3</a:t>
                </a:r>
              </a:p>
            </p:txBody>
          </p:sp>
          <p:sp>
            <p:nvSpPr>
              <p:cNvPr id="66" name="Flowchart: Connector 65"/>
              <p:cNvSpPr/>
              <p:nvPr/>
            </p:nvSpPr>
            <p:spPr bwMode="auto">
              <a:xfrm>
                <a:off x="4911739" y="2230967"/>
                <a:ext cx="298216" cy="288949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b="1" dirty="0" smtClean="0"/>
                  <a:t>2</a:t>
                </a:r>
              </a:p>
            </p:txBody>
          </p:sp>
        </p:grpSp>
        <p:cxnSp>
          <p:nvCxnSpPr>
            <p:cNvPr id="67" name="Straight Arrow Connector 66"/>
            <p:cNvCxnSpPr/>
            <p:nvPr/>
          </p:nvCxnSpPr>
          <p:spPr bwMode="auto">
            <a:xfrm>
              <a:off x="1428308" y="4027033"/>
              <a:ext cx="385812" cy="354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68" name="Straight Arrow Connector 67"/>
            <p:cNvCxnSpPr/>
            <p:nvPr/>
          </p:nvCxnSpPr>
          <p:spPr bwMode="auto">
            <a:xfrm rot="10800000">
              <a:off x="1424764" y="4618912"/>
              <a:ext cx="385812" cy="141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arrow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1474382" y="4610985"/>
              <a:ext cx="302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998922" y="4146696"/>
              <a:ext cx="302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74" name="Freeform 73"/>
            <p:cNvSpPr/>
            <p:nvPr/>
          </p:nvSpPr>
          <p:spPr bwMode="auto">
            <a:xfrm>
              <a:off x="777949" y="3622158"/>
              <a:ext cx="811618" cy="1373372"/>
            </a:xfrm>
            <a:custGeom>
              <a:avLst/>
              <a:gdLst>
                <a:gd name="connsiteX0" fmla="*/ 104553 w 811618"/>
                <a:gd name="connsiteY0" fmla="*/ 290623 h 1373372"/>
                <a:gd name="connsiteX1" fmla="*/ 19493 w 811618"/>
                <a:gd name="connsiteY1" fmla="*/ 747823 h 1373372"/>
                <a:gd name="connsiteX2" fmla="*/ 221511 w 811618"/>
                <a:gd name="connsiteY2" fmla="*/ 1236921 h 1373372"/>
                <a:gd name="connsiteX3" fmla="*/ 710609 w 811618"/>
                <a:gd name="connsiteY3" fmla="*/ 1268819 h 1373372"/>
                <a:gd name="connsiteX4" fmla="*/ 774404 w 811618"/>
                <a:gd name="connsiteY4" fmla="*/ 609600 h 1373372"/>
                <a:gd name="connsiteX5" fmla="*/ 487325 w 811618"/>
                <a:gd name="connsiteY5" fmla="*/ 56707 h 1373372"/>
                <a:gd name="connsiteX6" fmla="*/ 104553 w 811618"/>
                <a:gd name="connsiteY6" fmla="*/ 290623 h 137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1618" h="1373372">
                  <a:moveTo>
                    <a:pt x="104553" y="290623"/>
                  </a:moveTo>
                  <a:cubicBezTo>
                    <a:pt x="26581" y="405809"/>
                    <a:pt x="0" y="590107"/>
                    <a:pt x="19493" y="747823"/>
                  </a:cubicBezTo>
                  <a:cubicBezTo>
                    <a:pt x="38986" y="905539"/>
                    <a:pt x="106325" y="1150088"/>
                    <a:pt x="221511" y="1236921"/>
                  </a:cubicBezTo>
                  <a:cubicBezTo>
                    <a:pt x="336697" y="1323754"/>
                    <a:pt x="618460" y="1373372"/>
                    <a:pt x="710609" y="1268819"/>
                  </a:cubicBezTo>
                  <a:cubicBezTo>
                    <a:pt x="802758" y="1164266"/>
                    <a:pt x="811618" y="811619"/>
                    <a:pt x="774404" y="609600"/>
                  </a:cubicBezTo>
                  <a:cubicBezTo>
                    <a:pt x="737190" y="407581"/>
                    <a:pt x="600739" y="113414"/>
                    <a:pt x="487325" y="56707"/>
                  </a:cubicBezTo>
                  <a:cubicBezTo>
                    <a:pt x="373911" y="0"/>
                    <a:pt x="182525" y="175437"/>
                    <a:pt x="104553" y="290623"/>
                  </a:cubicBezTo>
                  <a:close/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69443" y="3565452"/>
            <a:ext cx="1465521" cy="1375879"/>
            <a:chOff x="2849526" y="3597349"/>
            <a:chExt cx="1465521" cy="1375879"/>
          </a:xfrm>
        </p:grpSpPr>
        <p:cxnSp>
          <p:nvCxnSpPr>
            <p:cNvPr id="75" name="Straight Arrow Connector 74"/>
            <p:cNvCxnSpPr/>
            <p:nvPr/>
          </p:nvCxnSpPr>
          <p:spPr bwMode="auto">
            <a:xfrm rot="5400000" flipH="1" flipV="1">
              <a:off x="3139061" y="4314111"/>
              <a:ext cx="302930" cy="354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76" name="Straight Arrow Connector 75"/>
            <p:cNvCxnSpPr/>
            <p:nvPr/>
          </p:nvCxnSpPr>
          <p:spPr bwMode="auto">
            <a:xfrm rot="5400000">
              <a:off x="3817773" y="4322970"/>
              <a:ext cx="313563" cy="354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arrow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3466213" y="3678863"/>
              <a:ext cx="302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3139646" y="3875469"/>
              <a:ext cx="985788" cy="895004"/>
              <a:chOff x="4227711" y="1624912"/>
              <a:chExt cx="985788" cy="895004"/>
            </a:xfrm>
          </p:grpSpPr>
          <p:sp>
            <p:nvSpPr>
              <p:cNvPr id="79" name="Flowchart: Connector 78"/>
              <p:cNvSpPr/>
              <p:nvPr/>
            </p:nvSpPr>
            <p:spPr bwMode="auto">
              <a:xfrm>
                <a:off x="4231255" y="1624912"/>
                <a:ext cx="298216" cy="288949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b="1" dirty="0" smtClean="0"/>
                  <a:t>0</a:t>
                </a:r>
              </a:p>
            </p:txBody>
          </p:sp>
          <p:sp>
            <p:nvSpPr>
              <p:cNvPr id="80" name="Flowchart: Connector 79"/>
              <p:cNvSpPr/>
              <p:nvPr/>
            </p:nvSpPr>
            <p:spPr bwMode="auto">
              <a:xfrm>
                <a:off x="4915283" y="1628455"/>
                <a:ext cx="298216" cy="288949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b="1" dirty="0" smtClean="0"/>
                  <a:t>1</a:t>
                </a:r>
              </a:p>
            </p:txBody>
          </p:sp>
          <p:sp>
            <p:nvSpPr>
              <p:cNvPr id="81" name="Flowchart: Connector 80"/>
              <p:cNvSpPr/>
              <p:nvPr/>
            </p:nvSpPr>
            <p:spPr bwMode="auto">
              <a:xfrm>
                <a:off x="4227711" y="2216791"/>
                <a:ext cx="298216" cy="288949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b="1" dirty="0" smtClean="0"/>
                  <a:t>3</a:t>
                </a:r>
              </a:p>
            </p:txBody>
          </p:sp>
          <p:sp>
            <p:nvSpPr>
              <p:cNvPr id="82" name="Flowchart: Connector 81"/>
              <p:cNvSpPr/>
              <p:nvPr/>
            </p:nvSpPr>
            <p:spPr bwMode="auto">
              <a:xfrm>
                <a:off x="4911739" y="2230967"/>
                <a:ext cx="298216" cy="288949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b="1" dirty="0" smtClean="0"/>
                  <a:t>2</a:t>
                </a:r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 bwMode="auto">
            <a:xfrm>
              <a:off x="3441406" y="4019944"/>
              <a:ext cx="385812" cy="354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84" name="Straight Arrow Connector 83"/>
            <p:cNvCxnSpPr/>
            <p:nvPr/>
          </p:nvCxnSpPr>
          <p:spPr bwMode="auto">
            <a:xfrm rot="10800000">
              <a:off x="3437862" y="4611823"/>
              <a:ext cx="385812" cy="141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arrow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3487480" y="4603896"/>
              <a:ext cx="302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012020" y="4139607"/>
              <a:ext cx="302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91" name="Freeform 90"/>
            <p:cNvSpPr/>
            <p:nvPr/>
          </p:nvSpPr>
          <p:spPr bwMode="auto">
            <a:xfrm>
              <a:off x="2849526" y="3597349"/>
              <a:ext cx="1465521" cy="1323753"/>
            </a:xfrm>
            <a:custGeom>
              <a:avLst/>
              <a:gdLst>
                <a:gd name="connsiteX0" fmla="*/ 1105786 w 1465521"/>
                <a:gd name="connsiteY0" fmla="*/ 134679 h 1323753"/>
                <a:gd name="connsiteX1" fmla="*/ 159488 w 1465521"/>
                <a:gd name="connsiteY1" fmla="*/ 985284 h 1323753"/>
                <a:gd name="connsiteX2" fmla="*/ 148855 w 1465521"/>
                <a:gd name="connsiteY2" fmla="*/ 1229832 h 1323753"/>
                <a:gd name="connsiteX3" fmla="*/ 467832 w 1465521"/>
                <a:gd name="connsiteY3" fmla="*/ 1208567 h 1323753"/>
                <a:gd name="connsiteX4" fmla="*/ 1318437 w 1465521"/>
                <a:gd name="connsiteY4" fmla="*/ 538716 h 1323753"/>
                <a:gd name="connsiteX5" fmla="*/ 1350334 w 1465521"/>
                <a:gd name="connsiteY5" fmla="*/ 177209 h 1323753"/>
                <a:gd name="connsiteX6" fmla="*/ 1105786 w 1465521"/>
                <a:gd name="connsiteY6" fmla="*/ 134679 h 132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21" h="1323753">
                  <a:moveTo>
                    <a:pt x="1105786" y="134679"/>
                  </a:moveTo>
                  <a:cubicBezTo>
                    <a:pt x="907312" y="269358"/>
                    <a:pt x="318976" y="802759"/>
                    <a:pt x="159488" y="985284"/>
                  </a:cubicBezTo>
                  <a:cubicBezTo>
                    <a:pt x="0" y="1167809"/>
                    <a:pt x="97464" y="1192618"/>
                    <a:pt x="148855" y="1229832"/>
                  </a:cubicBezTo>
                  <a:cubicBezTo>
                    <a:pt x="200246" y="1267046"/>
                    <a:pt x="272902" y="1323753"/>
                    <a:pt x="467832" y="1208567"/>
                  </a:cubicBezTo>
                  <a:cubicBezTo>
                    <a:pt x="662762" y="1093381"/>
                    <a:pt x="1171353" y="710609"/>
                    <a:pt x="1318437" y="538716"/>
                  </a:cubicBezTo>
                  <a:cubicBezTo>
                    <a:pt x="1465521" y="366823"/>
                    <a:pt x="1387548" y="242777"/>
                    <a:pt x="1350334" y="177209"/>
                  </a:cubicBezTo>
                  <a:cubicBezTo>
                    <a:pt x="1313120" y="111641"/>
                    <a:pt x="1304260" y="0"/>
                    <a:pt x="1105786" y="134679"/>
                  </a:cubicBezTo>
                  <a:close/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38131" y="4139607"/>
              <a:ext cx="302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sp>
        <p:nvSpPr>
          <p:cNvPr id="95" name="Rectangle 13"/>
          <p:cNvSpPr txBox="1">
            <a:spLocks noChangeArrowheads="1"/>
          </p:cNvSpPr>
          <p:nvPr/>
        </p:nvSpPr>
        <p:spPr bwMode="auto">
          <a:xfrm>
            <a:off x="205831" y="5151866"/>
            <a:ext cx="8586787" cy="39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2264B"/>
              </a:buClr>
              <a:buSzTx/>
              <a:buFontTx/>
              <a:buChar char="•"/>
              <a:tabLst/>
              <a:defRPr/>
            </a:pPr>
            <a:r>
              <a:rPr lang="en-US" sz="2000" kern="0" dirty="0" smtClean="0">
                <a:solidFill>
                  <a:srgbClr val="114880"/>
                </a:solidFill>
                <a:latin typeface="+mn-lt"/>
              </a:rPr>
              <a:t>Network formulation does not scale with the number of cities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1148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17814"/>
              </p:ext>
            </p:extLst>
          </p:nvPr>
        </p:nvGraphicFramePr>
        <p:xfrm>
          <a:off x="205834" y="5699051"/>
          <a:ext cx="8729822" cy="606054"/>
        </p:xfrm>
        <a:graphic>
          <a:graphicData uri="http://schemas.openxmlformats.org/drawingml/2006/table">
            <a:tbl>
              <a:tblPr/>
              <a:tblGrid>
                <a:gridCol w="15320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82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82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82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82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82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082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0821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3947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30080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97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# of cities</a:t>
                      </a:r>
                    </a:p>
                  </a:txBody>
                  <a:tcPr marL="7570" marR="7570" marT="757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570" marR="7570" marT="757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570" marR="7570" marT="757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7570" marR="7570" marT="757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570" marR="7570" marT="757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570" marR="7570" marT="757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7570" marR="7570" marT="757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570" marR="7570" marT="757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7570" marR="7570" marT="757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7570" marR="7570" marT="757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# of constraints</a:t>
                      </a:r>
                    </a:p>
                  </a:txBody>
                  <a:tcPr marL="7570" marR="7570" marT="75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7570" marR="7570" marT="75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7570" marR="7570" marT="75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7570" marR="7570" marT="75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7570" marR="7570" marT="75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254</a:t>
                      </a:r>
                    </a:p>
                  </a:txBody>
                  <a:tcPr marL="7570" marR="7570" marT="75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510</a:t>
                      </a:r>
                    </a:p>
                  </a:txBody>
                  <a:tcPr marL="7570" marR="7570" marT="75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1022</a:t>
                      </a:r>
                    </a:p>
                  </a:txBody>
                  <a:tcPr marL="7570" marR="7570" marT="75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1048574</a:t>
                      </a:r>
                    </a:p>
                  </a:txBody>
                  <a:tcPr marL="7570" marR="7570" marT="75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1073741822</a:t>
                      </a:r>
                    </a:p>
                  </a:txBody>
                  <a:tcPr marL="7570" marR="7570" marT="75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0" name="Rectangle 13"/>
          <p:cNvSpPr txBox="1">
            <a:spLocks noChangeArrowheads="1"/>
          </p:cNvSpPr>
          <p:nvPr/>
        </p:nvSpPr>
        <p:spPr bwMode="auto">
          <a:xfrm>
            <a:off x="205829" y="1068931"/>
            <a:ext cx="8586787" cy="39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2264B"/>
              </a:buClr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48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 node has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1148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exactly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148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unit of inflow and one unit of outflow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1_PMS3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MS3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MS3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MS3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MS3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MS3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MS3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MS3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MS3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MS3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MS3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MS3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MS3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MS3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Example 2</Template>
  <TotalTime>7242</TotalTime>
  <Words>1018</Words>
  <Application>Microsoft Macintosh PowerPoint</Application>
  <PresentationFormat>On-screen Show (4:3)</PresentationFormat>
  <Paragraphs>212</Paragraphs>
  <Slides>13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Times New Roman</vt:lpstr>
      <vt:lpstr>Template</vt:lpstr>
      <vt:lpstr>Image</vt:lpstr>
      <vt:lpstr>Equation</vt:lpstr>
      <vt:lpstr>Formula</vt:lpstr>
      <vt:lpstr>Foreign Currency Arbitrage</vt:lpstr>
      <vt:lpstr>Background Information</vt:lpstr>
      <vt:lpstr>Solution</vt:lpstr>
      <vt:lpstr>Algebraic formulation</vt:lpstr>
      <vt:lpstr>PowerPoint Presentation</vt:lpstr>
      <vt:lpstr>Solution</vt:lpstr>
      <vt:lpstr>Cycles and Tours Models</vt:lpstr>
      <vt:lpstr>Background Information</vt:lpstr>
      <vt:lpstr>Proper network LP formulation</vt:lpstr>
      <vt:lpstr>Solution</vt:lpstr>
      <vt:lpstr>PowerPoint Presentation</vt:lpstr>
      <vt:lpstr>Developing the Model</vt:lpstr>
      <vt:lpstr>Using Evolutionary Solver (PMS Ex. 8.9)</vt:lpstr>
    </vt:vector>
  </TitlesOfParts>
  <Company> 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Foreign Currency Arbitrage</dc:title>
  <cp:lastModifiedBy>Kallenborn-Bolden, Anna</cp:lastModifiedBy>
  <cp:revision>105</cp:revision>
  <dcterms:created xsi:type="dcterms:W3CDTF">1998-12-17T02:52:30Z</dcterms:created>
  <dcterms:modified xsi:type="dcterms:W3CDTF">2017-07-30T03:10:56Z</dcterms:modified>
</cp:coreProperties>
</file>