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72" r:id="rId4"/>
    <p:sldId id="260" r:id="rId5"/>
    <p:sldId id="261" r:id="rId6"/>
    <p:sldId id="265" r:id="rId7"/>
    <p:sldId id="266" r:id="rId8"/>
    <p:sldId id="267" r:id="rId9"/>
    <p:sldId id="274" r:id="rId10"/>
    <p:sldId id="262" r:id="rId11"/>
    <p:sldId id="263" r:id="rId12"/>
    <p:sldId id="264"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0E86AD4-7607-4880-9A71-7ED87CEFE1DC}"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EEEE-65B6-4EB5-AF64-E984018473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80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86AD4-7607-4880-9A71-7ED87CEFE1DC}"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EEEE-65B6-4EB5-AF64-E984018473CD}" type="slidenum">
              <a:rPr lang="en-IN" smtClean="0"/>
              <a:t>‹#›</a:t>
            </a:fld>
            <a:endParaRPr lang="en-IN"/>
          </a:p>
        </p:txBody>
      </p:sp>
    </p:spTree>
    <p:extLst>
      <p:ext uri="{BB962C8B-B14F-4D97-AF65-F5344CB8AC3E}">
        <p14:creationId xmlns:p14="http://schemas.microsoft.com/office/powerpoint/2010/main" val="105076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86AD4-7607-4880-9A71-7ED87CEFE1DC}"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EEEE-65B6-4EB5-AF64-E984018473C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96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86AD4-7607-4880-9A71-7ED87CEFE1DC}"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EEEE-65B6-4EB5-AF64-E984018473CD}" type="slidenum">
              <a:rPr lang="en-IN" smtClean="0"/>
              <a:t>‹#›</a:t>
            </a:fld>
            <a:endParaRPr lang="en-IN"/>
          </a:p>
        </p:txBody>
      </p:sp>
    </p:spTree>
    <p:extLst>
      <p:ext uri="{BB962C8B-B14F-4D97-AF65-F5344CB8AC3E}">
        <p14:creationId xmlns:p14="http://schemas.microsoft.com/office/powerpoint/2010/main" val="364744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E86AD4-7607-4880-9A71-7ED87CEFE1DC}"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0EEEE-65B6-4EB5-AF64-E984018473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88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E86AD4-7607-4880-9A71-7ED87CEFE1DC}"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0EEEE-65B6-4EB5-AF64-E984018473CD}" type="slidenum">
              <a:rPr lang="en-IN" smtClean="0"/>
              <a:t>‹#›</a:t>
            </a:fld>
            <a:endParaRPr lang="en-IN"/>
          </a:p>
        </p:txBody>
      </p:sp>
    </p:spTree>
    <p:extLst>
      <p:ext uri="{BB962C8B-B14F-4D97-AF65-F5344CB8AC3E}">
        <p14:creationId xmlns:p14="http://schemas.microsoft.com/office/powerpoint/2010/main" val="247953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E86AD4-7607-4880-9A71-7ED87CEFE1DC}" type="datetimeFigureOut">
              <a:rPr lang="en-IN" smtClean="0"/>
              <a:t>12-04-2019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50EEEE-65B6-4EB5-AF64-E984018473CD}" type="slidenum">
              <a:rPr lang="en-IN" smtClean="0"/>
              <a:t>‹#›</a:t>
            </a:fld>
            <a:endParaRPr lang="en-IN"/>
          </a:p>
        </p:txBody>
      </p:sp>
    </p:spTree>
    <p:extLst>
      <p:ext uri="{BB962C8B-B14F-4D97-AF65-F5344CB8AC3E}">
        <p14:creationId xmlns:p14="http://schemas.microsoft.com/office/powerpoint/2010/main" val="110416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E86AD4-7607-4880-9A71-7ED87CEFE1DC}" type="datetimeFigureOut">
              <a:rPr lang="en-IN" smtClean="0"/>
              <a:t>12-04-2019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50EEEE-65B6-4EB5-AF64-E984018473CD}" type="slidenum">
              <a:rPr lang="en-IN" smtClean="0"/>
              <a:t>‹#›</a:t>
            </a:fld>
            <a:endParaRPr lang="en-IN"/>
          </a:p>
        </p:txBody>
      </p:sp>
    </p:spTree>
    <p:extLst>
      <p:ext uri="{BB962C8B-B14F-4D97-AF65-F5344CB8AC3E}">
        <p14:creationId xmlns:p14="http://schemas.microsoft.com/office/powerpoint/2010/main" val="222889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86AD4-7607-4880-9A71-7ED87CEFE1DC}" type="datetimeFigureOut">
              <a:rPr lang="en-IN" smtClean="0"/>
              <a:t>12-04-2019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50EEEE-65B6-4EB5-AF64-E984018473CD}" type="slidenum">
              <a:rPr lang="en-IN" smtClean="0"/>
              <a:t>‹#›</a:t>
            </a:fld>
            <a:endParaRPr lang="en-IN"/>
          </a:p>
        </p:txBody>
      </p:sp>
    </p:spTree>
    <p:extLst>
      <p:ext uri="{BB962C8B-B14F-4D97-AF65-F5344CB8AC3E}">
        <p14:creationId xmlns:p14="http://schemas.microsoft.com/office/powerpoint/2010/main" val="321323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E86AD4-7607-4880-9A71-7ED87CEFE1DC}"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0EEEE-65B6-4EB5-AF64-E984018473CD}" type="slidenum">
              <a:rPr lang="en-IN" smtClean="0"/>
              <a:t>‹#›</a:t>
            </a:fld>
            <a:endParaRPr lang="en-IN"/>
          </a:p>
        </p:txBody>
      </p:sp>
    </p:spTree>
    <p:extLst>
      <p:ext uri="{BB962C8B-B14F-4D97-AF65-F5344CB8AC3E}">
        <p14:creationId xmlns:p14="http://schemas.microsoft.com/office/powerpoint/2010/main" val="157824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86AD4-7607-4880-9A71-7ED87CEFE1DC}"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0EEEE-65B6-4EB5-AF64-E984018473C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19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E86AD4-7607-4880-9A71-7ED87CEFE1DC}" type="datetimeFigureOut">
              <a:rPr lang="en-IN" smtClean="0"/>
              <a:t>12-04-2019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50EEEE-65B6-4EB5-AF64-E984018473C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754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 y="9625"/>
            <a:ext cx="12192000" cy="7003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44735" y="160127"/>
            <a:ext cx="184730" cy="923330"/>
          </a:xfrm>
          <a:prstGeom prst="rect">
            <a:avLst/>
          </a:prstGeom>
          <a:noFill/>
        </p:spPr>
        <p:txBody>
          <a:bodyPr wrap="none" lIns="91440" tIns="45720" rIns="91440" bIns="45720">
            <a:spAutoFit/>
            <a:scene3d>
              <a:camera prst="isometricOffAxis1Right"/>
              <a:lightRig rig="threePt" dir="t"/>
            </a:scene3d>
          </a:bodyPr>
          <a:lstStyle/>
          <a:p>
            <a:pPr algn="ct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Rectangle 2"/>
          <p:cNvSpPr/>
          <p:nvPr/>
        </p:nvSpPr>
        <p:spPr>
          <a:xfrm>
            <a:off x="54501" y="0"/>
            <a:ext cx="5165197" cy="1754326"/>
          </a:xfrm>
          <a:prstGeom prst="rect">
            <a:avLst/>
          </a:prstGeom>
          <a:noFill/>
        </p:spPr>
        <p:txBody>
          <a:bodyPr wrap="none" lIns="91440" tIns="45720" rIns="91440" bIns="45720">
            <a:spAutoFit/>
          </a:bodyPr>
          <a:lstStyle/>
          <a:p>
            <a:pPr algn="ctr"/>
            <a:r>
              <a:rPr lang="en-US" sz="5400" b="1" dirty="0">
                <a:ln w="0"/>
                <a:effectLst>
                  <a:glow rad="228600">
                    <a:schemeClr val="accent1">
                      <a:satMod val="175000"/>
                      <a:alpha val="40000"/>
                    </a:schemeClr>
                  </a:glow>
                  <a:outerShdw blurRad="38100" dist="19050" dir="2700000" algn="tl" rotWithShape="0">
                    <a:schemeClr val="dk1">
                      <a:alpha val="40000"/>
                    </a:schemeClr>
                  </a:outerShdw>
                </a:effectLst>
              </a:rPr>
              <a:t>Exploratory Data </a:t>
            </a:r>
          </a:p>
          <a:p>
            <a:pPr algn="ctr"/>
            <a:r>
              <a:rPr lang="en-US" sz="5400" b="1" dirty="0">
                <a:ln w="0"/>
                <a:effectLst>
                  <a:glow rad="228600">
                    <a:schemeClr val="accent1">
                      <a:satMod val="175000"/>
                      <a:alpha val="40000"/>
                    </a:schemeClr>
                  </a:glow>
                  <a:outerShdw blurRad="38100" dist="19050" dir="2700000" algn="tl" rotWithShape="0">
                    <a:schemeClr val="dk1">
                      <a:alpha val="40000"/>
                    </a:schemeClr>
                  </a:outerShdw>
                </a:effectLst>
              </a:rPr>
              <a:t>Analysis</a:t>
            </a:r>
          </a:p>
        </p:txBody>
      </p:sp>
      <p:sp>
        <p:nvSpPr>
          <p:cNvPr id="4" name="TextBox 3"/>
          <p:cNvSpPr txBox="1"/>
          <p:nvPr/>
        </p:nvSpPr>
        <p:spPr>
          <a:xfrm>
            <a:off x="8229600" y="5043055"/>
            <a:ext cx="184731" cy="369332"/>
          </a:xfrm>
          <a:prstGeom prst="rect">
            <a:avLst/>
          </a:prstGeom>
          <a:noFill/>
        </p:spPr>
        <p:txBody>
          <a:bodyPr wrap="none" rtlCol="0">
            <a:spAutoFit/>
          </a:bodyPr>
          <a:lstStyle/>
          <a:p>
            <a:endParaRPr lang="en-IN" dirty="0"/>
          </a:p>
        </p:txBody>
      </p:sp>
      <p:sp>
        <p:nvSpPr>
          <p:cNvPr id="6" name="Rectangle 5"/>
          <p:cNvSpPr/>
          <p:nvPr/>
        </p:nvSpPr>
        <p:spPr>
          <a:xfrm>
            <a:off x="4849875" y="5064726"/>
            <a:ext cx="6030561" cy="1938992"/>
          </a:xfrm>
          <a:prstGeom prst="rect">
            <a:avLst/>
          </a:prstGeom>
          <a:noFill/>
        </p:spPr>
        <p:txBody>
          <a:bodyPr wrap="square" lIns="91440" tIns="45720" rIns="91440" bIns="45720">
            <a:spAutoFit/>
          </a:bodyPr>
          <a:lstStyle/>
          <a:p>
            <a:r>
              <a:rPr lang="en-US" sz="4000" dirty="0">
                <a:ln w="0"/>
                <a:effectLst>
                  <a:glow rad="228600">
                    <a:schemeClr val="accent1">
                      <a:satMod val="175000"/>
                      <a:alpha val="40000"/>
                    </a:schemeClr>
                  </a:glow>
                  <a:outerShdw blurRad="38100" dist="19050" dir="2700000" algn="tl" rotWithShape="0">
                    <a:schemeClr val="dk1">
                      <a:alpha val="40000"/>
                    </a:schemeClr>
                  </a:outerShdw>
                </a:effectLst>
              </a:rPr>
              <a:t>Presented by:</a:t>
            </a:r>
          </a:p>
          <a:p>
            <a:r>
              <a:rPr lang="en-US" sz="4000" dirty="0">
                <a:ln w="0"/>
                <a:effectLst>
                  <a:glow rad="228600">
                    <a:schemeClr val="accent1">
                      <a:satMod val="175000"/>
                      <a:alpha val="40000"/>
                    </a:schemeClr>
                  </a:glow>
                  <a:outerShdw blurRad="38100" dist="19050" dir="2700000" algn="tl" rotWithShape="0">
                    <a:schemeClr val="dk1">
                      <a:alpha val="40000"/>
                    </a:schemeClr>
                  </a:outerShdw>
                </a:effectLst>
              </a:rPr>
              <a:t>       Ankita Kallurwar</a:t>
            </a:r>
          </a:p>
          <a:p>
            <a:r>
              <a:rPr lang="en-US" sz="4000" dirty="0">
                <a:ln w="0"/>
                <a:effectLst>
                  <a:glow rad="228600">
                    <a:schemeClr val="accent1">
                      <a:satMod val="175000"/>
                      <a:alpha val="40000"/>
                    </a:schemeClr>
                  </a:glow>
                  <a:outerShdw blurRad="38100" dist="19050" dir="2700000" algn="tl" rotWithShape="0">
                    <a:schemeClr val="dk1">
                      <a:alpha val="40000"/>
                    </a:schemeClr>
                  </a:outerShdw>
                </a:effectLst>
              </a:rPr>
              <a:t>        Batch: CDF Feb2019</a:t>
            </a:r>
            <a:endParaRPr lang="en-IN" sz="4000" dirty="0">
              <a:ln w="0"/>
              <a:effectLst>
                <a:glow rad="228600">
                  <a:schemeClr val="accent1">
                    <a:satMod val="175000"/>
                    <a:alpha val="40000"/>
                  </a:schemeClr>
                </a:glow>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441274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49352" y="335203"/>
            <a:ext cx="12042648" cy="523220"/>
          </a:xfrm>
          <a:prstGeom prst="rect">
            <a:avLst/>
          </a:prstGeom>
        </p:spPr>
        <p:txBody>
          <a:bodyPr wrap="square">
            <a:spAutoFit/>
          </a:bodyPr>
          <a:lstStyle/>
          <a:p>
            <a:r>
              <a:rPr lang="en-US" sz="2800" b="1" dirty="0" smtClean="0">
                <a:solidFill>
                  <a:srgbClr val="FF66CC"/>
                </a:solidFill>
              </a:rPr>
              <a:t>What is the survival rate with respect to Age group and Positive axillary nodes?</a:t>
            </a:r>
            <a:endParaRPr lang="en-IN" sz="2800" b="1" dirty="0">
              <a:solidFill>
                <a:srgbClr val="FF66CC"/>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45" y="1108519"/>
            <a:ext cx="7291007" cy="5374577"/>
          </a:xfrm>
          <a:prstGeom prst="rect">
            <a:avLst/>
          </a:prstGeom>
        </p:spPr>
      </p:pic>
      <p:sp>
        <p:nvSpPr>
          <p:cNvPr id="4" name="Rectangle 3"/>
          <p:cNvSpPr/>
          <p:nvPr/>
        </p:nvSpPr>
        <p:spPr>
          <a:xfrm>
            <a:off x="7732776" y="1108519"/>
            <a:ext cx="4081272" cy="4524315"/>
          </a:xfrm>
          <a:prstGeom prst="rect">
            <a:avLst/>
          </a:prstGeom>
        </p:spPr>
        <p:txBody>
          <a:bodyPr wrap="square">
            <a:spAutoFit/>
          </a:bodyPr>
          <a:lstStyle/>
          <a:p>
            <a:r>
              <a:rPr lang="en-US" sz="2800" b="1" dirty="0" smtClean="0">
                <a:solidFill>
                  <a:srgbClr val="FF66CC"/>
                </a:solidFill>
              </a:rPr>
              <a:t>Observation:</a:t>
            </a:r>
          </a:p>
          <a:p>
            <a:r>
              <a:rPr lang="en-US" sz="2000" dirty="0" smtClean="0">
                <a:solidFill>
                  <a:schemeClr val="bg1"/>
                </a:solidFill>
              </a:rPr>
              <a:t>- </a:t>
            </a:r>
            <a:r>
              <a:rPr lang="en-US" sz="2000" b="1" dirty="0" smtClean="0">
                <a:solidFill>
                  <a:schemeClr val="bg1"/>
                </a:solidFill>
              </a:rPr>
              <a:t>In Young Adulthood(Age&lt;40</a:t>
            </a:r>
            <a:r>
              <a:rPr lang="en-US" sz="2000" dirty="0" smtClean="0">
                <a:solidFill>
                  <a:schemeClr val="bg1"/>
                </a:solidFill>
              </a:rPr>
              <a:t>):</a:t>
            </a:r>
          </a:p>
          <a:p>
            <a:r>
              <a:rPr lang="en-US" sz="2000" dirty="0" smtClean="0">
                <a:solidFill>
                  <a:schemeClr val="bg1"/>
                </a:solidFill>
              </a:rPr>
              <a:t>- 92% patients survived of nodes less than 10.</a:t>
            </a:r>
          </a:p>
          <a:p>
            <a:endParaRPr lang="en-US" sz="2000" dirty="0" smtClean="0">
              <a:solidFill>
                <a:schemeClr val="bg1"/>
              </a:solidFill>
            </a:endParaRPr>
          </a:p>
          <a:p>
            <a:r>
              <a:rPr lang="en-US" sz="2000" dirty="0" smtClean="0">
                <a:solidFill>
                  <a:schemeClr val="bg1"/>
                </a:solidFill>
              </a:rPr>
              <a:t>- </a:t>
            </a:r>
            <a:r>
              <a:rPr lang="en-US" sz="2000" b="1" dirty="0" smtClean="0">
                <a:solidFill>
                  <a:schemeClr val="bg1"/>
                </a:solidFill>
              </a:rPr>
              <a:t>In Middle age(Age between 40-65</a:t>
            </a:r>
            <a:r>
              <a:rPr lang="en-US" sz="2000" dirty="0" smtClean="0">
                <a:solidFill>
                  <a:schemeClr val="bg1"/>
                </a:solidFill>
              </a:rPr>
              <a:t>):</a:t>
            </a:r>
          </a:p>
          <a:p>
            <a:r>
              <a:rPr lang="en-US" sz="2000" dirty="0" smtClean="0">
                <a:solidFill>
                  <a:schemeClr val="bg1"/>
                </a:solidFill>
              </a:rPr>
              <a:t>- 76% patients survived with less than 10 positive axillary nodes.</a:t>
            </a:r>
          </a:p>
          <a:p>
            <a:endParaRPr lang="en-US" sz="2000" dirty="0" smtClean="0">
              <a:solidFill>
                <a:schemeClr val="bg1"/>
              </a:solidFill>
            </a:endParaRPr>
          </a:p>
          <a:p>
            <a:r>
              <a:rPr lang="en-US" sz="2000" dirty="0" smtClean="0">
                <a:solidFill>
                  <a:schemeClr val="bg1"/>
                </a:solidFill>
              </a:rPr>
              <a:t>- </a:t>
            </a:r>
            <a:r>
              <a:rPr lang="en-US" sz="2000" b="1" dirty="0" smtClean="0">
                <a:solidFill>
                  <a:schemeClr val="bg1"/>
                </a:solidFill>
              </a:rPr>
              <a:t>In Old(Age greater than 65)</a:t>
            </a:r>
            <a:r>
              <a:rPr lang="en-US" sz="2000" dirty="0" smtClean="0">
                <a:solidFill>
                  <a:schemeClr val="bg1"/>
                </a:solidFill>
              </a:rPr>
              <a:t>:</a:t>
            </a:r>
          </a:p>
          <a:p>
            <a:r>
              <a:rPr lang="en-US" sz="2000" dirty="0" smtClean="0">
                <a:solidFill>
                  <a:schemeClr val="bg1"/>
                </a:solidFill>
              </a:rPr>
              <a:t>- 72% patients survived with less than 10 positive axillary nodes.</a:t>
            </a:r>
          </a:p>
          <a:p>
            <a:r>
              <a:rPr lang="en-US" sz="2000" dirty="0" smtClean="0">
                <a:solidFill>
                  <a:schemeClr val="bg1"/>
                </a:solidFill>
              </a:rPr>
              <a:t>- No patient found with more than 20 nodes in old age.</a:t>
            </a:r>
            <a:endParaRPr lang="en-IN" sz="2000" dirty="0">
              <a:solidFill>
                <a:schemeClr val="bg1"/>
              </a:solidFill>
            </a:endParaRPr>
          </a:p>
        </p:txBody>
      </p:sp>
    </p:spTree>
    <p:extLst>
      <p:ext uri="{BB962C8B-B14F-4D97-AF65-F5344CB8AC3E}">
        <p14:creationId xmlns:p14="http://schemas.microsoft.com/office/powerpoint/2010/main" val="3593670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6783" y="243763"/>
            <a:ext cx="11830489" cy="523220"/>
          </a:xfrm>
          <a:prstGeom prst="rect">
            <a:avLst/>
          </a:prstGeom>
        </p:spPr>
        <p:txBody>
          <a:bodyPr wrap="square">
            <a:spAutoFit/>
          </a:bodyPr>
          <a:lstStyle/>
          <a:p>
            <a:r>
              <a:rPr lang="en-US" sz="2800" b="1" dirty="0" smtClean="0">
                <a:solidFill>
                  <a:srgbClr val="FF66CC"/>
                </a:solidFill>
              </a:rPr>
              <a:t>What is the count of operations per year?</a:t>
            </a:r>
            <a:endParaRPr lang="en-IN" sz="2800" b="1" dirty="0">
              <a:solidFill>
                <a:srgbClr val="FF66CC"/>
              </a:solidFill>
            </a:endParaRPr>
          </a:p>
        </p:txBody>
      </p:sp>
      <p:sp>
        <p:nvSpPr>
          <p:cNvPr id="4" name="Rectangle 3"/>
          <p:cNvSpPr/>
          <p:nvPr/>
        </p:nvSpPr>
        <p:spPr>
          <a:xfrm>
            <a:off x="170741" y="905143"/>
            <a:ext cx="4465710" cy="400110"/>
          </a:xfrm>
          <a:prstGeom prst="rect">
            <a:avLst/>
          </a:prstGeom>
        </p:spPr>
        <p:txBody>
          <a:bodyPr wrap="none">
            <a:spAutoFit/>
          </a:bodyPr>
          <a:lstStyle/>
          <a:p>
            <a:r>
              <a:rPr lang="en-US" sz="2000" b="1" dirty="0" smtClean="0">
                <a:solidFill>
                  <a:schemeClr val="bg1"/>
                </a:solidFill>
              </a:rPr>
              <a:t>Count of number of operations per year</a:t>
            </a:r>
            <a:endParaRPr lang="en-IN" sz="2000" b="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84" y="1312943"/>
            <a:ext cx="10558272" cy="4530073"/>
          </a:xfrm>
          <a:prstGeom prst="rect">
            <a:avLst/>
          </a:prstGeom>
        </p:spPr>
      </p:pic>
      <p:sp>
        <p:nvSpPr>
          <p:cNvPr id="6" name="Rectangle 5"/>
          <p:cNvSpPr/>
          <p:nvPr/>
        </p:nvSpPr>
        <p:spPr>
          <a:xfrm>
            <a:off x="83338" y="5981176"/>
            <a:ext cx="9522480" cy="646331"/>
          </a:xfrm>
          <a:prstGeom prst="rect">
            <a:avLst/>
          </a:prstGeom>
        </p:spPr>
        <p:txBody>
          <a:bodyPr wrap="square">
            <a:spAutoFit/>
          </a:bodyPr>
          <a:lstStyle/>
          <a:p>
            <a:pPr marL="285750" indent="-285750">
              <a:buFontTx/>
              <a:buChar char="-"/>
            </a:pPr>
            <a:r>
              <a:rPr lang="en-US" b="1" i="0" u="none" strike="noStrike" dirty="0" smtClean="0">
                <a:solidFill>
                  <a:schemeClr val="bg1"/>
                </a:solidFill>
                <a:effectLst/>
                <a:latin typeface="Helvetica Neue"/>
              </a:rPr>
              <a:t>Year 1958 has highest number of operation.</a:t>
            </a:r>
          </a:p>
          <a:p>
            <a:pPr marL="285750" indent="-285750">
              <a:buFontTx/>
              <a:buChar char="-"/>
            </a:pPr>
            <a:r>
              <a:rPr lang="en-US" b="1" dirty="0" smtClean="0">
                <a:solidFill>
                  <a:schemeClr val="bg1"/>
                </a:solidFill>
                <a:latin typeface="Helvetica Neue"/>
              </a:rPr>
              <a:t>As the years pass by, the number patients who undergone surgery are decreasing.</a:t>
            </a:r>
            <a:endParaRPr lang="en-IN" b="1" dirty="0">
              <a:solidFill>
                <a:schemeClr val="bg1"/>
              </a:solidFill>
            </a:endParaRPr>
          </a:p>
        </p:txBody>
      </p:sp>
    </p:spTree>
    <p:extLst>
      <p:ext uri="{BB962C8B-B14F-4D97-AF65-F5344CB8AC3E}">
        <p14:creationId xmlns:p14="http://schemas.microsoft.com/office/powerpoint/2010/main" val="2164892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5129" y="208526"/>
            <a:ext cx="9319987" cy="523220"/>
          </a:xfrm>
          <a:prstGeom prst="rect">
            <a:avLst/>
          </a:prstGeom>
        </p:spPr>
        <p:txBody>
          <a:bodyPr wrap="none">
            <a:spAutoFit/>
          </a:bodyPr>
          <a:lstStyle/>
          <a:p>
            <a:r>
              <a:rPr lang="en-US" sz="2800" b="1" dirty="0" smtClean="0">
                <a:solidFill>
                  <a:srgbClr val="FF66CC"/>
                </a:solidFill>
              </a:rPr>
              <a:t>Observing the survival rate with respect to years of operation</a:t>
            </a:r>
            <a:endParaRPr lang="en-IN" sz="2800" b="1" dirty="0">
              <a:solidFill>
                <a:srgbClr val="FF66CC"/>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29" y="864488"/>
            <a:ext cx="10730239" cy="4054983"/>
          </a:xfrm>
          <a:prstGeom prst="rect">
            <a:avLst/>
          </a:prstGeom>
        </p:spPr>
      </p:pic>
      <p:sp>
        <p:nvSpPr>
          <p:cNvPr id="4" name="Rectangle 3"/>
          <p:cNvSpPr/>
          <p:nvPr/>
        </p:nvSpPr>
        <p:spPr>
          <a:xfrm>
            <a:off x="533400" y="5113768"/>
            <a:ext cx="10137648" cy="1446550"/>
          </a:xfrm>
          <a:prstGeom prst="rect">
            <a:avLst/>
          </a:prstGeom>
        </p:spPr>
        <p:txBody>
          <a:bodyPr wrap="square">
            <a:spAutoFit/>
          </a:bodyPr>
          <a:lstStyle/>
          <a:p>
            <a:r>
              <a:rPr lang="en-US" sz="2800" b="1" dirty="0" smtClean="0">
                <a:solidFill>
                  <a:srgbClr val="FF66CC"/>
                </a:solidFill>
              </a:rPr>
              <a:t>Observation</a:t>
            </a:r>
          </a:p>
          <a:p>
            <a:r>
              <a:rPr lang="en-US" sz="2000" dirty="0" smtClean="0">
                <a:solidFill>
                  <a:schemeClr val="bg1"/>
                </a:solidFill>
              </a:rPr>
              <a:t>- </a:t>
            </a:r>
            <a:r>
              <a:rPr lang="en-US" sz="2000" b="1" dirty="0" smtClean="0">
                <a:solidFill>
                  <a:schemeClr val="bg1"/>
                </a:solidFill>
              </a:rPr>
              <a:t>From year 1958 to 1961,rate of patients died is getting lesser and lesser.</a:t>
            </a:r>
          </a:p>
          <a:p>
            <a:r>
              <a:rPr lang="en-US" sz="2000" b="1" dirty="0" smtClean="0">
                <a:solidFill>
                  <a:schemeClr val="bg1"/>
                </a:solidFill>
              </a:rPr>
              <a:t>- From year 1962 to 64,survival rate is getting higher.</a:t>
            </a:r>
          </a:p>
          <a:p>
            <a:r>
              <a:rPr lang="en-US" sz="2000" b="1" dirty="0" smtClean="0">
                <a:solidFill>
                  <a:schemeClr val="bg1"/>
                </a:solidFill>
              </a:rPr>
              <a:t>- Then, year 1966 onwards again the rate of patients died is getting lesser.</a:t>
            </a:r>
            <a:endParaRPr lang="en-IN" sz="2000" b="1" dirty="0">
              <a:solidFill>
                <a:schemeClr val="bg1"/>
              </a:solidFill>
            </a:endParaRPr>
          </a:p>
        </p:txBody>
      </p:sp>
    </p:spTree>
    <p:extLst>
      <p:ext uri="{BB962C8B-B14F-4D97-AF65-F5344CB8AC3E}">
        <p14:creationId xmlns:p14="http://schemas.microsoft.com/office/powerpoint/2010/main" val="35149904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5072" y="188899"/>
            <a:ext cx="12597292" cy="523220"/>
          </a:xfrm>
          <a:prstGeom prst="rect">
            <a:avLst/>
          </a:prstGeom>
        </p:spPr>
        <p:txBody>
          <a:bodyPr wrap="square">
            <a:spAutoFit/>
          </a:bodyPr>
          <a:lstStyle/>
          <a:p>
            <a:r>
              <a:rPr lang="en-US" sz="2800" b="1" dirty="0" smtClean="0">
                <a:solidFill>
                  <a:srgbClr val="FF66CC"/>
                </a:solidFill>
              </a:rPr>
              <a:t>Calculating the survival rate with respect to year of operation. </a:t>
            </a:r>
            <a:endParaRPr lang="en-IN" sz="2800" b="1" dirty="0">
              <a:solidFill>
                <a:srgbClr val="FF66CC"/>
              </a:solidFill>
            </a:endParaRPr>
          </a:p>
        </p:txBody>
      </p:sp>
      <p:pic>
        <p:nvPicPr>
          <p:cNvPr id="4" name="Picture 3"/>
          <p:cNvPicPr>
            <a:picLocks noChangeAspect="1"/>
          </p:cNvPicPr>
          <p:nvPr/>
        </p:nvPicPr>
        <p:blipFill>
          <a:blip r:embed="rId3"/>
          <a:stretch>
            <a:fillRect/>
          </a:stretch>
        </p:blipFill>
        <p:spPr>
          <a:xfrm>
            <a:off x="4885944" y="748176"/>
            <a:ext cx="7229856" cy="39161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48176"/>
            <a:ext cx="4809743" cy="3916188"/>
          </a:xfrm>
          <a:prstGeom prst="rect">
            <a:avLst/>
          </a:prstGeom>
        </p:spPr>
      </p:pic>
      <p:sp>
        <p:nvSpPr>
          <p:cNvPr id="6" name="Rectangle 5"/>
          <p:cNvSpPr/>
          <p:nvPr/>
        </p:nvSpPr>
        <p:spPr>
          <a:xfrm>
            <a:off x="195072" y="4982219"/>
            <a:ext cx="11801856" cy="1754326"/>
          </a:xfrm>
          <a:prstGeom prst="rect">
            <a:avLst/>
          </a:prstGeom>
        </p:spPr>
        <p:txBody>
          <a:bodyPr wrap="square">
            <a:spAutoFit/>
          </a:bodyPr>
          <a:lstStyle/>
          <a:p>
            <a:r>
              <a:rPr lang="en-US" sz="2800" b="1" dirty="0" smtClean="0">
                <a:solidFill>
                  <a:srgbClr val="FF66CC"/>
                </a:solidFill>
              </a:rPr>
              <a:t>Observation</a:t>
            </a:r>
          </a:p>
          <a:p>
            <a:pPr marL="342900" indent="-342900">
              <a:buFontTx/>
              <a:buChar char="-"/>
            </a:pPr>
            <a:r>
              <a:rPr lang="en-US" sz="2000" b="1" dirty="0" smtClean="0">
                <a:solidFill>
                  <a:schemeClr val="bg1"/>
                </a:solidFill>
              </a:rPr>
              <a:t>The patients operated after 1965 have the slightly higher chance to survive than the rest. The patients operated before 1960 have the slightly lower chance to survive than the rest.</a:t>
            </a:r>
          </a:p>
          <a:p>
            <a:r>
              <a:rPr lang="en-US" sz="2000" b="1" dirty="0" smtClean="0">
                <a:solidFill>
                  <a:schemeClr val="bg1"/>
                </a:solidFill>
              </a:rPr>
              <a:t>- The patients operated before 1965 have 72% survival rate wherein patients operated after 1965 have 78% survival rate so the difference is 6%.</a:t>
            </a:r>
            <a:endParaRPr lang="en-IN" sz="2000" b="1" dirty="0">
              <a:solidFill>
                <a:schemeClr val="bg1"/>
              </a:solidFill>
            </a:endParaRPr>
          </a:p>
        </p:txBody>
      </p:sp>
    </p:spTree>
    <p:extLst>
      <p:ext uri="{BB962C8B-B14F-4D97-AF65-F5344CB8AC3E}">
        <p14:creationId xmlns:p14="http://schemas.microsoft.com/office/powerpoint/2010/main" val="2393340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12376727" cy="954107"/>
          </a:xfrm>
          <a:prstGeom prst="rect">
            <a:avLst/>
          </a:prstGeom>
        </p:spPr>
        <p:txBody>
          <a:bodyPr wrap="square">
            <a:spAutoFit/>
          </a:bodyPr>
          <a:lstStyle/>
          <a:p>
            <a:r>
              <a:rPr lang="en-US" sz="2800" b="1" dirty="0" smtClean="0">
                <a:solidFill>
                  <a:srgbClr val="FF66CC"/>
                </a:solidFill>
              </a:rPr>
              <a:t>Observing the </a:t>
            </a:r>
            <a:r>
              <a:rPr lang="en-US" sz="2800" b="1" i="0" u="none" strike="noStrike" dirty="0" smtClean="0">
                <a:solidFill>
                  <a:srgbClr val="FF66CC"/>
                </a:solidFill>
                <a:effectLst/>
              </a:rPr>
              <a:t>joint relationship between 'Age', '</a:t>
            </a:r>
            <a:r>
              <a:rPr lang="en-US" sz="2800" b="1" i="0" u="none" strike="noStrike" dirty="0" err="1" smtClean="0">
                <a:solidFill>
                  <a:srgbClr val="FF66CC"/>
                </a:solidFill>
                <a:effectLst/>
              </a:rPr>
              <a:t>Pos_axillary_nodes</a:t>
            </a:r>
            <a:r>
              <a:rPr lang="en-US" sz="2800" b="1" i="0" u="none" strike="noStrike" dirty="0" smtClean="0">
                <a:solidFill>
                  <a:srgbClr val="FF66CC"/>
                </a:solidFill>
                <a:effectLst/>
              </a:rPr>
              <a:t>‘, '</a:t>
            </a:r>
            <a:r>
              <a:rPr lang="en-US" sz="2800" b="1" i="0" u="none" strike="noStrike" dirty="0" err="1" smtClean="0">
                <a:solidFill>
                  <a:srgbClr val="FF66CC"/>
                </a:solidFill>
                <a:effectLst/>
              </a:rPr>
              <a:t>Years_of_operation</a:t>
            </a:r>
            <a:r>
              <a:rPr lang="en-US" sz="2800" b="1" i="0" u="none" strike="noStrike" dirty="0" smtClean="0">
                <a:solidFill>
                  <a:srgbClr val="FF66CC"/>
                </a:solidFill>
                <a:effectLst/>
              </a:rPr>
              <a:t>' and 'Survival'</a:t>
            </a:r>
            <a:endParaRPr lang="en-IN" sz="2800" dirty="0">
              <a:solidFill>
                <a:srgbClr val="FF66CC"/>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52" y="896112"/>
            <a:ext cx="9377814" cy="5961888"/>
          </a:xfrm>
          <a:prstGeom prst="rect">
            <a:avLst/>
          </a:prstGeom>
        </p:spPr>
      </p:pic>
      <p:sp>
        <p:nvSpPr>
          <p:cNvPr id="4" name="Rectangle 3"/>
          <p:cNvSpPr/>
          <p:nvPr/>
        </p:nvSpPr>
        <p:spPr>
          <a:xfrm>
            <a:off x="9453275" y="794864"/>
            <a:ext cx="2738725" cy="5693866"/>
          </a:xfrm>
          <a:prstGeom prst="rect">
            <a:avLst/>
          </a:prstGeom>
        </p:spPr>
        <p:txBody>
          <a:bodyPr wrap="square">
            <a:spAutoFit/>
          </a:bodyPr>
          <a:lstStyle/>
          <a:p>
            <a:r>
              <a:rPr lang="en-US" sz="2800" b="1" dirty="0" smtClean="0">
                <a:solidFill>
                  <a:srgbClr val="FF66CC"/>
                </a:solidFill>
              </a:rPr>
              <a:t>Observing diagonal elements:</a:t>
            </a:r>
            <a:endParaRPr lang="en-US" sz="2800" dirty="0" smtClean="0">
              <a:solidFill>
                <a:srgbClr val="FF66CC"/>
              </a:solidFill>
            </a:endParaRPr>
          </a:p>
          <a:p>
            <a:pPr marL="342900" indent="-342900">
              <a:buFontTx/>
              <a:buChar char="-"/>
            </a:pPr>
            <a:r>
              <a:rPr lang="en-US" sz="2000" b="1" dirty="0" smtClean="0">
                <a:solidFill>
                  <a:schemeClr val="bg1"/>
                </a:solidFill>
              </a:rPr>
              <a:t>Most patients of age group 70-90 died than survived.</a:t>
            </a:r>
          </a:p>
          <a:p>
            <a:pPr marL="342900" indent="-342900">
              <a:buFontTx/>
              <a:buChar char="-"/>
            </a:pPr>
            <a:r>
              <a:rPr lang="en-US" sz="2000" b="1" dirty="0" smtClean="0">
                <a:solidFill>
                  <a:schemeClr val="bg1"/>
                </a:solidFill>
              </a:rPr>
              <a:t>Patients with 0-10 positive axillary nodes survived than died &amp; more than 10 nodes died than survived.</a:t>
            </a:r>
            <a:endParaRPr lang="en-US" sz="2000" b="1" dirty="0">
              <a:solidFill>
                <a:schemeClr val="bg1"/>
              </a:solidFill>
            </a:endParaRPr>
          </a:p>
          <a:p>
            <a:pPr marL="342900" indent="-342900">
              <a:buFontTx/>
              <a:buChar char="-"/>
            </a:pPr>
            <a:r>
              <a:rPr lang="en-US" sz="2000" b="1" dirty="0" smtClean="0">
                <a:solidFill>
                  <a:schemeClr val="bg1"/>
                </a:solidFill>
              </a:rPr>
              <a:t>Patients who operated in year 1965, the ratio of died &amp; survived is almost same</a:t>
            </a:r>
            <a:r>
              <a:rPr lang="en-US" sz="2000" dirty="0" smtClean="0">
                <a:solidFill>
                  <a:schemeClr val="bg1"/>
                </a:solidFill>
              </a:rPr>
              <a:t>.</a:t>
            </a:r>
            <a:endParaRPr lang="en-IN" sz="2000" dirty="0">
              <a:solidFill>
                <a:schemeClr val="bg1"/>
              </a:solidFill>
            </a:endParaRPr>
          </a:p>
        </p:txBody>
      </p:sp>
    </p:spTree>
    <p:extLst>
      <p:ext uri="{BB962C8B-B14F-4D97-AF65-F5344CB8AC3E}">
        <p14:creationId xmlns:p14="http://schemas.microsoft.com/office/powerpoint/2010/main" val="2923661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1064" y="81290"/>
            <a:ext cx="9918192" cy="523220"/>
          </a:xfrm>
          <a:prstGeom prst="rect">
            <a:avLst/>
          </a:prstGeom>
        </p:spPr>
        <p:txBody>
          <a:bodyPr wrap="square">
            <a:spAutoFit/>
          </a:bodyPr>
          <a:lstStyle/>
          <a:p>
            <a:r>
              <a:rPr lang="en-US" sz="2800" b="1" i="0" u="none" strike="noStrike" dirty="0" smtClean="0">
                <a:solidFill>
                  <a:srgbClr val="FF66CC"/>
                </a:solidFill>
                <a:effectLst/>
              </a:rPr>
              <a:t>Establish correlation between all the features using heat map</a:t>
            </a:r>
            <a:endParaRPr lang="en-IN" sz="2800" dirty="0">
              <a:solidFill>
                <a:srgbClr val="FF66CC"/>
              </a:solidFill>
            </a:endParaRPr>
          </a:p>
        </p:txBody>
      </p:sp>
      <p:sp>
        <p:nvSpPr>
          <p:cNvPr id="4" name="TextBox 3"/>
          <p:cNvSpPr txBox="1"/>
          <p:nvPr/>
        </p:nvSpPr>
        <p:spPr>
          <a:xfrm>
            <a:off x="8460510" y="886743"/>
            <a:ext cx="3820669" cy="4955203"/>
          </a:xfrm>
          <a:prstGeom prst="rect">
            <a:avLst/>
          </a:prstGeom>
          <a:noFill/>
        </p:spPr>
        <p:txBody>
          <a:bodyPr wrap="square" rtlCol="0">
            <a:spAutoFit/>
          </a:bodyPr>
          <a:lstStyle/>
          <a:p>
            <a:r>
              <a:rPr lang="en-US" sz="2800" b="1" dirty="0" smtClean="0">
                <a:solidFill>
                  <a:srgbClr val="FF66CC"/>
                </a:solidFill>
              </a:rPr>
              <a:t>Observation</a:t>
            </a:r>
          </a:p>
          <a:p>
            <a:pPr marL="285750" indent="-285750">
              <a:buFontTx/>
              <a:buChar char="-"/>
            </a:pPr>
            <a:r>
              <a:rPr lang="en-US" sz="2000" b="1" dirty="0" smtClean="0">
                <a:solidFill>
                  <a:schemeClr val="bg1"/>
                </a:solidFill>
              </a:rPr>
              <a:t>Darker the shade then the variables are positively correlated to each other.</a:t>
            </a:r>
          </a:p>
          <a:p>
            <a:pPr marL="285750" indent="-285750">
              <a:buFontTx/>
              <a:buChar char="-"/>
            </a:pPr>
            <a:r>
              <a:rPr lang="en-US" sz="2000" b="1" dirty="0" smtClean="0">
                <a:solidFill>
                  <a:schemeClr val="bg1"/>
                </a:solidFill>
              </a:rPr>
              <a:t>Variables like Status &amp; Pos_axillary_nodes are correlated.</a:t>
            </a:r>
          </a:p>
          <a:p>
            <a:pPr marL="285750" indent="-285750">
              <a:buFontTx/>
              <a:buChar char="-"/>
            </a:pPr>
            <a:r>
              <a:rPr lang="en-US" sz="2000" b="1" dirty="0" smtClean="0">
                <a:solidFill>
                  <a:schemeClr val="bg1"/>
                </a:solidFill>
              </a:rPr>
              <a:t>Variables like Age &amp; Years of operation. are positively correlated.</a:t>
            </a:r>
          </a:p>
          <a:p>
            <a:pPr marL="285750" indent="-285750">
              <a:buFontTx/>
              <a:buChar char="-"/>
            </a:pPr>
            <a:r>
              <a:rPr lang="en-US" dirty="0" smtClean="0">
                <a:solidFill>
                  <a:schemeClr val="bg1"/>
                </a:solidFill>
              </a:rPr>
              <a:t> </a:t>
            </a:r>
            <a:r>
              <a:rPr lang="en-US" b="1" dirty="0" smtClean="0">
                <a:solidFill>
                  <a:schemeClr val="bg1"/>
                </a:solidFill>
              </a:rPr>
              <a:t>Variables like Years_of_operation and Pos_axillary_nodes are negatively correlated.</a:t>
            </a:r>
            <a:endParaRPr lang="en-IN" b="1" dirty="0">
              <a:solidFill>
                <a:schemeClr val="bg1"/>
              </a:solidFill>
            </a:endParaRPr>
          </a:p>
          <a:p>
            <a:pPr marL="285750" indent="-285750">
              <a:buFontTx/>
              <a:buChar char="-"/>
            </a:pPr>
            <a:r>
              <a:rPr lang="en-US" b="1" dirty="0" smtClean="0">
                <a:solidFill>
                  <a:schemeClr val="bg1"/>
                </a:solidFill>
              </a:rPr>
              <a:t>Variables Age &amp; Pos_axillary_nodes are also negatively correlated.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37" y="685800"/>
            <a:ext cx="7426036" cy="5955145"/>
          </a:xfrm>
          <a:prstGeom prst="rect">
            <a:avLst/>
          </a:prstGeom>
        </p:spPr>
      </p:pic>
    </p:spTree>
    <p:extLst>
      <p:ext uri="{BB962C8B-B14F-4D97-AF65-F5344CB8AC3E}">
        <p14:creationId xmlns:p14="http://schemas.microsoft.com/office/powerpoint/2010/main" val="3044274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6280" y="545051"/>
            <a:ext cx="9808464" cy="4832092"/>
          </a:xfrm>
          <a:prstGeom prst="rect">
            <a:avLst/>
          </a:prstGeom>
        </p:spPr>
        <p:txBody>
          <a:bodyPr wrap="square">
            <a:spAutoFit/>
          </a:bodyPr>
          <a:lstStyle/>
          <a:p>
            <a:r>
              <a:rPr lang="en-US" sz="2800" b="1" dirty="0" smtClean="0">
                <a:solidFill>
                  <a:srgbClr val="FF66CC"/>
                </a:solidFill>
              </a:rPr>
              <a:t>Hypothesis</a:t>
            </a:r>
          </a:p>
          <a:p>
            <a:endParaRPr lang="en-US" sz="2000" dirty="0" smtClean="0">
              <a:solidFill>
                <a:schemeClr val="bg1"/>
              </a:solidFill>
            </a:endParaRPr>
          </a:p>
          <a:p>
            <a:r>
              <a:rPr lang="en-US" sz="2000" b="1" dirty="0" smtClean="0">
                <a:solidFill>
                  <a:schemeClr val="bg1"/>
                </a:solidFill>
              </a:rPr>
              <a:t>- Of total,73% patients survived. </a:t>
            </a:r>
          </a:p>
          <a:p>
            <a:r>
              <a:rPr lang="en-US" sz="2000" b="1" dirty="0" smtClean="0">
                <a:solidFill>
                  <a:schemeClr val="bg1"/>
                </a:solidFill>
              </a:rPr>
              <a:t>- If we consider the age of patients then middle age group with age 40-65 years are more prone to this disease.</a:t>
            </a:r>
          </a:p>
          <a:p>
            <a:r>
              <a:rPr lang="en-US" sz="2000" b="1" dirty="0" smtClean="0">
                <a:solidFill>
                  <a:schemeClr val="bg1"/>
                </a:solidFill>
              </a:rPr>
              <a:t>- Broadly, </a:t>
            </a:r>
            <a:r>
              <a:rPr lang="en-US" sz="2000" b="1" dirty="0">
                <a:solidFill>
                  <a:schemeClr val="bg1"/>
                </a:solidFill>
              </a:rPr>
              <a:t>y</a:t>
            </a:r>
            <a:r>
              <a:rPr lang="en-US" sz="2000" b="1" dirty="0" smtClean="0">
                <a:solidFill>
                  <a:schemeClr val="bg1"/>
                </a:solidFill>
              </a:rPr>
              <a:t>oung age group(age less than 40) has better survival rate </a:t>
            </a:r>
            <a:r>
              <a:rPr lang="en-US" sz="2000" b="1" dirty="0" err="1" smtClean="0">
                <a:solidFill>
                  <a:schemeClr val="bg1"/>
                </a:solidFill>
              </a:rPr>
              <a:t>ie</a:t>
            </a:r>
            <a:r>
              <a:rPr lang="en-US" sz="2000" b="1" dirty="0" smtClean="0">
                <a:solidFill>
                  <a:schemeClr val="bg1"/>
                </a:solidFill>
              </a:rPr>
              <a:t>. 90% and young age with less tan 10 positive axillary nodes has survival rate of 92%.</a:t>
            </a:r>
          </a:p>
          <a:p>
            <a:r>
              <a:rPr lang="en-US" sz="2000" b="1" dirty="0" smtClean="0">
                <a:solidFill>
                  <a:schemeClr val="bg1"/>
                </a:solidFill>
              </a:rPr>
              <a:t>- Almost 87% patients have less than 10 positive axillary nodes.</a:t>
            </a:r>
          </a:p>
          <a:p>
            <a:r>
              <a:rPr lang="en-US" sz="2000" b="1" dirty="0" smtClean="0">
                <a:solidFill>
                  <a:schemeClr val="bg1"/>
                </a:solidFill>
              </a:rPr>
              <a:t>- With axillary nodes less than 10,the survival rate is 78% but for nodes greater than 10 the survival rate is 42%.</a:t>
            </a:r>
          </a:p>
          <a:p>
            <a:r>
              <a:rPr lang="en-US" sz="2000" b="1" dirty="0" smtClean="0">
                <a:solidFill>
                  <a:schemeClr val="bg1"/>
                </a:solidFill>
              </a:rPr>
              <a:t>- Maximum nodes found in patient is 52.</a:t>
            </a:r>
          </a:p>
          <a:p>
            <a:r>
              <a:rPr lang="en-US" sz="2000" b="1" dirty="0" smtClean="0">
                <a:solidFill>
                  <a:schemeClr val="bg1"/>
                </a:solidFill>
              </a:rPr>
              <a:t>- 44% patients have 0 axillary nodes and survival rate with 0 axillary nodes is 86%.</a:t>
            </a:r>
          </a:p>
          <a:p>
            <a:r>
              <a:rPr lang="en-US" sz="2000" b="1" dirty="0" smtClean="0">
                <a:solidFill>
                  <a:schemeClr val="bg1"/>
                </a:solidFill>
              </a:rPr>
              <a:t>- Years 1958 reported the maximum number of operations.</a:t>
            </a:r>
          </a:p>
          <a:p>
            <a:r>
              <a:rPr lang="en-US" sz="2000" b="1" dirty="0" smtClean="0">
                <a:solidFill>
                  <a:schemeClr val="bg1"/>
                </a:solidFill>
              </a:rPr>
              <a:t>- The patients operated after 1965 have slightly higher rate of survival than </a:t>
            </a:r>
            <a:r>
              <a:rPr lang="en-US" sz="2000" b="1" dirty="0" err="1" smtClean="0">
                <a:solidFill>
                  <a:schemeClr val="bg1"/>
                </a:solidFill>
              </a:rPr>
              <a:t>patinets</a:t>
            </a:r>
            <a:r>
              <a:rPr lang="en-US" sz="2000" b="1" dirty="0" smtClean="0">
                <a:solidFill>
                  <a:schemeClr val="bg1"/>
                </a:solidFill>
              </a:rPr>
              <a:t> operated before 1960 (Difference in rate of survival is 6%).</a:t>
            </a:r>
            <a:endParaRPr lang="en-US" sz="2000" b="1" dirty="0">
              <a:solidFill>
                <a:schemeClr val="bg1"/>
              </a:solidFill>
            </a:endParaRPr>
          </a:p>
        </p:txBody>
      </p:sp>
    </p:spTree>
    <p:extLst>
      <p:ext uri="{BB962C8B-B14F-4D97-AF65-F5344CB8AC3E}">
        <p14:creationId xmlns:p14="http://schemas.microsoft.com/office/powerpoint/2010/main" val="3414371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77830" y="1073881"/>
            <a:ext cx="5018170" cy="1446550"/>
          </a:xfrm>
          <a:prstGeom prst="rect">
            <a:avLst/>
          </a:prstGeom>
          <a:noFill/>
        </p:spPr>
        <p:txBody>
          <a:bodyPr wrap="none" lIns="91440" tIns="45720" rIns="91440" bIns="45720">
            <a:spAutoFit/>
          </a:bodyPr>
          <a:lstStyle/>
          <a:p>
            <a:pPr algn="ctr"/>
            <a:r>
              <a:rPr lang="en-US" sz="8800" b="1" cap="none" spc="0" dirty="0" smtClean="0">
                <a:ln w="9525">
                  <a:solidFill>
                    <a:schemeClr val="bg1"/>
                  </a:solidFill>
                  <a:prstDash val="solid"/>
                </a:ln>
                <a:solidFill>
                  <a:srgbClr val="FF66CC"/>
                </a:solidFill>
                <a:effectLst>
                  <a:glow rad="228600">
                    <a:schemeClr val="accent1">
                      <a:satMod val="175000"/>
                      <a:alpha val="40000"/>
                    </a:schemeClr>
                  </a:glow>
                  <a:outerShdw blurRad="12700" dist="38100" dir="2700000" algn="tl" rotWithShape="0">
                    <a:schemeClr val="bg1">
                      <a:lumMod val="50000"/>
                    </a:schemeClr>
                  </a:outerShdw>
                </a:effectLst>
              </a:rPr>
              <a:t>Thank You</a:t>
            </a:r>
            <a:endParaRPr lang="en-US" sz="8800" b="1" cap="none" spc="0" dirty="0">
              <a:ln w="9525">
                <a:solidFill>
                  <a:schemeClr val="bg1"/>
                </a:solidFill>
                <a:prstDash val="solid"/>
              </a:ln>
              <a:solidFill>
                <a:srgbClr val="FF66CC"/>
              </a:solidFill>
              <a:effectLst>
                <a:glow rad="228600">
                  <a:schemeClr val="accent1">
                    <a:satMod val="175000"/>
                    <a:alpha val="40000"/>
                  </a:schemeClr>
                </a:glow>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571318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 y="-73152"/>
            <a:ext cx="9384146" cy="6155531"/>
          </a:xfrm>
          <a:prstGeom prst="rect">
            <a:avLst/>
          </a:prstGeom>
        </p:spPr>
        <p:txBody>
          <a:bodyPr wrap="square">
            <a:spAutoFit/>
          </a:bodyPr>
          <a:lstStyle/>
          <a:p>
            <a:r>
              <a:rPr lang="en-US" sz="3600" b="1" dirty="0" smtClean="0">
                <a:solidFill>
                  <a:srgbClr val="FF66CC"/>
                </a:solidFill>
              </a:rPr>
              <a:t>Breast Cancer survival</a:t>
            </a:r>
          </a:p>
          <a:p>
            <a:endParaRPr lang="en-US" dirty="0" smtClean="0">
              <a:solidFill>
                <a:schemeClr val="bg1"/>
              </a:solidFill>
            </a:endParaRPr>
          </a:p>
          <a:p>
            <a:r>
              <a:rPr lang="en-US" sz="2000" b="1" dirty="0" smtClean="0">
                <a:solidFill>
                  <a:srgbClr val="FF66CC"/>
                </a:solidFill>
              </a:rPr>
              <a:t>Data Set Information</a:t>
            </a:r>
            <a:endParaRPr lang="en-US" sz="2000" dirty="0">
              <a:solidFill>
                <a:srgbClr val="FF66CC"/>
              </a:solidFill>
            </a:endParaRPr>
          </a:p>
          <a:p>
            <a:r>
              <a:rPr lang="en-US" sz="2000" dirty="0" smtClean="0">
                <a:solidFill>
                  <a:schemeClr val="bg1"/>
                </a:solidFill>
              </a:rPr>
              <a:t>The dataset contains cases from a study that was conducted between 1958 and 1970 at the University of Chicago's Billings Hospital on the survival of patients who had undergone surgery for breast cancer. This dataset contains the information of 306 patients.</a:t>
            </a:r>
          </a:p>
          <a:p>
            <a:endParaRPr lang="en-US" sz="2000" b="1" dirty="0" smtClean="0">
              <a:solidFill>
                <a:schemeClr val="bg1"/>
              </a:solidFill>
            </a:endParaRPr>
          </a:p>
          <a:p>
            <a:r>
              <a:rPr lang="en-US" sz="2000" b="1" dirty="0" smtClean="0">
                <a:solidFill>
                  <a:srgbClr val="FF66CC"/>
                </a:solidFill>
              </a:rPr>
              <a:t>Attribute Information</a:t>
            </a:r>
          </a:p>
          <a:p>
            <a:r>
              <a:rPr lang="en-US" sz="2000" dirty="0" smtClean="0">
                <a:solidFill>
                  <a:schemeClr val="bg1"/>
                </a:solidFill>
              </a:rPr>
              <a:t>Age of patient at time of operation (numerical) </a:t>
            </a:r>
          </a:p>
          <a:p>
            <a:r>
              <a:rPr lang="en-US" sz="2000" dirty="0" smtClean="0">
                <a:solidFill>
                  <a:schemeClr val="bg1"/>
                </a:solidFill>
              </a:rPr>
              <a:t>Patient's year of operation (year - 1900, numerical) </a:t>
            </a:r>
          </a:p>
          <a:p>
            <a:r>
              <a:rPr lang="en-US" sz="2000" dirty="0" smtClean="0">
                <a:solidFill>
                  <a:schemeClr val="bg1"/>
                </a:solidFill>
              </a:rPr>
              <a:t>Number of positive axillary nodes detected (numerical) </a:t>
            </a:r>
          </a:p>
          <a:p>
            <a:r>
              <a:rPr lang="en-US" sz="2000" dirty="0" smtClean="0">
                <a:solidFill>
                  <a:schemeClr val="bg1"/>
                </a:solidFill>
              </a:rPr>
              <a:t>Survival status (class attribute) -- 1 = the patient survived 5 years or longer -- 2 = the patient died within 5 year</a:t>
            </a:r>
          </a:p>
          <a:p>
            <a:endParaRPr lang="en-US" sz="2000" dirty="0" smtClean="0">
              <a:solidFill>
                <a:schemeClr val="bg1"/>
              </a:solidFill>
            </a:endParaRPr>
          </a:p>
          <a:p>
            <a:r>
              <a:rPr lang="en-US" sz="2000" b="1" dirty="0" smtClean="0">
                <a:solidFill>
                  <a:srgbClr val="FF66CC"/>
                </a:solidFill>
              </a:rPr>
              <a:t>Objective</a:t>
            </a:r>
            <a:endParaRPr lang="en-US" sz="2000" b="1" dirty="0">
              <a:solidFill>
                <a:srgbClr val="FF66CC"/>
              </a:solidFill>
            </a:endParaRPr>
          </a:p>
          <a:p>
            <a:r>
              <a:rPr lang="en-US" sz="2000" dirty="0" smtClean="0">
                <a:solidFill>
                  <a:schemeClr val="bg1"/>
                </a:solidFill>
              </a:rPr>
              <a:t>The objective is to get insights from the data whether the patient will survive after 5 years or not based upon the patient’s age, year of operation and the number of positive axillary nodes.</a:t>
            </a:r>
            <a:endParaRPr lang="en-US" sz="2000" dirty="0">
              <a:solidFill>
                <a:schemeClr val="bg1"/>
              </a:solidFill>
            </a:endParaRPr>
          </a:p>
        </p:txBody>
      </p:sp>
    </p:spTree>
    <p:extLst>
      <p:ext uri="{BB962C8B-B14F-4D97-AF65-F5344CB8AC3E}">
        <p14:creationId xmlns:p14="http://schemas.microsoft.com/office/powerpoint/2010/main" val="19332058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0" y="1539621"/>
            <a:ext cx="6667500" cy="4857750"/>
          </a:xfrm>
          <a:prstGeom prst="rect">
            <a:avLst/>
          </a:prstGeom>
        </p:spPr>
      </p:pic>
      <p:sp>
        <p:nvSpPr>
          <p:cNvPr id="6" name="TextBox 5"/>
          <p:cNvSpPr txBox="1"/>
          <p:nvPr/>
        </p:nvSpPr>
        <p:spPr>
          <a:xfrm>
            <a:off x="7287768" y="1435923"/>
            <a:ext cx="4443984" cy="3662541"/>
          </a:xfrm>
          <a:prstGeom prst="rect">
            <a:avLst/>
          </a:prstGeom>
          <a:noFill/>
        </p:spPr>
        <p:txBody>
          <a:bodyPr wrap="square" rtlCol="0">
            <a:spAutoFit/>
          </a:bodyPr>
          <a:lstStyle/>
          <a:p>
            <a:r>
              <a:rPr lang="en-US" sz="2800" b="1" dirty="0" smtClean="0">
                <a:solidFill>
                  <a:srgbClr val="FF66CC"/>
                </a:solidFill>
              </a:rPr>
              <a:t>Observation:</a:t>
            </a:r>
          </a:p>
          <a:p>
            <a:endParaRPr lang="en-US" sz="2400" b="1" dirty="0" smtClean="0">
              <a:solidFill>
                <a:schemeClr val="bg1"/>
              </a:solidFill>
            </a:endParaRPr>
          </a:p>
          <a:p>
            <a:pPr marL="285750" indent="-285750">
              <a:buFontTx/>
              <a:buChar char="-"/>
            </a:pPr>
            <a:r>
              <a:rPr lang="en-US" sz="2000" b="1" dirty="0" smtClean="0">
                <a:solidFill>
                  <a:schemeClr val="bg1"/>
                </a:solidFill>
              </a:rPr>
              <a:t>From this data, we observe that mostly the patients are in the range of 40 to 65 years.</a:t>
            </a:r>
          </a:p>
          <a:p>
            <a:pPr marL="285750" indent="-285750">
              <a:buFontTx/>
              <a:buChar char="-"/>
            </a:pPr>
            <a:r>
              <a:rPr lang="en-US" sz="2000" b="1" dirty="0" smtClean="0">
                <a:solidFill>
                  <a:schemeClr val="bg1"/>
                </a:solidFill>
              </a:rPr>
              <a:t>73% patients are in the age group 40-65</a:t>
            </a:r>
          </a:p>
          <a:p>
            <a:pPr marL="285750" indent="-285750">
              <a:buFontTx/>
              <a:buChar char="-"/>
            </a:pPr>
            <a:r>
              <a:rPr lang="en-US" sz="2000" b="1" dirty="0" smtClean="0">
                <a:solidFill>
                  <a:schemeClr val="bg1"/>
                </a:solidFill>
              </a:rPr>
              <a:t>14% patients are of young age i.e. below 40.</a:t>
            </a:r>
          </a:p>
          <a:p>
            <a:pPr marL="285750" indent="-285750">
              <a:buFontTx/>
              <a:buChar char="-"/>
            </a:pPr>
            <a:r>
              <a:rPr lang="en-US" sz="2000" b="1" dirty="0" smtClean="0">
                <a:solidFill>
                  <a:schemeClr val="bg1"/>
                </a:solidFill>
              </a:rPr>
              <a:t>12% patients are of old </a:t>
            </a:r>
            <a:r>
              <a:rPr lang="en-US" sz="2000" b="1" dirty="0">
                <a:solidFill>
                  <a:schemeClr val="bg1"/>
                </a:solidFill>
              </a:rPr>
              <a:t>a</a:t>
            </a:r>
            <a:r>
              <a:rPr lang="en-US" sz="2000" b="1" dirty="0" smtClean="0">
                <a:solidFill>
                  <a:schemeClr val="bg1"/>
                </a:solidFill>
              </a:rPr>
              <a:t>ge i.e. above 65.</a:t>
            </a:r>
          </a:p>
        </p:txBody>
      </p:sp>
      <p:sp>
        <p:nvSpPr>
          <p:cNvPr id="7" name="TextBox 6"/>
          <p:cNvSpPr txBox="1"/>
          <p:nvPr/>
        </p:nvSpPr>
        <p:spPr>
          <a:xfrm>
            <a:off x="557784" y="448056"/>
            <a:ext cx="6937990" cy="523220"/>
          </a:xfrm>
          <a:prstGeom prst="rect">
            <a:avLst/>
          </a:prstGeom>
          <a:noFill/>
        </p:spPr>
        <p:txBody>
          <a:bodyPr wrap="none" rtlCol="0">
            <a:spAutoFit/>
          </a:bodyPr>
          <a:lstStyle/>
          <a:p>
            <a:r>
              <a:rPr lang="en-US" sz="2800" b="1" dirty="0" smtClean="0">
                <a:solidFill>
                  <a:srgbClr val="FF66CC"/>
                </a:solidFill>
              </a:rPr>
              <a:t>What are the different age group of patients?</a:t>
            </a:r>
            <a:endParaRPr lang="en-IN" sz="2800" b="1" dirty="0">
              <a:solidFill>
                <a:srgbClr val="FF66CC"/>
              </a:solidFill>
            </a:endParaRPr>
          </a:p>
        </p:txBody>
      </p:sp>
    </p:spTree>
    <p:extLst>
      <p:ext uri="{BB962C8B-B14F-4D97-AF65-F5344CB8AC3E}">
        <p14:creationId xmlns:p14="http://schemas.microsoft.com/office/powerpoint/2010/main" val="3575561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7149" y="409694"/>
            <a:ext cx="6103337" cy="523220"/>
          </a:xfrm>
          <a:prstGeom prst="rect">
            <a:avLst/>
          </a:prstGeom>
        </p:spPr>
        <p:txBody>
          <a:bodyPr wrap="none">
            <a:spAutoFit/>
          </a:bodyPr>
          <a:lstStyle/>
          <a:p>
            <a:r>
              <a:rPr lang="en-US" sz="2800" b="1" dirty="0" smtClean="0">
                <a:solidFill>
                  <a:srgbClr val="FF66CC"/>
                </a:solidFill>
              </a:rPr>
              <a:t>Of all the patients, how many survived?</a:t>
            </a:r>
            <a:endParaRPr lang="en-IN" sz="2800" b="1" dirty="0">
              <a:solidFill>
                <a:srgbClr val="FF66CC"/>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78" y="1375029"/>
            <a:ext cx="6667500" cy="4857750"/>
          </a:xfrm>
          <a:prstGeom prst="rect">
            <a:avLst/>
          </a:prstGeom>
        </p:spPr>
      </p:pic>
      <p:sp>
        <p:nvSpPr>
          <p:cNvPr id="4" name="Rectangle 3"/>
          <p:cNvSpPr/>
          <p:nvPr/>
        </p:nvSpPr>
        <p:spPr>
          <a:xfrm>
            <a:off x="7455408" y="1375029"/>
            <a:ext cx="3883152" cy="2123658"/>
          </a:xfrm>
          <a:prstGeom prst="rect">
            <a:avLst/>
          </a:prstGeom>
        </p:spPr>
        <p:txBody>
          <a:bodyPr wrap="square">
            <a:spAutoFit/>
          </a:bodyPr>
          <a:lstStyle/>
          <a:p>
            <a:r>
              <a:rPr lang="en-US" sz="2800" b="1" dirty="0" smtClean="0">
                <a:solidFill>
                  <a:srgbClr val="FF66CC"/>
                </a:solidFill>
              </a:rPr>
              <a:t>Observation:</a:t>
            </a:r>
          </a:p>
          <a:p>
            <a:r>
              <a:rPr lang="en-US" sz="2000" b="1" dirty="0" smtClean="0">
                <a:solidFill>
                  <a:schemeClr val="bg1"/>
                </a:solidFill>
              </a:rPr>
              <a:t>- From the graph, 225 patients survived for more than 5 years and 81 died within 5 years.</a:t>
            </a:r>
          </a:p>
          <a:p>
            <a:r>
              <a:rPr lang="en-US" sz="2000" b="1" dirty="0" smtClean="0">
                <a:solidFill>
                  <a:schemeClr val="bg1"/>
                </a:solidFill>
              </a:rPr>
              <a:t>- 73% patients survived after 5years of operation.</a:t>
            </a:r>
            <a:endParaRPr lang="en-IN" sz="2000" b="1" dirty="0">
              <a:solidFill>
                <a:schemeClr val="bg1"/>
              </a:solidFill>
            </a:endParaRPr>
          </a:p>
        </p:txBody>
      </p:sp>
    </p:spTree>
    <p:extLst>
      <p:ext uri="{BB962C8B-B14F-4D97-AF65-F5344CB8AC3E}">
        <p14:creationId xmlns:p14="http://schemas.microsoft.com/office/powerpoint/2010/main" val="2401414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5524" y="299966"/>
            <a:ext cx="5505994" cy="523220"/>
          </a:xfrm>
          <a:prstGeom prst="rect">
            <a:avLst/>
          </a:prstGeom>
        </p:spPr>
        <p:txBody>
          <a:bodyPr wrap="none">
            <a:spAutoFit/>
          </a:bodyPr>
          <a:lstStyle/>
          <a:p>
            <a:r>
              <a:rPr lang="en-US" sz="2800" b="1" dirty="0" smtClean="0">
                <a:solidFill>
                  <a:srgbClr val="FF66CC"/>
                </a:solidFill>
              </a:rPr>
              <a:t>Which age group patients survived?</a:t>
            </a:r>
            <a:endParaRPr lang="en-IN" sz="2800" b="1" dirty="0">
              <a:solidFill>
                <a:srgbClr val="FF66CC"/>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2" y="1024129"/>
            <a:ext cx="11978640" cy="3902936"/>
          </a:xfrm>
          <a:prstGeom prst="rect">
            <a:avLst/>
          </a:prstGeom>
        </p:spPr>
      </p:pic>
      <p:sp>
        <p:nvSpPr>
          <p:cNvPr id="4" name="Rectangle 3"/>
          <p:cNvSpPr/>
          <p:nvPr/>
        </p:nvSpPr>
        <p:spPr>
          <a:xfrm>
            <a:off x="441960" y="5000216"/>
            <a:ext cx="11655552" cy="1446550"/>
          </a:xfrm>
          <a:prstGeom prst="rect">
            <a:avLst/>
          </a:prstGeom>
        </p:spPr>
        <p:txBody>
          <a:bodyPr wrap="square">
            <a:spAutoFit/>
          </a:bodyPr>
          <a:lstStyle/>
          <a:p>
            <a:r>
              <a:rPr lang="en-US" sz="2800" b="1" dirty="0" smtClean="0">
                <a:solidFill>
                  <a:srgbClr val="FF66CC"/>
                </a:solidFill>
              </a:rPr>
              <a:t>From above graph</a:t>
            </a:r>
          </a:p>
          <a:p>
            <a:r>
              <a:rPr lang="en-US" sz="2000" b="1" dirty="0" smtClean="0">
                <a:solidFill>
                  <a:schemeClr val="bg1"/>
                </a:solidFill>
              </a:rPr>
              <a:t>- In young adulthood (Age below 40), 90% patients survived hence the chances of survival are high.</a:t>
            </a:r>
          </a:p>
          <a:p>
            <a:r>
              <a:rPr lang="en-US" sz="2000" b="1" dirty="0" smtClean="0">
                <a:solidFill>
                  <a:schemeClr val="bg1"/>
                </a:solidFill>
              </a:rPr>
              <a:t>- In middle age(age between 40-65), 70% patients survived.</a:t>
            </a:r>
          </a:p>
          <a:p>
            <a:r>
              <a:rPr lang="en-US" sz="2000" b="1" dirty="0" smtClean="0">
                <a:solidFill>
                  <a:schemeClr val="bg1"/>
                </a:solidFill>
              </a:rPr>
              <a:t>- In old age(Age above 65), 71% patients survived.</a:t>
            </a:r>
            <a:endParaRPr lang="en-IN" sz="2000" b="1" dirty="0">
              <a:solidFill>
                <a:schemeClr val="bg1"/>
              </a:solidFill>
            </a:endParaRPr>
          </a:p>
        </p:txBody>
      </p:sp>
    </p:spTree>
    <p:extLst>
      <p:ext uri="{BB962C8B-B14F-4D97-AF65-F5344CB8AC3E}">
        <p14:creationId xmlns:p14="http://schemas.microsoft.com/office/powerpoint/2010/main" val="3871899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6784" y="280339"/>
            <a:ext cx="10064496" cy="523220"/>
          </a:xfrm>
          <a:prstGeom prst="rect">
            <a:avLst/>
          </a:prstGeom>
        </p:spPr>
        <p:txBody>
          <a:bodyPr wrap="square">
            <a:spAutoFit/>
          </a:bodyPr>
          <a:lstStyle/>
          <a:p>
            <a:r>
              <a:rPr lang="en-US" sz="2800" b="1" dirty="0" smtClean="0">
                <a:solidFill>
                  <a:srgbClr val="FF66CC"/>
                </a:solidFill>
              </a:rPr>
              <a:t>What is the number of positive axillary nodes found in patients?</a:t>
            </a:r>
            <a:endParaRPr lang="en-IN" sz="2800" b="1" dirty="0">
              <a:solidFill>
                <a:srgbClr val="FF66CC"/>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273" y="1026223"/>
            <a:ext cx="7031927" cy="5219129"/>
          </a:xfrm>
          <a:prstGeom prst="rect">
            <a:avLst/>
          </a:prstGeom>
        </p:spPr>
      </p:pic>
      <p:sp>
        <p:nvSpPr>
          <p:cNvPr id="4" name="Rectangle 3"/>
          <p:cNvSpPr/>
          <p:nvPr/>
        </p:nvSpPr>
        <p:spPr>
          <a:xfrm>
            <a:off x="7315200" y="1165967"/>
            <a:ext cx="3675888" cy="2369880"/>
          </a:xfrm>
          <a:prstGeom prst="rect">
            <a:avLst/>
          </a:prstGeom>
        </p:spPr>
        <p:txBody>
          <a:bodyPr wrap="square">
            <a:spAutoFit/>
          </a:bodyPr>
          <a:lstStyle/>
          <a:p>
            <a:r>
              <a:rPr lang="en-US" sz="2800" b="1" dirty="0" smtClean="0">
                <a:solidFill>
                  <a:srgbClr val="FF66CC"/>
                </a:solidFill>
              </a:rPr>
              <a:t>From this graph, </a:t>
            </a:r>
          </a:p>
          <a:p>
            <a:pPr marL="342900" indent="-342900">
              <a:buFontTx/>
              <a:buChar char="-"/>
            </a:pPr>
            <a:r>
              <a:rPr lang="en-US" sz="2000" b="1" dirty="0" smtClean="0">
                <a:solidFill>
                  <a:schemeClr val="bg1"/>
                </a:solidFill>
              </a:rPr>
              <a:t>Almost 87% patients has 0-10 numbers of positive axillary nodes.</a:t>
            </a:r>
          </a:p>
          <a:p>
            <a:pPr marL="342900" indent="-342900">
              <a:buFontTx/>
              <a:buChar char="-"/>
            </a:pPr>
            <a:r>
              <a:rPr lang="en-US" sz="2000" b="1" dirty="0" smtClean="0">
                <a:solidFill>
                  <a:schemeClr val="bg1"/>
                </a:solidFill>
              </a:rPr>
              <a:t>Very few patients have more than 10 positive axillary nodes.</a:t>
            </a:r>
            <a:endParaRPr lang="en-IN" sz="2000" b="1" dirty="0">
              <a:solidFill>
                <a:schemeClr val="bg1"/>
              </a:solidFill>
            </a:endParaRPr>
          </a:p>
        </p:txBody>
      </p:sp>
    </p:spTree>
    <p:extLst>
      <p:ext uri="{BB962C8B-B14F-4D97-AF65-F5344CB8AC3E}">
        <p14:creationId xmlns:p14="http://schemas.microsoft.com/office/powerpoint/2010/main" val="884444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6512" y="243763"/>
            <a:ext cx="11499088" cy="523220"/>
          </a:xfrm>
          <a:prstGeom prst="rect">
            <a:avLst/>
          </a:prstGeom>
        </p:spPr>
        <p:txBody>
          <a:bodyPr wrap="square">
            <a:spAutoFit/>
          </a:bodyPr>
          <a:lstStyle/>
          <a:p>
            <a:r>
              <a:rPr lang="en-US" sz="2800" b="1" dirty="0" smtClean="0">
                <a:solidFill>
                  <a:srgbClr val="FF66CC"/>
                </a:solidFill>
              </a:rPr>
              <a:t>Rate of survival with respect to Cancer stage(Positive axillary nodes)</a:t>
            </a:r>
            <a:endParaRPr lang="en-IN" sz="2800" b="1" dirty="0">
              <a:solidFill>
                <a:srgbClr val="FF66CC"/>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35" y="858643"/>
            <a:ext cx="7476581" cy="5350133"/>
          </a:xfrm>
          <a:prstGeom prst="rect">
            <a:avLst/>
          </a:prstGeom>
        </p:spPr>
      </p:pic>
      <p:sp>
        <p:nvSpPr>
          <p:cNvPr id="4" name="Rectangle 3"/>
          <p:cNvSpPr/>
          <p:nvPr/>
        </p:nvSpPr>
        <p:spPr>
          <a:xfrm>
            <a:off x="7985760" y="1317397"/>
            <a:ext cx="3206496" cy="3293209"/>
          </a:xfrm>
          <a:prstGeom prst="rect">
            <a:avLst/>
          </a:prstGeom>
        </p:spPr>
        <p:txBody>
          <a:bodyPr wrap="square">
            <a:spAutoFit/>
          </a:bodyPr>
          <a:lstStyle/>
          <a:p>
            <a:r>
              <a:rPr lang="en-US" sz="2800" b="1" dirty="0" smtClean="0">
                <a:solidFill>
                  <a:srgbClr val="FF66CC"/>
                </a:solidFill>
              </a:rPr>
              <a:t>Observation</a:t>
            </a:r>
          </a:p>
          <a:p>
            <a:r>
              <a:rPr lang="en-US" sz="2000" b="1" dirty="0" smtClean="0">
                <a:solidFill>
                  <a:schemeClr val="bg1"/>
                </a:solidFill>
              </a:rPr>
              <a:t>From graph,</a:t>
            </a:r>
          </a:p>
          <a:p>
            <a:pPr marL="342900" indent="-342900">
              <a:buFontTx/>
              <a:buChar char="-"/>
            </a:pPr>
            <a:r>
              <a:rPr lang="en-US" sz="2000" b="1" dirty="0" smtClean="0">
                <a:solidFill>
                  <a:schemeClr val="bg1"/>
                </a:solidFill>
              </a:rPr>
              <a:t>Survival rate of Ist stage (less than 10 nodes)cancer is high as compare to others.</a:t>
            </a:r>
          </a:p>
          <a:p>
            <a:pPr marL="342900" indent="-342900">
              <a:buFontTx/>
              <a:buChar char="-"/>
            </a:pPr>
            <a:r>
              <a:rPr lang="en-US" sz="2000" b="1" dirty="0" smtClean="0">
                <a:solidFill>
                  <a:schemeClr val="bg1"/>
                </a:solidFill>
              </a:rPr>
              <a:t>In </a:t>
            </a:r>
            <a:r>
              <a:rPr lang="en-US" sz="2000" b="1" dirty="0" err="1" smtClean="0">
                <a:solidFill>
                  <a:schemeClr val="bg1"/>
                </a:solidFill>
              </a:rPr>
              <a:t>IInd</a:t>
            </a:r>
            <a:r>
              <a:rPr lang="en-US" sz="2000" b="1" dirty="0" smtClean="0">
                <a:solidFill>
                  <a:schemeClr val="bg1"/>
                </a:solidFill>
              </a:rPr>
              <a:t> &amp; </a:t>
            </a:r>
            <a:r>
              <a:rPr lang="en-US" sz="2000" b="1" dirty="0" err="1" smtClean="0">
                <a:solidFill>
                  <a:schemeClr val="bg1"/>
                </a:solidFill>
              </a:rPr>
              <a:t>IIIrd</a:t>
            </a:r>
            <a:r>
              <a:rPr lang="en-US" sz="2000" b="1" dirty="0" smtClean="0">
                <a:solidFill>
                  <a:schemeClr val="bg1"/>
                </a:solidFill>
              </a:rPr>
              <a:t> stage(more than 10 nodes), patients died are slightly higher than the survived.</a:t>
            </a:r>
            <a:endParaRPr lang="en-IN" sz="2000" b="1" dirty="0">
              <a:solidFill>
                <a:schemeClr val="bg1"/>
              </a:solidFill>
            </a:endParaRPr>
          </a:p>
        </p:txBody>
      </p:sp>
    </p:spTree>
    <p:extLst>
      <p:ext uri="{BB962C8B-B14F-4D97-AF65-F5344CB8AC3E}">
        <p14:creationId xmlns:p14="http://schemas.microsoft.com/office/powerpoint/2010/main" val="3594658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5204" y="153662"/>
            <a:ext cx="9898479" cy="523220"/>
          </a:xfrm>
          <a:prstGeom prst="rect">
            <a:avLst/>
          </a:prstGeom>
        </p:spPr>
        <p:txBody>
          <a:bodyPr wrap="none">
            <a:spAutoFit/>
          </a:bodyPr>
          <a:lstStyle/>
          <a:p>
            <a:r>
              <a:rPr lang="en-US" sz="2800" b="1" dirty="0" smtClean="0">
                <a:solidFill>
                  <a:srgbClr val="FF66CC"/>
                </a:solidFill>
              </a:rPr>
              <a:t>Analyzing survival rate with Cancer stage(Positive axillary nodes).</a:t>
            </a:r>
            <a:endParaRPr lang="en-IN" sz="2800" b="1" dirty="0">
              <a:solidFill>
                <a:srgbClr val="FF66CC"/>
              </a:solidFill>
            </a:endParaRPr>
          </a:p>
        </p:txBody>
      </p:sp>
      <p:sp>
        <p:nvSpPr>
          <p:cNvPr id="4" name="Rectangle 3"/>
          <p:cNvSpPr/>
          <p:nvPr/>
        </p:nvSpPr>
        <p:spPr>
          <a:xfrm>
            <a:off x="281940" y="4729877"/>
            <a:ext cx="11910060" cy="1754326"/>
          </a:xfrm>
          <a:prstGeom prst="rect">
            <a:avLst/>
          </a:prstGeom>
        </p:spPr>
        <p:txBody>
          <a:bodyPr wrap="square">
            <a:spAutoFit/>
          </a:bodyPr>
          <a:lstStyle/>
          <a:p>
            <a:r>
              <a:rPr lang="en-US" sz="2800" b="1" dirty="0" smtClean="0">
                <a:solidFill>
                  <a:srgbClr val="FF66CC"/>
                </a:solidFill>
              </a:rPr>
              <a:t>Observation:</a:t>
            </a:r>
          </a:p>
          <a:p>
            <a:r>
              <a:rPr lang="en-US" sz="2000" b="1" dirty="0" smtClean="0">
                <a:solidFill>
                  <a:schemeClr val="bg1"/>
                </a:solidFill>
              </a:rPr>
              <a:t>From above graph,</a:t>
            </a:r>
          </a:p>
          <a:p>
            <a:r>
              <a:rPr lang="en-US" sz="2000" b="1" dirty="0" smtClean="0">
                <a:solidFill>
                  <a:schemeClr val="bg1"/>
                </a:solidFill>
              </a:rPr>
              <a:t>- 78% patients survived with less than 10 positive axillary nodes.</a:t>
            </a:r>
          </a:p>
          <a:p>
            <a:r>
              <a:rPr lang="en-US" sz="2000" b="1" dirty="0" smtClean="0">
                <a:solidFill>
                  <a:schemeClr val="bg1"/>
                </a:solidFill>
              </a:rPr>
              <a:t>- With positive axillary nodes greater than 20, more patients died than survived.</a:t>
            </a:r>
          </a:p>
          <a:p>
            <a:r>
              <a:rPr lang="en-US" sz="2000" b="1" dirty="0" smtClean="0">
                <a:solidFill>
                  <a:schemeClr val="bg1"/>
                </a:solidFill>
              </a:rPr>
              <a:t>- Maximum nodes found in patients is 52.</a:t>
            </a:r>
            <a:endParaRPr lang="en-IN" sz="2000" b="1"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6" y="967045"/>
            <a:ext cx="11259182" cy="3762832"/>
          </a:xfrm>
          <a:prstGeom prst="rect">
            <a:avLst/>
          </a:prstGeom>
        </p:spPr>
      </p:pic>
    </p:spTree>
    <p:extLst>
      <p:ext uri="{BB962C8B-B14F-4D97-AF65-F5344CB8AC3E}">
        <p14:creationId xmlns:p14="http://schemas.microsoft.com/office/powerpoint/2010/main" val="1780327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breast cancer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417570" y="1073933"/>
            <a:ext cx="4856393" cy="4726394"/>
          </a:xfrm>
          <a:prstGeom prst="rect">
            <a:avLst/>
          </a:prstGeom>
        </p:spPr>
      </p:pic>
      <p:sp>
        <p:nvSpPr>
          <p:cNvPr id="4" name="Rectangle 3"/>
          <p:cNvSpPr/>
          <p:nvPr/>
        </p:nvSpPr>
        <p:spPr>
          <a:xfrm>
            <a:off x="5828598" y="1073932"/>
            <a:ext cx="4737802" cy="1508105"/>
          </a:xfrm>
          <a:prstGeom prst="rect">
            <a:avLst/>
          </a:prstGeom>
        </p:spPr>
        <p:txBody>
          <a:bodyPr wrap="square">
            <a:spAutoFit/>
          </a:bodyPr>
          <a:lstStyle/>
          <a:p>
            <a:r>
              <a:rPr lang="en-US" sz="2800" b="1" dirty="0" smtClean="0">
                <a:solidFill>
                  <a:srgbClr val="FF66CC"/>
                </a:solidFill>
              </a:rPr>
              <a:t>Observation </a:t>
            </a:r>
          </a:p>
          <a:p>
            <a:r>
              <a:rPr lang="en-US" sz="2400" b="1" dirty="0" smtClean="0">
                <a:solidFill>
                  <a:schemeClr val="bg1"/>
                </a:solidFill>
              </a:rPr>
              <a:t>From the graph</a:t>
            </a:r>
          </a:p>
          <a:p>
            <a:r>
              <a:rPr lang="en-US" sz="2000" b="1" dirty="0" smtClean="0">
                <a:solidFill>
                  <a:schemeClr val="bg1"/>
                </a:solidFill>
              </a:rPr>
              <a:t>- 44</a:t>
            </a:r>
            <a:r>
              <a:rPr lang="en-US" sz="2000" b="1" dirty="0">
                <a:solidFill>
                  <a:schemeClr val="bg1"/>
                </a:solidFill>
              </a:rPr>
              <a:t>% patients have 0</a:t>
            </a:r>
            <a:r>
              <a:rPr lang="en-US" sz="2000" b="1" dirty="0" smtClean="0">
                <a:solidFill>
                  <a:schemeClr val="bg1"/>
                </a:solidFill>
              </a:rPr>
              <a:t> </a:t>
            </a:r>
            <a:r>
              <a:rPr lang="en-US" sz="2000" b="1" dirty="0">
                <a:solidFill>
                  <a:schemeClr val="bg1"/>
                </a:solidFill>
              </a:rPr>
              <a:t>positive axillary nodes and their </a:t>
            </a:r>
            <a:r>
              <a:rPr lang="en-US" sz="2000" b="1" dirty="0" smtClean="0">
                <a:solidFill>
                  <a:schemeClr val="bg1"/>
                </a:solidFill>
              </a:rPr>
              <a:t>survival rate </a:t>
            </a:r>
            <a:r>
              <a:rPr lang="en-US" sz="2000" b="1" dirty="0">
                <a:solidFill>
                  <a:schemeClr val="bg1"/>
                </a:solidFill>
              </a:rPr>
              <a:t>86%.</a:t>
            </a:r>
            <a:endParaRPr lang="en-IN" sz="2000" b="1" dirty="0">
              <a:solidFill>
                <a:schemeClr val="bg1"/>
              </a:solidFill>
            </a:endParaRPr>
          </a:p>
        </p:txBody>
      </p:sp>
      <p:sp>
        <p:nvSpPr>
          <p:cNvPr id="5" name="TextBox 4"/>
          <p:cNvSpPr txBox="1"/>
          <p:nvPr/>
        </p:nvSpPr>
        <p:spPr>
          <a:xfrm>
            <a:off x="147923" y="175491"/>
            <a:ext cx="7961603" cy="523220"/>
          </a:xfrm>
          <a:prstGeom prst="rect">
            <a:avLst/>
          </a:prstGeom>
          <a:noFill/>
        </p:spPr>
        <p:txBody>
          <a:bodyPr wrap="none" rtlCol="0">
            <a:spAutoFit/>
          </a:bodyPr>
          <a:lstStyle/>
          <a:p>
            <a:r>
              <a:rPr lang="en-US" sz="2800" b="1" dirty="0" smtClean="0">
                <a:solidFill>
                  <a:srgbClr val="FF66CC"/>
                </a:solidFill>
              </a:rPr>
              <a:t>Analyzing survival rate with 0 positive axillary nodes</a:t>
            </a:r>
            <a:endParaRPr lang="en-IN" sz="2800" b="1" dirty="0">
              <a:solidFill>
                <a:srgbClr val="FF66CC"/>
              </a:solidFill>
            </a:endParaRPr>
          </a:p>
        </p:txBody>
      </p:sp>
    </p:spTree>
    <p:extLst>
      <p:ext uri="{BB962C8B-B14F-4D97-AF65-F5344CB8AC3E}">
        <p14:creationId xmlns:p14="http://schemas.microsoft.com/office/powerpoint/2010/main" val="206433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2609</TotalTime>
  <Words>1025</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Helvetica Neue</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Kallurwar</dc:creator>
  <cp:lastModifiedBy>Yash Kallurwar</cp:lastModifiedBy>
  <cp:revision>67</cp:revision>
  <dcterms:created xsi:type="dcterms:W3CDTF">2019-04-08T05:05:08Z</dcterms:created>
  <dcterms:modified xsi:type="dcterms:W3CDTF">2019-04-12T05:29:40Z</dcterms:modified>
</cp:coreProperties>
</file>