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theme" Target="theme/them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presProps" Target="pres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6958b591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26958b591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226958b5912_2_7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6958b591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6958b591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6958b591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6958b591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6958b591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6958b591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6958b591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6958b591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6958b591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6958b591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6958b591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6958b591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6958b5912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58" name="Google Shape;258;g226958b5912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6958b5912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226958b5912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66" name="Google Shape;266;g226958b5912_2_103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"/>
              <a:t>17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fdb3bb6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fdb3bb6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fdb3bb6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fdb3bb6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6958b5912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37" name="Google Shape;137;g226958b591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fdb3bb6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fdb3bb6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fdb3bb61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dfdb3bb61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fdb3bb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fdb3bb61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fdb3bb6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fdb3bb6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fdb3bb61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fdb3bb61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fdb3bb61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fdb3bb61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fdb3bb61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dfdb3bb61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fdb3bb61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fdb3bb61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fdb3bb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dfdb3bb61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6958b5912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45" name="Google Shape;145;g226958b5912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6958b59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6958b59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6958b59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6958b59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6958b59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6958b59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6958b59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6958b59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6958b591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6958b591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6958b59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6958b59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62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3200"/>
              <a:buNone/>
              <a:defRPr cap="none">
                <a:solidFill>
                  <a:srgbClr val="8C8C8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800"/>
              <a:buNone/>
              <a:defRPr cap="none">
                <a:solidFill>
                  <a:srgbClr val="8C8C8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400"/>
              <a:buNone/>
              <a:defRPr cap="none">
                <a:solidFill>
                  <a:srgbClr val="8C8C8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cap="none">
                <a:solidFill>
                  <a:srgbClr val="8C8C8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cap="none">
                <a:solidFill>
                  <a:srgbClr val="8C8C8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cap="none">
                <a:solidFill>
                  <a:srgbClr val="8C8C8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cap="none">
                <a:solidFill>
                  <a:srgbClr val="8C8C8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cap="none">
                <a:solidFill>
                  <a:srgbClr val="8C8C8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cap="none">
                <a:solidFill>
                  <a:srgbClr val="8C8C8C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630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630" y="2180273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sz="2000" cap="none">
                <a:solidFill>
                  <a:srgbClr val="8C8C8C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 sz="1800" cap="none">
                <a:solidFill>
                  <a:srgbClr val="8C8C8C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 cap="none">
                <a:solidFill>
                  <a:srgbClr val="8C8C8C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400"/>
              <a:buNone/>
              <a:defRPr sz="1400" cap="none">
                <a:solidFill>
                  <a:srgbClr val="8C8C8C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400"/>
              <a:buNone/>
              <a:defRPr sz="1400" cap="none">
                <a:solidFill>
                  <a:srgbClr val="8C8C8C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400"/>
              <a:buNone/>
              <a:defRPr sz="1400" cap="none">
                <a:solidFill>
                  <a:srgbClr val="8C8C8C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400"/>
              <a:buNone/>
              <a:defRPr sz="1400" cap="none">
                <a:solidFill>
                  <a:srgbClr val="8C8C8C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400"/>
              <a:buNone/>
              <a:defRPr sz="1400" cap="none">
                <a:solidFill>
                  <a:srgbClr val="8C8C8C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400"/>
              <a:buNone/>
              <a:defRPr sz="1400" cap="none">
                <a:solidFill>
                  <a:srgbClr val="8C8C8C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62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cap="none"/>
            </a:lvl1pPr>
            <a:lvl2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 cap="none"/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 cap="none"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 cap="none"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cap="none"/>
            </a:lvl1pPr>
            <a:lvl2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 cap="none"/>
            </a:lvl2pPr>
            <a:lvl3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 cap="none"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 cap="none"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62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573"/>
            <a:ext cx="4040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400" cy="29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cap="none"/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cap="none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 cap="none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 cap="none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57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cap="none"/>
            </a:lvl1pPr>
            <a:lvl2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cap="none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cap="none"/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 cap="none"/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 cap="none"/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6pPr>
            <a:lvl7pPr marL="320040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7pPr>
            <a:lvl8pPr marL="365760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8pPr>
            <a:lvl9pPr marL="411480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cap="none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62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7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cap="none"/>
            </a:lvl1pPr>
            <a:lvl2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cap="none"/>
            </a:lvl2pPr>
            <a:lvl3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cap="none"/>
            </a:lvl3pPr>
            <a:lvl4pPr marL="182880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cap="none"/>
            </a:lvl4pPr>
            <a:lvl5pPr marL="228600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cap="none"/>
            </a:lvl5pPr>
            <a:lvl6pPr marL="274320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6pPr>
            <a:lvl7pPr marL="320040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7pPr>
            <a:lvl8pPr marL="365760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8pPr>
            <a:lvl9pPr marL="411480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cap="none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7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605" y="3600450"/>
            <a:ext cx="54864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cap="none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605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605" y="4025741"/>
            <a:ext cx="54864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62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600" y="-1217250"/>
            <a:ext cx="3394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1" y="1371867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334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62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C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8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8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8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8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8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8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907325" y="393775"/>
            <a:ext cx="73041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" sz="1400" b="1" cap="none">
                <a:latin typeface="Times New Roman"/>
                <a:ea typeface="Times New Roman"/>
                <a:cs typeface="Times New Roman"/>
                <a:sym typeface="Times New Roman"/>
              </a:rPr>
              <a:t>UNIVERSITY COLLEGE OF ENGINEERING,PANRUTI</a:t>
            </a:r>
            <a:br>
              <a:rPr lang="en" sz="4000" b="1"/>
            </a:br>
            <a:r>
              <a:rPr lang="en" sz="1400" b="1" cap="none">
                <a:latin typeface="Times New Roman"/>
                <a:ea typeface="Times New Roman"/>
                <a:cs typeface="Times New Roman"/>
                <a:sym typeface="Times New Roman"/>
              </a:rPr>
              <a:t>(A CONSTITUENT COLLEGE OF ANNA UNIVERSITY, CHENNAI)</a:t>
            </a:r>
            <a:br>
              <a:rPr lang="en" sz="4000" b="1"/>
            </a:br>
            <a:r>
              <a:rPr lang="en" sz="1400" b="1" cap="none">
                <a:latin typeface="Times New Roman"/>
                <a:ea typeface="Times New Roman"/>
                <a:cs typeface="Times New Roman"/>
                <a:sym typeface="Times New Roman"/>
              </a:rPr>
              <a:t>PANRUTI - 607 106.</a:t>
            </a:r>
            <a:br>
              <a:rPr lang="en" sz="4000" b="1"/>
            </a:br>
            <a:r>
              <a:rPr lang="en" sz="1400" b="1" cap="none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907450" y="1372475"/>
            <a:ext cx="7310700" cy="3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2300" cap="none"/>
              <a:t>FINAL YEAR PROJECT - </a:t>
            </a:r>
            <a:r>
              <a:rPr lang="en" sz="2300"/>
              <a:t>FIRST </a:t>
            </a:r>
            <a:r>
              <a:rPr lang="en" sz="2300" cap="none"/>
              <a:t>REVIEW</a:t>
            </a:r>
            <a:endParaRPr sz="2300"/>
          </a:p>
          <a:p>
            <a:pPr marL="3429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2300"/>
          </a:p>
          <a:p>
            <a:pPr marL="342900" lvl="0" indent="-34290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b="1" cap="none"/>
              <a:t>Batch no :10                       		                                  Date :2</a:t>
            </a:r>
            <a:r>
              <a:rPr lang="en" sz="1235" b="1"/>
              <a:t>9</a:t>
            </a:r>
            <a:r>
              <a:rPr lang="en" sz="1235" b="1" cap="none"/>
              <a:t>-0</a:t>
            </a:r>
            <a:r>
              <a:rPr lang="en" sz="1235" b="1"/>
              <a:t>3</a:t>
            </a:r>
            <a:r>
              <a:rPr lang="en" sz="1235" b="1" cap="none"/>
              <a:t>-2023</a:t>
            </a:r>
            <a:endParaRPr sz="1235" b="1" cap="none"/>
          </a:p>
          <a:p>
            <a:pPr marL="342900" lvl="0" indent="-34290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endParaRPr sz="1235" b="1" cap="none"/>
          </a:p>
          <a:p>
            <a:pPr marL="342900" lvl="0" indent="-34290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b="1" cap="none"/>
              <a:t>PREDICTIVE AGRICULTURE:IMPROVING CROP YIELDS WITH</a:t>
            </a:r>
            <a:endParaRPr sz="1235" b="1"/>
          </a:p>
          <a:p>
            <a:pPr marL="342900" lvl="0" indent="-34290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b="1" cap="none"/>
              <a:t>DATA - DRIVEN INSIGHTS</a:t>
            </a:r>
            <a:endParaRPr sz="1235" b="1" cap="none"/>
          </a:p>
          <a:p>
            <a:pPr marL="342900" lvl="0" indent="-34290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endParaRPr sz="1235" b="1" cap="none"/>
          </a:p>
          <a:p>
            <a:pPr marL="342900" lvl="0" indent="-34290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b="1" u="sng" cap="none"/>
              <a:t>PRESENTED BY</a:t>
            </a:r>
            <a:endParaRPr sz="1235" b="1" u="sng" cap="none"/>
          </a:p>
          <a:p>
            <a:pPr marL="342900" lvl="0" indent="-34290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endParaRPr sz="1235" cap="none"/>
          </a:p>
          <a:p>
            <a:pPr marL="742950" lvl="1" indent="-28575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cap="none"/>
              <a:t>ABINASH M                      (422619104001)</a:t>
            </a:r>
            <a:endParaRPr sz="2300"/>
          </a:p>
          <a:p>
            <a:pPr marL="742950" lvl="1" indent="-28575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cap="none"/>
              <a:t>AKALYA A                         (422619104003)</a:t>
            </a:r>
            <a:endParaRPr sz="2300"/>
          </a:p>
          <a:p>
            <a:pPr marL="742950" lvl="1" indent="-28575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cap="none"/>
              <a:t>BHAVESHRAJ A                (422619104006)</a:t>
            </a:r>
            <a:endParaRPr sz="2300"/>
          </a:p>
          <a:p>
            <a:pPr marL="742950" lvl="1" indent="-28575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endParaRPr sz="1235" cap="none"/>
          </a:p>
          <a:p>
            <a:pPr marL="0" lvl="1" indent="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235" b="1" u="sng" cap="none"/>
              <a:t>GUIDED BY</a:t>
            </a:r>
            <a:r>
              <a:rPr lang="en" sz="1235" b="1" cap="none"/>
              <a:t> </a:t>
            </a:r>
            <a:endParaRPr sz="1235" b="1"/>
          </a:p>
          <a:p>
            <a:pPr marL="0" lvl="1" indent="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735"/>
              <a:buNone/>
            </a:pPr>
            <a:r>
              <a:rPr lang="en" sz="1485" cap="none"/>
              <a:t>MRS.A.SIVARANJANI., M.TECH.,</a:t>
            </a:r>
            <a:endParaRPr sz="1485"/>
          </a:p>
          <a:p>
            <a:pPr marL="742950" lvl="1" indent="-285750" algn="ctr" rtl="0">
              <a:lnSpc>
                <a:spcPct val="8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</a:pPr>
            <a:endParaRPr sz="1485" cap="none"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225" y="319550"/>
            <a:ext cx="1015750" cy="8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5"/>
          <p:cNvCxnSpPr/>
          <p:nvPr/>
        </p:nvCxnSpPr>
        <p:spPr>
          <a:xfrm rot="10800000" flipH="1">
            <a:off x="901875" y="1285200"/>
            <a:ext cx="7310700" cy="3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301250" y="437850"/>
            <a:ext cx="654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896400" y="1152475"/>
            <a:ext cx="7321200" cy="3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IMPROVED ACCURACY: improvised accuracy in predicting or classifying new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IMPROVED INSIGHTS:reveal insights and patterns in data that may not be immediately apparent to human analysis.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IMPROVED DECISION MAKING: It can provide decision support to humans,helping them more informed decisions based on the data and predictions.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" name="Google Shape;228;p34"/>
          <p:cNvCxnSpPr/>
          <p:nvPr/>
        </p:nvCxnSpPr>
        <p:spPr>
          <a:xfrm>
            <a:off x="1161350" y="1010550"/>
            <a:ext cx="69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925" y="952759"/>
            <a:ext cx="7158000" cy="40078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1069775" y="176400"/>
            <a:ext cx="71580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1st Module 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1146075" y="888450"/>
            <a:ext cx="7081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75" y="277925"/>
            <a:ext cx="7814475" cy="48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5" y="332675"/>
            <a:ext cx="8398501" cy="46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5" y="262675"/>
            <a:ext cx="8418226" cy="48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25" y="152400"/>
            <a:ext cx="8609950" cy="49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457150" y="2062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b="1" u="sng" cap="none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u="sng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cap="none"/>
              <a:t>Improvised   extreme  learning  machine for  crop  yield  prediction by Swati vashisht, Praveen kumar, Munesh chandra.(2021)</a:t>
            </a:r>
            <a:endParaRPr sz="2000" cap="none"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SzPts val="2000"/>
              <a:buChar char="●"/>
            </a:pPr>
            <a:r>
              <a:rPr lang="en" sz="2000" cap="none"/>
              <a:t>Prediction of crop yield based on soil moisture using machine learning algorithms by Sindhu madhuri G, Sameer paudel, Prasanth giri, Shanthanu bagathur karki (2020)</a:t>
            </a:r>
            <a:endParaRPr sz="2000"/>
          </a:p>
          <a:p>
            <a:pPr marL="457200" lvl="0" indent="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SzPts val="2000"/>
              <a:buChar char="●"/>
            </a:pPr>
            <a:r>
              <a:rPr lang="en" sz="2000" cap="none"/>
              <a:t>Crop yield prediction using machine learning algorithm by Iswariya,</a:t>
            </a:r>
            <a:r>
              <a:rPr lang="en" sz="2000"/>
              <a:t> </a:t>
            </a:r>
            <a:r>
              <a:rPr lang="en" sz="2000" cap="none"/>
              <a:t>Nagapooja, Ragavi.(2022 )</a:t>
            </a:r>
            <a:endParaRPr sz="2000"/>
          </a:p>
          <a:p>
            <a:pPr marL="457200" lvl="0" indent="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SzPts val="2000"/>
              <a:buChar char="●"/>
            </a:pPr>
            <a:r>
              <a:rPr lang="en" sz="2000" cap="none"/>
              <a:t>A patch-image based classification approach for detection of weeds in sugar beet crop S.Imran moazzam, Umar s.khan, Waqar </a:t>
            </a:r>
            <a:r>
              <a:rPr lang="en" sz="2000"/>
              <a:t>s</a:t>
            </a:r>
            <a:r>
              <a:rPr lang="en" sz="2000" cap="none"/>
              <a:t>, javid iqbal, and</a:t>
            </a:r>
            <a:r>
              <a:rPr lang="en" sz="2000"/>
              <a:t> </a:t>
            </a:r>
            <a:r>
              <a:rPr lang="en" sz="2000" cap="none"/>
              <a:t>Amir hamza.(2021)</a:t>
            </a:r>
            <a:endParaRPr sz="2000" b="1" cap="none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457200" y="20621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Intelicrop: an ensemble model to predict crop using machine learning algorithms Meera gandhi Sasmitha s, Choudhury(2022)</a:t>
            </a:r>
            <a:endParaRPr sz="2000"/>
          </a:p>
          <a:p>
            <a:pPr marL="457200" lvl="0" indent="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457200" lvl="0" indent="-355600" algn="just" rtl="0">
              <a:lnSpc>
                <a:spcPct val="80000"/>
              </a:lnSpc>
              <a:spcBef>
                <a:spcPts val="535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Crop and weed classification in aerial imagery sesame crop field using patch based deep learning models, Umars.khan, Waqars.qureshi, Wahir namas.(2022)</a:t>
            </a:r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923125" y="206225"/>
            <a:ext cx="7321200" cy="77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latin typeface="Times New Roman"/>
                <a:ea typeface="Times New Roman"/>
                <a:cs typeface="Times New Roman"/>
                <a:sym typeface="Times New Roman"/>
              </a:rPr>
              <a:t>30% of coding implementation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6" name="Google Shape;276;p42"/>
          <p:cNvCxnSpPr/>
          <p:nvPr/>
        </p:nvCxnSpPr>
        <p:spPr>
          <a:xfrm>
            <a:off x="1110150" y="896275"/>
            <a:ext cx="721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25" y="896275"/>
            <a:ext cx="7321200" cy="371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75" y="443600"/>
            <a:ext cx="7301601" cy="4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804850" y="206200"/>
            <a:ext cx="54909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sz="4000" b="1" u="sng" cap="none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900" b="1" u="sng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907450" y="1200150"/>
            <a:ext cx="73041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in agriculture enables farmers to make data-driven decisions that can help them increase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their </a:t>
            </a: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profits even as lowering their environmental impact.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can forecast crop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defects</a:t>
            </a: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help them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their forecasting abilities.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will be trained on a dataset of past and present crop data, utilizing a variety of computer vision techniques and algorithms to define patterns and make reliable estimate.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aims to support farmers in making informed planting and harvesting decisions, improve overall its productivity and efficiency of their agriculture production.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42" name="Google Shape;142;p26"/>
          <p:cNvCxnSpPr/>
          <p:nvPr/>
        </p:nvCxnSpPr>
        <p:spPr>
          <a:xfrm>
            <a:off x="906000" y="1063300"/>
            <a:ext cx="73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00" y="569600"/>
            <a:ext cx="7334501" cy="404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50" y="436253"/>
            <a:ext cx="7311874" cy="411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00" y="418687"/>
            <a:ext cx="7375000" cy="414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375" y="466650"/>
            <a:ext cx="7338552" cy="40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00" y="460161"/>
            <a:ext cx="7340051" cy="412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75" y="425725"/>
            <a:ext cx="7642674" cy="422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00" y="458025"/>
            <a:ext cx="7347851" cy="41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900" y="483750"/>
            <a:ext cx="7347851" cy="40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25" y="446272"/>
            <a:ext cx="7290274" cy="4098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903900" y="340350"/>
            <a:ext cx="73326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None/>
            </a:pPr>
            <a:r>
              <a:rPr lang="en" sz="3200" b="1" u="sng" cap="none"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sz="3200" b="1" u="sng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904000" y="1151950"/>
            <a:ext cx="73326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60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000" b="1" cap="none"/>
              <a:t>The proposed work aims to develop a novel ML-based solution that can provide farmers with valuable insights into crop patches, helping to improve productivity and profitability in agriculture.</a:t>
            </a:r>
            <a:endParaRPr sz="2000" b="1" cap="none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460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000" b="1"/>
              <a:t>The proposed solution will helpful for the farmers to improve and develop their cultivation techniques profitably.</a:t>
            </a:r>
            <a:endParaRPr sz="2000" b="1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000" b="1" cap="none"/>
              <a:t>The objective is to develop an automated crop patch detection system that can accurately identify and map crop patches to give better suggestions to farmers.</a:t>
            </a:r>
            <a:endParaRPr sz="2000" b="1" cap="none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 </a:t>
            </a:r>
            <a:endParaRPr sz="2200" b="1"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Times New Roman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 rot="10800000" flipH="1">
            <a:off x="889675" y="1042250"/>
            <a:ext cx="7335600" cy="2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1878700" y="3541850"/>
            <a:ext cx="1021500" cy="9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Exploration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(EDA) visualize data </a:t>
            </a:r>
            <a:endParaRPr sz="1200"/>
          </a:p>
        </p:txBody>
      </p:sp>
      <p:sp>
        <p:nvSpPr>
          <p:cNvPr id="156" name="Google Shape;156;p28"/>
          <p:cNvSpPr/>
          <p:nvPr/>
        </p:nvSpPr>
        <p:spPr>
          <a:xfrm>
            <a:off x="3673100" y="1922325"/>
            <a:ext cx="1187100" cy="77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2152300" y="812625"/>
            <a:ext cx="1021500" cy="11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cleaning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(handle outliers and dup)</a:t>
            </a:r>
            <a:endParaRPr sz="1200"/>
          </a:p>
        </p:txBody>
      </p:sp>
      <p:sp>
        <p:nvSpPr>
          <p:cNvPr id="158" name="Google Shape;158;p28"/>
          <p:cNvSpPr/>
          <p:nvPr/>
        </p:nvSpPr>
        <p:spPr>
          <a:xfrm>
            <a:off x="5219775" y="1803225"/>
            <a:ext cx="1114200" cy="9168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selection(selecting algorithms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)</a:t>
            </a:r>
            <a:endParaRPr sz="1200"/>
          </a:p>
        </p:txBody>
      </p:sp>
      <p:sp>
        <p:nvSpPr>
          <p:cNvPr id="159" name="Google Shape;159;p28"/>
          <p:cNvSpPr/>
          <p:nvPr/>
        </p:nvSpPr>
        <p:spPr>
          <a:xfrm>
            <a:off x="3535725" y="3541850"/>
            <a:ext cx="647700" cy="610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Training </a:t>
            </a:r>
            <a:endParaRPr sz="1000"/>
          </a:p>
        </p:txBody>
      </p:sp>
      <p:sp>
        <p:nvSpPr>
          <p:cNvPr id="160" name="Google Shape;160;p28"/>
          <p:cNvSpPr/>
          <p:nvPr/>
        </p:nvSpPr>
        <p:spPr>
          <a:xfrm>
            <a:off x="4572100" y="3541850"/>
            <a:ext cx="647700" cy="610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Testing</a:t>
            </a:r>
            <a:endParaRPr sz="1100"/>
          </a:p>
        </p:txBody>
      </p:sp>
      <p:sp>
        <p:nvSpPr>
          <p:cNvPr id="161" name="Google Shape;161;p28"/>
          <p:cNvSpPr/>
          <p:nvPr/>
        </p:nvSpPr>
        <p:spPr>
          <a:xfrm>
            <a:off x="7197700" y="3541850"/>
            <a:ext cx="1114200" cy="1075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TESTING</a:t>
            </a:r>
            <a:endParaRPr sz="1000"/>
          </a:p>
        </p:txBody>
      </p:sp>
      <p:sp>
        <p:nvSpPr>
          <p:cNvPr id="162" name="Google Shape;162;p28"/>
          <p:cNvSpPr/>
          <p:nvPr/>
        </p:nvSpPr>
        <p:spPr>
          <a:xfrm>
            <a:off x="6945750" y="1922325"/>
            <a:ext cx="1114200" cy="277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evaluation</a:t>
            </a:r>
            <a:endParaRPr sz="1000"/>
          </a:p>
        </p:txBody>
      </p:sp>
      <p:sp>
        <p:nvSpPr>
          <p:cNvPr id="163" name="Google Shape;163;p28"/>
          <p:cNvSpPr/>
          <p:nvPr/>
        </p:nvSpPr>
        <p:spPr>
          <a:xfrm>
            <a:off x="685725" y="2443175"/>
            <a:ext cx="917100" cy="78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COLLECTION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(CSV,JSON,etc)</a:t>
            </a:r>
            <a:endParaRPr sz="1000"/>
          </a:p>
        </p:txBody>
      </p:sp>
      <p:sp>
        <p:nvSpPr>
          <p:cNvPr id="164" name="Google Shape;164;p28"/>
          <p:cNvSpPr/>
          <p:nvPr/>
        </p:nvSpPr>
        <p:spPr>
          <a:xfrm>
            <a:off x="6533650" y="1526025"/>
            <a:ext cx="1114200" cy="277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 training</a:t>
            </a:r>
            <a:endParaRPr sz="1100"/>
          </a:p>
        </p:txBody>
      </p:sp>
      <p:sp>
        <p:nvSpPr>
          <p:cNvPr id="165" name="Google Shape;165;p28"/>
          <p:cNvSpPr/>
          <p:nvPr/>
        </p:nvSpPr>
        <p:spPr>
          <a:xfrm>
            <a:off x="7329000" y="2318625"/>
            <a:ext cx="1187100" cy="277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Hyperparameter tuning</a:t>
            </a:r>
            <a:endParaRPr sz="1000"/>
          </a:p>
        </p:txBody>
      </p:sp>
      <p:cxnSp>
        <p:nvCxnSpPr>
          <p:cNvPr id="166" name="Google Shape;166;p28"/>
          <p:cNvCxnSpPr>
            <a:stCxn id="163" idx="0"/>
            <a:endCxn id="157" idx="1"/>
          </p:cNvCxnSpPr>
          <p:nvPr/>
        </p:nvCxnSpPr>
        <p:spPr>
          <a:xfrm rot="-5400000">
            <a:off x="1110375" y="1401275"/>
            <a:ext cx="1075800" cy="10080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8"/>
          <p:cNvCxnSpPr>
            <a:stCxn id="163" idx="2"/>
            <a:endCxn id="155" idx="1"/>
          </p:cNvCxnSpPr>
          <p:nvPr/>
        </p:nvCxnSpPr>
        <p:spPr>
          <a:xfrm rot="-5400000" flipH="1">
            <a:off x="1124325" y="3245825"/>
            <a:ext cx="774300" cy="7344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8"/>
          <p:cNvCxnSpPr>
            <a:stCxn id="155" idx="0"/>
            <a:endCxn id="156" idx="1"/>
          </p:cNvCxnSpPr>
          <p:nvPr/>
        </p:nvCxnSpPr>
        <p:spPr>
          <a:xfrm rot="-5400000">
            <a:off x="2415100" y="2283800"/>
            <a:ext cx="1232400" cy="12837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8"/>
          <p:cNvCxnSpPr>
            <a:stCxn id="156" idx="2"/>
            <a:endCxn id="159" idx="1"/>
          </p:cNvCxnSpPr>
          <p:nvPr/>
        </p:nvCxnSpPr>
        <p:spPr>
          <a:xfrm rot="5400000">
            <a:off x="3640550" y="2915625"/>
            <a:ext cx="845100" cy="4071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8"/>
          <p:cNvCxnSpPr>
            <a:stCxn id="160" idx="1"/>
            <a:endCxn id="156" idx="2"/>
          </p:cNvCxnSpPr>
          <p:nvPr/>
        </p:nvCxnSpPr>
        <p:spPr>
          <a:xfrm rot="5400000" flipH="1">
            <a:off x="4158700" y="2804600"/>
            <a:ext cx="845100" cy="6294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8"/>
          <p:cNvCxnSpPr>
            <a:stCxn id="156" idx="3"/>
            <a:endCxn id="158" idx="1"/>
          </p:cNvCxnSpPr>
          <p:nvPr/>
        </p:nvCxnSpPr>
        <p:spPr>
          <a:xfrm rot="10800000" flipH="1">
            <a:off x="4860200" y="2261475"/>
            <a:ext cx="359700" cy="4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8"/>
          <p:cNvCxnSpPr>
            <a:stCxn id="158" idx="0"/>
            <a:endCxn id="164" idx="2"/>
          </p:cNvCxnSpPr>
          <p:nvPr/>
        </p:nvCxnSpPr>
        <p:spPr>
          <a:xfrm rot="-5400000">
            <a:off x="6086025" y="1355475"/>
            <a:ext cx="138600" cy="756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8"/>
          <p:cNvCxnSpPr>
            <a:stCxn id="164" idx="0"/>
          </p:cNvCxnSpPr>
          <p:nvPr/>
        </p:nvCxnSpPr>
        <p:spPr>
          <a:xfrm>
            <a:off x="7647850" y="1664625"/>
            <a:ext cx="213900" cy="231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8"/>
          <p:cNvCxnSpPr>
            <a:stCxn id="162" idx="0"/>
          </p:cNvCxnSpPr>
          <p:nvPr/>
        </p:nvCxnSpPr>
        <p:spPr>
          <a:xfrm>
            <a:off x="8059950" y="2060925"/>
            <a:ext cx="168000" cy="170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8"/>
          <p:cNvCxnSpPr>
            <a:stCxn id="165" idx="1"/>
            <a:endCxn id="161" idx="0"/>
          </p:cNvCxnSpPr>
          <p:nvPr/>
        </p:nvCxnSpPr>
        <p:spPr>
          <a:xfrm flipH="1">
            <a:off x="7889250" y="2595825"/>
            <a:ext cx="33300" cy="94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8"/>
          <p:cNvSpPr txBox="1"/>
          <p:nvPr/>
        </p:nvSpPr>
        <p:spPr>
          <a:xfrm>
            <a:off x="3535725" y="4458650"/>
            <a:ext cx="269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FIGURE 1.1:ARCHITECTURE DIAGRAM</a:t>
            </a:r>
            <a:endParaRPr sz="1000"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 flipH="1">
            <a:off x="320950" y="151452"/>
            <a:ext cx="8520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696850" y="720550"/>
            <a:ext cx="776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2565500" y="201625"/>
            <a:ext cx="3647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 u="sng">
                <a:latin typeface="Times New Roman"/>
                <a:ea typeface="Times New Roman"/>
                <a:cs typeface="Times New Roman"/>
                <a:sym typeface="Times New Roman"/>
              </a:rPr>
              <a:t>MODULE SPLIT UP</a:t>
            </a:r>
            <a:endParaRPr sz="282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0" y="953675"/>
            <a:ext cx="8228100" cy="3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MODULE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MODULE 4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MODULE 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4107025" y="1437900"/>
            <a:ext cx="15300" cy="6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2763850" y="1063625"/>
            <a:ext cx="2716800" cy="4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2763850" y="1740375"/>
            <a:ext cx="2716800" cy="4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2763850" y="2411900"/>
            <a:ext cx="2716800" cy="4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2763850" y="3098625"/>
            <a:ext cx="2716800" cy="4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2763850" y="3719575"/>
            <a:ext cx="2716800" cy="4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29"/>
          <p:cNvCxnSpPr>
            <a:stCxn id="186" idx="2"/>
            <a:endCxn id="187" idx="0"/>
          </p:cNvCxnSpPr>
          <p:nvPr/>
        </p:nvCxnSpPr>
        <p:spPr>
          <a:xfrm>
            <a:off x="4122250" y="1491125"/>
            <a:ext cx="0" cy="24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9"/>
          <p:cNvCxnSpPr>
            <a:stCxn id="187" idx="2"/>
            <a:endCxn id="188" idx="0"/>
          </p:cNvCxnSpPr>
          <p:nvPr/>
        </p:nvCxnSpPr>
        <p:spPr>
          <a:xfrm>
            <a:off x="4122250" y="2167875"/>
            <a:ext cx="0" cy="24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9"/>
          <p:cNvCxnSpPr>
            <a:endCxn id="189" idx="0"/>
          </p:cNvCxnSpPr>
          <p:nvPr/>
        </p:nvCxnSpPr>
        <p:spPr>
          <a:xfrm>
            <a:off x="4122250" y="2836425"/>
            <a:ext cx="0" cy="26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9"/>
          <p:cNvCxnSpPr>
            <a:stCxn id="190" idx="0"/>
            <a:endCxn id="190" idx="0"/>
          </p:cNvCxnSpPr>
          <p:nvPr/>
        </p:nvCxnSpPr>
        <p:spPr>
          <a:xfrm>
            <a:off x="4122250" y="371957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9"/>
          <p:cNvCxnSpPr>
            <a:stCxn id="190" idx="0"/>
            <a:endCxn id="190" idx="0"/>
          </p:cNvCxnSpPr>
          <p:nvPr/>
        </p:nvCxnSpPr>
        <p:spPr>
          <a:xfrm>
            <a:off x="4122250" y="37195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9"/>
          <p:cNvCxnSpPr>
            <a:stCxn id="189" idx="2"/>
            <a:endCxn id="190" idx="0"/>
          </p:cNvCxnSpPr>
          <p:nvPr/>
        </p:nvCxnSpPr>
        <p:spPr>
          <a:xfrm>
            <a:off x="4122250" y="3526125"/>
            <a:ext cx="0" cy="19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92975" y="812125"/>
            <a:ext cx="813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817650" y="201625"/>
            <a:ext cx="54945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198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98" b="1" u="sng">
                <a:latin typeface="Times New Roman"/>
                <a:ea typeface="Times New Roman"/>
                <a:cs typeface="Times New Roman"/>
                <a:sym typeface="Times New Roman"/>
              </a:rPr>
              <a:t>MODULE  DESCRIPTION</a:t>
            </a:r>
            <a:endParaRPr sz="2498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901900" y="1106675"/>
            <a:ext cx="73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COLLECTION MODULE: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This module is responsible for collecting data from various sources,such as databases  ,APIs and it may involve data extraction,transformation,and loading operations.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PREPROCESSING MODULES: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This module is responsible for both the DATA CLEANING and DATA EXPLORATION modules . DATA CLEANING is used for cleaning the data,which includes removing missing data and handling outliers. where DATA EXPLORATION is used to explore the clean data through (EDA)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30"/>
          <p:cNvCxnSpPr/>
          <p:nvPr/>
        </p:nvCxnSpPr>
        <p:spPr>
          <a:xfrm>
            <a:off x="1023975" y="888450"/>
            <a:ext cx="74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909750" y="483675"/>
            <a:ext cx="7321200" cy="40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4.      FEATURE ENGINEERING MODULE: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This module is used for creating new features or transforming the existing features to improve the model performance.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5.       MODEL TRAINING MODULE: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This module is used to train the chosen algorithm on the training data.it involves optimizing the algorithm’s parameters to minimize the error between the predicted and actual values.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6.       MODEL EVALUATION MODULE:        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 This module is used for testing the  final model on testing set to get an estimate of its  performance on unseen data.       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311700" y="247400"/>
            <a:ext cx="8520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ALGORITHMS WITH COMPLEXITY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914100" y="964700"/>
            <a:ext cx="73158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Support Vector Machines (SVM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): This algorithm is used for classification and regression tasks. It separates the input data into different classes by creating a hyperplane that maximizes the margin between the classes.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K-Nearest Neighbors (KNN):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This algorithm is used for classification and regression tasks. It makes predictions based on the similarity between the input data point and the k-nearest neighbors in the training data.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Naive Bayes: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This algorithm is used for classification tasks. It calculates the probability of each class based on the input features using Bayes' theorem and makes predictions based on the highest probability.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p32"/>
          <p:cNvCxnSpPr/>
          <p:nvPr/>
        </p:nvCxnSpPr>
        <p:spPr>
          <a:xfrm>
            <a:off x="651600" y="831150"/>
            <a:ext cx="8180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912600" y="524100"/>
            <a:ext cx="7318200" cy="4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882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Support Vector Machines (SVM):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Time complexity: O(n^3) for the standard algorithm, or O(n^2) for the sequential minimal optimization (SMO) algorithm.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Space complexity: O(n^2) for storing the kernel matrix.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882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K-Nearest Neighbors (KNN):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Time complexity: O(nd log n) for building the search tree, and O(kd) for finding the k nearest neighbors.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Space complexity: O(nd) for storing the data and search tree.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882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Naive Bayes: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Time complexity: O(nd) for counting the occurrences of features and classes.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 b="1">
                <a:latin typeface="Times New Roman"/>
                <a:ea typeface="Times New Roman"/>
                <a:cs typeface="Times New Roman"/>
                <a:sym typeface="Times New Roman"/>
              </a:rPr>
              <a:t>Space complexity: O(nd) for storing the counts.</a:t>
            </a: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95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Simple Light</vt:lpstr>
      <vt:lpstr>Presentation</vt:lpstr>
      <vt:lpstr>UNIVERSITY COLLEGE OF ENGINEERING,PANRUTI (A CONSTITUENT COLLEGE OF ANNA UNIVERSITY, CHENNAI) PANRUTI - 607 106. DEPARTMENT OF COMPUTER SCIENCE AND ENGINEERING</vt:lpstr>
      <vt:lpstr>ABSTRACT</vt:lpstr>
      <vt:lpstr>PROPOSED WORK</vt:lpstr>
      <vt:lpstr>ARCHITECTURE DIAGRAM</vt:lpstr>
      <vt:lpstr>MODULE SPLIT UP</vt:lpstr>
      <vt:lpstr>  MODULE  DESCRIPTION</vt:lpstr>
      <vt:lpstr>PowerPoint Presentation</vt:lpstr>
      <vt:lpstr>ALGORITHMS WITH COMPLEXITY</vt:lpstr>
      <vt:lpstr>PowerPoint Presentation</vt:lpstr>
      <vt:lpstr>EXPECTED OUTCOMES</vt:lpstr>
      <vt:lpstr>1st Module implementation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30% of coding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COLLEGE OF ENGINEERING,PANRUTI (A CONSTITUENT COLLEGE OF ANNA UNIVERSITY, CHENNAI) PANRUTI - 607 106. DEPARTMENT OF COMPUTER SCIENCE AND ENGINEERING</dc:title>
  <cp:lastModifiedBy>Zander Smith</cp:lastModifiedBy>
  <cp:revision>1</cp:revision>
  <dcterms:modified xsi:type="dcterms:W3CDTF">2023-03-28T02:47:12Z</dcterms:modified>
</cp:coreProperties>
</file>