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70" r:id="rId6"/>
    <p:sldId id="260" r:id="rId7"/>
    <p:sldId id="271" r:id="rId8"/>
    <p:sldId id="261" r:id="rId9"/>
    <p:sldId id="272" r:id="rId10"/>
    <p:sldId id="262" r:id="rId11"/>
    <p:sldId id="273" r:id="rId12"/>
    <p:sldId id="269" r:id="rId13"/>
    <p:sldId id="274" r:id="rId14"/>
    <p:sldId id="275" r:id="rId15"/>
    <p:sldId id="276" r:id="rId16"/>
    <p:sldId id="265" r:id="rId17"/>
    <p:sldId id="277" r:id="rId18"/>
    <p:sldId id="268" r:id="rId19"/>
    <p:sldId id="278" r:id="rId20"/>
    <p:sldId id="279" r:id="rId2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46" d="100"/>
          <a:sy n="46" d="100"/>
        </p:scale>
        <p:origin x="-1638" y="-582"/>
      </p:cViewPr>
      <p:guideLst>
        <p:guide orient="horz" pos="2880"/>
        <p:guide pos="216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lgn="ctr">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2246769"/>
          </a:xfrm>
          <a:prstGeom prst="rect">
            <a:avLst/>
          </a:prstGeom>
          <a:noFill/>
        </p:spPr>
        <p:txBody>
          <a:bodyPr wrap="square" rtlCol="0">
            <a:spAutoFit/>
          </a:bodyPr>
          <a:lstStyle/>
          <a:p>
            <a:r>
              <a:rPr lang="en-US" sz="2800" dirty="0"/>
              <a:t>STUDENT </a:t>
            </a:r>
            <a:r>
              <a:rPr lang="en-US" sz="2800" dirty="0" smtClean="0"/>
              <a:t>NAME	:</a:t>
            </a:r>
            <a:r>
              <a:rPr lang="en-US" sz="2800" dirty="0" smtClean="0"/>
              <a:t>AKALYA.A</a:t>
            </a:r>
            <a:endParaRPr lang="en-US" sz="2800" dirty="0"/>
          </a:p>
          <a:p>
            <a:r>
              <a:rPr lang="en-US" sz="2800" dirty="0"/>
              <a:t>REGISTER </a:t>
            </a:r>
            <a:r>
              <a:rPr lang="en-US" sz="2800" dirty="0" smtClean="0"/>
              <a:t>NO	</a:t>
            </a:r>
            <a:r>
              <a:rPr lang="en-US" sz="2800" dirty="0"/>
              <a:t>: 312219889</a:t>
            </a:r>
            <a:endParaRPr lang="en-US" sz="2800" dirty="0"/>
          </a:p>
          <a:p>
            <a:r>
              <a:rPr lang="en-US" sz="2800" dirty="0" smtClean="0"/>
              <a:t>DEPARTMENT	:BCOM GENERAL</a:t>
            </a:r>
            <a:endParaRPr lang="en-US" sz="2800" dirty="0"/>
          </a:p>
          <a:p>
            <a:r>
              <a:rPr lang="en-US" sz="2800" dirty="0" smtClean="0"/>
              <a:t>COLLEGE		:PERI COLLEGE OF ARTS AND SCIENCE</a:t>
            </a:r>
            <a:endParaRPr lang="en-US" sz="2800" dirty="0"/>
          </a:p>
          <a:p>
            <a:r>
              <a:rPr lang="en-US" sz="2800" dirty="0"/>
              <a:t>  </a:t>
            </a:r>
            <a:endParaRPr lang="en-I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609600" y="1577340"/>
            <a:ext cx="10972800" cy="4185761"/>
          </a:xfrm>
        </p:spPr>
        <p:txBody>
          <a:bodyPr/>
          <a:lstStyle/>
          <a:p>
            <a:r>
              <a:rPr lang="en-US" sz="3600" dirty="0"/>
              <a:t>                     </a:t>
            </a:r>
            <a:r>
              <a:rPr lang="en-US" sz="3600" b="1" dirty="0" smtClean="0"/>
              <a:t> </a:t>
            </a:r>
            <a:r>
              <a:rPr lang="en-US" sz="3600" b="1" dirty="0"/>
              <a:t>Objective</a:t>
            </a:r>
            <a:r>
              <a:rPr lang="en-US" sz="3600" dirty="0" smtClean="0"/>
              <a:t>:</a:t>
            </a:r>
          </a:p>
          <a:p>
            <a:pPr lvl="6"/>
            <a:r>
              <a:rPr lang="en-US" sz="3600" dirty="0" smtClean="0"/>
              <a:t> </a:t>
            </a:r>
            <a:r>
              <a:rPr lang="en-US" sz="3600" dirty="0"/>
              <a:t>Describe the </a:t>
            </a:r>
            <a:r>
              <a:rPr lang="en-US" sz="3600" dirty="0" smtClean="0"/>
              <a:t>benefits </a:t>
            </a:r>
            <a:r>
              <a:rPr lang="en-US" sz="3600" dirty="0"/>
              <a:t>of the Excel-based </a:t>
            </a:r>
            <a:r>
              <a:rPr lang="en-US" sz="3600" dirty="0" smtClean="0"/>
              <a:t>solution</a:t>
            </a:r>
            <a:endParaRPr lang="en-IN" sz="3600" dirty="0" smtClean="0"/>
          </a:p>
          <a:p>
            <a:pPr lvl="5" algn="l"/>
            <a:r>
              <a:rPr lang="en-US" sz="3600" b="1" dirty="0"/>
              <a:t>Key Points</a:t>
            </a:r>
            <a:r>
              <a:rPr lang="en-US" sz="3600" b="1" dirty="0" smtClean="0"/>
              <a:t>:-</a:t>
            </a:r>
          </a:p>
          <a:p>
            <a:pPr marL="2857500" lvl="5" indent="-571500" algn="l">
              <a:buFont typeface="Arial" pitchFamily="34" charset="0"/>
              <a:buChar char="•"/>
            </a:pPr>
            <a:r>
              <a:rPr lang="en-US" sz="3200" dirty="0" smtClean="0"/>
              <a:t> </a:t>
            </a:r>
            <a:r>
              <a:rPr lang="en-US" sz="3200" dirty="0"/>
              <a:t>Streamlined data collection and </a:t>
            </a:r>
            <a:r>
              <a:rPr lang="en-US" sz="3200" dirty="0" smtClean="0"/>
              <a:t>analysis</a:t>
            </a:r>
          </a:p>
          <a:p>
            <a:pPr marL="2857500" lvl="5" indent="-571500" algn="l">
              <a:buFont typeface="Arial" pitchFamily="34" charset="0"/>
              <a:buChar char="•"/>
            </a:pPr>
            <a:r>
              <a:rPr lang="en-US" sz="3200" dirty="0" smtClean="0"/>
              <a:t>Enhanced </a:t>
            </a:r>
            <a:r>
              <a:rPr lang="en-US" sz="3200" dirty="0"/>
              <a:t>visibility into employee </a:t>
            </a:r>
            <a:r>
              <a:rPr lang="en-US" sz="3200" dirty="0" smtClean="0"/>
              <a:t>performance</a:t>
            </a:r>
          </a:p>
          <a:p>
            <a:pPr marL="2857500" lvl="5" indent="-571500" algn="l">
              <a:buFont typeface="Arial" pitchFamily="34" charset="0"/>
              <a:buChar char="•"/>
            </a:pPr>
            <a:r>
              <a:rPr lang="en-US" sz="3200" dirty="0" smtClean="0"/>
              <a:t>Data-driven </a:t>
            </a:r>
            <a:r>
              <a:rPr lang="en-US" sz="3200" dirty="0"/>
              <a:t>insights for talent development and performance management</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Text Placeholder 2"/>
          <p:cNvSpPr>
            <a:spLocks noGrp="1"/>
          </p:cNvSpPr>
          <p:nvPr>
            <p:ph type="body" idx="1"/>
          </p:nvPr>
        </p:nvSpPr>
        <p:spPr>
          <a:xfrm>
            <a:off x="609600" y="1577340"/>
            <a:ext cx="10972800" cy="2769989"/>
          </a:xfrm>
        </p:spPr>
        <p:txBody>
          <a:bodyPr/>
          <a:lstStyle/>
          <a:p>
            <a:r>
              <a:rPr lang="en-US" sz="3600" dirty="0"/>
              <a:t>Our solution proposes an Excel-based framework that streamlines data collection and analysis, providing enhanced visibility into employee performance and data-driven insights for talent development and performance management."</a:t>
            </a:r>
            <a:endParaRPr lang="en-IN" sz="3600" dirty="0"/>
          </a:p>
        </p:txBody>
      </p:sp>
    </p:spTree>
    <p:extLst>
      <p:ext uri="{BB962C8B-B14F-4D97-AF65-F5344CB8AC3E}">
        <p14:creationId xmlns:p14="http://schemas.microsoft.com/office/powerpoint/2010/main" val="2320108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4431983"/>
          </a:xfrm>
        </p:spPr>
        <p:txBody>
          <a:bodyPr/>
          <a:lstStyle/>
          <a:p>
            <a:r>
              <a:rPr lang="en-IN" sz="3600" b="1" dirty="0" smtClean="0"/>
              <a:t>Objective:</a:t>
            </a:r>
          </a:p>
          <a:p>
            <a:r>
              <a:rPr lang="en-IN" sz="3600" dirty="0" smtClean="0"/>
              <a:t>Outline </a:t>
            </a:r>
            <a:r>
              <a:rPr lang="en-IN" sz="3600" dirty="0"/>
              <a:t>the data requirements and </a:t>
            </a:r>
            <a:r>
              <a:rPr lang="en-IN" sz="3600" dirty="0" smtClean="0"/>
              <a:t>sources</a:t>
            </a:r>
          </a:p>
          <a:p>
            <a:r>
              <a:rPr lang="en-IN" sz="3600" b="1" dirty="0" smtClean="0"/>
              <a:t>Key </a:t>
            </a:r>
            <a:r>
              <a:rPr lang="en-IN" sz="3600" b="1" dirty="0"/>
              <a:t>Points:- </a:t>
            </a:r>
            <a:endParaRPr lang="en-IN" sz="3600" b="1" dirty="0" smtClean="0"/>
          </a:p>
          <a:p>
            <a:pPr marL="457200" indent="-457200">
              <a:buFont typeface="Arial" pitchFamily="34" charset="0"/>
              <a:buChar char="•"/>
            </a:pPr>
            <a:r>
              <a:rPr lang="en-IN" sz="3600" dirty="0" smtClean="0"/>
              <a:t>Employee </a:t>
            </a:r>
            <a:r>
              <a:rPr lang="en-IN" sz="3600" dirty="0"/>
              <a:t>performance metrics (e.g., quality, productivity, attendance</a:t>
            </a:r>
            <a:r>
              <a:rPr lang="en-IN" sz="3600" dirty="0" smtClean="0"/>
              <a:t>)</a:t>
            </a:r>
          </a:p>
          <a:p>
            <a:pPr marL="457200" indent="-457200">
              <a:buFont typeface="Arial" pitchFamily="34" charset="0"/>
              <a:buChar char="•"/>
            </a:pPr>
            <a:r>
              <a:rPr lang="en-IN" sz="3600" dirty="0" smtClean="0"/>
              <a:t> </a:t>
            </a:r>
            <a:r>
              <a:rPr lang="en-IN" sz="3600" dirty="0"/>
              <a:t>HR data (e.g., training, feedback, promotions</a:t>
            </a:r>
            <a:r>
              <a:rPr lang="en-IN" sz="3600" dirty="0" smtClean="0"/>
              <a:t>)</a:t>
            </a:r>
          </a:p>
          <a:p>
            <a:pPr marL="457200" indent="-457200">
              <a:buFont typeface="Arial" pitchFamily="34" charset="0"/>
              <a:buChar char="•"/>
            </a:pPr>
            <a:r>
              <a:rPr lang="en-IN" sz="3600" dirty="0" smtClean="0"/>
              <a:t> </a:t>
            </a:r>
            <a:r>
              <a:rPr lang="en-IN" sz="3600" dirty="0"/>
              <a:t>External data sources (e.g., market research, industry benchmarks)</a:t>
            </a:r>
          </a:p>
        </p:txBody>
      </p:sp>
    </p:spTree>
    <p:extLst>
      <p:ext uri="{BB962C8B-B14F-4D97-AF65-F5344CB8AC3E}">
        <p14:creationId xmlns:p14="http://schemas.microsoft.com/office/powerpoint/2010/main" val="2720660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EXAMPLE</a:t>
            </a:r>
            <a:endParaRPr lang="en-IN" dirty="0">
              <a:effectLst>
                <a:outerShdw blurRad="38100" dist="38100" dir="2700000" algn="tl">
                  <a:srgbClr val="000000">
                    <a:alpha val="43137"/>
                  </a:srgbClr>
                </a:outerShdw>
              </a:effectLst>
            </a:endParaRPr>
          </a:p>
        </p:txBody>
      </p:sp>
      <p:sp>
        <p:nvSpPr>
          <p:cNvPr id="3" name="Text Placeholder 2"/>
          <p:cNvSpPr>
            <a:spLocks noGrp="1"/>
          </p:cNvSpPr>
          <p:nvPr>
            <p:ph type="body" idx="1"/>
          </p:nvPr>
        </p:nvSpPr>
        <p:spPr>
          <a:xfrm>
            <a:off x="609600" y="1577340"/>
            <a:ext cx="10972800" cy="2215991"/>
          </a:xfrm>
        </p:spPr>
        <p:txBody>
          <a:bodyPr/>
          <a:lstStyle/>
          <a:p>
            <a:r>
              <a:rPr lang="en-US" sz="3600" dirty="0"/>
              <a:t>"The dataset will include employee performance metrics, HR data, and external data sources to provide a comprehensive view of employee performance and talent development needs."</a:t>
            </a:r>
            <a:endParaRPr lang="en-IN" sz="3600" dirty="0"/>
          </a:p>
        </p:txBody>
      </p:sp>
    </p:spTree>
    <p:extLst>
      <p:ext uri="{BB962C8B-B14F-4D97-AF65-F5344CB8AC3E}">
        <p14:creationId xmlns:p14="http://schemas.microsoft.com/office/powerpoint/2010/main" val="3545370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MODELING APPROACH</a:t>
            </a:r>
            <a:endParaRPr lang="en-IN" dirty="0"/>
          </a:p>
        </p:txBody>
      </p:sp>
      <p:sp>
        <p:nvSpPr>
          <p:cNvPr id="3" name="Text Placeholder 2"/>
          <p:cNvSpPr>
            <a:spLocks noGrp="1"/>
          </p:cNvSpPr>
          <p:nvPr>
            <p:ph type="body" idx="1"/>
          </p:nvPr>
        </p:nvSpPr>
        <p:spPr>
          <a:xfrm>
            <a:off x="609600" y="1577340"/>
            <a:ext cx="10972800" cy="4431983"/>
          </a:xfrm>
        </p:spPr>
        <p:txBody>
          <a:bodyPr/>
          <a:lstStyle/>
          <a:p>
            <a:r>
              <a:rPr lang="en-US" sz="3600" b="1" dirty="0"/>
              <a:t>Objective</a:t>
            </a:r>
            <a:r>
              <a:rPr lang="en-US" sz="3600" b="1" dirty="0" smtClean="0"/>
              <a:t>:</a:t>
            </a:r>
          </a:p>
          <a:p>
            <a:r>
              <a:rPr lang="en-US" sz="3600" b="1" dirty="0" smtClean="0"/>
              <a:t> </a:t>
            </a:r>
            <a:r>
              <a:rPr lang="en-US" sz="3600" dirty="0"/>
              <a:t>Describe the analytical approach and </a:t>
            </a:r>
            <a:r>
              <a:rPr lang="en-US" sz="3600" dirty="0" smtClean="0"/>
              <a:t>tools</a:t>
            </a:r>
          </a:p>
          <a:p>
            <a:r>
              <a:rPr lang="en-IN" sz="3600" b="1" dirty="0"/>
              <a:t>Key Points</a:t>
            </a:r>
            <a:r>
              <a:rPr lang="en-IN" sz="3600" b="1" dirty="0" smtClean="0"/>
              <a:t>:-</a:t>
            </a:r>
          </a:p>
          <a:p>
            <a:pPr marL="571500" indent="-571500">
              <a:buFont typeface="Arial" pitchFamily="34" charset="0"/>
              <a:buChar char="•"/>
            </a:pPr>
            <a:r>
              <a:rPr lang="en-IN" sz="3600" dirty="0" smtClean="0"/>
              <a:t>Excel </a:t>
            </a:r>
            <a:r>
              <a:rPr lang="en-IN" sz="3600" dirty="0"/>
              <a:t>tools (e.g., Power Pivot, Power BI, </a:t>
            </a:r>
            <a:r>
              <a:rPr lang="en-IN" sz="3600" dirty="0" smtClean="0"/>
              <a:t>macros)</a:t>
            </a:r>
          </a:p>
          <a:p>
            <a:pPr marL="457200" indent="-457200">
              <a:buFont typeface="Arial" pitchFamily="34" charset="0"/>
              <a:buChar char="•"/>
            </a:pPr>
            <a:r>
              <a:rPr lang="en-IN" sz="3600" dirty="0" smtClean="0"/>
              <a:t>Statistical </a:t>
            </a:r>
            <a:r>
              <a:rPr lang="en-IN" sz="3600" dirty="0"/>
              <a:t>analysis (e.g., regression, correlation, clustering</a:t>
            </a:r>
            <a:r>
              <a:rPr lang="en-IN" sz="3600" dirty="0" smtClean="0"/>
              <a:t>)</a:t>
            </a:r>
          </a:p>
          <a:p>
            <a:pPr marL="457200" indent="-457200">
              <a:buFont typeface="Arial" pitchFamily="34" charset="0"/>
              <a:buChar char="•"/>
            </a:pPr>
            <a:r>
              <a:rPr lang="en-IN" sz="3600" dirty="0" smtClean="0"/>
              <a:t>Data </a:t>
            </a:r>
            <a:r>
              <a:rPr lang="en-IN" sz="3600" dirty="0"/>
              <a:t>visualization techniques (e.g., dashboards, heat maps, scatter plots</a:t>
            </a:r>
            <a:r>
              <a:rPr lang="en-IN" sz="2800" dirty="0"/>
              <a:t>)</a:t>
            </a:r>
          </a:p>
        </p:txBody>
      </p:sp>
    </p:spTree>
    <p:extLst>
      <p:ext uri="{BB962C8B-B14F-4D97-AF65-F5344CB8AC3E}">
        <p14:creationId xmlns:p14="http://schemas.microsoft.com/office/powerpoint/2010/main" val="1423928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Text Placeholder 2"/>
          <p:cNvSpPr>
            <a:spLocks noGrp="1"/>
          </p:cNvSpPr>
          <p:nvPr>
            <p:ph type="body" idx="1"/>
          </p:nvPr>
        </p:nvSpPr>
        <p:spPr>
          <a:xfrm>
            <a:off x="609600" y="1577340"/>
            <a:ext cx="10972800" cy="2215991"/>
          </a:xfrm>
        </p:spPr>
        <p:txBody>
          <a:bodyPr/>
          <a:lstStyle/>
          <a:p>
            <a:r>
              <a:rPr lang="en-US" sz="3600" dirty="0"/>
              <a:t>The </a:t>
            </a:r>
            <a:r>
              <a:rPr lang="en-US" sz="3600" dirty="0" err="1"/>
              <a:t>modelling</a:t>
            </a:r>
            <a:r>
              <a:rPr lang="en-US" sz="3600" dirty="0"/>
              <a:t> approach will utilize Excel tools, statistical analysis, and data visualization techniques to identify trends, patterns, and correlations in employee performance data."</a:t>
            </a:r>
            <a:endParaRPr lang="en-IN" sz="3600" dirty="0"/>
          </a:p>
        </p:txBody>
      </p:sp>
    </p:spTree>
    <p:extLst>
      <p:ext uri="{BB962C8B-B14F-4D97-AF65-F5344CB8AC3E}">
        <p14:creationId xmlns:p14="http://schemas.microsoft.com/office/powerpoint/2010/main" val="122221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10681335" cy="752129"/>
          </a:xfrm>
          <a:prstGeom prst="rect">
            <a:avLst/>
          </a:prstGeom>
        </p:spPr>
        <p:txBody>
          <a:bodyPr vert="horz" wrap="square" lIns="0" tIns="13335" rIns="0" bIns="0" rtlCol="0">
            <a:spAutoFit/>
          </a:bodyPr>
          <a:lstStyle/>
          <a:p>
            <a:pPr algn="l"/>
            <a:r>
              <a:rPr lang="en-US" dirty="0">
                <a:solidFill>
                  <a:srgbClr val="0D0D0D"/>
                </a:solidFill>
                <a:latin typeface="Times New Roman" panose="02020603050405020304" pitchFamily="18" charset="0"/>
                <a:cs typeface="Times New Roman" panose="02020603050405020304" pitchFamily="18" charset="0"/>
              </a:rPr>
              <a:t>Results and Discussion</a:t>
            </a:r>
            <a:endParaRPr lang="en-US" dirty="0">
              <a:solidFill>
                <a:srgbClr val="0D0D0D"/>
              </a:solidFill>
              <a:latin typeface="Times New Roman" panose="02020603050405020304" pitchFamily="18" charset="0"/>
              <a:cs typeface="Times New Roman" panose="02020603050405020304" pitchFamily="18" charset="0"/>
            </a:endParaRPr>
          </a:p>
        </p:txBody>
      </p:sp>
      <p:sp>
        <p:nvSpPr>
          <p:cNvPr id="2" name="Text Placeholder 1"/>
          <p:cNvSpPr>
            <a:spLocks noGrp="1"/>
          </p:cNvSpPr>
          <p:nvPr>
            <p:ph type="body" idx="1"/>
          </p:nvPr>
        </p:nvSpPr>
        <p:spPr>
          <a:xfrm>
            <a:off x="609600" y="1577340"/>
            <a:ext cx="10972800" cy="3877985"/>
          </a:xfrm>
        </p:spPr>
        <p:txBody>
          <a:bodyPr/>
          <a:lstStyle/>
          <a:p>
            <a:r>
              <a:rPr lang="en-US" sz="3600" b="1" dirty="0"/>
              <a:t>Objective: </a:t>
            </a:r>
            <a:endParaRPr lang="en-US" sz="3600" b="1" dirty="0" smtClean="0"/>
          </a:p>
          <a:p>
            <a:r>
              <a:rPr lang="en-US" sz="3600" dirty="0" smtClean="0"/>
              <a:t>Present </a:t>
            </a:r>
            <a:r>
              <a:rPr lang="en-US" sz="3600" dirty="0"/>
              <a:t>the findings and </a:t>
            </a:r>
            <a:r>
              <a:rPr lang="en-US" sz="3600" dirty="0" smtClean="0"/>
              <a:t>insights</a:t>
            </a:r>
          </a:p>
          <a:p>
            <a:r>
              <a:rPr lang="en-US" sz="3600" b="1" dirty="0"/>
              <a:t>Key Points:- </a:t>
            </a:r>
            <a:endParaRPr lang="en-US" sz="3600" b="1" dirty="0" smtClean="0"/>
          </a:p>
          <a:p>
            <a:pPr marL="457200" indent="-457200">
              <a:buFont typeface="Arial" pitchFamily="34" charset="0"/>
              <a:buChar char="•"/>
            </a:pPr>
            <a:r>
              <a:rPr lang="en-US" sz="3600" dirty="0" smtClean="0"/>
              <a:t>Key </a:t>
            </a:r>
            <a:r>
              <a:rPr lang="en-US" sz="3600" dirty="0"/>
              <a:t>performance indicators (KPIs) and </a:t>
            </a:r>
            <a:r>
              <a:rPr lang="en-US" sz="3600" dirty="0" smtClean="0"/>
              <a:t>trends</a:t>
            </a:r>
          </a:p>
          <a:p>
            <a:pPr marL="457200" indent="-457200">
              <a:buFont typeface="Arial" pitchFamily="34" charset="0"/>
              <a:buChar char="•"/>
            </a:pPr>
            <a:r>
              <a:rPr lang="en-US" sz="3600" dirty="0" smtClean="0"/>
              <a:t>Areas </a:t>
            </a:r>
            <a:r>
              <a:rPr lang="en-US" sz="3600" dirty="0"/>
              <a:t>for improvement and </a:t>
            </a:r>
            <a:r>
              <a:rPr lang="en-US" sz="3600" dirty="0" smtClean="0"/>
              <a:t>recommendations</a:t>
            </a:r>
          </a:p>
          <a:p>
            <a:pPr marL="457200" indent="-457200">
              <a:buFont typeface="Arial" pitchFamily="34" charset="0"/>
              <a:buChar char="•"/>
            </a:pPr>
            <a:r>
              <a:rPr lang="en-US" sz="3600" dirty="0" smtClean="0"/>
              <a:t>Insights </a:t>
            </a:r>
            <a:r>
              <a:rPr lang="en-US" sz="3600" dirty="0"/>
              <a:t>for talent development and performance management</a:t>
            </a:r>
            <a:endParaRPr lang="en-IN" sz="36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16</a:t>
            </a:fld>
            <a:endParaRPr sz="1100">
              <a:latin typeface="Trebuchet MS"/>
              <a:cs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Text Placeholder 2"/>
          <p:cNvSpPr>
            <a:spLocks noGrp="1"/>
          </p:cNvSpPr>
          <p:nvPr>
            <p:ph type="body" idx="1"/>
          </p:nvPr>
        </p:nvSpPr>
        <p:spPr>
          <a:xfrm>
            <a:off x="609600" y="1577340"/>
            <a:ext cx="10972800" cy="1661993"/>
          </a:xfrm>
        </p:spPr>
        <p:txBody>
          <a:bodyPr/>
          <a:lstStyle/>
          <a:p>
            <a:r>
              <a:rPr lang="en-US" sz="3600" dirty="0"/>
              <a:t>"The results show a positive correlation between training and productivity, indicating a need for targeted training initiatives to enhance employee performance."</a:t>
            </a:r>
            <a:endParaRPr lang="en-IN" sz="3600" dirty="0"/>
          </a:p>
        </p:txBody>
      </p:sp>
    </p:spTree>
    <p:extLst>
      <p:ext uri="{BB962C8B-B14F-4D97-AF65-F5344CB8AC3E}">
        <p14:creationId xmlns:p14="http://schemas.microsoft.com/office/powerpoint/2010/main" val="1365374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524000"/>
            <a:ext cx="10972800" cy="3877985"/>
          </a:xfrm>
        </p:spPr>
        <p:txBody>
          <a:bodyPr/>
          <a:lstStyle/>
          <a:p>
            <a:r>
              <a:rPr lang="en-US" sz="3600" b="1" dirty="0"/>
              <a:t>Objective</a:t>
            </a:r>
            <a:r>
              <a:rPr lang="en-US" sz="3600" dirty="0" smtClean="0"/>
              <a:t>:</a:t>
            </a:r>
          </a:p>
          <a:p>
            <a:r>
              <a:rPr lang="en-US" sz="3600" dirty="0" smtClean="0"/>
              <a:t> </a:t>
            </a:r>
            <a:r>
              <a:rPr lang="en-US" sz="3600" dirty="0"/>
              <a:t>Summarize the project outcomes and </a:t>
            </a:r>
            <a:r>
              <a:rPr lang="en-US" sz="3600" dirty="0" smtClean="0"/>
              <a:t>impact</a:t>
            </a:r>
          </a:p>
          <a:p>
            <a:r>
              <a:rPr lang="en-US" sz="3600" b="1" dirty="0" smtClean="0"/>
              <a:t>Key </a:t>
            </a:r>
            <a:r>
              <a:rPr lang="en-US" sz="3600" b="1" dirty="0"/>
              <a:t>Points</a:t>
            </a:r>
            <a:r>
              <a:rPr lang="en-US" sz="3600" b="1" dirty="0" smtClean="0"/>
              <a:t>:-</a:t>
            </a:r>
          </a:p>
          <a:p>
            <a:pPr marL="457200" indent="-457200">
              <a:buFont typeface="Arial" pitchFamily="34" charset="0"/>
              <a:buChar char="•"/>
            </a:pPr>
            <a:r>
              <a:rPr lang="en-US" sz="3600" dirty="0" smtClean="0"/>
              <a:t>Improved </a:t>
            </a:r>
            <a:r>
              <a:rPr lang="en-US" sz="3600" dirty="0"/>
              <a:t>efficiency and accuracy in employee performance </a:t>
            </a:r>
            <a:r>
              <a:rPr lang="en-US" sz="3600" dirty="0" smtClean="0"/>
              <a:t>analysis</a:t>
            </a:r>
          </a:p>
          <a:p>
            <a:pPr marL="457200" indent="-457200">
              <a:buFont typeface="Arial" pitchFamily="34" charset="0"/>
              <a:buChar char="•"/>
            </a:pPr>
            <a:r>
              <a:rPr lang="en-US" sz="3600" dirty="0" smtClean="0"/>
              <a:t>Enhanced </a:t>
            </a:r>
            <a:r>
              <a:rPr lang="en-US" sz="3600" dirty="0"/>
              <a:t>visibility into talent development </a:t>
            </a:r>
            <a:r>
              <a:rPr lang="en-US" sz="3600" dirty="0" smtClean="0"/>
              <a:t>needs</a:t>
            </a:r>
          </a:p>
          <a:p>
            <a:pPr marL="457200" indent="-457200">
              <a:buFont typeface="Arial" pitchFamily="34" charset="0"/>
              <a:buChar char="•"/>
            </a:pPr>
            <a:r>
              <a:rPr lang="en-US" sz="3600" dirty="0" smtClean="0"/>
              <a:t>Data-driven </a:t>
            </a:r>
            <a:r>
              <a:rPr lang="en-US" sz="3600" dirty="0"/>
              <a:t>insights for strategic workforce planning</a:t>
            </a:r>
            <a:endParaRPr lang="en-IN" sz="3600" dirty="0"/>
          </a:p>
        </p:txBody>
      </p:sp>
    </p:spTree>
    <p:extLst>
      <p:ext uri="{BB962C8B-B14F-4D97-AF65-F5344CB8AC3E}">
        <p14:creationId xmlns:p14="http://schemas.microsoft.com/office/powerpoint/2010/main" val="2986442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Text Placeholder 2"/>
          <p:cNvSpPr>
            <a:spLocks noGrp="1"/>
          </p:cNvSpPr>
          <p:nvPr>
            <p:ph type="body" idx="1"/>
          </p:nvPr>
        </p:nvSpPr>
        <p:spPr>
          <a:xfrm>
            <a:off x="609600" y="1577340"/>
            <a:ext cx="10972800" cy="2769989"/>
          </a:xfrm>
        </p:spPr>
        <p:txBody>
          <a:bodyPr/>
          <a:lstStyle/>
          <a:p>
            <a:r>
              <a:rPr lang="en-US" sz="3600" dirty="0"/>
              <a:t>"The project has successfully developed an Excel-based framework for employee performance analysis, providing improved efficiency and accuracy, enhanced visibility into talent development needs, and data-driven insights for strategic workforce planning."</a:t>
            </a:r>
            <a:endParaRPr lang="en-IN" sz="3600" dirty="0"/>
          </a:p>
        </p:txBody>
      </p:sp>
    </p:spTree>
    <p:extLst>
      <p:ext uri="{BB962C8B-B14F-4D97-AF65-F5344CB8AC3E}">
        <p14:creationId xmlns:p14="http://schemas.microsoft.com/office/powerpoint/2010/main" val="883751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4"/>
          </p:nvPr>
        </p:nvSpPr>
        <p:spPr>
          <a:xfrm>
            <a:off x="1828800" y="3840480"/>
            <a:ext cx="8534400" cy="1769715"/>
          </a:xfrm>
        </p:spPr>
        <p:txBody>
          <a:bodyPr/>
          <a:lstStyle/>
          <a:p>
            <a:r>
              <a:rPr lang="en-US" sz="11500" spc="600" dirty="0" smtClean="0">
                <a:effectLst>
                  <a:outerShdw blurRad="38100" dist="38100" dir="2700000" algn="tl">
                    <a:srgbClr val="000000">
                      <a:alpha val="43137"/>
                    </a:srgbClr>
                  </a:outerShdw>
                </a:effectLst>
              </a:rPr>
              <a:t>THANK YOU</a:t>
            </a:r>
            <a:endParaRPr lang="en-IN" sz="11500" spc="6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78107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3" name="Text Placeholder 12"/>
          <p:cNvSpPr>
            <a:spLocks noGrp="1"/>
          </p:cNvSpPr>
          <p:nvPr>
            <p:ph type="body" idx="1"/>
          </p:nvPr>
        </p:nvSpPr>
        <p:spPr>
          <a:xfrm>
            <a:off x="609600" y="1577340"/>
            <a:ext cx="10972800" cy="3877985"/>
          </a:xfrm>
        </p:spPr>
        <p:txBody>
          <a:bodyPr/>
          <a:lstStyle/>
          <a:p>
            <a:r>
              <a:rPr lang="en-US" sz="3600" b="1" dirty="0"/>
              <a:t>Objective: </a:t>
            </a:r>
            <a:endParaRPr lang="en-US" sz="3600" b="1" dirty="0" smtClean="0"/>
          </a:p>
          <a:p>
            <a:r>
              <a:rPr lang="en-US" sz="3600" dirty="0" smtClean="0"/>
              <a:t>Identify </a:t>
            </a:r>
            <a:r>
              <a:rPr lang="en-US" sz="3600" dirty="0"/>
              <a:t>the limitations of current employee performance analysis </a:t>
            </a:r>
            <a:r>
              <a:rPr lang="en-US" sz="3600" dirty="0" smtClean="0"/>
              <a:t>methods</a:t>
            </a:r>
          </a:p>
          <a:p>
            <a:r>
              <a:rPr lang="en-US" sz="3600" b="1" dirty="0"/>
              <a:t>Key Points:- </a:t>
            </a:r>
            <a:endParaRPr lang="en-US" sz="3600" b="1" dirty="0" smtClean="0"/>
          </a:p>
          <a:p>
            <a:pPr marL="571500" indent="-571500">
              <a:buFont typeface="Arial" pitchFamily="34" charset="0"/>
              <a:buChar char="•"/>
            </a:pPr>
            <a:r>
              <a:rPr lang="en-US" sz="3600" dirty="0" smtClean="0"/>
              <a:t>Inconsistent </a:t>
            </a:r>
            <a:r>
              <a:rPr lang="en-US" sz="3600" dirty="0"/>
              <a:t>evaluation </a:t>
            </a:r>
            <a:r>
              <a:rPr lang="en-US" sz="3600" dirty="0" smtClean="0"/>
              <a:t>criteria-</a:t>
            </a:r>
          </a:p>
          <a:p>
            <a:pPr marL="571500" indent="-571500">
              <a:buFont typeface="Arial" pitchFamily="34" charset="0"/>
              <a:buChar char="•"/>
            </a:pPr>
            <a:r>
              <a:rPr lang="en-US" sz="3600" dirty="0" smtClean="0"/>
              <a:t> </a:t>
            </a:r>
            <a:r>
              <a:rPr lang="en-US" sz="3600" dirty="0"/>
              <a:t>Lack of real-time performance </a:t>
            </a:r>
            <a:r>
              <a:rPr lang="en-US" sz="3600" dirty="0" smtClean="0"/>
              <a:t>data-</a:t>
            </a:r>
          </a:p>
          <a:p>
            <a:pPr marL="571500" indent="-571500">
              <a:buFont typeface="Arial" pitchFamily="34" charset="0"/>
              <a:buChar char="•"/>
            </a:pPr>
            <a:r>
              <a:rPr lang="en-US" sz="3600" dirty="0" smtClean="0"/>
              <a:t> </a:t>
            </a:r>
            <a:r>
              <a:rPr lang="en-US" sz="3600" dirty="0"/>
              <a:t>Inadequate identification of skill gaps</a:t>
            </a:r>
            <a:endParaRPr lang="en-IN" sz="36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Text Placeholder 2"/>
          <p:cNvSpPr>
            <a:spLocks noGrp="1"/>
          </p:cNvSpPr>
          <p:nvPr>
            <p:ph type="body" idx="1"/>
          </p:nvPr>
        </p:nvSpPr>
        <p:spPr>
          <a:xfrm>
            <a:off x="609600" y="1676400"/>
            <a:ext cx="10972800" cy="2819400"/>
          </a:xfrm>
        </p:spPr>
        <p:txBody>
          <a:bodyPr/>
          <a:lstStyle/>
          <a:p>
            <a:r>
              <a:rPr lang="en-US" sz="3600" dirty="0"/>
              <a:t>Our current employee performance analysis methods rely on subjective evaluations and lack real-time data, leading to inconsistent assessments and inadequate skill gap identification."</a:t>
            </a:r>
            <a:endParaRPr lang="en-IN" sz="3600" dirty="0"/>
          </a:p>
        </p:txBody>
      </p:sp>
    </p:spTree>
    <p:extLst>
      <p:ext uri="{BB962C8B-B14F-4D97-AF65-F5344CB8AC3E}">
        <p14:creationId xmlns:p14="http://schemas.microsoft.com/office/powerpoint/2010/main" val="4279374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p:cNvSpPr>
            <a:spLocks noGrp="1"/>
          </p:cNvSpPr>
          <p:nvPr>
            <p:ph type="body" idx="1"/>
          </p:nvPr>
        </p:nvSpPr>
        <p:spPr>
          <a:xfrm>
            <a:off x="609600" y="1577340"/>
            <a:ext cx="10972800" cy="4062651"/>
          </a:xfrm>
        </p:spPr>
        <p:txBody>
          <a:bodyPr/>
          <a:lstStyle/>
          <a:p>
            <a:r>
              <a:rPr lang="en-US" sz="3600" b="1" dirty="0"/>
              <a:t>Objective</a:t>
            </a:r>
            <a:r>
              <a:rPr lang="en-US" sz="3600" b="1" dirty="0" smtClean="0"/>
              <a:t>:</a:t>
            </a:r>
          </a:p>
          <a:p>
            <a:r>
              <a:rPr lang="en-US" sz="3600" dirty="0" smtClean="0"/>
              <a:t> </a:t>
            </a:r>
            <a:r>
              <a:rPr lang="en-US" sz="3600" dirty="0"/>
              <a:t>Outline the scope and objectives of the Excel-based </a:t>
            </a:r>
            <a:r>
              <a:rPr lang="en-US" sz="3600" dirty="0" smtClean="0"/>
              <a:t>solution</a:t>
            </a:r>
          </a:p>
          <a:p>
            <a:r>
              <a:rPr lang="en-US" sz="3600" b="1" dirty="0"/>
              <a:t>Key Points</a:t>
            </a:r>
            <a:r>
              <a:rPr lang="en-US" sz="3600" b="1" dirty="0" smtClean="0"/>
              <a:t>:-</a:t>
            </a:r>
          </a:p>
          <a:p>
            <a:pPr marL="571500" indent="-571500">
              <a:buFont typeface="Courier New" pitchFamily="49" charset="0"/>
              <a:buChar char="o"/>
            </a:pPr>
            <a:r>
              <a:rPr lang="en-US" sz="3600" dirty="0" smtClean="0"/>
              <a:t> </a:t>
            </a:r>
            <a:r>
              <a:rPr lang="en-US" sz="2800" dirty="0"/>
              <a:t>Improved efficiency and accuracy in employee </a:t>
            </a:r>
            <a:endParaRPr lang="en-US" sz="2800" dirty="0" smtClean="0"/>
          </a:p>
          <a:p>
            <a:r>
              <a:rPr lang="en-US" sz="2800" dirty="0" smtClean="0"/>
              <a:t>         performance analysis-</a:t>
            </a:r>
          </a:p>
          <a:p>
            <a:pPr marL="457200" indent="-457200">
              <a:buFont typeface="Courier New" pitchFamily="49" charset="0"/>
              <a:buChar char="o"/>
            </a:pPr>
            <a:r>
              <a:rPr lang="en-US" sz="2800" dirty="0" smtClean="0"/>
              <a:t> </a:t>
            </a:r>
            <a:r>
              <a:rPr lang="en-US" sz="2800" dirty="0"/>
              <a:t>Enhanced visibility into talent development needs- </a:t>
            </a:r>
            <a:endParaRPr lang="en-US" sz="2800" dirty="0" smtClean="0"/>
          </a:p>
          <a:p>
            <a:pPr marL="457200" indent="-457200">
              <a:buFont typeface="Courier New" pitchFamily="49" charset="0"/>
              <a:buChar char="o"/>
            </a:pPr>
            <a:r>
              <a:rPr lang="en-US" sz="2800" dirty="0" smtClean="0"/>
              <a:t>Data-driven </a:t>
            </a:r>
            <a:r>
              <a:rPr lang="en-US" sz="2800" dirty="0"/>
              <a:t>insights for strategic workforce planning</a:t>
            </a:r>
            <a:endParaRPr lang="en-IN" sz="28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Text Placeholder 2"/>
          <p:cNvSpPr>
            <a:spLocks noGrp="1"/>
          </p:cNvSpPr>
          <p:nvPr>
            <p:ph type="body" idx="1"/>
          </p:nvPr>
        </p:nvSpPr>
        <p:spPr>
          <a:xfrm>
            <a:off x="609600" y="1577340"/>
            <a:ext cx="10972800" cy="2215991"/>
          </a:xfrm>
        </p:spPr>
        <p:txBody>
          <a:bodyPr/>
          <a:lstStyle/>
          <a:p>
            <a:r>
              <a:rPr lang="en-US" dirty="0"/>
              <a:t> "</a:t>
            </a:r>
            <a:r>
              <a:rPr lang="en-US" sz="3600" dirty="0"/>
              <a:t>This project aims to design a standardized Excel-based framework for employee performance analysis, automating data collection and analysis to inform talent development and performance management decisions."</a:t>
            </a:r>
            <a:endParaRPr lang="en-IN" sz="3600" dirty="0"/>
          </a:p>
        </p:txBody>
      </p:sp>
    </p:spTree>
    <p:extLst>
      <p:ext uri="{BB962C8B-B14F-4D97-AF65-F5344CB8AC3E}">
        <p14:creationId xmlns:p14="http://schemas.microsoft.com/office/powerpoint/2010/main" val="3085968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609600" y="1577340"/>
            <a:ext cx="10972800" cy="4431983"/>
          </a:xfrm>
        </p:spPr>
        <p:txBody>
          <a:bodyPr/>
          <a:lstStyle/>
          <a:p>
            <a:r>
              <a:rPr lang="en-US" sz="3600" b="1" dirty="0"/>
              <a:t>Objective</a:t>
            </a:r>
            <a:r>
              <a:rPr lang="en-US" sz="3600" b="1" dirty="0" smtClean="0"/>
              <a:t>:</a:t>
            </a:r>
          </a:p>
          <a:p>
            <a:r>
              <a:rPr lang="en-US" sz="3600" dirty="0" smtClean="0"/>
              <a:t> </a:t>
            </a:r>
            <a:r>
              <a:rPr lang="en-US" sz="3600" dirty="0"/>
              <a:t>Identify the stakeholders who will benefit from the Excel-based </a:t>
            </a:r>
            <a:r>
              <a:rPr lang="en-US" sz="3600" dirty="0" smtClean="0"/>
              <a:t>solution</a:t>
            </a:r>
          </a:p>
          <a:p>
            <a:r>
              <a:rPr lang="en-US" sz="3600" b="1" dirty="0" smtClean="0"/>
              <a:t>Key </a:t>
            </a:r>
            <a:r>
              <a:rPr lang="en-US" sz="3600" b="1" dirty="0"/>
              <a:t>Points</a:t>
            </a:r>
            <a:r>
              <a:rPr lang="en-US" sz="3600" b="1" dirty="0" smtClean="0"/>
              <a:t>:-</a:t>
            </a:r>
          </a:p>
          <a:p>
            <a:pPr marL="571500" indent="-571500">
              <a:buFont typeface="Arial" pitchFamily="34" charset="0"/>
              <a:buChar char="•"/>
            </a:pPr>
            <a:r>
              <a:rPr lang="en-US" sz="3600" dirty="0" smtClean="0"/>
              <a:t>HR </a:t>
            </a:r>
            <a:r>
              <a:rPr lang="en-US" sz="3600" dirty="0"/>
              <a:t>Business </a:t>
            </a:r>
            <a:r>
              <a:rPr lang="en-US" sz="3600" dirty="0" smtClean="0"/>
              <a:t>Partners</a:t>
            </a:r>
          </a:p>
          <a:p>
            <a:pPr marL="571500" indent="-571500">
              <a:buFont typeface="Arial" pitchFamily="34" charset="0"/>
              <a:buChar char="•"/>
            </a:pPr>
            <a:r>
              <a:rPr lang="en-US" sz="3600" dirty="0" smtClean="0"/>
              <a:t>Line Managers-</a:t>
            </a:r>
          </a:p>
          <a:p>
            <a:pPr marL="571500" indent="-571500">
              <a:buFont typeface="Arial" pitchFamily="34" charset="0"/>
              <a:buChar char="•"/>
            </a:pPr>
            <a:r>
              <a:rPr lang="en-US" sz="3600" dirty="0" smtClean="0"/>
              <a:t>Talent </a:t>
            </a:r>
            <a:r>
              <a:rPr lang="en-US" sz="3600" dirty="0"/>
              <a:t>Acquisition </a:t>
            </a:r>
            <a:r>
              <a:rPr lang="en-US" sz="3600" dirty="0" smtClean="0"/>
              <a:t>Teams</a:t>
            </a:r>
          </a:p>
          <a:p>
            <a:pPr marL="571500" indent="-571500">
              <a:buFont typeface="Arial" pitchFamily="34" charset="0"/>
              <a:buChar char="•"/>
            </a:pPr>
            <a:r>
              <a:rPr lang="en-US" sz="3600" dirty="0" smtClean="0"/>
              <a:t>Organizational </a:t>
            </a:r>
            <a:r>
              <a:rPr lang="en-US" sz="3600" dirty="0"/>
              <a:t>Development Teams</a:t>
            </a:r>
            <a:endParaRPr lang="en-IN" sz="36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Text Placeholder 2"/>
          <p:cNvSpPr>
            <a:spLocks noGrp="1"/>
          </p:cNvSpPr>
          <p:nvPr>
            <p:ph type="body" idx="1"/>
          </p:nvPr>
        </p:nvSpPr>
        <p:spPr>
          <a:xfrm>
            <a:off x="609600" y="1577340"/>
            <a:ext cx="10972800" cy="2769989"/>
          </a:xfrm>
        </p:spPr>
        <p:txBody>
          <a:bodyPr/>
          <a:lstStyle/>
          <a:p>
            <a:r>
              <a:rPr lang="en-US" dirty="0"/>
              <a:t>"</a:t>
            </a:r>
            <a:r>
              <a:rPr lang="en-US" sz="3600" dirty="0"/>
              <a:t>The end users of this solution will be HR business partners, line managers, talent acquisition teams, and organizational development teams, who will utilize the insights to inform strategic workforce planning and talent development initiatives.</a:t>
            </a:r>
            <a:endParaRPr lang="en-IN" sz="3600" dirty="0"/>
          </a:p>
        </p:txBody>
      </p:sp>
    </p:spTree>
    <p:extLst>
      <p:ext uri="{BB962C8B-B14F-4D97-AF65-F5344CB8AC3E}">
        <p14:creationId xmlns:p14="http://schemas.microsoft.com/office/powerpoint/2010/main" val="19002992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228</TotalTime>
  <Words>605</Words>
  <Application>Microsoft Office PowerPoint</Application>
  <PresentationFormat>Custom</PresentationFormat>
  <Paragraphs>104</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Employee Data Analysis using Excel  </vt:lpstr>
      <vt:lpstr>PROJECT TITLE</vt:lpstr>
      <vt:lpstr>AGENDA</vt:lpstr>
      <vt:lpstr>PROBLEM STATEMENT</vt:lpstr>
      <vt:lpstr>EXAMPLE</vt:lpstr>
      <vt:lpstr>PROJECT OVERVIEW</vt:lpstr>
      <vt:lpstr>EXAMPLE</vt:lpstr>
      <vt:lpstr>WHO ARE THE END USERS?</vt:lpstr>
      <vt:lpstr>EXAMPLE</vt:lpstr>
      <vt:lpstr>OUR SOLUTION AND ITS VALUE PROPOSITION</vt:lpstr>
      <vt:lpstr>EXAMPLE</vt:lpstr>
      <vt:lpstr>Dataset Description</vt:lpstr>
      <vt:lpstr>EXAMPLE</vt:lpstr>
      <vt:lpstr>MODELING APPROACH</vt:lpstr>
      <vt:lpstr>EXAMPLE</vt:lpstr>
      <vt:lpstr>Results and Discussion</vt:lpstr>
      <vt:lpstr>EXAMPLE</vt:lpstr>
      <vt:lpstr>conclusion</vt:lpstr>
      <vt:lpstr>EXAMPLE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LENOVO</cp:lastModifiedBy>
  <cp:revision>42</cp:revision>
  <dcterms:created xsi:type="dcterms:W3CDTF">2024-03-29T15:07:22Z</dcterms:created>
  <dcterms:modified xsi:type="dcterms:W3CDTF">2024-09-07T15:44:09Z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