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9"/>
  </p:notesMasterIdLst>
  <p:handoutMasterIdLst>
    <p:handoutMasterId r:id="rId30"/>
  </p:handoutMasterIdLst>
  <p:sldIdLst>
    <p:sldId id="312" r:id="rId5"/>
    <p:sldId id="329" r:id="rId6"/>
    <p:sldId id="325" r:id="rId7"/>
    <p:sldId id="327" r:id="rId8"/>
    <p:sldId id="330" r:id="rId9"/>
    <p:sldId id="328" r:id="rId10"/>
    <p:sldId id="319" r:id="rId11"/>
    <p:sldId id="282" r:id="rId12"/>
    <p:sldId id="334" r:id="rId13"/>
    <p:sldId id="335" r:id="rId14"/>
    <p:sldId id="331" r:id="rId15"/>
    <p:sldId id="333" r:id="rId16"/>
    <p:sldId id="343" r:id="rId17"/>
    <p:sldId id="336" r:id="rId18"/>
    <p:sldId id="337" r:id="rId19"/>
    <p:sldId id="338" r:id="rId20"/>
    <p:sldId id="344" r:id="rId21"/>
    <p:sldId id="345" r:id="rId22"/>
    <p:sldId id="346" r:id="rId23"/>
    <p:sldId id="341" r:id="rId24"/>
    <p:sldId id="347" r:id="rId25"/>
    <p:sldId id="348" r:id="rId26"/>
    <p:sldId id="349" r:id="rId27"/>
    <p:sldId id="352" r:id="rId2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202C8F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, Akalyadevi" userId="71d90823-91c8-4218-8671-511db9751f97" providerId="ADAL" clId="{934337E4-A6CE-4882-8268-F1C2F60CB8B6}"/>
    <pc:docChg chg="undo custSel addSld delSld modSld sldOrd">
      <pc:chgData name="B, Akalyadevi" userId="71d90823-91c8-4218-8671-511db9751f97" providerId="ADAL" clId="{934337E4-A6CE-4882-8268-F1C2F60CB8B6}" dt="2024-10-11T04:31:22.280" v="19" actId="2696"/>
      <pc:docMkLst>
        <pc:docMk/>
      </pc:docMkLst>
      <pc:sldChg chg="del">
        <pc:chgData name="B, Akalyadevi" userId="71d90823-91c8-4218-8671-511db9751f97" providerId="ADAL" clId="{934337E4-A6CE-4882-8268-F1C2F60CB8B6}" dt="2024-10-11T04:30:57.928" v="11" actId="2696"/>
        <pc:sldMkLst>
          <pc:docMk/>
          <pc:sldMk cId="2952923800" sldId="281"/>
        </pc:sldMkLst>
      </pc:sldChg>
      <pc:sldChg chg="del">
        <pc:chgData name="B, Akalyadevi" userId="71d90823-91c8-4218-8671-511db9751f97" providerId="ADAL" clId="{934337E4-A6CE-4882-8268-F1C2F60CB8B6}" dt="2024-10-11T04:31:12.110" v="15" actId="2696"/>
        <pc:sldMkLst>
          <pc:docMk/>
          <pc:sldMk cId="1973173046" sldId="297"/>
        </pc:sldMkLst>
      </pc:sldChg>
      <pc:sldChg chg="del">
        <pc:chgData name="B, Akalyadevi" userId="71d90823-91c8-4218-8671-511db9751f97" providerId="ADAL" clId="{934337E4-A6CE-4882-8268-F1C2F60CB8B6}" dt="2024-10-11T04:30:55.365" v="10" actId="2696"/>
        <pc:sldMkLst>
          <pc:docMk/>
          <pc:sldMk cId="2906491918" sldId="307"/>
        </pc:sldMkLst>
      </pc:sldChg>
      <pc:sldChg chg="del">
        <pc:chgData name="B, Akalyadevi" userId="71d90823-91c8-4218-8671-511db9751f97" providerId="ADAL" clId="{934337E4-A6CE-4882-8268-F1C2F60CB8B6}" dt="2024-10-11T04:31:00.433" v="12" actId="2696"/>
        <pc:sldMkLst>
          <pc:docMk/>
          <pc:sldMk cId="1131718056" sldId="314"/>
        </pc:sldMkLst>
      </pc:sldChg>
      <pc:sldChg chg="del">
        <pc:chgData name="B, Akalyadevi" userId="71d90823-91c8-4218-8671-511db9751f97" providerId="ADAL" clId="{934337E4-A6CE-4882-8268-F1C2F60CB8B6}" dt="2024-10-11T04:31:03.324" v="13" actId="2696"/>
        <pc:sldMkLst>
          <pc:docMk/>
          <pc:sldMk cId="2468595790" sldId="315"/>
        </pc:sldMkLst>
      </pc:sldChg>
      <pc:sldChg chg="del">
        <pc:chgData name="B, Akalyadevi" userId="71d90823-91c8-4218-8671-511db9751f97" providerId="ADAL" clId="{934337E4-A6CE-4882-8268-F1C2F60CB8B6}" dt="2024-10-11T04:31:22.280" v="19" actId="2696"/>
        <pc:sldMkLst>
          <pc:docMk/>
          <pc:sldMk cId="1941619646" sldId="317"/>
        </pc:sldMkLst>
      </pc:sldChg>
      <pc:sldChg chg="del">
        <pc:chgData name="B, Akalyadevi" userId="71d90823-91c8-4218-8671-511db9751f97" providerId="ADAL" clId="{934337E4-A6CE-4882-8268-F1C2F60CB8B6}" dt="2024-10-11T04:31:19.899" v="18" actId="2696"/>
        <pc:sldMkLst>
          <pc:docMk/>
          <pc:sldMk cId="4072101725" sldId="318"/>
        </pc:sldMkLst>
      </pc:sldChg>
      <pc:sldChg chg="del">
        <pc:chgData name="B, Akalyadevi" userId="71d90823-91c8-4218-8671-511db9751f97" providerId="ADAL" clId="{934337E4-A6CE-4882-8268-F1C2F60CB8B6}" dt="2024-10-11T04:31:17.335" v="17" actId="2696"/>
        <pc:sldMkLst>
          <pc:docMk/>
          <pc:sldMk cId="2498021601" sldId="321"/>
        </pc:sldMkLst>
      </pc:sldChg>
      <pc:sldChg chg="del">
        <pc:chgData name="B, Akalyadevi" userId="71d90823-91c8-4218-8671-511db9751f97" providerId="ADAL" clId="{934337E4-A6CE-4882-8268-F1C2F60CB8B6}" dt="2024-10-11T04:31:14.680" v="16" actId="2696"/>
        <pc:sldMkLst>
          <pc:docMk/>
          <pc:sldMk cId="1686213229" sldId="322"/>
        </pc:sldMkLst>
      </pc:sldChg>
      <pc:sldChg chg="add del ord">
        <pc:chgData name="B, Akalyadevi" userId="71d90823-91c8-4218-8671-511db9751f97" providerId="ADAL" clId="{934337E4-A6CE-4882-8268-F1C2F60CB8B6}" dt="2024-10-11T04:30:49.076" v="9" actId="2696"/>
        <pc:sldMkLst>
          <pc:docMk/>
          <pc:sldMk cId="113393973" sldId="332"/>
        </pc:sldMkLst>
      </pc:sldChg>
      <pc:sldChg chg="del">
        <pc:chgData name="B, Akalyadevi" userId="71d90823-91c8-4218-8671-511db9751f97" providerId="ADAL" clId="{934337E4-A6CE-4882-8268-F1C2F60CB8B6}" dt="2024-10-11T04:29:55.861" v="0" actId="2696"/>
        <pc:sldMkLst>
          <pc:docMk/>
          <pc:sldMk cId="729513849" sldId="339"/>
        </pc:sldMkLst>
      </pc:sldChg>
      <pc:sldChg chg="del">
        <pc:chgData name="B, Akalyadevi" userId="71d90823-91c8-4218-8671-511db9751f97" providerId="ADAL" clId="{934337E4-A6CE-4882-8268-F1C2F60CB8B6}" dt="2024-10-11T04:29:59.119" v="1" actId="2696"/>
        <pc:sldMkLst>
          <pc:docMk/>
          <pc:sldMk cId="142758737" sldId="340"/>
        </pc:sldMkLst>
      </pc:sldChg>
      <pc:sldChg chg="del">
        <pc:chgData name="B, Akalyadevi" userId="71d90823-91c8-4218-8671-511db9751f97" providerId="ADAL" clId="{934337E4-A6CE-4882-8268-F1C2F60CB8B6}" dt="2024-10-11T04:30:09.764" v="4" actId="2696"/>
        <pc:sldMkLst>
          <pc:docMk/>
          <pc:sldMk cId="3689417124" sldId="342"/>
        </pc:sldMkLst>
      </pc:sldChg>
      <pc:sldChg chg="del">
        <pc:chgData name="B, Akalyadevi" userId="71d90823-91c8-4218-8671-511db9751f97" providerId="ADAL" clId="{934337E4-A6CE-4882-8268-F1C2F60CB8B6}" dt="2024-10-11T04:30:02.432" v="2" actId="2696"/>
        <pc:sldMkLst>
          <pc:docMk/>
          <pc:sldMk cId="1810301478" sldId="350"/>
        </pc:sldMkLst>
      </pc:sldChg>
      <pc:sldChg chg="del">
        <pc:chgData name="B, Akalyadevi" userId="71d90823-91c8-4218-8671-511db9751f97" providerId="ADAL" clId="{934337E4-A6CE-4882-8268-F1C2F60CB8B6}" dt="2024-10-11T04:30:05.723" v="3" actId="2696"/>
        <pc:sldMkLst>
          <pc:docMk/>
          <pc:sldMk cId="1696129602" sldId="351"/>
        </pc:sldMkLst>
      </pc:sldChg>
      <pc:sldChg chg="del">
        <pc:chgData name="B, Akalyadevi" userId="71d90823-91c8-4218-8671-511db9751f97" providerId="ADAL" clId="{934337E4-A6CE-4882-8268-F1C2F60CB8B6}" dt="2024-10-11T04:31:09.366" v="14" actId="2696"/>
        <pc:sldMkLst>
          <pc:docMk/>
          <pc:sldMk cId="3150782059" sldId="3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09T12:08:10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10160 7461 0</inkml:trace>
  <inkml:trace contextRef="#ctx0" brushRef="#br0" timeOffset="23836.62">24342 7056 0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10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22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training</a:t>
            </a:r>
            <a:br>
              <a:rPr lang="en-US" dirty="0"/>
            </a:br>
            <a:br>
              <a:rPr lang="en-US" dirty="0"/>
            </a:br>
            <a:r>
              <a:rPr lang="en-IN" sz="2400" i="1" dirty="0">
                <a:latin typeface="Bodoni MT" panose="02070603080606020203" pitchFamily="18" charset="0"/>
              </a:rPr>
              <a:t>Sharpen Your Problem-Solving Skills</a:t>
            </a:r>
            <a:endParaRPr lang="en-US" sz="2400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1E017-B9FA-9792-680C-60A308ECF44D}"/>
              </a:ext>
            </a:extLst>
          </p:cNvPr>
          <p:cNvSpPr txBox="1"/>
          <p:nvPr/>
        </p:nvSpPr>
        <p:spPr>
          <a:xfrm>
            <a:off x="3581399" y="1948543"/>
            <a:ext cx="8490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 person gives ¼ of his property to his daughter. ½ to his Son and 1/5 for charity. How much has he given away.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18/30   b) 19/20    c) 21/20   d) 16/40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C59-F6F0-1690-EDAF-EF63ADB7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265" y="2488810"/>
            <a:ext cx="7965461" cy="9941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4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BAA55-955D-E7BC-9636-C8381B6561E5}"/>
              </a:ext>
            </a:extLst>
          </p:cNvPr>
          <p:cNvSpPr txBox="1"/>
          <p:nvPr/>
        </p:nvSpPr>
        <p:spPr>
          <a:xfrm>
            <a:off x="4483100" y="1696710"/>
            <a:ext cx="405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6988532-2807-AD2F-7FE9-95AE9CE56FEA}"/>
              </a:ext>
            </a:extLst>
          </p:cNvPr>
          <p:cNvSpPr/>
          <p:nvPr/>
        </p:nvSpPr>
        <p:spPr>
          <a:xfrm>
            <a:off x="3200400" y="2825750"/>
            <a:ext cx="4749800" cy="1206500"/>
          </a:xfrm>
          <a:prstGeom prst="snip2Diag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x% of y = y% of x</a:t>
            </a:r>
            <a:endParaRPr lang="en-IN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97DA7-C547-30AC-C36C-8154B44895F0}"/>
              </a:ext>
            </a:extLst>
          </p:cNvPr>
          <p:cNvSpPr txBox="1"/>
          <p:nvPr/>
        </p:nvSpPr>
        <p:spPr>
          <a:xfrm>
            <a:off x="3187700" y="736947"/>
            <a:ext cx="534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2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F86026E-350D-8DD2-F08D-FB695976CB41}"/>
              </a:ext>
            </a:extLst>
          </p:cNvPr>
          <p:cNvSpPr txBox="1"/>
          <p:nvPr/>
        </p:nvSpPr>
        <p:spPr>
          <a:xfrm>
            <a:off x="789214" y="1470469"/>
            <a:ext cx="106135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Formula :   Percentage = ( part / whole ) * 100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Part : Part = ( Percentage / 100 ) * whole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whole : Whole = Part / (Percentage / 100)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Increase : Percentage Increase = (New value – Original value/ Original value) * 100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Decrease : Percentage Decrease = (Original Value – New Value/ Original Value ) * 100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Amount = Original Price * ( Discount Percentage / 100)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5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A78E37-F45F-CCF8-B56F-148FAAF28DF2}"/>
              </a:ext>
            </a:extLst>
          </p:cNvPr>
          <p:cNvSpPr txBox="1"/>
          <p:nvPr/>
        </p:nvSpPr>
        <p:spPr>
          <a:xfrm>
            <a:off x="2471057" y="2144486"/>
            <a:ext cx="79139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50% of P = 25% of Q, then P = x% of Q, Find 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a) 20  b) 50 c) 0.5 d) 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77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D5B9CE-4D24-7627-5553-0B73D09A3CBE}"/>
              </a:ext>
            </a:extLst>
          </p:cNvPr>
          <p:cNvSpPr txBox="1"/>
          <p:nvPr/>
        </p:nvSpPr>
        <p:spPr>
          <a:xfrm>
            <a:off x="2955472" y="2522976"/>
            <a:ext cx="6106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(p + q) = 50% of ( p – q), then find p : q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a) 3 : 7  b) 5: 7  c) 7 : 3  d) 1 : 5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1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F9182-4C0E-1FE2-BFED-502B904E647F}"/>
              </a:ext>
            </a:extLst>
          </p:cNvPr>
          <p:cNvSpPr txBox="1"/>
          <p:nvPr/>
        </p:nvSpPr>
        <p:spPr>
          <a:xfrm>
            <a:off x="1611086" y="1262743"/>
            <a:ext cx="84364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3</a:t>
            </a:r>
            <a:r>
              <a:rPr lang="en-US" sz="2000" dirty="0"/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item is priced at rupees 150 and there is a 10% discount , what is the discount amount 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a) 20  b) 15 c) 25 d) 10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An employee's salary was increased from ₹30,000 to ₹36,000. What is the percentage increase in the employee's salary?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a) 30%  b) 10%  c) 20%  d) 5%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82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FBDA-6B5D-6CC9-BBD0-E9E2F933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270" y="658852"/>
            <a:ext cx="5723586" cy="4739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7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A5CDCF-CFFA-3693-26D8-A45BA9302119}"/>
              </a:ext>
            </a:extLst>
          </p:cNvPr>
          <p:cNvSpPr txBox="1"/>
          <p:nvPr/>
        </p:nvSpPr>
        <p:spPr>
          <a:xfrm>
            <a:off x="2710543" y="631370"/>
            <a:ext cx="661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SUM OF OBSERVATIONS </a:t>
            </a:r>
          </a:p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AVERAGE =   ____________________________</a:t>
            </a:r>
          </a:p>
          <a:p>
            <a:endParaRPr lang="en-US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TOTAL NUMBER OF OBSERVATIONS</a:t>
            </a:r>
            <a:endParaRPr lang="en-IN" dirty="0"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C21EB-E2AD-CDB1-2077-45A381B567EF}"/>
              </a:ext>
            </a:extLst>
          </p:cNvPr>
          <p:cNvSpPr txBox="1"/>
          <p:nvPr/>
        </p:nvSpPr>
        <p:spPr>
          <a:xfrm>
            <a:off x="3548743" y="2275114"/>
            <a:ext cx="452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   10   60   46   20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62FC6-1CA7-B966-7F20-7A692A4A34AF}"/>
              </a:ext>
            </a:extLst>
          </p:cNvPr>
          <p:cNvSpPr txBox="1"/>
          <p:nvPr/>
        </p:nvSpPr>
        <p:spPr>
          <a:xfrm>
            <a:off x="2253343" y="3063896"/>
            <a:ext cx="636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No :   x , x + 1,  x + 2, x + 3, x + 4…..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8C95F-606C-9F1A-CB66-AED84AC31282}"/>
              </a:ext>
            </a:extLst>
          </p:cNvPr>
          <p:cNvSpPr txBox="1"/>
          <p:nvPr/>
        </p:nvSpPr>
        <p:spPr>
          <a:xfrm>
            <a:off x="8577942" y="3043927"/>
            <a:ext cx="272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:  10 , 11, 12, 13 , 14</a:t>
            </a:r>
          </a:p>
          <a:p>
            <a:r>
              <a:rPr lang="en-US" dirty="0"/>
              <a:t>Ex:   101 102 103 104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3CC2F-682C-15A6-D227-133E4A59EEA2}"/>
              </a:ext>
            </a:extLst>
          </p:cNvPr>
          <p:cNvSpPr txBox="1"/>
          <p:nvPr/>
        </p:nvSpPr>
        <p:spPr>
          <a:xfrm>
            <a:off x="2253343" y="4201729"/>
            <a:ext cx="597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Odd No :   x  + x + 2, x + 4, x + 6, x + 8…..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703BB-0807-14E7-3591-4FF9D507A599}"/>
              </a:ext>
            </a:extLst>
          </p:cNvPr>
          <p:cNvSpPr txBox="1"/>
          <p:nvPr/>
        </p:nvSpPr>
        <p:spPr>
          <a:xfrm>
            <a:off x="2253343" y="5379423"/>
            <a:ext cx="545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 Even No :   x , x + 2, x + 4,  x + 8…..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E92250-E637-4AE9-1B96-DA5ACDF9F250}"/>
              </a:ext>
            </a:extLst>
          </p:cNvPr>
          <p:cNvSpPr txBox="1"/>
          <p:nvPr/>
        </p:nvSpPr>
        <p:spPr>
          <a:xfrm>
            <a:off x="8577942" y="42171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: 11 , 13, 15,  17, 19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0ECB51-6A43-3F14-6DEA-2AAECD187029}"/>
              </a:ext>
            </a:extLst>
          </p:cNvPr>
          <p:cNvSpPr txBox="1"/>
          <p:nvPr/>
        </p:nvSpPr>
        <p:spPr>
          <a:xfrm>
            <a:off x="8577942" y="5236420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:  10, 12, 14, 16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5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5C496A-1A2F-8016-DB6C-F2D184D71F92}"/>
              </a:ext>
            </a:extLst>
          </p:cNvPr>
          <p:cNvSpPr txBox="1"/>
          <p:nvPr/>
        </p:nvSpPr>
        <p:spPr>
          <a:xfrm>
            <a:off x="1872343" y="2166257"/>
            <a:ext cx="745671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marks obtained by a student in 5 subjects are 80, 90, 85, 70 and 95. What is the average mark ?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The average age of A, B and C is 26 years, if the average age of A            and  C is 29 years, what is the age of B in years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47440-4FB7-E60E-4C73-AB59F33860BC}"/>
              </a:ext>
            </a:extLst>
          </p:cNvPr>
          <p:cNvSpPr txBox="1"/>
          <p:nvPr/>
        </p:nvSpPr>
        <p:spPr>
          <a:xfrm>
            <a:off x="3864428" y="775118"/>
            <a:ext cx="3929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Average Questions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6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44E3-DE9F-E59C-D2EB-9440A6E5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154" y="2768600"/>
            <a:ext cx="7965461" cy="8068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6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CC1C0-E6C7-EE0E-8089-61AB84E50A7C}"/>
              </a:ext>
            </a:extLst>
          </p:cNvPr>
          <p:cNvSpPr txBox="1"/>
          <p:nvPr/>
        </p:nvSpPr>
        <p:spPr>
          <a:xfrm>
            <a:off x="3418114" y="1077686"/>
            <a:ext cx="508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Finding a Missing Number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8DDAE-5FCA-B567-BDAE-9EA8686024B4}"/>
              </a:ext>
            </a:extLst>
          </p:cNvPr>
          <p:cNvSpPr txBox="1"/>
          <p:nvPr/>
        </p:nvSpPr>
        <p:spPr>
          <a:xfrm>
            <a:off x="2427514" y="2351314"/>
            <a:ext cx="8131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4 numbers is 20. If one of the numbers is 25, Find the average of the remaining 3 numbers.</a:t>
            </a:r>
          </a:p>
          <a:p>
            <a:pPr marL="342900" indent="-342900">
              <a:lnSpc>
                <a:spcPct val="150000"/>
              </a:lnSpc>
              <a:buAutoNum type="arabicPeriod" startAt="3"/>
            </a:pPr>
            <a:endParaRPr lang="en-US" dirty="0"/>
          </a:p>
          <a:p>
            <a:pPr marL="342900" indent="-342900"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77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D6960-B9E3-721C-54FF-5154B81EF89E}"/>
              </a:ext>
            </a:extLst>
          </p:cNvPr>
          <p:cNvSpPr txBox="1"/>
          <p:nvPr/>
        </p:nvSpPr>
        <p:spPr>
          <a:xfrm>
            <a:off x="1752600" y="1578429"/>
            <a:ext cx="8523514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The average score of 30 students is 60, and  the average score of another 20 students is 70 . Find the overall average score of all 50 students.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64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E061E-A87E-E5AC-17CA-5B1ADE0BAF07}"/>
              </a:ext>
            </a:extLst>
          </p:cNvPr>
          <p:cNvSpPr txBox="1"/>
          <p:nvPr/>
        </p:nvSpPr>
        <p:spPr>
          <a:xfrm>
            <a:off x="1730829" y="1447800"/>
            <a:ext cx="7239000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Average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5.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group of 10 students has an average height of 150 cm, and another group of 5 students has an average height of 160 cm. What is the combined average height of all 15 students?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72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8C0E9-81C1-883B-CED1-90FA0DF7C865}"/>
              </a:ext>
            </a:extLst>
          </p:cNvPr>
          <p:cNvSpPr txBox="1"/>
          <p:nvPr/>
        </p:nvSpPr>
        <p:spPr>
          <a:xfrm>
            <a:off x="2024743" y="1342665"/>
            <a:ext cx="7151914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Speed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man goes to a certain place at a  speed of 30km\hr and returns to original place at a speed of 20km\hr, Find out the average speed during the entire journey.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678E6-F4DF-DA93-4CAA-6240A67763D3}"/>
              </a:ext>
            </a:extLst>
          </p:cNvPr>
          <p:cNvSpPr txBox="1"/>
          <p:nvPr/>
        </p:nvSpPr>
        <p:spPr>
          <a:xfrm>
            <a:off x="4343400" y="4702627"/>
            <a:ext cx="715191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 If the certain distance is covered at the speed of x km/hr and the same distance is covered at y km/hr, then the average speed during entire journey = (2xy/ x + y) km/hr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25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E7A-5874-264A-2501-CA27518C2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6FFCD-9E69-6F8D-6936-AB8F32D0E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4CF0E2-68BB-6D11-A3F0-7452A186D31E}"/>
              </a:ext>
            </a:extLst>
          </p:cNvPr>
          <p:cNvSpPr txBox="1"/>
          <p:nvPr/>
        </p:nvSpPr>
        <p:spPr>
          <a:xfrm>
            <a:off x="4491406" y="19714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NUMBERS  </a:t>
            </a:r>
            <a:endParaRPr lang="en-IN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76C07A-5F07-3447-5441-6C767ED6763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91406" y="597250"/>
            <a:ext cx="831318" cy="41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9C78A9-282A-9451-50CB-A2F92702828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322724" y="597250"/>
            <a:ext cx="831317" cy="417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05BA58-4889-9F16-2E8D-65B8D9BAFF8B}"/>
              </a:ext>
            </a:extLst>
          </p:cNvPr>
          <p:cNvSpPr txBox="1"/>
          <p:nvPr/>
        </p:nvSpPr>
        <p:spPr>
          <a:xfrm flipH="1">
            <a:off x="5499098" y="905353"/>
            <a:ext cx="344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Imaginary Numbers  Ex: (4+3i, </a:t>
            </a:r>
            <a:r>
              <a:rPr lang="en-IN" dirty="0"/>
              <a:t>√i</a:t>
            </a:r>
            <a:r>
              <a:rPr lang="en-US" dirty="0"/>
              <a:t>)     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C149CA-09A3-EFD7-91E8-5CD9967B526C}"/>
              </a:ext>
            </a:extLst>
          </p:cNvPr>
          <p:cNvCxnSpPr>
            <a:cxnSpLocks/>
          </p:cNvCxnSpPr>
          <p:nvPr/>
        </p:nvCxnSpPr>
        <p:spPr>
          <a:xfrm flipH="1">
            <a:off x="3283453" y="1639753"/>
            <a:ext cx="974096" cy="56119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1A86018-35E5-9D17-EB53-FA49B3C33745}"/>
              </a:ext>
            </a:extLst>
          </p:cNvPr>
          <p:cNvSpPr/>
          <p:nvPr/>
        </p:nvSpPr>
        <p:spPr>
          <a:xfrm>
            <a:off x="3314785" y="1014599"/>
            <a:ext cx="1796142" cy="78071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Numbers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A49CE9-D6C0-1C53-CC5C-98CC245E5698}"/>
              </a:ext>
            </a:extLst>
          </p:cNvPr>
          <p:cNvCxnSpPr/>
          <p:nvPr/>
        </p:nvCxnSpPr>
        <p:spPr>
          <a:xfrm>
            <a:off x="3978969" y="1789506"/>
            <a:ext cx="642257" cy="41725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AA37815-2836-A109-C7AA-C1E36C4E37B4}"/>
              </a:ext>
            </a:extLst>
          </p:cNvPr>
          <p:cNvSpPr/>
          <p:nvPr/>
        </p:nvSpPr>
        <p:spPr>
          <a:xfrm>
            <a:off x="2215245" y="2201617"/>
            <a:ext cx="1619121" cy="93617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Rational Numbers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42A405-8E7A-D13E-74C1-D400217B5C55}"/>
              </a:ext>
            </a:extLst>
          </p:cNvPr>
          <p:cNvSpPr/>
          <p:nvPr/>
        </p:nvSpPr>
        <p:spPr>
          <a:xfrm>
            <a:off x="4040597" y="2226008"/>
            <a:ext cx="1619121" cy="91416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Irrational Numbers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8C57AE-338F-122B-D65F-EB3DDD4A34A4}"/>
              </a:ext>
            </a:extLst>
          </p:cNvPr>
          <p:cNvSpPr txBox="1"/>
          <p:nvPr/>
        </p:nvSpPr>
        <p:spPr>
          <a:xfrm flipH="1">
            <a:off x="5669738" y="2162844"/>
            <a:ext cx="252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Ex: </a:t>
            </a:r>
            <a:r>
              <a:rPr lang="en-IN" dirty="0"/>
              <a:t>√2 = 1.41421356…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0FE94-3E77-319B-A96C-6ABDBF628238}"/>
              </a:ext>
            </a:extLst>
          </p:cNvPr>
          <p:cNvSpPr txBox="1"/>
          <p:nvPr/>
        </p:nvSpPr>
        <p:spPr>
          <a:xfrm>
            <a:off x="2419391" y="2863728"/>
            <a:ext cx="37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BF22A-D0B5-8188-49FC-4F74F212AEA6}"/>
              </a:ext>
            </a:extLst>
          </p:cNvPr>
          <p:cNvSpPr txBox="1"/>
          <p:nvPr/>
        </p:nvSpPr>
        <p:spPr>
          <a:xfrm>
            <a:off x="2650671" y="2694690"/>
            <a:ext cx="37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2B3C3A-1696-01ED-C2EF-BEC6A729D9CB}"/>
              </a:ext>
            </a:extLst>
          </p:cNvPr>
          <p:cNvCxnSpPr>
            <a:cxnSpLocks/>
          </p:cNvCxnSpPr>
          <p:nvPr/>
        </p:nvCxnSpPr>
        <p:spPr>
          <a:xfrm>
            <a:off x="3024805" y="3135214"/>
            <a:ext cx="455135" cy="25472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9B72E8-3C2F-5AFA-D373-878ED0887400}"/>
              </a:ext>
            </a:extLst>
          </p:cNvPr>
          <p:cNvCxnSpPr>
            <a:cxnSpLocks/>
          </p:cNvCxnSpPr>
          <p:nvPr/>
        </p:nvCxnSpPr>
        <p:spPr>
          <a:xfrm flipH="1">
            <a:off x="2569728" y="3138948"/>
            <a:ext cx="455077" cy="2366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98B1AE7-4FD5-27F0-F5DA-84232DE91D78}"/>
              </a:ext>
            </a:extLst>
          </p:cNvPr>
          <p:cNvSpPr/>
          <p:nvPr/>
        </p:nvSpPr>
        <p:spPr>
          <a:xfrm>
            <a:off x="1539446" y="3345172"/>
            <a:ext cx="1351597" cy="6266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Integers</a:t>
            </a:r>
            <a:endParaRPr lang="en-IN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AF2F2D-6E35-0371-1C1C-3FD8108C6D0D}"/>
              </a:ext>
            </a:extLst>
          </p:cNvPr>
          <p:cNvSpPr/>
          <p:nvPr/>
        </p:nvSpPr>
        <p:spPr>
          <a:xfrm>
            <a:off x="3068155" y="3383011"/>
            <a:ext cx="1404692" cy="61064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Fraction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102EB8-9C90-8113-C4CD-F566D8185119}"/>
              </a:ext>
            </a:extLst>
          </p:cNvPr>
          <p:cNvSpPr txBox="1"/>
          <p:nvPr/>
        </p:nvSpPr>
        <p:spPr>
          <a:xfrm>
            <a:off x="4472847" y="3507294"/>
            <a:ext cx="136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Ex: 1/3, 2/4</a:t>
            </a:r>
            <a:endParaRPr lang="en-IN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4693F0-DDEF-834E-32E8-2F08241A916E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1272720" y="3971866"/>
            <a:ext cx="942525" cy="55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B83A30-B2BF-5F0C-6C3A-5BB5995625BA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2215245" y="3971866"/>
            <a:ext cx="1037127" cy="53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14D62A4-BF1F-790B-DA5C-501C682F066F}"/>
              </a:ext>
            </a:extLst>
          </p:cNvPr>
          <p:cNvSpPr txBox="1"/>
          <p:nvPr/>
        </p:nvSpPr>
        <p:spPr>
          <a:xfrm>
            <a:off x="991402" y="4521922"/>
            <a:ext cx="265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+ INT       - INT         </a:t>
            </a:r>
            <a:r>
              <a:rPr lang="en-US" dirty="0"/>
              <a:t>0</a:t>
            </a:r>
            <a:endParaRPr lang="en-IN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949F99-A5AD-D0C4-54AC-F651CB6FBEAF}"/>
              </a:ext>
            </a:extLst>
          </p:cNvPr>
          <p:cNvCxnSpPr>
            <a:cxnSpLocks/>
          </p:cNvCxnSpPr>
          <p:nvPr/>
        </p:nvCxnSpPr>
        <p:spPr>
          <a:xfrm flipH="1">
            <a:off x="991402" y="4891254"/>
            <a:ext cx="423512" cy="299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1364F1B-1792-44B4-B630-54F7E7CA62E4}"/>
              </a:ext>
            </a:extLst>
          </p:cNvPr>
          <p:cNvSpPr txBox="1"/>
          <p:nvPr/>
        </p:nvSpPr>
        <p:spPr>
          <a:xfrm>
            <a:off x="190503" y="5205065"/>
            <a:ext cx="5918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Natural        Whole </a:t>
            </a:r>
          </a:p>
          <a:p>
            <a:r>
              <a:rPr lang="en-US" dirty="0"/>
              <a:t>      Number        Numbers</a:t>
            </a:r>
          </a:p>
          <a:p>
            <a:r>
              <a:rPr lang="en-IN" dirty="0"/>
              <a:t>    (1,2,3…N)    (0,1,2,3…N)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5CABD57-F2CF-DE15-D8CE-126DBFC526CD}"/>
              </a:ext>
            </a:extLst>
          </p:cNvPr>
          <p:cNvCxnSpPr>
            <a:cxnSpLocks/>
          </p:cNvCxnSpPr>
          <p:nvPr/>
        </p:nvCxnSpPr>
        <p:spPr>
          <a:xfrm>
            <a:off x="1414914" y="4876471"/>
            <a:ext cx="502786" cy="313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7ABAD2-EB16-2F10-77F9-AB86BD274C18}"/>
              </a:ext>
            </a:extLst>
          </p:cNvPr>
          <p:cNvCxnSpPr>
            <a:cxnSpLocks/>
          </p:cNvCxnSpPr>
          <p:nvPr/>
        </p:nvCxnSpPr>
        <p:spPr>
          <a:xfrm>
            <a:off x="6096000" y="4216842"/>
            <a:ext cx="12700" cy="2002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3BBE707-363F-FC7E-4546-104135605509}"/>
              </a:ext>
            </a:extLst>
          </p:cNvPr>
          <p:cNvCxnSpPr/>
          <p:nvPr/>
        </p:nvCxnSpPr>
        <p:spPr>
          <a:xfrm>
            <a:off x="6096000" y="4776954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1A75BA-C40B-2AFA-DD13-3D34A5B8FC61}"/>
              </a:ext>
            </a:extLst>
          </p:cNvPr>
          <p:cNvCxnSpPr/>
          <p:nvPr/>
        </p:nvCxnSpPr>
        <p:spPr>
          <a:xfrm>
            <a:off x="6096000" y="4233164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62F48D-8243-128C-8FE7-E2E7DCB0B415}"/>
              </a:ext>
            </a:extLst>
          </p:cNvPr>
          <p:cNvCxnSpPr/>
          <p:nvPr/>
        </p:nvCxnSpPr>
        <p:spPr>
          <a:xfrm>
            <a:off x="6108700" y="5308600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1012C93-A9CE-0DDC-3894-978F8D057CCC}"/>
              </a:ext>
            </a:extLst>
          </p:cNvPr>
          <p:cNvCxnSpPr/>
          <p:nvPr/>
        </p:nvCxnSpPr>
        <p:spPr>
          <a:xfrm>
            <a:off x="6096000" y="5845688"/>
            <a:ext cx="584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C4474CB-C53C-4928-A428-C37D0F6EEFAB}"/>
              </a:ext>
            </a:extLst>
          </p:cNvPr>
          <p:cNvSpPr txBox="1"/>
          <p:nvPr/>
        </p:nvSpPr>
        <p:spPr>
          <a:xfrm>
            <a:off x="6692899" y="4048926"/>
            <a:ext cx="22467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(1,3,5…)     </a:t>
            </a:r>
          </a:p>
          <a:p>
            <a:endParaRPr lang="en-US" dirty="0"/>
          </a:p>
          <a:p>
            <a:r>
              <a:rPr lang="en-IN" dirty="0"/>
              <a:t>Even (2,4,6,8….)</a:t>
            </a:r>
          </a:p>
          <a:p>
            <a:endParaRPr lang="en-IN" dirty="0"/>
          </a:p>
          <a:p>
            <a:r>
              <a:rPr lang="en-IN" dirty="0"/>
              <a:t>Prime (2,3,5,7,11….)</a:t>
            </a:r>
          </a:p>
          <a:p>
            <a:endParaRPr lang="en-IN" dirty="0"/>
          </a:p>
          <a:p>
            <a:r>
              <a:rPr lang="en-IN" dirty="0"/>
              <a:t>Composite (4,6,8,9,12,15…..)</a:t>
            </a:r>
          </a:p>
          <a:p>
            <a:endParaRPr lang="en-IN" dirty="0"/>
          </a:p>
          <a:p>
            <a:endParaRPr lang="en-US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C630317-7D82-2456-6169-5036D6A719C6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2215245" y="3971866"/>
            <a:ext cx="12699" cy="45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0A32D2C-18B6-0853-E47E-F06D1920335C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1126178" y="6219693"/>
            <a:ext cx="49825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Arrow: Down 148">
            <a:extLst>
              <a:ext uri="{FF2B5EF4-FFF2-40B4-BE49-F238E27FC236}">
                <a16:creationId xmlns:a16="http://schemas.microsoft.com/office/drawing/2014/main" id="{A80D609E-6180-263A-0965-FEC407089A02}"/>
              </a:ext>
            </a:extLst>
          </p:cNvPr>
          <p:cNvSpPr/>
          <p:nvPr/>
        </p:nvSpPr>
        <p:spPr>
          <a:xfrm>
            <a:off x="1030436" y="6032500"/>
            <a:ext cx="191484" cy="18719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Arc 152">
            <a:extLst>
              <a:ext uri="{FF2B5EF4-FFF2-40B4-BE49-F238E27FC236}">
                <a16:creationId xmlns:a16="http://schemas.microsoft.com/office/drawing/2014/main" id="{4F6B4FDA-333D-CD2F-D0F9-E25962118668}"/>
              </a:ext>
            </a:extLst>
          </p:cNvPr>
          <p:cNvSpPr/>
          <p:nvPr/>
        </p:nvSpPr>
        <p:spPr>
          <a:xfrm>
            <a:off x="5110927" y="5190282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9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25" grpId="0" animBg="1"/>
      <p:bldP spid="31" grpId="0" animBg="1"/>
      <p:bldP spid="32" grpId="0" animBg="1"/>
      <p:bldP spid="33" grpId="0"/>
      <p:bldP spid="44" grpId="0" animBg="1"/>
      <p:bldP spid="45" grpId="0" animBg="1"/>
      <p:bldP spid="46" grpId="0"/>
      <p:bldP spid="68" grpId="0"/>
      <p:bldP spid="79" grpId="0"/>
      <p:bldP spid="112" grpId="0"/>
      <p:bldP spid="1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EE7E12-80F6-E7BD-ED1F-396D65FDE7AF}"/>
              </a:ext>
            </a:extLst>
          </p:cNvPr>
          <p:cNvSpPr txBox="1"/>
          <p:nvPr/>
        </p:nvSpPr>
        <p:spPr>
          <a:xfrm>
            <a:off x="4064000" y="768866"/>
            <a:ext cx="334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RULE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AF36A8-7EE5-5169-C636-AA48426F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79211-A1B8-2654-300E-6F8D5282F7C5}"/>
              </a:ext>
            </a:extLst>
          </p:cNvPr>
          <p:cNvSpPr txBox="1"/>
          <p:nvPr/>
        </p:nvSpPr>
        <p:spPr>
          <a:xfrm>
            <a:off x="2654300" y="1813055"/>
            <a:ext cx="7454900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ends in 0, 2, 4, 6, or 8.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sum of its digits is divisible by 3.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last two digits are divisible by 4.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ends in 0 or 5.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is divisible by both 2 and 3.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last three digits are divisible by 8.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680C78-9E26-1F62-1E95-6B0790CF581E}"/>
                  </a:ext>
                </a:extLst>
              </p14:cNvPr>
              <p14:cNvContentPartPr/>
              <p14:nvPr/>
            </p14:nvContentPartPr>
            <p14:xfrm>
              <a:off x="3657600" y="2540160"/>
              <a:ext cx="5105880" cy="146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680C78-9E26-1F62-1E95-6B0790CF5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240" y="2530800"/>
                <a:ext cx="512460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002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3D0CCCA-ABFC-D3D1-DCFC-3B50EACEE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02392"/>
            <a:ext cx="7886700" cy="507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sum of the digits is divisible by 9.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ends in 0.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difference between the sum of digits in odd positions and the sum of digits in even positions is divisible by 11.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is divisible by both 3 and 4.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Divisibility by 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the number is divisible by both 3 and 5. </a:t>
            </a:r>
          </a:p>
        </p:txBody>
      </p:sp>
    </p:spTree>
    <p:extLst>
      <p:ext uri="{BB962C8B-B14F-4D97-AF65-F5344CB8AC3E}">
        <p14:creationId xmlns:p14="http://schemas.microsoft.com/office/powerpoint/2010/main" val="3088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CDFC-9036-71DD-7D1E-9B0DFC8C5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522" y="457199"/>
            <a:ext cx="7631709" cy="109162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Lcm &amp; hcf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61D0-CD97-FB04-DF6A-DE49ADE579C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18531" y="2137928"/>
            <a:ext cx="8447769" cy="41441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LCM (Least Common Multiple)</a:t>
            </a:r>
            <a:r>
              <a:rPr lang="en-US" sz="2400" dirty="0"/>
              <a:t>: The smallest number that is a multiple of two or more numbers.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HCF (Highest Common Factor)</a:t>
            </a:r>
            <a:r>
              <a:rPr lang="en-US" sz="2400" dirty="0"/>
              <a:t>: The largest number that divides two or more numbers without leaving a remainder.</a:t>
            </a:r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D3A9-D256-751D-F31C-980CD0093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163" y="-52156"/>
            <a:ext cx="9879437" cy="9808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4CAA960-E48B-09E6-FA6F-7BB1526F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2209830"/>
            <a:ext cx="2489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+ Even = Even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(Example: 2 + 4 = 6)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+ Odd = Odd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(Example: 2 + 3 = 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 + Odd = Even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(Example: 3 + 5 = 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06804-B286-F311-7ACC-E0AD8E3822AD}"/>
              </a:ext>
            </a:extLst>
          </p:cNvPr>
          <p:cNvSpPr txBox="1"/>
          <p:nvPr/>
        </p:nvSpPr>
        <p:spPr>
          <a:xfrm>
            <a:off x="4730750" y="2209830"/>
            <a:ext cx="2489200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- Even = Even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6 - 4 = 2)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- Odd = Odd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6 - 3 = 3)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- Odd = Even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(Example: 5 - 3 = 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367299-3196-266B-360C-453A5F9C8823}"/>
              </a:ext>
            </a:extLst>
          </p:cNvPr>
          <p:cNvSpPr txBox="1"/>
          <p:nvPr/>
        </p:nvSpPr>
        <p:spPr>
          <a:xfrm>
            <a:off x="8642350" y="2233470"/>
            <a:ext cx="7099300" cy="3277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Multiplication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 × Even = Even</a:t>
            </a:r>
            <a:br>
              <a:rPr lang="en-US" sz="2000" dirty="0"/>
            </a:br>
            <a:r>
              <a:rPr lang="en-US" sz="2000" dirty="0"/>
              <a:t>(Example: 2 × 4 = 8)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Even × Odd = Even</a:t>
            </a:r>
            <a:br>
              <a:rPr lang="en-US" sz="2000" dirty="0"/>
            </a:br>
            <a:r>
              <a:rPr lang="en-US" sz="2000" dirty="0"/>
              <a:t>(Example: 2 × 3 = 6)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Odd × Odd = Odd</a:t>
            </a:r>
            <a:br>
              <a:rPr lang="en-US" sz="2000" dirty="0"/>
            </a:br>
            <a:r>
              <a:rPr lang="en-US" sz="2000" dirty="0"/>
              <a:t>(Example: 3 × 5 = 15)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93911A-FBA7-6E89-402C-5CC7E4674A71}"/>
              </a:ext>
            </a:extLst>
          </p:cNvPr>
          <p:cNvSpPr txBox="1"/>
          <p:nvPr/>
        </p:nvSpPr>
        <p:spPr>
          <a:xfrm>
            <a:off x="3111500" y="484443"/>
            <a:ext cx="8115300" cy="49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remainder when 3456 is divided by 9 ?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a) 0     b) 1    c) 3    d)  6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Find the LCM of 12, 15 and 20.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a) 30  b) 60  c) 120  d) 180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hich of the following is a Prime Number ?  </a:t>
            </a: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a) 51  b) 53  c) 57   d) 63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36377F-BB42-942D-8D01-F9979DF7F0D4}"/>
              </a:ext>
            </a:extLst>
          </p:cNvPr>
          <p:cNvSpPr txBox="1"/>
          <p:nvPr/>
        </p:nvSpPr>
        <p:spPr>
          <a:xfrm>
            <a:off x="3265713" y="0"/>
            <a:ext cx="846908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value (3 + 4i)(3 – 4i) 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 0  b) 9  c)  25  d) -25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If the HCF of two numbers is 8 and the product of the two numbers is 480, what is their LCM?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a) 80  b) 60  c) 48   d) 50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sz="2000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77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{73ED0C9F-3C6B-4893-B1CE-672C09DEA25E}tf78438558_win32</Template>
  <TotalTime>2022</TotalTime>
  <Words>1265</Words>
  <Application>Microsoft Office PowerPoint</Application>
  <PresentationFormat>Widescreen</PresentationFormat>
  <Paragraphs>140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</vt:lpstr>
      <vt:lpstr>Arial</vt:lpstr>
      <vt:lpstr>Arial Black</vt:lpstr>
      <vt:lpstr>Bodoni MT</vt:lpstr>
      <vt:lpstr>Calibri</vt:lpstr>
      <vt:lpstr>Sabon Next LT</vt:lpstr>
      <vt:lpstr>Times New Roman</vt:lpstr>
      <vt:lpstr>Custom</vt:lpstr>
      <vt:lpstr>Aptitude training  Sharpen Your Problem-Solving Skills</vt:lpstr>
      <vt:lpstr>NUMBER SYSTEM</vt:lpstr>
      <vt:lpstr>PowerPoint Presentation</vt:lpstr>
      <vt:lpstr>PowerPoint Presentation</vt:lpstr>
      <vt:lpstr>PowerPoint Presentation</vt:lpstr>
      <vt:lpstr>     Lcm &amp; hcf</vt:lpstr>
      <vt:lpstr>properties</vt:lpstr>
      <vt:lpstr>PowerPoint Presentation</vt:lpstr>
      <vt:lpstr>PowerPoint Presentation</vt:lpstr>
      <vt:lpstr>PowerPoint Presentation</vt:lpstr>
      <vt:lpstr>PERCENTAGE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B, Akalyadevi</dc:creator>
  <cp:lastModifiedBy>B, Akalyadevi</cp:lastModifiedBy>
  <cp:revision>2</cp:revision>
  <dcterms:created xsi:type="dcterms:W3CDTF">2024-10-09T06:38:25Z</dcterms:created>
  <dcterms:modified xsi:type="dcterms:W3CDTF">2024-10-11T04:31:27Z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