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39"/>
  </p:notesMasterIdLst>
  <p:handoutMasterIdLst>
    <p:handoutMasterId r:id="rId40"/>
  </p:handoutMasterIdLst>
  <p:sldIdLst>
    <p:sldId id="312" r:id="rId5"/>
    <p:sldId id="339" r:id="rId6"/>
    <p:sldId id="340" r:id="rId7"/>
    <p:sldId id="350" r:id="rId8"/>
    <p:sldId id="351" r:id="rId9"/>
    <p:sldId id="342" r:id="rId10"/>
    <p:sldId id="332" r:id="rId11"/>
    <p:sldId id="354" r:id="rId12"/>
    <p:sldId id="356" r:id="rId13"/>
    <p:sldId id="358" r:id="rId14"/>
    <p:sldId id="359" r:id="rId15"/>
    <p:sldId id="355" r:id="rId16"/>
    <p:sldId id="357" r:id="rId17"/>
    <p:sldId id="314" r:id="rId18"/>
    <p:sldId id="360" r:id="rId19"/>
    <p:sldId id="361" r:id="rId20"/>
    <p:sldId id="362" r:id="rId21"/>
    <p:sldId id="363" r:id="rId22"/>
    <p:sldId id="364" r:id="rId23"/>
    <p:sldId id="365" r:id="rId24"/>
    <p:sldId id="297" r:id="rId25"/>
    <p:sldId id="366" r:id="rId26"/>
    <p:sldId id="367" r:id="rId27"/>
    <p:sldId id="371" r:id="rId28"/>
    <p:sldId id="372" r:id="rId29"/>
    <p:sldId id="373" r:id="rId30"/>
    <p:sldId id="368" r:id="rId31"/>
    <p:sldId id="352" r:id="rId32"/>
    <p:sldId id="378" r:id="rId33"/>
    <p:sldId id="376" r:id="rId34"/>
    <p:sldId id="379" r:id="rId35"/>
    <p:sldId id="380" r:id="rId36"/>
    <p:sldId id="383" r:id="rId37"/>
    <p:sldId id="381" r:id="rId3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202C8F"/>
    <a:srgbClr val="FDFBF6"/>
    <a:srgbClr val="AAC4E9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1000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1CA4A-5101-4921-855C-F631F5AA9C76}" type="doc">
      <dgm:prSet loTypeId="urn:microsoft.com/office/officeart/2011/layout/Tab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D7A1D54-9903-4885-A662-9A4039BC6B2C}">
      <dgm:prSet phldrT="[Text]" custT="1"/>
      <dgm:spPr/>
      <dgm:t>
        <a:bodyPr/>
        <a:lstStyle/>
        <a:p>
          <a:r>
            <a:rPr lang="en-US" sz="3200" i="1" dirty="0"/>
            <a:t>Time and Distance</a:t>
          </a:r>
          <a:endParaRPr lang="en-IN" sz="3200" i="1" dirty="0"/>
        </a:p>
      </dgm:t>
    </dgm:pt>
    <dgm:pt modelId="{BD3A92B8-B71F-42B6-97E2-3A1F162C0B73}" type="parTrans" cxnId="{CF9ACF1F-EE99-4772-8F25-374E32DB8699}">
      <dgm:prSet/>
      <dgm:spPr/>
      <dgm:t>
        <a:bodyPr/>
        <a:lstStyle/>
        <a:p>
          <a:endParaRPr lang="en-IN"/>
        </a:p>
      </dgm:t>
    </dgm:pt>
    <dgm:pt modelId="{48B8F217-DB6C-46EC-AB73-E9E7AF6A0293}" type="sibTrans" cxnId="{CF9ACF1F-EE99-4772-8F25-374E32DB8699}">
      <dgm:prSet/>
      <dgm:spPr/>
      <dgm:t>
        <a:bodyPr/>
        <a:lstStyle/>
        <a:p>
          <a:endParaRPr lang="en-IN"/>
        </a:p>
      </dgm:t>
    </dgm:pt>
    <dgm:pt modelId="{CA7A54AE-661A-4F39-80CF-07CCB96FA3E8}">
      <dgm:prSet phldrT="[Text]" custT="1"/>
      <dgm:spPr/>
      <dgm:t>
        <a:bodyPr/>
        <a:lstStyle/>
        <a:p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Car / Cycle / Man</a:t>
          </a:r>
          <a:endParaRPr lang="en-I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01C9237-AD50-4DC1-BCCC-1B935188B0A4}" type="parTrans" cxnId="{E37E0A91-C5F3-45E8-A003-EE314EA9F46D}">
      <dgm:prSet/>
      <dgm:spPr/>
      <dgm:t>
        <a:bodyPr/>
        <a:lstStyle/>
        <a:p>
          <a:endParaRPr lang="en-IN"/>
        </a:p>
      </dgm:t>
    </dgm:pt>
    <dgm:pt modelId="{2A56CB5F-E1CA-4B0A-BCD8-9C010BF33174}" type="sibTrans" cxnId="{E37E0A91-C5F3-45E8-A003-EE314EA9F46D}">
      <dgm:prSet/>
      <dgm:spPr/>
      <dgm:t>
        <a:bodyPr/>
        <a:lstStyle/>
        <a:p>
          <a:endParaRPr lang="en-IN"/>
        </a:p>
      </dgm:t>
    </dgm:pt>
    <dgm:pt modelId="{06AE706B-B9D5-47B3-8CEC-A42C9E30DA70}">
      <dgm:prSet phldrT="[Text]"/>
      <dgm:spPr/>
      <dgm:t>
        <a:bodyPr/>
        <a:lstStyle/>
        <a:p>
          <a:r>
            <a:rPr lang="en-US" i="1" dirty="0"/>
            <a:t>Problems on Trains</a:t>
          </a:r>
          <a:endParaRPr lang="en-IN" i="1" dirty="0"/>
        </a:p>
      </dgm:t>
    </dgm:pt>
    <dgm:pt modelId="{563CB92A-C217-4D0E-82C9-782AC1C5E741}" type="parTrans" cxnId="{08CCBC45-450B-4920-87C3-6624F5BC9492}">
      <dgm:prSet/>
      <dgm:spPr/>
      <dgm:t>
        <a:bodyPr/>
        <a:lstStyle/>
        <a:p>
          <a:endParaRPr lang="en-IN"/>
        </a:p>
      </dgm:t>
    </dgm:pt>
    <dgm:pt modelId="{55D0E4A0-AA9F-41D4-B868-8EB6252A2194}" type="sibTrans" cxnId="{08CCBC45-450B-4920-87C3-6624F5BC9492}">
      <dgm:prSet/>
      <dgm:spPr/>
      <dgm:t>
        <a:bodyPr/>
        <a:lstStyle/>
        <a:p>
          <a:endParaRPr lang="en-IN"/>
        </a:p>
      </dgm:t>
    </dgm:pt>
    <dgm:pt modelId="{73DBD0BD-A88F-4426-9621-28FC7F30B55E}">
      <dgm:prSet phldrT="[Text]" custT="1"/>
      <dgm:spPr/>
      <dgm:t>
        <a:bodyPr/>
        <a:lstStyle/>
        <a:p>
          <a:r>
            <a:rPr lang="en-US" sz="4100" dirty="0"/>
            <a:t> 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/ Tunel </a:t>
          </a:r>
          <a:endParaRPr lang="en-I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1899FA-29F3-4B6C-BFA4-A2CC4412EDFA}" type="parTrans" cxnId="{219A2408-5E57-44AA-AF3E-D51D786A7546}">
      <dgm:prSet/>
      <dgm:spPr/>
      <dgm:t>
        <a:bodyPr/>
        <a:lstStyle/>
        <a:p>
          <a:endParaRPr lang="en-IN"/>
        </a:p>
      </dgm:t>
    </dgm:pt>
    <dgm:pt modelId="{7620D7AB-1114-4C83-8D1F-324B192495CA}" type="sibTrans" cxnId="{219A2408-5E57-44AA-AF3E-D51D786A7546}">
      <dgm:prSet/>
      <dgm:spPr/>
      <dgm:t>
        <a:bodyPr/>
        <a:lstStyle/>
        <a:p>
          <a:endParaRPr lang="en-IN"/>
        </a:p>
      </dgm:t>
    </dgm:pt>
    <dgm:pt modelId="{6D5123B7-A78A-4271-BE36-6620A6F6D71B}">
      <dgm:prSet phldrT="[Text]"/>
      <dgm:spPr/>
      <dgm:t>
        <a:bodyPr/>
        <a:lstStyle/>
        <a:p>
          <a:r>
            <a:rPr lang="en-US" i="1" dirty="0"/>
            <a:t>Boats and Streams</a:t>
          </a:r>
          <a:endParaRPr lang="en-IN" i="1" dirty="0"/>
        </a:p>
      </dgm:t>
    </dgm:pt>
    <dgm:pt modelId="{A4930882-4CC6-46C7-9C17-966BBBBAF509}" type="parTrans" cxnId="{EDDAA201-948C-46E2-B6A2-5EF017A9A528}">
      <dgm:prSet/>
      <dgm:spPr/>
      <dgm:t>
        <a:bodyPr/>
        <a:lstStyle/>
        <a:p>
          <a:endParaRPr lang="en-IN"/>
        </a:p>
      </dgm:t>
    </dgm:pt>
    <dgm:pt modelId="{93451F2E-3051-46F4-9884-354F42D8BD34}" type="sibTrans" cxnId="{EDDAA201-948C-46E2-B6A2-5EF017A9A528}">
      <dgm:prSet/>
      <dgm:spPr/>
      <dgm:t>
        <a:bodyPr/>
        <a:lstStyle/>
        <a:p>
          <a:endParaRPr lang="en-IN"/>
        </a:p>
      </dgm:t>
    </dgm:pt>
    <dgm:pt modelId="{239372B6-6182-4F6B-A53F-098C48235D3E}">
      <dgm:prSet phldrT="[Text]" custT="1"/>
      <dgm:spPr/>
      <dgm:t>
        <a:bodyPr/>
        <a:lstStyle/>
        <a:p>
          <a:r>
            <a:rPr lang="en-US" sz="4600" dirty="0"/>
            <a:t> </a:t>
          </a:r>
          <a:r>
            <a:rPr lang="en-US" sz="3200" dirty="0">
              <a:latin typeface="Times New Roman" panose="02020603050405020304" pitchFamily="18" charset="0"/>
              <a:cs typeface="Times New Roman" panose="02020603050405020304" pitchFamily="18" charset="0"/>
            </a:rPr>
            <a:t>Upstream / Downstream</a:t>
          </a:r>
          <a:endParaRPr lang="en-IN" sz="3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105E58-A9CD-4F98-A5BB-6FEB25E9BC66}" type="parTrans" cxnId="{0ECEBA5A-CC2D-461E-9C3F-D87A3B46700E}">
      <dgm:prSet/>
      <dgm:spPr/>
      <dgm:t>
        <a:bodyPr/>
        <a:lstStyle/>
        <a:p>
          <a:endParaRPr lang="en-IN"/>
        </a:p>
      </dgm:t>
    </dgm:pt>
    <dgm:pt modelId="{662F9FC3-5654-4159-A457-A6152494D397}" type="sibTrans" cxnId="{0ECEBA5A-CC2D-461E-9C3F-D87A3B46700E}">
      <dgm:prSet/>
      <dgm:spPr/>
      <dgm:t>
        <a:bodyPr/>
        <a:lstStyle/>
        <a:p>
          <a:endParaRPr lang="en-IN"/>
        </a:p>
      </dgm:t>
    </dgm:pt>
    <dgm:pt modelId="{45A5763D-D7C0-4237-BDFE-D2CC5F56ED0D}" type="pres">
      <dgm:prSet presAssocID="{1D81CA4A-5101-4921-855C-F631F5AA9C76}" presName="Name0" presStyleCnt="0">
        <dgm:presLayoutVars>
          <dgm:chMax/>
          <dgm:chPref val="3"/>
          <dgm:dir/>
          <dgm:animOne val="branch"/>
          <dgm:animLvl val="lvl"/>
        </dgm:presLayoutVars>
      </dgm:prSet>
      <dgm:spPr/>
    </dgm:pt>
    <dgm:pt modelId="{A89EED40-6EB7-471A-89B2-EDCB78D51EFE}" type="pres">
      <dgm:prSet presAssocID="{0D7A1D54-9903-4885-A662-9A4039BC6B2C}" presName="composite" presStyleCnt="0"/>
      <dgm:spPr/>
    </dgm:pt>
    <dgm:pt modelId="{4CAC2D1D-1510-43DE-A0AD-C0F36B5ACFC3}" type="pres">
      <dgm:prSet presAssocID="{0D7A1D54-9903-4885-A662-9A4039BC6B2C}" presName="FirstChild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1A29F41-64EA-4060-975B-DD77EF7E1B1A}" type="pres">
      <dgm:prSet presAssocID="{0D7A1D54-9903-4885-A662-9A4039BC6B2C}" presName="Parent" presStyleLbl="alignNode1" presStyleIdx="0" presStyleCnt="3">
        <dgm:presLayoutVars>
          <dgm:chMax val="3"/>
          <dgm:chPref val="3"/>
          <dgm:bulletEnabled val="1"/>
        </dgm:presLayoutVars>
      </dgm:prSet>
      <dgm:spPr/>
    </dgm:pt>
    <dgm:pt modelId="{BE0DCDD8-2D1E-4FD2-8313-413A4B39278B}" type="pres">
      <dgm:prSet presAssocID="{0D7A1D54-9903-4885-A662-9A4039BC6B2C}" presName="Accent" presStyleLbl="parChTrans1D1" presStyleIdx="0" presStyleCnt="3"/>
      <dgm:spPr/>
    </dgm:pt>
    <dgm:pt modelId="{8ACA8FB9-667A-406B-A349-9D6E01EF8DA3}" type="pres">
      <dgm:prSet presAssocID="{48B8F217-DB6C-46EC-AB73-E9E7AF6A0293}" presName="sibTrans" presStyleCnt="0"/>
      <dgm:spPr/>
    </dgm:pt>
    <dgm:pt modelId="{F154A9E7-FC45-4C85-903F-223774B6A369}" type="pres">
      <dgm:prSet presAssocID="{06AE706B-B9D5-47B3-8CEC-A42C9E30DA70}" presName="composite" presStyleCnt="0"/>
      <dgm:spPr/>
    </dgm:pt>
    <dgm:pt modelId="{31C91AF8-7567-42AF-91FD-37C956B7B939}" type="pres">
      <dgm:prSet presAssocID="{06AE706B-B9D5-47B3-8CEC-A42C9E30DA70}" presName="FirstChild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1C4DFB3F-5E24-460C-8A70-C5A9C47F6FC7}" type="pres">
      <dgm:prSet presAssocID="{06AE706B-B9D5-47B3-8CEC-A42C9E30DA70}" presName="Parent" presStyleLbl="alignNode1" presStyleIdx="1" presStyleCnt="3">
        <dgm:presLayoutVars>
          <dgm:chMax val="3"/>
          <dgm:chPref val="3"/>
          <dgm:bulletEnabled val="1"/>
        </dgm:presLayoutVars>
      </dgm:prSet>
      <dgm:spPr/>
    </dgm:pt>
    <dgm:pt modelId="{E97763E0-A2D0-4DF2-878E-0CF106B33564}" type="pres">
      <dgm:prSet presAssocID="{06AE706B-B9D5-47B3-8CEC-A42C9E30DA70}" presName="Accent" presStyleLbl="parChTrans1D1" presStyleIdx="1" presStyleCnt="3"/>
      <dgm:spPr/>
    </dgm:pt>
    <dgm:pt modelId="{80D0644A-3290-4B0B-AB7F-C707B23E8ADE}" type="pres">
      <dgm:prSet presAssocID="{55D0E4A0-AA9F-41D4-B868-8EB6252A2194}" presName="sibTrans" presStyleCnt="0"/>
      <dgm:spPr/>
    </dgm:pt>
    <dgm:pt modelId="{1F49D9AB-1B6B-4F46-B059-6397D7A3D90E}" type="pres">
      <dgm:prSet presAssocID="{6D5123B7-A78A-4271-BE36-6620A6F6D71B}" presName="composite" presStyleCnt="0"/>
      <dgm:spPr/>
    </dgm:pt>
    <dgm:pt modelId="{2E5770DC-5764-470B-B7C0-63F975AB80B3}" type="pres">
      <dgm:prSet presAssocID="{6D5123B7-A78A-4271-BE36-6620A6F6D71B}" presName="FirstChild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C9F27B4-247C-4C6B-9C23-836483BCA8E2}" type="pres">
      <dgm:prSet presAssocID="{6D5123B7-A78A-4271-BE36-6620A6F6D71B}" presName="Parent" presStyleLbl="alignNode1" presStyleIdx="2" presStyleCnt="3">
        <dgm:presLayoutVars>
          <dgm:chMax val="3"/>
          <dgm:chPref val="3"/>
          <dgm:bulletEnabled val="1"/>
        </dgm:presLayoutVars>
      </dgm:prSet>
      <dgm:spPr/>
    </dgm:pt>
    <dgm:pt modelId="{6B66FF5E-290E-400B-BC17-94186BB9F272}" type="pres">
      <dgm:prSet presAssocID="{6D5123B7-A78A-4271-BE36-6620A6F6D71B}" presName="Accent" presStyleLbl="parChTrans1D1" presStyleIdx="2" presStyleCnt="3"/>
      <dgm:spPr/>
    </dgm:pt>
  </dgm:ptLst>
  <dgm:cxnLst>
    <dgm:cxn modelId="{EDDAA201-948C-46E2-B6A2-5EF017A9A528}" srcId="{1D81CA4A-5101-4921-855C-F631F5AA9C76}" destId="{6D5123B7-A78A-4271-BE36-6620A6F6D71B}" srcOrd="2" destOrd="0" parTransId="{A4930882-4CC6-46C7-9C17-966BBBBAF509}" sibTransId="{93451F2E-3051-46F4-9884-354F42D8BD34}"/>
    <dgm:cxn modelId="{219A2408-5E57-44AA-AF3E-D51D786A7546}" srcId="{06AE706B-B9D5-47B3-8CEC-A42C9E30DA70}" destId="{73DBD0BD-A88F-4426-9621-28FC7F30B55E}" srcOrd="0" destOrd="0" parTransId="{001899FA-29F3-4B6C-BFA4-A2CC4412EDFA}" sibTransId="{7620D7AB-1114-4C83-8D1F-324B192495CA}"/>
    <dgm:cxn modelId="{8A5FBF0C-674D-4DC7-BDD3-5C0AF76C3D24}" type="presOf" srcId="{6D5123B7-A78A-4271-BE36-6620A6F6D71B}" destId="{0C9F27B4-247C-4C6B-9C23-836483BCA8E2}" srcOrd="0" destOrd="0" presId="urn:microsoft.com/office/officeart/2011/layout/TabList"/>
    <dgm:cxn modelId="{CF9ACF1F-EE99-4772-8F25-374E32DB8699}" srcId="{1D81CA4A-5101-4921-855C-F631F5AA9C76}" destId="{0D7A1D54-9903-4885-A662-9A4039BC6B2C}" srcOrd="0" destOrd="0" parTransId="{BD3A92B8-B71F-42B6-97E2-3A1F162C0B73}" sibTransId="{48B8F217-DB6C-46EC-AB73-E9E7AF6A0293}"/>
    <dgm:cxn modelId="{6BD8A865-B614-4342-8DEC-64B2BF208084}" type="presOf" srcId="{73DBD0BD-A88F-4426-9621-28FC7F30B55E}" destId="{31C91AF8-7567-42AF-91FD-37C956B7B939}" srcOrd="0" destOrd="0" presId="urn:microsoft.com/office/officeart/2011/layout/TabList"/>
    <dgm:cxn modelId="{08CCBC45-450B-4920-87C3-6624F5BC9492}" srcId="{1D81CA4A-5101-4921-855C-F631F5AA9C76}" destId="{06AE706B-B9D5-47B3-8CEC-A42C9E30DA70}" srcOrd="1" destOrd="0" parTransId="{563CB92A-C217-4D0E-82C9-782AC1C5E741}" sibTransId="{55D0E4A0-AA9F-41D4-B868-8EB6252A2194}"/>
    <dgm:cxn modelId="{F4307871-47FE-42EB-9372-1163A9BCBE73}" type="presOf" srcId="{06AE706B-B9D5-47B3-8CEC-A42C9E30DA70}" destId="{1C4DFB3F-5E24-460C-8A70-C5A9C47F6FC7}" srcOrd="0" destOrd="0" presId="urn:microsoft.com/office/officeart/2011/layout/TabList"/>
    <dgm:cxn modelId="{0ECEBA5A-CC2D-461E-9C3F-D87A3B46700E}" srcId="{6D5123B7-A78A-4271-BE36-6620A6F6D71B}" destId="{239372B6-6182-4F6B-A53F-098C48235D3E}" srcOrd="0" destOrd="0" parTransId="{6A105E58-A9CD-4F98-A5BB-6FEB25E9BC66}" sibTransId="{662F9FC3-5654-4159-A457-A6152494D397}"/>
    <dgm:cxn modelId="{E37E0A91-C5F3-45E8-A003-EE314EA9F46D}" srcId="{0D7A1D54-9903-4885-A662-9A4039BC6B2C}" destId="{CA7A54AE-661A-4F39-80CF-07CCB96FA3E8}" srcOrd="0" destOrd="0" parTransId="{201C9237-AD50-4DC1-BCCC-1B935188B0A4}" sibTransId="{2A56CB5F-E1CA-4B0A-BCD8-9C010BF33174}"/>
    <dgm:cxn modelId="{7A4D5793-1FB9-4E4B-8C24-6EC5136DBECD}" type="presOf" srcId="{1D81CA4A-5101-4921-855C-F631F5AA9C76}" destId="{45A5763D-D7C0-4237-BDFE-D2CC5F56ED0D}" srcOrd="0" destOrd="0" presId="urn:microsoft.com/office/officeart/2011/layout/TabList"/>
    <dgm:cxn modelId="{98D833BA-684F-4037-8A87-D9330574F7A1}" type="presOf" srcId="{239372B6-6182-4F6B-A53F-098C48235D3E}" destId="{2E5770DC-5764-470B-B7C0-63F975AB80B3}" srcOrd="0" destOrd="0" presId="urn:microsoft.com/office/officeart/2011/layout/TabList"/>
    <dgm:cxn modelId="{670240F7-CFB9-43A3-AC74-466EBB0DA6D0}" type="presOf" srcId="{0D7A1D54-9903-4885-A662-9A4039BC6B2C}" destId="{A1A29F41-64EA-4060-975B-DD77EF7E1B1A}" srcOrd="0" destOrd="0" presId="urn:microsoft.com/office/officeart/2011/layout/TabList"/>
    <dgm:cxn modelId="{C2A32BFE-D77C-4955-955B-B7EBB92DB529}" type="presOf" srcId="{CA7A54AE-661A-4F39-80CF-07CCB96FA3E8}" destId="{4CAC2D1D-1510-43DE-A0AD-C0F36B5ACFC3}" srcOrd="0" destOrd="0" presId="urn:microsoft.com/office/officeart/2011/layout/TabList"/>
    <dgm:cxn modelId="{5895FC09-89A9-4B96-992E-4F7C2EBD8B5F}" type="presParOf" srcId="{45A5763D-D7C0-4237-BDFE-D2CC5F56ED0D}" destId="{A89EED40-6EB7-471A-89B2-EDCB78D51EFE}" srcOrd="0" destOrd="0" presId="urn:microsoft.com/office/officeart/2011/layout/TabList"/>
    <dgm:cxn modelId="{337039CA-90F9-4BBC-B6DC-60ED40AFD324}" type="presParOf" srcId="{A89EED40-6EB7-471A-89B2-EDCB78D51EFE}" destId="{4CAC2D1D-1510-43DE-A0AD-C0F36B5ACFC3}" srcOrd="0" destOrd="0" presId="urn:microsoft.com/office/officeart/2011/layout/TabList"/>
    <dgm:cxn modelId="{A86268F8-4DE0-447B-96E2-962BBDB406F1}" type="presParOf" srcId="{A89EED40-6EB7-471A-89B2-EDCB78D51EFE}" destId="{A1A29F41-64EA-4060-975B-DD77EF7E1B1A}" srcOrd="1" destOrd="0" presId="urn:microsoft.com/office/officeart/2011/layout/TabList"/>
    <dgm:cxn modelId="{767A84B1-166F-4BD3-910B-A8F9ECD27725}" type="presParOf" srcId="{A89EED40-6EB7-471A-89B2-EDCB78D51EFE}" destId="{BE0DCDD8-2D1E-4FD2-8313-413A4B39278B}" srcOrd="2" destOrd="0" presId="urn:microsoft.com/office/officeart/2011/layout/TabList"/>
    <dgm:cxn modelId="{F8B8818B-C74D-470C-9E67-8D19A4020F20}" type="presParOf" srcId="{45A5763D-D7C0-4237-BDFE-D2CC5F56ED0D}" destId="{8ACA8FB9-667A-406B-A349-9D6E01EF8DA3}" srcOrd="1" destOrd="0" presId="urn:microsoft.com/office/officeart/2011/layout/TabList"/>
    <dgm:cxn modelId="{67F32053-D003-4A49-A35C-2829E38C7D95}" type="presParOf" srcId="{45A5763D-D7C0-4237-BDFE-D2CC5F56ED0D}" destId="{F154A9E7-FC45-4C85-903F-223774B6A369}" srcOrd="2" destOrd="0" presId="urn:microsoft.com/office/officeart/2011/layout/TabList"/>
    <dgm:cxn modelId="{060556D8-C1E5-443E-950B-A7AFAF86A002}" type="presParOf" srcId="{F154A9E7-FC45-4C85-903F-223774B6A369}" destId="{31C91AF8-7567-42AF-91FD-37C956B7B939}" srcOrd="0" destOrd="0" presId="urn:microsoft.com/office/officeart/2011/layout/TabList"/>
    <dgm:cxn modelId="{CB594C70-5461-4FF5-88EE-A1FCACB87367}" type="presParOf" srcId="{F154A9E7-FC45-4C85-903F-223774B6A369}" destId="{1C4DFB3F-5E24-460C-8A70-C5A9C47F6FC7}" srcOrd="1" destOrd="0" presId="urn:microsoft.com/office/officeart/2011/layout/TabList"/>
    <dgm:cxn modelId="{DA4CBF7F-2EBB-443C-9AF9-9E74FCE92BB6}" type="presParOf" srcId="{F154A9E7-FC45-4C85-903F-223774B6A369}" destId="{E97763E0-A2D0-4DF2-878E-0CF106B33564}" srcOrd="2" destOrd="0" presId="urn:microsoft.com/office/officeart/2011/layout/TabList"/>
    <dgm:cxn modelId="{3A55A0F3-B394-4250-A8DE-303FBE700D0B}" type="presParOf" srcId="{45A5763D-D7C0-4237-BDFE-D2CC5F56ED0D}" destId="{80D0644A-3290-4B0B-AB7F-C707B23E8ADE}" srcOrd="3" destOrd="0" presId="urn:microsoft.com/office/officeart/2011/layout/TabList"/>
    <dgm:cxn modelId="{338A6E71-D607-4691-A8B6-A329CAA9FCEF}" type="presParOf" srcId="{45A5763D-D7C0-4237-BDFE-D2CC5F56ED0D}" destId="{1F49D9AB-1B6B-4F46-B059-6397D7A3D90E}" srcOrd="4" destOrd="0" presId="urn:microsoft.com/office/officeart/2011/layout/TabList"/>
    <dgm:cxn modelId="{EF2E75E8-6091-48FA-B9A6-64E5E7B59B62}" type="presParOf" srcId="{1F49D9AB-1B6B-4F46-B059-6397D7A3D90E}" destId="{2E5770DC-5764-470B-B7C0-63F975AB80B3}" srcOrd="0" destOrd="0" presId="urn:microsoft.com/office/officeart/2011/layout/TabList"/>
    <dgm:cxn modelId="{BAD1F7EF-EE32-4B35-BF8F-4A1DB6F9295E}" type="presParOf" srcId="{1F49D9AB-1B6B-4F46-B059-6397D7A3D90E}" destId="{0C9F27B4-247C-4C6B-9C23-836483BCA8E2}" srcOrd="1" destOrd="0" presId="urn:microsoft.com/office/officeart/2011/layout/TabList"/>
    <dgm:cxn modelId="{3E9C90C9-D9D2-41E9-A1A3-A3EFFF5A74B4}" type="presParOf" srcId="{1F49D9AB-1B6B-4F46-B059-6397D7A3D90E}" destId="{6B66FF5E-290E-400B-BC17-94186BB9F272}" srcOrd="2" destOrd="0" presId="urn:microsoft.com/office/officeart/2011/layout/Tab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66FF5E-290E-400B-BC17-94186BB9F272}">
      <dsp:nvSpPr>
        <dsp:cNvPr id="0" name=""/>
        <dsp:cNvSpPr/>
      </dsp:nvSpPr>
      <dsp:spPr>
        <a:xfrm>
          <a:off x="0" y="4788343"/>
          <a:ext cx="75038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763E0-A2D0-4DF2-878E-0CF106B33564}">
      <dsp:nvSpPr>
        <dsp:cNvPr id="0" name=""/>
        <dsp:cNvSpPr/>
      </dsp:nvSpPr>
      <dsp:spPr>
        <a:xfrm>
          <a:off x="0" y="3166539"/>
          <a:ext cx="75038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DCDD8-2D1E-4FD2-8313-413A4B39278B}">
      <dsp:nvSpPr>
        <dsp:cNvPr id="0" name=""/>
        <dsp:cNvSpPr/>
      </dsp:nvSpPr>
      <dsp:spPr>
        <a:xfrm>
          <a:off x="0" y="1544736"/>
          <a:ext cx="7503886" cy="0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AC2D1D-1510-43DE-A0AD-C0F36B5ACFC3}">
      <dsp:nvSpPr>
        <dsp:cNvPr id="0" name=""/>
        <dsp:cNvSpPr/>
      </dsp:nvSpPr>
      <dsp:spPr>
        <a:xfrm>
          <a:off x="1951010" y="161"/>
          <a:ext cx="5552875" cy="154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b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Car / Cycle / Man</a:t>
          </a:r>
          <a:endParaRPr lang="en-I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1010" y="161"/>
        <a:ext cx="5552875" cy="1544574"/>
      </dsp:txXfrm>
    </dsp:sp>
    <dsp:sp modelId="{A1A29F41-64EA-4060-975B-DD77EF7E1B1A}">
      <dsp:nvSpPr>
        <dsp:cNvPr id="0" name=""/>
        <dsp:cNvSpPr/>
      </dsp:nvSpPr>
      <dsp:spPr>
        <a:xfrm>
          <a:off x="0" y="161"/>
          <a:ext cx="1951010" cy="15445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i="1" kern="1200" dirty="0"/>
            <a:t>Time and Distance</a:t>
          </a:r>
          <a:endParaRPr lang="en-IN" sz="3200" i="1" kern="1200" dirty="0"/>
        </a:p>
      </dsp:txBody>
      <dsp:txXfrm>
        <a:off x="75413" y="75574"/>
        <a:ext cx="1800184" cy="1469161"/>
      </dsp:txXfrm>
    </dsp:sp>
    <dsp:sp modelId="{31C91AF8-7567-42AF-91FD-37C956B7B939}">
      <dsp:nvSpPr>
        <dsp:cNvPr id="0" name=""/>
        <dsp:cNvSpPr/>
      </dsp:nvSpPr>
      <dsp:spPr>
        <a:xfrm>
          <a:off x="1951010" y="1621965"/>
          <a:ext cx="5552875" cy="154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105" tIns="78105" rIns="78105" bIns="78105" numCol="1" spcCol="1270" anchor="b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/>
            <a:t>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Platform / Tunel </a:t>
          </a:r>
          <a:endParaRPr lang="en-I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1010" y="1621965"/>
        <a:ext cx="5552875" cy="1544574"/>
      </dsp:txXfrm>
    </dsp:sp>
    <dsp:sp modelId="{1C4DFB3F-5E24-460C-8A70-C5A9C47F6FC7}">
      <dsp:nvSpPr>
        <dsp:cNvPr id="0" name=""/>
        <dsp:cNvSpPr/>
      </dsp:nvSpPr>
      <dsp:spPr>
        <a:xfrm>
          <a:off x="0" y="1621965"/>
          <a:ext cx="1951010" cy="15445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 dirty="0"/>
            <a:t>Problems on Trains</a:t>
          </a:r>
          <a:endParaRPr lang="en-IN" sz="3300" i="1" kern="1200" dirty="0"/>
        </a:p>
      </dsp:txBody>
      <dsp:txXfrm>
        <a:off x="75413" y="1697378"/>
        <a:ext cx="1800184" cy="1469161"/>
      </dsp:txXfrm>
    </dsp:sp>
    <dsp:sp modelId="{2E5770DC-5764-470B-B7C0-63F975AB80B3}">
      <dsp:nvSpPr>
        <dsp:cNvPr id="0" name=""/>
        <dsp:cNvSpPr/>
      </dsp:nvSpPr>
      <dsp:spPr>
        <a:xfrm>
          <a:off x="1951010" y="3243768"/>
          <a:ext cx="5552875" cy="154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b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 </a:t>
          </a:r>
          <a:r>
            <a:rPr lang="en-US" sz="3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Upstream / Downstream</a:t>
          </a:r>
          <a:endParaRPr lang="en-IN" sz="3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951010" y="3243768"/>
        <a:ext cx="5552875" cy="1544574"/>
      </dsp:txXfrm>
    </dsp:sp>
    <dsp:sp modelId="{0C9F27B4-247C-4C6B-9C23-836483BCA8E2}">
      <dsp:nvSpPr>
        <dsp:cNvPr id="0" name=""/>
        <dsp:cNvSpPr/>
      </dsp:nvSpPr>
      <dsp:spPr>
        <a:xfrm>
          <a:off x="0" y="3243768"/>
          <a:ext cx="1951010" cy="1544574"/>
        </a:xfrm>
        <a:prstGeom prst="round2SameRect">
          <a:avLst>
            <a:gd name="adj1" fmla="val 1667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865" tIns="62865" rIns="62865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i="1" kern="1200" dirty="0"/>
            <a:t>Boats and Streams</a:t>
          </a:r>
          <a:endParaRPr lang="en-IN" sz="3300" i="1" kern="1200" dirty="0"/>
        </a:p>
      </dsp:txBody>
      <dsp:txXfrm>
        <a:off x="75413" y="3319181"/>
        <a:ext cx="1800184" cy="14691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TabList">
  <dgm:title val="Tab List"/>
  <dgm:desc val="Use to show non-sequential or grouped blocks of information. Works well for lists with a small amount of Level 1 text. The first Level 2 displays next to the Level 1 text  and the remaining Level 2 text appears beneath the Level 1 text."/>
  <dgm:catLst>
    <dgm:cat type="list" pri="4500"/>
    <dgm:cat type="officeonline" pri="11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41" srcId="10" destId="11" srcOrd="0" destOrd="0"/>
        <dgm:cxn modelId="42" srcId="10" destId="12" srcOrd="0" destOrd="0"/>
        <dgm:cxn modelId="50" srcId="0" destId="20" srcOrd="1" destOrd="0"/>
        <dgm:cxn modelId="51" srcId="20" destId="21" srcOrd="1" destOrd="0"/>
        <dgm:cxn modelId="52" srcId="20" destId="22" srcOrd="1" destOrd="0"/>
        <dgm:cxn modelId="60" srcId="0" destId="30" srcOrd="2" destOrd="0"/>
        <dgm:cxn modelId="61" srcId="30" destId="31" srcOrd="2" destOrd="0"/>
        <dgm:cxn modelId="62" srcId="30" destId="32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/>
      <dgm:chPref val="3"/>
      <dgm:dir/>
      <dgm:animOne val="branch"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w" for="ch" forName="Child" refType="w"/>
      <dgm:constr type="h" for="ch" forName="Child" refType="h" fact="0.6667"/>
      <dgm:constr type="primFontSz" for="des" forName="Parent" op="equ" val="65"/>
      <dgm:constr type="primFontSz" for="des" forName="Child" op="equ" val="65"/>
      <dgm:constr type="primFontSz" for="des" forName="FirstChild" op="equ" val="65"/>
      <dgm:constr type="primFontSz" for="des" forName="Child" refType="primFontSz" refFor="des" refForName="Parent" op="lte"/>
      <dgm:constr type="primFontSz" for="des" forName="FirstChild" refType="primFontSz" refFor="des" refForName="Parent" op="lte"/>
      <dgm:constr type="primFontSz" for="des" forName="Child" refType="primFontSz" refFor="des" refForName="FirstChild" op="lte"/>
      <dgm:constr type="w" for="ch" forName="composite" refType="w"/>
      <dgm:constr type="h" for="ch" forName="composite" refType="h" fact="0.3333"/>
      <dgm:constr type="sp" refType="h" refFor="ch" refForName="composite" op="equ" fact="0.05"/>
      <dgm:constr type="h" for="ch" forName="sibTrans" refType="h" refFor="ch" refForName="composite" op="equ" fact="0.05"/>
      <dgm:constr type="w" for="ch" forName="sibTrans" refType="h" refFor="ch" refForName="sibTrans" op="equ"/>
    </dgm:constrLst>
    <dgm:forEach name="nodesForEach" axis="ch" ptType="node">
      <dgm:layoutNode name="composite">
        <dgm:alg type="composite"/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l" for="ch" forName="FirstChild" refType="w" fact="0.26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l" for="ch" forName="Parent" refType="w" fact="0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if>
          <dgm:else name="Name3">
            <dgm:constrLst>
              <dgm:constr type="l" for="ch" forName="Accent" refType="w" fact="0"/>
              <dgm:constr type="b" for="ch" forName="Accent" refType="h"/>
              <dgm:constr type="w" for="ch" forName="Accent" refType="w"/>
              <dgm:constr type="h" for="ch" forName="Accent" refType="h" fact="0"/>
              <dgm:constr type="r" for="ch" forName="FirstChild" refType="w" fact="0.74"/>
              <dgm:constr type="t" for="ch" forName="FirstChild" refType="h" fact="0"/>
              <dgm:constr type="w" for="ch" forName="FirstChild" refType="w" fact="0.74"/>
              <dgm:constr type="h" for="ch" forName="FirstChild" refType="h"/>
              <dgm:constr type="r" for="ch" forName="Parent" refType="w"/>
              <dgm:constr type="t" for="ch" forName="Parent" refType="h" fact="0"/>
              <dgm:constr type="w" for="ch" forName="Parent" refType="w" fact="0.26"/>
              <dgm:constr type="h" for="ch" forName="Parent" refType="h"/>
            </dgm:constrLst>
          </dgm:else>
        </dgm:choose>
        <dgm:layoutNode name="FirstChild" styleLbl="revTx">
          <dgm:varLst>
            <dgm:chMax val="0"/>
            <dgm:chPref val="0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  <dgm:param type="txAnchorVertCh" val="b"/>
                <dgm:param type="parTxRTLAlign" val="l"/>
              </dgm:alg>
            </dgm:if>
            <dgm:else name="Name6">
              <dgm:alg type="tx">
                <dgm:param type="parTxLTRAlign" val="r"/>
                <dgm:param type="shpTxLTRAlignCh" val="r"/>
                <dgm:param type="txAnchorVert" val="b"/>
                <dgm:param type="txAnchorVertCh" val="b"/>
                <dgm:param type="parTxRTLAlign" val="r"/>
              </dgm:alg>
            </dgm:else>
          </dgm:choose>
          <dgm:shape xmlns:r="http://schemas.openxmlformats.org/officeDocument/2006/relationships" type="rect" r:blip="">
            <dgm:adjLst/>
          </dgm:shape>
          <dgm:choose name="Name7">
            <dgm:if name="Name8" axis="ch" ptType="node" func="cnt" op="gte" val="1">
              <dgm:presOf axis="ch desOrSelf" ptType="node node" st="1 1" cnt="1 0"/>
            </dgm:if>
            <dgm:else name="Name9">
              <dgm:presOf/>
            </dgm:else>
          </dgm:choose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Parent" styleLbl="alignNode1">
          <dgm:varLst>
            <dgm:chMax val="3"/>
            <dgm:chPref val="3"/>
            <dgm:bulletEnabled val="1"/>
          </dgm:varLst>
          <dgm:alg type="tx">
            <dgm:param type="shpTxLTRAlignCh" val="ctr"/>
            <dgm:param type="txAnchorVertCh" val="mid"/>
          </dgm:alg>
          <dgm:shape xmlns:r="http://schemas.openxmlformats.org/officeDocument/2006/relationships" type="round2SameRect" r:blip="">
            <dgm:adjLst>
              <dgm:adj idx="1" val="0.1667"/>
              <dgm:adj idx="2" val="0"/>
            </dgm:adjLst>
          </dgm:shape>
          <dgm:presOf axis="self" ptType="node"/>
          <dgm:constrLst>
            <dgm:constr type="lMarg" refType="primFontSz" fact="0.15"/>
            <dgm:constr type="rMarg" refType="primFontSz" fact="0.15"/>
            <dgm:constr type="tMarg" refType="primFontSz" fact="0.15"/>
            <dgm:constr type="bMarg" refType="primFontSz" fact="0.15"/>
          </dgm:constrLst>
          <dgm:ruleLst>
            <dgm:rule type="primFontSz" val="5" fact="NaN" max="NaN"/>
          </dgm:ruleLst>
        </dgm:layoutNode>
        <dgm:layoutNode name="Accent" styleLbl="parChTrans1D1">
          <dgm:alg type="sp"/>
          <dgm:shape xmlns:r="http://schemas.openxmlformats.org/officeDocument/2006/relationships" type="line" r:blip="" zOrderOff="-99999">
            <dgm:adjLst/>
          </dgm:shape>
          <dgm:presOf/>
        </dgm:layoutNode>
      </dgm:layoutNode>
      <dgm:choose name="Name10">
        <dgm:if name="Name11" axis="ch" ptType="node" st="2" cnt="1" func="cnt" op="gte" val="1">
          <dgm:layoutNode name="Child" styleLbl="revTx">
            <dgm:varLst>
              <dgm:chMax val="0"/>
              <dgm:chPref val="0"/>
              <dgm:bulletEnabled val="1"/>
            </dgm:varLst>
            <dgm:choose name="Name12">
              <dgm:if name="Name13" func="var" arg="dir" op="equ" val="norm">
                <dgm:alg type="tx">
                  <dgm:param type="stBulletLvl" val="1"/>
                  <dgm:param type="parTxLTRAlign" val="l"/>
                  <dgm:param type="parTxRTLAlign" val="l"/>
                  <dgm:param type="txAnchorVert" val="t"/>
                </dgm:alg>
              </dgm:if>
              <dgm:else name="Name14">
                <dgm:alg type="tx">
                  <dgm:param type="stBulletLvl" val="1"/>
                  <dgm:param type="parTxLTRAlign" val="r"/>
                  <dgm:param type="shpTxLTRAlignCh" val="r"/>
                  <dgm:param type="txAnchorVert" val="t"/>
                  <dgm:param type="parTxRTLAlign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ch desOrSelf" ptType="node node" st="2 1" cnt="0 0"/>
            <dgm:constrLst>
              <dgm:constr type="lMarg" refType="primFontSz" fact="0.15"/>
              <dgm:constr type="rMarg" refType="primFontSz" fact="0.15"/>
              <dgm:constr type="tMarg" refType="primFontSz" fact="0.15"/>
              <dgm:constr type="bMarg" refType="primFontSz" fact="0.15"/>
            </dgm:constrLst>
            <dgm:ruleLst>
              <dgm:rule type="primFontSz" val="5" fact="NaN" max="NaN"/>
            </dgm:ruleLst>
          </dgm:layoutNode>
        </dgm:if>
        <dgm:else name="Name15"/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3724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Aptitude training</a:t>
            </a:r>
            <a:br>
              <a:rPr lang="en-US" dirty="0"/>
            </a:br>
            <a:br>
              <a:rPr lang="en-US" dirty="0"/>
            </a:br>
            <a:r>
              <a:rPr lang="en-IN" sz="2400" i="1" dirty="0">
                <a:latin typeface="Bodoni MT" panose="02070603080606020203" pitchFamily="18" charset="0"/>
              </a:rPr>
              <a:t>Sharpen Your Problem-Solving Skills</a:t>
            </a:r>
            <a:endParaRPr lang="en-US" sz="2400" i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29ACF7-DFE0-7952-2CBF-2244F876B55E}"/>
              </a:ext>
            </a:extLst>
          </p:cNvPr>
          <p:cNvSpPr txBox="1"/>
          <p:nvPr/>
        </p:nvSpPr>
        <p:spPr>
          <a:xfrm>
            <a:off x="1567543" y="1883229"/>
            <a:ext cx="7794171" cy="2958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3. A person walks at a speed of 5 km/h. How much time will he take to cover a distance of  20 kilometers?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4. A boat can travel at 10km/h in still water. If the speed of the current  is 2km/hr, how long it will take to travel 12km downstream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96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ED16A9-0078-158A-35AA-4C1731A797BE}"/>
              </a:ext>
            </a:extLst>
          </p:cNvPr>
          <p:cNvSpPr txBox="1"/>
          <p:nvPr/>
        </p:nvSpPr>
        <p:spPr>
          <a:xfrm>
            <a:off x="1796143" y="1828800"/>
            <a:ext cx="7445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 boat can travel at 8 km/h in still water. The speed of the current is </a:t>
            </a:r>
          </a:p>
          <a:p>
            <a:endParaRPr lang="en-US" dirty="0"/>
          </a:p>
          <a:p>
            <a:r>
              <a:rPr lang="en-US" dirty="0"/>
              <a:t>  3km/h. How long will it take the boat to travel 15 km upstream?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5054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135EE-6093-9BAA-2669-CEE7D2850698}"/>
              </a:ext>
            </a:extLst>
          </p:cNvPr>
          <p:cNvSpPr txBox="1"/>
          <p:nvPr/>
        </p:nvSpPr>
        <p:spPr>
          <a:xfrm>
            <a:off x="2144486" y="1567543"/>
            <a:ext cx="7010400" cy="881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6. A car travelling at a speed of 40km/hr can complete a journey in 9 hr. How long will it take to travel  the same distance at 60km/hr ?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96AA35-CD47-F6BE-4540-5A9F5A854701}"/>
              </a:ext>
            </a:extLst>
          </p:cNvPr>
          <p:cNvSpPr txBox="1"/>
          <p:nvPr/>
        </p:nvSpPr>
        <p:spPr>
          <a:xfrm>
            <a:off x="2144486" y="3777343"/>
            <a:ext cx="8011886" cy="1296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7. Two cyclists starts at the same time from two points A and B, which are 120km apart. If they move towards each other at speeds of 20km/hr and 30km/hr respectively, how long will it take before they meet 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87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76EFE2-9CB1-9757-415E-95A2E8EA481C}"/>
              </a:ext>
            </a:extLst>
          </p:cNvPr>
          <p:cNvSpPr txBox="1"/>
          <p:nvPr/>
        </p:nvSpPr>
        <p:spPr>
          <a:xfrm>
            <a:off x="1828799" y="1436914"/>
            <a:ext cx="7946571" cy="212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8. Kamal left for the city A from city B at 5:20 Am. He travelled at a speed of 80km/hr for 4hours 15min. After that, the speed was reduced to 60km/hr. If the distance between two cities is 350km, at what time did Kamal reach City A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          a) 9:20 AM         b) 9:25 AM        c) 9: 35 AM       d) 9: 45 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940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5B1391-2CA1-963C-6550-3B56AB1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AND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8EC50B-60E0-F211-A476-8FD0DC4805AF}"/>
              </a:ext>
            </a:extLst>
          </p:cNvPr>
          <p:cNvSpPr txBox="1"/>
          <p:nvPr/>
        </p:nvSpPr>
        <p:spPr>
          <a:xfrm>
            <a:off x="1687286" y="1828800"/>
            <a:ext cx="72281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RATIO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:   A ratio is a comparison of two products or quantities.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2 : 1  =&gt;  a : b  or  a/b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663241-7713-2965-E513-3F3276ECB5D3}"/>
              </a:ext>
            </a:extLst>
          </p:cNvPr>
          <p:cNvSpPr txBox="1"/>
          <p:nvPr/>
        </p:nvSpPr>
        <p:spPr>
          <a:xfrm>
            <a:off x="1687286" y="3243943"/>
            <a:ext cx="63354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PROPORTION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Equality of two ratios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 : 2 : : 4 : 8 =&gt; a : b : : c : 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1 : 2  = 4 : 8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1/2 = 4/8</a:t>
            </a:r>
          </a:p>
          <a:p>
            <a:endParaRPr lang="en-US" sz="2000" dirty="0"/>
          </a:p>
          <a:p>
            <a:r>
              <a:rPr lang="en-US" sz="2000" dirty="0"/>
              <a:t>   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7388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52192-9700-5236-03E1-DB8E016EA265}"/>
              </a:ext>
            </a:extLst>
          </p:cNvPr>
          <p:cNvSpPr txBox="1"/>
          <p:nvPr/>
        </p:nvSpPr>
        <p:spPr>
          <a:xfrm>
            <a:off x="2362200" y="522514"/>
            <a:ext cx="5976257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Ratio</a:t>
            </a:r>
          </a:p>
          <a:p>
            <a:r>
              <a:rPr lang="en-US" dirty="0"/>
              <a:t>                                                   Square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Duplicate Ratio ( 3 : 7 )                          ( 9 : 49 ) </a:t>
            </a:r>
          </a:p>
          <a:p>
            <a:endParaRPr lang="en-US" dirty="0"/>
          </a:p>
          <a:p>
            <a:r>
              <a:rPr lang="en-US" dirty="0"/>
              <a:t>                                                   Cube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Triplicate Ratio ( 3 : 7 )                           ( 27 : 343 )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Square root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Sub-Duplicate Ratio ( 9 : 25 )                      ( 3 : 5 )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Cube root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Sub- Triplicate Ratio ( 125 : 343 )                  ( 5 : 7 )</a:t>
            </a:r>
          </a:p>
          <a:p>
            <a:endParaRPr lang="en-US" dirty="0"/>
          </a:p>
          <a:p>
            <a:r>
              <a:rPr lang="en-US" dirty="0"/>
              <a:t>                                               Inverse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Inverse Ratio ( 5 : 7 )                            ( 7 : 5 )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Compound Ratio   -&gt; 1 : 3  2 : 9  4 : 7</a:t>
            </a:r>
          </a:p>
          <a:p>
            <a:r>
              <a:rPr lang="en-US" dirty="0"/>
              <a:t>                                          a : b  c : d  e : f   = 1 * 2 * 4</a:t>
            </a:r>
          </a:p>
          <a:p>
            <a:r>
              <a:rPr lang="en-IN" dirty="0"/>
              <a:t>                                                                        3 * 9 * 7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53000C-80B4-8B29-D361-A87815C3889E}"/>
              </a:ext>
            </a:extLst>
          </p:cNvPr>
          <p:cNvCxnSpPr/>
          <p:nvPr/>
        </p:nvCxnSpPr>
        <p:spPr>
          <a:xfrm>
            <a:off x="5089072" y="1284514"/>
            <a:ext cx="125185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F39030-7FD1-472D-8AED-76BBD99B1364}"/>
              </a:ext>
            </a:extLst>
          </p:cNvPr>
          <p:cNvCxnSpPr/>
          <p:nvPr/>
        </p:nvCxnSpPr>
        <p:spPr>
          <a:xfrm>
            <a:off x="5089072" y="2090057"/>
            <a:ext cx="1251857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4019748-6398-800A-CCE4-A949064BA99C}"/>
              </a:ext>
            </a:extLst>
          </p:cNvPr>
          <p:cNvCxnSpPr>
            <a:cxnSpLocks/>
          </p:cNvCxnSpPr>
          <p:nvPr/>
        </p:nvCxnSpPr>
        <p:spPr>
          <a:xfrm>
            <a:off x="5660572" y="2928257"/>
            <a:ext cx="1017814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8B1469-3DC6-3348-C0F9-3ED8EDD5A7D5}"/>
              </a:ext>
            </a:extLst>
          </p:cNvPr>
          <p:cNvCxnSpPr>
            <a:cxnSpLocks/>
          </p:cNvCxnSpPr>
          <p:nvPr/>
        </p:nvCxnSpPr>
        <p:spPr>
          <a:xfrm>
            <a:off x="6019800" y="3744686"/>
            <a:ext cx="849086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5600E0-BC97-0280-FA4B-FECA336F8DB0}"/>
              </a:ext>
            </a:extLst>
          </p:cNvPr>
          <p:cNvCxnSpPr/>
          <p:nvPr/>
        </p:nvCxnSpPr>
        <p:spPr>
          <a:xfrm>
            <a:off x="4816929" y="4572000"/>
            <a:ext cx="1352550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1484437-542E-83B0-290D-74188BAF0DA9}"/>
              </a:ext>
            </a:extLst>
          </p:cNvPr>
          <p:cNvCxnSpPr/>
          <p:nvPr/>
        </p:nvCxnSpPr>
        <p:spPr>
          <a:xfrm>
            <a:off x="6678386" y="5823857"/>
            <a:ext cx="51707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96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B33857F-1EEB-EACB-0E81-79130FDA15DE}"/>
              </a:ext>
            </a:extLst>
          </p:cNvPr>
          <p:cNvSpPr/>
          <p:nvPr/>
        </p:nvSpPr>
        <p:spPr>
          <a:xfrm>
            <a:off x="-348343" y="620485"/>
            <a:ext cx="11096267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NOTE</a:t>
            </a:r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:</a:t>
            </a:r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sz="4000" b="0" cap="none" spc="0" dirty="0">
                <a:ln w="0"/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Ratio shouldn’t be in fraction</a:t>
            </a:r>
            <a:endParaRPr lang="en-IN" sz="4000" b="0" cap="none" spc="0" dirty="0">
              <a:ln w="0"/>
              <a:solidFill>
                <a:schemeClr val="accent6">
                  <a:lumMod val="60000"/>
                  <a:lumOff val="4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C6C6B-E6C2-F0B0-0512-AD4A493179AE}"/>
              </a:ext>
            </a:extLst>
          </p:cNvPr>
          <p:cNvSpPr txBox="1"/>
          <p:nvPr/>
        </p:nvSpPr>
        <p:spPr>
          <a:xfrm>
            <a:off x="2668861" y="1741714"/>
            <a:ext cx="50618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Example :  a : b = 2/9 : 1/3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LCM =  2 :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35CC74-DB66-8F28-2FB1-068FADA07C1C}"/>
              </a:ext>
            </a:extLst>
          </p:cNvPr>
          <p:cNvSpPr txBox="1"/>
          <p:nvPr/>
        </p:nvSpPr>
        <p:spPr>
          <a:xfrm>
            <a:off x="2155371" y="3429000"/>
            <a:ext cx="65858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a : b = 2 : 3</a:t>
            </a:r>
          </a:p>
          <a:p>
            <a:endParaRPr lang="en-US" dirty="0"/>
          </a:p>
          <a:p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0694CAB-9D9E-ED22-F94A-5A8879D9502F}"/>
              </a:ext>
            </a:extLst>
          </p:cNvPr>
          <p:cNvCxnSpPr/>
          <p:nvPr/>
        </p:nvCxnSpPr>
        <p:spPr>
          <a:xfrm flipH="1">
            <a:off x="3559629" y="3831771"/>
            <a:ext cx="696685" cy="7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A0A240-F30E-5C24-4F66-B5A3F3BCCB36}"/>
              </a:ext>
            </a:extLst>
          </p:cNvPr>
          <p:cNvCxnSpPr>
            <a:cxnSpLocks/>
          </p:cNvCxnSpPr>
          <p:nvPr/>
        </p:nvCxnSpPr>
        <p:spPr>
          <a:xfrm>
            <a:off x="4397829" y="3831771"/>
            <a:ext cx="642257" cy="729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A8043DB-1940-C7E4-3529-2C49EEB510F3}"/>
              </a:ext>
            </a:extLst>
          </p:cNvPr>
          <p:cNvSpPr txBox="1"/>
          <p:nvPr/>
        </p:nvSpPr>
        <p:spPr>
          <a:xfrm>
            <a:off x="3080657" y="4640719"/>
            <a:ext cx="870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a = 2</a:t>
            </a:r>
          </a:p>
          <a:p>
            <a:r>
              <a:rPr lang="en-US" dirty="0"/>
              <a:t> b = 3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93446B-75D2-FBBC-C51B-EE4D4B7D57DE}"/>
              </a:ext>
            </a:extLst>
          </p:cNvPr>
          <p:cNvSpPr txBox="1"/>
          <p:nvPr/>
        </p:nvSpPr>
        <p:spPr>
          <a:xfrm>
            <a:off x="4702629" y="4640719"/>
            <a:ext cx="783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= 2x</a:t>
            </a:r>
          </a:p>
          <a:p>
            <a:r>
              <a:rPr lang="en-US" dirty="0"/>
              <a:t>b = 3x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47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8918A51-369D-DF34-2139-E2184C66B863}"/>
              </a:ext>
            </a:extLst>
          </p:cNvPr>
          <p:cNvSpPr txBox="1"/>
          <p:nvPr/>
        </p:nvSpPr>
        <p:spPr>
          <a:xfrm>
            <a:off x="2024743" y="2308401"/>
            <a:ext cx="778872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ratio of the ages of two friends is 3:5. If the sum of their ages is 40 years, what are their present ages?</a:t>
            </a: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000" dirty="0"/>
              <a:t>Divide 2400 in the ratio 5:7.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256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F36BF5-4CC0-6A11-483D-6EB285815303}"/>
              </a:ext>
            </a:extLst>
          </p:cNvPr>
          <p:cNvSpPr txBox="1"/>
          <p:nvPr/>
        </p:nvSpPr>
        <p:spPr>
          <a:xfrm>
            <a:off x="1883229" y="1632856"/>
            <a:ext cx="792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school, the ratio of boys to girls is 4:3. If there are 84 boys, how many girls are there?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If A : B = 2 : 3 and B : C = 4 : 5 , then A : B : C  is ?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004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9E23-3132-CFD9-CCB6-E45027E3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9897" y="811253"/>
            <a:ext cx="9298073" cy="4739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TIME, SPEED AND DISTANCE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51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749A20-A553-7A5F-F4E9-EB529D02AAA4}"/>
              </a:ext>
            </a:extLst>
          </p:cNvPr>
          <p:cNvSpPr txBox="1"/>
          <p:nvPr/>
        </p:nvSpPr>
        <p:spPr>
          <a:xfrm>
            <a:off x="1567543" y="1338943"/>
            <a:ext cx="74349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If 78 is divided into three parts which are in the ratio 1: 1/3 : 1/6 the middle part is ?</a:t>
            </a:r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pPr marL="342900" indent="-342900">
              <a:buAutoNum type="arabicPeriod" startAt="4"/>
            </a:pPr>
            <a:endParaRPr lang="en-US" dirty="0"/>
          </a:p>
          <a:p>
            <a:endParaRPr lang="en-US" dirty="0"/>
          </a:p>
          <a:p>
            <a:r>
              <a:rPr lang="en-US" dirty="0"/>
              <a:t>6. Rs: 3400 is divided among A, B, C, D in such a way that the share of A and B, B and C , C and D may be as  2 : 3, 4 : 3 and 2 : 3 respectively. The sum of the shares of B and D 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1941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0687" y="849782"/>
            <a:ext cx="7946570" cy="2727709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8B88E1-7957-ACA7-A6C0-1CA6A3EA3E4D}"/>
              </a:ext>
            </a:extLst>
          </p:cNvPr>
          <p:cNvSpPr txBox="1"/>
          <p:nvPr/>
        </p:nvSpPr>
        <p:spPr>
          <a:xfrm>
            <a:off x="2019300" y="2308296"/>
            <a:ext cx="8153399" cy="1421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 refers to the process of making a mathematical expression easier to understand or work with, often by removing unnecessary components or reducing the expression to its simplest form.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8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B762F4-E08A-38EF-50CD-EDCF1CA5B1F3}"/>
              </a:ext>
            </a:extLst>
          </p:cNvPr>
          <p:cNvSpPr txBox="1"/>
          <p:nvPr/>
        </p:nvSpPr>
        <p:spPr>
          <a:xfrm>
            <a:off x="2906486" y="1415143"/>
            <a:ext cx="45828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– Vinculum / Bar </a:t>
            </a:r>
          </a:p>
          <a:p>
            <a:endParaRPr lang="en-US" dirty="0"/>
          </a:p>
          <a:p>
            <a:r>
              <a:rPr lang="en-US" dirty="0"/>
              <a:t>B – Bracket                    ( ), { } , [ ]          </a:t>
            </a:r>
          </a:p>
          <a:p>
            <a:endParaRPr lang="en-US" dirty="0"/>
          </a:p>
          <a:p>
            <a:r>
              <a:rPr lang="en-US" dirty="0"/>
              <a:t>O – Of / order (power)</a:t>
            </a:r>
          </a:p>
          <a:p>
            <a:endParaRPr lang="en-US" dirty="0"/>
          </a:p>
          <a:p>
            <a:r>
              <a:rPr lang="en-US" dirty="0"/>
              <a:t>D – Division</a:t>
            </a:r>
          </a:p>
          <a:p>
            <a:endParaRPr lang="en-US" dirty="0"/>
          </a:p>
          <a:p>
            <a:r>
              <a:rPr lang="en-US" dirty="0"/>
              <a:t>M – Multiplication</a:t>
            </a:r>
          </a:p>
          <a:p>
            <a:endParaRPr lang="en-US" dirty="0"/>
          </a:p>
          <a:p>
            <a:r>
              <a:rPr lang="en-US" dirty="0"/>
              <a:t>A – Addition</a:t>
            </a:r>
          </a:p>
          <a:p>
            <a:endParaRPr lang="en-US" dirty="0"/>
          </a:p>
          <a:p>
            <a:r>
              <a:rPr lang="en-US" dirty="0"/>
              <a:t>S – Subtraction</a:t>
            </a:r>
          </a:p>
          <a:p>
            <a:r>
              <a:rPr lang="en-US" dirty="0"/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499EC5-6BA0-8068-99F0-3B63B3FC609E}"/>
              </a:ext>
            </a:extLst>
          </p:cNvPr>
          <p:cNvCxnSpPr/>
          <p:nvPr/>
        </p:nvCxnSpPr>
        <p:spPr>
          <a:xfrm>
            <a:off x="2503714" y="1415143"/>
            <a:ext cx="0" cy="350520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6C24AC9-1C4F-EB57-156D-688D102EE626}"/>
              </a:ext>
            </a:extLst>
          </p:cNvPr>
          <p:cNvCxnSpPr>
            <a:cxnSpLocks/>
          </p:cNvCxnSpPr>
          <p:nvPr/>
        </p:nvCxnSpPr>
        <p:spPr>
          <a:xfrm>
            <a:off x="4245429" y="2188029"/>
            <a:ext cx="7511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530916C-2748-A60B-6484-ADC4F8FD48B4}"/>
              </a:ext>
            </a:extLst>
          </p:cNvPr>
          <p:cNvSpPr txBox="1"/>
          <p:nvPr/>
        </p:nvSpPr>
        <p:spPr>
          <a:xfrm>
            <a:off x="3407229" y="339689"/>
            <a:ext cx="28411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VBODMAS RULE</a:t>
            </a:r>
            <a:endParaRPr lang="en-IN" sz="24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63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D7B6D6-42E3-AB27-D775-937B910BF2BA}"/>
              </a:ext>
            </a:extLst>
          </p:cNvPr>
          <p:cNvSpPr txBox="1"/>
          <p:nvPr/>
        </p:nvSpPr>
        <p:spPr>
          <a:xfrm>
            <a:off x="1611086" y="1611086"/>
            <a:ext cx="71736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15+6×2−3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  35 </a:t>
            </a:r>
            <a:r>
              <a:rPr lang="en-IN" sz="2400" dirty="0"/>
              <a:t>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[ 8 – { ( 5 </a:t>
            </a:r>
            <a:r>
              <a:rPr lang="en-IN" sz="2400" dirty="0"/>
              <a:t>÷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/>
              <a:t>3+2​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r>
              <a:rPr lang="en-IN" sz="2400" dirty="0"/>
              <a:t>×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} ]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9DBE27-7ABC-3855-DBFE-4D2A34B12D67}"/>
              </a:ext>
            </a:extLst>
          </p:cNvPr>
          <p:cNvCxnSpPr/>
          <p:nvPr/>
        </p:nvCxnSpPr>
        <p:spPr>
          <a:xfrm>
            <a:off x="5508171" y="3505200"/>
            <a:ext cx="4789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774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5D9555-47CB-CC49-2C81-C993062D1084}"/>
              </a:ext>
            </a:extLst>
          </p:cNvPr>
          <p:cNvSpPr txBox="1"/>
          <p:nvPr/>
        </p:nvSpPr>
        <p:spPr>
          <a:xfrm>
            <a:off x="2307771" y="2100942"/>
            <a:ext cx="70974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</a:t>
            </a:r>
            <a:r>
              <a:rPr lang="en-US" dirty="0"/>
              <a:t> </a:t>
            </a:r>
            <a:r>
              <a:rPr lang="en-US" sz="2400" dirty="0"/>
              <a:t>Simplify</a:t>
            </a:r>
            <a:r>
              <a:rPr lang="en-US" dirty="0"/>
              <a:t>  </a:t>
            </a:r>
            <a:r>
              <a:rPr lang="en-US" sz="2400" dirty="0"/>
              <a:t>40 </a:t>
            </a:r>
            <a:r>
              <a:rPr lang="en-IN" sz="2400" dirty="0"/>
              <a:t>÷ 5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 8 + 8 – 10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Simplify   18 </a:t>
            </a:r>
            <a:r>
              <a:rPr lang="en-IN" sz="2400" dirty="0"/>
              <a:t>÷ 4 ÷ 9 ÷ 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/>
              <a:t> </a:t>
            </a:r>
            <a:r>
              <a:rPr lang="en-US" sz="2400" dirty="0"/>
              <a:t>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078992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172587-BBF3-E66E-2CCD-D1EEDF2D3116}"/>
              </a:ext>
            </a:extLst>
          </p:cNvPr>
          <p:cNvSpPr txBox="1"/>
          <p:nvPr/>
        </p:nvSpPr>
        <p:spPr>
          <a:xfrm>
            <a:off x="3592286" y="2419529"/>
            <a:ext cx="53993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Simply the following  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144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÷ 8 ÷ ? = 9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6840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BA2986-7B64-066C-3B4B-6485659C5774}"/>
              </a:ext>
            </a:extLst>
          </p:cNvPr>
          <p:cNvSpPr txBox="1"/>
          <p:nvPr/>
        </p:nvSpPr>
        <p:spPr>
          <a:xfrm>
            <a:off x="1905000" y="1687286"/>
            <a:ext cx="71083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Key points to remember 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apply the Order of Operations.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complex fractions into simpler form.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with various types of expressions to build confidence.</a:t>
            </a:r>
          </a:p>
          <a:p>
            <a:pPr marL="342900" indent="-342900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9088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E7A-5874-264A-2501-CA27518C2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0944" y="1840382"/>
            <a:ext cx="5715000" cy="2727709"/>
          </a:xfrm>
        </p:spPr>
        <p:txBody>
          <a:bodyPr/>
          <a:lstStyle/>
          <a:p>
            <a:r>
              <a:rPr lang="en-US" dirty="0">
                <a:latin typeface="Amasis MT Pro Black" panose="020F0502020204030204" pitchFamily="18" charset="0"/>
              </a:rPr>
              <a:t>PRACTICE</a:t>
            </a:r>
            <a:br>
              <a:rPr lang="en-US" dirty="0">
                <a:latin typeface="Amasis MT Pro Black" panose="020F0502020204030204" pitchFamily="18" charset="0"/>
              </a:rPr>
            </a:br>
            <a:br>
              <a:rPr lang="en-US" dirty="0">
                <a:latin typeface="Amasis MT Pro Black" panose="020F0502020204030204" pitchFamily="18" charset="0"/>
              </a:rPr>
            </a:br>
            <a:r>
              <a:rPr lang="en-US" dirty="0">
                <a:latin typeface="Amasis MT Pro Black" panose="020F0502020204030204" pitchFamily="18" charset="0"/>
              </a:rPr>
              <a:t>PRACTICE</a:t>
            </a:r>
            <a:br>
              <a:rPr lang="en-US" dirty="0">
                <a:latin typeface="Amasis MT Pro Black" panose="020F0502020204030204" pitchFamily="18" charset="0"/>
              </a:rPr>
            </a:br>
            <a:br>
              <a:rPr lang="en-US" dirty="0">
                <a:latin typeface="Amasis MT Pro Black" panose="020F0502020204030204" pitchFamily="18" charset="0"/>
              </a:rPr>
            </a:br>
            <a:r>
              <a:rPr lang="en-US" dirty="0">
                <a:latin typeface="Amasis MT Pro Black" panose="020F0502020204030204" pitchFamily="18" charset="0"/>
              </a:rPr>
              <a:t>PRACTICE</a:t>
            </a:r>
            <a:endParaRPr lang="en-IN" dirty="0">
              <a:latin typeface="Amasis MT Pro Black" panose="020F0502020204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60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0BCF-80A2-E443-B9AC-23A94E53F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124074"/>
            <a:ext cx="6583680" cy="1531357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REASONING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ECFF2-FDEB-E53E-8CE9-E4CFD171F6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47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168C4FB-19DA-F7B2-0E85-030A552CC9D6}"/>
              </a:ext>
            </a:extLst>
          </p:cNvPr>
          <p:cNvSpPr/>
          <p:nvPr/>
        </p:nvSpPr>
        <p:spPr>
          <a:xfrm>
            <a:off x="1295394" y="1153886"/>
            <a:ext cx="3995057" cy="3494314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   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CEBB34-9A5F-D81F-B7AC-D41EC05F03B9}"/>
              </a:ext>
            </a:extLst>
          </p:cNvPr>
          <p:cNvCxnSpPr>
            <a:cxnSpLocks/>
            <a:stCxn id="5" idx="1"/>
            <a:endCxn id="5" idx="5"/>
          </p:cNvCxnSpPr>
          <p:nvPr/>
        </p:nvCxnSpPr>
        <p:spPr>
          <a:xfrm>
            <a:off x="2294158" y="2901043"/>
            <a:ext cx="19975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E8028B6-E938-46E5-4075-0A27C4D84FF6}"/>
              </a:ext>
            </a:extLst>
          </p:cNvPr>
          <p:cNvCxnSpPr/>
          <p:nvPr/>
        </p:nvCxnSpPr>
        <p:spPr>
          <a:xfrm>
            <a:off x="3249379" y="2901043"/>
            <a:ext cx="0" cy="17471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3429A-E058-714A-1093-B5AF958D4421}"/>
              </a:ext>
            </a:extLst>
          </p:cNvPr>
          <p:cNvSpPr/>
          <p:nvPr/>
        </p:nvSpPr>
        <p:spPr>
          <a:xfrm>
            <a:off x="2934490" y="1961384"/>
            <a:ext cx="7168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</a:t>
            </a:r>
            <a:endParaRPr lang="en-US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C1F187-A054-C9DE-3DE7-E4AD3F169707}"/>
              </a:ext>
            </a:extLst>
          </p:cNvPr>
          <p:cNvSpPr/>
          <p:nvPr/>
        </p:nvSpPr>
        <p:spPr>
          <a:xfrm>
            <a:off x="2294158" y="3401786"/>
            <a:ext cx="5405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F552D0-5E26-9BAF-CE9F-79A9A831C444}"/>
              </a:ext>
            </a:extLst>
          </p:cNvPr>
          <p:cNvSpPr/>
          <p:nvPr/>
        </p:nvSpPr>
        <p:spPr>
          <a:xfrm>
            <a:off x="3651353" y="3401786"/>
            <a:ext cx="6030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C4F09C-DE51-F1C8-29FD-3FA6C84A4D5F}"/>
              </a:ext>
            </a:extLst>
          </p:cNvPr>
          <p:cNvSpPr txBox="1"/>
          <p:nvPr/>
        </p:nvSpPr>
        <p:spPr>
          <a:xfrm>
            <a:off x="6692782" y="1978450"/>
            <a:ext cx="3967060" cy="1845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Speed = Distance/Time;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= Distance/Speed</a:t>
            </a:r>
          </a:p>
          <a:p>
            <a:pPr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 = Speed × time</a:t>
            </a:r>
          </a:p>
        </p:txBody>
      </p:sp>
      <p:sp>
        <p:nvSpPr>
          <p:cNvPr id="28" name="Multiplication Sign 27">
            <a:extLst>
              <a:ext uri="{FF2B5EF4-FFF2-40B4-BE49-F238E27FC236}">
                <a16:creationId xmlns:a16="http://schemas.microsoft.com/office/drawing/2014/main" id="{407CC38F-DAB4-91CA-3EA9-F1256BB57075}"/>
              </a:ext>
            </a:extLst>
          </p:cNvPr>
          <p:cNvSpPr/>
          <p:nvPr/>
        </p:nvSpPr>
        <p:spPr>
          <a:xfrm>
            <a:off x="2950023" y="3543824"/>
            <a:ext cx="598712" cy="559621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5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/>
      <p:bldP spid="15" grpId="0"/>
      <p:bldP spid="16" grpId="0"/>
      <p:bldP spid="27" grpId="0"/>
      <p:bldP spid="2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9903-398F-6FFA-4999-B80AA5599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869" y="952766"/>
            <a:ext cx="6609302" cy="473910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AND PATTERNS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44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A0AB2E-DB21-03A6-9553-E19E61F8DE64}"/>
              </a:ext>
            </a:extLst>
          </p:cNvPr>
          <p:cNvSpPr txBox="1"/>
          <p:nvPr/>
        </p:nvSpPr>
        <p:spPr>
          <a:xfrm>
            <a:off x="2677886" y="1632857"/>
            <a:ext cx="562791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Types of questions in series and pattern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sz="2400" dirty="0"/>
              <a:t>Number series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Letter Series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Pattern recognition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75898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C0755-8B62-85C2-E90A-BABA184E0776}"/>
              </a:ext>
            </a:extLst>
          </p:cNvPr>
          <p:cNvSpPr txBox="1"/>
          <p:nvPr/>
        </p:nvSpPr>
        <p:spPr>
          <a:xfrm>
            <a:off x="2318657" y="1077686"/>
            <a:ext cx="6346372" cy="394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Number series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latin typeface="+mj-lt"/>
              </a:rPr>
              <a:t>     </a:t>
            </a:r>
            <a:r>
              <a:rPr lang="en-US" sz="2400" dirty="0">
                <a:latin typeface="+mj-lt"/>
              </a:rPr>
              <a:t>3, 8, 13, 18, _____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    4, 8, 16, 32, ______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    4, 9, 16, 25, _______</a:t>
            </a:r>
            <a:endParaRPr lang="en-IN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07974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FA0EE32-9EF9-5724-4001-5B2660567AF0}"/>
              </a:ext>
            </a:extLst>
          </p:cNvPr>
          <p:cNvSpPr txBox="1"/>
          <p:nvPr/>
        </p:nvSpPr>
        <p:spPr>
          <a:xfrm>
            <a:off x="3200400" y="1143000"/>
            <a:ext cx="42454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 Values of A - Z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A87A97-1B07-57F1-C43D-E3A42F1502AD}"/>
              </a:ext>
            </a:extLst>
          </p:cNvPr>
          <p:cNvSpPr txBox="1"/>
          <p:nvPr/>
        </p:nvSpPr>
        <p:spPr>
          <a:xfrm>
            <a:off x="3320144" y="2231571"/>
            <a:ext cx="68688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– 1         H -  8         O – 15        V - 22    </a:t>
            </a:r>
          </a:p>
          <a:p>
            <a:endParaRPr lang="en-US" dirty="0"/>
          </a:p>
          <a:p>
            <a:r>
              <a:rPr lang="en-US" dirty="0"/>
              <a:t>B – 2          I – 9           P – 16        W - 23</a:t>
            </a:r>
          </a:p>
          <a:p>
            <a:endParaRPr lang="en-US" dirty="0"/>
          </a:p>
          <a:p>
            <a:r>
              <a:rPr lang="en-US" dirty="0"/>
              <a:t>C – 3         J – 10          Q - 17        X - 24</a:t>
            </a:r>
          </a:p>
          <a:p>
            <a:endParaRPr lang="en-US" dirty="0"/>
          </a:p>
          <a:p>
            <a:r>
              <a:rPr lang="en-US" dirty="0"/>
              <a:t>D – 4        K – 11          R – 18       Y - 25</a:t>
            </a:r>
          </a:p>
          <a:p>
            <a:endParaRPr lang="en-US" dirty="0"/>
          </a:p>
          <a:p>
            <a:r>
              <a:rPr lang="en-US" dirty="0"/>
              <a:t>E – 5         L – 12          S – 19        Z – 26 </a:t>
            </a:r>
          </a:p>
          <a:p>
            <a:endParaRPr lang="en-US" dirty="0"/>
          </a:p>
          <a:p>
            <a:r>
              <a:rPr lang="en-US" dirty="0"/>
              <a:t>F – 6         M – 13         T - 20</a:t>
            </a:r>
          </a:p>
          <a:p>
            <a:endParaRPr lang="en-US" dirty="0"/>
          </a:p>
          <a:p>
            <a:r>
              <a:rPr lang="en-US" dirty="0"/>
              <a:t>G – 7        N – 14         U - 21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DD42587-86C5-C2AC-D3FF-09020F0763C2}"/>
              </a:ext>
            </a:extLst>
          </p:cNvPr>
          <p:cNvSpPr txBox="1"/>
          <p:nvPr/>
        </p:nvSpPr>
        <p:spPr>
          <a:xfrm>
            <a:off x="2971799" y="643622"/>
            <a:ext cx="8186057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Letter Series</a:t>
            </a:r>
          </a:p>
          <a:p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2400" dirty="0">
                <a:latin typeface="+mj-lt"/>
              </a:rPr>
              <a:t>1.  A, C, E, G, ?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dirty="0">
                <a:latin typeface="+mj-lt"/>
              </a:rPr>
              <a:t>T, R, P, N, L, ?, ?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sz="2400" dirty="0">
              <a:latin typeface="+mj-lt"/>
            </a:endParaRP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sz="2400" dirty="0">
                <a:latin typeface="+mj-lt"/>
              </a:rPr>
              <a:t>R, U, X, A, D, ?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4516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51A3E07-EC48-4A6C-D648-4E942AB137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0595282"/>
              </p:ext>
            </p:extLst>
          </p:nvPr>
        </p:nvGraphicFramePr>
        <p:xfrm>
          <a:off x="2032000" y="915609"/>
          <a:ext cx="7503886" cy="4788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0301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F0A8B-9A2F-97CE-9496-0FC60FEAB309}"/>
              </a:ext>
            </a:extLst>
          </p:cNvPr>
          <p:cNvSpPr txBox="1"/>
          <p:nvPr/>
        </p:nvSpPr>
        <p:spPr>
          <a:xfrm>
            <a:off x="1632856" y="1208314"/>
            <a:ext cx="84146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                   </a:t>
            </a:r>
          </a:p>
          <a:p>
            <a:endParaRPr lang="en-US" dirty="0"/>
          </a:p>
          <a:p>
            <a:r>
              <a:rPr lang="en-US" dirty="0"/>
              <a:t>          </a:t>
            </a:r>
            <a:r>
              <a:rPr lang="en-IN" b="1" dirty="0"/>
              <a:t>÷</a:t>
            </a:r>
            <a:r>
              <a:rPr lang="en-US" dirty="0"/>
              <a:t> 60                                       </a:t>
            </a:r>
            <a:r>
              <a:rPr lang="en-IN" dirty="0"/>
              <a:t>× </a:t>
            </a:r>
            <a:r>
              <a:rPr lang="en-IN" b="1" dirty="0"/>
              <a:t>60 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      </a:t>
            </a:r>
          </a:p>
          <a:p>
            <a:r>
              <a:rPr lang="en-US" dirty="0"/>
              <a:t> 1 min = 60 secs                   60 mins = 1 hour                     1 hr = 3600 secs</a:t>
            </a:r>
          </a:p>
          <a:p>
            <a:r>
              <a:rPr lang="en-US" dirty="0"/>
              <a:t>                                                                                                         =60 mins * 60 secs</a:t>
            </a:r>
          </a:p>
          <a:p>
            <a:endParaRPr lang="en-IN" dirty="0"/>
          </a:p>
        </p:txBody>
      </p:sp>
      <p:sp>
        <p:nvSpPr>
          <p:cNvPr id="11" name="Arrow: Curved Up 10">
            <a:extLst>
              <a:ext uri="{FF2B5EF4-FFF2-40B4-BE49-F238E27FC236}">
                <a16:creationId xmlns:a16="http://schemas.microsoft.com/office/drawing/2014/main" id="{1A09C7D3-A1A3-9A3D-67BF-EF167462B073}"/>
              </a:ext>
            </a:extLst>
          </p:cNvPr>
          <p:cNvSpPr/>
          <p:nvPr/>
        </p:nvSpPr>
        <p:spPr>
          <a:xfrm>
            <a:off x="1992087" y="2900226"/>
            <a:ext cx="1121228" cy="50872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C8E648-6BBF-8589-340F-EF8DAC4B0F21}"/>
              </a:ext>
            </a:extLst>
          </p:cNvPr>
          <p:cNvSpPr txBox="1"/>
          <p:nvPr/>
        </p:nvSpPr>
        <p:spPr>
          <a:xfrm>
            <a:off x="2226125" y="3408953"/>
            <a:ext cx="7026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× </a:t>
            </a:r>
            <a:r>
              <a:rPr lang="en-IN" b="1" dirty="0"/>
              <a:t>60                                         ÷ 60</a:t>
            </a:r>
          </a:p>
          <a:p>
            <a:endParaRPr lang="en-IN" dirty="0"/>
          </a:p>
        </p:txBody>
      </p:sp>
      <p:sp>
        <p:nvSpPr>
          <p:cNvPr id="17" name="Block Arc 16">
            <a:extLst>
              <a:ext uri="{FF2B5EF4-FFF2-40B4-BE49-F238E27FC236}">
                <a16:creationId xmlns:a16="http://schemas.microsoft.com/office/drawing/2014/main" id="{F4BB274E-B833-7C2B-4BDC-EB13AE858390}"/>
              </a:ext>
            </a:extLst>
          </p:cNvPr>
          <p:cNvSpPr/>
          <p:nvPr/>
        </p:nvSpPr>
        <p:spPr>
          <a:xfrm>
            <a:off x="2226127" y="2308634"/>
            <a:ext cx="653143" cy="446314"/>
          </a:xfrm>
          <a:prstGeom prst="blockArc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8" name="Arrow: Curved Up 17">
            <a:extLst>
              <a:ext uri="{FF2B5EF4-FFF2-40B4-BE49-F238E27FC236}">
                <a16:creationId xmlns:a16="http://schemas.microsoft.com/office/drawing/2014/main" id="{4474927D-ABB5-5037-8260-076B6B9AE606}"/>
              </a:ext>
            </a:extLst>
          </p:cNvPr>
          <p:cNvSpPr/>
          <p:nvPr/>
        </p:nvSpPr>
        <p:spPr>
          <a:xfrm>
            <a:off x="4648200" y="2900226"/>
            <a:ext cx="1121228" cy="508728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Block Arc 1">
            <a:extLst>
              <a:ext uri="{FF2B5EF4-FFF2-40B4-BE49-F238E27FC236}">
                <a16:creationId xmlns:a16="http://schemas.microsoft.com/office/drawing/2014/main" id="{27855072-87A6-27E4-0714-747CCE4C8EBB}"/>
              </a:ext>
            </a:extLst>
          </p:cNvPr>
          <p:cNvSpPr/>
          <p:nvPr/>
        </p:nvSpPr>
        <p:spPr>
          <a:xfrm>
            <a:off x="4882242" y="2338944"/>
            <a:ext cx="653143" cy="508728"/>
          </a:xfrm>
          <a:prstGeom prst="blockArc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565BA1-A34F-56B2-D81C-36282828ECC9}"/>
              </a:ext>
            </a:extLst>
          </p:cNvPr>
          <p:cNvSpPr txBox="1"/>
          <p:nvPr/>
        </p:nvSpPr>
        <p:spPr>
          <a:xfrm>
            <a:off x="4648200" y="489857"/>
            <a:ext cx="195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D83898-7C98-8F4E-9A14-F34DA09DDC41}"/>
              </a:ext>
            </a:extLst>
          </p:cNvPr>
          <p:cNvSpPr txBox="1"/>
          <p:nvPr/>
        </p:nvSpPr>
        <p:spPr>
          <a:xfrm>
            <a:off x="2628899" y="4365172"/>
            <a:ext cx="5812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hr 30 mins          5 hr 15 mins              6 hr 45 mins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88C04-0FCD-7EDB-CFF0-C390AB59AAE4}"/>
              </a:ext>
            </a:extLst>
          </p:cNvPr>
          <p:cNvCxnSpPr>
            <a:cxnSpLocks/>
          </p:cNvCxnSpPr>
          <p:nvPr/>
        </p:nvCxnSpPr>
        <p:spPr>
          <a:xfrm>
            <a:off x="3015343" y="4734504"/>
            <a:ext cx="250371" cy="36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7B7C96-09BA-736B-832C-59A4DF0CD7ED}"/>
              </a:ext>
            </a:extLst>
          </p:cNvPr>
          <p:cNvCxnSpPr/>
          <p:nvPr/>
        </p:nvCxnSpPr>
        <p:spPr>
          <a:xfrm flipH="1">
            <a:off x="3341914" y="4734504"/>
            <a:ext cx="163286" cy="366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532B02-514C-31E8-9A93-49AA159B9941}"/>
              </a:ext>
            </a:extLst>
          </p:cNvPr>
          <p:cNvSpPr txBox="1"/>
          <p:nvPr/>
        </p:nvSpPr>
        <p:spPr>
          <a:xfrm>
            <a:off x="2879269" y="5100865"/>
            <a:ext cx="49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4.50 hrs                   5.25 hrs                     6.75 hrs </a:t>
            </a:r>
            <a:endParaRPr lang="en-IN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87428E-2718-5DFA-26A4-FF2EEEA85905}"/>
              </a:ext>
            </a:extLst>
          </p:cNvPr>
          <p:cNvCxnSpPr/>
          <p:nvPr/>
        </p:nvCxnSpPr>
        <p:spPr>
          <a:xfrm>
            <a:off x="4724400" y="4734504"/>
            <a:ext cx="293914" cy="366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F63E1D-43F4-F9E9-9660-56F8EAD7A77D}"/>
              </a:ext>
            </a:extLst>
          </p:cNvPr>
          <p:cNvCxnSpPr>
            <a:cxnSpLocks/>
          </p:cNvCxnSpPr>
          <p:nvPr/>
        </p:nvCxnSpPr>
        <p:spPr>
          <a:xfrm flipH="1">
            <a:off x="5138057" y="4731534"/>
            <a:ext cx="163286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A0B848-85FB-D8BC-0FBA-D1C425586EB2}"/>
              </a:ext>
            </a:extLst>
          </p:cNvPr>
          <p:cNvCxnSpPr/>
          <p:nvPr/>
        </p:nvCxnSpPr>
        <p:spPr>
          <a:xfrm>
            <a:off x="6716486" y="4734504"/>
            <a:ext cx="217714" cy="31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54D389-1A14-F814-2E1B-7F462A7C0B43}"/>
              </a:ext>
            </a:extLst>
          </p:cNvPr>
          <p:cNvCxnSpPr>
            <a:cxnSpLocks/>
          </p:cNvCxnSpPr>
          <p:nvPr/>
        </p:nvCxnSpPr>
        <p:spPr>
          <a:xfrm flipH="1">
            <a:off x="7064829" y="4678979"/>
            <a:ext cx="217714" cy="369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12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705377-92AE-BEF2-E686-A6E443587D0D}"/>
              </a:ext>
            </a:extLst>
          </p:cNvPr>
          <p:cNvSpPr txBox="1"/>
          <p:nvPr/>
        </p:nvSpPr>
        <p:spPr>
          <a:xfrm>
            <a:off x="4441371" y="1012371"/>
            <a:ext cx="27758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0AB0C-51FE-1E92-AA3A-655FD8BD7286}"/>
              </a:ext>
            </a:extLst>
          </p:cNvPr>
          <p:cNvSpPr txBox="1"/>
          <p:nvPr/>
        </p:nvSpPr>
        <p:spPr>
          <a:xfrm>
            <a:off x="3679371" y="2786427"/>
            <a:ext cx="4299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badi Extra Light" panose="020B0204020104020204" pitchFamily="34" charset="0"/>
              </a:rPr>
              <a:t>1 KM = 1000 M</a:t>
            </a:r>
            <a:endParaRPr lang="en-IN" sz="4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417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71BEBB-ED93-E8D8-F371-65A246F1CE72}"/>
              </a:ext>
            </a:extLst>
          </p:cNvPr>
          <p:cNvSpPr txBox="1"/>
          <p:nvPr/>
        </p:nvSpPr>
        <p:spPr>
          <a:xfrm>
            <a:off x="3987800" y="889000"/>
            <a:ext cx="8724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AF8854-2CEB-C6CE-F883-EDE4FFABA5EA}"/>
              </a:ext>
            </a:extLst>
          </p:cNvPr>
          <p:cNvSpPr txBox="1"/>
          <p:nvPr/>
        </p:nvSpPr>
        <p:spPr>
          <a:xfrm>
            <a:off x="5421085" y="2330325"/>
            <a:ext cx="4332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Km/hr                      m/sec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929A7A-F458-567E-29B4-9BB9C61658C5}"/>
              </a:ext>
            </a:extLst>
          </p:cNvPr>
          <p:cNvSpPr txBox="1"/>
          <p:nvPr/>
        </p:nvSpPr>
        <p:spPr>
          <a:xfrm>
            <a:off x="5214257" y="3798332"/>
            <a:ext cx="412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:  90 Km/hr         m/sec</a:t>
            </a:r>
            <a:endParaRPr lang="en-IN" dirty="0"/>
          </a:p>
        </p:txBody>
      </p:sp>
      <p:sp>
        <p:nvSpPr>
          <p:cNvPr id="4" name="Arrow: Curved Up 3">
            <a:extLst>
              <a:ext uri="{FF2B5EF4-FFF2-40B4-BE49-F238E27FC236}">
                <a16:creationId xmlns:a16="http://schemas.microsoft.com/office/drawing/2014/main" id="{19F110D0-6F1F-45EA-D6AC-CB06EF09A3A1}"/>
              </a:ext>
            </a:extLst>
          </p:cNvPr>
          <p:cNvSpPr/>
          <p:nvPr/>
        </p:nvSpPr>
        <p:spPr>
          <a:xfrm>
            <a:off x="6781800" y="4245429"/>
            <a:ext cx="1360714" cy="45720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0C2A4AF9-44C9-8BF2-EA51-13A7319B6B8B}"/>
              </a:ext>
            </a:extLst>
          </p:cNvPr>
          <p:cNvSpPr/>
          <p:nvPr/>
        </p:nvSpPr>
        <p:spPr>
          <a:xfrm>
            <a:off x="6781800" y="3418115"/>
            <a:ext cx="1230086" cy="587046"/>
          </a:xfrm>
          <a:prstGeom prst="blockArc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B86F9-8FB4-4D76-D49F-E325CE05B4E7}"/>
              </a:ext>
            </a:extLst>
          </p:cNvPr>
          <p:cNvSpPr txBox="1"/>
          <p:nvPr/>
        </p:nvSpPr>
        <p:spPr>
          <a:xfrm>
            <a:off x="7185479" y="4777992"/>
            <a:ext cx="116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5/18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1C393-45C6-E0B7-3E08-C31615BF3D6E}"/>
              </a:ext>
            </a:extLst>
          </p:cNvPr>
          <p:cNvSpPr txBox="1"/>
          <p:nvPr/>
        </p:nvSpPr>
        <p:spPr>
          <a:xfrm>
            <a:off x="7075714" y="3058886"/>
            <a:ext cx="936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18/5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757086-F268-C0B9-34B4-0FFB9EEC9716}"/>
              </a:ext>
            </a:extLst>
          </p:cNvPr>
          <p:cNvCxnSpPr/>
          <p:nvPr/>
        </p:nvCxnSpPr>
        <p:spPr>
          <a:xfrm flipH="1">
            <a:off x="6172200" y="1535331"/>
            <a:ext cx="609600" cy="794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CCA06D-D331-8BD9-A85F-C9CA0F0B6626}"/>
              </a:ext>
            </a:extLst>
          </p:cNvPr>
          <p:cNvCxnSpPr/>
          <p:nvPr/>
        </p:nvCxnSpPr>
        <p:spPr>
          <a:xfrm>
            <a:off x="6781800" y="1535331"/>
            <a:ext cx="598714" cy="7949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393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C3EE1-13E3-3FF9-00C7-B9EB90EA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2130" y="272141"/>
            <a:ext cx="7965461" cy="99416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: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C0738-F4C1-3FDC-6224-60B601BA2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Km/hr – Car speed is reduced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km/hr         </a:t>
            </a:r>
            <a:r>
              <a:rPr lang="en-US" sz="20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40 km/hr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 Km/hr – Car speed is reduced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 km/hr          </a:t>
            </a:r>
            <a:r>
              <a:rPr lang="en-US" sz="2000" dirty="0"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20 km/hr</a:t>
            </a:r>
          </a:p>
          <a:p>
            <a:endParaRPr lang="en-US" sz="20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car travelling in a opposite direction    (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+ speed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2000" dirty="0">
              <a:highlight>
                <a:srgbClr val="C0C0C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car travelling in  a same direction      ( </a:t>
            </a:r>
            <a:r>
              <a:rPr lang="en-US" sz="20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- speed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533B2-C5DD-CC20-09D9-2482314F1F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48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D74BF-3DDB-09C1-7811-4187DB742535}"/>
              </a:ext>
            </a:extLst>
          </p:cNvPr>
          <p:cNvSpPr txBox="1"/>
          <p:nvPr/>
        </p:nvSpPr>
        <p:spPr>
          <a:xfrm>
            <a:off x="2002971" y="1251857"/>
            <a:ext cx="8001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How long it will take a person walking at 5 km/hr to cover 20 km ?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The speed of  a bus is 72km/hr . The distance covered by the bus in 5 sec is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 a) 100m       b) 60m     c)  50m     d) 74.5m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82281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{73ED0C9F-3C6B-4893-B1CE-672C09DEA25E}tf78438558_win32</Template>
  <TotalTime>4390</TotalTime>
  <Words>1238</Words>
  <Application>Microsoft Office PowerPoint</Application>
  <PresentationFormat>Widescreen</PresentationFormat>
  <Paragraphs>217</Paragraphs>
  <Slides>34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Abadi Extra Light</vt:lpstr>
      <vt:lpstr>ADLaM Display</vt:lpstr>
      <vt:lpstr>Amasis MT Pro Black</vt:lpstr>
      <vt:lpstr>Arial</vt:lpstr>
      <vt:lpstr>Arial Black</vt:lpstr>
      <vt:lpstr>Bodoni MT</vt:lpstr>
      <vt:lpstr>Calibri</vt:lpstr>
      <vt:lpstr>Sabon Next LT</vt:lpstr>
      <vt:lpstr>Times New Roman</vt:lpstr>
      <vt:lpstr>Wingdings</vt:lpstr>
      <vt:lpstr>Custom</vt:lpstr>
      <vt:lpstr>Aptitude training  Sharpen Your Problem-Solving Skills</vt:lpstr>
      <vt:lpstr>   TIME, SPEED AND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NOTE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RATIO AND Proportion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Simplification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 PRACTICE  PRACTICE</vt:lpstr>
      <vt:lpstr>LOGICAL REASONING</vt:lpstr>
      <vt:lpstr>SERIES AND PATTERNS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B, Akalyadevi</dc:creator>
  <cp:lastModifiedBy>B, Akalyadevi</cp:lastModifiedBy>
  <cp:revision>7</cp:revision>
  <dcterms:created xsi:type="dcterms:W3CDTF">2024-10-09T06:38:25Z</dcterms:created>
  <dcterms:modified xsi:type="dcterms:W3CDTF">2024-10-18T14:25:29Z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