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4"/>
  </p:notesMasterIdLst>
  <p:handoutMasterIdLst>
    <p:handoutMasterId r:id="rId35"/>
  </p:handoutMasterIdLst>
  <p:sldIdLst>
    <p:sldId id="312" r:id="rId5"/>
    <p:sldId id="304" r:id="rId6"/>
    <p:sldId id="323" r:id="rId7"/>
    <p:sldId id="307" r:id="rId8"/>
    <p:sldId id="324" r:id="rId9"/>
    <p:sldId id="325" r:id="rId10"/>
    <p:sldId id="327" r:id="rId11"/>
    <p:sldId id="326" r:id="rId12"/>
    <p:sldId id="328" r:id="rId13"/>
    <p:sldId id="329" r:id="rId14"/>
    <p:sldId id="282" r:id="rId15"/>
    <p:sldId id="330" r:id="rId16"/>
    <p:sldId id="331" r:id="rId17"/>
    <p:sldId id="281" r:id="rId18"/>
    <p:sldId id="332" r:id="rId19"/>
    <p:sldId id="333" r:id="rId20"/>
    <p:sldId id="334" r:id="rId21"/>
    <p:sldId id="335" r:id="rId22"/>
    <p:sldId id="315" r:id="rId23"/>
    <p:sldId id="336" r:id="rId24"/>
    <p:sldId id="337" r:id="rId25"/>
    <p:sldId id="338" r:id="rId26"/>
    <p:sldId id="339" r:id="rId27"/>
    <p:sldId id="314" r:id="rId28"/>
    <p:sldId id="317" r:id="rId29"/>
    <p:sldId id="341" r:id="rId30"/>
    <p:sldId id="340" r:id="rId31"/>
    <p:sldId id="342" r:id="rId32"/>
    <p:sldId id="297"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latin typeface="Times New Roman" panose="02020603050405020304" pitchFamily="18" charset="0"/>
                <a:cs typeface="Times New Roman" panose="02020603050405020304" pitchFamily="18" charset="0"/>
              </a:rPr>
              <a:t>Logical reasoning</a:t>
            </a:r>
          </a:p>
        </p:txBody>
      </p:sp>
    </p:spTree>
    <p:extLst>
      <p:ext uri="{BB962C8B-B14F-4D97-AF65-F5344CB8AC3E}">
        <p14:creationId xmlns:p14="http://schemas.microsoft.com/office/powerpoint/2010/main" val="22024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79D9-2C65-3642-578B-20A0BF8EC6BF}"/>
              </a:ext>
            </a:extLst>
          </p:cNvPr>
          <p:cNvSpPr>
            <a:spLocks noGrp="1"/>
          </p:cNvSpPr>
          <p:nvPr>
            <p:ph type="title"/>
          </p:nvPr>
        </p:nvSpPr>
        <p:spPr>
          <a:xfrm>
            <a:off x="2840648" y="713280"/>
            <a:ext cx="6619038" cy="4739104"/>
          </a:xfrm>
        </p:spPr>
        <p:txBody>
          <a:bodyPr/>
          <a:lstStyle/>
          <a:p>
            <a:r>
              <a:rPr lang="en-US" dirty="0">
                <a:latin typeface="Times New Roman" panose="02020603050405020304" pitchFamily="18" charset="0"/>
                <a:cs typeface="Times New Roman" panose="02020603050405020304" pitchFamily="18" charset="0"/>
              </a:rPr>
              <a:t>CODING AND DECODING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52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203A049-277F-C8A1-97E4-52A57051F778}"/>
              </a:ext>
            </a:extLst>
          </p:cNvPr>
          <p:cNvSpPr txBox="1"/>
          <p:nvPr/>
        </p:nvSpPr>
        <p:spPr>
          <a:xfrm>
            <a:off x="3766457" y="664028"/>
            <a:ext cx="6455229" cy="5632311"/>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Alphabetic Coding</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in a certain code, "</a:t>
            </a:r>
            <a:r>
              <a:rPr lang="en-US" sz="2000" b="1" dirty="0">
                <a:latin typeface="Times New Roman" panose="02020603050405020304" pitchFamily="18" charset="0"/>
                <a:cs typeface="Times New Roman" panose="02020603050405020304" pitchFamily="18" charset="0"/>
              </a:rPr>
              <a:t>CATER</a:t>
            </a:r>
            <a:r>
              <a:rPr lang="en-US" sz="2000" dirty="0">
                <a:latin typeface="Times New Roman" panose="02020603050405020304" pitchFamily="18" charset="0"/>
                <a:cs typeface="Times New Roman" panose="02020603050405020304" pitchFamily="18" charset="0"/>
              </a:rPr>
              <a:t>" is written as "</a:t>
            </a:r>
            <a:r>
              <a:rPr lang="en-US" sz="2000" b="1" dirty="0">
                <a:latin typeface="Times New Roman" panose="02020603050405020304" pitchFamily="18" charset="0"/>
                <a:cs typeface="Times New Roman" panose="02020603050405020304" pitchFamily="18" charset="0"/>
              </a:rPr>
              <a:t>FDOHW</a:t>
            </a:r>
            <a:r>
              <a:rPr lang="en-US" sz="2000" dirty="0">
                <a:latin typeface="Times New Roman" panose="02020603050405020304" pitchFamily="18" charset="0"/>
                <a:cs typeface="Times New Roman" panose="02020603050405020304" pitchFamily="18" charset="0"/>
              </a:rPr>
              <a:t>," how is "</a:t>
            </a:r>
            <a:r>
              <a:rPr lang="en-US" sz="2000" b="1" dirty="0">
                <a:latin typeface="Times New Roman" panose="02020603050405020304" pitchFamily="18" charset="0"/>
                <a:cs typeface="Times New Roman" panose="02020603050405020304" pitchFamily="18" charset="0"/>
              </a:rPr>
              <a:t>APPLE</a:t>
            </a:r>
            <a:r>
              <a:rPr lang="en-US" sz="2000" dirty="0">
                <a:latin typeface="Times New Roman" panose="02020603050405020304" pitchFamily="18" charset="0"/>
                <a:cs typeface="Times New Roman" panose="02020603050405020304" pitchFamily="18" charset="0"/>
              </a:rPr>
              <a:t>" written in that code?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AutoNum type="arabicPeriod" startAt="2"/>
            </a:pPr>
            <a:r>
              <a:rPr lang="en-US" sz="2000" dirty="0">
                <a:latin typeface="Times New Roman" panose="02020603050405020304" pitchFamily="18" charset="0"/>
                <a:cs typeface="Times New Roman" panose="02020603050405020304" pitchFamily="18" charset="0"/>
              </a:rPr>
              <a:t>Numerical Coding</a:t>
            </a:r>
          </a:p>
          <a:p>
            <a:pPr marL="342900" indent="-342900">
              <a:buAutoNum type="arabicPeriod" startAt="2"/>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 a certain code, </a:t>
            </a:r>
            <a:r>
              <a:rPr lang="en-US" sz="2000" b="1" dirty="0">
                <a:latin typeface="Times New Roman" panose="02020603050405020304" pitchFamily="18" charset="0"/>
                <a:cs typeface="Times New Roman" panose="02020603050405020304" pitchFamily="18" charset="0"/>
              </a:rPr>
              <a:t>BIRD</a:t>
            </a:r>
            <a:r>
              <a:rPr lang="en-US" sz="2000" dirty="0">
                <a:latin typeface="Times New Roman" panose="02020603050405020304" pitchFamily="18" charset="0"/>
                <a:cs typeface="Times New Roman" panose="02020603050405020304" pitchFamily="18" charset="0"/>
              </a:rPr>
              <a:t> is written as </a:t>
            </a:r>
            <a:r>
              <a:rPr lang="en-US" sz="2000" b="1" dirty="0">
                <a:latin typeface="Times New Roman" panose="02020603050405020304" pitchFamily="18" charset="0"/>
                <a:cs typeface="Times New Roman" panose="02020603050405020304" pitchFamily="18" charset="0"/>
              </a:rPr>
              <a:t>25</a:t>
            </a:r>
            <a:r>
              <a:rPr lang="en-US" sz="2000" dirty="0">
                <a:latin typeface="Times New Roman" panose="02020603050405020304" pitchFamily="18" charset="0"/>
                <a:cs typeface="Times New Roman" panose="02020603050405020304" pitchFamily="18" charset="0"/>
              </a:rPr>
              <a:t>. How will </a:t>
            </a:r>
            <a:r>
              <a:rPr lang="en-US" sz="2000" b="1" dirty="0">
                <a:latin typeface="Times New Roman" panose="02020603050405020304" pitchFamily="18" charset="0"/>
                <a:cs typeface="Times New Roman" panose="02020603050405020304" pitchFamily="18" charset="0"/>
              </a:rPr>
              <a:t>CAT</a:t>
            </a:r>
            <a:r>
              <a:rPr lang="en-US" sz="2000" dirty="0">
                <a:latin typeface="Times New Roman" panose="02020603050405020304" pitchFamily="18" charset="0"/>
                <a:cs typeface="Times New Roman" panose="02020603050405020304" pitchFamily="18" charset="0"/>
              </a:rPr>
              <a:t> be written in the same code?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Letter shifting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a:t>
            </a:r>
            <a:r>
              <a:rPr lang="en-US" sz="2000" b="1" dirty="0">
                <a:latin typeface="Times New Roman" panose="02020603050405020304" pitchFamily="18" charset="0"/>
                <a:cs typeface="Times New Roman" panose="02020603050405020304" pitchFamily="18" charset="0"/>
              </a:rPr>
              <a:t>MIND</a:t>
            </a:r>
            <a:r>
              <a:rPr lang="en-US" sz="2000" dirty="0">
                <a:latin typeface="Times New Roman" panose="02020603050405020304" pitchFamily="18" charset="0"/>
                <a:cs typeface="Times New Roman" panose="02020603050405020304" pitchFamily="18" charset="0"/>
              </a:rPr>
              <a:t> is coded as </a:t>
            </a:r>
            <a:r>
              <a:rPr lang="en-US" sz="2000" b="1" dirty="0">
                <a:latin typeface="Times New Roman" panose="02020603050405020304" pitchFamily="18" charset="0"/>
                <a:cs typeface="Times New Roman" panose="02020603050405020304" pitchFamily="18" charset="0"/>
              </a:rPr>
              <a:t>OQPF</a:t>
            </a:r>
            <a:r>
              <a:rPr lang="en-US" sz="2000" dirty="0">
                <a:latin typeface="Times New Roman" panose="02020603050405020304" pitchFamily="18" charset="0"/>
                <a:cs typeface="Times New Roman" panose="02020603050405020304" pitchFamily="18" charset="0"/>
              </a:rPr>
              <a:t>, how will </a:t>
            </a:r>
            <a:r>
              <a:rPr lang="en-US" sz="2000" b="1" dirty="0">
                <a:latin typeface="Times New Roman" panose="02020603050405020304" pitchFamily="18" charset="0"/>
                <a:cs typeface="Times New Roman" panose="02020603050405020304" pitchFamily="18" charset="0"/>
              </a:rPr>
              <a:t>WORK</a:t>
            </a:r>
            <a:r>
              <a:rPr lang="en-US" sz="2000" dirty="0">
                <a:latin typeface="Times New Roman" panose="02020603050405020304" pitchFamily="18" charset="0"/>
                <a:cs typeface="Times New Roman" panose="02020603050405020304" pitchFamily="18" charset="0"/>
              </a:rPr>
              <a:t> be coded?</a:t>
            </a:r>
          </a:p>
        </p:txBody>
      </p:sp>
    </p:spTree>
    <p:extLst>
      <p:ext uri="{BB962C8B-B14F-4D97-AF65-F5344CB8AC3E}">
        <p14:creationId xmlns:p14="http://schemas.microsoft.com/office/powerpoint/2010/main" val="68568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AFFFD-0015-CA64-1263-D8884D46BF59}"/>
              </a:ext>
            </a:extLst>
          </p:cNvPr>
          <p:cNvSpPr txBox="1"/>
          <p:nvPr/>
        </p:nvSpPr>
        <p:spPr>
          <a:xfrm>
            <a:off x="3755571" y="620486"/>
            <a:ext cx="6781800" cy="5324535"/>
          </a:xfrm>
          <a:prstGeom prst="rect">
            <a:avLst/>
          </a:prstGeom>
          <a:noFill/>
        </p:spPr>
        <p:txBody>
          <a:bodyPr wrap="square" rtlCol="0">
            <a:spAutoFit/>
          </a:bodyPr>
          <a:lstStyle/>
          <a:p>
            <a:r>
              <a:rPr lang="en-US" dirty="0"/>
              <a:t>4. </a:t>
            </a:r>
            <a:r>
              <a:rPr lang="en-US" sz="2000" dirty="0">
                <a:latin typeface="Times New Roman" panose="02020603050405020304" pitchFamily="18" charset="0"/>
                <a:cs typeface="Times New Roman" panose="02020603050405020304" pitchFamily="18" charset="0"/>
              </a:rPr>
              <a:t>Mixed Coding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in a code language, </a:t>
            </a:r>
            <a:r>
              <a:rPr lang="en-US" sz="2000" b="1" dirty="0">
                <a:latin typeface="Times New Roman" panose="02020603050405020304" pitchFamily="18" charset="0"/>
                <a:cs typeface="Times New Roman" panose="02020603050405020304" pitchFamily="18" charset="0"/>
              </a:rPr>
              <a:t>BOY</a:t>
            </a:r>
            <a:r>
              <a:rPr lang="en-US" sz="2000" dirty="0">
                <a:latin typeface="Times New Roman" panose="02020603050405020304" pitchFamily="18" charset="0"/>
                <a:cs typeface="Times New Roman" panose="02020603050405020304" pitchFamily="18" charset="0"/>
              </a:rPr>
              <a:t> is written as </a:t>
            </a:r>
            <a:r>
              <a:rPr lang="en-US" sz="2000" b="1" dirty="0">
                <a:latin typeface="Times New Roman" panose="02020603050405020304" pitchFamily="18" charset="0"/>
                <a:cs typeface="Times New Roman" panose="02020603050405020304" pitchFamily="18" charset="0"/>
              </a:rPr>
              <a:t>ZPC</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GIRL</a:t>
            </a:r>
            <a:r>
              <a:rPr lang="en-US" sz="2000" dirty="0">
                <a:latin typeface="Times New Roman" panose="02020603050405020304" pitchFamily="18" charset="0"/>
                <a:cs typeface="Times New Roman" panose="02020603050405020304" pitchFamily="18" charset="0"/>
              </a:rPr>
              <a:t> is written as </a:t>
            </a:r>
            <a:r>
              <a:rPr lang="en-US" sz="2000" b="1" dirty="0">
                <a:latin typeface="Times New Roman" panose="02020603050405020304" pitchFamily="18" charset="0"/>
                <a:cs typeface="Times New Roman" panose="02020603050405020304" pitchFamily="18" charset="0"/>
              </a:rPr>
              <a:t>TJQM</a:t>
            </a:r>
            <a:r>
              <a:rPr lang="en-US" sz="2000" dirty="0">
                <a:latin typeface="Times New Roman" panose="02020603050405020304" pitchFamily="18" charset="0"/>
                <a:cs typeface="Times New Roman" panose="02020603050405020304" pitchFamily="18" charset="0"/>
              </a:rPr>
              <a:t>, how would </a:t>
            </a:r>
            <a:r>
              <a:rPr lang="en-US" sz="2000" b="1" dirty="0">
                <a:latin typeface="Times New Roman" panose="02020603050405020304" pitchFamily="18" charset="0"/>
                <a:cs typeface="Times New Roman" panose="02020603050405020304" pitchFamily="18" charset="0"/>
              </a:rPr>
              <a:t>MAN</a:t>
            </a:r>
            <a:r>
              <a:rPr lang="en-US" sz="2000" dirty="0">
                <a:latin typeface="Times New Roman" panose="02020603050405020304" pitchFamily="18" charset="0"/>
                <a:cs typeface="Times New Roman" panose="02020603050405020304" pitchFamily="18" charset="0"/>
              </a:rPr>
              <a:t> be coded?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Symbol – Based Coding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a:t>
            </a:r>
            <a:r>
              <a:rPr lang="en-US" sz="2000" b="1" dirty="0">
                <a:latin typeface="Times New Roman" panose="02020603050405020304" pitchFamily="18" charset="0"/>
                <a:cs typeface="Times New Roman" panose="02020603050405020304" pitchFamily="18" charset="0"/>
              </a:rPr>
              <a:t>A =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 = #</a:t>
            </a:r>
            <a:r>
              <a:rPr lang="en-US" sz="2000" dirty="0">
                <a:latin typeface="Times New Roman" panose="02020603050405020304" pitchFamily="18" charset="0"/>
                <a:cs typeface="Times New Roman" panose="02020603050405020304" pitchFamily="18" charset="0"/>
              </a:rPr>
              <a:t>, what is the code for the word </a:t>
            </a:r>
            <a:r>
              <a:rPr lang="en-US" sz="2000" b="1" dirty="0">
                <a:latin typeface="Times New Roman" panose="02020603050405020304" pitchFamily="18" charset="0"/>
                <a:cs typeface="Times New Roman" panose="02020603050405020304" pitchFamily="18" charset="0"/>
              </a:rPr>
              <a:t>CAB</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Word Pattern Coding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 a certain code, </a:t>
            </a:r>
            <a:r>
              <a:rPr lang="en-US" sz="2000" b="1" dirty="0">
                <a:latin typeface="Times New Roman" panose="02020603050405020304" pitchFamily="18" charset="0"/>
                <a:cs typeface="Times New Roman" panose="02020603050405020304" pitchFamily="18" charset="0"/>
              </a:rPr>
              <a:t>WORD</a:t>
            </a:r>
            <a:r>
              <a:rPr lang="en-US" sz="2000" dirty="0">
                <a:latin typeface="Times New Roman" panose="02020603050405020304" pitchFamily="18" charset="0"/>
                <a:cs typeface="Times New Roman" panose="02020603050405020304" pitchFamily="18" charset="0"/>
              </a:rPr>
              <a:t> is coded as </a:t>
            </a:r>
            <a:r>
              <a:rPr lang="en-US" sz="2000" b="1" dirty="0">
                <a:latin typeface="Times New Roman" panose="02020603050405020304" pitchFamily="18" charset="0"/>
                <a:cs typeface="Times New Roman" panose="02020603050405020304" pitchFamily="18" charset="0"/>
              </a:rPr>
              <a:t>23-15-18-4</a:t>
            </a:r>
            <a:r>
              <a:rPr lang="en-US" sz="2000" dirty="0">
                <a:latin typeface="Times New Roman" panose="02020603050405020304" pitchFamily="18" charset="0"/>
                <a:cs typeface="Times New Roman" panose="02020603050405020304" pitchFamily="18" charset="0"/>
              </a:rPr>
              <a:t>. How would you write </a:t>
            </a:r>
            <a:r>
              <a:rPr lang="en-US" sz="2000" b="1" dirty="0">
                <a:latin typeface="Times New Roman" panose="02020603050405020304" pitchFamily="18" charset="0"/>
                <a:cs typeface="Times New Roman" panose="02020603050405020304" pitchFamily="18" charset="0"/>
              </a:rPr>
              <a:t>CODE</a:t>
            </a:r>
            <a:r>
              <a:rPr lang="en-US" sz="2000" dirty="0">
                <a:latin typeface="Times New Roman" panose="02020603050405020304" pitchFamily="18" charset="0"/>
                <a:cs typeface="Times New Roman" panose="02020603050405020304" pitchFamily="18" charset="0"/>
              </a:rPr>
              <a:t> in that code?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4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068EE-F1FF-AFF5-9CDF-FDB7CD3332FF}"/>
              </a:ext>
            </a:extLst>
          </p:cNvPr>
          <p:cNvSpPr txBox="1"/>
          <p:nvPr/>
        </p:nvSpPr>
        <p:spPr>
          <a:xfrm>
            <a:off x="3809999" y="640512"/>
            <a:ext cx="7532915" cy="5576976"/>
          </a:xfrm>
          <a:prstGeom prst="rect">
            <a:avLst/>
          </a:prstGeom>
          <a:noFill/>
        </p:spPr>
        <p:txBody>
          <a:bodyPr wrap="square" rtlCol="0">
            <a:spAutoFit/>
          </a:bodyPr>
          <a:lstStyle/>
          <a:p>
            <a:pPr marL="342900" indent="-342900">
              <a:lnSpc>
                <a:spcPct val="150000"/>
              </a:lnSpc>
              <a:buAutoNum type="arabicPeriod" startAt="7"/>
            </a:pPr>
            <a:r>
              <a:rPr lang="en-US" sz="2000" dirty="0">
                <a:latin typeface="Times New Roman" panose="02020603050405020304" pitchFamily="18" charset="0"/>
                <a:cs typeface="Times New Roman" panose="02020603050405020304" pitchFamily="18" charset="0"/>
              </a:rPr>
              <a:t>‘for profit order now’ is written as ‘ho ja ye ga’,</a:t>
            </a:r>
          </a:p>
          <a:p>
            <a:pPr>
              <a:lnSpc>
                <a:spcPct val="150000"/>
              </a:lnSpc>
            </a:pPr>
            <a:r>
              <a:rPr lang="en-US" sz="2000" dirty="0">
                <a:latin typeface="Times New Roman" panose="02020603050405020304" pitchFamily="18" charset="0"/>
                <a:cs typeface="Times New Roman" panose="02020603050405020304" pitchFamily="18" charset="0"/>
              </a:rPr>
              <a:t>          ‘right now for him’  is written as ‘ga ve ja se’,</a:t>
            </a:r>
          </a:p>
          <a:p>
            <a:pPr>
              <a:lnSpc>
                <a:spcPct val="150000"/>
              </a:lnSpc>
            </a:pPr>
            <a:r>
              <a:rPr lang="en-US" sz="2000" dirty="0">
                <a:latin typeface="Times New Roman" panose="02020603050405020304" pitchFamily="18" charset="0"/>
                <a:cs typeface="Times New Roman" panose="02020603050405020304" pitchFamily="18" charset="0"/>
              </a:rPr>
              <a:t>       ‘place order for profit’ is written as ‘ga bi ho ye’,</a:t>
            </a:r>
          </a:p>
          <a:p>
            <a:pPr>
              <a:lnSpc>
                <a:spcPct val="150000"/>
              </a:lnSpc>
            </a:pPr>
            <a:r>
              <a:rPr lang="en-US" sz="2000" dirty="0">
                <a:latin typeface="Times New Roman" panose="02020603050405020304" pitchFamily="18" charset="0"/>
                <a:cs typeface="Times New Roman" panose="02020603050405020304" pitchFamily="18" charset="0"/>
              </a:rPr>
              <a:t>           ‘only in right order’ is written as ‘ve du ye zo’.</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1. What is the code for </a:t>
            </a:r>
            <a:r>
              <a:rPr lang="en-US" sz="2000" b="1" dirty="0">
                <a:latin typeface="Times New Roman" panose="02020603050405020304" pitchFamily="18" charset="0"/>
                <a:cs typeface="Times New Roman" panose="02020603050405020304" pitchFamily="18" charset="0"/>
              </a:rPr>
              <a:t>him</a:t>
            </a:r>
            <a:r>
              <a:rPr lang="en-US" sz="2000" dirty="0">
                <a:latin typeface="Times New Roman" panose="02020603050405020304" pitchFamily="18" charset="0"/>
                <a:cs typeface="Times New Roman" panose="02020603050405020304" pitchFamily="18" charset="0"/>
              </a:rPr>
              <a:t> ?</a:t>
            </a:r>
          </a:p>
          <a:p>
            <a:pPr>
              <a:lnSpc>
                <a:spcPct val="150000"/>
              </a:lnSpc>
            </a:pPr>
            <a:r>
              <a:rPr lang="en-US" sz="2000" dirty="0">
                <a:latin typeface="Times New Roman" panose="02020603050405020304" pitchFamily="18" charset="0"/>
                <a:cs typeface="Times New Roman" panose="02020603050405020304" pitchFamily="18" charset="0"/>
              </a:rPr>
              <a:t>       2. What does </a:t>
            </a:r>
            <a:r>
              <a:rPr lang="en-US" sz="2000" b="1" dirty="0">
                <a:latin typeface="Times New Roman" panose="02020603050405020304" pitchFamily="18" charset="0"/>
                <a:cs typeface="Times New Roman" panose="02020603050405020304" pitchFamily="18" charset="0"/>
              </a:rPr>
              <a:t>bi</a:t>
            </a:r>
            <a:r>
              <a:rPr lang="en-US" sz="2000" dirty="0">
                <a:latin typeface="Times New Roman" panose="02020603050405020304" pitchFamily="18" charset="0"/>
                <a:cs typeface="Times New Roman" panose="02020603050405020304" pitchFamily="18" charset="0"/>
              </a:rPr>
              <a:t> stands for ?</a:t>
            </a:r>
          </a:p>
          <a:p>
            <a:pPr>
              <a:lnSpc>
                <a:spcPct val="150000"/>
              </a:lnSpc>
            </a:pPr>
            <a:r>
              <a:rPr lang="en-US" sz="2000" dirty="0">
                <a:latin typeface="Times New Roman" panose="02020603050405020304" pitchFamily="18" charset="0"/>
                <a:cs typeface="Times New Roman" panose="02020603050405020304" pitchFamily="18" charset="0"/>
              </a:rPr>
              <a:t>       3. What is the code for order ?</a:t>
            </a:r>
          </a:p>
          <a:p>
            <a:pPr>
              <a:lnSpc>
                <a:spcPct val="150000"/>
              </a:lnSpc>
            </a:pPr>
            <a:r>
              <a:rPr lang="en-US" sz="2000" dirty="0">
                <a:latin typeface="Times New Roman" panose="02020603050405020304" pitchFamily="18" charset="0"/>
                <a:cs typeface="Times New Roman" panose="02020603050405020304" pitchFamily="18" charset="0"/>
              </a:rPr>
              <a:t>       4. ‘fo ve du’ could be the code for which of the following ?</a:t>
            </a:r>
          </a:p>
          <a:p>
            <a:pPr>
              <a:lnSpc>
                <a:spcPct val="150000"/>
              </a:lnSpc>
            </a:pPr>
            <a:r>
              <a:rPr lang="en-US" sz="2000" dirty="0">
                <a:latin typeface="Times New Roman" panose="02020603050405020304" pitchFamily="18" charset="0"/>
                <a:cs typeface="Times New Roman" panose="02020603050405020304" pitchFamily="18" charset="0"/>
              </a:rPr>
              <a:t>              a) in right spirits     b) only in profit      c) order only him</a:t>
            </a:r>
          </a:p>
          <a:p>
            <a:pPr>
              <a:lnSpc>
                <a:spcPct val="150000"/>
              </a:lnSpc>
            </a:pPr>
            <a:r>
              <a:rPr lang="en-US" sz="2000" dirty="0">
                <a:latin typeface="Times New Roman" panose="02020603050405020304" pitchFamily="18" charset="0"/>
                <a:cs typeface="Times New Roman" panose="02020603050405020304" pitchFamily="18" charset="0"/>
              </a:rPr>
              <a:t>                             d) place in right          e) order only now</a:t>
            </a:r>
          </a:p>
          <a:p>
            <a:pPr>
              <a:lnSpc>
                <a:spcPct val="150000"/>
              </a:lnSpc>
            </a:pPr>
            <a:r>
              <a:rPr lang="en-US" sz="2000" dirty="0">
                <a:latin typeface="Times New Roman" panose="02020603050405020304" pitchFamily="18" charset="0"/>
                <a:cs typeface="Times New Roman" panose="02020603050405020304" pitchFamily="18" charset="0"/>
              </a:rPr>
              <a:t>       5. Which of the following may represent “</a:t>
            </a:r>
            <a:r>
              <a:rPr lang="en-US" sz="2000" b="1" dirty="0">
                <a:latin typeface="Times New Roman" panose="02020603050405020304" pitchFamily="18" charset="0"/>
                <a:cs typeface="Times New Roman" panose="02020603050405020304" pitchFamily="18" charset="0"/>
              </a:rPr>
              <a:t>only for now</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37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581400" y="1253218"/>
            <a:ext cx="10069286" cy="2495028"/>
          </a:xfrm>
        </p:spPr>
        <p:txBody>
          <a:bodyPr/>
          <a:lstStyle/>
          <a:p>
            <a:r>
              <a:rPr lang="en-US" dirty="0">
                <a:latin typeface="Times New Roman" panose="02020603050405020304" pitchFamily="18" charset="0"/>
                <a:cs typeface="Times New Roman" panose="02020603050405020304" pitchFamily="18" charset="0"/>
              </a:rPr>
              <a:t>BLOOD RELATIONS</a:t>
            </a:r>
          </a:p>
        </p:txBody>
      </p:sp>
    </p:spTree>
    <p:extLst>
      <p:ext uri="{BB962C8B-B14F-4D97-AF65-F5344CB8AC3E}">
        <p14:creationId xmlns:p14="http://schemas.microsoft.com/office/powerpoint/2010/main" val="295292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5514CB-4E40-665D-21C9-89E907688198}"/>
              </a:ext>
            </a:extLst>
          </p:cNvPr>
          <p:cNvSpPr txBox="1"/>
          <p:nvPr/>
        </p:nvSpPr>
        <p:spPr>
          <a:xfrm>
            <a:off x="1698170" y="968829"/>
            <a:ext cx="7184571" cy="3323987"/>
          </a:xfrm>
          <a:prstGeom prst="rect">
            <a:avLst/>
          </a:prstGeom>
          <a:noFill/>
        </p:spPr>
        <p:txBody>
          <a:bodyPr wrap="square" rtlCol="0">
            <a:spAutoFit/>
          </a:bodyPr>
          <a:lstStyle/>
          <a:p>
            <a:r>
              <a:rPr lang="en-US" sz="2400" dirty="0"/>
              <a:t>Family Tree/ Symbol</a:t>
            </a:r>
          </a:p>
          <a:p>
            <a:endParaRPr lang="en-US" sz="2400" dirty="0"/>
          </a:p>
          <a:p>
            <a:r>
              <a:rPr lang="en-US" dirty="0"/>
              <a:t>A is father of B             </a:t>
            </a:r>
          </a:p>
          <a:p>
            <a:endParaRPr lang="en-US" dirty="0"/>
          </a:p>
          <a:p>
            <a:r>
              <a:rPr lang="en-US" dirty="0"/>
              <a:t>A is brother of B</a:t>
            </a:r>
          </a:p>
          <a:p>
            <a:endParaRPr lang="en-US" dirty="0"/>
          </a:p>
          <a:p>
            <a:r>
              <a:rPr lang="en-US" dirty="0"/>
              <a:t>A is wife of B</a:t>
            </a:r>
          </a:p>
          <a:p>
            <a:endParaRPr lang="en-US" dirty="0"/>
          </a:p>
          <a:p>
            <a:r>
              <a:rPr lang="en-US" dirty="0"/>
              <a:t>A is son of B</a:t>
            </a:r>
          </a:p>
          <a:p>
            <a:endParaRPr lang="en-US" dirty="0"/>
          </a:p>
          <a:p>
            <a:r>
              <a:rPr lang="en-US" dirty="0"/>
              <a:t>A is grandfather of B</a:t>
            </a:r>
            <a:endParaRPr lang="en-IN" dirty="0"/>
          </a:p>
        </p:txBody>
      </p:sp>
      <p:sp>
        <p:nvSpPr>
          <p:cNvPr id="6" name="TextBox 5">
            <a:extLst>
              <a:ext uri="{FF2B5EF4-FFF2-40B4-BE49-F238E27FC236}">
                <a16:creationId xmlns:a16="http://schemas.microsoft.com/office/drawing/2014/main" id="{2CB09F09-CE48-18FB-1388-5697C0D6960B}"/>
              </a:ext>
            </a:extLst>
          </p:cNvPr>
          <p:cNvSpPr txBox="1"/>
          <p:nvPr/>
        </p:nvSpPr>
        <p:spPr>
          <a:xfrm>
            <a:off x="6270171" y="3113314"/>
            <a:ext cx="4005943" cy="923330"/>
          </a:xfrm>
          <a:prstGeom prst="rect">
            <a:avLst/>
          </a:prstGeom>
          <a:noFill/>
        </p:spPr>
        <p:txBody>
          <a:bodyPr wrap="square" rtlCol="0">
            <a:spAutoFit/>
          </a:bodyPr>
          <a:lstStyle/>
          <a:p>
            <a:r>
              <a:rPr lang="en-US" dirty="0"/>
              <a:t>SYMBOLS</a:t>
            </a:r>
          </a:p>
          <a:p>
            <a:endParaRPr lang="en-US" dirty="0"/>
          </a:p>
          <a:p>
            <a:endParaRPr lang="en-IN" dirty="0"/>
          </a:p>
        </p:txBody>
      </p:sp>
      <p:cxnSp>
        <p:nvCxnSpPr>
          <p:cNvPr id="8" name="Straight Arrow Connector 7">
            <a:extLst>
              <a:ext uri="{FF2B5EF4-FFF2-40B4-BE49-F238E27FC236}">
                <a16:creationId xmlns:a16="http://schemas.microsoft.com/office/drawing/2014/main" id="{B4E02EF5-2D81-0644-5426-ECA545561D65}"/>
              </a:ext>
            </a:extLst>
          </p:cNvPr>
          <p:cNvCxnSpPr/>
          <p:nvPr/>
        </p:nvCxnSpPr>
        <p:spPr>
          <a:xfrm>
            <a:off x="6792686" y="3733800"/>
            <a:ext cx="0" cy="696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E3D555D0-F5B9-CF8B-D0EA-196F853BA432}"/>
              </a:ext>
            </a:extLst>
          </p:cNvPr>
          <p:cNvCxnSpPr/>
          <p:nvPr/>
        </p:nvCxnSpPr>
        <p:spPr>
          <a:xfrm flipV="1">
            <a:off x="7576457" y="3733800"/>
            <a:ext cx="0" cy="696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8BEDCA8-12A6-D3B0-A305-B31A795B1CC9}"/>
              </a:ext>
            </a:extLst>
          </p:cNvPr>
          <p:cNvCxnSpPr/>
          <p:nvPr/>
        </p:nvCxnSpPr>
        <p:spPr>
          <a:xfrm>
            <a:off x="8196943" y="4036644"/>
            <a:ext cx="718457" cy="0"/>
          </a:xfrm>
          <a:prstGeom prst="line">
            <a:avLst/>
          </a:prstGeom>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0C0C6EC4-842E-4AA7-0603-9BA66B81269B}"/>
              </a:ext>
            </a:extLst>
          </p:cNvPr>
          <p:cNvSpPr/>
          <p:nvPr/>
        </p:nvSpPr>
        <p:spPr>
          <a:xfrm>
            <a:off x="7206343" y="4913302"/>
            <a:ext cx="609598" cy="6057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60520F5D-21BA-C9D9-B69B-E3E2DA4D4FF5}"/>
              </a:ext>
            </a:extLst>
          </p:cNvPr>
          <p:cNvSpPr/>
          <p:nvPr/>
        </p:nvSpPr>
        <p:spPr>
          <a:xfrm>
            <a:off x="8610600" y="4913302"/>
            <a:ext cx="718457" cy="6819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243C825B-D4EA-383E-C4D7-71F0DD8DD210}"/>
              </a:ext>
            </a:extLst>
          </p:cNvPr>
          <p:cNvCxnSpPr/>
          <p:nvPr/>
        </p:nvCxnSpPr>
        <p:spPr>
          <a:xfrm>
            <a:off x="9492343" y="4292816"/>
            <a:ext cx="783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E49B516-0F60-8D03-821E-017F4DB2C16C}"/>
              </a:ext>
            </a:extLst>
          </p:cNvPr>
          <p:cNvCxnSpPr/>
          <p:nvPr/>
        </p:nvCxnSpPr>
        <p:spPr>
          <a:xfrm flipH="1">
            <a:off x="9492343" y="4517571"/>
            <a:ext cx="783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AF6D0F04-7F89-B064-9DBB-CC821B24A381}"/>
              </a:ext>
            </a:extLst>
          </p:cNvPr>
          <p:cNvSpPr/>
          <p:nvPr/>
        </p:nvSpPr>
        <p:spPr>
          <a:xfrm>
            <a:off x="5791200" y="2590800"/>
            <a:ext cx="5464629" cy="378822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4535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5F1315-2FAE-7376-E50F-E36509328BC5}"/>
              </a:ext>
            </a:extLst>
          </p:cNvPr>
          <p:cNvSpPr txBox="1"/>
          <p:nvPr/>
        </p:nvSpPr>
        <p:spPr>
          <a:xfrm>
            <a:off x="2024742" y="1786822"/>
            <a:ext cx="8142515" cy="3076291"/>
          </a:xfrm>
          <a:prstGeom prst="rect">
            <a:avLst/>
          </a:prstGeom>
          <a:noFill/>
        </p:spPr>
        <p:txBody>
          <a:bodyPr wrap="square" rtlCol="0">
            <a:spAutoFit/>
          </a:bodyPr>
          <a:lstStyle/>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A is the father of B. B is the mother of C. C is the son of D. What is the relation of A to C?</a:t>
            </a:r>
          </a:p>
          <a:p>
            <a:pPr marL="342900" indent="-342900">
              <a:lnSpc>
                <a:spcPct val="200000"/>
              </a:lnSpc>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AutoNum type="arabicPeriod"/>
            </a:pPr>
            <a:r>
              <a:rPr lang="en-US" sz="2000" dirty="0">
                <a:latin typeface="Times New Roman" panose="02020603050405020304" pitchFamily="18" charset="0"/>
                <a:cs typeface="Times New Roman" panose="02020603050405020304" pitchFamily="18" charset="0"/>
              </a:rPr>
              <a:t>X is the sister of Y. Y is the brother of Z. If Z is the father of W, then how is X related to 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22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1E8D34-4099-9280-980C-BF21BD824692}"/>
              </a:ext>
            </a:extLst>
          </p:cNvPr>
          <p:cNvSpPr txBox="1"/>
          <p:nvPr/>
        </p:nvSpPr>
        <p:spPr>
          <a:xfrm>
            <a:off x="2275114" y="1785257"/>
            <a:ext cx="7913915" cy="2345322"/>
          </a:xfrm>
          <a:prstGeom prst="rect">
            <a:avLst/>
          </a:prstGeom>
          <a:noFill/>
        </p:spPr>
        <p:txBody>
          <a:bodyPr wrap="square" rtlCol="0">
            <a:spAutoFit/>
          </a:bodyPr>
          <a:lstStyle/>
          <a:p>
            <a:pPr>
              <a:lnSpc>
                <a:spcPct val="150000"/>
              </a:lnSpc>
            </a:pPr>
            <a:r>
              <a:rPr lang="en-US" dirty="0"/>
              <a:t>3. </a:t>
            </a:r>
            <a:r>
              <a:rPr lang="en-US" sz="2000" dirty="0">
                <a:latin typeface="Times New Roman" panose="02020603050405020304" pitchFamily="18" charset="0"/>
                <a:cs typeface="Times New Roman" panose="02020603050405020304" pitchFamily="18" charset="0"/>
              </a:rPr>
              <a:t>A is the sister of B. B is the brother of C. D is the mother of A. How is D related to C?</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4. If R is the son of T, and T is the brother of U. How is R related to U?</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85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841A2A-B9E1-9038-A9F4-07FF1CA61C87}"/>
              </a:ext>
            </a:extLst>
          </p:cNvPr>
          <p:cNvSpPr txBox="1"/>
          <p:nvPr/>
        </p:nvSpPr>
        <p:spPr>
          <a:xfrm>
            <a:off x="2503714" y="1023258"/>
            <a:ext cx="8066314" cy="5115311"/>
          </a:xfrm>
          <a:prstGeom prst="rect">
            <a:avLst/>
          </a:prstGeom>
          <a:noFill/>
        </p:spPr>
        <p:txBody>
          <a:bodyPr wrap="square" rtlCol="0">
            <a:spAutoFit/>
          </a:bodyPr>
          <a:lstStyle/>
          <a:p>
            <a:pPr marL="342900" indent="-342900">
              <a:lnSpc>
                <a:spcPct val="150000"/>
              </a:lnSpc>
              <a:buAutoNum type="arabicPeriod" startAt="5"/>
            </a:pPr>
            <a:r>
              <a:rPr lang="en-US" sz="2000" dirty="0">
                <a:latin typeface="Times New Roman" panose="02020603050405020304" pitchFamily="18" charset="0"/>
                <a:cs typeface="Times New Roman" panose="02020603050405020304" pitchFamily="18" charset="0"/>
              </a:rPr>
              <a:t>In a family of six person A, B, C, D, E and F there are two married couples</a:t>
            </a:r>
          </a:p>
          <a:p>
            <a:pPr>
              <a:lnSpc>
                <a:spcPct val="150000"/>
              </a:lnSpc>
            </a:pPr>
            <a:r>
              <a:rPr lang="en-US"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 is grandmother of A and mother of B</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 is wife of B and mother of F</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 is granddaughter of E</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Questions:</a:t>
            </a:r>
          </a:p>
          <a:p>
            <a:pPr>
              <a:lnSpc>
                <a:spcPct val="150000"/>
              </a:lnSpc>
            </a:pPr>
            <a:r>
              <a:rPr lang="en-US" sz="2000" dirty="0">
                <a:latin typeface="Times New Roman" panose="02020603050405020304" pitchFamily="18" charset="0"/>
                <a:cs typeface="Times New Roman" panose="02020603050405020304" pitchFamily="18" charset="0"/>
              </a:rPr>
              <a:t>     1. How is A related to F ?</a:t>
            </a:r>
          </a:p>
          <a:p>
            <a:pPr>
              <a:lnSpc>
                <a:spcPct val="150000"/>
              </a:lnSpc>
            </a:pPr>
            <a:r>
              <a:rPr lang="en-US" sz="2000" dirty="0">
                <a:latin typeface="Times New Roman" panose="02020603050405020304" pitchFamily="18" charset="0"/>
                <a:cs typeface="Times New Roman" panose="02020603050405020304" pitchFamily="18" charset="0"/>
              </a:rPr>
              <a:t>     2. How is C related to D ?</a:t>
            </a:r>
          </a:p>
          <a:p>
            <a:pPr>
              <a:lnSpc>
                <a:spcPct val="150000"/>
              </a:lnSpc>
            </a:pPr>
            <a:r>
              <a:rPr lang="en-US" sz="2000" dirty="0">
                <a:latin typeface="Times New Roman" panose="02020603050405020304" pitchFamily="18" charset="0"/>
                <a:cs typeface="Times New Roman" panose="02020603050405020304" pitchFamily="18" charset="0"/>
              </a:rPr>
              <a:t>     3. A is 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7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545770" y="2315092"/>
            <a:ext cx="7796464" cy="1222385"/>
          </a:xfrm>
        </p:spPr>
        <p:txBody>
          <a:bodyPr/>
          <a:lstStyle/>
          <a:p>
            <a:r>
              <a:rPr lang="en-US" dirty="0">
                <a:latin typeface="Times New Roman" panose="02020603050405020304" pitchFamily="18" charset="0"/>
                <a:cs typeface="Times New Roman" panose="02020603050405020304" pitchFamily="18" charset="0"/>
              </a:rPr>
              <a:t>DIRECTION SENSE</a:t>
            </a:r>
          </a:p>
        </p:txBody>
      </p:sp>
    </p:spTree>
    <p:extLst>
      <p:ext uri="{BB962C8B-B14F-4D97-AF65-F5344CB8AC3E}">
        <p14:creationId xmlns:p14="http://schemas.microsoft.com/office/powerpoint/2010/main" val="246859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FC41E2-7F4C-D1B6-84AC-7FEB42794231}"/>
              </a:ext>
            </a:extLst>
          </p:cNvPr>
          <p:cNvSpPr/>
          <p:nvPr/>
        </p:nvSpPr>
        <p:spPr>
          <a:xfrm>
            <a:off x="1476509" y="2771392"/>
            <a:ext cx="6278065" cy="769441"/>
          </a:xfrm>
          <a:prstGeom prst="rect">
            <a:avLst/>
          </a:prstGeom>
          <a:noFill/>
        </p:spPr>
        <p:txBody>
          <a:bodyPr wrap="none" lIns="91440" tIns="45720" rIns="91440" bIns="45720">
            <a:spAutoFit/>
          </a:bodyPr>
          <a:lstStyle/>
          <a:p>
            <a:pPr algn="ctr"/>
            <a:r>
              <a:rPr lang="en-US" sz="44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SERIES AND PATTERNS</a:t>
            </a:r>
            <a:endParaRPr lang="en-IN" sz="4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2E5B560-92C0-4502-5D40-E3B3B4D83BFC}"/>
              </a:ext>
            </a:extLst>
          </p:cNvPr>
          <p:cNvCxnSpPr/>
          <p:nvPr/>
        </p:nvCxnSpPr>
        <p:spPr>
          <a:xfrm>
            <a:off x="2035629" y="609600"/>
            <a:ext cx="0" cy="2231571"/>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7F6DCE9-B5B4-023A-6789-1ACFDED1B206}"/>
              </a:ext>
            </a:extLst>
          </p:cNvPr>
          <p:cNvCxnSpPr>
            <a:cxnSpLocks/>
          </p:cNvCxnSpPr>
          <p:nvPr/>
        </p:nvCxnSpPr>
        <p:spPr>
          <a:xfrm>
            <a:off x="756557" y="1665515"/>
            <a:ext cx="2558143"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076C626-BEA4-5F19-A498-F250F125FFF5}"/>
              </a:ext>
            </a:extLst>
          </p:cNvPr>
          <p:cNvSpPr txBox="1"/>
          <p:nvPr/>
        </p:nvSpPr>
        <p:spPr>
          <a:xfrm>
            <a:off x="1828800" y="250371"/>
            <a:ext cx="457200" cy="369332"/>
          </a:xfrm>
          <a:prstGeom prst="rect">
            <a:avLst/>
          </a:prstGeom>
          <a:noFill/>
        </p:spPr>
        <p:txBody>
          <a:bodyPr wrap="square" rtlCol="0">
            <a:spAutoFit/>
          </a:bodyPr>
          <a:lstStyle/>
          <a:p>
            <a:r>
              <a:rPr lang="en-US" dirty="0"/>
              <a:t> N</a:t>
            </a:r>
            <a:endParaRPr lang="en-IN" dirty="0"/>
          </a:p>
        </p:txBody>
      </p:sp>
      <p:sp>
        <p:nvSpPr>
          <p:cNvPr id="13" name="TextBox 12">
            <a:extLst>
              <a:ext uri="{FF2B5EF4-FFF2-40B4-BE49-F238E27FC236}">
                <a16:creationId xmlns:a16="http://schemas.microsoft.com/office/drawing/2014/main" id="{72923F9F-E61A-0893-DFB0-558584FF3E14}"/>
              </a:ext>
            </a:extLst>
          </p:cNvPr>
          <p:cNvSpPr txBox="1"/>
          <p:nvPr/>
        </p:nvSpPr>
        <p:spPr>
          <a:xfrm>
            <a:off x="1926771" y="2857502"/>
            <a:ext cx="533393" cy="380996"/>
          </a:xfrm>
          <a:prstGeom prst="rect">
            <a:avLst/>
          </a:prstGeom>
          <a:noFill/>
        </p:spPr>
        <p:txBody>
          <a:bodyPr wrap="square" rtlCol="0">
            <a:spAutoFit/>
          </a:bodyPr>
          <a:lstStyle/>
          <a:p>
            <a:r>
              <a:rPr lang="en-US" dirty="0"/>
              <a:t>S</a:t>
            </a:r>
            <a:endParaRPr lang="en-IN" dirty="0"/>
          </a:p>
        </p:txBody>
      </p:sp>
      <p:sp>
        <p:nvSpPr>
          <p:cNvPr id="14" name="TextBox 13">
            <a:extLst>
              <a:ext uri="{FF2B5EF4-FFF2-40B4-BE49-F238E27FC236}">
                <a16:creationId xmlns:a16="http://schemas.microsoft.com/office/drawing/2014/main" id="{C6313231-92FB-3261-D253-0163FF2EE81D}"/>
              </a:ext>
            </a:extLst>
          </p:cNvPr>
          <p:cNvSpPr txBox="1"/>
          <p:nvPr/>
        </p:nvSpPr>
        <p:spPr>
          <a:xfrm>
            <a:off x="315689" y="1458685"/>
            <a:ext cx="440866" cy="369332"/>
          </a:xfrm>
          <a:prstGeom prst="rect">
            <a:avLst/>
          </a:prstGeom>
          <a:noFill/>
        </p:spPr>
        <p:txBody>
          <a:bodyPr wrap="square" rtlCol="0">
            <a:spAutoFit/>
          </a:bodyPr>
          <a:lstStyle/>
          <a:p>
            <a:r>
              <a:rPr lang="en-US" dirty="0"/>
              <a:t>W</a:t>
            </a:r>
            <a:endParaRPr lang="en-IN" dirty="0"/>
          </a:p>
        </p:txBody>
      </p:sp>
      <p:sp>
        <p:nvSpPr>
          <p:cNvPr id="15" name="TextBox 14">
            <a:extLst>
              <a:ext uri="{FF2B5EF4-FFF2-40B4-BE49-F238E27FC236}">
                <a16:creationId xmlns:a16="http://schemas.microsoft.com/office/drawing/2014/main" id="{CACBC50B-B960-6A8B-1BDA-1D40107DAE10}"/>
              </a:ext>
            </a:extLst>
          </p:cNvPr>
          <p:cNvSpPr txBox="1"/>
          <p:nvPr/>
        </p:nvSpPr>
        <p:spPr>
          <a:xfrm>
            <a:off x="3407229" y="1458685"/>
            <a:ext cx="522514" cy="369332"/>
          </a:xfrm>
          <a:prstGeom prst="rect">
            <a:avLst/>
          </a:prstGeom>
          <a:noFill/>
        </p:spPr>
        <p:txBody>
          <a:bodyPr wrap="square" rtlCol="0">
            <a:spAutoFit/>
          </a:bodyPr>
          <a:lstStyle/>
          <a:p>
            <a:r>
              <a:rPr lang="en-US" dirty="0"/>
              <a:t>E</a:t>
            </a:r>
            <a:endParaRPr lang="en-IN" dirty="0"/>
          </a:p>
        </p:txBody>
      </p:sp>
      <p:sp>
        <p:nvSpPr>
          <p:cNvPr id="16" name="TextBox 15">
            <a:extLst>
              <a:ext uri="{FF2B5EF4-FFF2-40B4-BE49-F238E27FC236}">
                <a16:creationId xmlns:a16="http://schemas.microsoft.com/office/drawing/2014/main" id="{7420B9A6-DA75-5FE1-F62E-3F81BF96FE62}"/>
              </a:ext>
            </a:extLst>
          </p:cNvPr>
          <p:cNvSpPr txBox="1"/>
          <p:nvPr/>
        </p:nvSpPr>
        <p:spPr>
          <a:xfrm>
            <a:off x="4060372" y="2857502"/>
            <a:ext cx="4332514" cy="3139321"/>
          </a:xfrm>
          <a:prstGeom prst="rect">
            <a:avLst/>
          </a:prstGeom>
          <a:noFill/>
        </p:spPr>
        <p:txBody>
          <a:bodyPr wrap="square" rtlCol="0">
            <a:spAutoFit/>
          </a:bodyPr>
          <a:lstStyle/>
          <a:p>
            <a:pPr marL="342900" indent="-342900">
              <a:buAutoNum type="arabicPeriod"/>
            </a:pPr>
            <a:r>
              <a:rPr lang="en-US" dirty="0"/>
              <a:t>Crossing or fixed Point</a:t>
            </a:r>
          </a:p>
          <a:p>
            <a:pPr marL="342900" indent="-342900">
              <a:buAutoNum type="arabicPeriod"/>
            </a:pPr>
            <a:endParaRPr lang="en-US" dirty="0"/>
          </a:p>
          <a:p>
            <a:pPr marL="342900" indent="-342900">
              <a:buAutoNum type="arabicPeriod"/>
            </a:pPr>
            <a:r>
              <a:rPr lang="en-US" dirty="0"/>
              <a:t>A man walking 20km towards North or Straight</a:t>
            </a:r>
          </a:p>
          <a:p>
            <a:pPr marL="342900" indent="-342900">
              <a:buAutoNum type="arabicPeriod"/>
            </a:pPr>
            <a:endParaRPr lang="en-US" dirty="0"/>
          </a:p>
          <a:p>
            <a:pPr marL="342900" indent="-342900">
              <a:buAutoNum type="arabicPeriod"/>
            </a:pPr>
            <a:r>
              <a:rPr lang="en-US" dirty="0"/>
              <a:t>In which direction </a:t>
            </a:r>
          </a:p>
          <a:p>
            <a:pPr marL="342900" indent="-342900">
              <a:buAutoNum type="arabicPeriod"/>
            </a:pPr>
            <a:endParaRPr lang="en-US" dirty="0"/>
          </a:p>
          <a:p>
            <a:pPr marL="285750" indent="-285750">
              <a:buFont typeface="Arial" panose="020B0604020202020204" pitchFamily="34" charset="0"/>
              <a:buChar char="•"/>
            </a:pPr>
            <a:r>
              <a:rPr lang="en-US" dirty="0"/>
              <a:t>A with respect to B</a:t>
            </a:r>
          </a:p>
          <a:p>
            <a:pPr marL="285750" indent="-285750">
              <a:buFont typeface="Arial" panose="020B0604020202020204" pitchFamily="34" charset="0"/>
              <a:buChar char="•"/>
            </a:pPr>
            <a:r>
              <a:rPr lang="en-US" dirty="0"/>
              <a:t>B with respect to A</a:t>
            </a:r>
          </a:p>
          <a:p>
            <a:pPr marL="285750" indent="-285750">
              <a:buFont typeface="Arial" panose="020B0604020202020204" pitchFamily="34" charset="0"/>
              <a:buChar char="•"/>
            </a:pPr>
            <a:endParaRPr lang="en-US" dirty="0"/>
          </a:p>
          <a:p>
            <a:r>
              <a:rPr lang="en-US" dirty="0"/>
              <a:t>4. A is 20m to the west of C</a:t>
            </a:r>
            <a:endParaRPr lang="en-IN" dirty="0"/>
          </a:p>
        </p:txBody>
      </p:sp>
      <p:sp>
        <p:nvSpPr>
          <p:cNvPr id="17" name="Rectangle: Rounded Corners 16">
            <a:extLst>
              <a:ext uri="{FF2B5EF4-FFF2-40B4-BE49-F238E27FC236}">
                <a16:creationId xmlns:a16="http://schemas.microsoft.com/office/drawing/2014/main" id="{64FE7B42-4BE2-F9CE-6634-760BFAB57A51}"/>
              </a:ext>
            </a:extLst>
          </p:cNvPr>
          <p:cNvSpPr/>
          <p:nvPr/>
        </p:nvSpPr>
        <p:spPr>
          <a:xfrm>
            <a:off x="3788229" y="2601686"/>
            <a:ext cx="4680854" cy="360317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3549322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93AAD0-2135-165B-A0C0-E5EE4FFA9D26}"/>
              </a:ext>
            </a:extLst>
          </p:cNvPr>
          <p:cNvSpPr txBox="1"/>
          <p:nvPr/>
        </p:nvSpPr>
        <p:spPr>
          <a:xfrm>
            <a:off x="1230086" y="1360714"/>
            <a:ext cx="6368143" cy="4197559"/>
          </a:xfrm>
          <a:prstGeom prst="rect">
            <a:avLst/>
          </a:prstGeom>
          <a:noFill/>
        </p:spPr>
        <p:txBody>
          <a:bodyPr wrap="square" rtlCol="0">
            <a:spAutoFit/>
          </a:bodyPr>
          <a:lstStyle/>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Sam walks 15 meters towards the south and then turns right to walk 10 meters. After that, he turns right again and walks 15 meters. How far is he from his starting position?</a:t>
            </a:r>
          </a:p>
          <a:p>
            <a:pPr marL="342900" indent="-342900">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2.   Anuja goes 5km towards East from a fixed point N, and then 35km after turning to her left, Again she goes 10km after turning to her right. After this she goes 35km after turning to her right, how far is she from 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26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55F2BF-6855-68F0-5875-BA1BB3CD7CA0}"/>
              </a:ext>
            </a:extLst>
          </p:cNvPr>
          <p:cNvSpPr txBox="1"/>
          <p:nvPr/>
        </p:nvSpPr>
        <p:spPr>
          <a:xfrm>
            <a:off x="1349829" y="1118591"/>
            <a:ext cx="6955971" cy="4620817"/>
          </a:xfrm>
          <a:prstGeom prst="rect">
            <a:avLst/>
          </a:prstGeom>
          <a:noFill/>
        </p:spPr>
        <p:txBody>
          <a:bodyPr wrap="square" rtlCol="0">
            <a:spAutoFit/>
          </a:bodyPr>
          <a:lstStyle/>
          <a:p>
            <a:pPr>
              <a:lnSpc>
                <a:spcPct val="150000"/>
              </a:lnSpc>
            </a:pPr>
            <a:r>
              <a:rPr lang="en-US" dirty="0"/>
              <a:t>3. John starts from his house and walks 20 meters north. Then he turns left and walks 30 meters. After that, he turns left again and walks 20 meters. Finally, he turns right and walks 30 meters. Where is he now in relation to his starting point?</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4.  Viki walks 4m towards East then turns to his right and walks 4m and turn to his left and walks 5m.  Again turning to her left he walks 4m and stopped, What is the shortest distance between starting point and Ending Point ?</a:t>
            </a:r>
            <a:endParaRPr lang="en-IN" dirty="0"/>
          </a:p>
        </p:txBody>
      </p:sp>
    </p:spTree>
    <p:extLst>
      <p:ext uri="{BB962C8B-B14F-4D97-AF65-F5344CB8AC3E}">
        <p14:creationId xmlns:p14="http://schemas.microsoft.com/office/powerpoint/2010/main" val="242326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BEA90-814A-9822-3B6D-D6C804A40435}"/>
              </a:ext>
            </a:extLst>
          </p:cNvPr>
          <p:cNvSpPr txBox="1"/>
          <p:nvPr/>
        </p:nvSpPr>
        <p:spPr>
          <a:xfrm>
            <a:off x="1567543" y="1578429"/>
            <a:ext cx="6596743" cy="3782061"/>
          </a:xfrm>
          <a:prstGeom prst="rect">
            <a:avLst/>
          </a:prstGeom>
          <a:noFill/>
        </p:spPr>
        <p:txBody>
          <a:bodyPr wrap="square" rtlCol="0">
            <a:spAutoFit/>
          </a:bodyPr>
          <a:lstStyle/>
          <a:p>
            <a:pPr>
              <a:lnSpc>
                <a:spcPct val="150000"/>
              </a:lnSpc>
            </a:pPr>
            <a:r>
              <a:rPr lang="en-US" dirty="0"/>
              <a:t>5. </a:t>
            </a:r>
            <a:r>
              <a:rPr lang="en-US" dirty="0">
                <a:latin typeface="Times New Roman" panose="02020603050405020304" pitchFamily="18" charset="0"/>
                <a:cs typeface="Times New Roman" panose="02020603050405020304" pitchFamily="18" charset="0"/>
              </a:rPr>
              <a:t>John goes 30 meters towards the west, then turns left and walks 10 meters. After that, he turns left again and walks 30 meters. In which direction is he from his starting point?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6. If a person walks 7 km south and then 24 km east, what is the distance from the starting point?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000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9699534" cy="2520217"/>
          </a:xfrm>
        </p:spPr>
        <p:txBody>
          <a:bodyPr/>
          <a:lstStyle/>
          <a:p>
            <a:r>
              <a:rPr lang="en-US" dirty="0">
                <a:latin typeface="Times New Roman" panose="02020603050405020304" pitchFamily="18" charset="0"/>
                <a:cs typeface="Times New Roman" panose="02020603050405020304" pitchFamily="18" charset="0"/>
              </a:rPr>
              <a:t>syllogism</a:t>
            </a:r>
          </a:p>
        </p:txBody>
      </p:sp>
    </p:spTree>
    <p:extLst>
      <p:ext uri="{BB962C8B-B14F-4D97-AF65-F5344CB8AC3E}">
        <p14:creationId xmlns:p14="http://schemas.microsoft.com/office/powerpoint/2010/main" val="113171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1505340-C8C1-6E42-45C8-87E8E68C77B5}"/>
              </a:ext>
            </a:extLst>
          </p:cNvPr>
          <p:cNvSpPr txBox="1"/>
          <p:nvPr/>
        </p:nvSpPr>
        <p:spPr>
          <a:xfrm>
            <a:off x="3918857" y="1767006"/>
            <a:ext cx="6335486" cy="3323987"/>
          </a:xfrm>
          <a:prstGeom prst="rect">
            <a:avLst/>
          </a:prstGeom>
          <a:noFill/>
        </p:spPr>
        <p:txBody>
          <a:bodyPr wrap="square" rtlCol="0">
            <a:spAutoFit/>
          </a:bodyPr>
          <a:lstStyle/>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Some A are B</a:t>
            </a:r>
          </a:p>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All A are B</a:t>
            </a:r>
          </a:p>
          <a:p>
            <a:pPr marL="342900" indent="-342900">
              <a:lnSpc>
                <a:spcPct val="200000"/>
              </a:lnSpc>
              <a:buAutoNum type="arabicPeriod"/>
            </a:pPr>
            <a:r>
              <a:rPr lang="en-US" sz="3200" dirty="0">
                <a:latin typeface="Times New Roman" panose="02020603050405020304" pitchFamily="18" charset="0"/>
                <a:cs typeface="Times New Roman" panose="02020603050405020304" pitchFamily="18" charset="0"/>
              </a:rPr>
              <a:t>No A is B</a:t>
            </a:r>
          </a:p>
          <a:p>
            <a:pPr marL="342900" indent="-342900">
              <a:buAutoNum type="arabicPeriod"/>
            </a:pPr>
            <a:endParaRPr lang="en-US" dirty="0"/>
          </a:p>
        </p:txBody>
      </p:sp>
    </p:spTree>
    <p:extLst>
      <p:ext uri="{BB962C8B-B14F-4D97-AF65-F5344CB8AC3E}">
        <p14:creationId xmlns:p14="http://schemas.microsoft.com/office/powerpoint/2010/main" val="1941619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A82A46-F588-DD4E-15AA-BDDB230D7D7F}"/>
              </a:ext>
            </a:extLst>
          </p:cNvPr>
          <p:cNvSpPr txBox="1"/>
          <p:nvPr/>
        </p:nvSpPr>
        <p:spPr>
          <a:xfrm>
            <a:off x="2057400" y="1638638"/>
            <a:ext cx="8077200" cy="3275448"/>
          </a:xfrm>
          <a:prstGeom prst="rect">
            <a:avLst/>
          </a:prstGeom>
          <a:noFill/>
        </p:spPr>
        <p:txBody>
          <a:bodyPr wrap="square" rtlCol="0">
            <a:spAutoFit/>
          </a:bodyPr>
          <a:lstStyle/>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Statement 1 :Some fruits are sweet.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Statement 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 apples are fruits.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Therefore, some apples are sweet.</a:t>
            </a:r>
          </a:p>
          <a:p>
            <a:pPr marL="457200" indent="-457200">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b="1" dirty="0"/>
              <a:t>Premise 1:</a:t>
            </a:r>
            <a:r>
              <a:rPr lang="en-US" sz="2000" dirty="0"/>
              <a:t> All students study.</a:t>
            </a:r>
            <a:br>
              <a:rPr lang="en-US" sz="2000" dirty="0"/>
            </a:br>
            <a:r>
              <a:rPr lang="en-US" sz="2000" b="1" dirty="0"/>
              <a:t>Premise 2:</a:t>
            </a:r>
            <a:r>
              <a:rPr lang="en-US" sz="2000" dirty="0"/>
              <a:t> Some students play sports.</a:t>
            </a:r>
            <a:br>
              <a:rPr lang="en-US" sz="2000" dirty="0"/>
            </a:br>
            <a:r>
              <a:rPr lang="en-US" sz="2000" b="1" dirty="0"/>
              <a:t>Conclusion:</a:t>
            </a:r>
            <a:r>
              <a:rPr lang="en-US" sz="2000" dirty="0"/>
              <a:t> Therefore, some students who study also play sports.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474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9E94DE-50DF-03E6-2F5A-5C58BF3BA34E}"/>
              </a:ext>
            </a:extLst>
          </p:cNvPr>
          <p:cNvSpPr txBox="1"/>
          <p:nvPr/>
        </p:nvSpPr>
        <p:spPr>
          <a:xfrm>
            <a:off x="3145972" y="990600"/>
            <a:ext cx="6357257" cy="4653646"/>
          </a:xfrm>
          <a:prstGeom prst="rect">
            <a:avLst/>
          </a:prstGeom>
          <a:noFill/>
        </p:spPr>
        <p:txBody>
          <a:bodyPr wrap="square" rtlCol="0">
            <a:spAutoFit/>
          </a:bodyPr>
          <a:lstStyle/>
          <a:p>
            <a:pPr>
              <a:lnSpc>
                <a:spcPct val="150000"/>
              </a:lnSpc>
            </a:pPr>
            <a:r>
              <a:rPr lang="en-US" dirty="0"/>
              <a:t>3. </a:t>
            </a:r>
            <a:r>
              <a:rPr lang="en-US" sz="2000" dirty="0">
                <a:latin typeface="Times New Roman" panose="02020603050405020304" pitchFamily="18" charset="0"/>
                <a:cs typeface="Times New Roman" panose="02020603050405020304" pitchFamily="18" charset="0"/>
              </a:rPr>
              <a:t>Statement :</a:t>
            </a:r>
          </a:p>
          <a:p>
            <a:pPr>
              <a:lnSpc>
                <a:spcPct val="150000"/>
              </a:lnSpc>
            </a:pPr>
            <a:r>
              <a:rPr lang="en-US" sz="2000" dirty="0">
                <a:latin typeface="Times New Roman" panose="02020603050405020304" pitchFamily="18" charset="0"/>
                <a:cs typeface="Times New Roman" panose="02020603050405020304" pitchFamily="18" charset="0"/>
              </a:rPr>
              <a:t>     1. Some trees are papers</a:t>
            </a:r>
          </a:p>
          <a:p>
            <a:pPr>
              <a:lnSpc>
                <a:spcPct val="150000"/>
              </a:lnSpc>
            </a:pPr>
            <a:r>
              <a:rPr lang="en-US" sz="2000" dirty="0">
                <a:latin typeface="Times New Roman" panose="02020603050405020304" pitchFamily="18" charset="0"/>
                <a:cs typeface="Times New Roman" panose="02020603050405020304" pitchFamily="18" charset="0"/>
              </a:rPr>
              <a:t>     2. All papers are inks</a:t>
            </a:r>
          </a:p>
          <a:p>
            <a:pPr>
              <a:lnSpc>
                <a:spcPct val="150000"/>
              </a:lnSpc>
            </a:pPr>
            <a:r>
              <a:rPr lang="en-US" sz="2000" dirty="0">
                <a:latin typeface="Times New Roman" panose="02020603050405020304" pitchFamily="18" charset="0"/>
                <a:cs typeface="Times New Roman" panose="02020603050405020304" pitchFamily="18" charset="0"/>
              </a:rPr>
              <a:t>     3. Some ink are blue</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Conclusion:</a:t>
            </a:r>
          </a:p>
          <a:p>
            <a:pPr>
              <a:lnSpc>
                <a:spcPct val="150000"/>
              </a:lnSpc>
            </a:pPr>
            <a:r>
              <a:rPr lang="en-US" sz="2000" dirty="0">
                <a:latin typeface="Times New Roman" panose="02020603050405020304" pitchFamily="18" charset="0"/>
                <a:cs typeface="Times New Roman" panose="02020603050405020304" pitchFamily="18" charset="0"/>
              </a:rPr>
              <a:t>     1. Some inks are trees</a:t>
            </a:r>
          </a:p>
          <a:p>
            <a:pPr>
              <a:lnSpc>
                <a:spcPct val="150000"/>
              </a:lnSpc>
            </a:pPr>
            <a:r>
              <a:rPr lang="en-US" sz="2000" dirty="0">
                <a:latin typeface="Times New Roman" panose="02020603050405020304" pitchFamily="18" charset="0"/>
                <a:cs typeface="Times New Roman" panose="02020603050405020304" pitchFamily="18" charset="0"/>
              </a:rPr>
              <a:t>     2. Some papers are tress</a:t>
            </a:r>
          </a:p>
          <a:p>
            <a:pPr>
              <a:lnSpc>
                <a:spcPct val="150000"/>
              </a:lnSpc>
            </a:pPr>
            <a:r>
              <a:rPr lang="en-US" sz="2000" dirty="0">
                <a:latin typeface="Times New Roman" panose="02020603050405020304" pitchFamily="18" charset="0"/>
                <a:cs typeface="Times New Roman" panose="02020603050405020304" pitchFamily="18" charset="0"/>
              </a:rPr>
              <a:t>     3. Some blue are paper</a:t>
            </a:r>
          </a:p>
          <a:p>
            <a:pPr>
              <a:lnSpc>
                <a:spcPct val="150000"/>
              </a:lnSpc>
            </a:pPr>
            <a:r>
              <a:rPr lang="en-US" sz="2000" dirty="0">
                <a:latin typeface="Times New Roman" panose="02020603050405020304" pitchFamily="18" charset="0"/>
                <a:cs typeface="Times New Roman" panose="02020603050405020304" pitchFamily="18" charset="0"/>
              </a:rPr>
              <a:t>     4. Some blue are ink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33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0E95BC2-1440-764E-F41C-23C4B8C4D55E}"/>
              </a:ext>
            </a:extLst>
          </p:cNvPr>
          <p:cNvSpPr txBox="1"/>
          <p:nvPr/>
        </p:nvSpPr>
        <p:spPr>
          <a:xfrm>
            <a:off x="3374572" y="936171"/>
            <a:ext cx="7086600" cy="5585632"/>
          </a:xfrm>
          <a:prstGeom prst="rect">
            <a:avLst/>
          </a:prstGeom>
          <a:noFill/>
        </p:spPr>
        <p:txBody>
          <a:bodyPr wrap="square" rtlCol="0">
            <a:spAutoFit/>
          </a:bodyPr>
          <a:lstStyle/>
          <a:p>
            <a:pPr algn="just">
              <a:lnSpc>
                <a:spcPct val="150000"/>
              </a:lnSpc>
            </a:pPr>
            <a:r>
              <a:rPr lang="en-US" dirty="0"/>
              <a:t>4. </a:t>
            </a:r>
            <a:r>
              <a:rPr lang="en-US" sz="2000" dirty="0"/>
              <a:t>Statements:</a:t>
            </a:r>
          </a:p>
          <a:p>
            <a:pPr algn="just">
              <a:lnSpc>
                <a:spcPct val="150000"/>
              </a:lnSpc>
            </a:pPr>
            <a:r>
              <a:rPr lang="en-US" sz="2000" dirty="0"/>
              <a:t>    1. All chairs are table</a:t>
            </a:r>
          </a:p>
          <a:p>
            <a:pPr algn="just">
              <a:lnSpc>
                <a:spcPct val="150000"/>
              </a:lnSpc>
            </a:pPr>
            <a:r>
              <a:rPr lang="en-US" sz="2000" dirty="0"/>
              <a:t>    2. No table is Sofa</a:t>
            </a:r>
          </a:p>
          <a:p>
            <a:pPr algn="just">
              <a:lnSpc>
                <a:spcPct val="150000"/>
              </a:lnSpc>
            </a:pPr>
            <a:r>
              <a:rPr lang="en-US" sz="2000" dirty="0"/>
              <a:t>    3. Some sofa are wood</a:t>
            </a:r>
          </a:p>
          <a:p>
            <a:pPr algn="just">
              <a:lnSpc>
                <a:spcPct val="150000"/>
              </a:lnSpc>
            </a:pPr>
            <a:r>
              <a:rPr lang="en-US" sz="2000" dirty="0"/>
              <a:t>    4. No wood is Brown</a:t>
            </a:r>
          </a:p>
          <a:p>
            <a:pPr algn="just">
              <a:lnSpc>
                <a:spcPct val="150000"/>
              </a:lnSpc>
            </a:pPr>
            <a:endParaRPr lang="en-US" sz="2000" dirty="0"/>
          </a:p>
          <a:p>
            <a:pPr algn="just">
              <a:lnSpc>
                <a:spcPct val="150000"/>
              </a:lnSpc>
            </a:pPr>
            <a:r>
              <a:rPr lang="en-US" sz="2000" dirty="0"/>
              <a:t>  Conclusion:</a:t>
            </a:r>
          </a:p>
          <a:p>
            <a:pPr algn="just">
              <a:lnSpc>
                <a:spcPct val="150000"/>
              </a:lnSpc>
            </a:pPr>
            <a:r>
              <a:rPr lang="en-US" sz="2000" dirty="0"/>
              <a:t>    1. Some Table are chair</a:t>
            </a:r>
          </a:p>
          <a:p>
            <a:pPr algn="just">
              <a:lnSpc>
                <a:spcPct val="150000"/>
              </a:lnSpc>
            </a:pPr>
            <a:r>
              <a:rPr lang="en-US" sz="2000" dirty="0"/>
              <a:t>    2. Some wood are sofa</a:t>
            </a:r>
          </a:p>
          <a:p>
            <a:pPr algn="just">
              <a:lnSpc>
                <a:spcPct val="150000"/>
              </a:lnSpc>
            </a:pPr>
            <a:r>
              <a:rPr lang="en-US" sz="2000" dirty="0"/>
              <a:t>    3. Some brown are chair</a:t>
            </a:r>
          </a:p>
          <a:p>
            <a:pPr algn="just">
              <a:lnSpc>
                <a:spcPct val="150000"/>
              </a:lnSpc>
            </a:pPr>
            <a:r>
              <a:rPr lang="en-US" sz="2000" dirty="0"/>
              <a:t>    4. Some brown are sofa</a:t>
            </a:r>
          </a:p>
          <a:p>
            <a:pPr algn="just">
              <a:lnSpc>
                <a:spcPct val="150000"/>
              </a:lnSpc>
            </a:pPr>
            <a:r>
              <a:rPr lang="en-US" sz="2000" dirty="0"/>
              <a:t>    5. All sofa are wood</a:t>
            </a:r>
          </a:p>
        </p:txBody>
      </p:sp>
    </p:spTree>
    <p:extLst>
      <p:ext uri="{BB962C8B-B14F-4D97-AF65-F5344CB8AC3E}">
        <p14:creationId xmlns:p14="http://schemas.microsoft.com/office/powerpoint/2010/main" val="2102507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29B58E-2CD8-66A1-7C42-09ED7B095819}"/>
              </a:ext>
            </a:extLst>
          </p:cNvPr>
          <p:cNvSpPr>
            <a:spLocks noGrp="1"/>
          </p:cNvSpPr>
          <p:nvPr>
            <p:ph idx="1"/>
          </p:nvPr>
        </p:nvSpPr>
        <p:spPr>
          <a:xfrm>
            <a:off x="1132114" y="1227907"/>
            <a:ext cx="8697685" cy="4687389"/>
          </a:xfrm>
        </p:spPr>
        <p:txBody>
          <a:bodyPr>
            <a:normAutofit fontScale="32500" lnSpcReduction="20000"/>
          </a:bodyPr>
          <a:lstStyle/>
          <a:p>
            <a:r>
              <a:rPr lang="en-US" sz="4900" dirty="0"/>
              <a:t>A – 1         H -  8         O – 15        V - 22    </a:t>
            </a:r>
          </a:p>
          <a:p>
            <a:endParaRPr lang="en-US" sz="4900" dirty="0"/>
          </a:p>
          <a:p>
            <a:r>
              <a:rPr lang="en-US" sz="4900" dirty="0"/>
              <a:t>B – 2          I – 9           P – 16        W - 23</a:t>
            </a:r>
          </a:p>
          <a:p>
            <a:endParaRPr lang="en-US" sz="4900" dirty="0"/>
          </a:p>
          <a:p>
            <a:r>
              <a:rPr lang="en-US" sz="4900" dirty="0"/>
              <a:t>C – 3         J – 10          Q - 17        X - 24</a:t>
            </a:r>
          </a:p>
          <a:p>
            <a:endParaRPr lang="en-US" sz="4900" dirty="0"/>
          </a:p>
          <a:p>
            <a:r>
              <a:rPr lang="en-US" sz="4900" dirty="0"/>
              <a:t>D – 4        K – 11          R – 18       Y - 25</a:t>
            </a:r>
          </a:p>
          <a:p>
            <a:endParaRPr lang="en-US" sz="4900" dirty="0"/>
          </a:p>
          <a:p>
            <a:r>
              <a:rPr lang="en-US" sz="4900" dirty="0"/>
              <a:t>E – 5         L – 12          S – 19        Z – 26 </a:t>
            </a:r>
          </a:p>
          <a:p>
            <a:endParaRPr lang="en-US" sz="4900" dirty="0"/>
          </a:p>
          <a:p>
            <a:r>
              <a:rPr lang="en-US" sz="4900" dirty="0"/>
              <a:t>F – 6         M – 13         T - 20</a:t>
            </a:r>
          </a:p>
          <a:p>
            <a:endParaRPr lang="en-US" sz="4900" dirty="0"/>
          </a:p>
          <a:p>
            <a:r>
              <a:rPr lang="en-US" sz="4900" dirty="0"/>
              <a:t>G – 7        N – 14         U - 21</a:t>
            </a:r>
            <a:endParaRPr lang="en-IN" sz="4900" dirty="0"/>
          </a:p>
          <a:p>
            <a:endParaRPr lang="en-IN" dirty="0"/>
          </a:p>
        </p:txBody>
      </p:sp>
    </p:spTree>
    <p:extLst>
      <p:ext uri="{BB962C8B-B14F-4D97-AF65-F5344CB8AC3E}">
        <p14:creationId xmlns:p14="http://schemas.microsoft.com/office/powerpoint/2010/main" val="415153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C353B2-358A-D50D-95FE-5C907A1EAEB7}"/>
              </a:ext>
            </a:extLst>
          </p:cNvPr>
          <p:cNvSpPr txBox="1"/>
          <p:nvPr/>
        </p:nvSpPr>
        <p:spPr>
          <a:xfrm>
            <a:off x="2590801" y="729343"/>
            <a:ext cx="6705600" cy="5016758"/>
          </a:xfrm>
          <a:prstGeom prst="rect">
            <a:avLst/>
          </a:prstGeom>
          <a:noFill/>
        </p:spPr>
        <p:txBody>
          <a:bodyPr wrap="square" rtlCol="0">
            <a:spAutoFit/>
          </a:bodyPr>
          <a:lstStyle/>
          <a:p>
            <a:pPr marL="342900" indent="-342900">
              <a:buAutoNum type="arabicPeriod"/>
            </a:pPr>
            <a:r>
              <a:rPr lang="en-US" sz="2000" dirty="0"/>
              <a:t>Complete the sequence </a:t>
            </a:r>
          </a:p>
          <a:p>
            <a:endParaRPr lang="en-US" sz="2000" dirty="0"/>
          </a:p>
          <a:p>
            <a:r>
              <a:rPr lang="en-US" sz="2000" dirty="0"/>
              <a:t>             2, 3, 6, 11, 18, ____</a:t>
            </a:r>
          </a:p>
          <a:p>
            <a:endParaRPr lang="en-US" sz="2000" dirty="0"/>
          </a:p>
          <a:p>
            <a:endParaRPr lang="en-US" sz="2000" dirty="0"/>
          </a:p>
          <a:p>
            <a:pPr marL="342900" indent="-342900">
              <a:buAutoNum type="arabicPeriod" startAt="2"/>
            </a:pPr>
            <a:r>
              <a:rPr lang="en-US" sz="2000" dirty="0"/>
              <a:t>What comes next in the series</a:t>
            </a:r>
          </a:p>
          <a:p>
            <a:endParaRPr lang="en-US" sz="2000" dirty="0"/>
          </a:p>
          <a:p>
            <a:r>
              <a:rPr lang="en-US" sz="2000" dirty="0"/>
              <a:t>             3, 12, 48, 192, _____</a:t>
            </a:r>
          </a:p>
          <a:p>
            <a:endParaRPr lang="en-US" sz="2000" dirty="0"/>
          </a:p>
          <a:p>
            <a:endParaRPr lang="en-US" sz="2000" dirty="0"/>
          </a:p>
          <a:p>
            <a:pPr marL="342900" indent="-342900">
              <a:buAutoNum type="arabicPeriod" startAt="3"/>
            </a:pPr>
            <a:r>
              <a:rPr lang="en-US" sz="2000" dirty="0"/>
              <a:t>Find the missing letter ?</a:t>
            </a:r>
          </a:p>
          <a:p>
            <a:pPr marL="342900" indent="-342900">
              <a:buAutoNum type="arabicPeriod" startAt="3"/>
            </a:pPr>
            <a:endParaRPr lang="en-US" sz="2000" dirty="0"/>
          </a:p>
          <a:p>
            <a:r>
              <a:rPr lang="en-US" sz="2000" dirty="0"/>
              <a:t>              Z, W, S, N, _____ </a:t>
            </a:r>
          </a:p>
          <a:p>
            <a:r>
              <a:rPr lang="en-US" sz="2000" dirty="0"/>
              <a:t> </a:t>
            </a:r>
          </a:p>
          <a:p>
            <a:endParaRPr lang="en-US" sz="2000" dirty="0"/>
          </a:p>
          <a:p>
            <a:r>
              <a:rPr lang="en-US" sz="2000" dirty="0"/>
              <a:t>4.  Fill in the blanks – Series : C, F,  J, O, _____</a:t>
            </a:r>
            <a:endParaRPr lang="en-IN" sz="2000" dirty="0"/>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0B1D16-F00C-AEC3-BE18-3BF99D23FD75}"/>
              </a:ext>
            </a:extLst>
          </p:cNvPr>
          <p:cNvSpPr txBox="1"/>
          <p:nvPr/>
        </p:nvSpPr>
        <p:spPr>
          <a:xfrm>
            <a:off x="3385457" y="652751"/>
            <a:ext cx="59218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PATTERN BASED QUESTIONS</a:t>
            </a:r>
            <a:endParaRPr lang="en-IN" dirty="0">
              <a:latin typeface="Times New Roman" panose="02020603050405020304" pitchFamily="18" charset="0"/>
              <a:cs typeface="Times New Roman" panose="02020603050405020304" pitchFamily="18" charset="0"/>
            </a:endParaRPr>
          </a:p>
        </p:txBody>
      </p:sp>
      <p:pic>
        <p:nvPicPr>
          <p:cNvPr id="6" name="Picture 5" descr="A screenshot of a test&#10;&#10;Description automatically generated">
            <a:extLst>
              <a:ext uri="{FF2B5EF4-FFF2-40B4-BE49-F238E27FC236}">
                <a16:creationId xmlns:a16="http://schemas.microsoft.com/office/drawing/2014/main" id="{E6C19C42-61F0-BD30-4672-2237A070E437}"/>
              </a:ext>
            </a:extLst>
          </p:cNvPr>
          <p:cNvPicPr>
            <a:picLocks noChangeAspect="1"/>
          </p:cNvPicPr>
          <p:nvPr/>
        </p:nvPicPr>
        <p:blipFill>
          <a:blip r:embed="rId2"/>
          <a:stretch>
            <a:fillRect/>
          </a:stretch>
        </p:blipFill>
        <p:spPr>
          <a:xfrm>
            <a:off x="2738032" y="1397837"/>
            <a:ext cx="5801535" cy="4258269"/>
          </a:xfrm>
          <a:prstGeom prst="rect">
            <a:avLst/>
          </a:prstGeom>
        </p:spPr>
      </p:pic>
    </p:spTree>
    <p:extLst>
      <p:ext uri="{BB962C8B-B14F-4D97-AF65-F5344CB8AC3E}">
        <p14:creationId xmlns:p14="http://schemas.microsoft.com/office/powerpoint/2010/main" val="185829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squares with black lines&#10;&#10;Description automatically generated">
            <a:extLst>
              <a:ext uri="{FF2B5EF4-FFF2-40B4-BE49-F238E27FC236}">
                <a16:creationId xmlns:a16="http://schemas.microsoft.com/office/drawing/2014/main" id="{42EEADCF-AB2F-9D5C-66B5-B35EFD783044}"/>
              </a:ext>
            </a:extLst>
          </p:cNvPr>
          <p:cNvPicPr>
            <a:picLocks noChangeAspect="1"/>
          </p:cNvPicPr>
          <p:nvPr/>
        </p:nvPicPr>
        <p:blipFill>
          <a:blip r:embed="rId2"/>
          <a:stretch>
            <a:fillRect/>
          </a:stretch>
        </p:blipFill>
        <p:spPr>
          <a:xfrm>
            <a:off x="2852327" y="1056976"/>
            <a:ext cx="5877745" cy="4286848"/>
          </a:xfrm>
          <a:prstGeom prst="rect">
            <a:avLst/>
          </a:prstGeom>
        </p:spPr>
      </p:pic>
    </p:spTree>
    <p:extLst>
      <p:ext uri="{BB962C8B-B14F-4D97-AF65-F5344CB8AC3E}">
        <p14:creationId xmlns:p14="http://schemas.microsoft.com/office/powerpoint/2010/main" val="8392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squares with black lines&#10;&#10;Description automatically generated">
            <a:extLst>
              <a:ext uri="{FF2B5EF4-FFF2-40B4-BE49-F238E27FC236}">
                <a16:creationId xmlns:a16="http://schemas.microsoft.com/office/drawing/2014/main" id="{70093600-0D9B-71FB-319A-B6950EDD7BE6}"/>
              </a:ext>
            </a:extLst>
          </p:cNvPr>
          <p:cNvPicPr>
            <a:picLocks noChangeAspect="1"/>
          </p:cNvPicPr>
          <p:nvPr/>
        </p:nvPicPr>
        <p:blipFill>
          <a:blip r:embed="rId2"/>
          <a:stretch>
            <a:fillRect/>
          </a:stretch>
        </p:blipFill>
        <p:spPr>
          <a:xfrm>
            <a:off x="2532543" y="1178762"/>
            <a:ext cx="6125430" cy="4239217"/>
          </a:xfrm>
          <a:prstGeom prst="rect">
            <a:avLst/>
          </a:prstGeom>
        </p:spPr>
      </p:pic>
    </p:spTree>
    <p:extLst>
      <p:ext uri="{BB962C8B-B14F-4D97-AF65-F5344CB8AC3E}">
        <p14:creationId xmlns:p14="http://schemas.microsoft.com/office/powerpoint/2010/main" val="296817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DA8CA3-A8EB-BDAB-46B3-2986D145AE51}"/>
              </a:ext>
            </a:extLst>
          </p:cNvPr>
          <p:cNvSpPr txBox="1"/>
          <p:nvPr/>
        </p:nvSpPr>
        <p:spPr>
          <a:xfrm>
            <a:off x="3701143" y="1023257"/>
            <a:ext cx="4332514" cy="461665"/>
          </a:xfrm>
          <a:prstGeom prst="rect">
            <a:avLst/>
          </a:prstGeom>
          <a:noFill/>
        </p:spPr>
        <p:txBody>
          <a:bodyPr wrap="square" rtlCol="0">
            <a:spAutoFit/>
          </a:bodyPr>
          <a:lstStyle/>
          <a:p>
            <a:r>
              <a:rPr lang="en-US" sz="2400" dirty="0"/>
              <a:t>NUMBER GRID PATTERN</a:t>
            </a:r>
            <a:endParaRPr lang="en-IN" sz="2400" dirty="0"/>
          </a:p>
        </p:txBody>
      </p:sp>
      <p:sp>
        <p:nvSpPr>
          <p:cNvPr id="5" name="TextBox 4">
            <a:extLst>
              <a:ext uri="{FF2B5EF4-FFF2-40B4-BE49-F238E27FC236}">
                <a16:creationId xmlns:a16="http://schemas.microsoft.com/office/drawing/2014/main" id="{A7141003-C473-1192-A7E0-0A1BFDDB1F6C}"/>
              </a:ext>
            </a:extLst>
          </p:cNvPr>
          <p:cNvSpPr txBox="1"/>
          <p:nvPr/>
        </p:nvSpPr>
        <p:spPr>
          <a:xfrm>
            <a:off x="2449286" y="2264229"/>
            <a:ext cx="6607628" cy="1046440"/>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Which number replaces the question mark</a:t>
            </a:r>
            <a:r>
              <a:rPr lang="en-US" sz="2000" dirty="0">
                <a:latin typeface="Times New Roman" panose="02020603050405020304" pitchFamily="18" charset="0"/>
                <a:cs typeface="Times New Roman" panose="02020603050405020304" pitchFamily="18" charset="0"/>
              </a:rPr>
              <a:t>?</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24540EA3-214C-8AE6-4DFC-D93D286CC4D9}"/>
              </a:ext>
            </a:extLst>
          </p:cNvPr>
          <p:cNvGraphicFramePr>
            <a:graphicFrameLocks noGrp="1"/>
          </p:cNvGraphicFramePr>
          <p:nvPr>
            <p:extLst>
              <p:ext uri="{D42A27DB-BD31-4B8C-83A1-F6EECF244321}">
                <p14:modId xmlns:p14="http://schemas.microsoft.com/office/powerpoint/2010/main" val="4091184474"/>
              </p:ext>
            </p:extLst>
          </p:nvPr>
        </p:nvGraphicFramePr>
        <p:xfrm>
          <a:off x="3262087" y="2869270"/>
          <a:ext cx="3127827" cy="1833359"/>
        </p:xfrm>
        <a:graphic>
          <a:graphicData uri="http://schemas.openxmlformats.org/drawingml/2006/table">
            <a:tbl>
              <a:tblPr firstRow="1" bandRow="1">
                <a:tableStyleId>{616DA210-FB5B-4158-B5E0-FEB733F419BA}</a:tableStyleId>
              </a:tblPr>
              <a:tblGrid>
                <a:gridCol w="1042609">
                  <a:extLst>
                    <a:ext uri="{9D8B030D-6E8A-4147-A177-3AD203B41FA5}">
                      <a16:colId xmlns:a16="http://schemas.microsoft.com/office/drawing/2014/main" val="3159199673"/>
                    </a:ext>
                  </a:extLst>
                </a:gridCol>
                <a:gridCol w="1042609">
                  <a:extLst>
                    <a:ext uri="{9D8B030D-6E8A-4147-A177-3AD203B41FA5}">
                      <a16:colId xmlns:a16="http://schemas.microsoft.com/office/drawing/2014/main" val="482529328"/>
                    </a:ext>
                  </a:extLst>
                </a:gridCol>
                <a:gridCol w="1042609">
                  <a:extLst>
                    <a:ext uri="{9D8B030D-6E8A-4147-A177-3AD203B41FA5}">
                      <a16:colId xmlns:a16="http://schemas.microsoft.com/office/drawing/2014/main" val="1730214727"/>
                    </a:ext>
                  </a:extLst>
                </a:gridCol>
              </a:tblGrid>
              <a:tr h="690631">
                <a:tc>
                  <a:txBody>
                    <a:bodyPr/>
                    <a:lstStyle/>
                    <a:p>
                      <a:r>
                        <a:rPr lang="en-US" dirty="0"/>
                        <a:t>5</a:t>
                      </a:r>
                      <a:endParaRPr lang="en-IN" dirty="0"/>
                    </a:p>
                  </a:txBody>
                  <a:tcPr/>
                </a:tc>
                <a:tc>
                  <a:txBody>
                    <a:bodyPr/>
                    <a:lstStyle/>
                    <a:p>
                      <a:r>
                        <a:rPr lang="en-US" dirty="0"/>
                        <a:t>9</a:t>
                      </a:r>
                      <a:endParaRPr lang="en-IN" dirty="0"/>
                    </a:p>
                  </a:txBody>
                  <a:tcPr/>
                </a:tc>
                <a:tc>
                  <a:txBody>
                    <a:bodyPr/>
                    <a:lstStyle/>
                    <a:p>
                      <a:r>
                        <a:rPr lang="en-US" dirty="0"/>
                        <a:t>13</a:t>
                      </a:r>
                    </a:p>
                  </a:txBody>
                  <a:tcPr/>
                </a:tc>
                <a:extLst>
                  <a:ext uri="{0D108BD9-81ED-4DB2-BD59-A6C34878D82A}">
                    <a16:rowId xmlns:a16="http://schemas.microsoft.com/office/drawing/2014/main" val="625338017"/>
                  </a:ext>
                </a:extLst>
              </a:tr>
              <a:tr h="571364">
                <a:tc>
                  <a:txBody>
                    <a:bodyPr/>
                    <a:lstStyle/>
                    <a:p>
                      <a:r>
                        <a:rPr lang="en-US" dirty="0"/>
                        <a:t>6</a:t>
                      </a:r>
                      <a:endParaRPr lang="en-IN" dirty="0"/>
                    </a:p>
                  </a:txBody>
                  <a:tcPr/>
                </a:tc>
                <a:tc>
                  <a:txBody>
                    <a:bodyPr/>
                    <a:lstStyle/>
                    <a:p>
                      <a:r>
                        <a:rPr lang="en-US" dirty="0"/>
                        <a:t>12</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4094235412"/>
                  </a:ext>
                </a:extLst>
              </a:tr>
              <a:tr h="571364">
                <a:tc>
                  <a:txBody>
                    <a:bodyPr/>
                    <a:lstStyle/>
                    <a:p>
                      <a:r>
                        <a:rPr lang="en-US" dirty="0"/>
                        <a:t>7</a:t>
                      </a:r>
                      <a:endParaRPr lang="en-IN" dirty="0"/>
                    </a:p>
                  </a:txBody>
                  <a:tcPr/>
                </a:tc>
                <a:tc>
                  <a:txBody>
                    <a:bodyPr/>
                    <a:lstStyle/>
                    <a:p>
                      <a:r>
                        <a:rPr lang="en-US" dirty="0"/>
                        <a:t>15</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2361680766"/>
                  </a:ext>
                </a:extLst>
              </a:tr>
            </a:tbl>
          </a:graphicData>
        </a:graphic>
      </p:graphicFrame>
    </p:spTree>
    <p:extLst>
      <p:ext uri="{BB962C8B-B14F-4D97-AF65-F5344CB8AC3E}">
        <p14:creationId xmlns:p14="http://schemas.microsoft.com/office/powerpoint/2010/main" val="16627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5C6E4-125F-D915-CEA6-B76262599557}"/>
              </a:ext>
            </a:extLst>
          </p:cNvPr>
          <p:cNvSpPr txBox="1"/>
          <p:nvPr/>
        </p:nvSpPr>
        <p:spPr>
          <a:xfrm>
            <a:off x="3864428" y="1338552"/>
            <a:ext cx="6041572" cy="461665"/>
          </a:xfrm>
          <a:prstGeom prst="rect">
            <a:avLst/>
          </a:prstGeom>
          <a:noFill/>
        </p:spPr>
        <p:txBody>
          <a:bodyPr wrap="square" rtlCol="0">
            <a:spAutoFit/>
          </a:bodyPr>
          <a:lstStyle/>
          <a:p>
            <a:r>
              <a:rPr lang="en-US" sz="2400" dirty="0"/>
              <a:t>VISUAL PATTERN</a:t>
            </a:r>
            <a:endParaRPr lang="en-IN" sz="2400" dirty="0"/>
          </a:p>
        </p:txBody>
      </p:sp>
      <p:sp>
        <p:nvSpPr>
          <p:cNvPr id="5" name="TextBox 4">
            <a:extLst>
              <a:ext uri="{FF2B5EF4-FFF2-40B4-BE49-F238E27FC236}">
                <a16:creationId xmlns:a16="http://schemas.microsoft.com/office/drawing/2014/main" id="{D71B14B2-9D1B-ECDD-24DB-CD65A2B77CDB}"/>
              </a:ext>
            </a:extLst>
          </p:cNvPr>
          <p:cNvSpPr txBox="1"/>
          <p:nvPr/>
        </p:nvSpPr>
        <p:spPr>
          <a:xfrm>
            <a:off x="2405742" y="2558141"/>
            <a:ext cx="6705600" cy="1200329"/>
          </a:xfrm>
          <a:prstGeom prst="rect">
            <a:avLst/>
          </a:prstGeom>
          <a:noFill/>
        </p:spPr>
        <p:txBody>
          <a:bodyPr wrap="square" rtlCol="0">
            <a:spAutoFit/>
          </a:bodyPr>
          <a:lstStyle/>
          <a:p>
            <a:r>
              <a:rPr lang="en-US" dirty="0"/>
              <a:t>    </a:t>
            </a:r>
            <a:r>
              <a:rPr lang="en-US" sz="2400" dirty="0">
                <a:latin typeface="Times New Roman" panose="02020603050405020304" pitchFamily="18" charset="0"/>
                <a:cs typeface="Times New Roman" panose="02020603050405020304" pitchFamily="18" charset="0"/>
              </a:rPr>
              <a:t>Which shape comes next in the sequence?</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(Triangle, Square, Pentagon, Hexagon, ___)</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45828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{73ED0C9F-3C6B-4893-B1CE-672C09DEA25E}tf78438558_win32</Template>
  <TotalTime>258</TotalTime>
  <Words>1220</Words>
  <Application>Microsoft Office PowerPoint</Application>
  <PresentationFormat>Widescreen</PresentationFormat>
  <Paragraphs>180</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Sabon Next LT</vt:lpstr>
      <vt:lpstr>Times New Roman</vt:lpstr>
      <vt:lpstr>Custom</vt:lpstr>
      <vt:lpstr>Logical reasoning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AND DECODING</vt:lpstr>
      <vt:lpstr>PowerPoint Presentation</vt:lpstr>
      <vt:lpstr>PowerPoint Presentation</vt:lpstr>
      <vt:lpstr>PowerPoint Presentation</vt:lpstr>
      <vt:lpstr>BLOOD RELATIONS</vt:lpstr>
      <vt:lpstr>PowerPoint Presentation</vt:lpstr>
      <vt:lpstr>PowerPoint Presentation</vt:lpstr>
      <vt:lpstr>PowerPoint Presentation</vt:lpstr>
      <vt:lpstr>PowerPoint Presentation</vt:lpstr>
      <vt:lpstr>DIRECTION SENSE</vt:lpstr>
      <vt:lpstr>PowerPoint Presentation</vt:lpstr>
      <vt:lpstr>PowerPoint Presentation</vt:lpstr>
      <vt:lpstr>PowerPoint Presentation</vt:lpstr>
      <vt:lpstr>PowerPoint Presentation</vt:lpstr>
      <vt:lpstr>syllogism</vt:lpstr>
      <vt:lpstr>PowerPoint Presentation</vt:lpstr>
      <vt:lpstr>PowerPoint Presentation</vt:lpstr>
      <vt:lpstr>PowerPoint Presentation</vt:lpstr>
      <vt:lpstr>PowerPoint Presentation</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 Akalyadevi</dc:creator>
  <cp:lastModifiedBy>B, Akalyadevi</cp:lastModifiedBy>
  <cp:revision>1</cp:revision>
  <dcterms:created xsi:type="dcterms:W3CDTF">2024-10-21T09:09:27Z</dcterms:created>
  <dcterms:modified xsi:type="dcterms:W3CDTF">2024-10-21T13:27:30Z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