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14" r:id="rId5"/>
    <p:sldId id="317" r:id="rId6"/>
    <p:sldId id="341" r:id="rId7"/>
    <p:sldId id="340" r:id="rId8"/>
    <p:sldId id="342" r:id="rId9"/>
    <p:sldId id="344" r:id="rId10"/>
    <p:sldId id="343" r:id="rId11"/>
    <p:sldId id="345" r:id="rId12"/>
    <p:sldId id="346" r:id="rId13"/>
    <p:sldId id="347" r:id="rId14"/>
    <p:sldId id="348" r:id="rId15"/>
    <p:sldId id="349" r:id="rId16"/>
    <p:sldId id="350" r:id="rId17"/>
    <p:sldId id="351" r:id="rId18"/>
    <p:sldId id="352" r:id="rId19"/>
    <p:sldId id="353" r:id="rId20"/>
    <p:sldId id="356" r:id="rId21"/>
    <p:sldId id="354" r:id="rId22"/>
    <p:sldId id="355" r:id="rId23"/>
    <p:sldId id="357" r:id="rId24"/>
    <p:sldId id="359" r:id="rId25"/>
    <p:sldId id="358"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8594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27741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9699534" cy="2520217"/>
          </a:xfrm>
        </p:spPr>
        <p:txBody>
          <a:bodyPr/>
          <a:lstStyle/>
          <a:p>
            <a:r>
              <a:rPr lang="en-US" dirty="0">
                <a:latin typeface="Times New Roman" panose="02020603050405020304" pitchFamily="18" charset="0"/>
                <a:cs typeface="Times New Roman" panose="02020603050405020304" pitchFamily="18" charset="0"/>
              </a:rPr>
              <a:t>syllogism</a:t>
            </a:r>
          </a:p>
        </p:txBody>
      </p:sp>
    </p:spTree>
    <p:extLst>
      <p:ext uri="{BB962C8B-B14F-4D97-AF65-F5344CB8AC3E}">
        <p14:creationId xmlns:p14="http://schemas.microsoft.com/office/powerpoint/2010/main" val="113171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4D9CFD-646A-A6EA-5851-DFB8769CD40F}"/>
              </a:ext>
            </a:extLst>
          </p:cNvPr>
          <p:cNvSpPr/>
          <p:nvPr/>
        </p:nvSpPr>
        <p:spPr>
          <a:xfrm>
            <a:off x="3261616" y="822849"/>
            <a:ext cx="5363968" cy="646331"/>
          </a:xfrm>
          <a:prstGeom prst="rect">
            <a:avLst/>
          </a:prstGeom>
          <a:noFill/>
        </p:spPr>
        <p:txBody>
          <a:bodyPr wrap="none" lIns="91440" tIns="45720" rIns="91440" bIns="45720">
            <a:spAutoFit/>
          </a:bodyPr>
          <a:lstStyle/>
          <a:p>
            <a:pPr algn="ctr"/>
            <a:r>
              <a:rPr lang="en-US" sz="3600" b="0" cap="none" spc="0" dirty="0">
                <a:ln w="0"/>
                <a:gradFill>
                  <a:gsLst>
                    <a:gs pos="21000">
                      <a:srgbClr val="53575C"/>
                    </a:gs>
                    <a:gs pos="88000">
                      <a:srgbClr val="C5C7CA"/>
                    </a:gs>
                  </a:gsLst>
                  <a:lin ang="5400000"/>
                </a:gradFill>
                <a:effectLst/>
              </a:rPr>
              <a:t>ANTONYMS - OPPOSITE</a:t>
            </a:r>
            <a:endParaRPr lang="en-IN" sz="3600" b="0" cap="none" spc="0" dirty="0">
              <a:ln w="0"/>
              <a:gradFill>
                <a:gsLst>
                  <a:gs pos="21000">
                    <a:srgbClr val="53575C"/>
                  </a:gs>
                  <a:gs pos="88000">
                    <a:srgbClr val="C5C7CA"/>
                  </a:gs>
                </a:gsLst>
                <a:lin ang="5400000"/>
              </a:gradFill>
              <a:effectLst/>
            </a:endParaRPr>
          </a:p>
        </p:txBody>
      </p:sp>
      <p:sp>
        <p:nvSpPr>
          <p:cNvPr id="9" name="TextBox 8">
            <a:extLst>
              <a:ext uri="{FF2B5EF4-FFF2-40B4-BE49-F238E27FC236}">
                <a16:creationId xmlns:a16="http://schemas.microsoft.com/office/drawing/2014/main" id="{1DE31F3D-F890-9146-CC11-9BA715985DBC}"/>
              </a:ext>
            </a:extLst>
          </p:cNvPr>
          <p:cNvSpPr txBox="1"/>
          <p:nvPr/>
        </p:nvSpPr>
        <p:spPr>
          <a:xfrm>
            <a:off x="1668235" y="2209800"/>
            <a:ext cx="7173686" cy="1292662"/>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Fill in the blank with the appropriate antonym.</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The climate in the desert is _____ compared to the rainforest.</a:t>
            </a:r>
          </a:p>
          <a:p>
            <a:endParaRPr lang="en-IN" dirty="0"/>
          </a:p>
        </p:txBody>
      </p:sp>
      <p:sp>
        <p:nvSpPr>
          <p:cNvPr id="10" name="TextBox 9">
            <a:extLst>
              <a:ext uri="{FF2B5EF4-FFF2-40B4-BE49-F238E27FC236}">
                <a16:creationId xmlns:a16="http://schemas.microsoft.com/office/drawing/2014/main" id="{51C23AC8-FDC7-663D-57F6-04F844DA7645}"/>
              </a:ext>
            </a:extLst>
          </p:cNvPr>
          <p:cNvSpPr txBox="1"/>
          <p:nvPr/>
        </p:nvSpPr>
        <p:spPr>
          <a:xfrm>
            <a:off x="9198429" y="2427513"/>
            <a:ext cx="2220686" cy="400110"/>
          </a:xfrm>
          <a:prstGeom prst="rect">
            <a:avLst/>
          </a:prstGeom>
          <a:noFill/>
        </p:spPr>
        <p:txBody>
          <a:bodyPr wrap="square" rtlCol="0">
            <a:spAutoFit/>
          </a:bodyPr>
          <a:lstStyle/>
          <a:p>
            <a:r>
              <a:rPr lang="en-US" sz="2000" dirty="0">
                <a:latin typeface="ADLaM Display" panose="02010000000000000000" pitchFamily="2" charset="0"/>
                <a:ea typeface="ADLaM Display" panose="02010000000000000000" pitchFamily="2" charset="0"/>
                <a:cs typeface="ADLaM Display" panose="02010000000000000000" pitchFamily="2" charset="0"/>
              </a:rPr>
              <a:t>Answer : Humid</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TextBox 10">
            <a:extLst>
              <a:ext uri="{FF2B5EF4-FFF2-40B4-BE49-F238E27FC236}">
                <a16:creationId xmlns:a16="http://schemas.microsoft.com/office/drawing/2014/main" id="{E6A5E514-4C04-3AF4-3514-54FB6E367D9B}"/>
              </a:ext>
            </a:extLst>
          </p:cNvPr>
          <p:cNvSpPr txBox="1"/>
          <p:nvPr/>
        </p:nvSpPr>
        <p:spPr>
          <a:xfrm>
            <a:off x="1665514" y="3873750"/>
            <a:ext cx="6574971" cy="2345322"/>
          </a:xfrm>
          <a:prstGeom prst="rect">
            <a:avLst/>
          </a:prstGeom>
          <a:noFill/>
        </p:spPr>
        <p:txBody>
          <a:bodyPr wrap="square" rtlCol="0">
            <a:spAutoFit/>
          </a:bodyPr>
          <a:lstStyle/>
          <a:p>
            <a:pPr>
              <a:lnSpc>
                <a:spcPct val="150000"/>
              </a:lnSpc>
            </a:pPr>
            <a:r>
              <a:rPr lang="en-US" dirty="0"/>
              <a:t>2</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What is the antonym of "friend"?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Companion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Ally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Foe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Partner</a:t>
            </a:r>
            <a:endParaRPr lang="en-IN" sz="2000" dirty="0">
              <a:latin typeface="Times New Roman" panose="02020603050405020304" pitchFamily="18" charset="0"/>
              <a:cs typeface="Times New Roman" panose="02020603050405020304" pitchFamily="18" charset="0"/>
            </a:endParaRPr>
          </a:p>
        </p:txBody>
      </p:sp>
      <p:sp>
        <p:nvSpPr>
          <p:cNvPr id="12" name="Cloud 11">
            <a:extLst>
              <a:ext uri="{FF2B5EF4-FFF2-40B4-BE49-F238E27FC236}">
                <a16:creationId xmlns:a16="http://schemas.microsoft.com/office/drawing/2014/main" id="{F8638F43-916B-E6C7-0ADC-DA568ADC9166}"/>
              </a:ext>
            </a:extLst>
          </p:cNvPr>
          <p:cNvSpPr/>
          <p:nvPr/>
        </p:nvSpPr>
        <p:spPr>
          <a:xfrm>
            <a:off x="4414157" y="4761326"/>
            <a:ext cx="1681843" cy="1036489"/>
          </a:xfrm>
          <a:prstGeom prst="cloud">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atin typeface="ADLaM Display" panose="02010000000000000000" pitchFamily="2" charset="0"/>
                <a:ea typeface="ADLaM Display" panose="02010000000000000000" pitchFamily="2" charset="0"/>
                <a:cs typeface="ADLaM Display" panose="02010000000000000000" pitchFamily="2" charset="0"/>
              </a:rPr>
              <a:t>Foe</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70506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80">
                                          <p:stCondLst>
                                            <p:cond delay="0"/>
                                          </p:stCondLst>
                                        </p:cTn>
                                        <p:tgtEl>
                                          <p:spTgt spid="12"/>
                                        </p:tgtEl>
                                      </p:cBhvr>
                                    </p:animEffect>
                                    <p:anim calcmode="lin" valueType="num">
                                      <p:cBhvr>
                                        <p:cTn id="3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6" dur="26">
                                          <p:stCondLst>
                                            <p:cond delay="650"/>
                                          </p:stCondLst>
                                        </p:cTn>
                                        <p:tgtEl>
                                          <p:spTgt spid="12"/>
                                        </p:tgtEl>
                                      </p:cBhvr>
                                      <p:to x="100000" y="60000"/>
                                    </p:animScale>
                                    <p:animScale>
                                      <p:cBhvr>
                                        <p:cTn id="37" dur="166" decel="50000">
                                          <p:stCondLst>
                                            <p:cond delay="676"/>
                                          </p:stCondLst>
                                        </p:cTn>
                                        <p:tgtEl>
                                          <p:spTgt spid="12"/>
                                        </p:tgtEl>
                                      </p:cBhvr>
                                      <p:to x="100000" y="100000"/>
                                    </p:animScale>
                                    <p:animScale>
                                      <p:cBhvr>
                                        <p:cTn id="38" dur="26">
                                          <p:stCondLst>
                                            <p:cond delay="1312"/>
                                          </p:stCondLst>
                                        </p:cTn>
                                        <p:tgtEl>
                                          <p:spTgt spid="12"/>
                                        </p:tgtEl>
                                      </p:cBhvr>
                                      <p:to x="100000" y="80000"/>
                                    </p:animScale>
                                    <p:animScale>
                                      <p:cBhvr>
                                        <p:cTn id="39" dur="166" decel="50000">
                                          <p:stCondLst>
                                            <p:cond delay="1338"/>
                                          </p:stCondLst>
                                        </p:cTn>
                                        <p:tgtEl>
                                          <p:spTgt spid="12"/>
                                        </p:tgtEl>
                                      </p:cBhvr>
                                      <p:to x="100000" y="100000"/>
                                    </p:animScale>
                                    <p:animScale>
                                      <p:cBhvr>
                                        <p:cTn id="40" dur="26">
                                          <p:stCondLst>
                                            <p:cond delay="1642"/>
                                          </p:stCondLst>
                                        </p:cTn>
                                        <p:tgtEl>
                                          <p:spTgt spid="12"/>
                                        </p:tgtEl>
                                      </p:cBhvr>
                                      <p:to x="100000" y="90000"/>
                                    </p:animScale>
                                    <p:animScale>
                                      <p:cBhvr>
                                        <p:cTn id="41" dur="166" decel="50000">
                                          <p:stCondLst>
                                            <p:cond delay="1668"/>
                                          </p:stCondLst>
                                        </p:cTn>
                                        <p:tgtEl>
                                          <p:spTgt spid="12"/>
                                        </p:tgtEl>
                                      </p:cBhvr>
                                      <p:to x="100000" y="100000"/>
                                    </p:animScale>
                                    <p:animScale>
                                      <p:cBhvr>
                                        <p:cTn id="42" dur="26">
                                          <p:stCondLst>
                                            <p:cond delay="1808"/>
                                          </p:stCondLst>
                                        </p:cTn>
                                        <p:tgtEl>
                                          <p:spTgt spid="12"/>
                                        </p:tgtEl>
                                      </p:cBhvr>
                                      <p:to x="100000" y="95000"/>
                                    </p:animScale>
                                    <p:animScale>
                                      <p:cBhvr>
                                        <p:cTn id="4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AB08-15F9-6EFF-C118-366B78ADD556}"/>
              </a:ext>
            </a:extLst>
          </p:cNvPr>
          <p:cNvSpPr txBox="1"/>
          <p:nvPr/>
        </p:nvSpPr>
        <p:spPr>
          <a:xfrm>
            <a:off x="979715" y="740228"/>
            <a:ext cx="6411685" cy="2345322"/>
          </a:xfrm>
          <a:prstGeom prst="rect">
            <a:avLst/>
          </a:prstGeom>
          <a:noFill/>
        </p:spPr>
        <p:txBody>
          <a:bodyPr wrap="square" rtlCol="0">
            <a:spAutoFit/>
          </a:bodyPr>
          <a:lstStyle/>
          <a:p>
            <a:pPr>
              <a:lnSpc>
                <a:spcPct val="150000"/>
              </a:lnSpc>
            </a:pPr>
            <a:r>
              <a:rPr lang="en-US" dirty="0"/>
              <a:t>3. </a:t>
            </a:r>
            <a:r>
              <a:rPr lang="en-US" sz="2000" dirty="0">
                <a:latin typeface="Times New Roman" panose="02020603050405020304" pitchFamily="18" charset="0"/>
                <a:cs typeface="Times New Roman" panose="02020603050405020304" pitchFamily="18" charset="0"/>
              </a:rPr>
              <a:t>What is the antonym of "happy"?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Joyful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Sad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Excited</a:t>
            </a:r>
          </a:p>
          <a:p>
            <a:pPr>
              <a:lnSpc>
                <a:spcPct val="150000"/>
              </a:lnSpc>
            </a:pPr>
            <a:r>
              <a:rPr lang="en-US" sz="2000" dirty="0">
                <a:latin typeface="Times New Roman" panose="02020603050405020304" pitchFamily="18" charset="0"/>
                <a:cs typeface="Times New Roman" panose="02020603050405020304" pitchFamily="18" charset="0"/>
              </a:rPr>
              <a:t>D) Angry</a:t>
            </a:r>
            <a:endParaRPr lang="en-IN" sz="2000" dirty="0">
              <a:latin typeface="Times New Roman" panose="02020603050405020304" pitchFamily="18"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0A2C85E0-5B8E-A08C-DD21-0B709D72A6CC}"/>
              </a:ext>
            </a:extLst>
          </p:cNvPr>
          <p:cNvSpPr/>
          <p:nvPr/>
        </p:nvSpPr>
        <p:spPr>
          <a:xfrm>
            <a:off x="4332514" y="1657625"/>
            <a:ext cx="1774372" cy="1039036"/>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Sad</a:t>
            </a:r>
            <a:endParaRPr lang="en-IN" sz="280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C3333D5B-A2C3-2A2E-C0C3-02FD4B7EE1BB}"/>
              </a:ext>
            </a:extLst>
          </p:cNvPr>
          <p:cNvSpPr txBox="1"/>
          <p:nvPr/>
        </p:nvSpPr>
        <p:spPr>
          <a:xfrm>
            <a:off x="2590801" y="3614058"/>
            <a:ext cx="3439885" cy="2446311"/>
          </a:xfrm>
          <a:prstGeom prst="rect">
            <a:avLst/>
          </a:prstGeom>
          <a:noFill/>
        </p:spPr>
        <p:txBody>
          <a:bodyPr wrap="square" rtlCol="0">
            <a:spAutoFit/>
          </a:bodyPr>
          <a:lstStyle/>
          <a:p>
            <a:pPr>
              <a:lnSpc>
                <a:spcPct val="150000"/>
              </a:lnSpc>
            </a:pPr>
            <a:r>
              <a:rPr lang="en-US" dirty="0"/>
              <a:t>4</a:t>
            </a:r>
            <a:r>
              <a:rPr lang="en-US" sz="2400" dirty="0"/>
              <a:t>. Antonym </a:t>
            </a:r>
            <a:r>
              <a:rPr lang="en-US" dirty="0"/>
              <a:t>- </a:t>
            </a:r>
            <a:r>
              <a:rPr lang="en-IN" sz="2000" dirty="0"/>
              <a:t>Frequent </a:t>
            </a:r>
          </a:p>
          <a:p>
            <a:pPr>
              <a:lnSpc>
                <a:spcPct val="150000"/>
              </a:lnSpc>
            </a:pPr>
            <a:r>
              <a:rPr lang="en-IN" sz="2000" dirty="0"/>
              <a:t>                       </a:t>
            </a:r>
            <a:r>
              <a:rPr lang="en-US" sz="2000" dirty="0"/>
              <a:t>A) Regular</a:t>
            </a:r>
            <a:br>
              <a:rPr lang="en-US" sz="2000" dirty="0"/>
            </a:br>
            <a:r>
              <a:rPr lang="en-US" sz="2000" dirty="0"/>
              <a:t>                       B) Occasional</a:t>
            </a:r>
            <a:br>
              <a:rPr lang="en-US" sz="2000" dirty="0"/>
            </a:br>
            <a:r>
              <a:rPr lang="en-US" sz="2000" dirty="0"/>
              <a:t>                       C) Common</a:t>
            </a:r>
            <a:br>
              <a:rPr lang="en-US" sz="2000" dirty="0"/>
            </a:br>
            <a:r>
              <a:rPr lang="en-US" sz="2000" dirty="0"/>
              <a:t>                       D) Repeated</a:t>
            </a:r>
            <a:endParaRPr lang="en-IN" sz="2000" dirty="0"/>
          </a:p>
        </p:txBody>
      </p:sp>
      <p:sp>
        <p:nvSpPr>
          <p:cNvPr id="10" name="Speech Bubble: Oval 9">
            <a:extLst>
              <a:ext uri="{FF2B5EF4-FFF2-40B4-BE49-F238E27FC236}">
                <a16:creationId xmlns:a16="http://schemas.microsoft.com/office/drawing/2014/main" id="{3B97D589-9E18-50B4-7FBE-AC2027B6E2DE}"/>
              </a:ext>
            </a:extLst>
          </p:cNvPr>
          <p:cNvSpPr/>
          <p:nvPr/>
        </p:nvSpPr>
        <p:spPr>
          <a:xfrm>
            <a:off x="6117771" y="4837213"/>
            <a:ext cx="3124199" cy="1491343"/>
          </a:xfrm>
          <a:prstGeom prst="wedgeEllipse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OCCASIONAL</a:t>
            </a:r>
            <a:endPar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9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D86358A-B6F6-D800-29D8-FCB9E8AE2732}"/>
              </a:ext>
            </a:extLst>
          </p:cNvPr>
          <p:cNvSpPr txBox="1"/>
          <p:nvPr/>
        </p:nvSpPr>
        <p:spPr>
          <a:xfrm>
            <a:off x="5127172" y="573338"/>
            <a:ext cx="1600200" cy="461665"/>
          </a:xfrm>
          <a:prstGeom prst="rect">
            <a:avLst/>
          </a:prstGeom>
          <a:noFill/>
        </p:spPr>
        <p:txBody>
          <a:bodyPr wrap="square" rtlCol="0">
            <a:spAutoFit/>
          </a:bodyPr>
          <a:lstStyle/>
          <a:p>
            <a:r>
              <a:rPr lang="en-US" sz="2400" b="1" dirty="0">
                <a:latin typeface="ADLaM Display" panose="02010000000000000000" pitchFamily="2" charset="0"/>
                <a:ea typeface="ADLaM Display" panose="02010000000000000000" pitchFamily="2" charset="0"/>
                <a:cs typeface="ADLaM Display" panose="02010000000000000000" pitchFamily="2" charset="0"/>
              </a:rPr>
              <a:t>TENSES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 name="Picture 9" descr="A colorful grid of words&#10;&#10;Description automatically generated with medium confidence">
            <a:extLst>
              <a:ext uri="{FF2B5EF4-FFF2-40B4-BE49-F238E27FC236}">
                <a16:creationId xmlns:a16="http://schemas.microsoft.com/office/drawing/2014/main" id="{8052E19D-4AFA-6765-1AE9-1F495E1D4B84}"/>
              </a:ext>
            </a:extLst>
          </p:cNvPr>
          <p:cNvPicPr>
            <a:picLocks noChangeAspect="1"/>
          </p:cNvPicPr>
          <p:nvPr/>
        </p:nvPicPr>
        <p:blipFill>
          <a:blip r:embed="rId2"/>
          <a:stretch>
            <a:fillRect/>
          </a:stretch>
        </p:blipFill>
        <p:spPr>
          <a:xfrm>
            <a:off x="2349480" y="1581888"/>
            <a:ext cx="6717979" cy="48340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descr="Cartoon bee with pencil">
            <a:extLst>
              <a:ext uri="{FF2B5EF4-FFF2-40B4-BE49-F238E27FC236}">
                <a16:creationId xmlns:a16="http://schemas.microsoft.com/office/drawing/2014/main" id="{FC957547-1E82-3487-E600-FF093CF7F48B}"/>
              </a:ext>
            </a:extLst>
          </p:cNvPr>
          <p:cNvPicPr>
            <a:picLocks noChangeAspect="1"/>
          </p:cNvPicPr>
          <p:nvPr/>
        </p:nvPicPr>
        <p:blipFill>
          <a:blip r:embed="rId3"/>
          <a:stretch>
            <a:fillRect/>
          </a:stretch>
        </p:blipFill>
        <p:spPr>
          <a:xfrm rot="20383644">
            <a:off x="2029928" y="904658"/>
            <a:ext cx="1659489" cy="1795091"/>
          </a:xfrm>
          <a:prstGeom prst="rect">
            <a:avLst/>
          </a:prstGeom>
        </p:spPr>
      </p:pic>
    </p:spTree>
    <p:extLst>
      <p:ext uri="{BB962C8B-B14F-4D97-AF65-F5344CB8AC3E}">
        <p14:creationId xmlns:p14="http://schemas.microsoft.com/office/powerpoint/2010/main" val="174866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1DE1-BF20-CE1C-93FA-F69A731594B6}"/>
              </a:ext>
            </a:extLst>
          </p:cNvPr>
          <p:cNvSpPr txBox="1"/>
          <p:nvPr/>
        </p:nvSpPr>
        <p:spPr>
          <a:xfrm>
            <a:off x="1132113" y="998901"/>
            <a:ext cx="7141029" cy="677108"/>
          </a:xfrm>
          <a:prstGeom prst="rect">
            <a:avLst/>
          </a:prstGeom>
          <a:noFill/>
        </p:spPr>
        <p:txBody>
          <a:bodyPr wrap="square" rtlCol="0">
            <a:spAutoFit/>
          </a:bodyPr>
          <a:lstStyle/>
          <a:p>
            <a:r>
              <a:rPr lang="en-US" dirty="0"/>
              <a:t>1</a:t>
            </a: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Identify the tense:</a:t>
            </a:r>
            <a:r>
              <a:rPr lang="en-US" sz="2000" dirty="0">
                <a:latin typeface="Times New Roman" panose="02020603050405020304" pitchFamily="18" charset="0"/>
                <a:cs typeface="Times New Roman" panose="02020603050405020304" pitchFamily="18" charset="0"/>
              </a:rPr>
              <a:t> "She has been working here for five years."</a:t>
            </a:r>
          </a:p>
          <a:p>
            <a:endParaRPr lang="en-IN" dirty="0"/>
          </a:p>
        </p:txBody>
      </p:sp>
      <p:sp>
        <p:nvSpPr>
          <p:cNvPr id="10" name="TextBox 9">
            <a:extLst>
              <a:ext uri="{FF2B5EF4-FFF2-40B4-BE49-F238E27FC236}">
                <a16:creationId xmlns:a16="http://schemas.microsoft.com/office/drawing/2014/main" id="{48A7DFF6-4216-86A3-24D2-FDF12EEE650D}"/>
              </a:ext>
            </a:extLst>
          </p:cNvPr>
          <p:cNvSpPr txBox="1"/>
          <p:nvPr/>
        </p:nvSpPr>
        <p:spPr>
          <a:xfrm>
            <a:off x="1132113" y="2296915"/>
            <a:ext cx="8860973" cy="400110"/>
          </a:xfrm>
          <a:prstGeom prst="rect">
            <a:avLst/>
          </a:prstGeom>
          <a:noFill/>
        </p:spPr>
        <p:txBody>
          <a:bodyPr wrap="square" rtlCol="0">
            <a:spAutoFit/>
          </a:bodyPr>
          <a:lstStyle/>
          <a:p>
            <a:r>
              <a:rPr lang="en-US" dirty="0"/>
              <a:t>2. </a:t>
            </a:r>
            <a:r>
              <a:rPr lang="en-US" sz="2000" b="1" dirty="0">
                <a:latin typeface="Times New Roman" panose="02020603050405020304" pitchFamily="18" charset="0"/>
                <a:cs typeface="Times New Roman" panose="02020603050405020304" pitchFamily="18" charset="0"/>
              </a:rPr>
              <a:t>Fill in the blank with the correct tense:</a:t>
            </a:r>
            <a:r>
              <a:rPr lang="en-US" sz="2000" dirty="0">
                <a:latin typeface="Times New Roman" panose="02020603050405020304" pitchFamily="18" charset="0"/>
                <a:cs typeface="Times New Roman" panose="02020603050405020304" pitchFamily="18" charset="0"/>
              </a:rPr>
              <a:t> "By next year, I (complete) my degree."</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00D151-91AF-905F-3F40-A31878E4E614}"/>
              </a:ext>
            </a:extLst>
          </p:cNvPr>
          <p:cNvSpPr txBox="1"/>
          <p:nvPr/>
        </p:nvSpPr>
        <p:spPr>
          <a:xfrm>
            <a:off x="1132113" y="3815638"/>
            <a:ext cx="6531428" cy="2345322"/>
          </a:xfrm>
          <a:prstGeom prst="rect">
            <a:avLst/>
          </a:prstGeom>
          <a:noFill/>
        </p:spPr>
        <p:txBody>
          <a:bodyPr wrap="square" rtlCol="0">
            <a:spAutoFit/>
          </a:bodyPr>
          <a:lstStyle/>
          <a:p>
            <a:pPr>
              <a:lnSpc>
                <a:spcPct val="150000"/>
              </a:lnSpc>
            </a:pPr>
            <a:r>
              <a:rPr lang="en-US" dirty="0"/>
              <a:t>3</a:t>
            </a:r>
            <a:r>
              <a:rPr lang="en-US" sz="2000" dirty="0"/>
              <a:t>. </a:t>
            </a:r>
            <a:r>
              <a:rPr lang="en-US" sz="2000" dirty="0">
                <a:latin typeface="Times New Roman" panose="02020603050405020304" pitchFamily="18" charset="0"/>
                <a:cs typeface="Times New Roman" panose="02020603050405020304" pitchFamily="18" charset="0"/>
              </a:rPr>
              <a:t>Which sentence is in the simple past tense?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He walks to school every day.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He walked to school yesterday.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He is walking to school.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He has walked to school.</a:t>
            </a:r>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273C8AF-AC63-8BED-B3A5-424F79E2FCC9}"/>
              </a:ext>
            </a:extLst>
          </p:cNvPr>
          <p:cNvSpPr/>
          <p:nvPr/>
        </p:nvSpPr>
        <p:spPr>
          <a:xfrm>
            <a:off x="1902577" y="1454082"/>
            <a:ext cx="5774273"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cap="none" spc="0" dirty="0">
                <a:ln/>
                <a:solidFill>
                  <a:schemeClr val="accent3"/>
                </a:solidFill>
                <a:effectLst/>
                <a:latin typeface="Times New Roman" panose="02020603050405020304" pitchFamily="18" charset="0"/>
                <a:cs typeface="Times New Roman" panose="02020603050405020304" pitchFamily="18" charset="0"/>
              </a:rPr>
              <a:t>Answer: Present Perfect Continuous</a:t>
            </a:r>
            <a:endParaRPr lang="en-IN" sz="2800" b="1" cap="none" spc="0" dirty="0">
              <a:ln/>
              <a:solidFill>
                <a:schemeClr val="accent3"/>
              </a:solidFill>
              <a:effectLst/>
            </a:endParaRPr>
          </a:p>
        </p:txBody>
      </p:sp>
      <p:sp>
        <p:nvSpPr>
          <p:cNvPr id="15" name="Rectangle 14">
            <a:extLst>
              <a:ext uri="{FF2B5EF4-FFF2-40B4-BE49-F238E27FC236}">
                <a16:creationId xmlns:a16="http://schemas.microsoft.com/office/drawing/2014/main" id="{DF781579-CD22-42F3-D127-7945B0DF54D7}"/>
              </a:ext>
            </a:extLst>
          </p:cNvPr>
          <p:cNvSpPr/>
          <p:nvPr/>
        </p:nvSpPr>
        <p:spPr>
          <a:xfrm>
            <a:off x="2488441" y="2875405"/>
            <a:ext cx="4602543"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cap="none" spc="0" dirty="0">
                <a:ln/>
                <a:solidFill>
                  <a:schemeClr val="accent3"/>
                </a:solidFill>
                <a:effectLst/>
                <a:latin typeface="Times New Roman" panose="02020603050405020304" pitchFamily="18" charset="0"/>
                <a:cs typeface="Times New Roman" panose="02020603050405020304" pitchFamily="18" charset="0"/>
              </a:rPr>
              <a:t>Answer: will have completed</a:t>
            </a:r>
            <a:endParaRPr lang="en-IN" sz="2800" b="1" cap="none" spc="0" dirty="0">
              <a:ln/>
              <a:solidFill>
                <a:schemeClr val="accent3"/>
              </a:solidFill>
              <a:effectLst/>
            </a:endParaRPr>
          </a:p>
        </p:txBody>
      </p:sp>
      <p:sp>
        <p:nvSpPr>
          <p:cNvPr id="17" name="Thought Bubble: Cloud 16">
            <a:extLst>
              <a:ext uri="{FF2B5EF4-FFF2-40B4-BE49-F238E27FC236}">
                <a16:creationId xmlns:a16="http://schemas.microsoft.com/office/drawing/2014/main" id="{AC0A11E2-7761-EB2E-0F05-B1F3B15C22FF}"/>
              </a:ext>
            </a:extLst>
          </p:cNvPr>
          <p:cNvSpPr/>
          <p:nvPr/>
        </p:nvSpPr>
        <p:spPr>
          <a:xfrm>
            <a:off x="5083629" y="4160976"/>
            <a:ext cx="3907971" cy="2087424"/>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atin typeface="ADLaM Display" panose="02010000000000000000" pitchFamily="2" charset="0"/>
                <a:ea typeface="ADLaM Display" panose="02010000000000000000" pitchFamily="2" charset="0"/>
                <a:cs typeface="ADLaM Display" panose="02010000000000000000" pitchFamily="2" charset="0"/>
              </a:rPr>
              <a:t>B) He </a:t>
            </a:r>
            <a:r>
              <a:rPr lang="en-US" dirty="0">
                <a:latin typeface="ADLaM Display" panose="02010000000000000000" pitchFamily="2" charset="0"/>
                <a:ea typeface="ADLaM Display" panose="02010000000000000000" pitchFamily="2" charset="0"/>
                <a:cs typeface="ADLaM Display" panose="02010000000000000000" pitchFamily="2" charset="0"/>
              </a:rPr>
              <a:t>walked to school yesterday.</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6934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5"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BE3339-2E24-7110-729E-8D00D3460352}"/>
              </a:ext>
            </a:extLst>
          </p:cNvPr>
          <p:cNvSpPr txBox="1"/>
          <p:nvPr/>
        </p:nvSpPr>
        <p:spPr>
          <a:xfrm>
            <a:off x="1534886" y="718457"/>
            <a:ext cx="9742714" cy="3231654"/>
          </a:xfrm>
          <a:prstGeom prst="rect">
            <a:avLst/>
          </a:prstGeom>
          <a:noFill/>
        </p:spPr>
        <p:txBody>
          <a:bodyPr wrap="square" rtlCol="0">
            <a:spAutoFit/>
          </a:bodyPr>
          <a:lstStyle/>
          <a:p>
            <a:pPr>
              <a:lnSpc>
                <a:spcPct val="150000"/>
              </a:lnSpc>
            </a:pPr>
            <a:r>
              <a:rPr lang="en-US" dirty="0"/>
              <a:t>4. </a:t>
            </a:r>
            <a:r>
              <a:rPr lang="en-US" sz="2000" dirty="0">
                <a:latin typeface="Times New Roman" panose="02020603050405020304" pitchFamily="18" charset="0"/>
                <a:cs typeface="Times New Roman" panose="02020603050405020304" pitchFamily="18" charset="0"/>
              </a:rPr>
              <a:t>They ______ (to visit) their grandparents last weekend.</a:t>
            </a:r>
          </a:p>
          <a:p>
            <a:pPr>
              <a:lnSpc>
                <a:spcPct val="150000"/>
              </a:lnSpc>
            </a:pPr>
            <a:r>
              <a:rPr lang="en-US" sz="2000" dirty="0">
                <a:latin typeface="Times New Roman" panose="02020603050405020304" pitchFamily="18" charset="0"/>
                <a:cs typeface="Times New Roman" panose="02020603050405020304" pitchFamily="18" charset="0"/>
              </a:rPr>
              <a:t>Options: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visit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visits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visited</a:t>
            </a:r>
          </a:p>
          <a:p>
            <a:endParaRPr lang="en-US" dirty="0"/>
          </a:p>
          <a:p>
            <a:r>
              <a:rPr lang="en-US" b="1" dirty="0"/>
              <a:t>                   </a:t>
            </a:r>
            <a:endParaRPr lang="en-US" dirty="0"/>
          </a:p>
          <a:p>
            <a:endParaRPr lang="en-IN" dirty="0"/>
          </a:p>
        </p:txBody>
      </p:sp>
      <p:sp>
        <p:nvSpPr>
          <p:cNvPr id="8" name="TextBox 7">
            <a:extLst>
              <a:ext uri="{FF2B5EF4-FFF2-40B4-BE49-F238E27FC236}">
                <a16:creationId xmlns:a16="http://schemas.microsoft.com/office/drawing/2014/main" id="{5FF6F0F0-1942-F26B-B080-7E83E117934F}"/>
              </a:ext>
            </a:extLst>
          </p:cNvPr>
          <p:cNvSpPr txBox="1"/>
          <p:nvPr/>
        </p:nvSpPr>
        <p:spPr>
          <a:xfrm>
            <a:off x="1534886" y="3993654"/>
            <a:ext cx="5148943" cy="2677656"/>
          </a:xfrm>
          <a:prstGeom prst="rect">
            <a:avLst/>
          </a:prstGeom>
          <a:noFill/>
        </p:spPr>
        <p:txBody>
          <a:bodyPr wrap="square" rtlCol="0">
            <a:spAutoFit/>
          </a:bodyPr>
          <a:lstStyle/>
          <a:p>
            <a:pPr>
              <a:lnSpc>
                <a:spcPct val="150000"/>
              </a:lnSpc>
            </a:pPr>
            <a:r>
              <a:rPr lang="en-US" dirty="0"/>
              <a:t>5. </a:t>
            </a:r>
            <a:r>
              <a:rPr lang="en-US" sz="2000" dirty="0">
                <a:latin typeface="Times New Roman" panose="02020603050405020304" pitchFamily="18" charset="0"/>
                <a:cs typeface="Times New Roman" panose="02020603050405020304" pitchFamily="18" charset="0"/>
              </a:rPr>
              <a:t>He ______ (to walk) to school every day.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Options: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walking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walks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walked</a:t>
            </a:r>
          </a:p>
          <a:p>
            <a:endParaRPr lang="en-IN" dirty="0"/>
          </a:p>
        </p:txBody>
      </p:sp>
      <p:sp>
        <p:nvSpPr>
          <p:cNvPr id="9" name="Speech Bubble: Oval 8">
            <a:extLst>
              <a:ext uri="{FF2B5EF4-FFF2-40B4-BE49-F238E27FC236}">
                <a16:creationId xmlns:a16="http://schemas.microsoft.com/office/drawing/2014/main" id="{98F91ADF-D69F-346C-52EA-102382DE3694}"/>
              </a:ext>
            </a:extLst>
          </p:cNvPr>
          <p:cNvSpPr/>
          <p:nvPr/>
        </p:nvSpPr>
        <p:spPr>
          <a:xfrm>
            <a:off x="7543799" y="1332798"/>
            <a:ext cx="1828800" cy="1099458"/>
          </a:xfrm>
          <a:prstGeom prst="wedgeEllipse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visited</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10" name="Speech Bubble: Oval 9">
            <a:extLst>
              <a:ext uri="{FF2B5EF4-FFF2-40B4-BE49-F238E27FC236}">
                <a16:creationId xmlns:a16="http://schemas.microsoft.com/office/drawing/2014/main" id="{20D7D8AB-8064-F3C5-7706-5DEEA641DD92}"/>
              </a:ext>
            </a:extLst>
          </p:cNvPr>
          <p:cNvSpPr/>
          <p:nvPr/>
        </p:nvSpPr>
        <p:spPr>
          <a:xfrm>
            <a:off x="7456714" y="4564452"/>
            <a:ext cx="1915885" cy="1208314"/>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walks</a:t>
            </a:r>
            <a:endParaRPr lang="en-IN" dirty="0">
              <a:ln w="0"/>
              <a:solidFill>
                <a:schemeClr val="tx1"/>
              </a:solidFill>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6566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chart&#10;&#10;Description automatically generated">
            <a:extLst>
              <a:ext uri="{FF2B5EF4-FFF2-40B4-BE49-F238E27FC236}">
                <a16:creationId xmlns:a16="http://schemas.microsoft.com/office/drawing/2014/main" id="{561DE51A-E1DC-DC67-5EE2-9FEABB6E12EA}"/>
              </a:ext>
            </a:extLst>
          </p:cNvPr>
          <p:cNvPicPr>
            <a:picLocks noChangeAspect="1"/>
          </p:cNvPicPr>
          <p:nvPr/>
        </p:nvPicPr>
        <p:blipFill>
          <a:blip r:embed="rId3"/>
          <a:stretch>
            <a:fillRect/>
          </a:stretch>
        </p:blipFill>
        <p:spPr>
          <a:xfrm>
            <a:off x="3788229" y="688036"/>
            <a:ext cx="4191000" cy="5773005"/>
          </a:xfrm>
          <a:prstGeom prst="rect">
            <a:avLst/>
          </a:prstGeom>
          <a:noFill/>
        </p:spPr>
      </p:pic>
    </p:spTree>
    <p:extLst>
      <p:ext uri="{BB962C8B-B14F-4D97-AF65-F5344CB8AC3E}">
        <p14:creationId xmlns:p14="http://schemas.microsoft.com/office/powerpoint/2010/main" val="14566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0B3BF6-B371-CE09-13C5-5E2B40EC23F4}"/>
              </a:ext>
            </a:extLst>
          </p:cNvPr>
          <p:cNvSpPr txBox="1"/>
          <p:nvPr/>
        </p:nvSpPr>
        <p:spPr>
          <a:xfrm>
            <a:off x="2122714" y="948690"/>
            <a:ext cx="7696200" cy="590931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Fill in the Blanks with Articles</a:t>
            </a:r>
          </a:p>
          <a:p>
            <a:pPr>
              <a:lnSpc>
                <a:spcPct val="150000"/>
              </a:lnSpc>
            </a:pPr>
            <a:r>
              <a:rPr lang="en-US" sz="2000" b="1" dirty="0">
                <a:latin typeface="Times New Roman" panose="02020603050405020304" pitchFamily="18" charset="0"/>
                <a:cs typeface="Times New Roman" panose="02020603050405020304" pitchFamily="18" charset="0"/>
              </a:rPr>
              <a:t>Question 1</a:t>
            </a:r>
            <a:r>
              <a:rPr lang="en-US" sz="2000" dirty="0">
                <a:latin typeface="Times New Roman" panose="02020603050405020304" pitchFamily="18" charset="0"/>
                <a:cs typeface="Times New Roman" panose="02020603050405020304" pitchFamily="18" charset="0"/>
              </a:rPr>
              <a:t>: I saw ______ elephant at the zoo.</a:t>
            </a:r>
          </a:p>
          <a:p>
            <a:pPr>
              <a:lnSpc>
                <a:spcPct val="150000"/>
              </a:lnSpc>
            </a:pPr>
            <a:r>
              <a:rPr lang="en-US" sz="2000" b="1" dirty="0">
                <a:latin typeface="Times New Roman" panose="02020603050405020304" pitchFamily="18" charset="0"/>
                <a:cs typeface="Times New Roman" panose="02020603050405020304" pitchFamily="18" charset="0"/>
              </a:rPr>
              <a:t>Question 2</a:t>
            </a:r>
            <a:r>
              <a:rPr lang="en-US" sz="2000" dirty="0">
                <a:latin typeface="Times New Roman" panose="02020603050405020304" pitchFamily="18" charset="0"/>
                <a:cs typeface="Times New Roman" panose="02020603050405020304" pitchFamily="18" charset="0"/>
              </a:rPr>
              <a:t>: She wants to be ______ engineer when she grows up.</a:t>
            </a:r>
          </a:p>
          <a:p>
            <a:pPr>
              <a:lnSpc>
                <a:spcPct val="150000"/>
              </a:lnSpc>
            </a:pPr>
            <a:r>
              <a:rPr lang="en-US" sz="2000" b="1" dirty="0">
                <a:latin typeface="Times New Roman" panose="02020603050405020304" pitchFamily="18" charset="0"/>
                <a:cs typeface="Times New Roman" panose="02020603050405020304" pitchFamily="18" charset="0"/>
              </a:rPr>
              <a:t>Question 3</a:t>
            </a:r>
            <a:r>
              <a:rPr lang="en-US" sz="2000" dirty="0">
                <a:latin typeface="Times New Roman" panose="02020603050405020304" pitchFamily="18" charset="0"/>
                <a:cs typeface="Times New Roman" panose="02020603050405020304" pitchFamily="18" charset="0"/>
              </a:rPr>
              <a:t>: ______ sun rises in the east.</a:t>
            </a:r>
          </a:p>
          <a:p>
            <a:pPr>
              <a:lnSpc>
                <a:spcPct val="150000"/>
              </a:lnSpc>
            </a:pPr>
            <a:r>
              <a:rPr lang="en-US" sz="2000" b="1" dirty="0">
                <a:latin typeface="Times New Roman" panose="02020603050405020304" pitchFamily="18" charset="0"/>
                <a:cs typeface="Times New Roman" panose="02020603050405020304" pitchFamily="18" charset="0"/>
              </a:rPr>
              <a:t>Question 4</a:t>
            </a:r>
            <a:r>
              <a:rPr lang="en-US" sz="2000" dirty="0">
                <a:latin typeface="Times New Roman" panose="02020603050405020304" pitchFamily="18" charset="0"/>
                <a:cs typeface="Times New Roman" panose="02020603050405020304" pitchFamily="18" charset="0"/>
              </a:rPr>
              <a:t>: Can you pass me ______ salt, please?</a:t>
            </a:r>
          </a:p>
          <a:p>
            <a:pPr>
              <a:lnSpc>
                <a:spcPct val="150000"/>
              </a:lnSpc>
            </a:pPr>
            <a:r>
              <a:rPr lang="en-US" sz="2000" b="1" dirty="0">
                <a:latin typeface="Times New Roman" panose="02020603050405020304" pitchFamily="18" charset="0"/>
                <a:cs typeface="Times New Roman" panose="02020603050405020304" pitchFamily="18" charset="0"/>
              </a:rPr>
              <a:t>Question 5</a:t>
            </a:r>
            <a:r>
              <a:rPr lang="en-US" sz="2000" dirty="0">
                <a:latin typeface="Times New Roman" panose="02020603050405020304" pitchFamily="18" charset="0"/>
                <a:cs typeface="Times New Roman" panose="02020603050405020304" pitchFamily="18" charset="0"/>
              </a:rPr>
              <a:t>: I would like to have ______ apple for lunch.</a:t>
            </a:r>
          </a:p>
          <a:p>
            <a:pPr>
              <a:lnSpc>
                <a:spcPct val="150000"/>
              </a:lnSpc>
            </a:pPr>
            <a:r>
              <a:rPr lang="en-US" sz="2000" b="1" dirty="0">
                <a:latin typeface="Times New Roman" panose="02020603050405020304" pitchFamily="18" charset="0"/>
                <a:cs typeface="Times New Roman" panose="02020603050405020304" pitchFamily="18" charset="0"/>
              </a:rPr>
              <a:t>Question 6</a:t>
            </a:r>
            <a:r>
              <a:rPr lang="en-US" sz="2000" dirty="0">
                <a:latin typeface="Times New Roman" panose="02020603050405020304" pitchFamily="18" charset="0"/>
                <a:cs typeface="Times New Roman" panose="02020603050405020304" pitchFamily="18" charset="0"/>
              </a:rPr>
              <a:t>: He is reading ______ interesting book.</a:t>
            </a:r>
          </a:p>
          <a:p>
            <a:pPr>
              <a:lnSpc>
                <a:spcPct val="150000"/>
              </a:lnSpc>
            </a:pPr>
            <a:r>
              <a:rPr lang="en-US" sz="2000" b="1" dirty="0">
                <a:latin typeface="Times New Roman" panose="02020603050405020304" pitchFamily="18" charset="0"/>
                <a:cs typeface="Times New Roman" panose="02020603050405020304" pitchFamily="18" charset="0"/>
              </a:rPr>
              <a:t>Question 7</a:t>
            </a:r>
            <a:r>
              <a:rPr lang="en-US" sz="2000" dirty="0">
                <a:latin typeface="Times New Roman" panose="02020603050405020304" pitchFamily="18" charset="0"/>
                <a:cs typeface="Times New Roman" panose="02020603050405020304" pitchFamily="18" charset="0"/>
              </a:rPr>
              <a:t>: They traveled to ______ United States last year.</a:t>
            </a:r>
          </a:p>
          <a:p>
            <a:pPr>
              <a:lnSpc>
                <a:spcPct val="150000"/>
              </a:lnSpc>
            </a:pPr>
            <a:r>
              <a:rPr lang="en-US" sz="2000" b="1" dirty="0">
                <a:latin typeface="Times New Roman" panose="02020603050405020304" pitchFamily="18" charset="0"/>
                <a:cs typeface="Times New Roman" panose="02020603050405020304" pitchFamily="18" charset="0"/>
              </a:rPr>
              <a:t>Question 8</a:t>
            </a:r>
            <a:r>
              <a:rPr lang="en-US" sz="2000" dirty="0">
                <a:latin typeface="Times New Roman" panose="02020603050405020304" pitchFamily="18" charset="0"/>
                <a:cs typeface="Times New Roman" panose="02020603050405020304" pitchFamily="18" charset="0"/>
              </a:rPr>
              <a:t>: My brother is ______ artist.</a:t>
            </a:r>
          </a:p>
          <a:p>
            <a:pPr>
              <a:lnSpc>
                <a:spcPct val="150000"/>
              </a:lnSpc>
            </a:pPr>
            <a:r>
              <a:rPr lang="en-US" sz="2000" b="1" dirty="0">
                <a:latin typeface="Times New Roman" panose="02020603050405020304" pitchFamily="18" charset="0"/>
                <a:cs typeface="Times New Roman" panose="02020603050405020304" pitchFamily="18" charset="0"/>
              </a:rPr>
              <a:t>Question 9</a:t>
            </a:r>
            <a:r>
              <a:rPr lang="en-US" sz="2000" dirty="0">
                <a:latin typeface="Times New Roman" panose="02020603050405020304" pitchFamily="18" charset="0"/>
                <a:cs typeface="Times New Roman" panose="02020603050405020304" pitchFamily="18" charset="0"/>
              </a:rPr>
              <a:t>: I need ______ hour to finish this task.</a:t>
            </a:r>
          </a:p>
          <a:p>
            <a:pPr>
              <a:lnSpc>
                <a:spcPct val="150000"/>
              </a:lnSpc>
            </a:pPr>
            <a:r>
              <a:rPr lang="en-US" sz="2000" b="1" dirty="0">
                <a:latin typeface="Times New Roman" panose="02020603050405020304" pitchFamily="18" charset="0"/>
                <a:cs typeface="Times New Roman" panose="02020603050405020304" pitchFamily="18" charset="0"/>
              </a:rPr>
              <a:t>Question 10</a:t>
            </a:r>
            <a:r>
              <a:rPr lang="en-US" sz="2000" dirty="0">
                <a:latin typeface="Times New Roman" panose="02020603050405020304" pitchFamily="18" charset="0"/>
                <a:cs typeface="Times New Roman" panose="02020603050405020304" pitchFamily="18" charset="0"/>
              </a:rPr>
              <a:t>: </a:t>
            </a:r>
            <a:r>
              <a:rPr lang="en-US" dirty="0"/>
              <a:t>I saw ______ bird sitting on the fence.</a:t>
            </a:r>
            <a:endParaRPr lang="en-US"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36EBB20F-14DD-7EE7-29C2-3E5B32781C7C}"/>
              </a:ext>
            </a:extLst>
          </p:cNvPr>
          <p:cNvSpPr txBox="1"/>
          <p:nvPr/>
        </p:nvSpPr>
        <p:spPr>
          <a:xfrm>
            <a:off x="4223657" y="1447801"/>
            <a:ext cx="522514" cy="369332"/>
          </a:xfrm>
          <a:prstGeom prst="rect">
            <a:avLst/>
          </a:prstGeom>
          <a:noFill/>
        </p:spPr>
        <p:txBody>
          <a:bodyPr wrap="square" rtlCol="0">
            <a:spAutoFit/>
          </a:bodyPr>
          <a:lstStyle/>
          <a:p>
            <a:r>
              <a:rPr lang="en-US" dirty="0"/>
              <a:t>an</a:t>
            </a:r>
            <a:endParaRPr lang="en-IN" dirty="0"/>
          </a:p>
        </p:txBody>
      </p:sp>
      <p:sp>
        <p:nvSpPr>
          <p:cNvPr id="7" name="TextBox 6">
            <a:extLst>
              <a:ext uri="{FF2B5EF4-FFF2-40B4-BE49-F238E27FC236}">
                <a16:creationId xmlns:a16="http://schemas.microsoft.com/office/drawing/2014/main" id="{6DB73264-54D9-C000-3979-C0C60B263A21}"/>
              </a:ext>
            </a:extLst>
          </p:cNvPr>
          <p:cNvSpPr txBox="1"/>
          <p:nvPr/>
        </p:nvSpPr>
        <p:spPr>
          <a:xfrm>
            <a:off x="5334000" y="1980027"/>
            <a:ext cx="522514" cy="369332"/>
          </a:xfrm>
          <a:prstGeom prst="rect">
            <a:avLst/>
          </a:prstGeom>
          <a:noFill/>
        </p:spPr>
        <p:txBody>
          <a:bodyPr wrap="square" rtlCol="0">
            <a:spAutoFit/>
          </a:bodyPr>
          <a:lstStyle/>
          <a:p>
            <a:r>
              <a:rPr lang="en-US" dirty="0"/>
              <a:t>an</a:t>
            </a:r>
            <a:endParaRPr lang="en-IN" dirty="0"/>
          </a:p>
        </p:txBody>
      </p:sp>
      <p:sp>
        <p:nvSpPr>
          <p:cNvPr id="8" name="TextBox 7">
            <a:extLst>
              <a:ext uri="{FF2B5EF4-FFF2-40B4-BE49-F238E27FC236}">
                <a16:creationId xmlns:a16="http://schemas.microsoft.com/office/drawing/2014/main" id="{575CE220-0C9F-8267-CEE0-BDC2C544BBC8}"/>
              </a:ext>
            </a:extLst>
          </p:cNvPr>
          <p:cNvSpPr txBox="1"/>
          <p:nvPr/>
        </p:nvSpPr>
        <p:spPr>
          <a:xfrm>
            <a:off x="3526971" y="2359006"/>
            <a:ext cx="914400" cy="369332"/>
          </a:xfrm>
          <a:prstGeom prst="rect">
            <a:avLst/>
          </a:prstGeom>
          <a:noFill/>
        </p:spPr>
        <p:txBody>
          <a:bodyPr wrap="square" rtlCol="0">
            <a:spAutoFit/>
          </a:bodyPr>
          <a:lstStyle/>
          <a:p>
            <a:r>
              <a:rPr lang="en-US" dirty="0"/>
              <a:t>The</a:t>
            </a:r>
            <a:endParaRPr lang="en-IN" dirty="0"/>
          </a:p>
        </p:txBody>
      </p:sp>
      <p:sp>
        <p:nvSpPr>
          <p:cNvPr id="9" name="TextBox 8">
            <a:extLst>
              <a:ext uri="{FF2B5EF4-FFF2-40B4-BE49-F238E27FC236}">
                <a16:creationId xmlns:a16="http://schemas.microsoft.com/office/drawing/2014/main" id="{4F4E6B8F-8A34-2280-800F-EF8C37892042}"/>
              </a:ext>
            </a:extLst>
          </p:cNvPr>
          <p:cNvSpPr txBox="1"/>
          <p:nvPr/>
        </p:nvSpPr>
        <p:spPr>
          <a:xfrm>
            <a:off x="5334000" y="2874223"/>
            <a:ext cx="914400" cy="369332"/>
          </a:xfrm>
          <a:prstGeom prst="rect">
            <a:avLst/>
          </a:prstGeom>
          <a:noFill/>
        </p:spPr>
        <p:txBody>
          <a:bodyPr wrap="square" rtlCol="0">
            <a:spAutoFit/>
          </a:bodyPr>
          <a:lstStyle/>
          <a:p>
            <a:r>
              <a:rPr lang="en-US" dirty="0"/>
              <a:t>The</a:t>
            </a:r>
            <a:endParaRPr lang="en-IN" dirty="0"/>
          </a:p>
        </p:txBody>
      </p:sp>
      <p:sp>
        <p:nvSpPr>
          <p:cNvPr id="10" name="TextBox 9">
            <a:extLst>
              <a:ext uri="{FF2B5EF4-FFF2-40B4-BE49-F238E27FC236}">
                <a16:creationId xmlns:a16="http://schemas.microsoft.com/office/drawing/2014/main" id="{5F9EEB17-E0C2-6CCF-B539-2A5B32950C22}"/>
              </a:ext>
            </a:extLst>
          </p:cNvPr>
          <p:cNvSpPr txBox="1"/>
          <p:nvPr/>
        </p:nvSpPr>
        <p:spPr>
          <a:xfrm>
            <a:off x="5840185" y="3312155"/>
            <a:ext cx="914400" cy="369332"/>
          </a:xfrm>
          <a:prstGeom prst="rect">
            <a:avLst/>
          </a:prstGeom>
          <a:noFill/>
        </p:spPr>
        <p:txBody>
          <a:bodyPr wrap="square" rtlCol="0">
            <a:spAutoFit/>
          </a:bodyPr>
          <a:lstStyle/>
          <a:p>
            <a:r>
              <a:rPr lang="en-US" dirty="0"/>
              <a:t>an</a:t>
            </a:r>
            <a:endParaRPr lang="en-IN" dirty="0"/>
          </a:p>
        </p:txBody>
      </p:sp>
      <p:sp>
        <p:nvSpPr>
          <p:cNvPr id="11" name="TextBox 10">
            <a:extLst>
              <a:ext uri="{FF2B5EF4-FFF2-40B4-BE49-F238E27FC236}">
                <a16:creationId xmlns:a16="http://schemas.microsoft.com/office/drawing/2014/main" id="{C78F75CE-7E63-523A-A8C0-0FC914DF9EE9}"/>
              </a:ext>
            </a:extLst>
          </p:cNvPr>
          <p:cNvSpPr txBox="1"/>
          <p:nvPr/>
        </p:nvSpPr>
        <p:spPr>
          <a:xfrm>
            <a:off x="5056414" y="3770139"/>
            <a:ext cx="914400" cy="369332"/>
          </a:xfrm>
          <a:prstGeom prst="rect">
            <a:avLst/>
          </a:prstGeom>
          <a:noFill/>
        </p:spPr>
        <p:txBody>
          <a:bodyPr wrap="square" rtlCol="0">
            <a:spAutoFit/>
          </a:bodyPr>
          <a:lstStyle/>
          <a:p>
            <a:r>
              <a:rPr lang="en-US" dirty="0"/>
              <a:t>an</a:t>
            </a:r>
            <a:endParaRPr lang="en-IN" dirty="0"/>
          </a:p>
        </p:txBody>
      </p:sp>
      <p:sp>
        <p:nvSpPr>
          <p:cNvPr id="12" name="TextBox 11">
            <a:extLst>
              <a:ext uri="{FF2B5EF4-FFF2-40B4-BE49-F238E27FC236}">
                <a16:creationId xmlns:a16="http://schemas.microsoft.com/office/drawing/2014/main" id="{C746D63A-47C9-41C9-8053-E4A9964FE10A}"/>
              </a:ext>
            </a:extLst>
          </p:cNvPr>
          <p:cNvSpPr txBox="1"/>
          <p:nvPr/>
        </p:nvSpPr>
        <p:spPr>
          <a:xfrm>
            <a:off x="5334000" y="4206351"/>
            <a:ext cx="522514" cy="369332"/>
          </a:xfrm>
          <a:prstGeom prst="rect">
            <a:avLst/>
          </a:prstGeom>
          <a:noFill/>
        </p:spPr>
        <p:txBody>
          <a:bodyPr wrap="square" rtlCol="0">
            <a:spAutoFit/>
          </a:bodyPr>
          <a:lstStyle/>
          <a:p>
            <a:r>
              <a:rPr lang="en-US" dirty="0"/>
              <a:t>the</a:t>
            </a:r>
            <a:endParaRPr lang="en-IN" dirty="0"/>
          </a:p>
        </p:txBody>
      </p:sp>
      <p:sp>
        <p:nvSpPr>
          <p:cNvPr id="13" name="TextBox 12">
            <a:extLst>
              <a:ext uri="{FF2B5EF4-FFF2-40B4-BE49-F238E27FC236}">
                <a16:creationId xmlns:a16="http://schemas.microsoft.com/office/drawing/2014/main" id="{C59931FB-E1F1-2AC7-10D3-26EDCD297B9E}"/>
              </a:ext>
            </a:extLst>
          </p:cNvPr>
          <p:cNvSpPr txBox="1"/>
          <p:nvPr/>
        </p:nvSpPr>
        <p:spPr>
          <a:xfrm>
            <a:off x="5067300" y="4664335"/>
            <a:ext cx="718457" cy="369332"/>
          </a:xfrm>
          <a:prstGeom prst="rect">
            <a:avLst/>
          </a:prstGeom>
          <a:noFill/>
        </p:spPr>
        <p:txBody>
          <a:bodyPr wrap="square" rtlCol="0">
            <a:spAutoFit/>
          </a:bodyPr>
          <a:lstStyle/>
          <a:p>
            <a:r>
              <a:rPr lang="en-US" dirty="0"/>
              <a:t>an</a:t>
            </a:r>
            <a:endParaRPr lang="en-IN" dirty="0"/>
          </a:p>
        </p:txBody>
      </p:sp>
      <p:sp>
        <p:nvSpPr>
          <p:cNvPr id="15" name="TextBox 14">
            <a:extLst>
              <a:ext uri="{FF2B5EF4-FFF2-40B4-BE49-F238E27FC236}">
                <a16:creationId xmlns:a16="http://schemas.microsoft.com/office/drawing/2014/main" id="{7CEAA2D6-7651-1FB7-DF05-F844E0BE4B43}"/>
              </a:ext>
            </a:extLst>
          </p:cNvPr>
          <p:cNvSpPr txBox="1"/>
          <p:nvPr/>
        </p:nvSpPr>
        <p:spPr>
          <a:xfrm>
            <a:off x="4354285" y="5103768"/>
            <a:ext cx="914400" cy="369332"/>
          </a:xfrm>
          <a:prstGeom prst="rect">
            <a:avLst/>
          </a:prstGeom>
          <a:noFill/>
        </p:spPr>
        <p:txBody>
          <a:bodyPr wrap="square" rtlCol="0">
            <a:spAutoFit/>
          </a:bodyPr>
          <a:lstStyle/>
          <a:p>
            <a:r>
              <a:rPr lang="en-US" dirty="0"/>
              <a:t>an</a:t>
            </a:r>
            <a:endParaRPr lang="en-IN" dirty="0"/>
          </a:p>
        </p:txBody>
      </p:sp>
      <p:sp>
        <p:nvSpPr>
          <p:cNvPr id="16" name="TextBox 15">
            <a:extLst>
              <a:ext uri="{FF2B5EF4-FFF2-40B4-BE49-F238E27FC236}">
                <a16:creationId xmlns:a16="http://schemas.microsoft.com/office/drawing/2014/main" id="{D3375FA4-13A8-1FEE-85EB-A15DE2F75B57}"/>
              </a:ext>
            </a:extLst>
          </p:cNvPr>
          <p:cNvSpPr txBox="1"/>
          <p:nvPr/>
        </p:nvSpPr>
        <p:spPr>
          <a:xfrm>
            <a:off x="4381499" y="5576501"/>
            <a:ext cx="914400" cy="369332"/>
          </a:xfrm>
          <a:prstGeom prst="rect">
            <a:avLst/>
          </a:prstGeom>
          <a:noFill/>
        </p:spPr>
        <p:txBody>
          <a:bodyPr wrap="square" rtlCol="0">
            <a:spAutoFit/>
          </a:bodyPr>
          <a:lstStyle/>
          <a:p>
            <a:r>
              <a:rPr lang="en-US" dirty="0"/>
              <a:t>a</a:t>
            </a:r>
            <a:endParaRPr lang="en-IN" dirty="0"/>
          </a:p>
        </p:txBody>
      </p:sp>
    </p:spTree>
    <p:extLst>
      <p:ext uri="{BB962C8B-B14F-4D97-AF65-F5344CB8AC3E}">
        <p14:creationId xmlns:p14="http://schemas.microsoft.com/office/powerpoint/2010/main" val="398832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80">
                                          <p:stCondLst>
                                            <p:cond delay="0"/>
                                          </p:stCondLst>
                                        </p:cTn>
                                        <p:tgtEl>
                                          <p:spTgt spid="7"/>
                                        </p:tgtEl>
                                      </p:cBhvr>
                                    </p:animEffect>
                                    <p:anim calcmode="lin" valueType="num">
                                      <p:cBhvr>
                                        <p:cTn id="3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6" dur="26">
                                          <p:stCondLst>
                                            <p:cond delay="650"/>
                                          </p:stCondLst>
                                        </p:cTn>
                                        <p:tgtEl>
                                          <p:spTgt spid="7"/>
                                        </p:tgtEl>
                                      </p:cBhvr>
                                      <p:to x="100000" y="60000"/>
                                    </p:animScale>
                                    <p:animScale>
                                      <p:cBhvr>
                                        <p:cTn id="37" dur="166" decel="50000">
                                          <p:stCondLst>
                                            <p:cond delay="676"/>
                                          </p:stCondLst>
                                        </p:cTn>
                                        <p:tgtEl>
                                          <p:spTgt spid="7"/>
                                        </p:tgtEl>
                                      </p:cBhvr>
                                      <p:to x="100000" y="100000"/>
                                    </p:animScale>
                                    <p:animScale>
                                      <p:cBhvr>
                                        <p:cTn id="38" dur="26">
                                          <p:stCondLst>
                                            <p:cond delay="1312"/>
                                          </p:stCondLst>
                                        </p:cTn>
                                        <p:tgtEl>
                                          <p:spTgt spid="7"/>
                                        </p:tgtEl>
                                      </p:cBhvr>
                                      <p:to x="100000" y="80000"/>
                                    </p:animScale>
                                    <p:animScale>
                                      <p:cBhvr>
                                        <p:cTn id="39" dur="166" decel="50000">
                                          <p:stCondLst>
                                            <p:cond delay="1338"/>
                                          </p:stCondLst>
                                        </p:cTn>
                                        <p:tgtEl>
                                          <p:spTgt spid="7"/>
                                        </p:tgtEl>
                                      </p:cBhvr>
                                      <p:to x="100000" y="100000"/>
                                    </p:animScale>
                                    <p:animScale>
                                      <p:cBhvr>
                                        <p:cTn id="40" dur="26">
                                          <p:stCondLst>
                                            <p:cond delay="1642"/>
                                          </p:stCondLst>
                                        </p:cTn>
                                        <p:tgtEl>
                                          <p:spTgt spid="7"/>
                                        </p:tgtEl>
                                      </p:cBhvr>
                                      <p:to x="100000" y="90000"/>
                                    </p:animScale>
                                    <p:animScale>
                                      <p:cBhvr>
                                        <p:cTn id="41" dur="166" decel="50000">
                                          <p:stCondLst>
                                            <p:cond delay="1668"/>
                                          </p:stCondLst>
                                        </p:cTn>
                                        <p:tgtEl>
                                          <p:spTgt spid="7"/>
                                        </p:tgtEl>
                                      </p:cBhvr>
                                      <p:to x="100000" y="100000"/>
                                    </p:animScale>
                                    <p:animScale>
                                      <p:cBhvr>
                                        <p:cTn id="42" dur="26">
                                          <p:stCondLst>
                                            <p:cond delay="1808"/>
                                          </p:stCondLst>
                                        </p:cTn>
                                        <p:tgtEl>
                                          <p:spTgt spid="7"/>
                                        </p:tgtEl>
                                      </p:cBhvr>
                                      <p:to x="100000" y="95000"/>
                                    </p:animScale>
                                    <p:animScale>
                                      <p:cBhvr>
                                        <p:cTn id="43" dur="166" decel="50000">
                                          <p:stCondLst>
                                            <p:cond delay="1834"/>
                                          </p:stCondLst>
                                        </p:cTn>
                                        <p:tgtEl>
                                          <p:spTgt spid="7"/>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80">
                                          <p:stCondLst>
                                            <p:cond delay="0"/>
                                          </p:stCondLst>
                                        </p:cTn>
                                        <p:tgtEl>
                                          <p:spTgt spid="8"/>
                                        </p:tgtEl>
                                      </p:cBhvr>
                                    </p:animEffect>
                                    <p:anim calcmode="lin" valueType="num">
                                      <p:cBhvr>
                                        <p:cTn id="4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4" dur="26">
                                          <p:stCondLst>
                                            <p:cond delay="650"/>
                                          </p:stCondLst>
                                        </p:cTn>
                                        <p:tgtEl>
                                          <p:spTgt spid="8"/>
                                        </p:tgtEl>
                                      </p:cBhvr>
                                      <p:to x="100000" y="60000"/>
                                    </p:animScale>
                                    <p:animScale>
                                      <p:cBhvr>
                                        <p:cTn id="55" dur="166" decel="50000">
                                          <p:stCondLst>
                                            <p:cond delay="676"/>
                                          </p:stCondLst>
                                        </p:cTn>
                                        <p:tgtEl>
                                          <p:spTgt spid="8"/>
                                        </p:tgtEl>
                                      </p:cBhvr>
                                      <p:to x="100000" y="100000"/>
                                    </p:animScale>
                                    <p:animScale>
                                      <p:cBhvr>
                                        <p:cTn id="56" dur="26">
                                          <p:stCondLst>
                                            <p:cond delay="1312"/>
                                          </p:stCondLst>
                                        </p:cTn>
                                        <p:tgtEl>
                                          <p:spTgt spid="8"/>
                                        </p:tgtEl>
                                      </p:cBhvr>
                                      <p:to x="100000" y="80000"/>
                                    </p:animScale>
                                    <p:animScale>
                                      <p:cBhvr>
                                        <p:cTn id="57" dur="166" decel="50000">
                                          <p:stCondLst>
                                            <p:cond delay="1338"/>
                                          </p:stCondLst>
                                        </p:cTn>
                                        <p:tgtEl>
                                          <p:spTgt spid="8"/>
                                        </p:tgtEl>
                                      </p:cBhvr>
                                      <p:to x="100000" y="100000"/>
                                    </p:animScale>
                                    <p:animScale>
                                      <p:cBhvr>
                                        <p:cTn id="58" dur="26">
                                          <p:stCondLst>
                                            <p:cond delay="1642"/>
                                          </p:stCondLst>
                                        </p:cTn>
                                        <p:tgtEl>
                                          <p:spTgt spid="8"/>
                                        </p:tgtEl>
                                      </p:cBhvr>
                                      <p:to x="100000" y="90000"/>
                                    </p:animScale>
                                    <p:animScale>
                                      <p:cBhvr>
                                        <p:cTn id="59" dur="166" decel="50000">
                                          <p:stCondLst>
                                            <p:cond delay="1668"/>
                                          </p:stCondLst>
                                        </p:cTn>
                                        <p:tgtEl>
                                          <p:spTgt spid="8"/>
                                        </p:tgtEl>
                                      </p:cBhvr>
                                      <p:to x="100000" y="100000"/>
                                    </p:animScale>
                                    <p:animScale>
                                      <p:cBhvr>
                                        <p:cTn id="60" dur="26">
                                          <p:stCondLst>
                                            <p:cond delay="1808"/>
                                          </p:stCondLst>
                                        </p:cTn>
                                        <p:tgtEl>
                                          <p:spTgt spid="8"/>
                                        </p:tgtEl>
                                      </p:cBhvr>
                                      <p:to x="100000" y="95000"/>
                                    </p:animScale>
                                    <p:animScale>
                                      <p:cBhvr>
                                        <p:cTn id="61" dur="166" decel="50000">
                                          <p:stCondLst>
                                            <p:cond delay="1834"/>
                                          </p:stCondLst>
                                        </p:cTn>
                                        <p:tgtEl>
                                          <p:spTgt spid="8"/>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80">
                                          <p:stCondLst>
                                            <p:cond delay="0"/>
                                          </p:stCondLst>
                                        </p:cTn>
                                        <p:tgtEl>
                                          <p:spTgt spid="9"/>
                                        </p:tgtEl>
                                      </p:cBhvr>
                                    </p:animEffect>
                                    <p:anim calcmode="lin" valueType="num">
                                      <p:cBhvr>
                                        <p:cTn id="6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2" dur="26">
                                          <p:stCondLst>
                                            <p:cond delay="650"/>
                                          </p:stCondLst>
                                        </p:cTn>
                                        <p:tgtEl>
                                          <p:spTgt spid="9"/>
                                        </p:tgtEl>
                                      </p:cBhvr>
                                      <p:to x="100000" y="60000"/>
                                    </p:animScale>
                                    <p:animScale>
                                      <p:cBhvr>
                                        <p:cTn id="73" dur="166" decel="50000">
                                          <p:stCondLst>
                                            <p:cond delay="676"/>
                                          </p:stCondLst>
                                        </p:cTn>
                                        <p:tgtEl>
                                          <p:spTgt spid="9"/>
                                        </p:tgtEl>
                                      </p:cBhvr>
                                      <p:to x="100000" y="100000"/>
                                    </p:animScale>
                                    <p:animScale>
                                      <p:cBhvr>
                                        <p:cTn id="74" dur="26">
                                          <p:stCondLst>
                                            <p:cond delay="1312"/>
                                          </p:stCondLst>
                                        </p:cTn>
                                        <p:tgtEl>
                                          <p:spTgt spid="9"/>
                                        </p:tgtEl>
                                      </p:cBhvr>
                                      <p:to x="100000" y="80000"/>
                                    </p:animScale>
                                    <p:animScale>
                                      <p:cBhvr>
                                        <p:cTn id="75" dur="166" decel="50000">
                                          <p:stCondLst>
                                            <p:cond delay="1338"/>
                                          </p:stCondLst>
                                        </p:cTn>
                                        <p:tgtEl>
                                          <p:spTgt spid="9"/>
                                        </p:tgtEl>
                                      </p:cBhvr>
                                      <p:to x="100000" y="100000"/>
                                    </p:animScale>
                                    <p:animScale>
                                      <p:cBhvr>
                                        <p:cTn id="76" dur="26">
                                          <p:stCondLst>
                                            <p:cond delay="1642"/>
                                          </p:stCondLst>
                                        </p:cTn>
                                        <p:tgtEl>
                                          <p:spTgt spid="9"/>
                                        </p:tgtEl>
                                      </p:cBhvr>
                                      <p:to x="100000" y="90000"/>
                                    </p:animScale>
                                    <p:animScale>
                                      <p:cBhvr>
                                        <p:cTn id="77" dur="166" decel="50000">
                                          <p:stCondLst>
                                            <p:cond delay="1668"/>
                                          </p:stCondLst>
                                        </p:cTn>
                                        <p:tgtEl>
                                          <p:spTgt spid="9"/>
                                        </p:tgtEl>
                                      </p:cBhvr>
                                      <p:to x="100000" y="100000"/>
                                    </p:animScale>
                                    <p:animScale>
                                      <p:cBhvr>
                                        <p:cTn id="78" dur="26">
                                          <p:stCondLst>
                                            <p:cond delay="1808"/>
                                          </p:stCondLst>
                                        </p:cTn>
                                        <p:tgtEl>
                                          <p:spTgt spid="9"/>
                                        </p:tgtEl>
                                      </p:cBhvr>
                                      <p:to x="100000" y="95000"/>
                                    </p:animScale>
                                    <p:animScale>
                                      <p:cBhvr>
                                        <p:cTn id="79" dur="166" decel="50000">
                                          <p:stCondLst>
                                            <p:cond delay="1834"/>
                                          </p:stCondLst>
                                        </p:cTn>
                                        <p:tgtEl>
                                          <p:spTgt spid="9"/>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down)">
                                      <p:cBhvr>
                                        <p:cTn id="84" dur="580">
                                          <p:stCondLst>
                                            <p:cond delay="0"/>
                                          </p:stCondLst>
                                        </p:cTn>
                                        <p:tgtEl>
                                          <p:spTgt spid="10"/>
                                        </p:tgtEl>
                                      </p:cBhvr>
                                    </p:animEffect>
                                    <p:anim calcmode="lin" valueType="num">
                                      <p:cBhvr>
                                        <p:cTn id="8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0" dur="26">
                                          <p:stCondLst>
                                            <p:cond delay="650"/>
                                          </p:stCondLst>
                                        </p:cTn>
                                        <p:tgtEl>
                                          <p:spTgt spid="10"/>
                                        </p:tgtEl>
                                      </p:cBhvr>
                                      <p:to x="100000" y="60000"/>
                                    </p:animScale>
                                    <p:animScale>
                                      <p:cBhvr>
                                        <p:cTn id="91" dur="166" decel="50000">
                                          <p:stCondLst>
                                            <p:cond delay="676"/>
                                          </p:stCondLst>
                                        </p:cTn>
                                        <p:tgtEl>
                                          <p:spTgt spid="10"/>
                                        </p:tgtEl>
                                      </p:cBhvr>
                                      <p:to x="100000" y="100000"/>
                                    </p:animScale>
                                    <p:animScale>
                                      <p:cBhvr>
                                        <p:cTn id="92" dur="26">
                                          <p:stCondLst>
                                            <p:cond delay="1312"/>
                                          </p:stCondLst>
                                        </p:cTn>
                                        <p:tgtEl>
                                          <p:spTgt spid="10"/>
                                        </p:tgtEl>
                                      </p:cBhvr>
                                      <p:to x="100000" y="80000"/>
                                    </p:animScale>
                                    <p:animScale>
                                      <p:cBhvr>
                                        <p:cTn id="93" dur="166" decel="50000">
                                          <p:stCondLst>
                                            <p:cond delay="1338"/>
                                          </p:stCondLst>
                                        </p:cTn>
                                        <p:tgtEl>
                                          <p:spTgt spid="10"/>
                                        </p:tgtEl>
                                      </p:cBhvr>
                                      <p:to x="100000" y="100000"/>
                                    </p:animScale>
                                    <p:animScale>
                                      <p:cBhvr>
                                        <p:cTn id="94" dur="26">
                                          <p:stCondLst>
                                            <p:cond delay="1642"/>
                                          </p:stCondLst>
                                        </p:cTn>
                                        <p:tgtEl>
                                          <p:spTgt spid="10"/>
                                        </p:tgtEl>
                                      </p:cBhvr>
                                      <p:to x="100000" y="90000"/>
                                    </p:animScale>
                                    <p:animScale>
                                      <p:cBhvr>
                                        <p:cTn id="95" dur="166" decel="50000">
                                          <p:stCondLst>
                                            <p:cond delay="1668"/>
                                          </p:stCondLst>
                                        </p:cTn>
                                        <p:tgtEl>
                                          <p:spTgt spid="10"/>
                                        </p:tgtEl>
                                      </p:cBhvr>
                                      <p:to x="100000" y="100000"/>
                                    </p:animScale>
                                    <p:animScale>
                                      <p:cBhvr>
                                        <p:cTn id="96" dur="26">
                                          <p:stCondLst>
                                            <p:cond delay="1808"/>
                                          </p:stCondLst>
                                        </p:cTn>
                                        <p:tgtEl>
                                          <p:spTgt spid="10"/>
                                        </p:tgtEl>
                                      </p:cBhvr>
                                      <p:to x="100000" y="95000"/>
                                    </p:animScale>
                                    <p:animScale>
                                      <p:cBhvr>
                                        <p:cTn id="97" dur="166" decel="50000">
                                          <p:stCondLst>
                                            <p:cond delay="1834"/>
                                          </p:stCondLst>
                                        </p:cTn>
                                        <p:tgtEl>
                                          <p:spTgt spid="10"/>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down)">
                                      <p:cBhvr>
                                        <p:cTn id="102" dur="580">
                                          <p:stCondLst>
                                            <p:cond delay="0"/>
                                          </p:stCondLst>
                                        </p:cTn>
                                        <p:tgtEl>
                                          <p:spTgt spid="11"/>
                                        </p:tgtEl>
                                      </p:cBhvr>
                                    </p:animEffect>
                                    <p:anim calcmode="lin" valueType="num">
                                      <p:cBhvr>
                                        <p:cTn id="10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08" dur="26">
                                          <p:stCondLst>
                                            <p:cond delay="650"/>
                                          </p:stCondLst>
                                        </p:cTn>
                                        <p:tgtEl>
                                          <p:spTgt spid="11"/>
                                        </p:tgtEl>
                                      </p:cBhvr>
                                      <p:to x="100000" y="60000"/>
                                    </p:animScale>
                                    <p:animScale>
                                      <p:cBhvr>
                                        <p:cTn id="109" dur="166" decel="50000">
                                          <p:stCondLst>
                                            <p:cond delay="676"/>
                                          </p:stCondLst>
                                        </p:cTn>
                                        <p:tgtEl>
                                          <p:spTgt spid="11"/>
                                        </p:tgtEl>
                                      </p:cBhvr>
                                      <p:to x="100000" y="100000"/>
                                    </p:animScale>
                                    <p:animScale>
                                      <p:cBhvr>
                                        <p:cTn id="110" dur="26">
                                          <p:stCondLst>
                                            <p:cond delay="1312"/>
                                          </p:stCondLst>
                                        </p:cTn>
                                        <p:tgtEl>
                                          <p:spTgt spid="11"/>
                                        </p:tgtEl>
                                      </p:cBhvr>
                                      <p:to x="100000" y="80000"/>
                                    </p:animScale>
                                    <p:animScale>
                                      <p:cBhvr>
                                        <p:cTn id="111" dur="166" decel="50000">
                                          <p:stCondLst>
                                            <p:cond delay="1338"/>
                                          </p:stCondLst>
                                        </p:cTn>
                                        <p:tgtEl>
                                          <p:spTgt spid="11"/>
                                        </p:tgtEl>
                                      </p:cBhvr>
                                      <p:to x="100000" y="100000"/>
                                    </p:animScale>
                                    <p:animScale>
                                      <p:cBhvr>
                                        <p:cTn id="112" dur="26">
                                          <p:stCondLst>
                                            <p:cond delay="1642"/>
                                          </p:stCondLst>
                                        </p:cTn>
                                        <p:tgtEl>
                                          <p:spTgt spid="11"/>
                                        </p:tgtEl>
                                      </p:cBhvr>
                                      <p:to x="100000" y="90000"/>
                                    </p:animScale>
                                    <p:animScale>
                                      <p:cBhvr>
                                        <p:cTn id="113" dur="166" decel="50000">
                                          <p:stCondLst>
                                            <p:cond delay="1668"/>
                                          </p:stCondLst>
                                        </p:cTn>
                                        <p:tgtEl>
                                          <p:spTgt spid="11"/>
                                        </p:tgtEl>
                                      </p:cBhvr>
                                      <p:to x="100000" y="100000"/>
                                    </p:animScale>
                                    <p:animScale>
                                      <p:cBhvr>
                                        <p:cTn id="114" dur="26">
                                          <p:stCondLst>
                                            <p:cond delay="1808"/>
                                          </p:stCondLst>
                                        </p:cTn>
                                        <p:tgtEl>
                                          <p:spTgt spid="11"/>
                                        </p:tgtEl>
                                      </p:cBhvr>
                                      <p:to x="100000" y="95000"/>
                                    </p:animScale>
                                    <p:animScale>
                                      <p:cBhvr>
                                        <p:cTn id="115" dur="166" decel="50000">
                                          <p:stCondLst>
                                            <p:cond delay="1834"/>
                                          </p:stCondLst>
                                        </p:cTn>
                                        <p:tgtEl>
                                          <p:spTgt spid="11"/>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down)">
                                      <p:cBhvr>
                                        <p:cTn id="120" dur="580">
                                          <p:stCondLst>
                                            <p:cond delay="0"/>
                                          </p:stCondLst>
                                        </p:cTn>
                                        <p:tgtEl>
                                          <p:spTgt spid="12"/>
                                        </p:tgtEl>
                                      </p:cBhvr>
                                    </p:animEffect>
                                    <p:anim calcmode="lin" valueType="num">
                                      <p:cBhvr>
                                        <p:cTn id="12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6" dur="26">
                                          <p:stCondLst>
                                            <p:cond delay="650"/>
                                          </p:stCondLst>
                                        </p:cTn>
                                        <p:tgtEl>
                                          <p:spTgt spid="12"/>
                                        </p:tgtEl>
                                      </p:cBhvr>
                                      <p:to x="100000" y="60000"/>
                                    </p:animScale>
                                    <p:animScale>
                                      <p:cBhvr>
                                        <p:cTn id="127" dur="166" decel="50000">
                                          <p:stCondLst>
                                            <p:cond delay="676"/>
                                          </p:stCondLst>
                                        </p:cTn>
                                        <p:tgtEl>
                                          <p:spTgt spid="12"/>
                                        </p:tgtEl>
                                      </p:cBhvr>
                                      <p:to x="100000" y="100000"/>
                                    </p:animScale>
                                    <p:animScale>
                                      <p:cBhvr>
                                        <p:cTn id="128" dur="26">
                                          <p:stCondLst>
                                            <p:cond delay="1312"/>
                                          </p:stCondLst>
                                        </p:cTn>
                                        <p:tgtEl>
                                          <p:spTgt spid="12"/>
                                        </p:tgtEl>
                                      </p:cBhvr>
                                      <p:to x="100000" y="80000"/>
                                    </p:animScale>
                                    <p:animScale>
                                      <p:cBhvr>
                                        <p:cTn id="129" dur="166" decel="50000">
                                          <p:stCondLst>
                                            <p:cond delay="1338"/>
                                          </p:stCondLst>
                                        </p:cTn>
                                        <p:tgtEl>
                                          <p:spTgt spid="12"/>
                                        </p:tgtEl>
                                      </p:cBhvr>
                                      <p:to x="100000" y="100000"/>
                                    </p:animScale>
                                    <p:animScale>
                                      <p:cBhvr>
                                        <p:cTn id="130" dur="26">
                                          <p:stCondLst>
                                            <p:cond delay="1642"/>
                                          </p:stCondLst>
                                        </p:cTn>
                                        <p:tgtEl>
                                          <p:spTgt spid="12"/>
                                        </p:tgtEl>
                                      </p:cBhvr>
                                      <p:to x="100000" y="90000"/>
                                    </p:animScale>
                                    <p:animScale>
                                      <p:cBhvr>
                                        <p:cTn id="131" dur="166" decel="50000">
                                          <p:stCondLst>
                                            <p:cond delay="1668"/>
                                          </p:stCondLst>
                                        </p:cTn>
                                        <p:tgtEl>
                                          <p:spTgt spid="12"/>
                                        </p:tgtEl>
                                      </p:cBhvr>
                                      <p:to x="100000" y="100000"/>
                                    </p:animScale>
                                    <p:animScale>
                                      <p:cBhvr>
                                        <p:cTn id="132" dur="26">
                                          <p:stCondLst>
                                            <p:cond delay="1808"/>
                                          </p:stCondLst>
                                        </p:cTn>
                                        <p:tgtEl>
                                          <p:spTgt spid="12"/>
                                        </p:tgtEl>
                                      </p:cBhvr>
                                      <p:to x="100000" y="95000"/>
                                    </p:animScale>
                                    <p:animScale>
                                      <p:cBhvr>
                                        <p:cTn id="133" dur="166" decel="50000">
                                          <p:stCondLst>
                                            <p:cond delay="1834"/>
                                          </p:stCondLst>
                                        </p:cTn>
                                        <p:tgtEl>
                                          <p:spTgt spid="12"/>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13"/>
                                        </p:tgtEl>
                                        <p:attrNameLst>
                                          <p:attrName>style.visibility</p:attrName>
                                        </p:attrNameLst>
                                      </p:cBhvr>
                                      <p:to>
                                        <p:strVal val="visible"/>
                                      </p:to>
                                    </p:set>
                                    <p:animEffect transition="in" filter="wipe(down)">
                                      <p:cBhvr>
                                        <p:cTn id="138" dur="580">
                                          <p:stCondLst>
                                            <p:cond delay="0"/>
                                          </p:stCondLst>
                                        </p:cTn>
                                        <p:tgtEl>
                                          <p:spTgt spid="13"/>
                                        </p:tgtEl>
                                      </p:cBhvr>
                                    </p:animEffect>
                                    <p:anim calcmode="lin" valueType="num">
                                      <p:cBhvr>
                                        <p:cTn id="139"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44" dur="26">
                                          <p:stCondLst>
                                            <p:cond delay="650"/>
                                          </p:stCondLst>
                                        </p:cTn>
                                        <p:tgtEl>
                                          <p:spTgt spid="13"/>
                                        </p:tgtEl>
                                      </p:cBhvr>
                                      <p:to x="100000" y="60000"/>
                                    </p:animScale>
                                    <p:animScale>
                                      <p:cBhvr>
                                        <p:cTn id="145" dur="166" decel="50000">
                                          <p:stCondLst>
                                            <p:cond delay="676"/>
                                          </p:stCondLst>
                                        </p:cTn>
                                        <p:tgtEl>
                                          <p:spTgt spid="13"/>
                                        </p:tgtEl>
                                      </p:cBhvr>
                                      <p:to x="100000" y="100000"/>
                                    </p:animScale>
                                    <p:animScale>
                                      <p:cBhvr>
                                        <p:cTn id="146" dur="26">
                                          <p:stCondLst>
                                            <p:cond delay="1312"/>
                                          </p:stCondLst>
                                        </p:cTn>
                                        <p:tgtEl>
                                          <p:spTgt spid="13"/>
                                        </p:tgtEl>
                                      </p:cBhvr>
                                      <p:to x="100000" y="80000"/>
                                    </p:animScale>
                                    <p:animScale>
                                      <p:cBhvr>
                                        <p:cTn id="147" dur="166" decel="50000">
                                          <p:stCondLst>
                                            <p:cond delay="1338"/>
                                          </p:stCondLst>
                                        </p:cTn>
                                        <p:tgtEl>
                                          <p:spTgt spid="13"/>
                                        </p:tgtEl>
                                      </p:cBhvr>
                                      <p:to x="100000" y="100000"/>
                                    </p:animScale>
                                    <p:animScale>
                                      <p:cBhvr>
                                        <p:cTn id="148" dur="26">
                                          <p:stCondLst>
                                            <p:cond delay="1642"/>
                                          </p:stCondLst>
                                        </p:cTn>
                                        <p:tgtEl>
                                          <p:spTgt spid="13"/>
                                        </p:tgtEl>
                                      </p:cBhvr>
                                      <p:to x="100000" y="90000"/>
                                    </p:animScale>
                                    <p:animScale>
                                      <p:cBhvr>
                                        <p:cTn id="149" dur="166" decel="50000">
                                          <p:stCondLst>
                                            <p:cond delay="1668"/>
                                          </p:stCondLst>
                                        </p:cTn>
                                        <p:tgtEl>
                                          <p:spTgt spid="13"/>
                                        </p:tgtEl>
                                      </p:cBhvr>
                                      <p:to x="100000" y="100000"/>
                                    </p:animScale>
                                    <p:animScale>
                                      <p:cBhvr>
                                        <p:cTn id="150" dur="26">
                                          <p:stCondLst>
                                            <p:cond delay="1808"/>
                                          </p:stCondLst>
                                        </p:cTn>
                                        <p:tgtEl>
                                          <p:spTgt spid="13"/>
                                        </p:tgtEl>
                                      </p:cBhvr>
                                      <p:to x="100000" y="95000"/>
                                    </p:animScale>
                                    <p:animScale>
                                      <p:cBhvr>
                                        <p:cTn id="151" dur="166" decel="50000">
                                          <p:stCondLst>
                                            <p:cond delay="1834"/>
                                          </p:stCondLst>
                                        </p:cTn>
                                        <p:tgtEl>
                                          <p:spTgt spid="13"/>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childTnLst>
                          </p:cTn>
                        </p:par>
                      </p:childTnLst>
                    </p:cTn>
                  </p:par>
                  <p:par>
                    <p:cTn id="170" fill="hold">
                      <p:stCondLst>
                        <p:cond delay="indefinite"/>
                      </p:stCondLst>
                      <p:childTnLst>
                        <p:par>
                          <p:cTn id="171" fill="hold">
                            <p:stCondLst>
                              <p:cond delay="0"/>
                            </p:stCondLst>
                            <p:childTnLst>
                              <p:par>
                                <p:cTn id="172" presetID="26" presetClass="entr" presetSubtype="0" fill="hold" grpId="0" nodeType="clickEffect">
                                  <p:stCondLst>
                                    <p:cond delay="0"/>
                                  </p:stCondLst>
                                  <p:childTnLst>
                                    <p:set>
                                      <p:cBhvr>
                                        <p:cTn id="173" dur="1" fill="hold">
                                          <p:stCondLst>
                                            <p:cond delay="0"/>
                                          </p:stCondLst>
                                        </p:cTn>
                                        <p:tgtEl>
                                          <p:spTgt spid="16"/>
                                        </p:tgtEl>
                                        <p:attrNameLst>
                                          <p:attrName>style.visibility</p:attrName>
                                        </p:attrNameLst>
                                      </p:cBhvr>
                                      <p:to>
                                        <p:strVal val="visible"/>
                                      </p:to>
                                    </p:set>
                                    <p:animEffect transition="in" filter="wipe(down)">
                                      <p:cBhvr>
                                        <p:cTn id="174" dur="580">
                                          <p:stCondLst>
                                            <p:cond delay="0"/>
                                          </p:stCondLst>
                                        </p:cTn>
                                        <p:tgtEl>
                                          <p:spTgt spid="16"/>
                                        </p:tgtEl>
                                      </p:cBhvr>
                                    </p:animEffect>
                                    <p:anim calcmode="lin" valueType="num">
                                      <p:cBhvr>
                                        <p:cTn id="17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80" dur="26">
                                          <p:stCondLst>
                                            <p:cond delay="650"/>
                                          </p:stCondLst>
                                        </p:cTn>
                                        <p:tgtEl>
                                          <p:spTgt spid="16"/>
                                        </p:tgtEl>
                                      </p:cBhvr>
                                      <p:to x="100000" y="60000"/>
                                    </p:animScale>
                                    <p:animScale>
                                      <p:cBhvr>
                                        <p:cTn id="181" dur="166" decel="50000">
                                          <p:stCondLst>
                                            <p:cond delay="676"/>
                                          </p:stCondLst>
                                        </p:cTn>
                                        <p:tgtEl>
                                          <p:spTgt spid="16"/>
                                        </p:tgtEl>
                                      </p:cBhvr>
                                      <p:to x="100000" y="100000"/>
                                    </p:animScale>
                                    <p:animScale>
                                      <p:cBhvr>
                                        <p:cTn id="182" dur="26">
                                          <p:stCondLst>
                                            <p:cond delay="1312"/>
                                          </p:stCondLst>
                                        </p:cTn>
                                        <p:tgtEl>
                                          <p:spTgt spid="16"/>
                                        </p:tgtEl>
                                      </p:cBhvr>
                                      <p:to x="100000" y="80000"/>
                                    </p:animScale>
                                    <p:animScale>
                                      <p:cBhvr>
                                        <p:cTn id="183" dur="166" decel="50000">
                                          <p:stCondLst>
                                            <p:cond delay="1338"/>
                                          </p:stCondLst>
                                        </p:cTn>
                                        <p:tgtEl>
                                          <p:spTgt spid="16"/>
                                        </p:tgtEl>
                                      </p:cBhvr>
                                      <p:to x="100000" y="100000"/>
                                    </p:animScale>
                                    <p:animScale>
                                      <p:cBhvr>
                                        <p:cTn id="184" dur="26">
                                          <p:stCondLst>
                                            <p:cond delay="1642"/>
                                          </p:stCondLst>
                                        </p:cTn>
                                        <p:tgtEl>
                                          <p:spTgt spid="16"/>
                                        </p:tgtEl>
                                      </p:cBhvr>
                                      <p:to x="100000" y="90000"/>
                                    </p:animScale>
                                    <p:animScale>
                                      <p:cBhvr>
                                        <p:cTn id="185" dur="166" decel="50000">
                                          <p:stCondLst>
                                            <p:cond delay="1668"/>
                                          </p:stCondLst>
                                        </p:cTn>
                                        <p:tgtEl>
                                          <p:spTgt spid="16"/>
                                        </p:tgtEl>
                                      </p:cBhvr>
                                      <p:to x="100000" y="100000"/>
                                    </p:animScale>
                                    <p:animScale>
                                      <p:cBhvr>
                                        <p:cTn id="186" dur="26">
                                          <p:stCondLst>
                                            <p:cond delay="1808"/>
                                          </p:stCondLst>
                                        </p:cTn>
                                        <p:tgtEl>
                                          <p:spTgt spid="16"/>
                                        </p:tgtEl>
                                      </p:cBhvr>
                                      <p:to x="100000" y="95000"/>
                                    </p:animScale>
                                    <p:animScale>
                                      <p:cBhvr>
                                        <p:cTn id="187"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79BF-97EF-CBE5-E4AB-EFA9892612DA}"/>
              </a:ext>
            </a:extLst>
          </p:cNvPr>
          <p:cNvSpPr>
            <a:spLocks noGrp="1"/>
          </p:cNvSpPr>
          <p:nvPr>
            <p:ph type="title"/>
          </p:nvPr>
        </p:nvSpPr>
        <p:spPr>
          <a:xfrm>
            <a:off x="3690257" y="2057020"/>
            <a:ext cx="7631709" cy="1091627"/>
          </a:xfrm>
        </p:spPr>
        <p:txBody>
          <a:bodyPr/>
          <a:lstStyle/>
          <a:p>
            <a:r>
              <a:rPr lang="en-US" dirty="0">
                <a:latin typeface="Times New Roman" panose="02020603050405020304" pitchFamily="18" charset="0"/>
                <a:cs typeface="Times New Roman" panose="02020603050405020304" pitchFamily="18" charset="0"/>
              </a:rPr>
              <a:t>preposition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03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207895-FC30-C2B9-92B5-49A3C5E5CF5C}"/>
              </a:ext>
            </a:extLst>
          </p:cNvPr>
          <p:cNvSpPr txBox="1"/>
          <p:nvPr/>
        </p:nvSpPr>
        <p:spPr>
          <a:xfrm>
            <a:off x="1959428" y="990599"/>
            <a:ext cx="8991600" cy="4653646"/>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Prepositions are words that show the relationship between a noun (or pronoun) and other words in a sentence. They often indicate direction, location, time, or manner.</a:t>
            </a:r>
          </a:p>
          <a:p>
            <a:pPr>
              <a:lnSpc>
                <a:spcPct val="150000"/>
              </a:lnSpc>
            </a:pPr>
            <a:r>
              <a:rPr lang="en-US" sz="2000" b="1" dirty="0">
                <a:latin typeface="Times New Roman" panose="02020603050405020304" pitchFamily="18" charset="0"/>
                <a:cs typeface="Times New Roman" panose="02020603050405020304" pitchFamily="18" charset="0"/>
              </a:rPr>
              <a:t>Common Types of Prepositions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Prepositions of Place</a:t>
            </a:r>
            <a:r>
              <a:rPr lang="en-US" sz="2000" dirty="0">
                <a:latin typeface="Times New Roman" panose="02020603050405020304" pitchFamily="18" charset="0"/>
                <a:cs typeface="Times New Roman" panose="02020603050405020304" pitchFamily="18" charset="0"/>
              </a:rPr>
              <a:t>: indicate location.</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Examples: in, on, at, under, over, between, among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Example Sentence: The cat is </a:t>
            </a:r>
            <a:r>
              <a:rPr lang="en-US" sz="2000" b="1" dirty="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the table.</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Prepositions of Time</a:t>
            </a:r>
            <a:r>
              <a:rPr lang="en-US" sz="2000" dirty="0">
                <a:latin typeface="Times New Roman" panose="02020603050405020304" pitchFamily="18" charset="0"/>
                <a:cs typeface="Times New Roman" panose="02020603050405020304" pitchFamily="18" charset="0"/>
              </a:rPr>
              <a:t>: indicate when something happens.</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Examples: at, in, on, during, before, after</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Example Sentence: We will meet </a:t>
            </a:r>
            <a:r>
              <a:rPr lang="en-US" sz="2000" b="1" dirty="0">
                <a:latin typeface="Times New Roman" panose="02020603050405020304" pitchFamily="18" charset="0"/>
                <a:cs typeface="Times New Roman" panose="02020603050405020304" pitchFamily="18" charset="0"/>
              </a:rPr>
              <a:t>at</a:t>
            </a:r>
            <a:r>
              <a:rPr lang="en-US" sz="2000" dirty="0">
                <a:latin typeface="Times New Roman" panose="02020603050405020304" pitchFamily="18" charset="0"/>
                <a:cs typeface="Times New Roman" panose="02020603050405020304" pitchFamily="18" charset="0"/>
              </a:rPr>
              <a:t> 5 PM.</a:t>
            </a:r>
          </a:p>
        </p:txBody>
      </p:sp>
    </p:spTree>
    <p:extLst>
      <p:ext uri="{BB962C8B-B14F-4D97-AF65-F5344CB8AC3E}">
        <p14:creationId xmlns:p14="http://schemas.microsoft.com/office/powerpoint/2010/main" val="64980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E8EFACF0-7F7C-C0A7-847E-5B2CAF2D8F24}"/>
              </a:ext>
            </a:extLst>
          </p:cNvPr>
          <p:cNvSpPr>
            <a:spLocks noChangeArrowheads="1"/>
          </p:cNvSpPr>
          <p:nvPr/>
        </p:nvSpPr>
        <p:spPr bwMode="auto">
          <a:xfrm rot="10800000" flipV="1">
            <a:off x="2503714" y="1836234"/>
            <a:ext cx="1054825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Prepositions of Direction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 movement.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 to, towards, through, into, across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Sentence: She walked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store.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Prepositions of Manner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 how something is done.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 with, by, like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Sentence: He solved the problem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97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1505340-C8C1-6E42-45C8-87E8E68C77B5}"/>
              </a:ext>
            </a:extLst>
          </p:cNvPr>
          <p:cNvSpPr txBox="1"/>
          <p:nvPr/>
        </p:nvSpPr>
        <p:spPr>
          <a:xfrm>
            <a:off x="3918857" y="1767006"/>
            <a:ext cx="6335486" cy="3323987"/>
          </a:xfrm>
          <a:prstGeom prst="rect">
            <a:avLst/>
          </a:prstGeom>
          <a:noFill/>
        </p:spPr>
        <p:txBody>
          <a:bodyPr wrap="square" rtlCol="0">
            <a:spAutoFit/>
          </a:bodyPr>
          <a:lstStyle/>
          <a:p>
            <a:pPr marL="342900" indent="-342900">
              <a:lnSpc>
                <a:spcPct val="200000"/>
              </a:lnSpc>
              <a:buAutoNum type="arabicPeriod"/>
            </a:pPr>
            <a:r>
              <a:rPr lang="en-US" sz="3200" dirty="0">
                <a:latin typeface="Times New Roman" panose="02020603050405020304" pitchFamily="18" charset="0"/>
                <a:cs typeface="Times New Roman" panose="02020603050405020304" pitchFamily="18" charset="0"/>
              </a:rPr>
              <a:t>Some A are B</a:t>
            </a:r>
          </a:p>
          <a:p>
            <a:pPr marL="342900" indent="-342900">
              <a:lnSpc>
                <a:spcPct val="200000"/>
              </a:lnSpc>
              <a:buAutoNum type="arabicPeriod"/>
            </a:pPr>
            <a:r>
              <a:rPr lang="en-US" sz="3200" dirty="0">
                <a:latin typeface="Times New Roman" panose="02020603050405020304" pitchFamily="18" charset="0"/>
                <a:cs typeface="Times New Roman" panose="02020603050405020304" pitchFamily="18" charset="0"/>
              </a:rPr>
              <a:t>All A are B</a:t>
            </a:r>
          </a:p>
          <a:p>
            <a:pPr marL="342900" indent="-342900">
              <a:lnSpc>
                <a:spcPct val="200000"/>
              </a:lnSpc>
              <a:buAutoNum type="arabicPeriod"/>
            </a:pPr>
            <a:r>
              <a:rPr lang="en-US" sz="3200" dirty="0">
                <a:latin typeface="Times New Roman" panose="02020603050405020304" pitchFamily="18" charset="0"/>
                <a:cs typeface="Times New Roman" panose="02020603050405020304" pitchFamily="18" charset="0"/>
              </a:rPr>
              <a:t>No A is B</a:t>
            </a:r>
          </a:p>
          <a:p>
            <a:pPr marL="342900" indent="-342900">
              <a:buAutoNum type="arabicPeriod"/>
            </a:pPr>
            <a:endParaRPr lang="en-US" dirty="0"/>
          </a:p>
        </p:txBody>
      </p:sp>
    </p:spTree>
    <p:extLst>
      <p:ext uri="{BB962C8B-B14F-4D97-AF65-F5344CB8AC3E}">
        <p14:creationId xmlns:p14="http://schemas.microsoft.com/office/powerpoint/2010/main" val="194161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32DB2E-229B-1C24-A566-DAEC2BCD48EF}"/>
              </a:ext>
            </a:extLst>
          </p:cNvPr>
          <p:cNvSpPr txBox="1"/>
          <p:nvPr/>
        </p:nvSpPr>
        <p:spPr>
          <a:xfrm>
            <a:off x="1861456" y="1720840"/>
            <a:ext cx="8142515" cy="3416320"/>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The book is ______ the table.</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IN" sz="2400" dirty="0"/>
              <a:t>She will arrive ______ Monday.</a:t>
            </a:r>
            <a:endParaRPr lang="en-US" sz="2400" dirty="0">
              <a:latin typeface="Times New Roman" panose="02020603050405020304" pitchFamily="18" charset="0"/>
              <a:cs typeface="Times New Roman" panose="02020603050405020304" pitchFamily="18" charset="0"/>
            </a:endParaRP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They walked ______ the park to get to the restaurant.</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He was sitting ______ his friend during the movie.</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We will finish the project ______ Friday.</a:t>
            </a:r>
            <a:endParaRPr lang="en-IN"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F18AEDD-82DE-0D28-9880-349C47CF466D}"/>
              </a:ext>
            </a:extLst>
          </p:cNvPr>
          <p:cNvSpPr txBox="1"/>
          <p:nvPr/>
        </p:nvSpPr>
        <p:spPr>
          <a:xfrm>
            <a:off x="4071257" y="1720840"/>
            <a:ext cx="544286" cy="369332"/>
          </a:xfrm>
          <a:prstGeom prst="rect">
            <a:avLst/>
          </a:prstGeom>
          <a:noFill/>
        </p:spPr>
        <p:txBody>
          <a:bodyPr wrap="square" rtlCol="0">
            <a:spAutoFit/>
          </a:bodyPr>
          <a:lstStyle/>
          <a:p>
            <a:r>
              <a:rPr lang="en-US" dirty="0"/>
              <a:t>on</a:t>
            </a:r>
            <a:endParaRPr lang="en-IN" dirty="0"/>
          </a:p>
        </p:txBody>
      </p:sp>
      <p:sp>
        <p:nvSpPr>
          <p:cNvPr id="19" name="TextBox 18">
            <a:extLst>
              <a:ext uri="{FF2B5EF4-FFF2-40B4-BE49-F238E27FC236}">
                <a16:creationId xmlns:a16="http://schemas.microsoft.com/office/drawing/2014/main" id="{86607F81-6C58-6AA2-E61B-10F4E5D946CE}"/>
              </a:ext>
            </a:extLst>
          </p:cNvPr>
          <p:cNvSpPr txBox="1"/>
          <p:nvPr/>
        </p:nvSpPr>
        <p:spPr>
          <a:xfrm>
            <a:off x="4430486" y="2362200"/>
            <a:ext cx="936171" cy="369332"/>
          </a:xfrm>
          <a:prstGeom prst="rect">
            <a:avLst/>
          </a:prstGeom>
          <a:noFill/>
        </p:spPr>
        <p:txBody>
          <a:bodyPr wrap="square" rtlCol="0">
            <a:spAutoFit/>
          </a:bodyPr>
          <a:lstStyle/>
          <a:p>
            <a:r>
              <a:rPr lang="en-US" dirty="0"/>
              <a:t>on</a:t>
            </a:r>
            <a:endParaRPr lang="en-IN" dirty="0"/>
          </a:p>
        </p:txBody>
      </p:sp>
      <p:sp>
        <p:nvSpPr>
          <p:cNvPr id="20" name="TextBox 19">
            <a:extLst>
              <a:ext uri="{FF2B5EF4-FFF2-40B4-BE49-F238E27FC236}">
                <a16:creationId xmlns:a16="http://schemas.microsoft.com/office/drawing/2014/main" id="{2CA36F6D-274F-5619-79F6-9B938F9344C8}"/>
              </a:ext>
            </a:extLst>
          </p:cNvPr>
          <p:cNvSpPr txBox="1"/>
          <p:nvPr/>
        </p:nvSpPr>
        <p:spPr>
          <a:xfrm>
            <a:off x="3973286" y="3108320"/>
            <a:ext cx="1284514" cy="369332"/>
          </a:xfrm>
          <a:prstGeom prst="rect">
            <a:avLst/>
          </a:prstGeom>
          <a:noFill/>
        </p:spPr>
        <p:txBody>
          <a:bodyPr wrap="square" rtlCol="0">
            <a:spAutoFit/>
          </a:bodyPr>
          <a:lstStyle/>
          <a:p>
            <a:r>
              <a:rPr lang="en-US" dirty="0"/>
              <a:t>through</a:t>
            </a:r>
            <a:endParaRPr lang="en-IN" dirty="0"/>
          </a:p>
        </p:txBody>
      </p:sp>
      <p:sp>
        <p:nvSpPr>
          <p:cNvPr id="21" name="TextBox 20">
            <a:extLst>
              <a:ext uri="{FF2B5EF4-FFF2-40B4-BE49-F238E27FC236}">
                <a16:creationId xmlns:a16="http://schemas.microsoft.com/office/drawing/2014/main" id="{12CF030C-9764-8F5E-09E3-0206A9359B2F}"/>
              </a:ext>
            </a:extLst>
          </p:cNvPr>
          <p:cNvSpPr txBox="1"/>
          <p:nvPr/>
        </p:nvSpPr>
        <p:spPr>
          <a:xfrm>
            <a:off x="4087586" y="3863647"/>
            <a:ext cx="1055914" cy="369332"/>
          </a:xfrm>
          <a:prstGeom prst="rect">
            <a:avLst/>
          </a:prstGeom>
          <a:noFill/>
        </p:spPr>
        <p:txBody>
          <a:bodyPr wrap="square" rtlCol="0">
            <a:spAutoFit/>
          </a:bodyPr>
          <a:lstStyle/>
          <a:p>
            <a:r>
              <a:rPr lang="en-US" dirty="0"/>
              <a:t>beside</a:t>
            </a:r>
            <a:endParaRPr lang="en-IN" dirty="0"/>
          </a:p>
        </p:txBody>
      </p:sp>
      <p:sp>
        <p:nvSpPr>
          <p:cNvPr id="22" name="TextBox 21">
            <a:extLst>
              <a:ext uri="{FF2B5EF4-FFF2-40B4-BE49-F238E27FC236}">
                <a16:creationId xmlns:a16="http://schemas.microsoft.com/office/drawing/2014/main" id="{068AAF76-458F-E02E-4A03-B3C6B4B38CA4}"/>
              </a:ext>
            </a:extLst>
          </p:cNvPr>
          <p:cNvSpPr txBox="1"/>
          <p:nvPr/>
        </p:nvSpPr>
        <p:spPr>
          <a:xfrm>
            <a:off x="5747657" y="4637314"/>
            <a:ext cx="1491343" cy="369332"/>
          </a:xfrm>
          <a:prstGeom prst="rect">
            <a:avLst/>
          </a:prstGeom>
          <a:noFill/>
        </p:spPr>
        <p:txBody>
          <a:bodyPr wrap="square" rtlCol="0">
            <a:spAutoFit/>
          </a:bodyPr>
          <a:lstStyle/>
          <a:p>
            <a:r>
              <a:rPr lang="en-US" dirty="0"/>
              <a:t>by</a:t>
            </a:r>
            <a:endParaRPr lang="en-IN" dirty="0"/>
          </a:p>
        </p:txBody>
      </p:sp>
    </p:spTree>
    <p:extLst>
      <p:ext uri="{BB962C8B-B14F-4D97-AF65-F5344CB8AC3E}">
        <p14:creationId xmlns:p14="http://schemas.microsoft.com/office/powerpoint/2010/main" val="80692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 calcmode="lin" valueType="num">
                                      <p:cBhvr>
                                        <p:cTn id="14" dur="1000" fill="hold"/>
                                        <p:tgtEl>
                                          <p:spTgt spid="17"/>
                                        </p:tgtEl>
                                        <p:attrNameLst>
                                          <p:attrName>style.rotation</p:attrName>
                                        </p:attrNameLst>
                                      </p:cBhvr>
                                      <p:tavLst>
                                        <p:tav tm="0">
                                          <p:val>
                                            <p:fltVal val="90"/>
                                          </p:val>
                                        </p:tav>
                                        <p:tav tm="100000">
                                          <p:val>
                                            <p:fltVal val="0"/>
                                          </p:val>
                                        </p:tav>
                                      </p:tavLst>
                                    </p:anim>
                                    <p:animEffect transition="in" filter="fade">
                                      <p:cBhvr>
                                        <p:cTn id="15" dur="1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1000" fill="hold"/>
                                        <p:tgtEl>
                                          <p:spTgt spid="19"/>
                                        </p:tgtEl>
                                        <p:attrNameLst>
                                          <p:attrName>ppt_w</p:attrName>
                                        </p:attrNameLst>
                                      </p:cBhvr>
                                      <p:tavLst>
                                        <p:tav tm="0">
                                          <p:val>
                                            <p:fltVal val="0"/>
                                          </p:val>
                                        </p:tav>
                                        <p:tav tm="100000">
                                          <p:val>
                                            <p:strVal val="#ppt_w"/>
                                          </p:val>
                                        </p:tav>
                                      </p:tavLst>
                                    </p:anim>
                                    <p:anim calcmode="lin" valueType="num">
                                      <p:cBhvr>
                                        <p:cTn id="21" dur="1000" fill="hold"/>
                                        <p:tgtEl>
                                          <p:spTgt spid="19"/>
                                        </p:tgtEl>
                                        <p:attrNameLst>
                                          <p:attrName>ppt_h</p:attrName>
                                        </p:attrNameLst>
                                      </p:cBhvr>
                                      <p:tavLst>
                                        <p:tav tm="0">
                                          <p:val>
                                            <p:fltVal val="0"/>
                                          </p:val>
                                        </p:tav>
                                        <p:tav tm="100000">
                                          <p:val>
                                            <p:strVal val="#ppt_h"/>
                                          </p:val>
                                        </p:tav>
                                      </p:tavLst>
                                    </p:anim>
                                    <p:anim calcmode="lin" valueType="num">
                                      <p:cBhvr>
                                        <p:cTn id="22" dur="1000" fill="hold"/>
                                        <p:tgtEl>
                                          <p:spTgt spid="19"/>
                                        </p:tgtEl>
                                        <p:attrNameLst>
                                          <p:attrName>style.rotation</p:attrName>
                                        </p:attrNameLst>
                                      </p:cBhvr>
                                      <p:tavLst>
                                        <p:tav tm="0">
                                          <p:val>
                                            <p:fltVal val="90"/>
                                          </p:val>
                                        </p:tav>
                                        <p:tav tm="100000">
                                          <p:val>
                                            <p:fltVal val="0"/>
                                          </p:val>
                                        </p:tav>
                                      </p:tavLst>
                                    </p:anim>
                                    <p:animEffect transition="in" filter="fade">
                                      <p:cBhvr>
                                        <p:cTn id="23" dur="1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1000" fill="hold"/>
                                        <p:tgtEl>
                                          <p:spTgt spid="20"/>
                                        </p:tgtEl>
                                        <p:attrNameLst>
                                          <p:attrName>ppt_w</p:attrName>
                                        </p:attrNameLst>
                                      </p:cBhvr>
                                      <p:tavLst>
                                        <p:tav tm="0">
                                          <p:val>
                                            <p:fltVal val="0"/>
                                          </p:val>
                                        </p:tav>
                                        <p:tav tm="100000">
                                          <p:val>
                                            <p:strVal val="#ppt_w"/>
                                          </p:val>
                                        </p:tav>
                                      </p:tavLst>
                                    </p:anim>
                                    <p:anim calcmode="lin" valueType="num">
                                      <p:cBhvr>
                                        <p:cTn id="29" dur="1000" fill="hold"/>
                                        <p:tgtEl>
                                          <p:spTgt spid="20"/>
                                        </p:tgtEl>
                                        <p:attrNameLst>
                                          <p:attrName>ppt_h</p:attrName>
                                        </p:attrNameLst>
                                      </p:cBhvr>
                                      <p:tavLst>
                                        <p:tav tm="0">
                                          <p:val>
                                            <p:fltVal val="0"/>
                                          </p:val>
                                        </p:tav>
                                        <p:tav tm="100000">
                                          <p:val>
                                            <p:strVal val="#ppt_h"/>
                                          </p:val>
                                        </p:tav>
                                      </p:tavLst>
                                    </p:anim>
                                    <p:anim calcmode="lin" valueType="num">
                                      <p:cBhvr>
                                        <p:cTn id="30" dur="1000" fill="hold"/>
                                        <p:tgtEl>
                                          <p:spTgt spid="20"/>
                                        </p:tgtEl>
                                        <p:attrNameLst>
                                          <p:attrName>style.rotation</p:attrName>
                                        </p:attrNameLst>
                                      </p:cBhvr>
                                      <p:tavLst>
                                        <p:tav tm="0">
                                          <p:val>
                                            <p:fltVal val="90"/>
                                          </p:val>
                                        </p:tav>
                                        <p:tav tm="100000">
                                          <p:val>
                                            <p:fltVal val="0"/>
                                          </p:val>
                                        </p:tav>
                                      </p:tavLst>
                                    </p:anim>
                                    <p:animEffect transition="in" filter="fade">
                                      <p:cBhvr>
                                        <p:cTn id="31" dur="1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fltVal val="0"/>
                                          </p:val>
                                        </p:tav>
                                        <p:tav tm="100000">
                                          <p:val>
                                            <p:strVal val="#ppt_w"/>
                                          </p:val>
                                        </p:tav>
                                      </p:tavLst>
                                    </p:anim>
                                    <p:anim calcmode="lin" valueType="num">
                                      <p:cBhvr>
                                        <p:cTn id="37" dur="1000" fill="hold"/>
                                        <p:tgtEl>
                                          <p:spTgt spid="21"/>
                                        </p:tgtEl>
                                        <p:attrNameLst>
                                          <p:attrName>ppt_h</p:attrName>
                                        </p:attrNameLst>
                                      </p:cBhvr>
                                      <p:tavLst>
                                        <p:tav tm="0">
                                          <p:val>
                                            <p:fltVal val="0"/>
                                          </p:val>
                                        </p:tav>
                                        <p:tav tm="100000">
                                          <p:val>
                                            <p:strVal val="#ppt_h"/>
                                          </p:val>
                                        </p:tav>
                                      </p:tavLst>
                                    </p:anim>
                                    <p:anim calcmode="lin" valueType="num">
                                      <p:cBhvr>
                                        <p:cTn id="38" dur="1000" fill="hold"/>
                                        <p:tgtEl>
                                          <p:spTgt spid="21"/>
                                        </p:tgtEl>
                                        <p:attrNameLst>
                                          <p:attrName>style.rotation</p:attrName>
                                        </p:attrNameLst>
                                      </p:cBhvr>
                                      <p:tavLst>
                                        <p:tav tm="0">
                                          <p:val>
                                            <p:fltVal val="90"/>
                                          </p:val>
                                        </p:tav>
                                        <p:tav tm="100000">
                                          <p:val>
                                            <p:fltVal val="0"/>
                                          </p:val>
                                        </p:tav>
                                      </p:tavLst>
                                    </p:anim>
                                    <p:animEffect transition="in" filter="fade">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1000" fill="hold"/>
                                        <p:tgtEl>
                                          <p:spTgt spid="22"/>
                                        </p:tgtEl>
                                        <p:attrNameLst>
                                          <p:attrName>ppt_w</p:attrName>
                                        </p:attrNameLst>
                                      </p:cBhvr>
                                      <p:tavLst>
                                        <p:tav tm="0">
                                          <p:val>
                                            <p:fltVal val="0"/>
                                          </p:val>
                                        </p:tav>
                                        <p:tav tm="100000">
                                          <p:val>
                                            <p:strVal val="#ppt_w"/>
                                          </p:val>
                                        </p:tav>
                                      </p:tavLst>
                                    </p:anim>
                                    <p:anim calcmode="lin" valueType="num">
                                      <p:cBhvr>
                                        <p:cTn id="45" dur="1000" fill="hold"/>
                                        <p:tgtEl>
                                          <p:spTgt spid="22"/>
                                        </p:tgtEl>
                                        <p:attrNameLst>
                                          <p:attrName>ppt_h</p:attrName>
                                        </p:attrNameLst>
                                      </p:cBhvr>
                                      <p:tavLst>
                                        <p:tav tm="0">
                                          <p:val>
                                            <p:fltVal val="0"/>
                                          </p:val>
                                        </p:tav>
                                        <p:tav tm="100000">
                                          <p:val>
                                            <p:strVal val="#ppt_h"/>
                                          </p:val>
                                        </p:tav>
                                      </p:tavLst>
                                    </p:anim>
                                    <p:anim calcmode="lin" valueType="num">
                                      <p:cBhvr>
                                        <p:cTn id="46" dur="1000" fill="hold"/>
                                        <p:tgtEl>
                                          <p:spTgt spid="22"/>
                                        </p:tgtEl>
                                        <p:attrNameLst>
                                          <p:attrName>style.rotation</p:attrName>
                                        </p:attrNameLst>
                                      </p:cBhvr>
                                      <p:tavLst>
                                        <p:tav tm="0">
                                          <p:val>
                                            <p:fltVal val="90"/>
                                          </p:val>
                                        </p:tav>
                                        <p:tav tm="100000">
                                          <p:val>
                                            <p:fltVal val="0"/>
                                          </p:val>
                                        </p:tav>
                                      </p:tavLst>
                                    </p:anim>
                                    <p:animEffect transition="in" filter="fade">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E1B2-DAC8-F9F3-26E6-5B2DE7D4DD14}"/>
              </a:ext>
            </a:extLst>
          </p:cNvPr>
          <p:cNvSpPr>
            <a:spLocks noGrp="1"/>
          </p:cNvSpPr>
          <p:nvPr>
            <p:ph type="title"/>
          </p:nvPr>
        </p:nvSpPr>
        <p:spPr>
          <a:xfrm>
            <a:off x="765974" y="158988"/>
            <a:ext cx="10511627" cy="1012785"/>
          </a:xfrm>
        </p:spPr>
        <p:txBody>
          <a:bodyPr/>
          <a:lstStyle/>
          <a:p>
            <a:r>
              <a:rPr lang="en-US" sz="2400" dirty="0">
                <a:latin typeface="Times New Roman" panose="02020603050405020304" pitchFamily="18" charset="0"/>
                <a:cs typeface="Times New Roman" panose="02020603050405020304" pitchFamily="18" charset="0"/>
              </a:rPr>
              <a:t>READING COMPREHENSION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DF7DED-ABEF-0295-86DB-B7DD09DADCBE}"/>
              </a:ext>
            </a:extLst>
          </p:cNvPr>
          <p:cNvSpPr>
            <a:spLocks noGrp="1"/>
          </p:cNvSpPr>
          <p:nvPr>
            <p:ph sz="quarter" idx="4"/>
          </p:nvPr>
        </p:nvSpPr>
        <p:spPr>
          <a:xfrm>
            <a:off x="1001486" y="1654629"/>
            <a:ext cx="10424541" cy="4609995"/>
          </a:xfrm>
        </p:spPr>
        <p:txBody>
          <a:bodyPr>
            <a:normAutofit fontScale="77500" lnSpcReduction="20000"/>
          </a:bodyPr>
          <a:lstStyle/>
          <a:p>
            <a:pPr marL="0" indent="0">
              <a:buNone/>
            </a:pPr>
            <a:r>
              <a:rPr lang="en-US" b="1" dirty="0"/>
              <a:t>                                                                         The Mysteries of the Ocean</a:t>
            </a:r>
            <a:endParaRPr lang="en-US" dirty="0"/>
          </a:p>
          <a:p>
            <a:pPr marL="0" indent="0">
              <a:lnSpc>
                <a:spcPct val="160000"/>
              </a:lnSpc>
              <a:buNone/>
            </a:pPr>
            <a:r>
              <a:rPr lang="en-US" dirty="0"/>
              <a:t>The ocean covers over 70% of the Earth's surface and is home to a vast array of life forms, many of which remain undiscovered. Scientists estimate that more than 80% of the ocean is still unexplored, making it one of the last frontiers on our planet. The deep sea is particularly intriguing, with its dark, cold waters and bizarre creatures adapted to extreme conditions. One of the most fascinating aspects of the ocean is its biodiversity. From colorful coral reefs teeming with fish to the mysterious depths where bioluminescent organisms glow, the ocean is a treasure trove of life. Many species have developed unique adaptations that allow them to thrive in their specific environments. For example, the anglerfish uses a bioluminescent lure to attract prey, while the octopus can change its color and texture to blend in with its surroundings. In addition to its rich biodiversity, the ocean plays a critical role in regulating the Earth's climate. It absorbs carbon dioxide from the atmosphere and produces a significant portion of the oxygen we breathe. However, human activities, such as pollution and overfishing, threaten the health of marine ecosystems. Protecting the ocean is essential for maintaining the balance of life on Earth. Exploring the ocean is not just about discovering new species; it is also about understanding the intricate connections within our planet's systems. As we learn more about the ocean, we gain insights that can help us address pressing environmental issues and ensure a sustainable future for all living beings.</a:t>
            </a:r>
          </a:p>
          <a:p>
            <a:endParaRPr lang="en-IN" dirty="0"/>
          </a:p>
        </p:txBody>
      </p:sp>
    </p:spTree>
    <p:extLst>
      <p:ext uri="{BB962C8B-B14F-4D97-AF65-F5344CB8AC3E}">
        <p14:creationId xmlns:p14="http://schemas.microsoft.com/office/powerpoint/2010/main" val="327198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E33AAA5-71AE-BA47-1FFC-AC50263B7AAF}"/>
              </a:ext>
            </a:extLst>
          </p:cNvPr>
          <p:cNvSpPr txBox="1"/>
          <p:nvPr/>
        </p:nvSpPr>
        <p:spPr>
          <a:xfrm>
            <a:off x="2253343" y="1491343"/>
            <a:ext cx="7277099" cy="409342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Question 1</a:t>
            </a:r>
            <a:r>
              <a:rPr lang="en-US" sz="2000" dirty="0">
                <a:latin typeface="Times New Roman" panose="02020603050405020304" pitchFamily="18" charset="0"/>
                <a:cs typeface="Times New Roman" panose="02020603050405020304" pitchFamily="18" charset="0"/>
              </a:rPr>
              <a:t>: What percentage of the Earth's surface is covered by the ocean?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Question 2</a:t>
            </a:r>
            <a:r>
              <a:rPr lang="en-US" sz="2000" dirty="0">
                <a:latin typeface="Times New Roman" panose="02020603050405020304" pitchFamily="18" charset="0"/>
                <a:cs typeface="Times New Roman" panose="02020603050405020304" pitchFamily="18" charset="0"/>
              </a:rPr>
              <a:t>: Why is the deep sea considered intriguing?</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Question 3</a:t>
            </a:r>
            <a:r>
              <a:rPr lang="en-US" sz="2000" dirty="0">
                <a:latin typeface="Times New Roman" panose="02020603050405020304" pitchFamily="18" charset="0"/>
                <a:cs typeface="Times New Roman" panose="02020603050405020304" pitchFamily="18" charset="0"/>
              </a:rPr>
              <a:t>: Name two adaptations mentioned in the passage that help marine creatures survive.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Question 4</a:t>
            </a:r>
            <a:r>
              <a:rPr lang="en-US" sz="2000" dirty="0">
                <a:latin typeface="Times New Roman" panose="02020603050405020304" pitchFamily="18" charset="0"/>
                <a:cs typeface="Times New Roman" panose="02020603050405020304" pitchFamily="18" charset="0"/>
              </a:rPr>
              <a:t>: What role does the ocean play in regulating the Earth's climate?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Question 5</a:t>
            </a:r>
            <a:r>
              <a:rPr lang="en-US" sz="2000" dirty="0">
                <a:latin typeface="Times New Roman" panose="02020603050405020304" pitchFamily="18" charset="0"/>
                <a:cs typeface="Times New Roman" panose="02020603050405020304" pitchFamily="18" charset="0"/>
              </a:rPr>
              <a:t>: Why is protecting the ocean important, according to the passage?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77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A82A46-F588-DD4E-15AA-BDDB230D7D7F}"/>
              </a:ext>
            </a:extLst>
          </p:cNvPr>
          <p:cNvSpPr txBox="1"/>
          <p:nvPr/>
        </p:nvSpPr>
        <p:spPr>
          <a:xfrm>
            <a:off x="2057400" y="1638638"/>
            <a:ext cx="8077200" cy="3275448"/>
          </a:xfrm>
          <a:prstGeom prst="rect">
            <a:avLst/>
          </a:prstGeom>
          <a:noFill/>
        </p:spPr>
        <p:txBody>
          <a:bodyPr wrap="square" rtlCol="0">
            <a:spAutoFit/>
          </a:bodyPr>
          <a:lstStyle/>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rPr>
              <a:t>Statement 1 :Some fruits are sweet.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Statement 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 apples are fruits.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Therefore, some apples are sweet.</a:t>
            </a:r>
          </a:p>
          <a:p>
            <a:pPr marL="457200" indent="-457200">
              <a:lnSpc>
                <a:spcPct val="150000"/>
              </a:lnSpc>
              <a:buAutoNum type="arabicPeriod"/>
            </a:pP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b="1" dirty="0"/>
              <a:t>Premise 1:</a:t>
            </a:r>
            <a:r>
              <a:rPr lang="en-US" sz="2000" dirty="0"/>
              <a:t> All students study.</a:t>
            </a:r>
            <a:br>
              <a:rPr lang="en-US" sz="2000" dirty="0"/>
            </a:br>
            <a:r>
              <a:rPr lang="en-US" sz="2000" b="1" dirty="0"/>
              <a:t>Premise 2:</a:t>
            </a:r>
            <a:r>
              <a:rPr lang="en-US" sz="2000" dirty="0"/>
              <a:t> Some students play sports.</a:t>
            </a:r>
            <a:br>
              <a:rPr lang="en-US" sz="2000" dirty="0"/>
            </a:br>
            <a:r>
              <a:rPr lang="en-US" sz="2000" b="1" dirty="0"/>
              <a:t>Conclusion:</a:t>
            </a:r>
            <a:r>
              <a:rPr lang="en-US" sz="2000" dirty="0"/>
              <a:t> Therefore, some students who study also play sports.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47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9E94DE-50DF-03E6-2F5A-5C58BF3BA34E}"/>
              </a:ext>
            </a:extLst>
          </p:cNvPr>
          <p:cNvSpPr txBox="1"/>
          <p:nvPr/>
        </p:nvSpPr>
        <p:spPr>
          <a:xfrm>
            <a:off x="3145972" y="990600"/>
            <a:ext cx="6357257" cy="4653646"/>
          </a:xfrm>
          <a:prstGeom prst="rect">
            <a:avLst/>
          </a:prstGeom>
          <a:noFill/>
        </p:spPr>
        <p:txBody>
          <a:bodyPr wrap="square" rtlCol="0">
            <a:spAutoFit/>
          </a:bodyPr>
          <a:lstStyle/>
          <a:p>
            <a:pPr>
              <a:lnSpc>
                <a:spcPct val="150000"/>
              </a:lnSpc>
            </a:pPr>
            <a:r>
              <a:rPr lang="en-US" dirty="0"/>
              <a:t>3. </a:t>
            </a:r>
            <a:r>
              <a:rPr lang="en-US" sz="2000" dirty="0">
                <a:latin typeface="Times New Roman" panose="02020603050405020304" pitchFamily="18" charset="0"/>
                <a:cs typeface="Times New Roman" panose="02020603050405020304" pitchFamily="18" charset="0"/>
              </a:rPr>
              <a:t>Statement :</a:t>
            </a:r>
          </a:p>
          <a:p>
            <a:pPr>
              <a:lnSpc>
                <a:spcPct val="150000"/>
              </a:lnSpc>
            </a:pPr>
            <a:r>
              <a:rPr lang="en-US" sz="2000" dirty="0">
                <a:latin typeface="Times New Roman" panose="02020603050405020304" pitchFamily="18" charset="0"/>
                <a:cs typeface="Times New Roman" panose="02020603050405020304" pitchFamily="18" charset="0"/>
              </a:rPr>
              <a:t>     1. Some trees are papers</a:t>
            </a:r>
          </a:p>
          <a:p>
            <a:pPr>
              <a:lnSpc>
                <a:spcPct val="150000"/>
              </a:lnSpc>
            </a:pPr>
            <a:r>
              <a:rPr lang="en-US" sz="2000" dirty="0">
                <a:latin typeface="Times New Roman" panose="02020603050405020304" pitchFamily="18" charset="0"/>
                <a:cs typeface="Times New Roman" panose="02020603050405020304" pitchFamily="18" charset="0"/>
              </a:rPr>
              <a:t>     2. All papers are inks</a:t>
            </a:r>
          </a:p>
          <a:p>
            <a:pPr>
              <a:lnSpc>
                <a:spcPct val="150000"/>
              </a:lnSpc>
            </a:pPr>
            <a:r>
              <a:rPr lang="en-US" sz="2000" dirty="0">
                <a:latin typeface="Times New Roman" panose="02020603050405020304" pitchFamily="18" charset="0"/>
                <a:cs typeface="Times New Roman" panose="02020603050405020304" pitchFamily="18" charset="0"/>
              </a:rPr>
              <a:t>     3. Some ink are blue</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Conclusion:</a:t>
            </a:r>
          </a:p>
          <a:p>
            <a:pPr>
              <a:lnSpc>
                <a:spcPct val="150000"/>
              </a:lnSpc>
            </a:pPr>
            <a:r>
              <a:rPr lang="en-US" sz="2000" dirty="0">
                <a:latin typeface="Times New Roman" panose="02020603050405020304" pitchFamily="18" charset="0"/>
                <a:cs typeface="Times New Roman" panose="02020603050405020304" pitchFamily="18" charset="0"/>
              </a:rPr>
              <a:t>     1. Some inks are trees</a:t>
            </a:r>
          </a:p>
          <a:p>
            <a:pPr>
              <a:lnSpc>
                <a:spcPct val="150000"/>
              </a:lnSpc>
            </a:pPr>
            <a:r>
              <a:rPr lang="en-US" sz="2000" dirty="0">
                <a:latin typeface="Times New Roman" panose="02020603050405020304" pitchFamily="18" charset="0"/>
                <a:cs typeface="Times New Roman" panose="02020603050405020304" pitchFamily="18" charset="0"/>
              </a:rPr>
              <a:t>     2. Some papers are tress</a:t>
            </a:r>
          </a:p>
          <a:p>
            <a:pPr>
              <a:lnSpc>
                <a:spcPct val="150000"/>
              </a:lnSpc>
            </a:pPr>
            <a:r>
              <a:rPr lang="en-US" sz="2000" dirty="0">
                <a:latin typeface="Times New Roman" panose="02020603050405020304" pitchFamily="18" charset="0"/>
                <a:cs typeface="Times New Roman" panose="02020603050405020304" pitchFamily="18" charset="0"/>
              </a:rPr>
              <a:t>     3. Some blue are paper</a:t>
            </a:r>
          </a:p>
          <a:p>
            <a:pPr>
              <a:lnSpc>
                <a:spcPct val="150000"/>
              </a:lnSpc>
            </a:pPr>
            <a:r>
              <a:rPr lang="en-US" sz="2000" dirty="0">
                <a:latin typeface="Times New Roman" panose="02020603050405020304" pitchFamily="18" charset="0"/>
                <a:cs typeface="Times New Roman" panose="02020603050405020304" pitchFamily="18" charset="0"/>
              </a:rPr>
              <a:t>     4. Some blue are ink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3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0E95BC2-1440-764E-F41C-23C4B8C4D55E}"/>
              </a:ext>
            </a:extLst>
          </p:cNvPr>
          <p:cNvSpPr txBox="1"/>
          <p:nvPr/>
        </p:nvSpPr>
        <p:spPr>
          <a:xfrm>
            <a:off x="3374572" y="936171"/>
            <a:ext cx="7086600" cy="5585632"/>
          </a:xfrm>
          <a:prstGeom prst="rect">
            <a:avLst/>
          </a:prstGeom>
          <a:noFill/>
        </p:spPr>
        <p:txBody>
          <a:bodyPr wrap="square" rtlCol="0">
            <a:spAutoFit/>
          </a:bodyPr>
          <a:lstStyle/>
          <a:p>
            <a:pPr algn="just">
              <a:lnSpc>
                <a:spcPct val="150000"/>
              </a:lnSpc>
            </a:pPr>
            <a:r>
              <a:rPr lang="en-US" dirty="0"/>
              <a:t>4. </a:t>
            </a:r>
            <a:r>
              <a:rPr lang="en-US" sz="2000" dirty="0"/>
              <a:t>Statements:</a:t>
            </a:r>
          </a:p>
          <a:p>
            <a:pPr algn="just">
              <a:lnSpc>
                <a:spcPct val="150000"/>
              </a:lnSpc>
            </a:pPr>
            <a:r>
              <a:rPr lang="en-US" sz="2000" dirty="0"/>
              <a:t>    1. All chairs are table</a:t>
            </a:r>
          </a:p>
          <a:p>
            <a:pPr algn="just">
              <a:lnSpc>
                <a:spcPct val="150000"/>
              </a:lnSpc>
            </a:pPr>
            <a:r>
              <a:rPr lang="en-US" sz="2000" dirty="0"/>
              <a:t>    2. No table is Sofa</a:t>
            </a:r>
          </a:p>
          <a:p>
            <a:pPr algn="just">
              <a:lnSpc>
                <a:spcPct val="150000"/>
              </a:lnSpc>
            </a:pPr>
            <a:r>
              <a:rPr lang="en-US" sz="2000" dirty="0"/>
              <a:t>    3. Some sofa are wood</a:t>
            </a:r>
          </a:p>
          <a:p>
            <a:pPr algn="just">
              <a:lnSpc>
                <a:spcPct val="150000"/>
              </a:lnSpc>
            </a:pPr>
            <a:r>
              <a:rPr lang="en-US" sz="2000" dirty="0"/>
              <a:t>    4. No wood is Brown</a:t>
            </a:r>
          </a:p>
          <a:p>
            <a:pPr algn="just">
              <a:lnSpc>
                <a:spcPct val="150000"/>
              </a:lnSpc>
            </a:pPr>
            <a:endParaRPr lang="en-US" sz="2000" dirty="0"/>
          </a:p>
          <a:p>
            <a:pPr algn="just">
              <a:lnSpc>
                <a:spcPct val="150000"/>
              </a:lnSpc>
            </a:pPr>
            <a:r>
              <a:rPr lang="en-US" sz="2000" dirty="0"/>
              <a:t>  Conclusion:</a:t>
            </a:r>
          </a:p>
          <a:p>
            <a:pPr algn="just">
              <a:lnSpc>
                <a:spcPct val="150000"/>
              </a:lnSpc>
            </a:pPr>
            <a:r>
              <a:rPr lang="en-US" sz="2000" dirty="0"/>
              <a:t>    1. Some Table are chair</a:t>
            </a:r>
          </a:p>
          <a:p>
            <a:pPr algn="just">
              <a:lnSpc>
                <a:spcPct val="150000"/>
              </a:lnSpc>
            </a:pPr>
            <a:r>
              <a:rPr lang="en-US" sz="2000" dirty="0"/>
              <a:t>    2. Some wood are sofa</a:t>
            </a:r>
          </a:p>
          <a:p>
            <a:pPr algn="just">
              <a:lnSpc>
                <a:spcPct val="150000"/>
              </a:lnSpc>
            </a:pPr>
            <a:r>
              <a:rPr lang="en-US" sz="2000" dirty="0"/>
              <a:t>    3. Some brown are chair</a:t>
            </a:r>
          </a:p>
          <a:p>
            <a:pPr algn="just">
              <a:lnSpc>
                <a:spcPct val="150000"/>
              </a:lnSpc>
            </a:pPr>
            <a:r>
              <a:rPr lang="en-US" sz="2000" dirty="0"/>
              <a:t>    4. Some brown are sofa</a:t>
            </a:r>
          </a:p>
          <a:p>
            <a:pPr algn="just">
              <a:lnSpc>
                <a:spcPct val="150000"/>
              </a:lnSpc>
            </a:pPr>
            <a:r>
              <a:rPr lang="en-US" sz="2000" dirty="0"/>
              <a:t>    5. All sofa are wood</a:t>
            </a:r>
          </a:p>
        </p:txBody>
      </p:sp>
    </p:spTree>
    <p:extLst>
      <p:ext uri="{BB962C8B-B14F-4D97-AF65-F5344CB8AC3E}">
        <p14:creationId xmlns:p14="http://schemas.microsoft.com/office/powerpoint/2010/main" val="210250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8237-9ABC-01B2-6F73-E1A481D4F8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VERBAL 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82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32E0DA-C7EE-AD0B-FA1C-B8140086887F}"/>
              </a:ext>
            </a:extLst>
          </p:cNvPr>
          <p:cNvSpPr txBox="1"/>
          <p:nvPr/>
        </p:nvSpPr>
        <p:spPr>
          <a:xfrm>
            <a:off x="3320144" y="641198"/>
            <a:ext cx="4648200" cy="954107"/>
          </a:xfrm>
          <a:prstGeom prst="rect">
            <a:avLst/>
          </a:prstGeom>
          <a:noFill/>
        </p:spPr>
        <p:txBody>
          <a:bodyPr wrap="square" rtlCol="0">
            <a:spAutoFit/>
          </a:bodyPr>
          <a:lstStyle/>
          <a:p>
            <a:r>
              <a:rPr lang="en-US" sz="28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SYNONYMS - MEANINGS</a:t>
            </a:r>
            <a:endParaRPr lang="en-IN" sz="2800" dirty="0">
              <a:ln w="0"/>
              <a:gradFill>
                <a:gsLst>
                  <a:gs pos="21000">
                    <a:srgbClr val="53575C"/>
                  </a:gs>
                  <a:gs pos="88000">
                    <a:srgbClr val="C5C7CA"/>
                  </a:gs>
                </a:gsLst>
                <a:lin ang="5400000"/>
              </a:gradFill>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D41985F-BBB3-9AC6-FD7C-F9D62800B74C}"/>
              </a:ext>
            </a:extLst>
          </p:cNvPr>
          <p:cNvSpPr txBox="1"/>
          <p:nvPr/>
        </p:nvSpPr>
        <p:spPr>
          <a:xfrm>
            <a:off x="1861459" y="1608301"/>
            <a:ext cx="4310743" cy="1323439"/>
          </a:xfrm>
          <a:prstGeom prst="rect">
            <a:avLst/>
          </a:prstGeom>
          <a:noFill/>
        </p:spPr>
        <p:txBody>
          <a:bodyPr wrap="square" rtlCol="0">
            <a:spAutoFit/>
          </a:bodyPr>
          <a:lstStyle/>
          <a:p>
            <a:r>
              <a:rPr lang="en-US" dirty="0"/>
              <a:t>1.</a:t>
            </a:r>
            <a:r>
              <a:rPr lang="en-US" sz="2000" dirty="0">
                <a:latin typeface="Times New Roman" panose="02020603050405020304" pitchFamily="18" charset="0"/>
                <a:cs typeface="Times New Roman" panose="02020603050405020304" pitchFamily="18" charset="0"/>
              </a:rPr>
              <a:t>She made a perfect presentation.</a:t>
            </a:r>
          </a:p>
          <a:p>
            <a:r>
              <a:rPr lang="en-US" sz="2000" dirty="0">
                <a:latin typeface="Times New Roman" panose="02020603050405020304" pitchFamily="18" charset="0"/>
                <a:cs typeface="Times New Roman" panose="02020603050405020304" pitchFamily="18" charset="0"/>
              </a:rPr>
              <a:t>   What is the synonym of  “Perfect”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aweful   b) bad   c) excellent   d) fault </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9735C9-784E-B027-022B-2880C5151070}"/>
              </a:ext>
            </a:extLst>
          </p:cNvPr>
          <p:cNvSpPr txBox="1"/>
          <p:nvPr/>
        </p:nvSpPr>
        <p:spPr>
          <a:xfrm>
            <a:off x="4392386" y="3203653"/>
            <a:ext cx="4310743" cy="1477328"/>
          </a:xfrm>
          <a:prstGeom prst="rect">
            <a:avLst/>
          </a:prstGeom>
          <a:noFill/>
        </p:spPr>
        <p:txBody>
          <a:bodyPr wrap="square" rtlCol="0">
            <a:spAutoFit/>
          </a:bodyPr>
          <a:lstStyle/>
          <a:p>
            <a:r>
              <a:rPr lang="en-US" dirty="0"/>
              <a:t>2. My sister gets jumpy when no one is at home with her </a:t>
            </a:r>
          </a:p>
          <a:p>
            <a:r>
              <a:rPr lang="en-US" dirty="0"/>
              <a:t>  What is the synonym of “jumpy” ?</a:t>
            </a:r>
          </a:p>
          <a:p>
            <a:endParaRPr lang="en-US" dirty="0"/>
          </a:p>
          <a:p>
            <a:r>
              <a:rPr lang="en-US" dirty="0"/>
              <a:t>a) Happy  b) joyful  c) nervous  d) blissful</a:t>
            </a:r>
            <a:endParaRPr lang="en-IN" dirty="0"/>
          </a:p>
        </p:txBody>
      </p:sp>
      <p:sp>
        <p:nvSpPr>
          <p:cNvPr id="13" name="TextBox 12">
            <a:extLst>
              <a:ext uri="{FF2B5EF4-FFF2-40B4-BE49-F238E27FC236}">
                <a16:creationId xmlns:a16="http://schemas.microsoft.com/office/drawing/2014/main" id="{5DE1CEF0-BE4C-ED8F-8773-67FC9C82E0DE}"/>
              </a:ext>
            </a:extLst>
          </p:cNvPr>
          <p:cNvSpPr txBox="1"/>
          <p:nvPr/>
        </p:nvSpPr>
        <p:spPr>
          <a:xfrm>
            <a:off x="1861459" y="5076004"/>
            <a:ext cx="4310743" cy="1477328"/>
          </a:xfrm>
          <a:prstGeom prst="rect">
            <a:avLst/>
          </a:prstGeom>
          <a:noFill/>
        </p:spPr>
        <p:txBody>
          <a:bodyPr wrap="square" rtlCol="0">
            <a:spAutoFit/>
          </a:bodyPr>
          <a:lstStyle/>
          <a:p>
            <a:r>
              <a:rPr lang="en-US" dirty="0"/>
              <a:t>3. I didn’t eat anything this morning, and I m ravenous.</a:t>
            </a:r>
          </a:p>
          <a:p>
            <a:r>
              <a:rPr lang="en-US" dirty="0"/>
              <a:t>  What is the synonym of “ravenous”?</a:t>
            </a:r>
          </a:p>
          <a:p>
            <a:endParaRPr lang="en-US" dirty="0"/>
          </a:p>
          <a:p>
            <a:r>
              <a:rPr lang="en-US" dirty="0"/>
              <a:t>a) Full  b) dirty  c) starving  d) sleepy</a:t>
            </a:r>
            <a:endParaRPr lang="en-IN" dirty="0"/>
          </a:p>
        </p:txBody>
      </p:sp>
      <p:sp>
        <p:nvSpPr>
          <p:cNvPr id="14" name="Cloud 13">
            <a:extLst>
              <a:ext uri="{FF2B5EF4-FFF2-40B4-BE49-F238E27FC236}">
                <a16:creationId xmlns:a16="http://schemas.microsoft.com/office/drawing/2014/main" id="{E0B346A4-0F40-8AF8-B9FF-B646711B4A49}"/>
              </a:ext>
            </a:extLst>
          </p:cNvPr>
          <p:cNvSpPr/>
          <p:nvPr/>
        </p:nvSpPr>
        <p:spPr>
          <a:xfrm>
            <a:off x="6215743" y="1678944"/>
            <a:ext cx="1611086" cy="102059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excellent</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Cloud 14">
            <a:extLst>
              <a:ext uri="{FF2B5EF4-FFF2-40B4-BE49-F238E27FC236}">
                <a16:creationId xmlns:a16="http://schemas.microsoft.com/office/drawing/2014/main" id="{C576B654-70CD-854C-5EE8-A46DEF0ACF1F}"/>
              </a:ext>
            </a:extLst>
          </p:cNvPr>
          <p:cNvSpPr/>
          <p:nvPr/>
        </p:nvSpPr>
        <p:spPr>
          <a:xfrm>
            <a:off x="2514601" y="3592402"/>
            <a:ext cx="1611086" cy="913937"/>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nervous</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Cloud 15">
            <a:extLst>
              <a:ext uri="{FF2B5EF4-FFF2-40B4-BE49-F238E27FC236}">
                <a16:creationId xmlns:a16="http://schemas.microsoft.com/office/drawing/2014/main" id="{08BDDAF8-D15F-5776-AFC5-A34622F3AAE5}"/>
              </a:ext>
            </a:extLst>
          </p:cNvPr>
          <p:cNvSpPr/>
          <p:nvPr/>
        </p:nvSpPr>
        <p:spPr>
          <a:xfrm>
            <a:off x="6379029" y="5367716"/>
            <a:ext cx="1447799" cy="914400"/>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starving</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594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80">
                                          <p:stCondLst>
                                            <p:cond delay="0"/>
                                          </p:stCondLst>
                                        </p:cTn>
                                        <p:tgtEl>
                                          <p:spTgt spid="14"/>
                                        </p:tgtEl>
                                      </p:cBhvr>
                                    </p:animEffect>
                                    <p:anim calcmode="lin" valueType="num">
                                      <p:cBhvr>
                                        <p:cTn id="2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7" dur="26">
                                          <p:stCondLst>
                                            <p:cond delay="650"/>
                                          </p:stCondLst>
                                        </p:cTn>
                                        <p:tgtEl>
                                          <p:spTgt spid="14"/>
                                        </p:tgtEl>
                                      </p:cBhvr>
                                      <p:to x="100000" y="60000"/>
                                    </p:animScale>
                                    <p:animScale>
                                      <p:cBhvr>
                                        <p:cTn id="28" dur="166" decel="50000">
                                          <p:stCondLst>
                                            <p:cond delay="676"/>
                                          </p:stCondLst>
                                        </p:cTn>
                                        <p:tgtEl>
                                          <p:spTgt spid="14"/>
                                        </p:tgtEl>
                                      </p:cBhvr>
                                      <p:to x="100000" y="100000"/>
                                    </p:animScale>
                                    <p:animScale>
                                      <p:cBhvr>
                                        <p:cTn id="29" dur="26">
                                          <p:stCondLst>
                                            <p:cond delay="1312"/>
                                          </p:stCondLst>
                                        </p:cTn>
                                        <p:tgtEl>
                                          <p:spTgt spid="14"/>
                                        </p:tgtEl>
                                      </p:cBhvr>
                                      <p:to x="100000" y="80000"/>
                                    </p:animScale>
                                    <p:animScale>
                                      <p:cBhvr>
                                        <p:cTn id="30" dur="166" decel="50000">
                                          <p:stCondLst>
                                            <p:cond delay="1338"/>
                                          </p:stCondLst>
                                        </p:cTn>
                                        <p:tgtEl>
                                          <p:spTgt spid="14"/>
                                        </p:tgtEl>
                                      </p:cBhvr>
                                      <p:to x="100000" y="100000"/>
                                    </p:animScale>
                                    <p:animScale>
                                      <p:cBhvr>
                                        <p:cTn id="31" dur="26">
                                          <p:stCondLst>
                                            <p:cond delay="1642"/>
                                          </p:stCondLst>
                                        </p:cTn>
                                        <p:tgtEl>
                                          <p:spTgt spid="14"/>
                                        </p:tgtEl>
                                      </p:cBhvr>
                                      <p:to x="100000" y="90000"/>
                                    </p:animScale>
                                    <p:animScale>
                                      <p:cBhvr>
                                        <p:cTn id="32" dur="166" decel="50000">
                                          <p:stCondLst>
                                            <p:cond delay="1668"/>
                                          </p:stCondLst>
                                        </p:cTn>
                                        <p:tgtEl>
                                          <p:spTgt spid="14"/>
                                        </p:tgtEl>
                                      </p:cBhvr>
                                      <p:to x="100000" y="100000"/>
                                    </p:animScale>
                                    <p:animScale>
                                      <p:cBhvr>
                                        <p:cTn id="33" dur="26">
                                          <p:stCondLst>
                                            <p:cond delay="1808"/>
                                          </p:stCondLst>
                                        </p:cTn>
                                        <p:tgtEl>
                                          <p:spTgt spid="14"/>
                                        </p:tgtEl>
                                      </p:cBhvr>
                                      <p:to x="100000" y="95000"/>
                                    </p:animScale>
                                    <p:animScale>
                                      <p:cBhvr>
                                        <p:cTn id="34" dur="166" decel="50000">
                                          <p:stCondLst>
                                            <p:cond delay="1834"/>
                                          </p:stCondLst>
                                        </p:cTn>
                                        <p:tgtEl>
                                          <p:spTgt spid="14"/>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80">
                                          <p:stCondLst>
                                            <p:cond delay="0"/>
                                          </p:stCondLst>
                                        </p:cTn>
                                        <p:tgtEl>
                                          <p:spTgt spid="15"/>
                                        </p:tgtEl>
                                      </p:cBhvr>
                                    </p:animEffect>
                                    <p:anim calcmode="lin" valueType="num">
                                      <p:cBhvr>
                                        <p:cTn id="4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2" dur="26">
                                          <p:stCondLst>
                                            <p:cond delay="650"/>
                                          </p:stCondLst>
                                        </p:cTn>
                                        <p:tgtEl>
                                          <p:spTgt spid="15"/>
                                        </p:tgtEl>
                                      </p:cBhvr>
                                      <p:to x="100000" y="60000"/>
                                    </p:animScale>
                                    <p:animScale>
                                      <p:cBhvr>
                                        <p:cTn id="53" dur="166" decel="50000">
                                          <p:stCondLst>
                                            <p:cond delay="676"/>
                                          </p:stCondLst>
                                        </p:cTn>
                                        <p:tgtEl>
                                          <p:spTgt spid="15"/>
                                        </p:tgtEl>
                                      </p:cBhvr>
                                      <p:to x="100000" y="100000"/>
                                    </p:animScale>
                                    <p:animScale>
                                      <p:cBhvr>
                                        <p:cTn id="54" dur="26">
                                          <p:stCondLst>
                                            <p:cond delay="1312"/>
                                          </p:stCondLst>
                                        </p:cTn>
                                        <p:tgtEl>
                                          <p:spTgt spid="15"/>
                                        </p:tgtEl>
                                      </p:cBhvr>
                                      <p:to x="100000" y="80000"/>
                                    </p:animScale>
                                    <p:animScale>
                                      <p:cBhvr>
                                        <p:cTn id="55" dur="166" decel="50000">
                                          <p:stCondLst>
                                            <p:cond delay="1338"/>
                                          </p:stCondLst>
                                        </p:cTn>
                                        <p:tgtEl>
                                          <p:spTgt spid="15"/>
                                        </p:tgtEl>
                                      </p:cBhvr>
                                      <p:to x="100000" y="100000"/>
                                    </p:animScale>
                                    <p:animScale>
                                      <p:cBhvr>
                                        <p:cTn id="56" dur="26">
                                          <p:stCondLst>
                                            <p:cond delay="1642"/>
                                          </p:stCondLst>
                                        </p:cTn>
                                        <p:tgtEl>
                                          <p:spTgt spid="15"/>
                                        </p:tgtEl>
                                      </p:cBhvr>
                                      <p:to x="100000" y="90000"/>
                                    </p:animScale>
                                    <p:animScale>
                                      <p:cBhvr>
                                        <p:cTn id="57" dur="166" decel="50000">
                                          <p:stCondLst>
                                            <p:cond delay="1668"/>
                                          </p:stCondLst>
                                        </p:cTn>
                                        <p:tgtEl>
                                          <p:spTgt spid="15"/>
                                        </p:tgtEl>
                                      </p:cBhvr>
                                      <p:to x="100000" y="100000"/>
                                    </p:animScale>
                                    <p:animScale>
                                      <p:cBhvr>
                                        <p:cTn id="58" dur="26">
                                          <p:stCondLst>
                                            <p:cond delay="1808"/>
                                          </p:stCondLst>
                                        </p:cTn>
                                        <p:tgtEl>
                                          <p:spTgt spid="15"/>
                                        </p:tgtEl>
                                      </p:cBhvr>
                                      <p:to x="100000" y="95000"/>
                                    </p:animScale>
                                    <p:animScale>
                                      <p:cBhvr>
                                        <p:cTn id="59" dur="166" decel="50000">
                                          <p:stCondLst>
                                            <p:cond delay="1834"/>
                                          </p:stCondLst>
                                        </p:cTn>
                                        <p:tgtEl>
                                          <p:spTgt spid="15"/>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80">
                                          <p:stCondLst>
                                            <p:cond delay="0"/>
                                          </p:stCondLst>
                                        </p:cTn>
                                        <p:tgtEl>
                                          <p:spTgt spid="16"/>
                                        </p:tgtEl>
                                      </p:cBhvr>
                                    </p:animEffect>
                                    <p:anim calcmode="lin" valueType="num">
                                      <p:cBhvr>
                                        <p:cTn id="7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7" dur="26">
                                          <p:stCondLst>
                                            <p:cond delay="650"/>
                                          </p:stCondLst>
                                        </p:cTn>
                                        <p:tgtEl>
                                          <p:spTgt spid="16"/>
                                        </p:tgtEl>
                                      </p:cBhvr>
                                      <p:to x="100000" y="60000"/>
                                    </p:animScale>
                                    <p:animScale>
                                      <p:cBhvr>
                                        <p:cTn id="78" dur="166" decel="50000">
                                          <p:stCondLst>
                                            <p:cond delay="676"/>
                                          </p:stCondLst>
                                        </p:cTn>
                                        <p:tgtEl>
                                          <p:spTgt spid="16"/>
                                        </p:tgtEl>
                                      </p:cBhvr>
                                      <p:to x="100000" y="100000"/>
                                    </p:animScale>
                                    <p:animScale>
                                      <p:cBhvr>
                                        <p:cTn id="79" dur="26">
                                          <p:stCondLst>
                                            <p:cond delay="1312"/>
                                          </p:stCondLst>
                                        </p:cTn>
                                        <p:tgtEl>
                                          <p:spTgt spid="16"/>
                                        </p:tgtEl>
                                      </p:cBhvr>
                                      <p:to x="100000" y="80000"/>
                                    </p:animScale>
                                    <p:animScale>
                                      <p:cBhvr>
                                        <p:cTn id="80" dur="166" decel="50000">
                                          <p:stCondLst>
                                            <p:cond delay="1338"/>
                                          </p:stCondLst>
                                        </p:cTn>
                                        <p:tgtEl>
                                          <p:spTgt spid="16"/>
                                        </p:tgtEl>
                                      </p:cBhvr>
                                      <p:to x="100000" y="100000"/>
                                    </p:animScale>
                                    <p:animScale>
                                      <p:cBhvr>
                                        <p:cTn id="81" dur="26">
                                          <p:stCondLst>
                                            <p:cond delay="1642"/>
                                          </p:stCondLst>
                                        </p:cTn>
                                        <p:tgtEl>
                                          <p:spTgt spid="16"/>
                                        </p:tgtEl>
                                      </p:cBhvr>
                                      <p:to x="100000" y="90000"/>
                                    </p:animScale>
                                    <p:animScale>
                                      <p:cBhvr>
                                        <p:cTn id="82" dur="166" decel="50000">
                                          <p:stCondLst>
                                            <p:cond delay="1668"/>
                                          </p:stCondLst>
                                        </p:cTn>
                                        <p:tgtEl>
                                          <p:spTgt spid="16"/>
                                        </p:tgtEl>
                                      </p:cBhvr>
                                      <p:to x="100000" y="100000"/>
                                    </p:animScale>
                                    <p:animScale>
                                      <p:cBhvr>
                                        <p:cTn id="83" dur="26">
                                          <p:stCondLst>
                                            <p:cond delay="1808"/>
                                          </p:stCondLst>
                                        </p:cTn>
                                        <p:tgtEl>
                                          <p:spTgt spid="16"/>
                                        </p:tgtEl>
                                      </p:cBhvr>
                                      <p:to x="100000" y="95000"/>
                                    </p:animScale>
                                    <p:animScale>
                                      <p:cBhvr>
                                        <p:cTn id="8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0302DA2-4D3C-E48F-6066-B123D208D21E}"/>
              </a:ext>
            </a:extLst>
          </p:cNvPr>
          <p:cNvSpPr txBox="1"/>
          <p:nvPr/>
        </p:nvSpPr>
        <p:spPr>
          <a:xfrm>
            <a:off x="1088571" y="740228"/>
            <a:ext cx="6346371" cy="3235822"/>
          </a:xfrm>
          <a:prstGeom prst="rect">
            <a:avLst/>
          </a:prstGeom>
          <a:noFill/>
        </p:spPr>
        <p:txBody>
          <a:bodyPr wrap="square" rtlCol="0">
            <a:spAutoFit/>
          </a:bodyPr>
          <a:lstStyle/>
          <a:p>
            <a:pPr>
              <a:lnSpc>
                <a:spcPct val="150000"/>
              </a:lnSpc>
            </a:pPr>
            <a:r>
              <a:rPr lang="en-US" dirty="0"/>
              <a:t>4. </a:t>
            </a:r>
            <a:r>
              <a:rPr lang="en-US" sz="2000" dirty="0"/>
              <a:t>Choose the word closest in meaning to the given word.</a:t>
            </a:r>
          </a:p>
          <a:p>
            <a:pPr>
              <a:lnSpc>
                <a:spcPct val="150000"/>
              </a:lnSpc>
            </a:pPr>
            <a:r>
              <a:rPr lang="en-US" sz="2000" i="1" dirty="0"/>
              <a:t>Select the synonym of the word "</a:t>
            </a:r>
            <a:r>
              <a:rPr lang="en-US" sz="2000" b="1" i="1" dirty="0"/>
              <a:t>Benevolent</a:t>
            </a:r>
            <a:r>
              <a:rPr lang="en-US" sz="2000" i="1" dirty="0"/>
              <a:t>".</a:t>
            </a:r>
            <a:br>
              <a:rPr lang="en-US" sz="2000" dirty="0"/>
            </a:br>
            <a:r>
              <a:rPr lang="en-US" sz="2000" dirty="0"/>
              <a:t>a) Cruel</a:t>
            </a:r>
            <a:br>
              <a:rPr lang="en-US" sz="2000" dirty="0"/>
            </a:br>
            <a:r>
              <a:rPr lang="en-US" sz="2000" dirty="0"/>
              <a:t>b) Generous</a:t>
            </a:r>
            <a:br>
              <a:rPr lang="en-US" sz="2000" dirty="0"/>
            </a:br>
            <a:r>
              <a:rPr lang="en-US" sz="2000" dirty="0"/>
              <a:t>c) Harsh</a:t>
            </a:r>
            <a:br>
              <a:rPr lang="en-US" sz="2000" dirty="0"/>
            </a:br>
            <a:r>
              <a:rPr lang="en-US" sz="2000" dirty="0"/>
              <a:t>d) Unkind</a:t>
            </a:r>
            <a:br>
              <a:rPr lang="en-US" dirty="0"/>
            </a:br>
            <a:endParaRPr lang="en-IN" dirty="0"/>
          </a:p>
        </p:txBody>
      </p:sp>
      <p:sp>
        <p:nvSpPr>
          <p:cNvPr id="9" name="Speech Bubble: Oval 8">
            <a:extLst>
              <a:ext uri="{FF2B5EF4-FFF2-40B4-BE49-F238E27FC236}">
                <a16:creationId xmlns:a16="http://schemas.microsoft.com/office/drawing/2014/main" id="{8BD7F22C-F24B-0A9D-61D9-398451363D70}"/>
              </a:ext>
            </a:extLst>
          </p:cNvPr>
          <p:cNvSpPr/>
          <p:nvPr/>
        </p:nvSpPr>
        <p:spPr>
          <a:xfrm>
            <a:off x="3347355" y="1911824"/>
            <a:ext cx="1643743" cy="892629"/>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Generous</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F4255C50-8442-A0A0-D87C-21BE92CECFA0}"/>
              </a:ext>
            </a:extLst>
          </p:cNvPr>
          <p:cNvSpPr txBox="1"/>
          <p:nvPr/>
        </p:nvSpPr>
        <p:spPr>
          <a:xfrm>
            <a:off x="3537857" y="3429000"/>
            <a:ext cx="7467599" cy="3268652"/>
          </a:xfrm>
          <a:prstGeom prst="rect">
            <a:avLst/>
          </a:prstGeom>
          <a:noFill/>
        </p:spPr>
        <p:txBody>
          <a:bodyPr wrap="square" rtlCol="0">
            <a:spAutoFit/>
          </a:bodyPr>
          <a:lstStyle/>
          <a:p>
            <a:pPr>
              <a:lnSpc>
                <a:spcPct val="150000"/>
              </a:lnSpc>
            </a:pPr>
            <a:r>
              <a:rPr lang="en-US" dirty="0"/>
              <a:t>5. </a:t>
            </a:r>
            <a:r>
              <a:rPr lang="en-US" sz="2000" dirty="0">
                <a:latin typeface="Times New Roman" panose="02020603050405020304" pitchFamily="18" charset="0"/>
                <a:cs typeface="Times New Roman" panose="02020603050405020304" pitchFamily="18" charset="0"/>
              </a:rPr>
              <a:t>Identify the word with a similar meaning based on how it is used in a sentence.</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She had a _______ sense of fashion that everyone admired.</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Awful</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Exquisite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Plain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Dull</a:t>
            </a:r>
            <a:endParaRPr lang="en-IN" sz="2000" dirty="0">
              <a:latin typeface="Times New Roman" panose="02020603050405020304" pitchFamily="18" charset="0"/>
              <a:cs typeface="Times New Roman" panose="02020603050405020304" pitchFamily="18" charset="0"/>
            </a:endParaRPr>
          </a:p>
        </p:txBody>
      </p:sp>
      <p:sp>
        <p:nvSpPr>
          <p:cNvPr id="12" name="Speech Bubble: Oval 11">
            <a:extLst>
              <a:ext uri="{FF2B5EF4-FFF2-40B4-BE49-F238E27FC236}">
                <a16:creationId xmlns:a16="http://schemas.microsoft.com/office/drawing/2014/main" id="{93B105E9-214A-9459-AFE5-9B618B1CD6F1}"/>
              </a:ext>
            </a:extLst>
          </p:cNvPr>
          <p:cNvSpPr/>
          <p:nvPr/>
        </p:nvSpPr>
        <p:spPr>
          <a:xfrm>
            <a:off x="5617028" y="5195250"/>
            <a:ext cx="1611085" cy="936171"/>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Exquisite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35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anim calcmode="lin" valueType="num">
                                      <p:cBhvr>
                                        <p:cTn id="16" dur="2000" fill="hold"/>
                                        <p:tgtEl>
                                          <p:spTgt spid="9"/>
                                        </p:tgtEl>
                                        <p:attrNameLst>
                                          <p:attrName>ppt_w</p:attrName>
                                        </p:attrNameLst>
                                      </p:cBhvr>
                                      <p:tavLst>
                                        <p:tav tm="0" fmla="#ppt_w*sin(2.5*pi*$)">
                                          <p:val>
                                            <p:fltVal val="0"/>
                                          </p:val>
                                        </p:tav>
                                        <p:tav tm="100000">
                                          <p:val>
                                            <p:fltVal val="1"/>
                                          </p:val>
                                        </p:tav>
                                      </p:tavLst>
                                    </p:anim>
                                    <p:anim calcmode="lin" valueType="num">
                                      <p:cBhvr>
                                        <p:cTn id="17"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fade">
                                      <p:cBhvr>
                                        <p:cTn id="25" dur="500"/>
                                        <p:tgtEl>
                                          <p:spTgt spid="1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2000"/>
                                        <p:tgtEl>
                                          <p:spTgt spid="12"/>
                                        </p:tgtEl>
                                      </p:cBhvr>
                                    </p:animEffect>
                                    <p:anim calcmode="lin" valueType="num">
                                      <p:cBhvr>
                                        <p:cTn id="31" dur="2000" fill="hold"/>
                                        <p:tgtEl>
                                          <p:spTgt spid="12"/>
                                        </p:tgtEl>
                                        <p:attrNameLst>
                                          <p:attrName>ppt_w</p:attrName>
                                        </p:attrNameLst>
                                      </p:cBhvr>
                                      <p:tavLst>
                                        <p:tav tm="0" fmla="#ppt_w*sin(2.5*pi*$)">
                                          <p:val>
                                            <p:fltVal val="0"/>
                                          </p:val>
                                        </p:tav>
                                        <p:tav tm="100000">
                                          <p:val>
                                            <p:fltVal val="1"/>
                                          </p:val>
                                        </p:tav>
                                      </p:tavLst>
                                    </p:anim>
                                    <p:anim calcmode="lin" valueType="num">
                                      <p:cBhvr>
                                        <p:cTn id="32"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0FDC9F-A5B8-4084-B167-67D00B8C2130}"/>
              </a:ext>
            </a:extLst>
          </p:cNvPr>
          <p:cNvSpPr txBox="1"/>
          <p:nvPr/>
        </p:nvSpPr>
        <p:spPr>
          <a:xfrm>
            <a:off x="1099458" y="849086"/>
            <a:ext cx="6542314" cy="5115311"/>
          </a:xfrm>
          <a:prstGeom prst="rect">
            <a:avLst/>
          </a:prstGeom>
          <a:noFill/>
        </p:spPr>
        <p:txBody>
          <a:bodyPr wrap="square" rtlCol="0">
            <a:spAutoFit/>
          </a:bodyPr>
          <a:lstStyle/>
          <a:p>
            <a:pPr>
              <a:lnSpc>
                <a:spcPct val="150000"/>
              </a:lnSpc>
            </a:pPr>
            <a:r>
              <a:rPr lang="en-US" dirty="0"/>
              <a:t>6</a:t>
            </a:r>
            <a:r>
              <a:rPr lang="en-US" sz="2000" dirty="0"/>
              <a:t>. </a:t>
            </a:r>
            <a:r>
              <a:rPr lang="en-US" sz="2000" b="1" dirty="0">
                <a:latin typeface="Times New Roman" panose="02020603050405020304" pitchFamily="18" charset="0"/>
                <a:cs typeface="Times New Roman" panose="02020603050405020304" pitchFamily="18" charset="0"/>
              </a:rPr>
              <a:t>Matching Synonyms</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Match the given words with their synonyms from a list of options.</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Column A </a:t>
            </a:r>
            <a:r>
              <a:rPr lang="en-IN" sz="2000" dirty="0">
                <a:latin typeface="Times New Roman" panose="02020603050405020304" pitchFamily="18" charset="0"/>
                <a:cs typeface="Times New Roman" panose="02020603050405020304" pitchFamily="18" charset="0"/>
              </a:rPr>
              <a:t> | </a:t>
            </a:r>
            <a:r>
              <a:rPr lang="en-IN" sz="2000" b="1" dirty="0">
                <a:latin typeface="Times New Roman" panose="02020603050405020304" pitchFamily="18" charset="0"/>
                <a:cs typeface="Times New Roman" panose="02020603050405020304" pitchFamily="18" charset="0"/>
              </a:rPr>
              <a:t>Column B</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Rigid | Begin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Commence  | Inflexible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Abundant | Hopeless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Despair | </a:t>
            </a:r>
            <a:r>
              <a:rPr lang="en-IN" sz="2000" dirty="0"/>
              <a:t>Plentiful</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8" name="Thought Bubble: Cloud 7">
            <a:extLst>
              <a:ext uri="{FF2B5EF4-FFF2-40B4-BE49-F238E27FC236}">
                <a16:creationId xmlns:a16="http://schemas.microsoft.com/office/drawing/2014/main" id="{F1694C3F-870E-E93B-9311-C83A259D301E}"/>
              </a:ext>
            </a:extLst>
          </p:cNvPr>
          <p:cNvSpPr/>
          <p:nvPr/>
        </p:nvSpPr>
        <p:spPr>
          <a:xfrm>
            <a:off x="4942115" y="3429000"/>
            <a:ext cx="4495800" cy="2476466"/>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ptos Display" panose="020B0004020202020204" pitchFamily="34" charset="0"/>
              </a:rPr>
              <a:t>Rigid – Inflexible</a:t>
            </a:r>
          </a:p>
          <a:p>
            <a:pPr algn="ctr"/>
            <a:r>
              <a:rPr lang="en-US" dirty="0">
                <a:latin typeface="Aptos Display" panose="020B0004020202020204" pitchFamily="34" charset="0"/>
              </a:rPr>
              <a:t>Commence – Begin</a:t>
            </a:r>
          </a:p>
          <a:p>
            <a:pPr algn="ctr"/>
            <a:r>
              <a:rPr lang="en-US" dirty="0">
                <a:latin typeface="Aptos Display" panose="020B0004020202020204" pitchFamily="34" charset="0"/>
              </a:rPr>
              <a:t>Abundant – Plentiful</a:t>
            </a:r>
          </a:p>
          <a:p>
            <a:pPr algn="ctr"/>
            <a:r>
              <a:rPr lang="en-US" dirty="0">
                <a:latin typeface="Aptos Display" panose="020B0004020202020204" pitchFamily="34" charset="0"/>
              </a:rPr>
              <a:t>Despair - Hopeless</a:t>
            </a:r>
            <a:endParaRPr lang="en-IN" dirty="0">
              <a:latin typeface="Aptos Display" panose="020B0004020202020204" pitchFamily="34" charset="0"/>
            </a:endParaRPr>
          </a:p>
        </p:txBody>
      </p:sp>
    </p:spTree>
    <p:extLst>
      <p:ext uri="{BB962C8B-B14F-4D97-AF65-F5344CB8AC3E}">
        <p14:creationId xmlns:p14="http://schemas.microsoft.com/office/powerpoint/2010/main" val="354204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{73ED0C9F-3C6B-4893-B1CE-672C09DEA25E}tf78438558_win32</Template>
  <TotalTime>480</TotalTime>
  <Words>1421</Words>
  <Application>Microsoft Office PowerPoint</Application>
  <PresentationFormat>Widescreen</PresentationFormat>
  <Paragraphs>150</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ADLaM Display</vt:lpstr>
      <vt:lpstr>Aptos Display</vt:lpstr>
      <vt:lpstr>Arial</vt:lpstr>
      <vt:lpstr>Arial Black</vt:lpstr>
      <vt:lpstr>Calibri</vt:lpstr>
      <vt:lpstr>Sabon Next LT</vt:lpstr>
      <vt:lpstr>Times New Roman</vt:lpstr>
      <vt:lpstr>Custom</vt:lpstr>
      <vt:lpstr>syllogism</vt:lpstr>
      <vt:lpstr>PowerPoint Presentation</vt:lpstr>
      <vt:lpstr>PowerPoint Presentation</vt:lpstr>
      <vt:lpstr>PowerPoint Presentation</vt:lpstr>
      <vt:lpstr>PowerPoint Presentation</vt:lpstr>
      <vt:lpstr>VERBAL 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preposition</vt:lpstr>
      <vt:lpstr>PowerPoint Presentation</vt:lpstr>
      <vt:lpstr>PowerPoint Presentation</vt:lpstr>
      <vt:lpstr>PowerPoint Presentation</vt:lpstr>
      <vt:lpstr>READING COMPREHENSION</vt:lpstr>
      <vt:lpstr>PowerPoint Presentation</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 Akalyadevi</dc:creator>
  <cp:lastModifiedBy>B, Akalyadevi</cp:lastModifiedBy>
  <cp:revision>2</cp:revision>
  <dcterms:created xsi:type="dcterms:W3CDTF">2024-10-21T09:09:27Z</dcterms:created>
  <dcterms:modified xsi:type="dcterms:W3CDTF">2024-10-22T12:54:49Z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