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13"/>
  </p:notesMasterIdLst>
  <p:handoutMasterIdLst>
    <p:handoutMasterId r:id="rId14"/>
  </p:handoutMasterIdLst>
  <p:sldIdLst>
    <p:sldId id="261" r:id="rId5"/>
    <p:sldId id="273" r:id="rId6"/>
    <p:sldId id="280" r:id="rId7"/>
    <p:sldId id="286" r:id="rId8"/>
    <p:sldId id="314" r:id="rId9"/>
    <p:sldId id="300" r:id="rId10"/>
    <p:sldId id="306" r:id="rId11"/>
    <p:sldId id="31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E35840-2CC1-4E1B-B08A-D8338D2C62C3}" v="22" dt="2024-10-23T12:52:39.264"/>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4" autoAdjust="0"/>
  </p:normalViewPr>
  <p:slideViewPr>
    <p:cSldViewPr>
      <p:cViewPr>
        <p:scale>
          <a:sx n="66" d="100"/>
          <a:sy n="66" d="100"/>
        </p:scale>
        <p:origin x="668" y="40"/>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10/23/2024</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10/23/2024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55414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jpe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2449534"/>
            <a:ext cx="5864382" cy="2275238"/>
          </a:xfrm>
        </p:spPr>
        <p:txBody>
          <a:bodyPr>
            <a:normAutofit/>
          </a:bodyPr>
          <a:lstStyle/>
          <a:p>
            <a:r>
              <a:rPr lang="en-US" sz="4400" dirty="0">
                <a:latin typeface="Times New Roman" panose="02020603050405020304" pitchFamily="18" charset="0"/>
                <a:cs typeface="Times New Roman" panose="02020603050405020304" pitchFamily="18" charset="0"/>
              </a:rPr>
              <a:t>Soft skills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training</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228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5" name="Title 4">
            <a:extLst>
              <a:ext uri="{FF2B5EF4-FFF2-40B4-BE49-F238E27FC236}">
                <a16:creationId xmlns:a16="http://schemas.microsoft.com/office/drawing/2014/main" id="{7FAB7B0A-C31D-F266-1D88-1B2FC2731D4E}"/>
              </a:ext>
            </a:extLst>
          </p:cNvPr>
          <p:cNvSpPr>
            <a:spLocks noGrp="1"/>
          </p:cNvSpPr>
          <p:nvPr>
            <p:ph type="title"/>
          </p:nvPr>
        </p:nvSpPr>
        <p:spPr>
          <a:xfrm>
            <a:off x="2927033" y="980728"/>
            <a:ext cx="10805160" cy="707886"/>
          </a:xfrm>
        </p:spPr>
        <p:txBody>
          <a:bodyPr/>
          <a:lstStyle/>
          <a:p>
            <a:r>
              <a:rPr lang="en-US" dirty="0">
                <a:latin typeface="Abadi" panose="020B0604020104020204" pitchFamily="34" charset="0"/>
              </a:rPr>
              <a:t>Communication skills</a:t>
            </a:r>
            <a:endParaRPr lang="en-IN" dirty="0">
              <a:latin typeface="Abadi" panose="020B0604020104020204" pitchFamily="34" charset="0"/>
            </a:endParaRPr>
          </a:p>
        </p:txBody>
      </p:sp>
      <p:cxnSp>
        <p:nvCxnSpPr>
          <p:cNvPr id="14" name="Straight Arrow Connector 13">
            <a:extLst>
              <a:ext uri="{FF2B5EF4-FFF2-40B4-BE49-F238E27FC236}">
                <a16:creationId xmlns:a16="http://schemas.microsoft.com/office/drawing/2014/main" id="{7D600671-533D-6771-C819-BFF51BFD12B3}"/>
              </a:ext>
            </a:extLst>
          </p:cNvPr>
          <p:cNvCxnSpPr/>
          <p:nvPr/>
        </p:nvCxnSpPr>
        <p:spPr>
          <a:xfrm flipH="1">
            <a:off x="4439816" y="1772816"/>
            <a:ext cx="1368152" cy="1368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6EA5A0A8-6AAE-752D-3608-E240E8ABE718}"/>
              </a:ext>
            </a:extLst>
          </p:cNvPr>
          <p:cNvCxnSpPr>
            <a:cxnSpLocks/>
          </p:cNvCxnSpPr>
          <p:nvPr/>
        </p:nvCxnSpPr>
        <p:spPr>
          <a:xfrm>
            <a:off x="5807968" y="1772816"/>
            <a:ext cx="1368152" cy="1368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8D6D057-8530-DD57-2722-1951E8B34D80}"/>
              </a:ext>
            </a:extLst>
          </p:cNvPr>
          <p:cNvSpPr txBox="1"/>
          <p:nvPr/>
        </p:nvSpPr>
        <p:spPr>
          <a:xfrm>
            <a:off x="2927033" y="3140968"/>
            <a:ext cx="2664296" cy="400110"/>
          </a:xfrm>
          <a:prstGeom prst="rect">
            <a:avLst/>
          </a:prstGeom>
          <a:noFill/>
        </p:spPr>
        <p:txBody>
          <a:bodyPr wrap="square" rtlCol="0">
            <a:spAutoFit/>
          </a:bodyPr>
          <a:lstStyle/>
          <a:p>
            <a:r>
              <a:rPr lang="en-US" sz="2000" dirty="0"/>
              <a:t>Verbal Communication</a:t>
            </a:r>
            <a:endParaRPr lang="en-IN" sz="2000" dirty="0"/>
          </a:p>
        </p:txBody>
      </p:sp>
      <p:sp>
        <p:nvSpPr>
          <p:cNvPr id="20" name="TextBox 19">
            <a:extLst>
              <a:ext uri="{FF2B5EF4-FFF2-40B4-BE49-F238E27FC236}">
                <a16:creationId xmlns:a16="http://schemas.microsoft.com/office/drawing/2014/main" id="{245CBA85-B178-1016-2B45-855B95419860}"/>
              </a:ext>
            </a:extLst>
          </p:cNvPr>
          <p:cNvSpPr txBox="1"/>
          <p:nvPr/>
        </p:nvSpPr>
        <p:spPr>
          <a:xfrm>
            <a:off x="6487316" y="3140968"/>
            <a:ext cx="3209084" cy="400110"/>
          </a:xfrm>
          <a:prstGeom prst="rect">
            <a:avLst/>
          </a:prstGeom>
          <a:noFill/>
        </p:spPr>
        <p:txBody>
          <a:bodyPr wrap="square" rtlCol="0">
            <a:spAutoFit/>
          </a:bodyPr>
          <a:lstStyle/>
          <a:p>
            <a:r>
              <a:rPr lang="en-US" sz="2000" dirty="0"/>
              <a:t>Non-verbal Communication</a:t>
            </a:r>
            <a:endParaRPr lang="en-IN" sz="2000" dirty="0"/>
          </a:p>
        </p:txBody>
      </p:sp>
      <p:sp>
        <p:nvSpPr>
          <p:cNvPr id="36" name="Cloud 35">
            <a:extLst>
              <a:ext uri="{FF2B5EF4-FFF2-40B4-BE49-F238E27FC236}">
                <a16:creationId xmlns:a16="http://schemas.microsoft.com/office/drawing/2014/main" id="{31474A99-A725-BB9A-03BE-79442AE351CF}"/>
              </a:ext>
            </a:extLst>
          </p:cNvPr>
          <p:cNvSpPr/>
          <p:nvPr/>
        </p:nvSpPr>
        <p:spPr>
          <a:xfrm>
            <a:off x="2382860" y="3930157"/>
            <a:ext cx="3425108" cy="212655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Language,</a:t>
            </a:r>
          </a:p>
          <a:p>
            <a:pPr algn="ctr"/>
            <a:r>
              <a:rPr lang="en-US" dirty="0"/>
              <a:t>Clarity,</a:t>
            </a:r>
          </a:p>
          <a:p>
            <a:pPr algn="ctr"/>
            <a:r>
              <a:rPr lang="en-US" dirty="0"/>
              <a:t>Tone of voice(how something said),</a:t>
            </a:r>
          </a:p>
          <a:p>
            <a:pPr algn="ctr"/>
            <a:r>
              <a:rPr lang="en-US" dirty="0"/>
              <a:t>Grammer and vocabulary</a:t>
            </a:r>
            <a:endParaRPr lang="en-IN" dirty="0"/>
          </a:p>
        </p:txBody>
      </p:sp>
      <p:sp>
        <p:nvSpPr>
          <p:cNvPr id="37" name="Cloud 36">
            <a:extLst>
              <a:ext uri="{FF2B5EF4-FFF2-40B4-BE49-F238E27FC236}">
                <a16:creationId xmlns:a16="http://schemas.microsoft.com/office/drawing/2014/main" id="{6BC61084-81C0-B4B8-2962-5010743DB83D}"/>
              </a:ext>
            </a:extLst>
          </p:cNvPr>
          <p:cNvSpPr/>
          <p:nvPr/>
        </p:nvSpPr>
        <p:spPr>
          <a:xfrm>
            <a:off x="6487316" y="3778423"/>
            <a:ext cx="3137076" cy="2278283"/>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Body language,</a:t>
            </a:r>
          </a:p>
          <a:p>
            <a:pPr algn="ctr"/>
            <a:r>
              <a:rPr lang="en-US" dirty="0"/>
              <a:t>Eye contact,</a:t>
            </a:r>
          </a:p>
          <a:p>
            <a:pPr algn="ctr"/>
            <a:r>
              <a:rPr lang="en-US" dirty="0"/>
              <a:t>Facial expressions,</a:t>
            </a:r>
          </a:p>
          <a:p>
            <a:pPr algn="ctr"/>
            <a:r>
              <a:rPr lang="en-US" dirty="0"/>
              <a:t>Appearance,</a:t>
            </a:r>
          </a:p>
          <a:p>
            <a:pPr algn="ctr"/>
            <a:r>
              <a:rPr lang="en-US" dirty="0"/>
              <a:t>Tone of voice</a:t>
            </a:r>
            <a:endParaRPr lang="en-IN" dirty="0"/>
          </a:p>
        </p:txBody>
      </p:sp>
    </p:spTree>
    <p:extLst>
      <p:ext uri="{BB962C8B-B14F-4D97-AF65-F5344CB8AC3E}">
        <p14:creationId xmlns:p14="http://schemas.microsoft.com/office/powerpoint/2010/main" val="10747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1000" fill="hold"/>
                                        <p:tgtEl>
                                          <p:spTgt spid="14"/>
                                        </p:tgtEl>
                                        <p:attrNameLst>
                                          <p:attrName>ppt_w</p:attrName>
                                        </p:attrNameLst>
                                      </p:cBhvr>
                                      <p:tavLst>
                                        <p:tav tm="0">
                                          <p:val>
                                            <p:fltVal val="0"/>
                                          </p:val>
                                        </p:tav>
                                        <p:tav tm="100000">
                                          <p:val>
                                            <p:strVal val="#ppt_w"/>
                                          </p:val>
                                        </p:tav>
                                      </p:tavLst>
                                    </p:anim>
                                    <p:anim calcmode="lin" valueType="num">
                                      <p:cBhvr>
                                        <p:cTn id="12" dur="1000" fill="hold"/>
                                        <p:tgtEl>
                                          <p:spTgt spid="14"/>
                                        </p:tgtEl>
                                        <p:attrNameLst>
                                          <p:attrName>ppt_h</p:attrName>
                                        </p:attrNameLst>
                                      </p:cBhvr>
                                      <p:tavLst>
                                        <p:tav tm="0">
                                          <p:val>
                                            <p:fltVal val="0"/>
                                          </p:val>
                                        </p:tav>
                                        <p:tav tm="100000">
                                          <p:val>
                                            <p:strVal val="#ppt_h"/>
                                          </p:val>
                                        </p:tav>
                                      </p:tavLst>
                                    </p:anim>
                                    <p:anim calcmode="lin" valueType="num">
                                      <p:cBhvr>
                                        <p:cTn id="13" dur="1000" fill="hold"/>
                                        <p:tgtEl>
                                          <p:spTgt spid="14"/>
                                        </p:tgtEl>
                                        <p:attrNameLst>
                                          <p:attrName>style.rotation</p:attrName>
                                        </p:attrNameLst>
                                      </p:cBhvr>
                                      <p:tavLst>
                                        <p:tav tm="0">
                                          <p:val>
                                            <p:fltVal val="90"/>
                                          </p:val>
                                        </p:tav>
                                        <p:tav tm="100000">
                                          <p:val>
                                            <p:fltVal val="0"/>
                                          </p:val>
                                        </p:tav>
                                      </p:tavLst>
                                    </p:anim>
                                    <p:animEffect transition="in" filter="fade">
                                      <p:cBhvr>
                                        <p:cTn id="14" dur="1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p:val>
                                            <p:fltVal val="0"/>
                                          </p:val>
                                        </p:tav>
                                        <p:tav tm="100000">
                                          <p:val>
                                            <p:strVal val="#ppt_w"/>
                                          </p:val>
                                        </p:tav>
                                      </p:tavLst>
                                    </p:anim>
                                    <p:anim calcmode="lin" valueType="num">
                                      <p:cBhvr>
                                        <p:cTn id="25" dur="1000" fill="hold"/>
                                        <p:tgtEl>
                                          <p:spTgt spid="16"/>
                                        </p:tgtEl>
                                        <p:attrNameLst>
                                          <p:attrName>ppt_h</p:attrName>
                                        </p:attrNameLst>
                                      </p:cBhvr>
                                      <p:tavLst>
                                        <p:tav tm="0">
                                          <p:val>
                                            <p:fltVal val="0"/>
                                          </p:val>
                                        </p:tav>
                                        <p:tav tm="100000">
                                          <p:val>
                                            <p:strVal val="#ppt_h"/>
                                          </p:val>
                                        </p:tav>
                                      </p:tavLst>
                                    </p:anim>
                                    <p:anim calcmode="lin" valueType="num">
                                      <p:cBhvr>
                                        <p:cTn id="26" dur="1000" fill="hold"/>
                                        <p:tgtEl>
                                          <p:spTgt spid="16"/>
                                        </p:tgtEl>
                                        <p:attrNameLst>
                                          <p:attrName>style.rotation</p:attrName>
                                        </p:attrNameLst>
                                      </p:cBhvr>
                                      <p:tavLst>
                                        <p:tav tm="0">
                                          <p:val>
                                            <p:fltVal val="90"/>
                                          </p:val>
                                        </p:tav>
                                        <p:tav tm="100000">
                                          <p:val>
                                            <p:fltVal val="0"/>
                                          </p:val>
                                        </p:tav>
                                      </p:tavLst>
                                    </p:anim>
                                    <p:animEffect transition="in" filter="fade">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80">
                                          <p:stCondLst>
                                            <p:cond delay="0"/>
                                          </p:stCondLst>
                                        </p:cTn>
                                        <p:tgtEl>
                                          <p:spTgt spid="36"/>
                                        </p:tgtEl>
                                      </p:cBhvr>
                                    </p:animEffect>
                                    <p:anim calcmode="lin" valueType="num">
                                      <p:cBhvr>
                                        <p:cTn id="3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3" dur="26">
                                          <p:stCondLst>
                                            <p:cond delay="650"/>
                                          </p:stCondLst>
                                        </p:cTn>
                                        <p:tgtEl>
                                          <p:spTgt spid="36"/>
                                        </p:tgtEl>
                                      </p:cBhvr>
                                      <p:to x="100000" y="60000"/>
                                    </p:animScale>
                                    <p:animScale>
                                      <p:cBhvr>
                                        <p:cTn id="44" dur="166" decel="50000">
                                          <p:stCondLst>
                                            <p:cond delay="676"/>
                                          </p:stCondLst>
                                        </p:cTn>
                                        <p:tgtEl>
                                          <p:spTgt spid="36"/>
                                        </p:tgtEl>
                                      </p:cBhvr>
                                      <p:to x="100000" y="100000"/>
                                    </p:animScale>
                                    <p:animScale>
                                      <p:cBhvr>
                                        <p:cTn id="45" dur="26">
                                          <p:stCondLst>
                                            <p:cond delay="1312"/>
                                          </p:stCondLst>
                                        </p:cTn>
                                        <p:tgtEl>
                                          <p:spTgt spid="36"/>
                                        </p:tgtEl>
                                      </p:cBhvr>
                                      <p:to x="100000" y="80000"/>
                                    </p:animScale>
                                    <p:animScale>
                                      <p:cBhvr>
                                        <p:cTn id="46" dur="166" decel="50000">
                                          <p:stCondLst>
                                            <p:cond delay="1338"/>
                                          </p:stCondLst>
                                        </p:cTn>
                                        <p:tgtEl>
                                          <p:spTgt spid="36"/>
                                        </p:tgtEl>
                                      </p:cBhvr>
                                      <p:to x="100000" y="100000"/>
                                    </p:animScale>
                                    <p:animScale>
                                      <p:cBhvr>
                                        <p:cTn id="47" dur="26">
                                          <p:stCondLst>
                                            <p:cond delay="1642"/>
                                          </p:stCondLst>
                                        </p:cTn>
                                        <p:tgtEl>
                                          <p:spTgt spid="36"/>
                                        </p:tgtEl>
                                      </p:cBhvr>
                                      <p:to x="100000" y="90000"/>
                                    </p:animScale>
                                    <p:animScale>
                                      <p:cBhvr>
                                        <p:cTn id="48" dur="166" decel="50000">
                                          <p:stCondLst>
                                            <p:cond delay="1668"/>
                                          </p:stCondLst>
                                        </p:cTn>
                                        <p:tgtEl>
                                          <p:spTgt spid="36"/>
                                        </p:tgtEl>
                                      </p:cBhvr>
                                      <p:to x="100000" y="100000"/>
                                    </p:animScale>
                                    <p:animScale>
                                      <p:cBhvr>
                                        <p:cTn id="49" dur="26">
                                          <p:stCondLst>
                                            <p:cond delay="1808"/>
                                          </p:stCondLst>
                                        </p:cTn>
                                        <p:tgtEl>
                                          <p:spTgt spid="36"/>
                                        </p:tgtEl>
                                      </p:cBhvr>
                                      <p:to x="100000" y="95000"/>
                                    </p:animScale>
                                    <p:animScale>
                                      <p:cBhvr>
                                        <p:cTn id="50" dur="166" decel="50000">
                                          <p:stCondLst>
                                            <p:cond delay="1834"/>
                                          </p:stCondLst>
                                        </p:cTn>
                                        <p:tgtEl>
                                          <p:spTgt spid="36"/>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80">
                                          <p:stCondLst>
                                            <p:cond delay="0"/>
                                          </p:stCondLst>
                                        </p:cTn>
                                        <p:tgtEl>
                                          <p:spTgt spid="37"/>
                                        </p:tgtEl>
                                      </p:cBhvr>
                                    </p:animEffect>
                                    <p:anim calcmode="lin" valueType="num">
                                      <p:cBhvr>
                                        <p:cTn id="56"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61" dur="26">
                                          <p:stCondLst>
                                            <p:cond delay="650"/>
                                          </p:stCondLst>
                                        </p:cTn>
                                        <p:tgtEl>
                                          <p:spTgt spid="37"/>
                                        </p:tgtEl>
                                      </p:cBhvr>
                                      <p:to x="100000" y="60000"/>
                                    </p:animScale>
                                    <p:animScale>
                                      <p:cBhvr>
                                        <p:cTn id="62" dur="166" decel="50000">
                                          <p:stCondLst>
                                            <p:cond delay="676"/>
                                          </p:stCondLst>
                                        </p:cTn>
                                        <p:tgtEl>
                                          <p:spTgt spid="37"/>
                                        </p:tgtEl>
                                      </p:cBhvr>
                                      <p:to x="100000" y="100000"/>
                                    </p:animScale>
                                    <p:animScale>
                                      <p:cBhvr>
                                        <p:cTn id="63" dur="26">
                                          <p:stCondLst>
                                            <p:cond delay="1312"/>
                                          </p:stCondLst>
                                        </p:cTn>
                                        <p:tgtEl>
                                          <p:spTgt spid="37"/>
                                        </p:tgtEl>
                                      </p:cBhvr>
                                      <p:to x="100000" y="80000"/>
                                    </p:animScale>
                                    <p:animScale>
                                      <p:cBhvr>
                                        <p:cTn id="64" dur="166" decel="50000">
                                          <p:stCondLst>
                                            <p:cond delay="1338"/>
                                          </p:stCondLst>
                                        </p:cTn>
                                        <p:tgtEl>
                                          <p:spTgt spid="37"/>
                                        </p:tgtEl>
                                      </p:cBhvr>
                                      <p:to x="100000" y="100000"/>
                                    </p:animScale>
                                    <p:animScale>
                                      <p:cBhvr>
                                        <p:cTn id="65" dur="26">
                                          <p:stCondLst>
                                            <p:cond delay="1642"/>
                                          </p:stCondLst>
                                        </p:cTn>
                                        <p:tgtEl>
                                          <p:spTgt spid="37"/>
                                        </p:tgtEl>
                                      </p:cBhvr>
                                      <p:to x="100000" y="90000"/>
                                    </p:animScale>
                                    <p:animScale>
                                      <p:cBhvr>
                                        <p:cTn id="66" dur="166" decel="50000">
                                          <p:stCondLst>
                                            <p:cond delay="1668"/>
                                          </p:stCondLst>
                                        </p:cTn>
                                        <p:tgtEl>
                                          <p:spTgt spid="37"/>
                                        </p:tgtEl>
                                      </p:cBhvr>
                                      <p:to x="100000" y="100000"/>
                                    </p:animScale>
                                    <p:animScale>
                                      <p:cBhvr>
                                        <p:cTn id="67" dur="26">
                                          <p:stCondLst>
                                            <p:cond delay="1808"/>
                                          </p:stCondLst>
                                        </p:cTn>
                                        <p:tgtEl>
                                          <p:spTgt spid="37"/>
                                        </p:tgtEl>
                                      </p:cBhvr>
                                      <p:to x="100000" y="95000"/>
                                    </p:animScale>
                                    <p:animScale>
                                      <p:cBhvr>
                                        <p:cTn id="68"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P spid="20" grpId="0"/>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Self introduction</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CAF5119-2E54-5C9E-9335-1227EFAFCDEE}"/>
              </a:ext>
            </a:extLst>
          </p:cNvPr>
          <p:cNvSpPr txBox="1"/>
          <p:nvPr/>
        </p:nvSpPr>
        <p:spPr>
          <a:xfrm>
            <a:off x="7536160" y="2492896"/>
            <a:ext cx="4092382"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Key points :</a:t>
            </a: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Be brief ( 1minute – 1 min 30 secs)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Greetings…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Be clear about your name and role</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Be professional to highlight your key skills and </a:t>
            </a:r>
            <a:r>
              <a:rPr lang="en-IN" dirty="0">
                <a:latin typeface="Times New Roman" panose="02020603050405020304" pitchFamily="18" charset="0"/>
                <a:cs typeface="Times New Roman" panose="02020603050405020304" pitchFamily="18" charset="0"/>
              </a:rPr>
              <a:t>relevant experiences.</a:t>
            </a: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End with a purpose</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295620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562029" y="41870"/>
            <a:ext cx="9963150" cy="1499616"/>
          </a:xfrm>
        </p:spPr>
        <p:txBody>
          <a:bodyPr>
            <a:normAutofit/>
          </a:bodyPr>
          <a:lstStyle/>
          <a:p>
            <a:r>
              <a:rPr lang="en-US" sz="2800" dirty="0">
                <a:latin typeface="Times New Roman" panose="02020603050405020304" pitchFamily="18" charset="0"/>
                <a:cs typeface="Times New Roman" panose="02020603050405020304" pitchFamily="18" charset="0"/>
              </a:rPr>
              <a:t>Sample introduction </a:t>
            </a:r>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extBox 1">
            <a:extLst>
              <a:ext uri="{FF2B5EF4-FFF2-40B4-BE49-F238E27FC236}">
                <a16:creationId xmlns:a16="http://schemas.microsoft.com/office/drawing/2014/main" id="{652A687F-CEDD-BB10-FF46-69FA9C4339F7}"/>
              </a:ext>
            </a:extLst>
          </p:cNvPr>
          <p:cNvSpPr txBox="1"/>
          <p:nvPr/>
        </p:nvSpPr>
        <p:spPr>
          <a:xfrm>
            <a:off x="1824543" y="1083239"/>
            <a:ext cx="8136904" cy="5355312"/>
          </a:xfrm>
          <a:prstGeom prst="rect">
            <a:avLst/>
          </a:prstGeom>
          <a:noFill/>
        </p:spPr>
        <p:txBody>
          <a:bodyPr wrap="square" rtlCol="0">
            <a:spAutoFit/>
          </a:bodyPr>
          <a:lstStyle/>
          <a:p>
            <a:r>
              <a:rPr lang="en-US" dirty="0">
                <a:solidFill>
                  <a:schemeClr val="bg1"/>
                </a:solidFill>
              </a:rPr>
              <a:t>Good morning/afternoon, my name is Akalya, and I’m currently pursuing a Bachelor’s degree in Information Technology from [your college/university name]. Throughout my studies, I’ve developed a strong foundation in IT concepts, particularly in areas like software development, database management, and data structures.</a:t>
            </a:r>
          </a:p>
          <a:p>
            <a:r>
              <a:rPr lang="en-US" dirty="0">
                <a:solidFill>
                  <a:schemeClr val="bg1"/>
                </a:solidFill>
              </a:rPr>
              <a:t>I’ve had the opportunity to work on several projects that have allowed me to apply these skills in real-world scenarios. For instance, I worked on a [mention a relevant project, e.g., web development project using HTML, CSS, and JavaScript, or building a database management system], which enhanced my problem-solving skills and my ability to collaborate with team members effectively.</a:t>
            </a:r>
          </a:p>
          <a:p>
            <a:r>
              <a:rPr lang="en-US" dirty="0">
                <a:solidFill>
                  <a:schemeClr val="bg1"/>
                </a:solidFill>
              </a:rPr>
              <a:t>In addition to my academic work, I’ve also completed internships/certifications in [mention any relevant internships or certifications if applicable, e.g., cloud computing, programming languages like Python or Java], which helped me deepen my understanding of practical applications in the IT industry.</a:t>
            </a:r>
          </a:p>
          <a:p>
            <a:r>
              <a:rPr lang="en-US" dirty="0">
                <a:solidFill>
                  <a:schemeClr val="bg1"/>
                </a:solidFill>
              </a:rPr>
              <a:t>I am particularly excited about this opportunity because I am passionate about [mention the job role or area of interest, e.g., software development, IT solutions] and I am eager to contribute and learn in a dynamic team. I am confident that my skills, coupled with my enthusiasm for technology, will allow me to bring value to your company. Thank you for the opportunity.</a:t>
            </a:r>
          </a:p>
          <a:p>
            <a:endParaRPr lang="en-IN" dirty="0"/>
          </a:p>
        </p:txBody>
      </p:sp>
    </p:spTree>
    <p:extLst>
      <p:ext uri="{BB962C8B-B14F-4D97-AF65-F5344CB8AC3E}">
        <p14:creationId xmlns:p14="http://schemas.microsoft.com/office/powerpoint/2010/main" val="30690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11670C9-7A12-431E-92B2-050F2389D7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Group discussion – gd round</a:t>
            </a:r>
          </a:p>
        </p:txBody>
      </p:sp>
      <p:sp>
        <p:nvSpPr>
          <p:cNvPr id="3" name="Slide Number Placeholder 2">
            <a:extLst>
              <a:ext uri="{FF2B5EF4-FFF2-40B4-BE49-F238E27FC236}">
                <a16:creationId xmlns:a16="http://schemas.microsoft.com/office/drawing/2014/main" id="{A2D9EB77-3854-428A-99DF-5F6FB999E4A3}"/>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1" name="Text Placeholder 10">
            <a:extLst>
              <a:ext uri="{FF2B5EF4-FFF2-40B4-BE49-F238E27FC236}">
                <a16:creationId xmlns:a16="http://schemas.microsoft.com/office/drawing/2014/main" id="{8437B7E0-A907-45B1-854A-895D985A5399}"/>
              </a:ext>
            </a:extLst>
          </p:cNvPr>
          <p:cNvSpPr>
            <a:spLocks noGrp="1"/>
          </p:cNvSpPr>
          <p:nvPr>
            <p:ph type="body" sz="quarter" idx="16"/>
          </p:nvPr>
        </p:nvSpPr>
        <p:spPr/>
        <p:txBody>
          <a:bodyPr/>
          <a:lstStyle/>
          <a:p>
            <a:r>
              <a:rPr lang="en-US" dirty="0"/>
              <a:t>MODERATOR</a:t>
            </a:r>
          </a:p>
        </p:txBody>
      </p:sp>
      <p:sp>
        <p:nvSpPr>
          <p:cNvPr id="13" name="Text Placeholder 12">
            <a:extLst>
              <a:ext uri="{FF2B5EF4-FFF2-40B4-BE49-F238E27FC236}">
                <a16:creationId xmlns:a16="http://schemas.microsoft.com/office/drawing/2014/main" id="{1D416F1B-2260-46A3-8712-BD1EA50EFF7C}"/>
              </a:ext>
            </a:extLst>
          </p:cNvPr>
          <p:cNvSpPr>
            <a:spLocks noGrp="1"/>
          </p:cNvSpPr>
          <p:nvPr>
            <p:ph type="body" sz="quarter" idx="18"/>
          </p:nvPr>
        </p:nvSpPr>
        <p:spPr/>
        <p:txBody>
          <a:bodyPr/>
          <a:lstStyle/>
          <a:p>
            <a:r>
              <a:rPr lang="en-US" dirty="0"/>
              <a:t>Discussion Leader</a:t>
            </a:r>
          </a:p>
        </p:txBody>
      </p:sp>
      <p:sp>
        <p:nvSpPr>
          <p:cNvPr id="62" name="Text Placeholder 61">
            <a:extLst>
              <a:ext uri="{FF2B5EF4-FFF2-40B4-BE49-F238E27FC236}">
                <a16:creationId xmlns:a16="http://schemas.microsoft.com/office/drawing/2014/main" id="{B79AF253-AC40-4AA1-AFA7-9A4836DA01B7}"/>
              </a:ext>
            </a:extLst>
          </p:cNvPr>
          <p:cNvSpPr>
            <a:spLocks noGrp="1"/>
          </p:cNvSpPr>
          <p:nvPr>
            <p:ph type="body" sz="quarter" idx="26"/>
          </p:nvPr>
        </p:nvSpPr>
        <p:spPr>
          <a:xfrm>
            <a:off x="6551942" y="4007529"/>
            <a:ext cx="1554809" cy="166199"/>
          </a:xfrm>
        </p:spPr>
        <p:txBody>
          <a:bodyPr/>
          <a:lstStyle/>
          <a:p>
            <a:r>
              <a:rPr lang="en-US" sz="1800" dirty="0">
                <a:latin typeface="Times New Roman" panose="02020603050405020304" pitchFamily="18" charset="0"/>
                <a:cs typeface="Times New Roman" panose="02020603050405020304" pitchFamily="18" charset="0"/>
              </a:rPr>
              <a:t>Effective Communication</a:t>
            </a:r>
          </a:p>
        </p:txBody>
      </p:sp>
      <p:sp>
        <p:nvSpPr>
          <p:cNvPr id="63" name="Text Placeholder 62">
            <a:extLst>
              <a:ext uri="{FF2B5EF4-FFF2-40B4-BE49-F238E27FC236}">
                <a16:creationId xmlns:a16="http://schemas.microsoft.com/office/drawing/2014/main" id="{B4D30168-25CE-4C20-BBE9-2C5590AFEB4E}"/>
              </a:ext>
            </a:extLst>
          </p:cNvPr>
          <p:cNvSpPr>
            <a:spLocks noGrp="1"/>
          </p:cNvSpPr>
          <p:nvPr>
            <p:ph type="body" sz="quarter" idx="27"/>
          </p:nvPr>
        </p:nvSpPr>
        <p:spPr/>
        <p:txBody>
          <a:bodyPr/>
          <a:lstStyle/>
          <a:p>
            <a:r>
              <a:rPr lang="en-US" sz="1800" dirty="0">
                <a:latin typeface="Times New Roman" panose="02020603050405020304" pitchFamily="18" charset="0"/>
                <a:cs typeface="Times New Roman" panose="02020603050405020304" pitchFamily="18" charset="0"/>
              </a:rPr>
              <a:t>Active listening</a:t>
            </a:r>
          </a:p>
        </p:txBody>
      </p:sp>
      <p:sp>
        <p:nvSpPr>
          <p:cNvPr id="64" name="Text Placeholder 63">
            <a:extLst>
              <a:ext uri="{FF2B5EF4-FFF2-40B4-BE49-F238E27FC236}">
                <a16:creationId xmlns:a16="http://schemas.microsoft.com/office/drawing/2014/main" id="{AFBC632A-A085-45FB-8A22-A087AB251AE5}"/>
              </a:ext>
            </a:extLst>
          </p:cNvPr>
          <p:cNvSpPr>
            <a:spLocks noGrp="1"/>
          </p:cNvSpPr>
          <p:nvPr>
            <p:ph type="body" sz="quarter" idx="28"/>
          </p:nvPr>
        </p:nvSpPr>
        <p:spPr/>
        <p:txBody>
          <a:bodyPr/>
          <a:lstStyle/>
          <a:p>
            <a:r>
              <a:rPr lang="en-US" sz="1800" dirty="0">
                <a:latin typeface="Times New Roman" panose="02020603050405020304" pitchFamily="18" charset="0"/>
                <a:cs typeface="Times New Roman" panose="02020603050405020304" pitchFamily="18" charset="0"/>
              </a:rPr>
              <a:t>Preparation</a:t>
            </a:r>
          </a:p>
        </p:txBody>
      </p:sp>
      <p:sp>
        <p:nvSpPr>
          <p:cNvPr id="65" name="Text Placeholder 64">
            <a:extLst>
              <a:ext uri="{FF2B5EF4-FFF2-40B4-BE49-F238E27FC236}">
                <a16:creationId xmlns:a16="http://schemas.microsoft.com/office/drawing/2014/main" id="{B0F79018-7E80-4F11-97D6-C1AC907028C2}"/>
              </a:ext>
            </a:extLst>
          </p:cNvPr>
          <p:cNvSpPr>
            <a:spLocks noGrp="1"/>
          </p:cNvSpPr>
          <p:nvPr>
            <p:ph type="body" sz="quarter" idx="29"/>
          </p:nvPr>
        </p:nvSpPr>
        <p:spPr/>
        <p:txBody>
          <a:bodyPr/>
          <a:lstStyle/>
          <a:p>
            <a:r>
              <a:rPr lang="en-US" sz="1800" dirty="0">
                <a:latin typeface="Times New Roman" panose="02020603050405020304" pitchFamily="18" charset="0"/>
                <a:cs typeface="Times New Roman" panose="02020603050405020304" pitchFamily="18" charset="0"/>
              </a:rPr>
              <a:t>Avoid interruption</a:t>
            </a:r>
          </a:p>
        </p:txBody>
      </p:sp>
      <p:sp>
        <p:nvSpPr>
          <p:cNvPr id="66" name="Text Placeholder 65">
            <a:extLst>
              <a:ext uri="{FF2B5EF4-FFF2-40B4-BE49-F238E27FC236}">
                <a16:creationId xmlns:a16="http://schemas.microsoft.com/office/drawing/2014/main" id="{BFB39279-C8C5-49A2-A66B-0E32CBBA58EC}"/>
              </a:ext>
            </a:extLst>
          </p:cNvPr>
          <p:cNvSpPr>
            <a:spLocks noGrp="1"/>
          </p:cNvSpPr>
          <p:nvPr>
            <p:ph type="body" sz="quarter" idx="30"/>
          </p:nvPr>
        </p:nvSpPr>
        <p:spPr>
          <a:xfrm>
            <a:off x="8865289" y="5509983"/>
            <a:ext cx="2135875" cy="222307"/>
          </a:xfrm>
        </p:spPr>
        <p:txBody>
          <a:bodyPr/>
          <a:lstStyle/>
          <a:p>
            <a:r>
              <a:rPr lang="en-US" sz="1800" dirty="0">
                <a:latin typeface="Times New Roman" panose="02020603050405020304" pitchFamily="18" charset="0"/>
                <a:cs typeface="Times New Roman" panose="02020603050405020304" pitchFamily="18" charset="0"/>
              </a:rPr>
              <a:t>Respectful Discourse</a:t>
            </a:r>
          </a:p>
        </p:txBody>
      </p:sp>
      <p:sp>
        <p:nvSpPr>
          <p:cNvPr id="14" name="Text Placeholder 119">
            <a:extLst>
              <a:ext uri="{FF2B5EF4-FFF2-40B4-BE49-F238E27FC236}">
                <a16:creationId xmlns:a16="http://schemas.microsoft.com/office/drawing/2014/main" id="{E4C8DF3B-1E41-46C5-80F8-C3025F33269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6" name="Picture Placeholder 5">
            <a:extLst>
              <a:ext uri="{FF2B5EF4-FFF2-40B4-BE49-F238E27FC236}">
                <a16:creationId xmlns:a16="http://schemas.microsoft.com/office/drawing/2014/main" id="{C64A7FBF-2DE0-4849-9DC7-AB2BCC1ED386}"/>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print">
            <a:extLst>
              <a:ext uri="{28A0092B-C50C-407E-A947-70E740481C1C}">
                <a14:useLocalDpi xmlns:a14="http://schemas.microsoft.com/office/drawing/2010/main"/>
              </a:ext>
            </a:extLst>
          </a:blip>
          <a:srcRect/>
          <a:stretch/>
        </p:blipFill>
        <p:spPr/>
      </p:pic>
      <p:sp>
        <p:nvSpPr>
          <p:cNvPr id="4" name="Text Placeholder 3">
            <a:extLst>
              <a:ext uri="{FF2B5EF4-FFF2-40B4-BE49-F238E27FC236}">
                <a16:creationId xmlns:a16="http://schemas.microsoft.com/office/drawing/2014/main" id="{479561FE-944C-CF47-28C9-A1C81D4346F1}"/>
              </a:ext>
            </a:extLst>
          </p:cNvPr>
          <p:cNvSpPr>
            <a:spLocks noGrp="1"/>
          </p:cNvSpPr>
          <p:nvPr>
            <p:ph type="body" sz="quarter" idx="25"/>
          </p:nvPr>
        </p:nvSpPr>
        <p:spPr/>
        <p:txBody>
          <a:bodyPr/>
          <a:lstStyle/>
          <a:p>
            <a:r>
              <a:rPr lang="en-US" sz="1800" dirty="0">
                <a:latin typeface="Times New Roman" panose="02020603050405020304" pitchFamily="18" charset="0"/>
                <a:cs typeface="Times New Roman" panose="02020603050405020304" pitchFamily="18" charset="0"/>
              </a:rPr>
              <a:t>Take Initiation</a:t>
            </a:r>
            <a:endParaRPr lang="en-IN" sz="1800" dirty="0">
              <a:latin typeface="Times New Roman" panose="02020603050405020304" pitchFamily="18" charset="0"/>
              <a:cs typeface="Times New Roman" panose="02020603050405020304" pitchFamily="18" charset="0"/>
            </a:endParaRPr>
          </a:p>
        </p:txBody>
      </p:sp>
      <p:pic>
        <p:nvPicPr>
          <p:cNvPr id="24" name="Picture Placeholder 23" descr="Badge 1 outline">
            <a:extLst>
              <a:ext uri="{FF2B5EF4-FFF2-40B4-BE49-F238E27FC236}">
                <a16:creationId xmlns:a16="http://schemas.microsoft.com/office/drawing/2014/main" id="{C69BF155-14CA-9516-2765-B30242F92F08}"/>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a:stretch>
            <a:fillRect/>
          </a:stretch>
        </p:blipFill>
        <p:spPr/>
      </p:pic>
      <p:pic>
        <p:nvPicPr>
          <p:cNvPr id="26" name="Picture Placeholder 25" descr="Hourglass 30% with solid fill">
            <a:extLst>
              <a:ext uri="{FF2B5EF4-FFF2-40B4-BE49-F238E27FC236}">
                <a16:creationId xmlns:a16="http://schemas.microsoft.com/office/drawing/2014/main" id="{DB73323A-3BCD-E947-AAD6-9BBB6A927C97}"/>
              </a:ext>
            </a:extLst>
          </p:cNvPr>
          <p:cNvPicPr>
            <a:picLocks noGrp="1" noChangeAspect="1"/>
          </p:cNvPicPr>
          <p:nvPr>
            <p:ph type="pic" sz="quarter" idx="19"/>
          </p:nvPr>
        </p:nvPicPr>
        <p:blipFill>
          <a:blip r:embed="rId6">
            <a:extLst>
              <a:ext uri="{96DAC541-7B7A-43D3-8B79-37D633B846F1}">
                <asvg:svgBlip xmlns:asvg="http://schemas.microsoft.com/office/drawing/2016/SVG/main" r:embed="rId7"/>
              </a:ext>
            </a:extLst>
          </a:blip>
          <a:srcRect t="79" b="79"/>
          <a:stretch>
            <a:fillRect/>
          </a:stretch>
        </p:blipFill>
        <p:spPr/>
      </p:pic>
      <p:pic>
        <p:nvPicPr>
          <p:cNvPr id="28" name="Picture Placeholder 27" descr="Cycle with people with solid fill">
            <a:extLst>
              <a:ext uri="{FF2B5EF4-FFF2-40B4-BE49-F238E27FC236}">
                <a16:creationId xmlns:a16="http://schemas.microsoft.com/office/drawing/2014/main" id="{5668F781-86AD-8455-96DF-DABE0EF0A0F3}"/>
              </a:ext>
            </a:extLst>
          </p:cNvPr>
          <p:cNvPicPr>
            <a:picLocks noGrp="1" noChangeAspect="1"/>
          </p:cNvPicPr>
          <p:nvPr>
            <p:ph type="pic" sz="quarter" idx="20"/>
          </p:nvPr>
        </p:nvPicPr>
        <p:blipFill>
          <a:blip r:embed="rId8">
            <a:extLst>
              <a:ext uri="{96DAC541-7B7A-43D3-8B79-37D633B846F1}">
                <asvg:svgBlip xmlns:asvg="http://schemas.microsoft.com/office/drawing/2016/SVG/main" r:embed="rId9"/>
              </a:ext>
            </a:extLst>
          </a:blip>
          <a:srcRect/>
          <a:stretch>
            <a:fillRect/>
          </a:stretch>
        </p:blipFill>
        <p:spPr/>
      </p:pic>
      <p:pic>
        <p:nvPicPr>
          <p:cNvPr id="30" name="Picture Placeholder 29" descr="Clipboard with solid fill">
            <a:extLst>
              <a:ext uri="{FF2B5EF4-FFF2-40B4-BE49-F238E27FC236}">
                <a16:creationId xmlns:a16="http://schemas.microsoft.com/office/drawing/2014/main" id="{61991327-11C3-0320-0CD2-9B972EAB88D9}"/>
              </a:ext>
            </a:extLst>
          </p:cNvPr>
          <p:cNvPicPr>
            <a:picLocks noGrp="1" noChangeAspect="1"/>
          </p:cNvPicPr>
          <p:nvPr>
            <p:ph type="pic" sz="quarter" idx="24"/>
          </p:nvPr>
        </p:nvPicPr>
        <p:blipFill>
          <a:blip r:embed="rId10">
            <a:extLst>
              <a:ext uri="{96DAC541-7B7A-43D3-8B79-37D633B846F1}">
                <asvg:svgBlip xmlns:asvg="http://schemas.microsoft.com/office/drawing/2016/SVG/main" r:embed="rId11"/>
              </a:ext>
            </a:extLst>
          </a:blip>
          <a:srcRect t="79" b="79"/>
          <a:stretch>
            <a:fillRect/>
          </a:stretch>
        </p:blipFill>
        <p:spPr/>
      </p:pic>
      <p:pic>
        <p:nvPicPr>
          <p:cNvPr id="32" name="Picture Placeholder 31" descr="No Touch with solid fill">
            <a:extLst>
              <a:ext uri="{FF2B5EF4-FFF2-40B4-BE49-F238E27FC236}">
                <a16:creationId xmlns:a16="http://schemas.microsoft.com/office/drawing/2014/main" id="{800D5BD2-E65C-723E-CB2D-3AB372B0B13E}"/>
              </a:ext>
            </a:extLst>
          </p:cNvPr>
          <p:cNvPicPr>
            <a:picLocks noGrp="1" noChangeAspect="1"/>
          </p:cNvPicPr>
          <p:nvPr>
            <p:ph type="pic" sz="quarter" idx="22"/>
          </p:nvPr>
        </p:nvPicPr>
        <p:blipFill>
          <a:blip r:embed="rId12">
            <a:extLst>
              <a:ext uri="{96DAC541-7B7A-43D3-8B79-37D633B846F1}">
                <asvg:svgBlip xmlns:asvg="http://schemas.microsoft.com/office/drawing/2016/SVG/main" r:embed="rId13"/>
              </a:ext>
            </a:extLst>
          </a:blip>
          <a:srcRect t="79" b="79"/>
          <a:stretch>
            <a:fillRect/>
          </a:stretch>
        </p:blipFill>
        <p:spPr/>
      </p:pic>
      <p:pic>
        <p:nvPicPr>
          <p:cNvPr id="34" name="Picture Placeholder 33" descr="Business Growth outline">
            <a:extLst>
              <a:ext uri="{FF2B5EF4-FFF2-40B4-BE49-F238E27FC236}">
                <a16:creationId xmlns:a16="http://schemas.microsoft.com/office/drawing/2014/main" id="{FB126D0A-4830-2CC0-37FB-B2C518FE7E50}"/>
              </a:ext>
            </a:extLst>
          </p:cNvPr>
          <p:cNvPicPr>
            <a:picLocks noGrp="1" noChangeAspect="1"/>
          </p:cNvPicPr>
          <p:nvPr>
            <p:ph type="pic" sz="quarter" idx="23"/>
          </p:nvPr>
        </p:nvPicPr>
        <p:blipFill>
          <a:blip r:embed="rId14">
            <a:extLst>
              <a:ext uri="{96DAC541-7B7A-43D3-8B79-37D633B846F1}">
                <asvg:svgBlip xmlns:asvg="http://schemas.microsoft.com/office/drawing/2016/SVG/main" r:embed="rId15"/>
              </a:ext>
            </a:extLst>
          </a:blip>
          <a:srcRect/>
          <a:stretch>
            <a:fillRect/>
          </a:stretch>
        </p:blipFill>
        <p:spPr/>
      </p:pic>
    </p:spTree>
    <p:extLst>
      <p:ext uri="{BB962C8B-B14F-4D97-AF65-F5344CB8AC3E}">
        <p14:creationId xmlns:p14="http://schemas.microsoft.com/office/powerpoint/2010/main" val="167511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3505201" y="709743"/>
            <a:ext cx="10805160" cy="707886"/>
          </a:xfrm>
        </p:spPr>
        <p:txBody>
          <a:bodyPr/>
          <a:lstStyle/>
          <a:p>
            <a:r>
              <a:rPr lang="en-US" dirty="0">
                <a:latin typeface="Times New Roman" panose="02020603050405020304" pitchFamily="18" charset="0"/>
                <a:cs typeface="Times New Roman" panose="02020603050405020304" pitchFamily="18" charset="0"/>
              </a:rPr>
              <a:t>RESUME WRITING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7151214" y="2035301"/>
            <a:ext cx="4849442" cy="1013799"/>
          </a:xfrm>
        </p:spPr>
        <p:txBody>
          <a:bodyPr/>
          <a:lstStyle/>
          <a:p>
            <a:r>
              <a:rPr lang="en-US" b="1" dirty="0"/>
              <a:t>Customize Your Resume</a:t>
            </a:r>
            <a:r>
              <a:rPr lang="en-US" dirty="0"/>
              <a:t>: Tailor your resume for each job application by aligning your skills, experiences, and keywords with the job description. Highlight the most relevant qualifications that match the specific requirements of the role.</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a:xfrm>
            <a:off x="-1424995" y="5336226"/>
            <a:ext cx="4937760" cy="424732"/>
          </a:xfrm>
        </p:spPr>
        <p:txBody>
          <a:bodyPr/>
          <a:lstStyle/>
          <a:p>
            <a:r>
              <a:rPr lang="en-US" dirty="0"/>
              <a:t>Clear structure and Format </a:t>
            </a:r>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A one-page resume forces you to prioritize the most relevant information, ensuring that only your strongest qualifications and experiences are highlighted. This makes it easier for hiring managers to quickly assess your fit for the role.</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One-page Resume </a:t>
            </a:r>
          </a:p>
        </p:txBody>
      </p:sp>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Use a clean, professional format with clear headings and bullet points for easy readability. Keep it concise, ideally to one page for entry-level positions, and ensure consistent font and spacing throughout.</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 </a:t>
            </a:r>
          </a:p>
        </p:txBody>
      </p:sp>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D42A1B9-CB55-A7C3-7167-5754FE2342E9}"/>
              </a:ext>
            </a:extLst>
          </p:cNvPr>
          <p:cNvSpPr txBox="1"/>
          <p:nvPr/>
        </p:nvSpPr>
        <p:spPr>
          <a:xfrm>
            <a:off x="2026920" y="2313279"/>
            <a:ext cx="3428833" cy="369332"/>
          </a:xfrm>
          <a:prstGeom prst="rect">
            <a:avLst/>
          </a:prstGeom>
          <a:noFill/>
        </p:spPr>
        <p:txBody>
          <a:bodyPr wrap="square" rtlCol="0">
            <a:spAutoFit/>
          </a:bodyPr>
          <a:lstStyle/>
          <a:p>
            <a:r>
              <a:rPr lang="en-US" b="1" dirty="0"/>
              <a:t>                      </a:t>
            </a:r>
            <a:r>
              <a:rPr lang="en-IN" b="1" dirty="0"/>
              <a:t>Tailored Content</a:t>
            </a:r>
            <a:endParaRPr lang="en-IN" dirty="0"/>
          </a:p>
        </p:txBody>
      </p:sp>
      <p:pic>
        <p:nvPicPr>
          <p:cNvPr id="14" name="Picture Placeholder 13" descr="Checkbox Checked with solid fill">
            <a:extLst>
              <a:ext uri="{FF2B5EF4-FFF2-40B4-BE49-F238E27FC236}">
                <a16:creationId xmlns:a16="http://schemas.microsoft.com/office/drawing/2014/main" id="{9D6515E9-CA0A-508C-CDB9-554FC96D2711}"/>
              </a:ext>
            </a:extLst>
          </p:cNvPr>
          <p:cNvPicPr>
            <a:picLocks noGrp="1" noChangeAspect="1"/>
          </p:cNvPicPr>
          <p:nvPr>
            <p:ph type="pic" sz="quarter" idx="21"/>
          </p:nvPr>
        </p:nvPicPr>
        <p:blipFill>
          <a:blip r:embed="rId3">
            <a:extLst>
              <a:ext uri="{96DAC541-7B7A-43D3-8B79-37D633B846F1}">
                <asvg:svgBlip xmlns:asvg="http://schemas.microsoft.com/office/drawing/2016/SVG/main" r:embed="rId4"/>
              </a:ext>
            </a:extLst>
          </a:blip>
          <a:srcRect l="856" r="856"/>
          <a:stretch>
            <a:fillRect/>
          </a:stretch>
        </p:blipFill>
        <p:spPr>
          <a:xfrm>
            <a:off x="5634990" y="1935992"/>
            <a:ext cx="1094116" cy="1113108"/>
          </a:xfrm>
        </p:spPr>
      </p:pic>
      <p:pic>
        <p:nvPicPr>
          <p:cNvPr id="16" name="Picture Placeholder 15" descr="Clipboard outline">
            <a:extLst>
              <a:ext uri="{FF2B5EF4-FFF2-40B4-BE49-F238E27FC236}">
                <a16:creationId xmlns:a16="http://schemas.microsoft.com/office/drawing/2014/main" id="{F133CD12-2A27-C571-F47C-9D6C4DAD20E9}"/>
              </a:ext>
            </a:extLst>
          </p:cNvPr>
          <p:cNvPicPr>
            <a:picLocks noGrp="1" noChangeAspect="1"/>
          </p:cNvPicPr>
          <p:nvPr>
            <p:ph type="pic" sz="quarter" idx="24"/>
          </p:nvPr>
        </p:nvPicPr>
        <p:blipFill>
          <a:blip r:embed="rId5">
            <a:extLst>
              <a:ext uri="{96DAC541-7B7A-43D3-8B79-37D633B846F1}">
                <asvg:svgBlip xmlns:asvg="http://schemas.microsoft.com/office/drawing/2016/SVG/main" r:embed="rId6"/>
              </a:ext>
            </a:extLst>
          </a:blip>
          <a:srcRect l="926" r="926"/>
          <a:stretch>
            <a:fillRect/>
          </a:stretch>
        </p:blipFill>
        <p:spPr>
          <a:xfrm>
            <a:off x="3655949" y="5081843"/>
            <a:ext cx="916051" cy="914491"/>
          </a:xfrm>
        </p:spPr>
      </p:pic>
      <p:pic>
        <p:nvPicPr>
          <p:cNvPr id="18" name="Picture Placeholder 17" descr="Badge 1 with solid fill">
            <a:extLst>
              <a:ext uri="{FF2B5EF4-FFF2-40B4-BE49-F238E27FC236}">
                <a16:creationId xmlns:a16="http://schemas.microsoft.com/office/drawing/2014/main" id="{4A8BF30A-3DD6-4D01-A4E1-1ED0CB173B1A}"/>
              </a:ext>
            </a:extLst>
          </p:cNvPr>
          <p:cNvPicPr>
            <a:picLocks noGrp="1" noChangeAspect="1"/>
          </p:cNvPicPr>
          <p:nvPr>
            <p:ph type="pic" sz="quarter" idx="27"/>
          </p:nvPr>
        </p:nvPicPr>
        <p:blipFill>
          <a:blip r:embed="rId7">
            <a:extLst>
              <a:ext uri="{96DAC541-7B7A-43D3-8B79-37D633B846F1}">
                <asvg:svgBlip xmlns:asvg="http://schemas.microsoft.com/office/drawing/2016/SVG/main" r:embed="rId8"/>
              </a:ext>
            </a:extLst>
          </a:blip>
          <a:srcRect l="856" r="856"/>
          <a:stretch>
            <a:fillRect/>
          </a:stretch>
        </p:blipFill>
        <p:spPr>
          <a:xfrm>
            <a:off x="4572000" y="3433860"/>
            <a:ext cx="1093788" cy="1120425"/>
          </a:xfrm>
        </p:spPr>
      </p:pic>
    </p:spTree>
    <p:extLst>
      <p:ext uri="{BB962C8B-B14F-4D97-AF65-F5344CB8AC3E}">
        <p14:creationId xmlns:p14="http://schemas.microsoft.com/office/powerpoint/2010/main" val="227517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p:txBody>
          <a:bodyPr/>
          <a:lstStyle/>
          <a:p>
            <a:endParaRPr lang="en-US" dirty="0"/>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6240016" y="3448842"/>
            <a:ext cx="5654724" cy="1371602"/>
          </a:xfrm>
        </p:spPr>
        <p:txBody>
          <a:bodyPr>
            <a:noAutofit/>
          </a:bodyPr>
          <a:lstStyle/>
          <a:p>
            <a:r>
              <a:rPr lang="en-US" sz="5000" dirty="0">
                <a:latin typeface="Times New Roman" panose="02020603050405020304" pitchFamily="18" charset="0"/>
                <a:cs typeface="Times New Roman" panose="02020603050405020304" pitchFamily="18" charset="0"/>
              </a:rPr>
              <a:t>SAMPLE RESUME</a:t>
            </a: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p:txBody>
          <a:bodyPr>
            <a:normAutofit fontScale="550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p:txBody>
          <a:bodyPr>
            <a:normAutofit fontScale="55000" lnSpcReduction="20000"/>
          </a:bodyPr>
          <a:lstStyle/>
          <a:p>
            <a:endParaRPr lang="en-US" dirty="0"/>
          </a:p>
        </p:txBody>
      </p:sp>
      <p:pic>
        <p:nvPicPr>
          <p:cNvPr id="6" name="Picture 5" descr="A white and black cv&#10;&#10;Description automatically generated">
            <a:extLst>
              <a:ext uri="{FF2B5EF4-FFF2-40B4-BE49-F238E27FC236}">
                <a16:creationId xmlns:a16="http://schemas.microsoft.com/office/drawing/2014/main" id="{574A2A58-612F-D2C1-BB60-4D19B8EBA88E}"/>
              </a:ext>
            </a:extLst>
          </p:cNvPr>
          <p:cNvPicPr>
            <a:picLocks noChangeAspect="1"/>
          </p:cNvPicPr>
          <p:nvPr/>
        </p:nvPicPr>
        <p:blipFill>
          <a:blip r:embed="rId4"/>
          <a:stretch>
            <a:fillRect/>
          </a:stretch>
        </p:blipFill>
        <p:spPr>
          <a:xfrm>
            <a:off x="818801" y="561474"/>
            <a:ext cx="5029543" cy="6296526"/>
          </a:xfrm>
          <a:prstGeom prst="rect">
            <a:avLst/>
          </a:prstGeom>
        </p:spPr>
      </p:pic>
    </p:spTree>
    <p:extLst>
      <p:ext uri="{BB962C8B-B14F-4D97-AF65-F5344CB8AC3E}">
        <p14:creationId xmlns:p14="http://schemas.microsoft.com/office/powerpoint/2010/main" val="3202840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152902DB-60A1-4BBC-BD80-ABD51351CC53}"/>
              </a:ext>
              <a:ext uri="{C183D7F6-B498-43B3-948B-1728B52AA6E4}">
                <adec:decorative xmlns:adec="http://schemas.microsoft.com/office/drawing/2017/decorative" val="1"/>
              </a:ext>
            </a:extLst>
          </p:cNvPr>
          <p:cNvSpPr/>
          <p:nvPr/>
        </p:nvSpPr>
        <p:spPr>
          <a:xfrm>
            <a:off x="8204200" y="2590800"/>
            <a:ext cx="2209800" cy="2209800"/>
          </a:xfrm>
          <a:prstGeom prst="ellipse">
            <a:avLst/>
          </a:prstGeom>
          <a:solidFill>
            <a:schemeClr val="bg1"/>
          </a:solidFill>
          <a:ln>
            <a:noFill/>
          </a:ln>
          <a:effectLst>
            <a:innerShdw blurRad="2667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normAutofit/>
          </a:bodyPr>
          <a:lstStyle/>
          <a:p>
            <a:r>
              <a:rPr lang="en-US" sz="2000" dirty="0">
                <a:latin typeface="Times New Roman" panose="02020603050405020304" pitchFamily="18" charset="0"/>
                <a:cs typeface="Times New Roman" panose="02020603050405020304" pitchFamily="18" charset="0"/>
              </a:rPr>
              <a:t>Effective tips for preparing for a interview</a:t>
            </a:r>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2" name="Rectangle 1">
            <a:extLst>
              <a:ext uri="{FF2B5EF4-FFF2-40B4-BE49-F238E27FC236}">
                <a16:creationId xmlns:a16="http://schemas.microsoft.com/office/drawing/2014/main" id="{5B35BA56-A439-90D1-ABD5-CF24C3E8F939}"/>
              </a:ext>
            </a:extLst>
          </p:cNvPr>
          <p:cNvSpPr>
            <a:spLocks noChangeArrowheads="1"/>
          </p:cNvSpPr>
          <p:nvPr/>
        </p:nvSpPr>
        <p:spPr bwMode="auto">
          <a:xfrm>
            <a:off x="866796" y="1402229"/>
            <a:ext cx="4288353"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the Company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Practice Common Interview Questions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Prepare Your Own Questions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Practice Your Responses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Dress Appropriately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Prepare Necessary Documents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 Your Journey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Stay Calm and Confident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 Up</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Reflect and Learn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1" name="Picture 10" descr="Office Chair Cat">
            <a:extLst>
              <a:ext uri="{FF2B5EF4-FFF2-40B4-BE49-F238E27FC236}">
                <a16:creationId xmlns:a16="http://schemas.microsoft.com/office/drawing/2014/main" id="{CCC882C3-6A63-CAA3-1853-7373EE98F1D0}"/>
              </a:ext>
            </a:extLst>
          </p:cNvPr>
          <p:cNvPicPr>
            <a:picLocks noChangeAspect="1"/>
          </p:cNvPicPr>
          <p:nvPr/>
        </p:nvPicPr>
        <p:blipFill>
          <a:blip r:embed="rId3"/>
          <a:stretch>
            <a:fillRect/>
          </a:stretch>
        </p:blipFill>
        <p:spPr>
          <a:xfrm>
            <a:off x="7999412" y="2492896"/>
            <a:ext cx="2619375" cy="2619375"/>
          </a:xfrm>
          <a:prstGeom prst="rect">
            <a:avLst/>
          </a:prstGeom>
        </p:spPr>
      </p:pic>
    </p:spTree>
    <p:extLst>
      <p:ext uri="{BB962C8B-B14F-4D97-AF65-F5344CB8AC3E}">
        <p14:creationId xmlns:p14="http://schemas.microsoft.com/office/powerpoint/2010/main" val="25007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d109773-7645-436f-8159-8997daf2876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20C451E41E3247874353E2C8829142" ma:contentTypeVersion="14" ma:contentTypeDescription="Create a new document." ma:contentTypeScope="" ma:versionID="9f1f3ac4918d7ac16e45bea25116360f">
  <xsd:schema xmlns:xsd="http://www.w3.org/2001/XMLSchema" xmlns:xs="http://www.w3.org/2001/XMLSchema" xmlns:p="http://schemas.microsoft.com/office/2006/metadata/properties" xmlns:ns3="1d109773-7645-436f-8159-8997daf28765" xmlns:ns4="9f4d1234-4dcc-47fd-9847-e10fc519e842" targetNamespace="http://schemas.microsoft.com/office/2006/metadata/properties" ma:root="true" ma:fieldsID="702309ffd01bd64bb60bbe5b4c89891c" ns3:_="" ns4:_="">
    <xsd:import namespace="1d109773-7645-436f-8159-8997daf28765"/>
    <xsd:import namespace="9f4d1234-4dcc-47fd-9847-e10fc519e84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SearchProperties" minOccurs="0"/>
                <xsd:element ref="ns3:MediaServiceDateTaken" minOccurs="0"/>
                <xsd:element ref="ns3:_activity"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109773-7645-436f-8159-8997daf287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_activity" ma:index="17"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4d1234-4dcc-47fd-9847-e10fc519e84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86D9CC-0D9D-4BFE-B3F3-26F480BF8C8A}">
  <ds:schemaRefs>
    <ds:schemaRef ds:uri="http://schemas.microsoft.com/office/2006/documentManagement/types"/>
    <ds:schemaRef ds:uri="http://purl.org/dc/terms/"/>
    <ds:schemaRef ds:uri="http://purl.org/dc/elements/1.1/"/>
    <ds:schemaRef ds:uri="http://purl.org/dc/dcmitype/"/>
    <ds:schemaRef ds:uri="9f4d1234-4dcc-47fd-9847-e10fc519e842"/>
    <ds:schemaRef ds:uri="http://schemas.microsoft.com/office/infopath/2007/PartnerControls"/>
    <ds:schemaRef ds:uri="http://schemas.openxmlformats.org/package/2006/metadata/core-properties"/>
    <ds:schemaRef ds:uri="1d109773-7645-436f-8159-8997daf2876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8BD10FC1-9E38-4CA1-B171-CE49AAFED6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109773-7645-436f-8159-8997daf28765"/>
    <ds:schemaRef ds:uri="9f4d1234-4dcc-47fd-9847-e10fc519e8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199</TotalTime>
  <Words>531</Words>
  <Application>Microsoft Office PowerPoint</Application>
  <PresentationFormat>Widescreen</PresentationFormat>
  <Paragraphs>71</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Abadi</vt:lpstr>
      <vt:lpstr>Arial</vt:lpstr>
      <vt:lpstr>Times New Roman</vt:lpstr>
      <vt:lpstr>Tw Cen MT</vt:lpstr>
      <vt:lpstr>Tw Cen MT Condensed</vt:lpstr>
      <vt:lpstr>Wingdings</vt:lpstr>
      <vt:lpstr>Wingdings 3</vt:lpstr>
      <vt:lpstr>ModernClassicBlock-3</vt:lpstr>
      <vt:lpstr>Soft skills training </vt:lpstr>
      <vt:lpstr>Communication skills</vt:lpstr>
      <vt:lpstr>Self introduction</vt:lpstr>
      <vt:lpstr>Sample introduction </vt:lpstr>
      <vt:lpstr>Group discussion – gd round</vt:lpstr>
      <vt:lpstr>RESUME WRITING  </vt:lpstr>
      <vt:lpstr>PowerPoint Presentation</vt:lpstr>
      <vt:lpstr>Effective tips for preparing for a interview</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Akalyadevi</dc:creator>
  <cp:lastModifiedBy>B, Akalyadevi</cp:lastModifiedBy>
  <cp:revision>2</cp:revision>
  <dcterms:created xsi:type="dcterms:W3CDTF">2024-10-23T09:33:21Z</dcterms:created>
  <dcterms:modified xsi:type="dcterms:W3CDTF">2024-10-23T12:53:13Z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0x0101002B20C451E41E3247874353E2C8829142</vt:lpwstr>
  </property>
</Properties>
</file>