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8"/>
  </p:notesMasterIdLst>
  <p:sldIdLst>
    <p:sldId id="257" r:id="rId2"/>
    <p:sldId id="265" r:id="rId3"/>
    <p:sldId id="271" r:id="rId4"/>
    <p:sldId id="273" r:id="rId5"/>
    <p:sldId id="274" r:id="rId6"/>
    <p:sldId id="266" r:id="rId7"/>
    <p:sldId id="269" r:id="rId8"/>
    <p:sldId id="267" r:id="rId9"/>
    <p:sldId id="268" r:id="rId10"/>
    <p:sldId id="270" r:id="rId11"/>
    <p:sldId id="276" r:id="rId12"/>
    <p:sldId id="279" r:id="rId13"/>
    <p:sldId id="277" r:id="rId14"/>
    <p:sldId id="278" r:id="rId15"/>
    <p:sldId id="280" r:id="rId16"/>
    <p:sldId id="281"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hFzvj0a0a4pDfHA8Gtqtqz6tFD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13"/>
    <p:restoredTop sz="96599"/>
  </p:normalViewPr>
  <p:slideViewPr>
    <p:cSldViewPr snapToGrid="0" snapToObjects="1">
      <p:cViewPr varScale="1">
        <p:scale>
          <a:sx n="155" d="100"/>
          <a:sy n="155" d="100"/>
        </p:scale>
        <p:origin x="216" y="904"/>
      </p:cViewPr>
      <p:guideLst/>
    </p:cSldViewPr>
  </p:slideViewPr>
  <p:notesTextViewPr>
    <p:cViewPr>
      <p:scale>
        <a:sx n="1" d="1"/>
        <a:sy n="1" d="1"/>
      </p:scale>
      <p:origin x="0" y="0"/>
    </p:cViewPr>
  </p:notesTextViewPr>
  <p:sorterViewPr>
    <p:cViewPr>
      <p:scale>
        <a:sx n="141" d="100"/>
        <a:sy n="141"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379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2434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206640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7173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81823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836736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8687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00640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1479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586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4152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6700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15656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171450" lvl="0" indent="-171450" algn="l" rtl="0">
              <a:lnSpc>
                <a:spcPct val="100000"/>
              </a:lnSpc>
              <a:spcBef>
                <a:spcPts val="0"/>
              </a:spcBef>
              <a:spcAft>
                <a:spcPts val="0"/>
              </a:spcAft>
              <a:buSzPts val="1400"/>
              <a:buFont typeface="Arial" panose="020B0604020202020204" pitchFamily="34" charset="0"/>
              <a:buChar char="•"/>
            </a:pPr>
            <a:r>
              <a:rPr lang="en-US" dirty="0"/>
              <a:t>Single Domain and Competitive Analysis are stored in Graphite in two different namespaces</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Complete flexibility in how tests are set up</a:t>
            </a:r>
          </a:p>
          <a:p>
            <a:pPr marL="171450" lvl="0" indent="-171450" algn="l" rtl="0">
              <a:lnSpc>
                <a:spcPct val="100000"/>
              </a:lnSpc>
              <a:spcBef>
                <a:spcPts val="0"/>
              </a:spcBef>
              <a:spcAft>
                <a:spcPts val="0"/>
              </a:spcAft>
              <a:buSzPts val="1400"/>
              <a:buFont typeface="Arial" panose="020B0604020202020204" pitchFamily="34" charset="0"/>
              <a:buChar char="•"/>
            </a:pPr>
            <a:r>
              <a:rPr lang="en-US" dirty="0"/>
              <a:t>Nothing set in stone about the number of single domain vs competitive analysis tests</a:t>
            </a:r>
            <a:endParaRPr dirty="0"/>
          </a:p>
        </p:txBody>
      </p:sp>
      <p:sp>
        <p:nvSpPr>
          <p:cNvPr id="195" name="Google Shape;19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625613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with Caption - Blue">
  <p:cSld name="Title with Caption - Blue">
    <p:bg>
      <p:bgPr>
        <a:solidFill>
          <a:schemeClr val="lt1"/>
        </a:solidFill>
        <a:effectLst/>
      </p:bgPr>
    </p:bg>
    <p:spTree>
      <p:nvGrpSpPr>
        <p:cNvPr id="1" name="Shape 17"/>
        <p:cNvGrpSpPr/>
        <p:nvPr/>
      </p:nvGrpSpPr>
      <p:grpSpPr>
        <a:xfrm>
          <a:off x="0" y="0"/>
          <a:ext cx="0" cy="0"/>
          <a:chOff x="0" y="0"/>
          <a:chExt cx="0" cy="0"/>
        </a:xfrm>
      </p:grpSpPr>
      <p:sp>
        <p:nvSpPr>
          <p:cNvPr id="18" name="Google Shape;18;p23"/>
          <p:cNvSpPr txBox="1">
            <a:spLocks noGrp="1"/>
          </p:cNvSpPr>
          <p:nvPr>
            <p:ph type="dt" idx="10"/>
          </p:nvPr>
        </p:nvSpPr>
        <p:spPr>
          <a:xfrm>
            <a:off x="540000" y="3190387"/>
            <a:ext cx="2743200" cy="238613"/>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pic>
        <p:nvPicPr>
          <p:cNvPr id="19" name="Google Shape;19;p23"/>
          <p:cNvPicPr preferRelativeResize="0"/>
          <p:nvPr/>
        </p:nvPicPr>
        <p:blipFill rotWithShape="1">
          <a:blip r:embed="rId2">
            <a:alphaModFix/>
          </a:blip>
          <a:srcRect/>
          <a:stretch/>
        </p:blipFill>
        <p:spPr>
          <a:xfrm>
            <a:off x="0" y="893"/>
            <a:ext cx="12188824" cy="6856213"/>
          </a:xfrm>
          <a:prstGeom prst="rect">
            <a:avLst/>
          </a:prstGeom>
          <a:noFill/>
          <a:ln>
            <a:noFill/>
          </a:ln>
        </p:spPr>
      </p:pic>
      <p:sp>
        <p:nvSpPr>
          <p:cNvPr id="20" name="Google Shape;20;p23"/>
          <p:cNvSpPr/>
          <p:nvPr/>
        </p:nvSpPr>
        <p:spPr>
          <a:xfrm>
            <a:off x="-196078" y="647985"/>
            <a:ext cx="6501124" cy="6502818"/>
          </a:xfrm>
          <a:prstGeom prst="ellipse">
            <a:avLst/>
          </a:prstGeom>
          <a:solidFill>
            <a:schemeClr val="lt1"/>
          </a:solidFill>
          <a:ln w="50800" cap="flat" cmpd="sng">
            <a:solidFill>
              <a:srgbClr val="0099CC"/>
            </a:solidFill>
            <a:prstDash val="solid"/>
            <a:round/>
            <a:headEnd type="none" w="sm" len="sm"/>
            <a:tailEnd type="none" w="sm" len="sm"/>
          </a:ln>
        </p:spPr>
        <p:txBody>
          <a:bodyPr spcFirstLastPara="1" wrap="square" lIns="57125" tIns="28550" rIns="57125" bIns="28550" anchor="ctr" anchorCtr="0">
            <a:noAutofit/>
          </a:bodyPr>
          <a:lstStyle/>
          <a:p>
            <a:pPr marL="0" marR="0" lvl="0" indent="0" algn="ctr" rtl="0">
              <a:lnSpc>
                <a:spcPct val="100000"/>
              </a:lnSpc>
              <a:spcBef>
                <a:spcPts val="0"/>
              </a:spcBef>
              <a:spcAft>
                <a:spcPts val="0"/>
              </a:spcAft>
              <a:buClr>
                <a:schemeClr val="dk1"/>
              </a:buClr>
              <a:buSzPts val="1166"/>
              <a:buFont typeface="Arial"/>
              <a:buNone/>
            </a:pPr>
            <a:endParaRPr sz="1166" b="0" i="0" u="none" strike="noStrike" cap="none">
              <a:solidFill>
                <a:srgbClr val="FFFFFF"/>
              </a:solidFill>
              <a:latin typeface="Arial"/>
              <a:ea typeface="Arial"/>
              <a:cs typeface="Arial"/>
              <a:sym typeface="Arial"/>
            </a:endParaRPr>
          </a:p>
        </p:txBody>
      </p:sp>
      <p:cxnSp>
        <p:nvCxnSpPr>
          <p:cNvPr id="21" name="Google Shape;21;p23"/>
          <p:cNvCxnSpPr/>
          <p:nvPr/>
        </p:nvCxnSpPr>
        <p:spPr>
          <a:xfrm>
            <a:off x="1223208" y="3968299"/>
            <a:ext cx="3689094" cy="0"/>
          </a:xfrm>
          <a:prstGeom prst="straightConnector1">
            <a:avLst/>
          </a:prstGeom>
          <a:noFill/>
          <a:ln w="12700" cap="flat" cmpd="sng">
            <a:solidFill>
              <a:schemeClr val="dk1"/>
            </a:solidFill>
            <a:prstDash val="solid"/>
            <a:miter lim="800000"/>
            <a:headEnd type="none" w="sm" len="sm"/>
            <a:tailEnd type="none" w="sm" len="sm"/>
          </a:ln>
        </p:spPr>
      </p:cxnSp>
      <p:sp>
        <p:nvSpPr>
          <p:cNvPr id="22" name="Google Shape;22;p23"/>
          <p:cNvSpPr txBox="1">
            <a:spLocks noGrp="1"/>
          </p:cNvSpPr>
          <p:nvPr>
            <p:ph type="body" idx="1"/>
          </p:nvPr>
        </p:nvSpPr>
        <p:spPr>
          <a:xfrm>
            <a:off x="722314" y="2026595"/>
            <a:ext cx="4727448" cy="1734766"/>
          </a:xfrm>
          <a:prstGeom prst="rect">
            <a:avLst/>
          </a:prstGeom>
          <a:noFill/>
          <a:ln>
            <a:noFill/>
          </a:ln>
        </p:spPr>
        <p:txBody>
          <a:bodyPr spcFirstLastPara="1" wrap="square" lIns="0" tIns="0" rIns="0" bIns="0" anchor="b" anchorCtr="0">
            <a:noAutofit/>
          </a:bodyPr>
          <a:lstStyle>
            <a:lvl1pPr marL="457200" lvl="0" indent="-228600" algn="ctr">
              <a:lnSpc>
                <a:spcPct val="90000"/>
              </a:lnSpc>
              <a:spcBef>
                <a:spcPts val="1000"/>
              </a:spcBef>
              <a:spcAft>
                <a:spcPts val="0"/>
              </a:spcAft>
              <a:buClr>
                <a:srgbClr val="0099CC"/>
              </a:buClr>
              <a:buSzPts val="4000"/>
              <a:buNone/>
              <a:defRPr sz="4000" b="1">
                <a:solidFill>
                  <a:srgbClr val="0099CC"/>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23"/>
          <p:cNvSpPr txBox="1">
            <a:spLocks noGrp="1"/>
          </p:cNvSpPr>
          <p:nvPr>
            <p:ph type="body" idx="2"/>
          </p:nvPr>
        </p:nvSpPr>
        <p:spPr>
          <a:xfrm>
            <a:off x="722314" y="4225121"/>
            <a:ext cx="4727448" cy="1562824"/>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1000"/>
              </a:spcBef>
              <a:spcAft>
                <a:spcPts val="0"/>
              </a:spcAft>
              <a:buClr>
                <a:schemeClr val="dk1"/>
              </a:buClr>
              <a:buSzPts val="3000"/>
              <a:buNone/>
              <a:defRPr sz="3000" b="0">
                <a:solidFill>
                  <a:schemeClr val="dk1"/>
                </a:solidFill>
              </a:defRPr>
            </a:lvl1pPr>
            <a:lvl2pPr marL="914400" lvl="1" indent="-228600" algn="ctr">
              <a:lnSpc>
                <a:spcPct val="90000"/>
              </a:lnSpc>
              <a:spcBef>
                <a:spcPts val="500"/>
              </a:spcBef>
              <a:spcAft>
                <a:spcPts val="0"/>
              </a:spcAft>
              <a:buClr>
                <a:srgbClr val="F2F2F2"/>
              </a:buClr>
              <a:buSzPts val="2400"/>
              <a:buNone/>
              <a:defRPr>
                <a:solidFill>
                  <a:srgbClr val="F2F2F2"/>
                </a:solidFill>
              </a:defRPr>
            </a:lvl2pPr>
            <a:lvl3pPr marL="1371600" lvl="2" indent="-228600" algn="ctr">
              <a:lnSpc>
                <a:spcPct val="90000"/>
              </a:lnSpc>
              <a:spcBef>
                <a:spcPts val="3499"/>
              </a:spcBef>
              <a:spcAft>
                <a:spcPts val="0"/>
              </a:spcAft>
              <a:buClr>
                <a:schemeClr val="lt1"/>
              </a:buClr>
              <a:buSzPts val="2000"/>
              <a:buNone/>
              <a:defRPr>
                <a:solidFill>
                  <a:schemeClr val="lt1"/>
                </a:solidFill>
              </a:defRPr>
            </a:lvl3pPr>
            <a:lvl4pPr marL="1828800" lvl="3" indent="-228600" algn="ctr">
              <a:lnSpc>
                <a:spcPct val="90000"/>
              </a:lnSpc>
              <a:spcBef>
                <a:spcPts val="500"/>
              </a:spcBef>
              <a:spcAft>
                <a:spcPts val="0"/>
              </a:spcAft>
              <a:buClr>
                <a:schemeClr val="lt1"/>
              </a:buClr>
              <a:buSzPts val="1800"/>
              <a:buNone/>
              <a:defRPr>
                <a:solidFill>
                  <a:schemeClr val="lt1"/>
                </a:solidFill>
              </a:defRPr>
            </a:lvl4pPr>
            <a:lvl5pPr marL="2286000" lvl="4" indent="-228600" algn="ctr">
              <a:lnSpc>
                <a:spcPct val="90000"/>
              </a:lnSpc>
              <a:spcBef>
                <a:spcPts val="500"/>
              </a:spcBef>
              <a:spcAft>
                <a:spcPts val="0"/>
              </a:spcAft>
              <a:buClr>
                <a:schemeClr val="lt1"/>
              </a:buClr>
              <a:buSzPts val="1800"/>
              <a:buNone/>
              <a:defRPr>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 name="Picture 8">
            <a:extLst>
              <a:ext uri="{FF2B5EF4-FFF2-40B4-BE49-F238E27FC236}">
                <a16:creationId xmlns:a16="http://schemas.microsoft.com/office/drawing/2014/main" id="{AEFFBFD3-8B82-2745-894F-BC25E1CCFA99}"/>
              </a:ext>
            </a:extLst>
          </p:cNvPr>
          <p:cNvPicPr>
            <a:picLocks noChangeAspect="1"/>
          </p:cNvPicPr>
          <p:nvPr userDrawn="1"/>
        </p:nvPicPr>
        <p:blipFill>
          <a:blip r:embed="rId3"/>
          <a:stretch>
            <a:fillRect/>
          </a:stretch>
        </p:blipFill>
        <p:spPr>
          <a:xfrm>
            <a:off x="9352531" y="579686"/>
            <a:ext cx="2191769" cy="99511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729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with content">
  <p:cSld name="Title with content">
    <p:spTree>
      <p:nvGrpSpPr>
        <p:cNvPr id="1" name="Shape 74"/>
        <p:cNvGrpSpPr/>
        <p:nvPr/>
      </p:nvGrpSpPr>
      <p:grpSpPr>
        <a:xfrm>
          <a:off x="0" y="0"/>
          <a:ext cx="0" cy="0"/>
          <a:chOff x="0" y="0"/>
          <a:chExt cx="0" cy="0"/>
        </a:xfrm>
      </p:grpSpPr>
      <p:pic>
        <p:nvPicPr>
          <p:cNvPr id="75" name="Google Shape;75;p31"/>
          <p:cNvPicPr preferRelativeResize="0"/>
          <p:nvPr/>
        </p:nvPicPr>
        <p:blipFill rotWithShape="1">
          <a:blip r:embed="rId2">
            <a:alphaModFix/>
          </a:blip>
          <a:srcRect/>
          <a:stretch/>
        </p:blipFill>
        <p:spPr>
          <a:xfrm>
            <a:off x="0" y="893"/>
            <a:ext cx="12188824" cy="6196707"/>
          </a:xfrm>
          <a:prstGeom prst="rect">
            <a:avLst/>
          </a:prstGeom>
          <a:noFill/>
          <a:ln>
            <a:noFill/>
          </a:ln>
        </p:spPr>
      </p:pic>
      <p:sp>
        <p:nvSpPr>
          <p:cNvPr id="76" name="Google Shape;76;p31"/>
          <p:cNvSpPr txBox="1">
            <a:spLocks noGrp="1"/>
          </p:cNvSpPr>
          <p:nvPr>
            <p:ph type="title"/>
          </p:nvPr>
        </p:nvSpPr>
        <p:spPr>
          <a:xfrm>
            <a:off x="540000" y="540001"/>
            <a:ext cx="11171354" cy="94336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1"/>
          <p:cNvSpPr txBox="1">
            <a:spLocks noGrp="1"/>
          </p:cNvSpPr>
          <p:nvPr>
            <p:ph type="body" idx="1"/>
          </p:nvPr>
        </p:nvSpPr>
        <p:spPr>
          <a:xfrm>
            <a:off x="539750" y="1727200"/>
            <a:ext cx="11195050" cy="4445000"/>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800"/>
              <a:buNone/>
              <a:defRPr/>
            </a:lvl1pPr>
            <a:lvl2pPr marL="914400" lvl="1" indent="-228600" algn="l">
              <a:lnSpc>
                <a:spcPct val="90000"/>
              </a:lnSpc>
              <a:spcBef>
                <a:spcPts val="500"/>
              </a:spcBef>
              <a:spcAft>
                <a:spcPts val="0"/>
              </a:spcAft>
              <a:buClr>
                <a:schemeClr val="dk1"/>
              </a:buClr>
              <a:buSzPts val="1800"/>
              <a:buNone/>
              <a:defRPr/>
            </a:lvl2pPr>
            <a:lvl3pPr marL="1371600" lvl="2" indent="-228600" algn="l">
              <a:lnSpc>
                <a:spcPct val="90000"/>
              </a:lnSpc>
              <a:spcBef>
                <a:spcPts val="500"/>
              </a:spcBef>
              <a:spcAft>
                <a:spcPts val="0"/>
              </a:spcAft>
              <a:buClr>
                <a:schemeClr val="dk1"/>
              </a:buClr>
              <a:buSzPts val="18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o code">
  <p:cSld name="no code">
    <p:spTree>
      <p:nvGrpSpPr>
        <p:cNvPr id="1" name="Shape 1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 Orange">
  <p:cSld name="Section Header - Orange">
    <p:bg>
      <p:bgPr>
        <a:solidFill>
          <a:schemeClr val="lt1"/>
        </a:solidFill>
        <a:effectLst/>
      </p:bgPr>
    </p:bg>
    <p:spTree>
      <p:nvGrpSpPr>
        <p:cNvPr id="1" name="Shape 123"/>
        <p:cNvGrpSpPr/>
        <p:nvPr/>
      </p:nvGrpSpPr>
      <p:grpSpPr>
        <a:xfrm>
          <a:off x="0" y="0"/>
          <a:ext cx="0" cy="0"/>
          <a:chOff x="0" y="0"/>
          <a:chExt cx="0" cy="0"/>
        </a:xfrm>
      </p:grpSpPr>
      <p:pic>
        <p:nvPicPr>
          <p:cNvPr id="124" name="Google Shape;124;p43"/>
          <p:cNvPicPr preferRelativeResize="0"/>
          <p:nvPr/>
        </p:nvPicPr>
        <p:blipFill rotWithShape="1">
          <a:blip r:embed="rId2">
            <a:alphaModFix/>
          </a:blip>
          <a:srcRect b="-13"/>
          <a:stretch/>
        </p:blipFill>
        <p:spPr>
          <a:xfrm>
            <a:off x="0" y="893"/>
            <a:ext cx="12188824" cy="6857107"/>
          </a:xfrm>
          <a:prstGeom prst="rect">
            <a:avLst/>
          </a:prstGeom>
          <a:noFill/>
          <a:ln>
            <a:noFill/>
          </a:ln>
        </p:spPr>
      </p:pic>
      <p:sp>
        <p:nvSpPr>
          <p:cNvPr id="125" name="Google Shape;125;p43"/>
          <p:cNvSpPr txBox="1">
            <a:spLocks noGrp="1"/>
          </p:cNvSpPr>
          <p:nvPr>
            <p:ph type="title"/>
          </p:nvPr>
        </p:nvSpPr>
        <p:spPr>
          <a:xfrm>
            <a:off x="540001" y="540001"/>
            <a:ext cx="11194800" cy="945899"/>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rgbClr val="0099CC"/>
              </a:buClr>
              <a:buSzPts val="3600"/>
              <a:buFont typeface="Arial"/>
              <a:buNone/>
              <a:defRPr sz="3600" b="1">
                <a:solidFill>
                  <a:srgbClr val="0099C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5" name="Picture 4">
            <a:extLst>
              <a:ext uri="{FF2B5EF4-FFF2-40B4-BE49-F238E27FC236}">
                <a16:creationId xmlns:a16="http://schemas.microsoft.com/office/drawing/2014/main" id="{AEBC1BDC-2554-0947-8C8E-78C56911DD88}"/>
              </a:ext>
            </a:extLst>
          </p:cNvPr>
          <p:cNvPicPr>
            <a:picLocks noChangeAspect="1"/>
          </p:cNvPicPr>
          <p:nvPr userDrawn="1"/>
        </p:nvPicPr>
        <p:blipFill>
          <a:blip r:embed="rId3"/>
          <a:stretch>
            <a:fillRect/>
          </a:stretch>
        </p:blipFill>
        <p:spPr>
          <a:xfrm>
            <a:off x="10734675" y="6245654"/>
            <a:ext cx="1025111" cy="465424"/>
          </a:xfrm>
          <a:prstGeom prst="rect">
            <a:avLst/>
          </a:prstGeom>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540000" y="540001"/>
            <a:ext cx="11171354" cy="9459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rgbClr val="0099CC"/>
              </a:buClr>
              <a:buSzPts val="3600"/>
              <a:buFont typeface="Arial"/>
              <a:buNone/>
              <a:defRPr sz="3600" b="1" i="0" u="none" strike="noStrike" cap="none">
                <a:solidFill>
                  <a:srgbClr val="0099C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540000" y="1714501"/>
            <a:ext cx="11171354" cy="4433380"/>
          </a:xfrm>
          <a:prstGeom prst="rect">
            <a:avLst/>
          </a:prstGeom>
          <a:noFill/>
          <a:ln>
            <a:noFill/>
          </a:ln>
        </p:spPr>
        <p:txBody>
          <a:bodyPr spcFirstLastPara="1" wrap="square" lIns="0" tIns="0" rIns="0" bIns="0" anchor="t" anchorCtr="0">
            <a:no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3" name="Google Shape;13;p21"/>
          <p:cNvSpPr txBox="1"/>
          <p:nvPr/>
        </p:nvSpPr>
        <p:spPr>
          <a:xfrm>
            <a:off x="658624" y="6438035"/>
            <a:ext cx="6610070"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GB" sz="1100" b="0" i="0" u="none" strike="noStrike" cap="none" dirty="0">
                <a:solidFill>
                  <a:schemeClr val="dk1"/>
                </a:solidFill>
                <a:latin typeface="Arial"/>
                <a:ea typeface="Arial"/>
                <a:cs typeface="Arial"/>
                <a:sym typeface="Arial"/>
              </a:rPr>
              <a:t> © 2022 Akamai | Confidential</a:t>
            </a:r>
            <a:endParaRPr sz="1400" b="0" i="0" u="none" strike="noStrike" cap="none" dirty="0">
              <a:solidFill>
                <a:srgbClr val="000000"/>
              </a:solidFill>
              <a:latin typeface="Arial"/>
              <a:ea typeface="Arial"/>
              <a:cs typeface="Arial"/>
              <a:sym typeface="Arial"/>
            </a:endParaRPr>
          </a:p>
        </p:txBody>
      </p:sp>
      <p:sp>
        <p:nvSpPr>
          <p:cNvPr id="14" name="Google Shape;14;p21"/>
          <p:cNvSpPr txBox="1"/>
          <p:nvPr/>
        </p:nvSpPr>
        <p:spPr>
          <a:xfrm>
            <a:off x="352846" y="6438036"/>
            <a:ext cx="512916" cy="292388"/>
          </a:xfrm>
          <a:prstGeom prst="rect">
            <a:avLst/>
          </a:prstGeom>
          <a:noFill/>
          <a:ln>
            <a:noFill/>
          </a:ln>
        </p:spPr>
        <p:txBody>
          <a:bodyPr spcFirstLastPara="1" wrap="square" lIns="121900" tIns="60950" rIns="121900" bIns="60950" anchor="ctr" anchorCtr="0">
            <a:noAutofit/>
          </a:bodyPr>
          <a:lstStyle/>
          <a:p>
            <a:pPr marL="0" marR="0" lvl="0" indent="0" algn="l" rtl="0">
              <a:lnSpc>
                <a:spcPct val="100000"/>
              </a:lnSpc>
              <a:spcBef>
                <a:spcPts val="0"/>
              </a:spcBef>
              <a:spcAft>
                <a:spcPts val="0"/>
              </a:spcAft>
              <a:buClr>
                <a:srgbClr val="000000"/>
              </a:buClr>
              <a:buSzPts val="1100"/>
              <a:buFont typeface="Arial"/>
              <a:buNone/>
            </a:pPr>
            <a:fld id="{00000000-1234-1234-1234-123412341234}" type="slidenum">
              <a:rPr lang="en-GB" sz="1100" b="1" i="0" u="none" strike="noStrike" cap="none">
                <a:solidFill>
                  <a:srgbClr val="000000"/>
                </a:solidFill>
                <a:latin typeface="Arial"/>
                <a:ea typeface="Arial"/>
                <a:cs typeface="Arial"/>
                <a:sym typeface="Arial"/>
              </a:rPr>
              <a:t>‹#›</a:t>
            </a:fld>
            <a:endParaRPr sz="1100" b="1" i="0" u="none" strike="noStrike" cap="none">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A14F38B3-BF20-704D-9EDF-A41D1B67D7C6}"/>
              </a:ext>
            </a:extLst>
          </p:cNvPr>
          <p:cNvPicPr>
            <a:picLocks noChangeAspect="1"/>
          </p:cNvPicPr>
          <p:nvPr userDrawn="1"/>
        </p:nvPicPr>
        <p:blipFill>
          <a:blip r:embed="rId6"/>
          <a:stretch>
            <a:fillRect/>
          </a:stretch>
        </p:blipFill>
        <p:spPr>
          <a:xfrm>
            <a:off x="10734675" y="6245654"/>
            <a:ext cx="1025111" cy="465424"/>
          </a:xfrm>
          <a:prstGeom prst="rect">
            <a:avLst/>
          </a:prstGeom>
        </p:spPr>
      </p:pic>
    </p:spTree>
  </p:cSld>
  <p:clrMap bg1="lt1" tx1="dk1" bg2="dk2" tx2="lt2" accent1="accent1" accent2="accent2" accent3="accent3" accent4="accent4" accent5="accent5" accent6="accent6" hlink="hlink" folHlink="folHlink"/>
  <p:sldLayoutIdLst>
    <p:sldLayoutId id="2147483650" r:id="rId1"/>
    <p:sldLayoutId id="2147483658" r:id="rId2"/>
    <p:sldLayoutId id="2147483669" r:id="rId3"/>
    <p:sldLayoutId id="2147483670"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336">
          <p15:clr>
            <a:srgbClr val="F26B43"/>
          </p15:clr>
        </p15:guide>
        <p15:guide id="2" pos="7392">
          <p15:clr>
            <a:srgbClr val="F26B43"/>
          </p15:clr>
        </p15:guide>
        <p15:guide id="3" orient="horz" pos="3888">
          <p15:clr>
            <a:srgbClr val="F26B43"/>
          </p15:clr>
        </p15:guide>
        <p15:guide id="4" orient="horz" pos="4176">
          <p15:clr>
            <a:srgbClr val="F26B43"/>
          </p15:clr>
        </p15:guide>
        <p15:guide id="5" orient="horz" pos="336">
          <p15:clr>
            <a:srgbClr val="F26B43"/>
          </p15:clr>
        </p15:guide>
        <p15:guide id="6" orient="horz" pos="936">
          <p15:clr>
            <a:srgbClr val="F26B43"/>
          </p15:clr>
        </p15:guide>
        <p15:guide id="7" orient="horz" pos="1080">
          <p15:clr>
            <a:srgbClr val="F26B43"/>
          </p15:clr>
        </p15:guide>
        <p15:guide id="8" pos="3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
          <p:cNvSpPr txBox="1">
            <a:spLocks noGrp="1"/>
          </p:cNvSpPr>
          <p:nvPr>
            <p:ph type="body" idx="1"/>
          </p:nvPr>
        </p:nvSpPr>
        <p:spPr>
          <a:xfrm>
            <a:off x="476129" y="1977888"/>
            <a:ext cx="5373686" cy="1821974"/>
          </a:xfrm>
          <a:prstGeom prst="rect">
            <a:avLst/>
          </a:prstGeom>
          <a:noFill/>
          <a:ln>
            <a:noFill/>
          </a:ln>
        </p:spPr>
        <p:txBody>
          <a:bodyPr spcFirstLastPara="1" wrap="square" lIns="0" tIns="0" rIns="0" bIns="0" anchor="b" anchorCtr="0">
            <a:noAutofit/>
          </a:bodyPr>
          <a:lstStyle/>
          <a:p>
            <a:pPr marL="0" lvl="0" indent="0">
              <a:spcBef>
                <a:spcPts val="0"/>
              </a:spcBef>
            </a:pPr>
            <a:r>
              <a:rPr lang="en-US" b="0" dirty="0">
                <a:latin typeface="Avenir Medium" panose="02000503020000020003" pitchFamily="2" charset="0"/>
              </a:rPr>
              <a:t>Sitespeed</a:t>
            </a:r>
            <a:br>
              <a:rPr lang="en-US" b="0" dirty="0">
                <a:latin typeface="Avenir Medium" panose="02000503020000020003" pitchFamily="2" charset="0"/>
              </a:rPr>
            </a:br>
            <a:r>
              <a:rPr lang="en-US" b="0" dirty="0">
                <a:latin typeface="Avenir Medium" panose="02000503020000020003" pitchFamily="2" charset="0"/>
              </a:rPr>
              <a:t>User Guide</a:t>
            </a:r>
            <a:endParaRPr b="0" dirty="0">
              <a:latin typeface="Avenir Medium" panose="02000503020000020003" pitchFamily="2" charset="0"/>
            </a:endParaRPr>
          </a:p>
        </p:txBody>
      </p:sp>
      <p:sp>
        <p:nvSpPr>
          <p:cNvPr id="136" name="Google Shape;136;p2"/>
          <p:cNvSpPr txBox="1">
            <a:spLocks noGrp="1"/>
          </p:cNvSpPr>
          <p:nvPr>
            <p:ph type="body" idx="2"/>
          </p:nvPr>
        </p:nvSpPr>
        <p:spPr>
          <a:xfrm>
            <a:off x="722314" y="4146540"/>
            <a:ext cx="4881317" cy="646917"/>
          </a:xfrm>
          <a:prstGeom prst="rect">
            <a:avLst/>
          </a:prstGeom>
          <a:noFill/>
          <a:ln>
            <a:noFill/>
          </a:ln>
        </p:spPr>
        <p:txBody>
          <a:bodyPr spcFirstLastPara="1" wrap="square" lIns="0" tIns="0" rIns="0" bIns="0" anchor="t" anchorCtr="0">
            <a:noAutofit/>
          </a:bodyPr>
          <a:lstStyle/>
          <a:p>
            <a:pPr marL="0" lvl="0" indent="0" algn="ctr" rtl="0">
              <a:lnSpc>
                <a:spcPct val="90000"/>
              </a:lnSpc>
              <a:spcBef>
                <a:spcPts val="0"/>
              </a:spcBef>
              <a:spcAft>
                <a:spcPts val="0"/>
              </a:spcAft>
              <a:buClr>
                <a:schemeClr val="dk1"/>
              </a:buClr>
              <a:buSzPts val="3000"/>
              <a:buNone/>
            </a:pPr>
            <a:r>
              <a:rPr lang="en-US" dirty="0">
                <a:latin typeface="Avenir Medium" panose="02000503020000020003" pitchFamily="2" charset="0"/>
              </a:rPr>
              <a:t>April 2023</a:t>
            </a:r>
            <a:endParaRPr dirty="0">
              <a:latin typeface="Avenir Medium" panose="02000503020000020003" pitchFamily="2" charset="0"/>
            </a:endParaRPr>
          </a:p>
        </p:txBody>
      </p:sp>
      <p:pic>
        <p:nvPicPr>
          <p:cNvPr id="2" name="Picture 1">
            <a:extLst>
              <a:ext uri="{FF2B5EF4-FFF2-40B4-BE49-F238E27FC236}">
                <a16:creationId xmlns:a16="http://schemas.microsoft.com/office/drawing/2014/main" id="{11DB8802-2EE5-75D7-5FEC-57BC52689AB6}"/>
              </a:ext>
            </a:extLst>
          </p:cNvPr>
          <p:cNvPicPr>
            <a:picLocks noChangeAspect="1"/>
          </p:cNvPicPr>
          <p:nvPr/>
        </p:nvPicPr>
        <p:blipFill>
          <a:blip r:embed="rId3"/>
          <a:stretch>
            <a:fillRect/>
          </a:stretch>
        </p:blipFill>
        <p:spPr>
          <a:xfrm>
            <a:off x="2550787" y="4793457"/>
            <a:ext cx="1224369" cy="12243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313291"/>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cron command requires a single argument:</a:t>
            </a: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check	D</a:t>
            </a:r>
            <a:r>
              <a:rPr lang="en-US" sz="1600" spc="-60" dirty="0">
                <a:solidFill>
                  <a:srgbClr val="383838"/>
                </a:solidFill>
                <a:latin typeface="Avenir Medium" panose="02000503020000020003" pitchFamily="2" charset="0"/>
                <a:sym typeface="Wingdings" pitchFamily="2" charset="2"/>
              </a:rPr>
              <a:t>isplays the jobs currently running on all servers</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update	D</a:t>
            </a:r>
            <a:r>
              <a:rPr lang="en-US" sz="1600" spc="-60" dirty="0">
                <a:solidFill>
                  <a:srgbClr val="383838"/>
                </a:solidFill>
                <a:latin typeface="Avenir Medium" panose="02000503020000020003" pitchFamily="2" charset="0"/>
                <a:sym typeface="Wingdings" pitchFamily="2" charset="2"/>
              </a:rPr>
              <a:t>eploys all test entries contained in psicron and sitecron</a:t>
            </a:r>
            <a:endParaRPr lang="en-US" sz="1600" spc="-60" dirty="0">
              <a:solidFill>
                <a:srgbClr val="383838"/>
              </a:solidFill>
              <a:latin typeface="Avenir Medium" panose="02000503020000020003" pitchFamily="2" charset="0"/>
            </a:endParaRPr>
          </a:p>
          <a:p>
            <a:pPr marL="731520" marR="5079"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delete	D</a:t>
            </a:r>
            <a:r>
              <a:rPr lang="en-US" sz="1600" spc="-60" dirty="0">
                <a:solidFill>
                  <a:srgbClr val="383838"/>
                </a:solidFill>
                <a:latin typeface="Avenir Medium" panose="02000503020000020003" pitchFamily="2" charset="0"/>
                <a:sym typeface="Wingdings" pitchFamily="2" charset="2"/>
              </a:rPr>
              <a:t>eletes all tests on all servers</a:t>
            </a:r>
            <a:endParaRPr lang="en-US" sz="1600" spc="-60" dirty="0">
              <a:solidFill>
                <a:srgbClr val="383838"/>
              </a:solidFill>
              <a:latin typeface="Avenir Medium" panose="02000503020000020003" pitchFamily="2" charset="0"/>
            </a:endParaRP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deploying a new test</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testing is complete, remove your entries from the psicron and sitecron files and run either one of the following commands:</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update </a:t>
            </a:r>
          </a:p>
          <a:p>
            <a:pPr marL="347472" marR="5079"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t>
            </a:r>
            <a:r>
              <a:rPr lang="en-US" sz="1600" spc="-60" dirty="0" err="1">
                <a:solidFill>
                  <a:srgbClr val="383838"/>
                </a:solidFill>
                <a:latin typeface="Courier New" panose="02070309020205020404" pitchFamily="49" charset="0"/>
                <a:cs typeface="Courier New" panose="02070309020205020404" pitchFamily="49" charset="0"/>
              </a:rPr>
              <a:t>admin.sh</a:t>
            </a:r>
            <a:r>
              <a:rPr lang="en-US" sz="1600" spc="-60" dirty="0">
                <a:solidFill>
                  <a:srgbClr val="383838"/>
                </a:solidFill>
                <a:latin typeface="Courier New" panose="02070309020205020404" pitchFamily="49" charset="0"/>
                <a:cs typeface="Courier New" panose="02070309020205020404" pitchFamily="49" charset="0"/>
              </a:rPr>
              <a:t> cron delete</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Since the system is designed for multiple users, it is a good idea to run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before deleting all tests as a courtesy to other users</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cs typeface="Courier New" panose="02070309020205020404" pitchFamily="49" charset="0"/>
              </a:rPr>
              <a:t>Test duration is subjective and depends on what is trying to be accomplished</a:t>
            </a:r>
          </a:p>
        </p:txBody>
      </p:sp>
    </p:spTree>
    <p:extLst>
      <p:ext uri="{BB962C8B-B14F-4D97-AF65-F5344CB8AC3E}">
        <p14:creationId xmlns:p14="http://schemas.microsoft.com/office/powerpoint/2010/main" val="3647749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all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all</a:t>
            </a:r>
            <a:r>
              <a:rPr lang="en-US" sz="1800" spc="-60" dirty="0">
                <a:solidFill>
                  <a:srgbClr val="383838"/>
                </a:solidFill>
                <a:latin typeface="Avenir Medium" panose="02000503020000020003" pitchFamily="2" charset="0"/>
                <a:cs typeface="Courier New" panose="02070309020205020404" pitchFamily="49" charset="0"/>
              </a:rPr>
              <a:t> command </a:t>
            </a:r>
            <a:r>
              <a:rPr lang="en-US" sz="1800" spc="-60" dirty="0">
                <a:solidFill>
                  <a:srgbClr val="383838"/>
                </a:solidFill>
                <a:latin typeface="Avenir Medium" panose="02000503020000020003" pitchFamily="2" charset="0"/>
              </a:rPr>
              <a:t>distributes customized scripts and configuration files across servers. This is helpful if a lot of changes have been made and you want to ensure that all servers have a consistent configuration.</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cert</a:t>
            </a:r>
          </a:p>
          <a:p>
            <a:pPr marL="12699" marR="5079" indent="0">
              <a:lnSpc>
                <a:spcPct val="100000"/>
              </a:lnSpc>
              <a:spcBef>
                <a:spcPts val="0"/>
              </a:spcBef>
            </a:pPr>
            <a:r>
              <a:rPr lang="en-US" sz="1800" spc="-60" dirty="0">
                <a:solidFill>
                  <a:srgbClr val="383838"/>
                </a:solidFill>
                <a:latin typeface="Avenir Medium" panose="02000503020000020003" pitchFamily="2" charset="0"/>
              </a:rPr>
              <a:t>During installation, the certbot capability was installed, enabling the installation of an SSL certificate using Let’s Encrypt. If an SSL certificate was installed after the initial installation, the </a:t>
            </a:r>
            <a:r>
              <a:rPr lang="en-US" sz="1800" spc="-60" dirty="0">
                <a:solidFill>
                  <a:srgbClr val="383838"/>
                </a:solidFill>
                <a:latin typeface="Courier New" panose="02070309020205020404" pitchFamily="49" charset="0"/>
                <a:cs typeface="Courier New" panose="02070309020205020404" pitchFamily="49" charset="0"/>
              </a:rPr>
              <a:t>cert</a:t>
            </a:r>
            <a:r>
              <a:rPr lang="en-US" sz="1800" spc="-60" dirty="0">
                <a:solidFill>
                  <a:srgbClr val="383838"/>
                </a:solidFill>
                <a:latin typeface="Avenir Medium" panose="02000503020000020003" pitchFamily="2" charset="0"/>
              </a:rPr>
              <a:t> command displays the current status of the SSL certificate.</a:t>
            </a: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0"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core </a:t>
            </a:r>
            <a:r>
              <a:rPr lang="en-US" sz="1800" spc="-60" dirty="0" err="1">
                <a:solidFill>
                  <a:srgbClr val="383838"/>
                </a:solidFill>
                <a:latin typeface="Courier New" panose="02070309020205020404" pitchFamily="49" charset="0"/>
                <a:cs typeface="Courier New" panose="02070309020205020404" pitchFamily="49" charset="0"/>
              </a:rPr>
              <a:t>check|delete</a:t>
            </a:r>
            <a:endParaRPr lang="en-US" sz="1800" spc="-60" dirty="0">
              <a:solidFill>
                <a:srgbClr val="383838"/>
              </a:solidFill>
              <a:latin typeface="Courier New" panose="02070309020205020404" pitchFamily="49" charset="0"/>
              <a:cs typeface="Courier New" panose="02070309020205020404" pitchFamily="49" charset="0"/>
            </a:endParaRPr>
          </a:p>
          <a:p>
            <a:pPr marL="0"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core </a:t>
            </a:r>
            <a:r>
              <a:rPr lang="en-US" sz="1800" spc="-60" dirty="0">
                <a:solidFill>
                  <a:srgbClr val="383838"/>
                </a:solidFill>
                <a:latin typeface="Avenir Medium" panose="02000503020000020003" pitchFamily="2" charset="0"/>
                <a:cs typeface="Courier New" panose="02070309020205020404" pitchFamily="49" charset="0"/>
              </a:rPr>
              <a:t>command checks for the existence of core dump files on each server and provides the ability to delete the core dump files.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counts the number of core dump files on each server.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deletes the  core dump files on all servers. Core dump files are an indication that the testing process is having trouble and should be investigated. A common cause of core dumps is when a URL is being blocked by a WAF rule. Although the test will proceed, the internal </a:t>
            </a:r>
            <a:r>
              <a:rPr lang="en-US" sz="1800" spc="-60" dirty="0" err="1">
                <a:solidFill>
                  <a:srgbClr val="383838"/>
                </a:solidFill>
                <a:latin typeface="Avenir Medium" panose="02000503020000020003" pitchFamily="2" charset="0"/>
              </a:rPr>
              <a:t>node.js</a:t>
            </a:r>
            <a:r>
              <a:rPr lang="en-US" sz="1800" spc="-60" dirty="0">
                <a:solidFill>
                  <a:srgbClr val="383838"/>
                </a:solidFill>
                <a:latin typeface="Avenir Medium" panose="02000503020000020003" pitchFamily="2" charset="0"/>
              </a:rPr>
              <a:t> application will generate a core dump file. The solution is to examine the logs files, identify the offending URL, remove the URL from the seed file, and then re-deploy the revised seed file.</a:t>
            </a: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2619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cron check|update|delete	</a:t>
            </a: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cron</a:t>
            </a:r>
            <a:r>
              <a:rPr lang="en-US" sz="1800" spc="-60" dirty="0">
                <a:solidFill>
                  <a:srgbClr val="383838"/>
                </a:solidFill>
                <a:latin typeface="Avenir Medium" panose="02000503020000020003" pitchFamily="2" charset="0"/>
              </a:rPr>
              <a:t> command manages all aspects of scheduling across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cron schedules on each server. 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rPr>
              <a:t> argument deploys the jobs that have been defined in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to all servers. </a:t>
            </a:r>
            <a:r>
              <a:rPr lang="en-US" sz="1800" spc="-60" dirty="0" err="1">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gets deployed to Google and </a:t>
            </a:r>
            <a:r>
              <a:rPr lang="en-US" sz="1800" spc="-60" dirty="0" err="1">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gets deployed to all the Sitespeed machines.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removes the test schedule on all servers.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rPr>
              <a:t> argument does not cancel any tests that are currently in progress. </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docker </a:t>
            </a:r>
            <a:r>
              <a:rPr lang="en-US" sz="1800" spc="-60" dirty="0" err="1">
                <a:solidFill>
                  <a:srgbClr val="383838"/>
                </a:solidFill>
                <a:latin typeface="Courier New" panose="02070309020205020404" pitchFamily="49" charset="0"/>
                <a:cs typeface="Courier New" panose="02070309020205020404" pitchFamily="49" charset="0"/>
              </a:rPr>
              <a:t>check|clean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docker</a:t>
            </a:r>
            <a:r>
              <a:rPr lang="en-US" sz="1800" spc="-60" dirty="0">
                <a:solidFill>
                  <a:srgbClr val="383838"/>
                </a:solidFill>
                <a:latin typeface="Avenir Medium" panose="02000503020000020003" pitchFamily="2" charset="0"/>
                <a:cs typeface="Courier New" panose="02070309020205020404" pitchFamily="49" charset="0"/>
              </a:rPr>
              <a:t> command checks the installed Docker images and running containers on each server. The</a:t>
            </a:r>
            <a:r>
              <a:rPr lang="en-US" sz="1800" spc="-60" dirty="0">
                <a:solidFill>
                  <a:srgbClr val="383838"/>
                </a:solidFill>
                <a:latin typeface="Courier New" panose="02070309020205020404" pitchFamily="49" charset="0"/>
                <a:cs typeface="Courier New" panose="02070309020205020404" pitchFamily="49" charset="0"/>
              </a:rPr>
              <a:t> check</a:t>
            </a:r>
            <a:r>
              <a:rPr lang="en-US" sz="1800" spc="-60" dirty="0">
                <a:solidFill>
                  <a:srgbClr val="383838"/>
                </a:solidFill>
                <a:latin typeface="Avenir Medium" panose="02000503020000020003" pitchFamily="2" charset="0"/>
              </a:rPr>
              <a:t> argument displays the current Docker images on the server and the current status of any running containers. This is useful to identify any long running, run-a-way Docker containers. If you suspect that containers are not getting shutdown “gracefully” use the </a:t>
            </a:r>
            <a:r>
              <a:rPr lang="en-US" sz="1800" spc="-60" dirty="0">
                <a:solidFill>
                  <a:srgbClr val="383838"/>
                </a:solidFill>
                <a:latin typeface="Courier New" panose="02070309020205020404" pitchFamily="49" charset="0"/>
                <a:cs typeface="Courier New" panose="02070309020205020404" pitchFamily="49" charset="0"/>
              </a:rPr>
              <a:t>clean</a:t>
            </a:r>
            <a:r>
              <a:rPr lang="en-US" sz="1800" spc="-60" dirty="0">
                <a:solidFill>
                  <a:srgbClr val="383838"/>
                </a:solidFill>
                <a:latin typeface="Avenir Medium" panose="02000503020000020003" pitchFamily="2" charset="0"/>
              </a:rPr>
              <a:t> argument to forcibly delete all Docker images and containers. A new Docker image will automatically be installed during the next test cycle.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err="1">
                <a:solidFill>
                  <a:srgbClr val="383838"/>
                </a:solidFill>
                <a:latin typeface="Courier New" panose="02070309020205020404" pitchFamily="49" charset="0"/>
                <a:cs typeface="Courier New" panose="02070309020205020404" pitchFamily="49" charset="0"/>
              </a:rPr>
              <a:t>grafana</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err="1">
                <a:solidFill>
                  <a:srgbClr val="383838"/>
                </a:solidFill>
                <a:latin typeface="Courier New" panose="02070309020205020404" pitchFamily="49" charset="0"/>
                <a:cs typeface="Courier New" panose="02070309020205020404" pitchFamily="49" charset="0"/>
              </a:rPr>
              <a:t>update|provision</a:t>
            </a:r>
            <a:r>
              <a:rPr lang="en-US" sz="1800" spc="-60" dirty="0">
                <a:solidFill>
                  <a:srgbClr val="383838"/>
                </a:solidFill>
                <a:latin typeface="Courier New" panose="02070309020205020404" pitchFamily="49" charset="0"/>
                <a:cs typeface="Courier New" panose="02070309020205020404" pitchFamily="49" charset="0"/>
              </a:rPr>
              <a:t>	</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err="1">
                <a:solidFill>
                  <a:srgbClr val="383838"/>
                </a:solidFill>
                <a:latin typeface="Courier New" panose="02070309020205020404" pitchFamily="49" charset="0"/>
                <a:cs typeface="Courier New" panose="02070309020205020404" pitchFamily="49" charset="0"/>
              </a:rPr>
              <a:t>grafana</a:t>
            </a:r>
            <a:r>
              <a:rPr lang="en-US" sz="1800" spc="-60" dirty="0">
                <a:solidFill>
                  <a:srgbClr val="383838"/>
                </a:solidFill>
                <a:latin typeface="Avenir Medium" panose="02000503020000020003" pitchFamily="2" charset="0"/>
                <a:cs typeface="Courier New" panose="02070309020205020404" pitchFamily="49" charset="0"/>
              </a:rPr>
              <a:t> command remotely updates Grafana from the Jump server. The</a:t>
            </a:r>
            <a:r>
              <a:rPr lang="en-US" sz="1800" spc="-60" dirty="0">
                <a:solidFill>
                  <a:srgbClr val="383838"/>
                </a:solidFill>
                <a:latin typeface="Courier New" panose="02070309020205020404" pitchFamily="49" charset="0"/>
                <a:cs typeface="Courier New" panose="02070309020205020404" pitchFamily="49" charset="0"/>
              </a:rPr>
              <a:t> update</a:t>
            </a:r>
            <a:r>
              <a:rPr lang="en-US" sz="1800" spc="-60" dirty="0">
                <a:solidFill>
                  <a:srgbClr val="383838"/>
                </a:solidFill>
                <a:latin typeface="Avenir Medium" panose="02000503020000020003" pitchFamily="2" charset="0"/>
              </a:rPr>
              <a:t> argument updates Grafana to the latest Grafana Enterprise version. The </a:t>
            </a:r>
            <a:r>
              <a:rPr lang="en-US" sz="1800" spc="-60" dirty="0">
                <a:solidFill>
                  <a:srgbClr val="383838"/>
                </a:solidFill>
                <a:latin typeface="Courier New" panose="02070309020205020404" pitchFamily="49" charset="0"/>
                <a:cs typeface="Courier New" panose="02070309020205020404" pitchFamily="49" charset="0"/>
              </a:rPr>
              <a:t>provision</a:t>
            </a:r>
            <a:r>
              <a:rPr lang="en-US" sz="1800" spc="-60" dirty="0">
                <a:solidFill>
                  <a:srgbClr val="383838"/>
                </a:solidFill>
                <a:latin typeface="Avenir Medium" panose="02000503020000020003" pitchFamily="2" charset="0"/>
              </a:rPr>
              <a:t> argument serves two purposes. The first is to re-install the default dashboards that were installed during the initial installation. The second is to install either revised or new dashboards that have been created and published.</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108156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05406"/>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graphite </a:t>
            </a:r>
            <a:r>
              <a:rPr lang="en-US" sz="1800" spc="-60" dirty="0" err="1">
                <a:solidFill>
                  <a:srgbClr val="383838"/>
                </a:solidFill>
                <a:latin typeface="Courier New" panose="02070309020205020404" pitchFamily="49" charset="0"/>
                <a:cs typeface="Courier New" panose="02070309020205020404" pitchFamily="49" charset="0"/>
              </a:rPr>
              <a:t>check|reduce</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rPr>
              <a:t>The </a:t>
            </a:r>
            <a:r>
              <a:rPr lang="en-US" sz="1800" spc="-60" dirty="0">
                <a:solidFill>
                  <a:srgbClr val="383838"/>
                </a:solidFill>
                <a:latin typeface="Courier New" panose="02070309020205020404" pitchFamily="49" charset="0"/>
                <a:cs typeface="Courier New" panose="02070309020205020404" pitchFamily="49" charset="0"/>
              </a:rPr>
              <a:t>graphite</a:t>
            </a:r>
            <a:r>
              <a:rPr lang="en-US" sz="1800" spc="-60" dirty="0">
                <a:solidFill>
                  <a:srgbClr val="383838"/>
                </a:solidFill>
                <a:latin typeface="Avenir Medium" panose="02000503020000020003" pitchFamily="2" charset="0"/>
              </a:rPr>
              <a:t> command checks the current storage usage of the Graphite annotations database and provides the ability to reduce its size if necessary.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argument displays the current size of the Graphite annotations database. Although this process runs on a nightly basis,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rPr>
              <a:t> should be used if it is suspected that the nightly maintenance job is not running. The nightly maintenance job runs on the Jump server and is called </a:t>
            </a:r>
            <a:r>
              <a:rPr lang="en-US" sz="1800" spc="-60" dirty="0" err="1">
                <a:solidFill>
                  <a:srgbClr val="383838"/>
                </a:solidFill>
                <a:latin typeface="Courier New" panose="02070309020205020404" pitchFamily="49" charset="0"/>
                <a:cs typeface="Courier New" panose="02070309020205020404" pitchFamily="49" charset="0"/>
              </a:rPr>
              <a:t>maintenance.sh</a:t>
            </a:r>
            <a:r>
              <a:rPr lang="en-US" sz="1800" spc="-60" dirty="0">
                <a:solidFill>
                  <a:srgbClr val="383838"/>
                </a:solidFill>
                <a:latin typeface="Avenir Medium" panose="02000503020000020003" pitchFamily="2" charset="0"/>
              </a:rPr>
              <a:t>. All running jobs can be checked using </a:t>
            </a:r>
            <a:r>
              <a:rPr lang="en-US" sz="1800" spc="-60" dirty="0">
                <a:solidFill>
                  <a:srgbClr val="383838"/>
                </a:solidFill>
                <a:latin typeface="Courier New" panose="02070309020205020404" pitchFamily="49" charset="0"/>
                <a:cs typeface="Courier New" panose="02070309020205020404" pitchFamily="49" charset="0"/>
              </a:rPr>
              <a:t>./admin.sh cron check. </a:t>
            </a: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reduce</a:t>
            </a:r>
            <a:r>
              <a:rPr lang="en-US" sz="1800" spc="-60" dirty="0">
                <a:solidFill>
                  <a:srgbClr val="383838"/>
                </a:solidFill>
                <a:latin typeface="Avenir Medium" panose="02000503020000020003" pitchFamily="2" charset="0"/>
                <a:cs typeface="Courier New" panose="02070309020205020404" pitchFamily="49" charset="0"/>
              </a:rPr>
              <a:t> argument will delete all annotations from the database older than seven days.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logs check|delete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logs</a:t>
            </a:r>
            <a:r>
              <a:rPr lang="en-US" sz="1800" spc="-60" dirty="0">
                <a:solidFill>
                  <a:srgbClr val="383838"/>
                </a:solidFill>
                <a:latin typeface="Avenir Medium" panose="02000503020000020003" pitchFamily="2" charset="0"/>
                <a:cs typeface="Courier New" panose="02070309020205020404" pitchFamily="49" charset="0"/>
              </a:rPr>
              <a:t> command displays the number of errors on all the servers and provides the ability to delete the log files on all servers. The </a:t>
            </a:r>
            <a:r>
              <a:rPr lang="en-US" sz="1800" spc="-60" dirty="0">
                <a:solidFill>
                  <a:srgbClr val="383838"/>
                </a:solidFill>
                <a:latin typeface="Courier New" panose="02070309020205020404" pitchFamily="49" charset="0"/>
                <a:cs typeface="Courier New" panose="02070309020205020404" pitchFamily="49" charset="0"/>
              </a:rPr>
              <a:t>check</a:t>
            </a:r>
            <a:r>
              <a:rPr lang="en-US" sz="1800" spc="-60" dirty="0">
                <a:solidFill>
                  <a:srgbClr val="383838"/>
                </a:solidFill>
                <a:latin typeface="Avenir Medium" panose="02000503020000020003" pitchFamily="2" charset="0"/>
                <a:cs typeface="Courier New" panose="02070309020205020404" pitchFamily="49" charset="0"/>
              </a:rPr>
              <a:t> argument displays the number of errors that have been logged for tld and comp test on each server. This information is also displayed with the Grafana Sitespeed Monitor dashboard.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log files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reset</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reset</a:t>
            </a:r>
            <a:r>
              <a:rPr lang="en-US" sz="1800" spc="-60" dirty="0">
                <a:solidFill>
                  <a:srgbClr val="383838"/>
                </a:solidFill>
                <a:latin typeface="Avenir Medium" panose="02000503020000020003" pitchFamily="2" charset="0"/>
                <a:cs typeface="Courier New" panose="02070309020205020404" pitchFamily="49" charset="0"/>
              </a:rPr>
              <a:t> command deletes all logs, test result images and videos, tld and comp seed files, and the Sitespeed HTML-based results on each server. This function is a good way to clean each server to get it back to its initial state. This function does not delete any data from the Graphite database.</a:t>
            </a: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a:p>
            <a:pPr marL="12699" marR="5079" indent="0">
              <a:lnSpc>
                <a:spcPct val="100000"/>
              </a:lnSpc>
              <a:spcBef>
                <a:spcPts val="0"/>
              </a:spcBef>
            </a:pPr>
            <a:br>
              <a:rPr lang="en-US" sz="1800" spc="-60" dirty="0">
                <a:solidFill>
                  <a:srgbClr val="383838"/>
                </a:solidFill>
                <a:latin typeface="Avenir Medium" panose="02000503020000020003" pitchFamily="2" charset="0"/>
              </a:rPr>
            </a:br>
            <a:endParaRPr lang="en-US" sz="1800" spc="-60" dirty="0">
              <a:solidFill>
                <a:srgbClr val="383838"/>
              </a:solidFill>
              <a:latin typeface="Avenir Medium" panose="02000503020000020003" pitchFamily="2" charset="0"/>
            </a:endParaRPr>
          </a:p>
          <a:p>
            <a:pPr marL="12699" marR="5079" indent="0">
              <a:lnSpc>
                <a:spcPct val="138400"/>
              </a:lnSpc>
              <a:spcBef>
                <a:spcPts val="465"/>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393728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252078" cy="5190385"/>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seed </a:t>
            </a:r>
            <a:r>
              <a:rPr lang="en-US" sz="1800" spc="-60" dirty="0" err="1">
                <a:solidFill>
                  <a:srgbClr val="383838"/>
                </a:solidFill>
                <a:latin typeface="Courier New" panose="02070309020205020404" pitchFamily="49" charset="0"/>
                <a:cs typeface="Courier New" panose="02070309020205020404" pitchFamily="49" charset="0"/>
              </a:rPr>
              <a:t>tld|comp|delete</a:t>
            </a:r>
            <a:r>
              <a:rPr lang="en-US" sz="1800" spc="-60" dirty="0">
                <a:solidFill>
                  <a:srgbClr val="383838"/>
                </a:solidFill>
                <a:latin typeface="Courier New" panose="02070309020205020404" pitchFamily="49" charset="0"/>
                <a:cs typeface="Courier New" panose="02070309020205020404" pitchFamily="49" charset="0"/>
              </a:rPr>
              <a:t>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manages the distribution and deletion of seed files on all servers.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and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arguments specify where the seed files gets stored on the Sitespeed machines. The </a:t>
            </a:r>
            <a:r>
              <a:rPr lang="en-US" sz="1800" spc="-60" dirty="0">
                <a:solidFill>
                  <a:srgbClr val="383838"/>
                </a:solidFill>
                <a:latin typeface="Courier New" panose="02070309020205020404" pitchFamily="49" charset="0"/>
                <a:cs typeface="Courier New" panose="02070309020205020404" pitchFamily="49" charset="0"/>
              </a:rPr>
              <a:t>tld</a:t>
            </a:r>
            <a:r>
              <a:rPr lang="en-US" sz="1800" spc="-60" dirty="0">
                <a:solidFill>
                  <a:srgbClr val="383838"/>
                </a:solidFill>
                <a:latin typeface="Avenir Medium" panose="02000503020000020003" pitchFamily="2" charset="0"/>
                <a:cs typeface="Courier New" panose="02070309020205020404" pitchFamily="49" charset="0"/>
              </a:rPr>
              <a:t> argument refers to a top-level domain test and the </a:t>
            </a:r>
            <a:r>
              <a:rPr lang="en-US" sz="1800" spc="-60" dirty="0">
                <a:solidFill>
                  <a:srgbClr val="383838"/>
                </a:solidFill>
                <a:latin typeface="Courier New" panose="02070309020205020404" pitchFamily="49" charset="0"/>
                <a:cs typeface="Courier New" panose="02070309020205020404" pitchFamily="49" charset="0"/>
              </a:rPr>
              <a:t>comp</a:t>
            </a:r>
            <a:r>
              <a:rPr lang="en-US" sz="1800" spc="-60" dirty="0">
                <a:solidFill>
                  <a:srgbClr val="383838"/>
                </a:solidFill>
                <a:latin typeface="Avenir Medium" panose="02000503020000020003" pitchFamily="2" charset="0"/>
                <a:cs typeface="Courier New" panose="02070309020205020404" pitchFamily="49" charset="0"/>
              </a:rPr>
              <a:t> argument refers to a competitive analysis test.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the named seed file on all servers.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seed file that either gets deployed or deleted on all servers. All seed files reside in the seeds folder on the Jump server. When a seed file is created it must use a “txt” extension. However, when the name of the seed file is used with the </a:t>
            </a:r>
            <a:r>
              <a:rPr lang="en-US" sz="1800" spc="-60" dirty="0">
                <a:solidFill>
                  <a:srgbClr val="383838"/>
                </a:solidFill>
                <a:latin typeface="Courier New" panose="02070309020205020404" pitchFamily="49" charset="0"/>
                <a:cs typeface="Courier New" panose="02070309020205020404" pitchFamily="49" charset="0"/>
              </a:rPr>
              <a:t>seed</a:t>
            </a:r>
            <a:r>
              <a:rPr lang="en-US" sz="1800" spc="-60" dirty="0">
                <a:solidFill>
                  <a:srgbClr val="383838"/>
                </a:solidFill>
                <a:latin typeface="Avenir Medium" panose="02000503020000020003" pitchFamily="2" charset="0"/>
                <a:cs typeface="Courier New" panose="02070309020205020404" pitchFamily="49" charset="0"/>
              </a:rPr>
              <a:t> command, the “txt” extension should not be included; the admin script will check for the correct format.</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server </a:t>
            </a:r>
            <a:r>
              <a:rPr lang="en-US" sz="1800" spc="-60" dirty="0" err="1">
                <a:solidFill>
                  <a:srgbClr val="383838"/>
                </a:solidFill>
                <a:latin typeface="Courier New" panose="02070309020205020404" pitchFamily="49" charset="0"/>
                <a:cs typeface="Courier New" panose="02070309020205020404" pitchFamily="49" charset="0"/>
              </a:rPr>
              <a:t>add|delete|names</a:t>
            </a: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server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servers from the testing.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server and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removes a server. A prerequisite for using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is that the server must be online, and its name must be resolvable.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only deletes a server if it already exists;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does not delete the actual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displays the name of the current servers. If you delete a server, be sure to run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a:solidFill>
                  <a:srgbClr val="383838"/>
                </a:solidFill>
                <a:latin typeface="Courier New" panose="02070309020205020404" pitchFamily="49" charset="0"/>
                <a:cs typeface="Courier New" panose="02070309020205020404" pitchFamily="49" charset="0"/>
              </a:rPr>
              <a:t>cron delete </a:t>
            </a:r>
            <a:r>
              <a:rPr lang="en-US" sz="1800" spc="-60">
                <a:solidFill>
                  <a:srgbClr val="383838"/>
                </a:solidFill>
                <a:latin typeface="Avenir Medium" panose="02000503020000020003" pitchFamily="2" charset="0"/>
                <a:cs typeface="Courier New" panose="02070309020205020404" pitchFamily="49" charset="0"/>
              </a:rPr>
              <a:t>first </a:t>
            </a:r>
            <a:r>
              <a:rPr lang="en-US" sz="1800" spc="-60" dirty="0">
                <a:solidFill>
                  <a:srgbClr val="383838"/>
                </a:solidFill>
                <a:latin typeface="Avenir Medium" panose="02000503020000020003" pitchFamily="2" charset="0"/>
                <a:cs typeface="Courier New" panose="02070309020205020404" pitchFamily="49" charset="0"/>
              </a:rPr>
              <a:t>since there may be jobs already running on the server that is to be deleted.</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p:txBody>
      </p:sp>
    </p:spTree>
    <p:extLst>
      <p:ext uri="{BB962C8B-B14F-4D97-AF65-F5344CB8AC3E}">
        <p14:creationId xmlns:p14="http://schemas.microsoft.com/office/powerpoint/2010/main" val="4276422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432927"/>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storage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storage</a:t>
            </a:r>
            <a:r>
              <a:rPr lang="en-US" sz="1800" spc="-60" dirty="0">
                <a:solidFill>
                  <a:srgbClr val="383838"/>
                </a:solidFill>
                <a:latin typeface="Avenir Medium" panose="02000503020000020003" pitchFamily="2" charset="0"/>
                <a:cs typeface="Courier New" panose="02070309020205020404" pitchFamily="49" charset="0"/>
              </a:rPr>
              <a:t> command displays how much disk space is used by the tld and comp tests on each server, and the associated images stored on each server. This information is also displayed with the Grafana Sitespeed Monitor dashboard.</a:t>
            </a:r>
          </a:p>
          <a:p>
            <a:pPr marL="12699" marR="5079" indent="0">
              <a:lnSpc>
                <a:spcPct val="100000"/>
              </a:lnSpc>
              <a:spcBef>
                <a:spcPts val="0"/>
              </a:spcBef>
            </a:pPr>
            <a:endParaRPr lang="en-US" sz="1800" spc="-60" dirty="0">
              <a:solidFill>
                <a:srgbClr val="383838"/>
              </a:solidFill>
              <a:latin typeface="Courier New" panose="02070309020205020404" pitchFamily="49"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update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update</a:t>
            </a:r>
            <a:r>
              <a:rPr lang="en-US" sz="1800" spc="-60" dirty="0">
                <a:solidFill>
                  <a:srgbClr val="383838"/>
                </a:solidFill>
                <a:latin typeface="Avenir Medium" panose="02000503020000020003" pitchFamily="2" charset="0"/>
                <a:cs typeface="Courier New" panose="02070309020205020404" pitchFamily="49" charset="0"/>
              </a:rPr>
              <a:t> command updates all the installed O/S packages on all servers.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./admin.sh user add|delete|names</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user</a:t>
            </a:r>
            <a:r>
              <a:rPr lang="en-US" sz="1800" spc="-60" dirty="0">
                <a:solidFill>
                  <a:srgbClr val="383838"/>
                </a:solidFill>
                <a:latin typeface="Avenir Medium" panose="02000503020000020003" pitchFamily="2" charset="0"/>
                <a:cs typeface="Courier New" panose="02070309020205020404" pitchFamily="49" charset="0"/>
              </a:rPr>
              <a:t> command manages the adding and deleting of users that can create and schedule tests. All new users are assigned the same permissions as the user that installed the system, which is the Administrator. The Administrator is different than the root user of the O/S. The </a:t>
            </a:r>
            <a:r>
              <a:rPr lang="en-US" sz="1800" spc="-60" dirty="0">
                <a:solidFill>
                  <a:srgbClr val="383838"/>
                </a:solidFill>
                <a:latin typeface="Courier New" panose="02070309020205020404" pitchFamily="49" charset="0"/>
                <a:cs typeface="Courier New" panose="02070309020205020404" pitchFamily="49" charset="0"/>
              </a:rPr>
              <a:t>add</a:t>
            </a:r>
            <a:r>
              <a:rPr lang="en-US" sz="1800" spc="-60" dirty="0">
                <a:solidFill>
                  <a:srgbClr val="383838"/>
                </a:solidFill>
                <a:latin typeface="Avenir Medium" panose="02000503020000020003" pitchFamily="2" charset="0"/>
                <a:cs typeface="Courier New" panose="02070309020205020404" pitchFamily="49" charset="0"/>
              </a:rPr>
              <a:t> argument adds a new user to all servers only if the user does not exist.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deletes a user from all server only if the user does exist. Some caveats when using the </a:t>
            </a:r>
            <a:r>
              <a:rPr lang="en-US" sz="1800" spc="-60" dirty="0">
                <a:solidFill>
                  <a:srgbClr val="383838"/>
                </a:solidFill>
                <a:latin typeface="Courier New" panose="02070309020205020404" pitchFamily="49" charset="0"/>
                <a:cs typeface="Courier New" panose="02070309020205020404" pitchFamily="49" charset="0"/>
              </a:rPr>
              <a:t>delete</a:t>
            </a:r>
            <a:r>
              <a:rPr lang="en-US" sz="1800" spc="-60" dirty="0">
                <a:solidFill>
                  <a:srgbClr val="383838"/>
                </a:solidFill>
                <a:latin typeface="Avenir Medium" panose="02000503020000020003" pitchFamily="2" charset="0"/>
                <a:cs typeface="Courier New" panose="02070309020205020404" pitchFamily="49" charset="0"/>
              </a:rPr>
              <a:t> argument are you cannot delete your own account or the Administrator’s account. </a:t>
            </a: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4054753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Miscellaneous Commands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712078"/>
          </a:xfrm>
          <a:prstGeom prst="rect">
            <a:avLst/>
          </a:prstGeom>
          <a:noFill/>
          <a:ln>
            <a:noFill/>
          </a:ln>
        </p:spPr>
        <p:txBody>
          <a:bodyPr spcFirstLastPara="1" wrap="square" lIns="0" tIns="0" rIns="0" bIns="0" anchor="t" anchorCtr="0">
            <a:noAutofit/>
          </a:bodyPr>
          <a:lstStyle/>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jump name</a:t>
            </a: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a:solidFill>
                  <a:srgbClr val="383838"/>
                </a:solidFill>
                <a:latin typeface="Courier New" panose="02070309020205020404" pitchFamily="49" charset="0"/>
                <a:cs typeface="Courier New" panose="02070309020205020404" pitchFamily="49" charset="0"/>
              </a:rPr>
              <a:t>jump</a:t>
            </a:r>
            <a:r>
              <a:rPr lang="en-US" sz="1800" spc="-60" dirty="0">
                <a:solidFill>
                  <a:srgbClr val="383838"/>
                </a:solidFill>
                <a:latin typeface="Avenir Medium" panose="02000503020000020003" pitchFamily="2" charset="0"/>
                <a:cs typeface="Courier New" panose="02070309020205020404" pitchFamily="49" charset="0"/>
              </a:rPr>
              <a:t> command is a custom Bash function that enables easy access to other servers from the Jump server. The </a:t>
            </a:r>
            <a:r>
              <a:rPr lang="en-US" sz="1800" spc="-60" dirty="0">
                <a:solidFill>
                  <a:srgbClr val="383838"/>
                </a:solidFill>
                <a:latin typeface="Courier New" panose="02070309020205020404" pitchFamily="49" charset="0"/>
                <a:cs typeface="Courier New" panose="02070309020205020404" pitchFamily="49" charset="0"/>
              </a:rPr>
              <a:t>name</a:t>
            </a:r>
            <a:r>
              <a:rPr lang="en-US" sz="1800" spc="-60" dirty="0">
                <a:solidFill>
                  <a:srgbClr val="383838"/>
                </a:solidFill>
                <a:latin typeface="Avenir Medium" panose="02000503020000020003" pitchFamily="2" charset="0"/>
                <a:cs typeface="Courier New" panose="02070309020205020404" pitchFamily="49" charset="0"/>
              </a:rPr>
              <a:t> argument is the name of the server that you “jump” over to via SSH. To display the names of all servers run </a:t>
            </a:r>
            <a:r>
              <a:rPr lang="en-US" sz="1800" spc="-60" dirty="0">
                <a:solidFill>
                  <a:srgbClr val="383838"/>
                </a:solidFill>
                <a:latin typeface="Courier New" panose="02070309020205020404" pitchFamily="49" charset="0"/>
                <a:cs typeface="Courier New" panose="02070309020205020404" pitchFamily="49" charset="0"/>
              </a:rPr>
              <a:t>./admin.sh server names</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Courier New" panose="02070309020205020404" pitchFamily="49" charset="0"/>
                <a:cs typeface="Courier New" panose="02070309020205020404" pitchFamily="49" charset="0"/>
              </a:rPr>
              <a:t>./</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err="1">
                <a:solidFill>
                  <a:srgbClr val="383838"/>
                </a:solidFill>
                <a:latin typeface="Courier New" panose="02070309020205020404" pitchFamily="49" charset="0"/>
                <a:cs typeface="Courier New" panose="02070309020205020404" pitchFamily="49" charset="0"/>
              </a:rPr>
              <a:t>start|stop|status</a:t>
            </a: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r>
              <a:rPr lang="en-US" sz="1800" spc="-60" dirty="0">
                <a:solidFill>
                  <a:srgbClr val="383838"/>
                </a:solidFill>
                <a:latin typeface="Avenir Medium" panose="02000503020000020003" pitchFamily="2" charset="0"/>
                <a:cs typeface="Courier New" panose="02070309020205020404" pitchFamily="49" charset="0"/>
              </a:rPr>
              <a:t>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Courier New" panose="02070309020205020404" pitchFamily="49" charset="0"/>
                <a:cs typeface="Courier New" panose="02070309020205020404" pitchFamily="49" charset="0"/>
              </a:rPr>
              <a:t> </a:t>
            </a:r>
            <a:r>
              <a:rPr lang="en-US" sz="1800" spc="-60" dirty="0">
                <a:solidFill>
                  <a:srgbClr val="383838"/>
                </a:solidFill>
                <a:latin typeface="Avenir Medium" panose="02000503020000020003" pitchFamily="2" charset="0"/>
                <a:cs typeface="Courier New" panose="02070309020205020404" pitchFamily="49" charset="0"/>
              </a:rPr>
              <a:t>is used to </a:t>
            </a:r>
            <a:r>
              <a:rPr lang="en-US" sz="1800" spc="-60" dirty="0">
                <a:solidFill>
                  <a:srgbClr val="383838"/>
                </a:solidFill>
                <a:latin typeface="Courier New" panose="02070309020205020404" pitchFamily="49" charset="0"/>
                <a:cs typeface="Courier New" panose="02070309020205020404" pitchFamily="49" charset="0"/>
              </a:rPr>
              <a:t>start</a:t>
            </a:r>
            <a:r>
              <a:rPr lang="en-US" sz="1800" spc="-60" dirty="0">
                <a:solidFill>
                  <a:srgbClr val="383838"/>
                </a:solidFill>
                <a:latin typeface="Avenir Medium" panose="02000503020000020003" pitchFamily="2" charset="0"/>
                <a:cs typeface="Courier New" panose="02070309020205020404" pitchFamily="49" charset="0"/>
              </a:rPr>
              <a:t> or </a:t>
            </a:r>
            <a:r>
              <a:rPr lang="en-US" sz="1800" spc="-60" dirty="0">
                <a:solidFill>
                  <a:srgbClr val="383838"/>
                </a:solidFill>
                <a:latin typeface="Courier New" panose="02070309020205020404" pitchFamily="49" charset="0"/>
                <a:cs typeface="Courier New" panose="02070309020205020404" pitchFamily="49" charset="0"/>
              </a:rPr>
              <a:t>stop</a:t>
            </a:r>
            <a:r>
              <a:rPr lang="en-US" sz="1800" spc="-60" dirty="0">
                <a:solidFill>
                  <a:srgbClr val="383838"/>
                </a:solidFill>
                <a:latin typeface="Avenir Medium" panose="02000503020000020003" pitchFamily="2" charset="0"/>
                <a:cs typeface="Courier New" panose="02070309020205020404" pitchFamily="49" charset="0"/>
              </a:rPr>
              <a:t> the Docker container that runs the Graphite database. The </a:t>
            </a:r>
            <a:r>
              <a:rPr lang="en-US" sz="1800" spc="-60" dirty="0">
                <a:solidFill>
                  <a:srgbClr val="383838"/>
                </a:solidFill>
                <a:latin typeface="Courier New" panose="02070309020205020404" pitchFamily="49" charset="0"/>
                <a:cs typeface="Courier New" panose="02070309020205020404" pitchFamily="49" charset="0"/>
              </a:rPr>
              <a:t>status</a:t>
            </a:r>
            <a:r>
              <a:rPr lang="en-US" sz="1800" spc="-60" dirty="0">
                <a:solidFill>
                  <a:srgbClr val="383838"/>
                </a:solidFill>
                <a:latin typeface="Avenir Medium" panose="02000503020000020003" pitchFamily="2" charset="0"/>
                <a:cs typeface="Courier New" panose="02070309020205020404" pitchFamily="49" charset="0"/>
              </a:rPr>
              <a:t> argument displays the status of the Graphite Docker container. This script does not need to be used unless there is an issue with the Docker container or if any of the underlying Graphite configuration files have been modified (i.e., changing the frequency of testing, which is initially set to 60 minutes). This script should be run directly on the Graphite server. </a:t>
            </a:r>
          </a:p>
          <a:p>
            <a:pPr marL="12699" marR="5079" indent="0">
              <a:lnSpc>
                <a:spcPct val="100000"/>
              </a:lnSpc>
              <a:spcBef>
                <a:spcPts val="0"/>
              </a:spcBef>
            </a:pPr>
            <a:endParaRPr lang="en-US" sz="1800" spc="-60" dirty="0">
              <a:solidFill>
                <a:srgbClr val="383838"/>
              </a:solidFill>
              <a:latin typeface="Avenir Medium" panose="02000503020000020003" pitchFamily="2" charset="0"/>
              <a:cs typeface="Courier New" panose="02070309020205020404" pitchFamily="49" charset="0"/>
            </a:endParaRPr>
          </a:p>
          <a:p>
            <a:pPr marL="12699"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292834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44621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Access and Administration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920259"/>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Management of all tests is performed from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Contact the Sitespeed administrator to have an account created on the Jump server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Obtain an SSH private key from the Sitespeed administrator</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SSH key will allow access to the Jump server only</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secondary SSH key pair was installed during installation and is used to communicate with all servers</a:t>
            </a:r>
          </a:p>
          <a:p>
            <a:pPr marL="12699" marR="5079" indent="0">
              <a:lnSpc>
                <a:spcPct val="138400"/>
              </a:lnSpc>
              <a:spcBef>
                <a:spcPts val="465"/>
              </a:spcBef>
            </a:pPr>
            <a:endParaRPr lang="en-US" sz="2000" spc="-60" dirty="0">
              <a:solidFill>
                <a:srgbClr val="383838"/>
              </a:solidFill>
              <a:latin typeface="Avenir Medium" panose="02000503020000020003"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Test Workflow</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4677568"/>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are the high-level tasks required to start collecting data:</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seed file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Create a test schedule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Deploy the test schedule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When a test is no longer required, it is recommended you remove the test schedule entry and associated seed file and then either stop all testing or re-deploy the revised schedule if there are other tests running</a:t>
            </a: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 and server management is performed using a single script called </a:t>
            </a:r>
            <a:r>
              <a:rPr lang="en-US" sz="1800" spc="-60" dirty="0" err="1">
                <a:solidFill>
                  <a:srgbClr val="383838"/>
                </a:solidFill>
                <a:latin typeface="Courier New" panose="02070309020205020404" pitchFamily="49" charset="0"/>
                <a:cs typeface="Courier New" panose="02070309020205020404" pitchFamily="49" charset="0"/>
              </a:rPr>
              <a:t>admin.sh</a:t>
            </a:r>
            <a:endParaRPr lang="en-US" sz="1800" spc="-60" dirty="0">
              <a:solidFill>
                <a:srgbClr val="383838"/>
              </a:solidFill>
              <a:latin typeface="Courier New" panose="02070309020205020404" pitchFamily="49" charset="0"/>
              <a:cs typeface="Courier New" panose="02070309020205020404" pitchFamily="49" charset="0"/>
            </a:endParaRPr>
          </a:p>
          <a:p>
            <a:pPr marL="285750" marR="5079" indent="-28575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285750" marR="5079" indent="-28575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commands described in this document are performed on the Jump server with one exception. The </a:t>
            </a:r>
            <a:r>
              <a:rPr lang="en-US" sz="1800" spc="-60" dirty="0" err="1">
                <a:solidFill>
                  <a:srgbClr val="383838"/>
                </a:solidFill>
                <a:latin typeface="Courier New" panose="02070309020205020404" pitchFamily="49" charset="0"/>
                <a:cs typeface="Courier New" panose="02070309020205020404" pitchFamily="49" charset="0"/>
              </a:rPr>
              <a:t>graphite.sh</a:t>
            </a:r>
            <a:r>
              <a:rPr lang="en-US" sz="1800" spc="-60" dirty="0">
                <a:solidFill>
                  <a:srgbClr val="383838"/>
                </a:solidFill>
                <a:latin typeface="Avenir Medium" panose="02000503020000020003" pitchFamily="2" charset="0"/>
              </a:rPr>
              <a:t> is used on the Graphite server.</a:t>
            </a:r>
          </a:p>
          <a:p>
            <a:pPr marL="0" marR="5079" indent="0">
              <a:lnSpc>
                <a:spcPct val="100000"/>
              </a:lnSpc>
              <a:spcBef>
                <a:spcPts val="0"/>
              </a:spcBef>
            </a:pPr>
            <a:endParaRPr lang="en-US" sz="18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7302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3"/>
            <a:ext cx="11388026" cy="5190385"/>
          </a:xfrm>
          <a:prstGeom prst="rect">
            <a:avLst/>
          </a:prstGeom>
          <a:noFill/>
          <a:ln>
            <a:noFill/>
          </a:ln>
        </p:spPr>
        <p:txBody>
          <a:bodyPr spcFirstLastPara="1" wrap="square" lIns="0" tIns="0" rIns="0" bIns="0" anchor="t" anchorCtr="0">
            <a:noAutofit/>
          </a:bodyPr>
          <a:lstStyle/>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tasks are performed using the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script</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has been designed to avoid and prevent as many errors as possible</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When the script encounters an error, it will print a descriptive reason why the task failed before exiting</a:t>
            </a:r>
          </a:p>
          <a:p>
            <a:pPr marL="298449" marR="5079" indent="-28575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script contains a help menu that can be displayed using the following methods:</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–help </a:t>
            </a:r>
            <a:r>
              <a:rPr lang="en-US" sz="1600" spc="-60" dirty="0">
                <a:solidFill>
                  <a:srgbClr val="383838"/>
                </a:solidFill>
                <a:latin typeface="Courier New" panose="02070309020205020404" pitchFamily="49" charset="0"/>
                <a:cs typeface="Courier New" panose="02070309020205020404" pitchFamily="49" charset="0"/>
                <a:sym typeface="Wingdings" pitchFamily="2" charset="2"/>
              </a:rPr>
              <a:t> </a:t>
            </a:r>
            <a:r>
              <a:rPr lang="en-US" sz="1600" spc="-60" dirty="0">
                <a:solidFill>
                  <a:srgbClr val="383838"/>
                </a:solidFill>
                <a:latin typeface="Avenir Medium" panose="02000503020000020003" pitchFamily="2" charset="0"/>
                <a:cs typeface="Courier New" panose="02070309020205020404" pitchFamily="49" charset="0"/>
              </a:rPr>
              <a:t>double dash before the word help</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–h</a:t>
            </a:r>
          </a:p>
          <a:p>
            <a:pPr marL="347472" marR="5079" lvl="1" indent="0">
              <a:lnSpc>
                <a:spcPct val="138400"/>
              </a:lnSpc>
              <a:spcBef>
                <a:spcPts val="465"/>
              </a:spcBef>
            </a:pPr>
            <a:r>
              <a:rPr lang="en-US" sz="1600" spc="-60" dirty="0">
                <a:solidFill>
                  <a:srgbClr val="383838"/>
                </a:solidFill>
                <a:latin typeface="Courier New" panose="02070309020205020404" pitchFamily="49" charset="0"/>
                <a:cs typeface="Courier New" panose="02070309020205020404" pitchFamily="49" charset="0"/>
              </a:rPr>
              <a:t>./admin.sh /?</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The following slide contains a complete summary of all commands and arguments</a:t>
            </a:r>
          </a:p>
          <a:p>
            <a:pPr marL="298449" marR="5079" indent="-285750">
              <a:lnSpc>
                <a:spcPct val="138400"/>
              </a:lnSpc>
              <a:spcBef>
                <a:spcPts val="465"/>
              </a:spcBef>
              <a:buFont typeface="Arial" panose="020B0604020202020204" pitchFamily="34" charset="0"/>
              <a:buChar char="•"/>
            </a:pPr>
            <a:r>
              <a:rPr lang="en-US" sz="2000" spc="-60" dirty="0">
                <a:solidFill>
                  <a:srgbClr val="383838"/>
                </a:solidFill>
                <a:latin typeface="Avenir Medium" panose="02000503020000020003" pitchFamily="2" charset="0"/>
              </a:rPr>
              <a:t>This guide will cover will explain what each command does and why and when it should be used</a:t>
            </a:r>
          </a:p>
        </p:txBody>
      </p:sp>
    </p:spTree>
    <p:extLst>
      <p:ext uri="{BB962C8B-B14F-4D97-AF65-F5344CB8AC3E}">
        <p14:creationId xmlns:p14="http://schemas.microsoft.com/office/powerpoint/2010/main" val="2721732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7665537"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Admin Script</a:t>
            </a:r>
            <a:endParaRPr b="0" dirty="0">
              <a:latin typeface="Avenir Medium" panose="02000503020000020003" pitchFamily="2" charset="0"/>
            </a:endParaRPr>
          </a:p>
        </p:txBody>
      </p:sp>
      <p:pic>
        <p:nvPicPr>
          <p:cNvPr id="3" name="Picture 2">
            <a:extLst>
              <a:ext uri="{FF2B5EF4-FFF2-40B4-BE49-F238E27FC236}">
                <a16:creationId xmlns:a16="http://schemas.microsoft.com/office/drawing/2014/main" id="{43479585-E790-1385-9015-8BC29589AD0D}"/>
              </a:ext>
            </a:extLst>
          </p:cNvPr>
          <p:cNvPicPr>
            <a:picLocks noChangeAspect="1"/>
          </p:cNvPicPr>
          <p:nvPr/>
        </p:nvPicPr>
        <p:blipFill>
          <a:blip r:embed="rId3"/>
          <a:stretch>
            <a:fillRect/>
          </a:stretch>
        </p:blipFill>
        <p:spPr>
          <a:xfrm>
            <a:off x="3740686" y="576890"/>
            <a:ext cx="5896930" cy="5704220"/>
          </a:xfrm>
          <a:prstGeom prst="rect">
            <a:avLst/>
          </a:prstGeom>
        </p:spPr>
      </p:pic>
    </p:spTree>
    <p:extLst>
      <p:ext uri="{BB962C8B-B14F-4D97-AF65-F5344CB8AC3E}">
        <p14:creationId xmlns:p14="http://schemas.microsoft.com/office/powerpoint/2010/main" val="2550713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519643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Information</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388026"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serves two purposes – it represents the name of the test, and it contains the URLs that are associated with a test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tests require their own seed file, which contain one or more URL entries, including query parameters</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All URLs should be tested using a browser to ensure they are valid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 seed file entry consists of three fields, separated by spaces: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URL (including the scheme)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Page name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Domain name</a:t>
            </a:r>
          </a:p>
          <a:p>
            <a:pPr marL="731520" marR="5079" indent="-342900">
              <a:lnSpc>
                <a:spcPct val="100000"/>
              </a:lnSpc>
              <a:spcBef>
                <a:spcPts val="0"/>
              </a:spcBef>
              <a:buFont typeface="Arial" panose="020B0604020202020204" pitchFamily="34" charset="0"/>
              <a:buChar char="•"/>
            </a:pPr>
            <a:endParaRPr lang="en-US" sz="1800" spc="-60" dirty="0">
              <a:solidFill>
                <a:srgbClr val="383838"/>
              </a:solidFill>
              <a:latin typeface="Avenir Medium" panose="02000503020000020003" pitchFamily="2" charset="0"/>
            </a:endParaRPr>
          </a:p>
          <a:p>
            <a:pPr marL="347472"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Page and Domain names are used in Grafana dashboards, so it is recommended to use friendly,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meaningful names</a:t>
            </a:r>
          </a:p>
          <a:p>
            <a:pPr marL="4572" marR="5079" indent="0">
              <a:lnSpc>
                <a:spcPct val="100000"/>
              </a:lnSpc>
              <a:spcBef>
                <a:spcPts val="0"/>
              </a:spcBef>
            </a:pPr>
            <a:endParaRPr lang="en-US" sz="1800" spc="-60" dirty="0">
              <a:solidFill>
                <a:srgbClr val="383838"/>
              </a:solidFill>
              <a:latin typeface="Avenir Medium" panose="02000503020000020003" pitchFamily="2" charset="0"/>
            </a:endParaRPr>
          </a:p>
          <a:p>
            <a:pPr marL="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 seed file name must include a ”txt” extension</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Seed file names are case-insensitive and can contain special characters, such as “–” and “_”</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The name of the seed file is used in Grafana dashboards, so it is recommended to use friendly, meaningful names</a:t>
            </a:r>
          </a:p>
        </p:txBody>
      </p:sp>
    </p:spTree>
    <p:extLst>
      <p:ext uri="{BB962C8B-B14F-4D97-AF65-F5344CB8AC3E}">
        <p14:creationId xmlns:p14="http://schemas.microsoft.com/office/powerpoint/2010/main" val="3448283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Seed File Deployment</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075848"/>
            <a:ext cx="11252078" cy="5095904"/>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All servers use the same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Only one seed file can be deployed at a time</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Use </a:t>
            </a:r>
            <a:r>
              <a:rPr lang="en-US" sz="1800" spc="-60" dirty="0">
                <a:solidFill>
                  <a:srgbClr val="383838"/>
                </a:solidFill>
                <a:latin typeface="Courier New" panose="02070309020205020404" pitchFamily="49" charset="0"/>
                <a:cs typeface="Courier New" panose="02070309020205020404" pitchFamily="49" charset="0"/>
              </a:rPr>
              <a:t>admin.sh </a:t>
            </a:r>
            <a:r>
              <a:rPr lang="en-US" sz="1800" spc="-60" dirty="0">
                <a:solidFill>
                  <a:srgbClr val="383838"/>
                </a:solidFill>
                <a:latin typeface="Avenir Medium" panose="02000503020000020003" pitchFamily="2" charset="0"/>
              </a:rPr>
              <a:t>to deploy a seed file across servers using the following three arguments:</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seed</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tld | comp | delete</a:t>
            </a:r>
          </a:p>
          <a:p>
            <a:pPr marL="731520" marR="5079" indent="-342900">
              <a:lnSpc>
                <a:spcPct val="1000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name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tld (top-level domain) and comp (competitive analysis) tells the system where to store the results in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Graphite database</a:t>
            </a:r>
          </a:p>
          <a:p>
            <a:pPr marL="274320"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delete removes a previously deployed seed file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name is the seed file that resides in the seeds folder</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Do not include the “txt” extension when running the admin script</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admin script checks to ensure the correct number of arguments are used</a:t>
            </a:r>
          </a:p>
          <a:p>
            <a:pPr marL="812799"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If the script does not find a seed file with a “txt” extension the script will print an error message before exiting</a:t>
            </a:r>
            <a:endParaRPr lang="en-US" sz="1200" spc="-60" dirty="0">
              <a:solidFill>
                <a:srgbClr val="383838"/>
              </a:solidFill>
              <a:latin typeface="Avenir Medium" panose="02000503020000020003" pitchFamily="2" charset="0"/>
            </a:endParaRPr>
          </a:p>
          <a:p>
            <a:pPr marL="812799" marR="5079" lvl="1" indent="-342900">
              <a:lnSpc>
                <a:spcPct val="138400"/>
              </a:lnSpc>
              <a:spcBef>
                <a:spcPts val="465"/>
              </a:spcBef>
              <a:buFont typeface="Arial" panose="020B0604020202020204" pitchFamily="34" charset="0"/>
              <a:buChar char="•"/>
            </a:pPr>
            <a:endParaRPr lang="en-US" sz="1200" spc="-60" dirty="0">
              <a:solidFill>
                <a:srgbClr val="383838"/>
              </a:solidFill>
              <a:latin typeface="Avenir Medium" panose="02000503020000020003" pitchFamily="2" charset="0"/>
            </a:endParaRPr>
          </a:p>
        </p:txBody>
      </p:sp>
    </p:spTree>
    <p:extLst>
      <p:ext uri="{BB962C8B-B14F-4D97-AF65-F5344CB8AC3E}">
        <p14:creationId xmlns:p14="http://schemas.microsoft.com/office/powerpoint/2010/main" val="5471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4186258"/>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All tests are controlled using a cron job on each server</a:t>
            </a:r>
          </a:p>
          <a:p>
            <a:pPr marL="355599"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The cron folder on the Jump server contains two files:</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psicron</a:t>
            </a:r>
          </a:p>
          <a:p>
            <a:pPr marL="731520" marR="5079" lvl="1"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sitecron</a:t>
            </a:r>
          </a:p>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psicron</a:t>
            </a:r>
            <a:r>
              <a:rPr lang="en-US" sz="1800" spc="-60" dirty="0">
                <a:solidFill>
                  <a:srgbClr val="383838"/>
                </a:solidFill>
                <a:latin typeface="Avenir Medium" panose="02000503020000020003" pitchFamily="2" charset="0"/>
              </a:rPr>
              <a:t> controls the collection of Google Chrome User Experience and Lighthouse data</a:t>
            </a:r>
          </a:p>
          <a:p>
            <a:pPr marL="804672" marR="5079" lvl="1" indent="-342900">
              <a:lnSpc>
                <a:spcPct val="138400"/>
              </a:lnSpc>
              <a:spcBef>
                <a:spcPts val="465"/>
              </a:spcBef>
              <a:buFont typeface="Arial" panose="020B0604020202020204" pitchFamily="34" charset="0"/>
              <a:buChar char="•"/>
            </a:pPr>
            <a:r>
              <a:rPr lang="en-US" sz="1600" spc="-60" dirty="0">
                <a:solidFill>
                  <a:srgbClr val="383838"/>
                </a:solidFill>
                <a:latin typeface="Avenir Medium" panose="02000503020000020003" pitchFamily="2" charset="0"/>
              </a:rPr>
              <a:t>Data is collected once per day since Google only updates their database daily</a:t>
            </a:r>
          </a:p>
          <a:p>
            <a:pPr marL="347472"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 psicron entry</a:t>
            </a:r>
          </a:p>
          <a:p>
            <a:pPr marL="347472" marR="5079" indent="0">
              <a:lnSpc>
                <a:spcPct val="138400"/>
              </a:lnSpc>
              <a:spcBef>
                <a:spcPts val="465"/>
              </a:spcBef>
            </a:pPr>
            <a:r>
              <a:rPr lang="en-US" sz="1400" dirty="0">
                <a:solidFill>
                  <a:schemeClr val="tx1"/>
                </a:solidFill>
                <a:effectLst/>
                <a:latin typeface="Courier New" panose="02070309020205020404" pitchFamily="49" charset="0"/>
                <a:cs typeface="Courier New" panose="02070309020205020404" pitchFamily="49" charset="0"/>
              </a:rPr>
              <a:t>5 1 * * *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a:t>
            </a:r>
            <a:r>
              <a:rPr lang="en-US" sz="1400" dirty="0" err="1">
                <a:solidFill>
                  <a:schemeClr val="tx1"/>
                </a:solidFill>
                <a:effectLst/>
                <a:latin typeface="Courier New" panose="02070309020205020404" pitchFamily="49" charset="0"/>
                <a:cs typeface="Courier New" panose="02070309020205020404" pitchFamily="49" charset="0"/>
              </a:rPr>
              <a:t>google.sh</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tld</a:t>
            </a:r>
            <a:r>
              <a:rPr lang="en-US" sz="1400" dirty="0">
                <a:solidFill>
                  <a:schemeClr val="tx1"/>
                </a:solidFill>
                <a:effectLst/>
                <a:latin typeface="Courier New" panose="02070309020205020404" pitchFamily="49" charset="0"/>
                <a:cs typeface="Courier New" panose="02070309020205020404" pitchFamily="49" charset="0"/>
              </a:rPr>
              <a:t> </a:t>
            </a:r>
            <a:r>
              <a:rPr lang="en-US" sz="1400" b="1" dirty="0">
                <a:solidFill>
                  <a:schemeClr val="tx1"/>
                </a:solidFill>
                <a:effectLst/>
                <a:latin typeface="Courier New" panose="02070309020205020404" pitchFamily="49" charset="0"/>
                <a:cs typeface="Courier New" panose="02070309020205020404" pitchFamily="49" charset="0"/>
              </a:rPr>
              <a:t>ATT</a:t>
            </a:r>
            <a:r>
              <a:rPr lang="en-US" sz="1400" dirty="0">
                <a:solidFill>
                  <a:schemeClr val="tx1"/>
                </a:solidFill>
                <a:latin typeface="Courier New" panose="02070309020205020404" pitchFamily="49" charset="0"/>
                <a:cs typeface="Courier New" panose="02070309020205020404" pitchFamily="49" charset="0"/>
              </a:rPr>
              <a:t> </a:t>
            </a:r>
            <a:r>
              <a:rPr lang="en-US" sz="1400" dirty="0">
                <a:solidFill>
                  <a:schemeClr val="tx1"/>
                </a:solidFill>
                <a:effectLst/>
                <a:latin typeface="Courier New" panose="02070309020205020404" pitchFamily="49" charset="0"/>
                <a:cs typeface="Courier New" panose="02070309020205020404" pitchFamily="49" charset="0"/>
              </a:rPr>
              <a:t>&amp;&gt;&gt; /</a:t>
            </a:r>
            <a:r>
              <a:rPr lang="en-US" sz="1400" dirty="0" err="1">
                <a:solidFill>
                  <a:schemeClr val="tx1"/>
                </a:solidFill>
                <a:effectLst/>
                <a:latin typeface="Courier New" panose="02070309020205020404" pitchFamily="49" charset="0"/>
                <a:cs typeface="Courier New" panose="02070309020205020404" pitchFamily="49" charset="0"/>
              </a:rPr>
              <a:t>usr</a:t>
            </a:r>
            <a:r>
              <a:rPr lang="en-US" sz="1400" dirty="0">
                <a:solidFill>
                  <a:schemeClr val="tx1"/>
                </a:solidFill>
                <a:effectLst/>
                <a:latin typeface="Courier New" panose="02070309020205020404" pitchFamily="49" charset="0"/>
                <a:cs typeface="Courier New" panose="02070309020205020404" pitchFamily="49" charset="0"/>
              </a:rPr>
              <a:t>/local/</a:t>
            </a:r>
            <a:r>
              <a:rPr lang="en-US" sz="1400" dirty="0" err="1">
                <a:solidFill>
                  <a:schemeClr val="tx1"/>
                </a:solidFill>
                <a:effectLst/>
                <a:latin typeface="Courier New" panose="02070309020205020404" pitchFamily="49" charset="0"/>
                <a:cs typeface="Courier New" panose="02070309020205020404" pitchFamily="49" charset="0"/>
              </a:rPr>
              <a:t>sitespeed</a:t>
            </a:r>
            <a:r>
              <a:rPr lang="en-US" sz="1400" dirty="0">
                <a:solidFill>
                  <a:schemeClr val="tx1"/>
                </a:solidFill>
                <a:effectLst/>
                <a:latin typeface="Courier New" panose="02070309020205020404" pitchFamily="49" charset="0"/>
                <a:cs typeface="Courier New" panose="02070309020205020404" pitchFamily="49" charset="0"/>
              </a:rPr>
              <a:t>/logs/</a:t>
            </a:r>
            <a:r>
              <a:rPr lang="en-US" sz="1400" dirty="0" err="1">
                <a:solidFill>
                  <a:schemeClr val="tx1"/>
                </a:solidFill>
                <a:effectLst/>
                <a:latin typeface="Courier New" panose="02070309020205020404" pitchFamily="49" charset="0"/>
                <a:cs typeface="Courier New" panose="02070309020205020404" pitchFamily="49" charset="0"/>
              </a:rPr>
              <a:t>YYY.ZZZ.msg.log</a:t>
            </a:r>
            <a:br>
              <a:rPr lang="en-US" sz="1400" dirty="0">
                <a:solidFill>
                  <a:schemeClr val="tx1"/>
                </a:solidFill>
                <a:effectLst/>
                <a:latin typeface="Courier New" panose="02070309020205020404" pitchFamily="49" charset="0"/>
                <a:cs typeface="Courier New" panose="02070309020205020404" pitchFamily="49" charset="0"/>
              </a:rPr>
            </a:br>
            <a:endParaRPr lang="en-US" sz="14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tld</a:t>
            </a:r>
            <a:r>
              <a:rPr lang="en-US" sz="1600" spc="-60" dirty="0">
                <a:solidFill>
                  <a:srgbClr val="383838"/>
                </a:solidFill>
                <a:latin typeface="Avenir Medium" panose="02000503020000020003" pitchFamily="2" charset="0"/>
              </a:rPr>
              <a:t> can either be tld (top-level domain) or </a:t>
            </a:r>
            <a:r>
              <a:rPr lang="en-US" sz="1600" b="1" spc="-60" dirty="0">
                <a:solidFill>
                  <a:srgbClr val="383838"/>
                </a:solidFill>
                <a:latin typeface="Avenir Medium" panose="02000503020000020003" pitchFamily="2" charset="0"/>
              </a:rPr>
              <a:t>comp</a:t>
            </a:r>
            <a:r>
              <a:rPr lang="en-US" sz="1600" spc="-60" dirty="0">
                <a:solidFill>
                  <a:srgbClr val="383838"/>
                </a:solidFill>
                <a:latin typeface="Avenir Medium" panose="02000503020000020003" pitchFamily="2" charset="0"/>
              </a:rPr>
              <a:t> (competitive analysis)</a:t>
            </a:r>
          </a:p>
          <a:p>
            <a:pPr marL="347472" marR="5079" lvl="1" indent="-342900">
              <a:lnSpc>
                <a:spcPct val="100000"/>
              </a:lnSpc>
              <a:spcBef>
                <a:spcPts val="0"/>
              </a:spcBef>
              <a:spcAft>
                <a:spcPts val="600"/>
              </a:spcAft>
              <a:buFont typeface="Arial" panose="020B0604020202020204" pitchFamily="34" charset="0"/>
              <a:buChar char="•"/>
            </a:pPr>
            <a:r>
              <a:rPr lang="en-US" sz="1600" b="1" spc="-60" dirty="0">
                <a:solidFill>
                  <a:srgbClr val="383838"/>
                </a:solidFill>
                <a:latin typeface="Avenir Medium" panose="02000503020000020003" pitchFamily="2" charset="0"/>
              </a:rPr>
              <a:t>ATT</a:t>
            </a:r>
            <a:r>
              <a:rPr lang="en-US" sz="1600" spc="-60" dirty="0">
                <a:solidFill>
                  <a:srgbClr val="383838"/>
                </a:solidFill>
                <a:latin typeface="Avenir Medium" panose="02000503020000020003" pitchFamily="2" charset="0"/>
              </a:rPr>
              <a: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600" spc="-60" dirty="0">
                <a:solidFill>
                  <a:srgbClr val="383838"/>
                </a:solidFill>
                <a:latin typeface="Avenir Medium" panose="02000503020000020003" pitchFamily="2" charset="0"/>
              </a:rPr>
              <a:t>No other portions of the file should be modified</a:t>
            </a:r>
          </a:p>
        </p:txBody>
      </p:sp>
    </p:spTree>
    <p:extLst>
      <p:ext uri="{BB962C8B-B14F-4D97-AF65-F5344CB8AC3E}">
        <p14:creationId xmlns:p14="http://schemas.microsoft.com/office/powerpoint/2010/main" val="307189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540000" y="540001"/>
            <a:ext cx="9230301" cy="588712"/>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rgbClr val="0099CC"/>
              </a:buClr>
              <a:buSzPts val="3600"/>
              <a:buFont typeface="Arial"/>
              <a:buNone/>
            </a:pPr>
            <a:r>
              <a:rPr lang="en-US" b="0" dirty="0">
                <a:latin typeface="Avenir Medium" panose="02000503020000020003" pitchFamily="2" charset="0"/>
              </a:rPr>
              <a:t>Scheduling Tests</a:t>
            </a:r>
            <a:endParaRPr b="0" dirty="0">
              <a:latin typeface="Avenir Medium" panose="02000503020000020003" pitchFamily="2" charset="0"/>
            </a:endParaRPr>
          </a:p>
        </p:txBody>
      </p:sp>
      <p:sp>
        <p:nvSpPr>
          <p:cNvPr id="14" name="Google Shape;198;p10">
            <a:extLst>
              <a:ext uri="{FF2B5EF4-FFF2-40B4-BE49-F238E27FC236}">
                <a16:creationId xmlns:a16="http://schemas.microsoft.com/office/drawing/2014/main" id="{ADF47C86-3730-8F43-AF64-4FD21181E7A8}"/>
              </a:ext>
            </a:extLst>
          </p:cNvPr>
          <p:cNvSpPr txBox="1">
            <a:spLocks noGrp="1"/>
          </p:cNvSpPr>
          <p:nvPr>
            <p:ph type="body" idx="1"/>
          </p:nvPr>
        </p:nvSpPr>
        <p:spPr>
          <a:xfrm>
            <a:off x="530347" y="1127614"/>
            <a:ext cx="11252078" cy="5190385"/>
          </a:xfrm>
          <a:prstGeom prst="rect">
            <a:avLst/>
          </a:prstGeom>
          <a:noFill/>
          <a:ln>
            <a:noFill/>
          </a:ln>
        </p:spPr>
        <p:txBody>
          <a:bodyPr spcFirstLastPara="1" wrap="square" lIns="0" tIns="0" rIns="0" bIns="0" anchor="t" anchorCtr="0">
            <a:noAutofit/>
          </a:bodyPr>
          <a:lstStyle/>
          <a:p>
            <a:pPr marL="355599" marR="5079" indent="-342900">
              <a:lnSpc>
                <a:spcPct val="138400"/>
              </a:lnSpc>
              <a:spcBef>
                <a:spcPts val="465"/>
              </a:spcBef>
              <a:buFont typeface="Arial" panose="020B0604020202020204" pitchFamily="34" charset="0"/>
              <a:buChar char="•"/>
            </a:pPr>
            <a:r>
              <a:rPr lang="en-US" sz="1800" b="1" spc="-60" dirty="0">
                <a:solidFill>
                  <a:srgbClr val="383838"/>
                </a:solidFill>
                <a:latin typeface="Avenir Medium" panose="02000503020000020003" pitchFamily="2" charset="0"/>
              </a:rPr>
              <a:t>sitecron</a:t>
            </a:r>
            <a:r>
              <a:rPr lang="en-US" sz="1800" spc="-60" dirty="0">
                <a:solidFill>
                  <a:srgbClr val="383838"/>
                </a:solidFill>
                <a:latin typeface="Avenir Medium" panose="02000503020000020003" pitchFamily="2" charset="0"/>
              </a:rPr>
              <a:t> controls the synthetic testing schedule</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following is an example of an entry</a:t>
            </a:r>
          </a:p>
          <a:p>
            <a:pPr marL="347472" marR="5079" lvl="1" indent="0">
              <a:lnSpc>
                <a:spcPct val="138400"/>
              </a:lnSpc>
              <a:spcBef>
                <a:spcPts val="465"/>
              </a:spcBef>
            </a:pPr>
            <a:r>
              <a:rPr lang="en-US" sz="1300" dirty="0">
                <a:solidFill>
                  <a:schemeClr val="tx1"/>
                </a:solidFill>
                <a:effectLst/>
                <a:latin typeface="Courier New" panose="02070309020205020404" pitchFamily="49" charset="0"/>
                <a:cs typeface="Courier New" panose="02070309020205020404" pitchFamily="49" charset="0"/>
              </a:rPr>
              <a:t>5 * * * *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a:t>
            </a:r>
            <a:r>
              <a:rPr lang="en-US" sz="1300" dirty="0" err="1">
                <a:solidFill>
                  <a:schemeClr val="tx1"/>
                </a:solidFill>
                <a:effectLst/>
                <a:latin typeface="Courier New" panose="02070309020205020404" pitchFamily="49" charset="0"/>
                <a:cs typeface="Courier New" panose="02070309020205020404" pitchFamily="49" charset="0"/>
              </a:rPr>
              <a:t>sitespeed.sh</a:t>
            </a:r>
            <a:r>
              <a:rPr lang="en-US" sz="1300" dirty="0">
                <a:solidFill>
                  <a:schemeClr val="tx1"/>
                </a:solidFill>
                <a:effectLst/>
                <a:latin typeface="Courier New" panose="02070309020205020404" pitchFamily="49" charset="0"/>
                <a:cs typeface="Courier New" panose="02070309020205020404" pitchFamily="49" charset="0"/>
              </a:rPr>
              <a:t> </a:t>
            </a:r>
            <a:r>
              <a:rPr lang="en-US" sz="1300" b="1" dirty="0">
                <a:solidFill>
                  <a:schemeClr val="tx1"/>
                </a:solidFill>
                <a:effectLst/>
                <a:latin typeface="Courier New" panose="02070309020205020404" pitchFamily="49" charset="0"/>
                <a:cs typeface="Courier New" panose="02070309020205020404" pitchFamily="49" charset="0"/>
              </a:rPr>
              <a:t>tld ATT </a:t>
            </a:r>
            <a:r>
              <a:rPr lang="en-US" sz="1300" dirty="0">
                <a:solidFill>
                  <a:schemeClr val="tx1"/>
                </a:solidFill>
                <a:effectLst/>
                <a:latin typeface="Courier New" panose="02070309020205020404" pitchFamily="49" charset="0"/>
                <a:cs typeface="Courier New" panose="02070309020205020404" pitchFamily="49" charset="0"/>
              </a:rPr>
              <a:t>XXX </a:t>
            </a:r>
            <a:r>
              <a:rPr lang="en-US" sz="1300" b="1" dirty="0">
                <a:solidFill>
                  <a:schemeClr val="tx1"/>
                </a:solidFill>
                <a:effectLst/>
                <a:latin typeface="Courier New" panose="02070309020205020404" pitchFamily="49" charset="0"/>
                <a:cs typeface="Courier New" panose="02070309020205020404" pitchFamily="49" charset="0"/>
              </a:rPr>
              <a:t>3</a:t>
            </a:r>
            <a:r>
              <a:rPr lang="en-US" sz="1300" dirty="0">
                <a:solidFill>
                  <a:schemeClr val="tx1"/>
                </a:solidFill>
                <a:effectLst/>
                <a:latin typeface="Courier New" panose="02070309020205020404" pitchFamily="49" charset="0"/>
                <a:cs typeface="Courier New" panose="02070309020205020404" pitchFamily="49" charset="0"/>
              </a:rPr>
              <a:t> &amp;&gt;&gt; /</a:t>
            </a:r>
            <a:r>
              <a:rPr lang="en-US" sz="1300" dirty="0" err="1">
                <a:solidFill>
                  <a:schemeClr val="tx1"/>
                </a:solidFill>
                <a:effectLst/>
                <a:latin typeface="Courier New" panose="02070309020205020404" pitchFamily="49" charset="0"/>
                <a:cs typeface="Courier New" panose="02070309020205020404" pitchFamily="49" charset="0"/>
              </a:rPr>
              <a:t>usr</a:t>
            </a:r>
            <a:r>
              <a:rPr lang="en-US" sz="1300" dirty="0">
                <a:solidFill>
                  <a:schemeClr val="tx1"/>
                </a:solidFill>
                <a:effectLst/>
                <a:latin typeface="Courier New" panose="02070309020205020404" pitchFamily="49" charset="0"/>
                <a:cs typeface="Courier New" panose="02070309020205020404" pitchFamily="49" charset="0"/>
              </a:rPr>
              <a:t>/local/</a:t>
            </a:r>
            <a:r>
              <a:rPr lang="en-US" sz="1300" dirty="0" err="1">
                <a:solidFill>
                  <a:schemeClr val="tx1"/>
                </a:solidFill>
                <a:effectLst/>
                <a:latin typeface="Courier New" panose="02070309020205020404" pitchFamily="49" charset="0"/>
                <a:cs typeface="Courier New" panose="02070309020205020404" pitchFamily="49" charset="0"/>
              </a:rPr>
              <a:t>sitespeed</a:t>
            </a:r>
            <a:r>
              <a:rPr lang="en-US" sz="1300" dirty="0">
                <a:solidFill>
                  <a:schemeClr val="tx1"/>
                </a:solidFill>
                <a:effectLst/>
                <a:latin typeface="Courier New" panose="02070309020205020404" pitchFamily="49" charset="0"/>
                <a:cs typeface="Courier New" panose="02070309020205020404" pitchFamily="49" charset="0"/>
              </a:rPr>
              <a:t>/logs/</a:t>
            </a:r>
            <a:r>
              <a:rPr lang="en-US" sz="1300" dirty="0" err="1">
                <a:solidFill>
                  <a:schemeClr val="tx1"/>
                </a:solidFill>
                <a:effectLst/>
                <a:latin typeface="Courier New" panose="02070309020205020404" pitchFamily="49" charset="0"/>
                <a:cs typeface="Courier New" panose="02070309020205020404" pitchFamily="49" charset="0"/>
              </a:rPr>
              <a:t>YYY.ZZZ.msg.log</a:t>
            </a:r>
            <a:endParaRPr lang="en-US" sz="1300" dirty="0">
              <a:solidFill>
                <a:schemeClr val="tx1"/>
              </a:solidFill>
              <a:effectLst/>
              <a:latin typeface="Courier New" panose="02070309020205020404" pitchFamily="49" charset="0"/>
              <a:cs typeface="Courier New" panose="02070309020205020404" pitchFamily="49" charset="0"/>
            </a:endParaRPr>
          </a:p>
          <a:p>
            <a:pPr marL="347472" marR="5079" lvl="1" indent="-342900">
              <a:lnSpc>
                <a:spcPct val="1384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tld can either be tld (top-level domain) or comp (competitive analysis)</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ATT (example) is the name of the seed file that was previously created and deployed</a:t>
            </a:r>
          </a:p>
          <a:p>
            <a:pPr marL="347472" marR="5079" lvl="1" indent="-342900">
              <a:lnSpc>
                <a:spcPct val="100000"/>
              </a:lnSpc>
              <a:spcBef>
                <a:spcPts val="0"/>
              </a:spcBef>
              <a:spcAft>
                <a:spcPts val="600"/>
              </a:spcAft>
              <a:buFont typeface="Arial" panose="020B0604020202020204" pitchFamily="34" charset="0"/>
              <a:buChar char="•"/>
            </a:pPr>
            <a:r>
              <a:rPr lang="en-US" sz="1800" spc="-60" dirty="0">
                <a:solidFill>
                  <a:srgbClr val="383838"/>
                </a:solidFill>
                <a:latin typeface="Avenir Medium" panose="02000503020000020003" pitchFamily="2" charset="0"/>
              </a:rPr>
              <a:t>3 represents the number of test iterations</a:t>
            </a:r>
          </a:p>
          <a:p>
            <a:pPr marL="804672" marR="5079" lvl="3"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If the number if missing, it will default to 3</a:t>
            </a:r>
          </a:p>
          <a:p>
            <a:pPr marL="804672" marR="5079" lvl="2" indent="-342900">
              <a:lnSpc>
                <a:spcPct val="100000"/>
              </a:lnSpc>
              <a:spcBef>
                <a:spcPts val="0"/>
              </a:spcBef>
              <a:buFont typeface="Arial" panose="020B0604020202020204" pitchFamily="34" charset="0"/>
              <a:buChar char="•"/>
            </a:pPr>
            <a:r>
              <a:rPr lang="en-US" sz="1600" spc="-60" dirty="0">
                <a:solidFill>
                  <a:srgbClr val="383838"/>
                </a:solidFill>
                <a:latin typeface="Avenir Medium" panose="02000503020000020003" pitchFamily="2" charset="0"/>
              </a:rPr>
              <a:t>The number must be odd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No other portions of the file should be modified</a:t>
            </a:r>
          </a:p>
          <a:p>
            <a:pPr marL="355599" marR="5079" indent="-342900">
              <a:lnSpc>
                <a:spcPct val="138400"/>
              </a:lnSpc>
              <a:spcBef>
                <a:spcPts val="465"/>
              </a:spcBef>
              <a:buFont typeface="Arial" panose="020B0604020202020204" pitchFamily="34" charset="0"/>
              <a:buChar char="•"/>
            </a:pPr>
            <a:r>
              <a:rPr lang="en-US" sz="1800" spc="-60" dirty="0">
                <a:solidFill>
                  <a:srgbClr val="383838"/>
                </a:solidFill>
                <a:latin typeface="Avenir Medium" panose="02000503020000020003" pitchFamily="2" charset="0"/>
              </a:rPr>
              <a:t>The first five fields of a cron entry represent </a:t>
            </a:r>
            <a:r>
              <a:rPr lang="en-US" sz="1800" u="sng" spc="-60" dirty="0">
                <a:solidFill>
                  <a:srgbClr val="383838"/>
                </a:solidFill>
                <a:latin typeface="Avenir Medium" panose="02000503020000020003" pitchFamily="2" charset="0"/>
              </a:rPr>
              <a:t>Minute</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Hour</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Month</a:t>
            </a:r>
            <a:r>
              <a:rPr lang="en-US" sz="1800" spc="-60" dirty="0">
                <a:solidFill>
                  <a:srgbClr val="383838"/>
                </a:solidFill>
                <a:latin typeface="Avenir Medium" panose="02000503020000020003" pitchFamily="2" charset="0"/>
              </a:rPr>
              <a:t> </a:t>
            </a:r>
            <a:r>
              <a:rPr lang="en-US" sz="1800" u="sng" spc="-60" dirty="0">
                <a:solidFill>
                  <a:srgbClr val="383838"/>
                </a:solidFill>
                <a:latin typeface="Avenir Medium" panose="02000503020000020003" pitchFamily="2" charset="0"/>
              </a:rPr>
              <a:t>Day of Week</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Multiple test entries should be spaced out using the first two fields. The duration of a test will determine </a:t>
            </a:r>
            <a:br>
              <a:rPr lang="en-US" sz="1800" spc="-60" dirty="0">
                <a:solidFill>
                  <a:srgbClr val="383838"/>
                </a:solidFill>
                <a:latin typeface="Avenir Medium" panose="02000503020000020003" pitchFamily="2" charset="0"/>
              </a:rPr>
            </a:br>
            <a:r>
              <a:rPr lang="en-US" sz="1800" spc="-60" dirty="0">
                <a:solidFill>
                  <a:srgbClr val="383838"/>
                </a:solidFill>
                <a:latin typeface="Avenir Medium" panose="02000503020000020003" pitchFamily="2" charset="0"/>
              </a:rPr>
              <a:t>the best amount of time to wait before scheduling the next test</a:t>
            </a:r>
          </a:p>
          <a:p>
            <a:pPr marL="731520" marR="5079" indent="-342900">
              <a:lnSpc>
                <a:spcPct val="138400"/>
              </a:lnSpc>
              <a:spcBef>
                <a:spcPts val="0"/>
              </a:spcBef>
              <a:buFont typeface="Arial" panose="020B0604020202020204" pitchFamily="34" charset="0"/>
              <a:buChar char="•"/>
            </a:pPr>
            <a:r>
              <a:rPr lang="en-US" sz="1800" spc="-60" dirty="0">
                <a:solidFill>
                  <a:srgbClr val="383838"/>
                </a:solidFill>
                <a:latin typeface="Avenir Medium" panose="02000503020000020003" pitchFamily="2" charset="0"/>
              </a:rPr>
              <a:t>Normal testing is done once per hour</a:t>
            </a:r>
          </a:p>
        </p:txBody>
      </p:sp>
    </p:spTree>
    <p:extLst>
      <p:ext uri="{BB962C8B-B14F-4D97-AF65-F5344CB8AC3E}">
        <p14:creationId xmlns:p14="http://schemas.microsoft.com/office/powerpoint/2010/main" val="577676472"/>
      </p:ext>
    </p:extLst>
  </p:cSld>
  <p:clrMapOvr>
    <a:masterClrMapping/>
  </p:clrMapOvr>
</p:sld>
</file>

<file path=ppt/theme/theme1.xml><?xml version="1.0" encoding="utf-8"?>
<a:theme xmlns:a="http://schemas.openxmlformats.org/drawingml/2006/main" name="Office Theme">
  <a:themeElements>
    <a:clrScheme name="Akamai Brand Colors">
      <a:dk1>
        <a:srgbClr val="000000"/>
      </a:dk1>
      <a:lt1>
        <a:srgbClr val="FFFFFF"/>
      </a:lt1>
      <a:dk2>
        <a:srgbClr val="009CDE"/>
      </a:dk2>
      <a:lt2>
        <a:srgbClr val="FF9933"/>
      </a:lt2>
      <a:accent1>
        <a:srgbClr val="D0343A"/>
      </a:accent1>
      <a:accent2>
        <a:srgbClr val="81BC00"/>
      </a:accent2>
      <a:accent3>
        <a:srgbClr val="002856"/>
      </a:accent3>
      <a:accent4>
        <a:srgbClr val="A8A8AA"/>
      </a:accent4>
      <a:accent5>
        <a:srgbClr val="54565B"/>
      </a:accent5>
      <a:accent6>
        <a:srgbClr val="000000"/>
      </a:accent6>
      <a:hlink>
        <a:srgbClr val="009CDE"/>
      </a:hlink>
      <a:folHlink>
        <a:srgbClr val="009CD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2170</TotalTime>
  <Words>2943</Words>
  <Application>Microsoft Macintosh PowerPoint</Application>
  <PresentationFormat>Widescreen</PresentationFormat>
  <Paragraphs>190</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Medium</vt:lpstr>
      <vt:lpstr>Calibri</vt:lpstr>
      <vt:lpstr>Courier New</vt:lpstr>
      <vt:lpstr>Office Theme</vt:lpstr>
      <vt:lpstr>PowerPoint Presentation</vt:lpstr>
      <vt:lpstr>Access and Administration</vt:lpstr>
      <vt:lpstr>Test Workflow</vt:lpstr>
      <vt:lpstr>Admin Script</vt:lpstr>
      <vt:lpstr>Admin Script</vt:lpstr>
      <vt:lpstr>Seed File Information</vt:lpstr>
      <vt:lpstr>Seed File Deployment</vt:lpstr>
      <vt:lpstr>Scheduling Tests</vt:lpstr>
      <vt:lpstr>Scheduling Tests</vt:lpstr>
      <vt:lpstr>Scheduling Tests</vt:lpstr>
      <vt:lpstr>Admin Commands</vt:lpstr>
      <vt:lpstr>Admin Commands</vt:lpstr>
      <vt:lpstr>Admin Commands</vt:lpstr>
      <vt:lpstr>Admin Commands</vt:lpstr>
      <vt:lpstr>Admin Commands</vt:lpstr>
      <vt:lpstr>Miscellaneous Commands</vt:lpstr>
    </vt:vector>
  </TitlesOfParts>
  <Manager>Desmond Tam</Manager>
  <Company>Akamai Technologies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Analysis Portal</dc:title>
  <dc:subject>Deep Dive</dc:subject>
  <dc:creator>Greg Wolf</dc:creator>
  <cp:keywords/>
  <dc:description/>
  <cp:lastModifiedBy>Wolf, Greg</cp:lastModifiedBy>
  <cp:revision>171</cp:revision>
  <cp:lastPrinted>2023-04-02T15:13:25Z</cp:lastPrinted>
  <dcterms:modified xsi:type="dcterms:W3CDTF">2023-04-02T15:17:02Z</dcterms:modified>
  <cp:category/>
</cp:coreProperties>
</file>