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7" r:id="rId2"/>
    <p:sldId id="265" r:id="rId3"/>
    <p:sldId id="286" r:id="rId4"/>
    <p:sldId id="271" r:id="rId5"/>
    <p:sldId id="273" r:id="rId6"/>
    <p:sldId id="274" r:id="rId7"/>
    <p:sldId id="282" r:id="rId8"/>
    <p:sldId id="266" r:id="rId9"/>
    <p:sldId id="269" r:id="rId10"/>
    <p:sldId id="267" r:id="rId11"/>
    <p:sldId id="268" r:id="rId12"/>
    <p:sldId id="270" r:id="rId13"/>
    <p:sldId id="276" r:id="rId14"/>
    <p:sldId id="279" r:id="rId15"/>
    <p:sldId id="277" r:id="rId16"/>
    <p:sldId id="278" r:id="rId17"/>
    <p:sldId id="280" r:id="rId18"/>
    <p:sldId id="281" r:id="rId19"/>
    <p:sldId id="283" r:id="rId20"/>
    <p:sldId id="284" r:id="rId21"/>
    <p:sldId id="285" r:id="rId22"/>
    <p:sldId id="287" r:id="rId23"/>
    <p:sldId id="288" r:id="rId24"/>
    <p:sldId id="289" r:id="rId25"/>
    <p:sldId id="29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hFzvj0a0a4pDfHA8Gtqtqz6t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6"/>
    <p:restoredTop sz="96599"/>
  </p:normalViewPr>
  <p:slideViewPr>
    <p:cSldViewPr snapToGrid="0" snapToObjects="1">
      <p:cViewPr varScale="1">
        <p:scale>
          <a:sx n="134" d="100"/>
          <a:sy n="134" d="100"/>
        </p:scale>
        <p:origin x="248" y="176"/>
      </p:cViewPr>
      <p:guideLst/>
    </p:cSldViewPr>
  </p:slideViewPr>
  <p:notesTextViewPr>
    <p:cViewPr>
      <p:scale>
        <a:sx n="1" d="1"/>
        <a:sy n="1" d="1"/>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5656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56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79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43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664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17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18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67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8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781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581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5217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00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16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455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699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4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64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14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431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15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6700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ith Caption - Blue">
  <p:cSld name="Title with Caption - Blue">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540000" y="3190387"/>
            <a:ext cx="2743200" cy="2386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9" name="Google Shape;19;p23"/>
          <p:cNvPicPr preferRelativeResize="0"/>
          <p:nvPr/>
        </p:nvPicPr>
        <p:blipFill rotWithShape="1">
          <a:blip r:embed="rId2">
            <a:alphaModFix/>
          </a:blip>
          <a:srcRect/>
          <a:stretch/>
        </p:blipFill>
        <p:spPr>
          <a:xfrm>
            <a:off x="0" y="893"/>
            <a:ext cx="12188824" cy="6856213"/>
          </a:xfrm>
          <a:prstGeom prst="rect">
            <a:avLst/>
          </a:prstGeom>
          <a:noFill/>
          <a:ln>
            <a:noFill/>
          </a:ln>
        </p:spPr>
      </p:pic>
      <p:sp>
        <p:nvSpPr>
          <p:cNvPr id="20" name="Google Shape;20;p23"/>
          <p:cNvSpPr/>
          <p:nvPr/>
        </p:nvSpPr>
        <p:spPr>
          <a:xfrm>
            <a:off x="-196078" y="647985"/>
            <a:ext cx="6501124" cy="6502818"/>
          </a:xfrm>
          <a:prstGeom prst="ellipse">
            <a:avLst/>
          </a:prstGeom>
          <a:solidFill>
            <a:schemeClr val="lt1"/>
          </a:solidFill>
          <a:ln w="50800" cap="flat" cmpd="sng">
            <a:solidFill>
              <a:srgbClr val="0099CC"/>
            </a:solidFill>
            <a:prstDash val="solid"/>
            <a:round/>
            <a:headEnd type="none" w="sm" len="sm"/>
            <a:tailEnd type="none" w="sm" len="sm"/>
          </a:ln>
        </p:spPr>
        <p:txBody>
          <a:bodyPr spcFirstLastPara="1" wrap="square" lIns="57125" tIns="28550" rIns="57125" bIns="28550" anchor="ctr" anchorCtr="0">
            <a:noAutofit/>
          </a:bodyPr>
          <a:lstStyle/>
          <a:p>
            <a:pPr marL="0" marR="0" lvl="0" indent="0" algn="ctr" rtl="0">
              <a:lnSpc>
                <a:spcPct val="100000"/>
              </a:lnSpc>
              <a:spcBef>
                <a:spcPts val="0"/>
              </a:spcBef>
              <a:spcAft>
                <a:spcPts val="0"/>
              </a:spcAft>
              <a:buClr>
                <a:schemeClr val="dk1"/>
              </a:buClr>
              <a:buSzPts val="1166"/>
              <a:buFont typeface="Arial"/>
              <a:buNone/>
            </a:pPr>
            <a:endParaRPr sz="1166" b="0" i="0" u="none" strike="noStrike" cap="none">
              <a:solidFill>
                <a:srgbClr val="FFFFFF"/>
              </a:solidFill>
              <a:latin typeface="Arial"/>
              <a:ea typeface="Arial"/>
              <a:cs typeface="Arial"/>
              <a:sym typeface="Arial"/>
            </a:endParaRPr>
          </a:p>
        </p:txBody>
      </p:sp>
      <p:cxnSp>
        <p:nvCxnSpPr>
          <p:cNvPr id="21" name="Google Shape;21;p23"/>
          <p:cNvCxnSpPr/>
          <p:nvPr/>
        </p:nvCxnSpPr>
        <p:spPr>
          <a:xfrm>
            <a:off x="1223208" y="3968299"/>
            <a:ext cx="3689094" cy="0"/>
          </a:xfrm>
          <a:prstGeom prst="straightConnector1">
            <a:avLst/>
          </a:prstGeom>
          <a:noFill/>
          <a:ln w="12700" cap="flat" cmpd="sng">
            <a:solidFill>
              <a:schemeClr val="dk1"/>
            </a:solidFill>
            <a:prstDash val="solid"/>
            <a:miter lim="800000"/>
            <a:headEnd type="none" w="sm" len="sm"/>
            <a:tailEnd type="none" w="sm" len="sm"/>
          </a:ln>
        </p:spPr>
      </p:cxnSp>
      <p:sp>
        <p:nvSpPr>
          <p:cNvPr id="22" name="Google Shape;22;p23"/>
          <p:cNvSpPr txBox="1">
            <a:spLocks noGrp="1"/>
          </p:cNvSpPr>
          <p:nvPr>
            <p:ph type="body" idx="1"/>
          </p:nvPr>
        </p:nvSpPr>
        <p:spPr>
          <a:xfrm>
            <a:off x="722314" y="2026595"/>
            <a:ext cx="4727448" cy="1734766"/>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1000"/>
              </a:spcBef>
              <a:spcAft>
                <a:spcPts val="0"/>
              </a:spcAft>
              <a:buClr>
                <a:srgbClr val="0099CC"/>
              </a:buClr>
              <a:buSzPts val="4000"/>
              <a:buNone/>
              <a:defRPr sz="4000" b="1">
                <a:solidFill>
                  <a:srgbClr val="0099CC"/>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body" idx="2"/>
          </p:nvPr>
        </p:nvSpPr>
        <p:spPr>
          <a:xfrm>
            <a:off x="722314" y="4225121"/>
            <a:ext cx="4727448" cy="1562824"/>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3000"/>
              <a:buNone/>
              <a:defRPr sz="3000" b="0">
                <a:solidFill>
                  <a:schemeClr val="dk1"/>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 name="Picture 8">
            <a:extLst>
              <a:ext uri="{FF2B5EF4-FFF2-40B4-BE49-F238E27FC236}">
                <a16:creationId xmlns:a16="http://schemas.microsoft.com/office/drawing/2014/main" id="{AEFFBFD3-8B82-2745-894F-BC25E1CCFA99}"/>
              </a:ext>
            </a:extLst>
          </p:cNvPr>
          <p:cNvPicPr>
            <a:picLocks noChangeAspect="1"/>
          </p:cNvPicPr>
          <p:nvPr userDrawn="1"/>
        </p:nvPicPr>
        <p:blipFill>
          <a:blip r:embed="rId3"/>
          <a:stretch>
            <a:fillRect/>
          </a:stretch>
        </p:blipFill>
        <p:spPr>
          <a:xfrm>
            <a:off x="9352531" y="579686"/>
            <a:ext cx="2191769" cy="99511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74"/>
        <p:cNvGrpSpPr/>
        <p:nvPr/>
      </p:nvGrpSpPr>
      <p:grpSpPr>
        <a:xfrm>
          <a:off x="0" y="0"/>
          <a:ext cx="0" cy="0"/>
          <a:chOff x="0" y="0"/>
          <a:chExt cx="0" cy="0"/>
        </a:xfrm>
      </p:grpSpPr>
      <p:pic>
        <p:nvPicPr>
          <p:cNvPr id="75" name="Google Shape;75;p31"/>
          <p:cNvPicPr preferRelativeResize="0"/>
          <p:nvPr/>
        </p:nvPicPr>
        <p:blipFill rotWithShape="1">
          <a:blip r:embed="rId2">
            <a:alphaModFix/>
          </a:blip>
          <a:srcRect/>
          <a:stretch/>
        </p:blipFill>
        <p:spPr>
          <a:xfrm>
            <a:off x="0" y="893"/>
            <a:ext cx="12188824" cy="6196707"/>
          </a:xfrm>
          <a:prstGeom prst="rect">
            <a:avLst/>
          </a:prstGeom>
          <a:noFill/>
          <a:ln>
            <a:noFill/>
          </a:ln>
        </p:spPr>
      </p:pic>
      <p:sp>
        <p:nvSpPr>
          <p:cNvPr id="76" name="Google Shape;76;p31"/>
          <p:cNvSpPr txBox="1">
            <a:spLocks noGrp="1"/>
          </p:cNvSpPr>
          <p:nvPr>
            <p:ph type="title"/>
          </p:nvPr>
        </p:nvSpPr>
        <p:spPr>
          <a:xfrm>
            <a:off x="540000" y="540001"/>
            <a:ext cx="11171354" cy="943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39750" y="1727200"/>
            <a:ext cx="11195050" cy="4445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 code">
  <p:cSld name="no code">
    <p:spTree>
      <p:nvGrpSpPr>
        <p:cNvPr id="1"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Orange">
  <p:cSld name="Section Header - Orange">
    <p:bg>
      <p:bgPr>
        <a:solidFill>
          <a:schemeClr val="lt1"/>
        </a:solidFill>
        <a:effectLst/>
      </p:bgPr>
    </p:bg>
    <p:spTree>
      <p:nvGrpSpPr>
        <p:cNvPr id="1" name="Shape 123"/>
        <p:cNvGrpSpPr/>
        <p:nvPr/>
      </p:nvGrpSpPr>
      <p:grpSpPr>
        <a:xfrm>
          <a:off x="0" y="0"/>
          <a:ext cx="0" cy="0"/>
          <a:chOff x="0" y="0"/>
          <a:chExt cx="0" cy="0"/>
        </a:xfrm>
      </p:grpSpPr>
      <p:pic>
        <p:nvPicPr>
          <p:cNvPr id="124" name="Google Shape;124;p43"/>
          <p:cNvPicPr preferRelativeResize="0"/>
          <p:nvPr/>
        </p:nvPicPr>
        <p:blipFill rotWithShape="1">
          <a:blip r:embed="rId2">
            <a:alphaModFix/>
          </a:blip>
          <a:srcRect b="-13"/>
          <a:stretch/>
        </p:blipFill>
        <p:spPr>
          <a:xfrm>
            <a:off x="0" y="893"/>
            <a:ext cx="12188824" cy="6857107"/>
          </a:xfrm>
          <a:prstGeom prst="rect">
            <a:avLst/>
          </a:prstGeom>
          <a:noFill/>
          <a:ln>
            <a:noFill/>
          </a:ln>
        </p:spPr>
      </p:pic>
      <p:sp>
        <p:nvSpPr>
          <p:cNvPr id="125" name="Google Shape;125;p43"/>
          <p:cNvSpPr txBox="1">
            <a:spLocks noGrp="1"/>
          </p:cNvSpPr>
          <p:nvPr>
            <p:ph type="title"/>
          </p:nvPr>
        </p:nvSpPr>
        <p:spPr>
          <a:xfrm>
            <a:off x="540001" y="540001"/>
            <a:ext cx="11194800" cy="9458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3600"/>
              <a:buFont typeface="Arial"/>
              <a:buNone/>
              <a:defRPr sz="3600" b="1">
                <a:solidFill>
                  <a:srgbClr val="0099C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 name="Picture 4">
            <a:extLst>
              <a:ext uri="{FF2B5EF4-FFF2-40B4-BE49-F238E27FC236}">
                <a16:creationId xmlns:a16="http://schemas.microsoft.com/office/drawing/2014/main" id="{AEBC1BDC-2554-0947-8C8E-78C56911DD88}"/>
              </a:ext>
            </a:extLst>
          </p:cNvPr>
          <p:cNvPicPr>
            <a:picLocks noChangeAspect="1"/>
          </p:cNvPicPr>
          <p:nvPr userDrawn="1"/>
        </p:nvPicPr>
        <p:blipFill>
          <a:blip r:embed="rId3"/>
          <a:stretch>
            <a:fillRect/>
          </a:stretch>
        </p:blipFill>
        <p:spPr>
          <a:xfrm>
            <a:off x="10734675" y="6245654"/>
            <a:ext cx="1025111" cy="46542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540000" y="540001"/>
            <a:ext cx="11171354" cy="945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99CC"/>
              </a:buClr>
              <a:buSzPts val="3600"/>
              <a:buFont typeface="Arial"/>
              <a:buNone/>
              <a:defRPr sz="3600" b="1"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540000" y="1714501"/>
            <a:ext cx="11171354" cy="443338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p:nvPr/>
        </p:nvSpPr>
        <p:spPr>
          <a:xfrm>
            <a:off x="658624" y="6438035"/>
            <a:ext cx="6610070"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GB" sz="1100" b="0" i="0" u="none" strike="noStrike" cap="none" dirty="0">
                <a:solidFill>
                  <a:schemeClr val="dk1"/>
                </a:solidFill>
                <a:latin typeface="Arial"/>
                <a:ea typeface="Arial"/>
                <a:cs typeface="Arial"/>
                <a:sym typeface="Arial"/>
              </a:rPr>
              <a:t> © 2022 Akamai | Confidential</a:t>
            </a:r>
            <a:endParaRPr sz="1400" b="0" i="0" u="none" strike="noStrike" cap="none" dirty="0">
              <a:solidFill>
                <a:srgbClr val="000000"/>
              </a:solidFill>
              <a:latin typeface="Arial"/>
              <a:ea typeface="Arial"/>
              <a:cs typeface="Arial"/>
              <a:sym typeface="Arial"/>
            </a:endParaRPr>
          </a:p>
        </p:txBody>
      </p:sp>
      <p:sp>
        <p:nvSpPr>
          <p:cNvPr id="14" name="Google Shape;14;p21"/>
          <p:cNvSpPr txBox="1"/>
          <p:nvPr/>
        </p:nvSpPr>
        <p:spPr>
          <a:xfrm>
            <a:off x="352846" y="6438036"/>
            <a:ext cx="512916"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1" i="0" u="none" strike="noStrike" cap="none">
                <a:solidFill>
                  <a:srgbClr val="000000"/>
                </a:solidFill>
                <a:latin typeface="Arial"/>
                <a:ea typeface="Arial"/>
                <a:cs typeface="Arial"/>
                <a:sym typeface="Arial"/>
              </a:rPr>
              <a:t>‹#›</a:t>
            </a:fld>
            <a:endParaRPr sz="1100" b="1"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A14F38B3-BF20-704D-9EDF-A41D1B67D7C6}"/>
              </a:ext>
            </a:extLst>
          </p:cNvPr>
          <p:cNvPicPr>
            <a:picLocks noChangeAspect="1"/>
          </p:cNvPicPr>
          <p:nvPr userDrawn="1"/>
        </p:nvPicPr>
        <p:blipFill>
          <a:blip r:embed="rId6"/>
          <a:stretch>
            <a:fillRect/>
          </a:stretch>
        </p:blipFill>
        <p:spPr>
          <a:xfrm>
            <a:off x="10734675" y="6245654"/>
            <a:ext cx="1025111" cy="465424"/>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8"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6">
          <p15:clr>
            <a:srgbClr val="F26B43"/>
          </p15:clr>
        </p15:guide>
        <p15:guide id="2" pos="7392">
          <p15:clr>
            <a:srgbClr val="F26B43"/>
          </p15:clr>
        </p15:guide>
        <p15:guide id="3" orient="horz" pos="3888">
          <p15:clr>
            <a:srgbClr val="F26B43"/>
          </p15:clr>
        </p15:guide>
        <p15:guide id="4" orient="horz" pos="4176">
          <p15:clr>
            <a:srgbClr val="F26B43"/>
          </p15:clr>
        </p15:guide>
        <p15:guide id="5" orient="horz" pos="336">
          <p15:clr>
            <a:srgbClr val="F26B43"/>
          </p15:clr>
        </p15:guide>
        <p15:guide id="6" orient="horz" pos="936">
          <p15:clr>
            <a:srgbClr val="F26B43"/>
          </p15:clr>
        </p15:guide>
        <p15:guide id="7" orient="horz" pos="1080">
          <p15:clr>
            <a:srgbClr val="F26B43"/>
          </p15:clr>
        </p15:guide>
        <p15:guide id="8"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akamai.com/user/sitespeed/jum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mailto:user@sitespeed.akadns.net" TargetMode="External"/><Relationship Id="rId4" Type="http://schemas.openxmlformats.org/officeDocument/2006/relationships/hyperlink" Target="mailto:user@sitespeed.akamai.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476129" y="1977888"/>
            <a:ext cx="5373686" cy="1821974"/>
          </a:xfrm>
          <a:prstGeom prst="rect">
            <a:avLst/>
          </a:prstGeom>
          <a:noFill/>
          <a:ln>
            <a:noFill/>
          </a:ln>
        </p:spPr>
        <p:txBody>
          <a:bodyPr spcFirstLastPara="1" wrap="square" lIns="0" tIns="0" rIns="0" bIns="0" anchor="b" anchorCtr="0">
            <a:noAutofit/>
          </a:bodyPr>
          <a:lstStyle/>
          <a:p>
            <a:pPr marL="0" lvl="0" indent="0">
              <a:spcBef>
                <a:spcPts val="0"/>
              </a:spcBef>
            </a:pPr>
            <a:r>
              <a:rPr lang="en-US" b="0" dirty="0">
                <a:latin typeface="Avenir Medium" panose="02000503020000020003" pitchFamily="2" charset="0"/>
              </a:rPr>
              <a:t>Sitespeed</a:t>
            </a:r>
            <a:br>
              <a:rPr lang="en-US" b="0" dirty="0">
                <a:latin typeface="Avenir Medium" panose="02000503020000020003" pitchFamily="2" charset="0"/>
              </a:rPr>
            </a:br>
            <a:r>
              <a:rPr lang="en-US" b="0" dirty="0">
                <a:latin typeface="Avenir Medium" panose="02000503020000020003" pitchFamily="2" charset="0"/>
              </a:rPr>
              <a:t>User Guide</a:t>
            </a:r>
            <a:endParaRPr b="0" dirty="0">
              <a:latin typeface="Avenir Medium" panose="02000503020000020003" pitchFamily="2" charset="0"/>
            </a:endParaRPr>
          </a:p>
        </p:txBody>
      </p:sp>
      <p:sp>
        <p:nvSpPr>
          <p:cNvPr id="136" name="Google Shape;136;p2"/>
          <p:cNvSpPr txBox="1">
            <a:spLocks noGrp="1"/>
          </p:cNvSpPr>
          <p:nvPr>
            <p:ph type="body" idx="2"/>
          </p:nvPr>
        </p:nvSpPr>
        <p:spPr>
          <a:xfrm>
            <a:off x="722314" y="4146540"/>
            <a:ext cx="4881317" cy="64691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3000"/>
              <a:buNone/>
            </a:pPr>
            <a:r>
              <a:rPr lang="en-US" dirty="0">
                <a:latin typeface="Avenir Medium" panose="02000503020000020003" pitchFamily="2" charset="0"/>
              </a:rPr>
              <a:t>January 2024</a:t>
            </a:r>
            <a:endParaRPr dirty="0">
              <a:latin typeface="Avenir Medium" panose="02000503020000020003" pitchFamily="2" charset="0"/>
            </a:endParaRPr>
          </a:p>
        </p:txBody>
      </p:sp>
      <p:pic>
        <p:nvPicPr>
          <p:cNvPr id="2" name="Picture 1">
            <a:extLst>
              <a:ext uri="{FF2B5EF4-FFF2-40B4-BE49-F238E27FC236}">
                <a16:creationId xmlns:a16="http://schemas.microsoft.com/office/drawing/2014/main" id="{11DB8802-2EE5-75D7-5FEC-57BC52689AB6}"/>
              </a:ext>
            </a:extLst>
          </p:cNvPr>
          <p:cNvPicPr>
            <a:picLocks noChangeAspect="1"/>
          </p:cNvPicPr>
          <p:nvPr/>
        </p:nvPicPr>
        <p:blipFill>
          <a:blip r:embed="rId3"/>
          <a:stretch>
            <a:fillRect/>
          </a:stretch>
        </p:blipFill>
        <p:spPr>
          <a:xfrm>
            <a:off x="2550787" y="4793457"/>
            <a:ext cx="1224369" cy="1224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186258"/>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tests are controlled using a cron job on each server</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cron folder on the Jump server contains two files:</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psicron</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sitecron</a:t>
            </a:r>
          </a:p>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controls the collection of Google Chrome User Experience and Lighthouse data</a:t>
            </a:r>
          </a:p>
          <a:p>
            <a:pPr marL="804672"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Data is collected once per day since Google only updates their database daily</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 psicron entry</a:t>
            </a:r>
          </a:p>
          <a:p>
            <a:pPr marL="347472" marR="5079" indent="0">
              <a:lnSpc>
                <a:spcPct val="138400"/>
              </a:lnSpc>
              <a:spcBef>
                <a:spcPts val="465"/>
              </a:spcBef>
            </a:pPr>
            <a:r>
              <a:rPr lang="en-US" sz="1400" dirty="0">
                <a:solidFill>
                  <a:schemeClr val="tx1"/>
                </a:solidFill>
                <a:effectLst/>
                <a:latin typeface="Courier New" panose="02070309020205020404" pitchFamily="49" charset="0"/>
                <a:cs typeface="Courier New" panose="02070309020205020404" pitchFamily="49" charset="0"/>
              </a:rPr>
              <a:t>5 1 * * *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a:t>
            </a:r>
            <a:r>
              <a:rPr lang="en-US" sz="1400" dirty="0" err="1">
                <a:solidFill>
                  <a:schemeClr val="tx1"/>
                </a:solidFill>
                <a:effectLst/>
                <a:latin typeface="Courier New" panose="02070309020205020404" pitchFamily="49" charset="0"/>
                <a:cs typeface="Courier New" panose="02070309020205020404" pitchFamily="49" charset="0"/>
              </a:rPr>
              <a:t>google.sh</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tld</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ATT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&amp;&gt;&gt;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/logs/</a:t>
            </a:r>
            <a:r>
              <a:rPr lang="en-US" sz="1400" dirty="0" err="1">
                <a:solidFill>
                  <a:schemeClr val="tx1"/>
                </a:solidFill>
                <a:effectLst/>
                <a:latin typeface="Courier New" panose="02070309020205020404" pitchFamily="49" charset="0"/>
                <a:cs typeface="Courier New" panose="02070309020205020404" pitchFamily="49" charset="0"/>
              </a:rPr>
              <a:t>YYY.ZZZ.msg.log</a:t>
            </a:r>
            <a:br>
              <a:rPr lang="en-US" sz="1400" dirty="0">
                <a:solidFill>
                  <a:schemeClr val="tx1"/>
                </a:solidFill>
                <a:effectLst/>
                <a:latin typeface="Courier New" panose="02070309020205020404" pitchFamily="49" charset="0"/>
                <a:cs typeface="Courier New" panose="02070309020205020404" pitchFamily="49" charset="0"/>
              </a:rPr>
            </a:br>
            <a:endParaRPr lang="en-US" sz="14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tld</a:t>
            </a:r>
            <a:r>
              <a:rPr lang="en-US" sz="1600" spc="-60" dirty="0">
                <a:solidFill>
                  <a:srgbClr val="383838"/>
                </a:solidFill>
                <a:latin typeface="Avenir Medium" panose="02000503020000020003" pitchFamily="2" charset="0"/>
              </a:rPr>
              <a:t> can either be tld (top-level domain) or </a:t>
            </a:r>
            <a:r>
              <a:rPr lang="en-US" sz="1600" b="1" spc="-60" dirty="0">
                <a:solidFill>
                  <a:srgbClr val="383838"/>
                </a:solidFill>
                <a:latin typeface="Avenir Medium" panose="02000503020000020003" pitchFamily="2" charset="0"/>
              </a:rPr>
              <a:t>comp</a:t>
            </a:r>
            <a:r>
              <a:rPr lang="en-US" sz="1600" spc="-60" dirty="0">
                <a:solidFill>
                  <a:srgbClr val="383838"/>
                </a:solidFill>
                <a:latin typeface="Avenir Medium" panose="02000503020000020003" pitchFamily="2" charset="0"/>
              </a:rPr>
              <a:t> (competitive analysis)</a:t>
            </a: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ATT</a:t>
            </a:r>
            <a:r>
              <a:rPr lang="en-US" sz="1600" spc="-60" dirty="0">
                <a:solidFill>
                  <a:srgbClr val="383838"/>
                </a:solidFill>
                <a:latin typeface="Avenir Medium" panose="02000503020000020003" pitchFamily="2" charset="0"/>
              </a:rPr>
              <a: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600" spc="-60" dirty="0">
                <a:solidFill>
                  <a:srgbClr val="383838"/>
                </a:solidFill>
                <a:latin typeface="Avenir Medium" panose="02000503020000020003" pitchFamily="2" charset="0"/>
              </a:rPr>
              <a:t>No other portions of the file should be modified</a:t>
            </a:r>
          </a:p>
        </p:txBody>
      </p:sp>
    </p:spTree>
    <p:extLst>
      <p:ext uri="{BB962C8B-B14F-4D97-AF65-F5344CB8AC3E}">
        <p14:creationId xmlns:p14="http://schemas.microsoft.com/office/powerpoint/2010/main" val="30718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controls the synthetic testing schedule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an entry</a:t>
            </a:r>
          </a:p>
          <a:p>
            <a:pPr marL="347472" marR="5079" lvl="1" indent="0">
              <a:lnSpc>
                <a:spcPct val="138400"/>
              </a:lnSpc>
              <a:spcBef>
                <a:spcPts val="465"/>
              </a:spcBef>
            </a:pPr>
            <a:r>
              <a:rPr lang="en-US" sz="1300" dirty="0">
                <a:solidFill>
                  <a:schemeClr val="tx1"/>
                </a:solidFill>
                <a:effectLst/>
                <a:latin typeface="Courier New" panose="02070309020205020404" pitchFamily="49" charset="0"/>
                <a:cs typeface="Courier New" panose="02070309020205020404" pitchFamily="49" charset="0"/>
              </a:rPr>
              <a:t>5 * * * *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a:t>
            </a:r>
            <a:r>
              <a:rPr lang="en-US" sz="1300" dirty="0" err="1">
                <a:solidFill>
                  <a:schemeClr val="tx1"/>
                </a:solidFill>
                <a:effectLst/>
                <a:latin typeface="Courier New" panose="02070309020205020404" pitchFamily="49" charset="0"/>
                <a:cs typeface="Courier New" panose="02070309020205020404" pitchFamily="49" charset="0"/>
              </a:rPr>
              <a:t>sitespeed.sh</a:t>
            </a:r>
            <a:r>
              <a:rPr lang="en-US" sz="1300" dirty="0">
                <a:solidFill>
                  <a:schemeClr val="tx1"/>
                </a:solidFill>
                <a:effectLst/>
                <a:latin typeface="Courier New" panose="02070309020205020404" pitchFamily="49" charset="0"/>
                <a:cs typeface="Courier New" panose="02070309020205020404" pitchFamily="49" charset="0"/>
              </a:rPr>
              <a:t> </a:t>
            </a:r>
            <a:r>
              <a:rPr lang="en-US" sz="1300" b="1" dirty="0">
                <a:solidFill>
                  <a:schemeClr val="tx1"/>
                </a:solidFill>
                <a:effectLst/>
                <a:latin typeface="Courier New" panose="02070309020205020404" pitchFamily="49" charset="0"/>
                <a:cs typeface="Courier New" panose="02070309020205020404" pitchFamily="49" charset="0"/>
              </a:rPr>
              <a:t>tld ATT </a:t>
            </a:r>
            <a:r>
              <a:rPr lang="en-US" sz="1300" dirty="0">
                <a:solidFill>
                  <a:schemeClr val="tx1"/>
                </a:solidFill>
                <a:effectLst/>
                <a:latin typeface="Courier New" panose="02070309020205020404" pitchFamily="49" charset="0"/>
                <a:cs typeface="Courier New" panose="02070309020205020404" pitchFamily="49" charset="0"/>
              </a:rPr>
              <a:t>XXX </a:t>
            </a:r>
            <a:r>
              <a:rPr lang="en-US" sz="1300" b="1" dirty="0">
                <a:solidFill>
                  <a:schemeClr val="tx1"/>
                </a:solidFill>
                <a:effectLst/>
                <a:latin typeface="Courier New" panose="02070309020205020404" pitchFamily="49" charset="0"/>
                <a:cs typeface="Courier New" panose="02070309020205020404" pitchFamily="49" charset="0"/>
              </a:rPr>
              <a:t>3</a:t>
            </a:r>
            <a:r>
              <a:rPr lang="en-US" sz="1300" dirty="0">
                <a:solidFill>
                  <a:schemeClr val="tx1"/>
                </a:solidFill>
                <a:effectLst/>
                <a:latin typeface="Courier New" panose="02070309020205020404" pitchFamily="49" charset="0"/>
                <a:cs typeface="Courier New" panose="02070309020205020404" pitchFamily="49" charset="0"/>
              </a:rPr>
              <a:t> &amp;&gt;&gt;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/logs/</a:t>
            </a:r>
            <a:r>
              <a:rPr lang="en-US" sz="1300" dirty="0" err="1">
                <a:solidFill>
                  <a:schemeClr val="tx1"/>
                </a:solidFill>
                <a:effectLst/>
                <a:latin typeface="Courier New" panose="02070309020205020404" pitchFamily="49" charset="0"/>
                <a:cs typeface="Courier New" panose="02070309020205020404" pitchFamily="49" charset="0"/>
              </a:rPr>
              <a:t>YYY.ZZZ.msg.log</a:t>
            </a:r>
            <a:endParaRPr lang="en-US" sz="13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384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tld can either be tld (top-level domain) or comp (competitive analysis)</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ATT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3 represents the number of test iterations</a:t>
            </a:r>
          </a:p>
          <a:p>
            <a:pPr marL="804672" marR="5079" lvl="3"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If the number if missing, it will default to 3</a:t>
            </a:r>
          </a:p>
          <a:p>
            <a:pPr marL="804672" marR="5079" lvl="2"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The number must be odd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No other portions of the file should be modified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first five fields of a cron entry represent </a:t>
            </a:r>
            <a:r>
              <a:rPr lang="en-US" sz="1800" u="sng" spc="-60" dirty="0">
                <a:solidFill>
                  <a:srgbClr val="383838"/>
                </a:solidFill>
                <a:latin typeface="Avenir Medium" panose="02000503020000020003" pitchFamily="2" charset="0"/>
              </a:rPr>
              <a:t>Minute</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Hour</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Week</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Multiple test entries should be spaced out using the first two fields. The duration of a test will determine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best amount of time to wait before scheduling the next test</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Normal testing is done once per hour</a:t>
            </a:r>
          </a:p>
        </p:txBody>
      </p:sp>
    </p:spTree>
    <p:extLst>
      <p:ext uri="{BB962C8B-B14F-4D97-AF65-F5344CB8AC3E}">
        <p14:creationId xmlns:p14="http://schemas.microsoft.com/office/powerpoint/2010/main" val="57767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313291"/>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cron command requires a single argument:</a:t>
            </a: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check	D</a:t>
            </a:r>
            <a:r>
              <a:rPr lang="en-US" sz="1600" spc="-60" dirty="0">
                <a:solidFill>
                  <a:srgbClr val="383838"/>
                </a:solidFill>
                <a:latin typeface="Avenir Medium" panose="02000503020000020003" pitchFamily="2" charset="0"/>
                <a:sym typeface="Wingdings" pitchFamily="2" charset="2"/>
              </a:rPr>
              <a:t>isplays the jobs currently running on all servers</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update	D</a:t>
            </a:r>
            <a:r>
              <a:rPr lang="en-US" sz="1600" spc="-60" dirty="0">
                <a:solidFill>
                  <a:srgbClr val="383838"/>
                </a:solidFill>
                <a:latin typeface="Avenir Medium" panose="02000503020000020003" pitchFamily="2" charset="0"/>
                <a:sym typeface="Wingdings" pitchFamily="2" charset="2"/>
              </a:rPr>
              <a:t>eploys all test entries contained in psicron and sitecron</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delete	D</a:t>
            </a:r>
            <a:r>
              <a:rPr lang="en-US" sz="1600" spc="-60" dirty="0">
                <a:solidFill>
                  <a:srgbClr val="383838"/>
                </a:solidFill>
                <a:latin typeface="Avenir Medium" panose="02000503020000020003" pitchFamily="2" charset="0"/>
                <a:sym typeface="Wingdings" pitchFamily="2" charset="2"/>
              </a:rPr>
              <a:t>eletes all tests on all servers</a:t>
            </a:r>
            <a:endParaRPr lang="en-US" sz="16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deploying a new test</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testing is complete, remove your entries from the psicron and sitecron files and run either one of the following commands:</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 </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delete</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Since the system is designed for multiple users, it is a good idea to run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before deleting all tests as a courtesy to other users</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Test duration is subjective and depends on what is trying to be accomplished</a:t>
            </a:r>
          </a:p>
        </p:txBody>
      </p:sp>
    </p:spTree>
    <p:extLst>
      <p:ext uri="{BB962C8B-B14F-4D97-AF65-F5344CB8AC3E}">
        <p14:creationId xmlns:p14="http://schemas.microsoft.com/office/powerpoint/2010/main" val="364774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all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all</a:t>
            </a:r>
            <a:r>
              <a:rPr lang="en-US" sz="1800" spc="-60" dirty="0">
                <a:solidFill>
                  <a:srgbClr val="383838"/>
                </a:solidFill>
                <a:latin typeface="Avenir Medium" panose="02000503020000020003" pitchFamily="2" charset="0"/>
                <a:cs typeface="Courier New" panose="02070309020205020404" pitchFamily="49" charset="0"/>
              </a:rPr>
              <a:t> command </a:t>
            </a:r>
            <a:r>
              <a:rPr lang="en-US" sz="1800" spc="-60" dirty="0">
                <a:solidFill>
                  <a:srgbClr val="383838"/>
                </a:solidFill>
                <a:latin typeface="Avenir Medium" panose="02000503020000020003" pitchFamily="2" charset="0"/>
              </a:rPr>
              <a:t>distributes customized scripts and configuration files across servers. This is helpful if a lot of changes have been made and you want to ensure that all servers have a consistent configuration.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cert</a:t>
            </a:r>
          </a:p>
          <a:p>
            <a:pPr marL="12699" marR="5079" indent="0">
              <a:lnSpc>
                <a:spcPct val="100000"/>
              </a:lnSpc>
              <a:spcBef>
                <a:spcPts val="0"/>
              </a:spcBef>
            </a:pPr>
            <a:r>
              <a:rPr lang="en-US" sz="1800" spc="-60" dirty="0">
                <a:solidFill>
                  <a:srgbClr val="383838"/>
                </a:solidFill>
                <a:latin typeface="Avenir Medium" panose="02000503020000020003" pitchFamily="2" charset="0"/>
              </a:rPr>
              <a:t>During installation, the certbot capability was installed, enabling the installation of an SSL certificate using Let’s Encrypt. If an SSL certificate was installed after the initial installation, the </a:t>
            </a:r>
            <a:r>
              <a:rPr lang="en-US" sz="1800" spc="-60" dirty="0">
                <a:solidFill>
                  <a:srgbClr val="383838"/>
                </a:solidFill>
                <a:latin typeface="Courier New" panose="02070309020205020404" pitchFamily="49" charset="0"/>
                <a:cs typeface="Courier New" panose="02070309020205020404" pitchFamily="49" charset="0"/>
              </a:rPr>
              <a:t>cert</a:t>
            </a:r>
            <a:r>
              <a:rPr lang="en-US" sz="1800" spc="-60" dirty="0">
                <a:solidFill>
                  <a:srgbClr val="383838"/>
                </a:solidFill>
                <a:latin typeface="Avenir Medium" panose="02000503020000020003" pitchFamily="2" charset="0"/>
              </a:rPr>
              <a:t> command displays the current status of the SSL certificate.</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0"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core </a:t>
            </a:r>
            <a:r>
              <a:rPr lang="en-US" sz="1800" spc="-60" dirty="0" err="1">
                <a:solidFill>
                  <a:srgbClr val="383838"/>
                </a:solidFill>
                <a:latin typeface="Courier New" panose="02070309020205020404" pitchFamily="49" charset="0"/>
                <a:cs typeface="Courier New" panose="02070309020205020404" pitchFamily="49" charset="0"/>
              </a:rPr>
              <a:t>check|delete</a:t>
            </a:r>
            <a:endParaRPr lang="en-US" sz="1800" spc="-60" dirty="0">
              <a:solidFill>
                <a:srgbClr val="383838"/>
              </a:solidFill>
              <a:latin typeface="Courier New" panose="02070309020205020404" pitchFamily="49" charset="0"/>
              <a:cs typeface="Courier New" panose="02070309020205020404" pitchFamily="49" charset="0"/>
            </a:endParaRPr>
          </a:p>
          <a:p>
            <a:pPr marL="0"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core </a:t>
            </a:r>
            <a:r>
              <a:rPr lang="en-US" sz="1800" spc="-60" dirty="0">
                <a:solidFill>
                  <a:srgbClr val="383838"/>
                </a:solidFill>
                <a:latin typeface="Avenir Medium" panose="02000503020000020003" pitchFamily="2" charset="0"/>
                <a:cs typeface="Courier New" panose="02070309020205020404" pitchFamily="49" charset="0"/>
              </a:rPr>
              <a:t>command checks for the existence of core dump files on each server and provides the ability to delete the core dump files.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counts the number of core dump files on each server.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deletes the  core dump files on all servers. Core dump files are an indication that the testing process is having trouble and should be investigated. A common cause of core dumps is when a URL is being blocked by a WAF rule. Although the test will proceed, the internal </a:t>
            </a:r>
            <a:r>
              <a:rPr lang="en-US" sz="1800" spc="-60" dirty="0" err="1">
                <a:solidFill>
                  <a:srgbClr val="383838"/>
                </a:solidFill>
                <a:latin typeface="Avenir Medium" panose="02000503020000020003" pitchFamily="2" charset="0"/>
              </a:rPr>
              <a:t>node.js</a:t>
            </a:r>
            <a:r>
              <a:rPr lang="en-US" sz="1800" spc="-60" dirty="0">
                <a:solidFill>
                  <a:srgbClr val="383838"/>
                </a:solidFill>
                <a:latin typeface="Avenir Medium" panose="02000503020000020003" pitchFamily="2" charset="0"/>
              </a:rPr>
              <a:t> application will generate a core dump file. The solution is to examine the logs files, identify the offending URL, remove the URL from the seed file, and then re-deploy the revised seed file.</a:t>
            </a: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261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cron check|update|delete	</a:t>
            </a: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cron</a:t>
            </a:r>
            <a:r>
              <a:rPr lang="en-US" sz="1800" spc="-60" dirty="0">
                <a:solidFill>
                  <a:srgbClr val="383838"/>
                </a:solidFill>
                <a:latin typeface="Avenir Medium" panose="02000503020000020003" pitchFamily="2" charset="0"/>
              </a:rPr>
              <a:t> command manages all aspects of scheduling across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cron schedules on each server. 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rPr>
              <a:t> argument deploys the jobs that have been defined in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to all servers.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gets deployed to Google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gets deployed to all the Sitespeed machines.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removes the test schedule on all servers.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does not cancel any tests that are currently in progress. </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docker </a:t>
            </a:r>
            <a:r>
              <a:rPr lang="en-US" sz="1800" spc="-60" dirty="0" err="1">
                <a:solidFill>
                  <a:srgbClr val="383838"/>
                </a:solidFill>
                <a:latin typeface="Courier New" panose="02070309020205020404" pitchFamily="49" charset="0"/>
                <a:cs typeface="Courier New" panose="02070309020205020404" pitchFamily="49" charset="0"/>
              </a:rPr>
              <a:t>check|clean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docker</a:t>
            </a:r>
            <a:r>
              <a:rPr lang="en-US" sz="1800" spc="-60" dirty="0">
                <a:solidFill>
                  <a:srgbClr val="383838"/>
                </a:solidFill>
                <a:latin typeface="Avenir Medium" panose="02000503020000020003" pitchFamily="2" charset="0"/>
                <a:cs typeface="Courier New" panose="02070309020205020404" pitchFamily="49" charset="0"/>
              </a:rPr>
              <a:t> command checks the installed Docker images and running containers on each server.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displays the current Docker images on the server and the current status of any running containers. This is useful to identify any long running, run-a-way Docker containers. If you suspect that containers are not getting shutdown “gracefully” use the </a:t>
            </a:r>
            <a:r>
              <a:rPr lang="en-US" sz="1800" spc="-60" dirty="0">
                <a:solidFill>
                  <a:srgbClr val="383838"/>
                </a:solidFill>
                <a:latin typeface="Courier New" panose="02070309020205020404" pitchFamily="49" charset="0"/>
                <a:cs typeface="Courier New" panose="02070309020205020404" pitchFamily="49" charset="0"/>
              </a:rPr>
              <a:t>clean</a:t>
            </a:r>
            <a:r>
              <a:rPr lang="en-US" sz="1800" spc="-60" dirty="0">
                <a:solidFill>
                  <a:srgbClr val="383838"/>
                </a:solidFill>
                <a:latin typeface="Avenir Medium" panose="02000503020000020003" pitchFamily="2" charset="0"/>
              </a:rPr>
              <a:t> argument to forcibly delete all Docker images and containers. A new Docker image will automatically be installed during the next test cycle.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grafana </a:t>
            </a:r>
            <a:r>
              <a:rPr lang="en-US" sz="1800" spc="-60" dirty="0" err="1">
                <a:solidFill>
                  <a:srgbClr val="383838"/>
                </a:solidFill>
                <a:latin typeface="Courier New" panose="02070309020205020404" pitchFamily="49" charset="0"/>
                <a:cs typeface="Courier New" panose="02070309020205020404" pitchFamily="49" charset="0"/>
              </a:rPr>
              <a:t>update|provision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Avenir Medium" panose="02000503020000020003" pitchFamily="2" charset="0"/>
                <a:cs typeface="Courier New" panose="02070309020205020404" pitchFamily="49" charset="0"/>
              </a:rPr>
              <a:t> command remotely updates Grafana from the Jump server. The</a:t>
            </a:r>
            <a:r>
              <a:rPr lang="en-US" sz="1800" spc="-60" dirty="0">
                <a:solidFill>
                  <a:srgbClr val="383838"/>
                </a:solidFill>
                <a:latin typeface="Courier New" panose="02070309020205020404" pitchFamily="49" charset="0"/>
                <a:cs typeface="Courier New" panose="02070309020205020404" pitchFamily="49" charset="0"/>
              </a:rPr>
              <a:t> update</a:t>
            </a:r>
            <a:r>
              <a:rPr lang="en-US" sz="1800" spc="-60" dirty="0">
                <a:solidFill>
                  <a:srgbClr val="383838"/>
                </a:solidFill>
                <a:latin typeface="Avenir Medium" panose="02000503020000020003" pitchFamily="2" charset="0"/>
              </a:rPr>
              <a:t> argument updates Grafana to the latest Grafana Enterprise version. The </a:t>
            </a:r>
            <a:r>
              <a:rPr lang="en-US" sz="1800" spc="-60" dirty="0">
                <a:solidFill>
                  <a:srgbClr val="383838"/>
                </a:solidFill>
                <a:latin typeface="Courier New" panose="02070309020205020404" pitchFamily="49" charset="0"/>
                <a:cs typeface="Courier New" panose="02070309020205020404" pitchFamily="49" charset="0"/>
              </a:rPr>
              <a:t>provision</a:t>
            </a:r>
            <a:r>
              <a:rPr lang="en-US" sz="1800" spc="-60" dirty="0">
                <a:solidFill>
                  <a:srgbClr val="383838"/>
                </a:solidFill>
                <a:latin typeface="Avenir Medium" panose="02000503020000020003" pitchFamily="2" charset="0"/>
              </a:rPr>
              <a:t> argument serves two purposes. The first is to re-install the default dashboards that were installed during the initial installation. The second is to install either revised or new dashboards that have been created and published.</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108156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05406"/>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graphite </a:t>
            </a:r>
            <a:r>
              <a:rPr lang="en-US" sz="1800" spc="-60" dirty="0" err="1">
                <a:solidFill>
                  <a:srgbClr val="383838"/>
                </a:solidFill>
                <a:latin typeface="Courier New" panose="02070309020205020404" pitchFamily="49" charset="0"/>
                <a:cs typeface="Courier New" panose="02070309020205020404" pitchFamily="49" charset="0"/>
              </a:rPr>
              <a:t>check|reduce</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graphite</a:t>
            </a:r>
            <a:r>
              <a:rPr lang="en-US" sz="1800" spc="-60" dirty="0">
                <a:solidFill>
                  <a:srgbClr val="383838"/>
                </a:solidFill>
                <a:latin typeface="Avenir Medium" panose="02000503020000020003" pitchFamily="2" charset="0"/>
              </a:rPr>
              <a:t> command checks the current storage usage of the Graphite annotations database and provides the ability to reduce its size if necessary.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size of the Graphite annotations database. Although this process runs on a nightly basis,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should be used if it is suspected that the nightly maintenance job is not running. The nightly maintenance job runs on the Jump server and is called </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Avenir Medium" panose="02000503020000020003" pitchFamily="2" charset="0"/>
              </a:rPr>
              <a:t>. All running jobs can be checked using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reduce</a:t>
            </a:r>
            <a:r>
              <a:rPr lang="en-US" sz="1800" spc="-60" dirty="0">
                <a:solidFill>
                  <a:srgbClr val="383838"/>
                </a:solidFill>
                <a:latin typeface="Avenir Medium" panose="02000503020000020003" pitchFamily="2" charset="0"/>
                <a:cs typeface="Courier New" panose="02070309020205020404" pitchFamily="49" charset="0"/>
              </a:rPr>
              <a:t> argument will delete all annotations from the database older than seven days.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logs check|delete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logs</a:t>
            </a:r>
            <a:r>
              <a:rPr lang="en-US" sz="1800" spc="-60" dirty="0">
                <a:solidFill>
                  <a:srgbClr val="383838"/>
                </a:solidFill>
                <a:latin typeface="Avenir Medium" panose="02000503020000020003" pitchFamily="2" charset="0"/>
                <a:cs typeface="Courier New" panose="02070309020205020404" pitchFamily="49" charset="0"/>
              </a:rPr>
              <a:t> command displays the number of errors on all the servers and provides the ability to delete the log files on all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cs typeface="Courier New" panose="02070309020205020404" pitchFamily="49" charset="0"/>
              </a:rPr>
              <a:t> argument displays the number of errors that have been logged for tld and comp test on each server. This information is also displayed with the Grafana Sitespeed Monitor dashboard.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log files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reset</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reset</a:t>
            </a:r>
            <a:r>
              <a:rPr lang="en-US" sz="1800" spc="-60" dirty="0">
                <a:solidFill>
                  <a:srgbClr val="383838"/>
                </a:solidFill>
                <a:latin typeface="Avenir Medium" panose="02000503020000020003" pitchFamily="2" charset="0"/>
                <a:cs typeface="Courier New" panose="02070309020205020404" pitchFamily="49" charset="0"/>
              </a:rPr>
              <a:t> command deletes all logs, test result images and videos, tld and comp seed files, and the Sitespeed HTML-based results on each server. This function is a good way to clean each server to get it back to its initial state. This function does not delete any data from the Graphite database.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39372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seed </a:t>
            </a:r>
            <a:r>
              <a:rPr lang="en-US" sz="1800" spc="-60" dirty="0" err="1">
                <a:solidFill>
                  <a:srgbClr val="383838"/>
                </a:solidFill>
                <a:latin typeface="Courier New" panose="02070309020205020404" pitchFamily="49" charset="0"/>
                <a:cs typeface="Courier New" panose="02070309020205020404" pitchFamily="49" charset="0"/>
              </a:rPr>
              <a:t>tld|comp|delete</a:t>
            </a:r>
            <a:r>
              <a:rPr lang="en-US" sz="1800" spc="-60" dirty="0">
                <a:solidFill>
                  <a:srgbClr val="383838"/>
                </a:solidFill>
                <a:latin typeface="Courier New" panose="02070309020205020404" pitchFamily="49" charset="0"/>
                <a:cs typeface="Courier New" panose="02070309020205020404" pitchFamily="49" charset="0"/>
              </a:rPr>
              <a:t>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manages the distribution and deletion of seed files on all servers.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and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arguments specify where the seed files gets stored on the Sitespeed machines.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argument refers to a top-level domain test and the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 refers to a competitive analysis test.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the named seed file on all servers.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seed file that either gets deployed or deleted on all servers. All seed files reside in the seeds folder on the Jump server. When a seed file is created it must use a “txt” extension. However, when the name of the seed file is used with 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the “txt” extension should not be included; the admin script will check for the correct format.</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server </a:t>
            </a:r>
            <a:r>
              <a:rPr lang="en-US" sz="1800" spc="-60" dirty="0" err="1">
                <a:solidFill>
                  <a:srgbClr val="383838"/>
                </a:solidFill>
                <a:latin typeface="Courier New" panose="02070309020205020404" pitchFamily="49" charset="0"/>
                <a:cs typeface="Courier New" panose="02070309020205020404" pitchFamily="49" charset="0"/>
              </a:rPr>
              <a:t>add|delete|names</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server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servers from the testing.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server and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removes a server. A prerequisite for using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is that the server must be online, and its name must be resolvable.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only deletes a server if it already exists;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does not delete the actual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displays the name of the current servers. If you delete a server, be sure to run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a:solidFill>
                  <a:srgbClr val="383838"/>
                </a:solidFill>
                <a:latin typeface="Courier New" panose="02070309020205020404" pitchFamily="49" charset="0"/>
                <a:cs typeface="Courier New" panose="02070309020205020404" pitchFamily="49" charset="0"/>
              </a:rPr>
              <a:t>cron delete </a:t>
            </a:r>
            <a:r>
              <a:rPr lang="en-US" sz="1800" spc="-60">
                <a:solidFill>
                  <a:srgbClr val="383838"/>
                </a:solidFill>
                <a:latin typeface="Avenir Medium" panose="02000503020000020003" pitchFamily="2" charset="0"/>
                <a:cs typeface="Courier New" panose="02070309020205020404" pitchFamily="49" charset="0"/>
              </a:rPr>
              <a:t>first </a:t>
            </a:r>
            <a:r>
              <a:rPr lang="en-US" sz="1800" spc="-60" dirty="0">
                <a:solidFill>
                  <a:srgbClr val="383838"/>
                </a:solidFill>
                <a:latin typeface="Avenir Medium" panose="02000503020000020003" pitchFamily="2" charset="0"/>
                <a:cs typeface="Courier New" panose="02070309020205020404" pitchFamily="49" charset="0"/>
              </a:rPr>
              <a:t>since there may be jobs already running on the server that is to be deleted.</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427642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432927"/>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storage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storage</a:t>
            </a:r>
            <a:r>
              <a:rPr lang="en-US" sz="1800" spc="-60" dirty="0">
                <a:solidFill>
                  <a:srgbClr val="383838"/>
                </a:solidFill>
                <a:latin typeface="Avenir Medium" panose="02000503020000020003" pitchFamily="2" charset="0"/>
                <a:cs typeface="Courier New" panose="02070309020205020404" pitchFamily="49" charset="0"/>
              </a:rPr>
              <a:t> command displays how much disk space is used by the tld and comp tests on each server, and the associated images stored on each server. This information is also displayed with the Grafana Sitespeed Monitor dashboard.</a:t>
            </a:r>
          </a:p>
          <a:p>
            <a:pPr marL="12699" marR="5079" indent="0">
              <a:lnSpc>
                <a:spcPct val="100000"/>
              </a:lnSpc>
              <a:spcBef>
                <a:spcPts val="0"/>
              </a:spcBef>
            </a:pP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update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cs typeface="Courier New" panose="02070309020205020404" pitchFamily="49" charset="0"/>
              </a:rPr>
              <a:t> command updates all the installed O/S packages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user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user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users that can create and schedule tests. All new users are assigned the same permissions as the user that installed the system, which is the Administrator. The Administrator is different than the root user of the O/S.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new user to all servers only if the user does not exist.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a user from all server only if the user does exist. Some caveats when using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are you cannot delete your own account or the Administrator’s account. </a:t>
            </a: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405475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Miscellaneous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jump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jump</a:t>
            </a:r>
            <a:r>
              <a:rPr lang="en-US" sz="1800" spc="-60" dirty="0">
                <a:solidFill>
                  <a:srgbClr val="383838"/>
                </a:solidFill>
                <a:latin typeface="Avenir Medium" panose="02000503020000020003" pitchFamily="2" charset="0"/>
                <a:cs typeface="Courier New" panose="02070309020205020404" pitchFamily="49" charset="0"/>
              </a:rPr>
              <a:t> command is a custom Bash function that enables easy access to other servers from the Jump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server that you “jump” over to via SSH. To display the names of all servers run </a:t>
            </a:r>
            <a:r>
              <a:rPr lang="en-US" sz="1800" spc="-60" dirty="0">
                <a:solidFill>
                  <a:srgbClr val="383838"/>
                </a:solidFill>
                <a:latin typeface="Courier New" panose="02070309020205020404" pitchFamily="49" charset="0"/>
                <a:cs typeface="Courier New" panose="02070309020205020404" pitchFamily="49" charset="0"/>
              </a:rPr>
              <a:t>./admin.sh server names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start|stop|status</a:t>
            </a: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is used to </a:t>
            </a:r>
            <a:r>
              <a:rPr lang="en-US" sz="1800" spc="-60" dirty="0">
                <a:solidFill>
                  <a:srgbClr val="383838"/>
                </a:solidFill>
                <a:latin typeface="Courier New" panose="02070309020205020404" pitchFamily="49" charset="0"/>
                <a:cs typeface="Courier New" panose="02070309020205020404" pitchFamily="49" charset="0"/>
              </a:rPr>
              <a:t>start</a:t>
            </a:r>
            <a:r>
              <a:rPr lang="en-US" sz="1800" spc="-60" dirty="0">
                <a:solidFill>
                  <a:srgbClr val="383838"/>
                </a:solidFill>
                <a:latin typeface="Avenir Medium" panose="02000503020000020003" pitchFamily="2" charset="0"/>
                <a:cs typeface="Courier New" panose="02070309020205020404" pitchFamily="49" charset="0"/>
              </a:rPr>
              <a:t> or </a:t>
            </a:r>
            <a:r>
              <a:rPr lang="en-US" sz="1800" spc="-60" dirty="0">
                <a:solidFill>
                  <a:srgbClr val="383838"/>
                </a:solidFill>
                <a:latin typeface="Courier New" panose="02070309020205020404" pitchFamily="49" charset="0"/>
                <a:cs typeface="Courier New" panose="02070309020205020404" pitchFamily="49" charset="0"/>
              </a:rPr>
              <a:t>stop</a:t>
            </a:r>
            <a:r>
              <a:rPr lang="en-US" sz="1800" spc="-60" dirty="0">
                <a:solidFill>
                  <a:srgbClr val="383838"/>
                </a:solidFill>
                <a:latin typeface="Avenir Medium" panose="02000503020000020003" pitchFamily="2" charset="0"/>
                <a:cs typeface="Courier New" panose="02070309020205020404" pitchFamily="49" charset="0"/>
              </a:rPr>
              <a:t> the Docker container that runs the Graphite database. The </a:t>
            </a:r>
            <a:r>
              <a:rPr lang="en-US" sz="1800" spc="-60" dirty="0">
                <a:solidFill>
                  <a:srgbClr val="383838"/>
                </a:solidFill>
                <a:latin typeface="Courier New" panose="02070309020205020404" pitchFamily="49" charset="0"/>
                <a:cs typeface="Courier New" panose="02070309020205020404" pitchFamily="49" charset="0"/>
              </a:rPr>
              <a:t>status</a:t>
            </a:r>
            <a:r>
              <a:rPr lang="en-US" sz="1800" spc="-60" dirty="0">
                <a:solidFill>
                  <a:srgbClr val="383838"/>
                </a:solidFill>
                <a:latin typeface="Avenir Medium" panose="02000503020000020003" pitchFamily="2" charset="0"/>
                <a:cs typeface="Courier New" panose="02070309020205020404" pitchFamily="49" charset="0"/>
              </a:rPr>
              <a:t> argument displays the status of the Graphite Docker container. This script does not need to be used unless there is an issue with the Docker container or if any of the underlying Graphite configuration files have been modified (i.e., changing the frequency of testing, which is initially set to 60 minutes). This script should be run directly on the Graphite server. </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92834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Akamai CDN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uses TCP ports 22, 2003, and 8888 for intra-system communication, which will cause the system to fail across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the origin domain name should be used</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Akamai could be used to deliver HTML-based results, which are on the Sitespeed portal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files on the Jump server should be changed to deliver HTML-based results across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a:t>
            </a:r>
            <a:r>
              <a:rPr lang="en-US" sz="1400" spc="-60" dirty="0" err="1">
                <a:solidFill>
                  <a:srgbClr val="383838"/>
                </a:solidFill>
                <a:latin typeface="Courier New" panose="02070309020205020404" pitchFamily="49" charset="0"/>
                <a:cs typeface="Courier New" panose="02070309020205020404" pitchFamily="49" charset="0"/>
              </a:rPr>
              <a:t>sitespeed</a:t>
            </a:r>
            <a:r>
              <a:rPr lang="en-US" sz="1400" spc="-60" dirty="0">
                <a:solidFill>
                  <a:srgbClr val="383838"/>
                </a:solidFill>
                <a:latin typeface="Courier New" panose="02070309020205020404" pitchFamily="49" charset="0"/>
                <a:cs typeface="Courier New" panose="02070309020205020404" pitchFamily="49" charset="0"/>
              </a:rPr>
              <a:t>/admin.sh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set the CDN variable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index.html</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for Grafana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error.html</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 change the domain for Sitespeed and Grafana to the FQDN that traverses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Once the changes are done distribute the changes using </a:t>
            </a:r>
            <a:r>
              <a:rPr lang="en-US" sz="1800" spc="-60" dirty="0">
                <a:solidFill>
                  <a:srgbClr val="383838"/>
                </a:solidFill>
                <a:latin typeface="Courier New" panose="02070309020205020404" pitchFamily="49" charset="0"/>
                <a:cs typeface="Courier New" panose="02070309020205020404" pitchFamily="49" charset="0"/>
                <a:sym typeface="Wingdings" pitchFamily="2" charset="2"/>
              </a:rPr>
              <a:t>./admin.sh all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Modify the following file on the Graphite/Grafana server</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to the FQDN that traverses Akamai</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16499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Access and Administration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121653"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Management of all tests is performed from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There are no passwords used for communication with any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For existing Sitespeed installations, contact the Sitespeed administrator to have an account created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Obtain an SSH private key for the Jump server from the Sitespeed administrator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key will allow access to the Jump server only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second SSH key pair was installed during the initial system installation, which is used for communication between the Jump server and the other servers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is installed using HTTP</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certbot was installed on every server that uses a web server</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following steps from to convert Sitespeed to HTTPS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certbot –nginx </a:t>
            </a:r>
            <a:r>
              <a:rPr lang="en-US" sz="1600" spc="-60" dirty="0">
                <a:solidFill>
                  <a:srgbClr val="383838"/>
                </a:solidFill>
                <a:latin typeface="Avenir Medium" panose="02000503020000020003" pitchFamily="2" charset="0"/>
                <a:cs typeface="Courier New" panose="02070309020205020404" pitchFamily="49" charset="0"/>
              </a:rPr>
              <a:t>on each server to install a Let's Encrypt SSL certificate</a:t>
            </a: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on the following files on the Jump server</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/admin.sh</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sitespeed.sh</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index.html</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error.html</a:t>
            </a:r>
            <a:br>
              <a:rPr lang="en-US" sz="1200" spc="-60" dirty="0">
                <a:solidFill>
                  <a:srgbClr val="383838"/>
                </a:solidFill>
                <a:latin typeface="Courier New" panose="02070309020205020404" pitchFamily="49" charset="0"/>
                <a:cs typeface="Courier New" panose="02070309020205020404" pitchFamily="49" charset="0"/>
              </a:rPr>
            </a:br>
            <a:endParaRPr lang="en-US" sz="12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./admin.sh all </a:t>
            </a:r>
            <a:r>
              <a:rPr lang="en-US" sz="1600" spc="-60" dirty="0">
                <a:solidFill>
                  <a:srgbClr val="383838"/>
                </a:solidFill>
                <a:latin typeface="Avenir Medium" panose="02000503020000020003" pitchFamily="2" charset="0"/>
                <a:cs typeface="Courier New" panose="02070309020205020404" pitchFamily="49" charset="0"/>
              </a:rPr>
              <a:t>to distribute all changes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in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sym typeface="Wingdings" pitchFamily="2" charset="2"/>
              </a:rPr>
              <a:t>on the Graphite/Grafana server</a:t>
            </a:r>
            <a:endParaRPr lang="en-US" sz="16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195766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03337"/>
            <a:ext cx="11252078" cy="432641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steps should be done on the Graphite/Grafana 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stop grafana-server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certbot certonly </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use option #1</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start grafana-server</a:t>
            </a:r>
            <a:br>
              <a:rPr lang="en-US" sz="1400" spc="-60" dirty="0">
                <a:solidFill>
                  <a:srgbClr val="383838"/>
                </a:solidFill>
                <a:latin typeface="Courier New" panose="02070309020205020404" pitchFamily="49" charset="0"/>
                <a:cs typeface="Courier New" panose="02070309020205020404" pitchFamily="49" charset="0"/>
              </a:rPr>
            </a:br>
            <a:endParaRPr lang="en-US" sz="1400" spc="-60" dirty="0">
              <a:solidFill>
                <a:srgbClr val="383838"/>
              </a:solidFill>
              <a:latin typeface="Courier New" panose="02070309020205020404" pitchFamily="49" charset="0"/>
              <a:cs typeface="Courier New" panose="02070309020205020404" pitchFamily="49" charset="0"/>
            </a:endParaRP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Make the following changes to </a:t>
            </a:r>
            <a:r>
              <a:rPr lang="en-US" sz="1800" spc="-60" dirty="0">
                <a:solidFill>
                  <a:srgbClr val="383838"/>
                </a:solidFill>
                <a:latin typeface="Courier New" panose="02070309020205020404" pitchFamily="49" charset="0"/>
                <a:cs typeface="Courier New" panose="02070309020205020404" pitchFamily="49" charset="0"/>
              </a:rPr>
              <a:t>/etc/grafana/</a:t>
            </a:r>
            <a:r>
              <a:rPr lang="en-US" sz="1800" spc="-60" dirty="0" err="1">
                <a:solidFill>
                  <a:srgbClr val="383838"/>
                </a:solidFill>
                <a:latin typeface="Courier New" panose="02070309020205020404" pitchFamily="49" charset="0"/>
                <a:cs typeface="Courier New" panose="02070309020205020404" pitchFamily="49" charset="0"/>
              </a:rPr>
              <a:t>grafana.ini</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in the Server section</a:t>
            </a:r>
          </a:p>
          <a:p>
            <a:pPr marL="755649" marR="5079" lvl="1"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protocol = https</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http_port</a:t>
            </a:r>
            <a:r>
              <a:rPr lang="en-US" sz="1600" spc="-60" dirty="0">
                <a:solidFill>
                  <a:srgbClr val="383838"/>
                </a:solidFill>
                <a:latin typeface="Courier New" panose="02070309020205020404" pitchFamily="49" charset="0"/>
                <a:cs typeface="Courier New" panose="02070309020205020404" pitchFamily="49" charset="0"/>
              </a:rPr>
              <a:t> = 443</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cert_file</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abc</a:t>
            </a:r>
            <a:endParaRPr lang="en-US" sz="16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cert_key</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xyz</a:t>
            </a:r>
            <a:br>
              <a:rPr lang="en-US" sz="1600" spc="-60" dirty="0">
                <a:solidFill>
                  <a:srgbClr val="383838"/>
                </a:solidFill>
                <a:latin typeface="Courier New" panose="02070309020205020404" pitchFamily="49" charset="0"/>
                <a:cs typeface="Courier New" panose="02070309020205020404" pitchFamily="49" charset="0"/>
              </a:rPr>
            </a:br>
            <a:endParaRPr lang="en-US" sz="1600" spc="-60" dirty="0">
              <a:solidFill>
                <a:srgbClr val="383838"/>
              </a:solidFill>
              <a:latin typeface="Courier New" panose="02070309020205020404" pitchFamily="49" charset="0"/>
              <a:cs typeface="Courier New" panose="02070309020205020404" pitchFamily="49" charset="0"/>
            </a:endParaRPr>
          </a:p>
          <a:p>
            <a:pPr marL="469899" marR="5079" lvl="1" indent="0">
              <a:lnSpc>
                <a:spcPct val="100000"/>
              </a:lnSpc>
              <a:spcBef>
                <a:spcPts val="0"/>
              </a:spcBef>
              <a:spcAft>
                <a:spcPts val="1200"/>
              </a:spcAft>
            </a:pPr>
            <a:r>
              <a:rPr lang="en-US" sz="1600" spc="-60" dirty="0">
                <a:solidFill>
                  <a:srgbClr val="383838"/>
                </a:solidFill>
                <a:latin typeface="Avenir Medium" panose="02000503020000020003" pitchFamily="2" charset="0"/>
                <a:cs typeface="Courier New" panose="02070309020205020404" pitchFamily="49" charset="0"/>
              </a:rPr>
              <a:t>where </a:t>
            </a:r>
            <a:r>
              <a:rPr lang="en-US" sz="1600" spc="-60" dirty="0" err="1">
                <a:solidFill>
                  <a:srgbClr val="383838"/>
                </a:solidFill>
                <a:latin typeface="Avenir Medium" panose="02000503020000020003" pitchFamily="2" charset="0"/>
                <a:cs typeface="Courier New" panose="02070309020205020404" pitchFamily="49" charset="0"/>
              </a:rPr>
              <a:t>abc</a:t>
            </a:r>
            <a:r>
              <a:rPr lang="en-US" sz="1600" spc="-60" dirty="0">
                <a:solidFill>
                  <a:srgbClr val="383838"/>
                </a:solidFill>
                <a:latin typeface="Avenir Medium" panose="02000503020000020003" pitchFamily="2" charset="0"/>
                <a:cs typeface="Courier New" panose="02070309020205020404" pitchFamily="49" charset="0"/>
              </a:rPr>
              <a:t> and </a:t>
            </a:r>
            <a:r>
              <a:rPr lang="en-US" sz="1600" spc="-60" dirty="0" err="1">
                <a:solidFill>
                  <a:srgbClr val="383838"/>
                </a:solidFill>
                <a:latin typeface="Avenir Medium" panose="02000503020000020003" pitchFamily="2" charset="0"/>
                <a:cs typeface="Courier New" panose="02070309020205020404" pitchFamily="49" charset="0"/>
              </a:rPr>
              <a:t>xyz</a:t>
            </a:r>
            <a:r>
              <a:rPr lang="en-US" sz="1600" spc="-60" dirty="0">
                <a:solidFill>
                  <a:srgbClr val="383838"/>
                </a:solidFill>
                <a:latin typeface="Avenir Medium" panose="02000503020000020003" pitchFamily="2" charset="0"/>
                <a:cs typeface="Courier New" panose="02070309020205020404" pitchFamily="49" charset="0"/>
              </a:rPr>
              <a:t> are the names of the files that were installed during the </a:t>
            </a:r>
            <a:r>
              <a:rPr lang="en-US" sz="1600" spc="-60" dirty="0">
                <a:solidFill>
                  <a:srgbClr val="383838"/>
                </a:solidFill>
                <a:latin typeface="Courier New" panose="02070309020205020404" pitchFamily="49" charset="0"/>
                <a:cs typeface="Courier New" panose="02070309020205020404" pitchFamily="49" charset="0"/>
              </a:rPr>
              <a:t>certbot</a:t>
            </a:r>
            <a:r>
              <a:rPr lang="en-US" sz="1600" spc="-60" dirty="0">
                <a:solidFill>
                  <a:srgbClr val="383838"/>
                </a:solidFill>
                <a:latin typeface="Avenir Medium" panose="02000503020000020003" pitchFamily="2" charset="0"/>
                <a:cs typeface="Courier New" panose="02070309020205020404" pitchFamily="49" charset="0"/>
              </a:rPr>
              <a:t> process</a:t>
            </a:r>
          </a:p>
        </p:txBody>
      </p:sp>
    </p:spTree>
    <p:extLst>
      <p:ext uri="{BB962C8B-B14F-4D97-AF65-F5344CB8AC3E}">
        <p14:creationId xmlns:p14="http://schemas.microsoft.com/office/powerpoint/2010/main" val="3438005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default location of the Graphite database on the Graphite/Grafana server is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/local/graphite </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Depending on the required data retention period, it may be necessary to create an external Linode volume that is large enough to store large amounts of data</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Linode Console Manager to add an external storage volume</a:t>
            </a:r>
          </a:p>
          <a:p>
            <a:pPr marL="755649" marR="5079" lvl="1"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minimum recommended size is 2TB</a:t>
            </a:r>
          </a:p>
          <a:p>
            <a:pPr marL="755649" marR="5079" lvl="1"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Once the volume exists, it can be resized</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following steps to move the existing Graphite database to the newly created Linode volume</a:t>
            </a:r>
          </a:p>
          <a:p>
            <a:pPr marL="755649" marR="5079" lvl="1"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For illustration purposes, the new volume will be mounted at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endParaRPr lang="en-US" sz="18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commands must be executed from the Graphite/Grafana server</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Create a File System</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mkfs.ext4 /dev/disk/by-id/scsi-0Linode_Volume_data</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Create a Mount Point</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mkdir</a:t>
            </a:r>
            <a:r>
              <a:rPr lang="en-US" sz="1400" spc="-60" dirty="0">
                <a:solidFill>
                  <a:srgbClr val="383838"/>
                </a:solidFill>
                <a:latin typeface="Courier New" panose="02070309020205020404" pitchFamily="49" charset="0"/>
                <a:cs typeface="Courier New" panose="02070309020205020404" pitchFamily="49" charset="0"/>
              </a:rPr>
              <a:t> –p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p:txBody>
      </p:sp>
    </p:spTree>
    <p:extLst>
      <p:ext uri="{BB962C8B-B14F-4D97-AF65-F5344CB8AC3E}">
        <p14:creationId xmlns:p14="http://schemas.microsoft.com/office/powerpoint/2010/main" val="479371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Mount the Volume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mount /dev/disk/by-id/scsi-0Linode_Volume_data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Add the following line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etc</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fstab</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to mount the volume when the Linode server starts</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/dev/disk/by-id/scsi-0Linode_Volume_data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 ext4 </a:t>
            </a:r>
            <a:r>
              <a:rPr lang="en-US" sz="1400" spc="-60" dirty="0" err="1">
                <a:solidFill>
                  <a:srgbClr val="383838"/>
                </a:solidFill>
                <a:latin typeface="Courier New" panose="02070309020205020404" pitchFamily="49" charset="0"/>
                <a:cs typeface="Courier New" panose="02070309020205020404" pitchFamily="49" charset="0"/>
              </a:rPr>
              <a:t>defaults,noatime,nofail</a:t>
            </a:r>
            <a:r>
              <a:rPr lang="en-US" sz="1400" spc="-60" dirty="0">
                <a:solidFill>
                  <a:srgbClr val="383838"/>
                </a:solidFill>
                <a:latin typeface="Courier New" panose="02070309020205020404" pitchFamily="49" charset="0"/>
                <a:cs typeface="Courier New" panose="02070309020205020404" pitchFamily="49" charset="0"/>
              </a:rPr>
              <a:t> 0 2</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The following steps should be performed on the Graphite/Grafana server when no tests are running</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Shutdown the Graphite database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a:t>
            </a:r>
            <a:r>
              <a:rPr lang="en-US" sz="1400" spc="-60" dirty="0" err="1">
                <a:solidFill>
                  <a:srgbClr val="383838"/>
                </a:solidFill>
                <a:latin typeface="Courier New" panose="02070309020205020404" pitchFamily="49" charset="0"/>
                <a:cs typeface="Courier New" panose="02070309020205020404" pitchFamily="49" charset="0"/>
              </a:rPr>
              <a:t>graphite.sh</a:t>
            </a:r>
            <a:r>
              <a:rPr lang="en-US" sz="1400" spc="-60" dirty="0">
                <a:solidFill>
                  <a:srgbClr val="383838"/>
                </a:solidFill>
                <a:latin typeface="Courier New" panose="02070309020205020404" pitchFamily="49" charset="0"/>
                <a:cs typeface="Courier New" panose="02070309020205020404" pitchFamily="49" charset="0"/>
              </a:rPr>
              <a:t> stop</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Move the Graphite database to the new volume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mv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/local/graphite/graphite-conf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mv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/local/graphite/graphite-storage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mv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/local/graphite/graphite-log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endParaRPr lang="en-US" sz="18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477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/local/graphite/</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 -v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/graphite-conf:/opt/graphite/conf \</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 -v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/graphite-storage:/opt/graphite/storage \</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 -v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/log:/var/log \</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/local/graphite/</a:t>
            </a:r>
            <a:r>
              <a:rPr lang="en-US" sz="1800" spc="-60" dirty="0" err="1">
                <a:solidFill>
                  <a:srgbClr val="383838"/>
                </a:solidFill>
                <a:latin typeface="Courier New" panose="02070309020205020404" pitchFamily="49" charset="0"/>
                <a:cs typeface="Courier New" panose="02070309020205020404" pitchFamily="49" charset="0"/>
              </a:rPr>
              <a:t>sqlite.sh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sqlite3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a:t>
            </a:r>
            <a:r>
              <a:rPr lang="en-US" sz="1400" spc="-60" dirty="0" err="1">
                <a:solidFill>
                  <a:srgbClr val="383838"/>
                </a:solidFill>
                <a:latin typeface="Courier New" panose="02070309020205020404" pitchFamily="49" charset="0"/>
                <a:cs typeface="Courier New" panose="02070309020205020404" pitchFamily="49" charset="0"/>
              </a:rPr>
              <a:t>graphite.db</a:t>
            </a:r>
            <a:r>
              <a:rPr lang="en-US" sz="1400" spc="-60" dirty="0">
                <a:solidFill>
                  <a:srgbClr val="383838"/>
                </a:solidFill>
                <a:latin typeface="Courier New" panose="02070309020205020404" pitchFamily="49" charset="0"/>
                <a:cs typeface="Courier New" panose="02070309020205020404" pitchFamily="49" charset="0"/>
              </a:rPr>
              <a:t> &lt;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a:t>
            </a:r>
            <a:r>
              <a:rPr lang="en-US" sz="1400" spc="-60" dirty="0" err="1">
                <a:solidFill>
                  <a:srgbClr val="383838"/>
                </a:solidFill>
                <a:latin typeface="Courier New" panose="02070309020205020404" pitchFamily="49" charset="0"/>
                <a:cs typeface="Courier New" panose="02070309020205020404" pitchFamily="49" charset="0"/>
              </a:rPr>
              <a:t>deleteoldevents.sql</a:t>
            </a:r>
            <a:r>
              <a:rPr lang="en-US" sz="1400" spc="-60" dirty="0">
                <a:solidFill>
                  <a:srgbClr val="383838"/>
                </a:solidFill>
                <a:latin typeface="Courier New" panose="02070309020205020404" pitchFamily="49" charset="0"/>
                <a:cs typeface="Courier New" panose="02070309020205020404" pitchFamily="49" charset="0"/>
              </a:rPr>
              <a:t> &amp;&amp; sqlite3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a:t>
            </a:r>
            <a:r>
              <a:rPr lang="en-US" sz="1400" spc="-60" dirty="0" err="1">
                <a:solidFill>
                  <a:srgbClr val="383838"/>
                </a:solidFill>
                <a:latin typeface="Courier New" panose="02070309020205020404" pitchFamily="49" charset="0"/>
                <a:cs typeface="Courier New" panose="02070309020205020404" pitchFamily="49" charset="0"/>
              </a:rPr>
              <a:t>graphite.db</a:t>
            </a:r>
            <a:r>
              <a:rPr lang="en-US" sz="1400" spc="-60" dirty="0">
                <a:solidFill>
                  <a:srgbClr val="383838"/>
                </a:solidFill>
                <a:latin typeface="Courier New" panose="02070309020205020404" pitchFamily="49" charset="0"/>
                <a:cs typeface="Courier New" panose="02070309020205020404" pitchFamily="49" charset="0"/>
              </a:rPr>
              <a:t> 'VACUUM;’</a:t>
            </a:r>
          </a:p>
          <a:p>
            <a:pPr marL="298449" marR="5079"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379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The following files must be modified on the Jump server</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a:t>
            </a:r>
            <a:r>
              <a:rPr lang="en-US" sz="1800" spc="-60" dirty="0" err="1">
                <a:solidFill>
                  <a:srgbClr val="383838"/>
                </a:solidFill>
                <a:latin typeface="Courier New" panose="02070309020205020404" pitchFamily="49" charset="0"/>
                <a:cs typeface="Courier New" panose="02070309020205020404" pitchFamily="49" charset="0"/>
              </a:rPr>
              <a:t>sitespeed</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a:t>
            </a:r>
            <a:r>
              <a:rPr lang="en-US" sz="1400" spc="-60" dirty="0" err="1">
                <a:solidFill>
                  <a:srgbClr val="383838"/>
                </a:solidFill>
                <a:latin typeface="Courier New" panose="02070309020205020404" pitchFamily="49" charset="0"/>
                <a:cs typeface="Courier New" panose="02070309020205020404" pitchFamily="49" charset="0"/>
              </a:rPr>
              <a:t>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a:t>
            </a:r>
            <a:r>
              <a:rPr lang="en-US" sz="1400" spc="-60" dirty="0" err="1">
                <a:solidFill>
                  <a:srgbClr val="383838"/>
                </a:solidFill>
                <a:latin typeface="Courier New" panose="02070309020205020404" pitchFamily="49" charset="0"/>
                <a:cs typeface="Courier New" panose="02070309020205020404" pitchFamily="49" charset="0"/>
              </a:rPr>
              <a:t>graphite.db</a:t>
            </a:r>
            <a:r>
              <a:rPr lang="en-US" sz="1400" spc="-60" dirty="0">
                <a:solidFill>
                  <a:srgbClr val="383838"/>
                </a:solidFill>
                <a:latin typeface="Courier New" panose="02070309020205020404" pitchFamily="49" charset="0"/>
                <a:cs typeface="Courier New" panose="02070309020205020404" pitchFamily="49" charset="0"/>
              </a:rPr>
              <a:t> </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a:t>
            </a:r>
            <a:r>
              <a:rPr lang="en-US" sz="1800" spc="-60" dirty="0" err="1">
                <a:solidFill>
                  <a:srgbClr val="383838"/>
                </a:solidFill>
                <a:latin typeface="Courier New" panose="02070309020205020404" pitchFamily="49" charset="0"/>
                <a:cs typeface="Courier New" panose="02070309020205020404" pitchFamily="49" charset="0"/>
              </a:rPr>
              <a:t>sitespeed</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echo "</a:t>
            </a:r>
            <a:r>
              <a:rPr lang="en-US" sz="1400" spc="-60" dirty="0" err="1">
                <a:solidFill>
                  <a:srgbClr val="383838"/>
                </a:solidFill>
                <a:latin typeface="Courier New" panose="02070309020205020404" pitchFamily="49" charset="0"/>
                <a:cs typeface="Courier New" panose="02070309020205020404" pitchFamily="49" charset="0"/>
              </a:rPr>
              <a:t>sitespeed_log.disk</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-s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/graphite-storage/whisper/</a:t>
            </a:r>
            <a:r>
              <a:rPr lang="en-US" sz="1400" spc="-60" dirty="0" err="1">
                <a:solidFill>
                  <a:srgbClr val="383838"/>
                </a:solidFill>
                <a:latin typeface="Courier New" panose="02070309020205020404" pitchFamily="49" charset="0"/>
                <a:cs typeface="Courier New" panose="02070309020205020404" pitchFamily="49" charset="0"/>
              </a:rPr>
              <a:t>sitespeed_io</a:t>
            </a:r>
            <a:r>
              <a:rPr lang="en-US" sz="1400" spc="-60" dirty="0">
                <a:solidFill>
                  <a:srgbClr val="383838"/>
                </a:solidFill>
                <a:latin typeface="Courier New" panose="02070309020205020404" pitchFamily="49" charset="0"/>
                <a:cs typeface="Courier New" panose="02070309020205020404" pitchFamily="49" charset="0"/>
              </a:rPr>
              <a:t> | awk '{print $1}'` `date +%s`" | </a:t>
            </a:r>
            <a:r>
              <a:rPr lang="en-US" sz="1400" spc="-60" dirty="0" err="1">
                <a:solidFill>
                  <a:srgbClr val="383838"/>
                </a:solidFill>
                <a:latin typeface="Courier New" panose="02070309020205020404" pitchFamily="49" charset="0"/>
                <a:cs typeface="Courier New" panose="02070309020205020404" pitchFamily="49" charset="0"/>
              </a:rPr>
              <a:t>nc</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2003 &amp;&gt; /dev/null</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echo "</a:t>
            </a:r>
            <a:r>
              <a:rPr lang="en-US" sz="1400" spc="-60" dirty="0" err="1">
                <a:solidFill>
                  <a:srgbClr val="383838"/>
                </a:solidFill>
                <a:latin typeface="Courier New" panose="02070309020205020404" pitchFamily="49" charset="0"/>
                <a:cs typeface="Courier New" panose="02070309020205020404" pitchFamily="49" charset="0"/>
              </a:rPr>
              <a:t>sitespeed_log.TLD.disk</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-s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/graphite-storage/whisper/</a:t>
            </a:r>
            <a:r>
              <a:rPr lang="en-US" sz="1400" spc="-60" dirty="0" err="1">
                <a:solidFill>
                  <a:srgbClr val="383838"/>
                </a:solidFill>
                <a:latin typeface="Courier New" panose="02070309020205020404" pitchFamily="49" charset="0"/>
                <a:cs typeface="Courier New" panose="02070309020205020404" pitchFamily="49" charset="0"/>
              </a:rPr>
              <a:t>sitespeed_io</a:t>
            </a:r>
            <a:r>
              <a:rPr lang="en-US" sz="1400" spc="-60" dirty="0">
                <a:solidFill>
                  <a:srgbClr val="383838"/>
                </a:solidFill>
                <a:latin typeface="Courier New" panose="02070309020205020404" pitchFamily="49" charset="0"/>
                <a:cs typeface="Courier New" panose="02070309020205020404" pitchFamily="49" charset="0"/>
              </a:rPr>
              <a:t>/TLD | awk '{print $1}'` `date +%s`" | </a:t>
            </a:r>
            <a:r>
              <a:rPr lang="en-US" sz="1400" spc="-60" dirty="0" err="1">
                <a:solidFill>
                  <a:srgbClr val="383838"/>
                </a:solidFill>
                <a:latin typeface="Courier New" panose="02070309020205020404" pitchFamily="49" charset="0"/>
                <a:cs typeface="Courier New" panose="02070309020205020404" pitchFamily="49" charset="0"/>
              </a:rPr>
              <a:t>nc</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2003 &amp;&gt; /dev/null</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echo "</a:t>
            </a:r>
            <a:r>
              <a:rPr lang="en-US" sz="1400" spc="-60" dirty="0" err="1">
                <a:solidFill>
                  <a:srgbClr val="383838"/>
                </a:solidFill>
                <a:latin typeface="Courier New" panose="02070309020205020404" pitchFamily="49" charset="0"/>
                <a:cs typeface="Courier New" panose="02070309020205020404" pitchFamily="49" charset="0"/>
              </a:rPr>
              <a:t>sitespeed_log.Competitors.disk</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-s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/graphite-storage/whisper/</a:t>
            </a:r>
            <a:r>
              <a:rPr lang="en-US" sz="1400" spc="-60" dirty="0" err="1">
                <a:solidFill>
                  <a:srgbClr val="383838"/>
                </a:solidFill>
                <a:latin typeface="Courier New" panose="02070309020205020404" pitchFamily="49" charset="0"/>
                <a:cs typeface="Courier New" panose="02070309020205020404" pitchFamily="49" charset="0"/>
              </a:rPr>
              <a:t>sitespeed_io</a:t>
            </a:r>
            <a:r>
              <a:rPr lang="en-US" sz="1400" spc="-60" dirty="0">
                <a:solidFill>
                  <a:srgbClr val="383838"/>
                </a:solidFill>
                <a:latin typeface="Courier New" panose="02070309020205020404" pitchFamily="49" charset="0"/>
                <a:cs typeface="Courier New" panose="02070309020205020404" pitchFamily="49" charset="0"/>
              </a:rPr>
              <a:t>/Competitors | awk '{print $1}'` `date +%s`" | </a:t>
            </a:r>
            <a:r>
              <a:rPr lang="en-US" sz="1400" spc="-60" dirty="0" err="1">
                <a:solidFill>
                  <a:srgbClr val="383838"/>
                </a:solidFill>
                <a:latin typeface="Courier New" panose="02070309020205020404" pitchFamily="49" charset="0"/>
                <a:cs typeface="Courier New" panose="02070309020205020404" pitchFamily="49" charset="0"/>
              </a:rPr>
              <a:t>nc</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2003 &amp;&gt; /dev/null</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SSH back into the Graphite/Grafana server to restart the Graphite database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a:t>
            </a:r>
            <a:r>
              <a:rPr lang="en-US" sz="1400" spc="-60" dirty="0" err="1">
                <a:solidFill>
                  <a:srgbClr val="383838"/>
                </a:solidFill>
                <a:latin typeface="Courier New" panose="02070309020205020404" pitchFamily="49" charset="0"/>
                <a:cs typeface="Courier New" panose="02070309020205020404" pitchFamily="49" charset="0"/>
              </a:rPr>
              <a:t>graphite.sh</a:t>
            </a:r>
            <a:r>
              <a:rPr lang="en-US" sz="1400" spc="-60" dirty="0">
                <a:solidFill>
                  <a:srgbClr val="383838"/>
                </a:solidFill>
                <a:latin typeface="Courier New" panose="02070309020205020404" pitchFamily="49" charset="0"/>
                <a:cs typeface="Courier New" panose="02070309020205020404" pitchFamily="49" charset="0"/>
              </a:rPr>
              <a:t> start</a:t>
            </a:r>
          </a:p>
          <a:p>
            <a:pPr marL="755649" marR="5079" lvl="1" indent="-285750">
              <a:lnSpc>
                <a:spcPct val="100000"/>
              </a:lnSpc>
              <a:spcBef>
                <a:spcPts val="0"/>
              </a:spcBef>
              <a:spcAft>
                <a:spcPts val="1200"/>
              </a:spcAft>
              <a:buFont typeface="Arial" panose="020B0604020202020204" pitchFamily="34" charset="0"/>
              <a:buChar char="•"/>
            </a:pPr>
            <a:endParaRPr lang="en-US" sz="1400" b="1" spc="-60" dirty="0">
              <a:solidFill>
                <a:srgbClr val="383838"/>
              </a:solidFill>
              <a:latin typeface="Avenir Book" panose="02000503020000020003" pitchFamily="2" charset="0"/>
              <a:cs typeface="Courier New" panose="02070309020205020404" pitchFamily="49" charset="0"/>
            </a:endParaRPr>
          </a:p>
          <a:p>
            <a:pPr marL="298449" marR="5079"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15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Jump Server Access for New Installations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7333"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During initial installation of the Jump server, an SSH public key is installed on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private key for the Jump server can be downloaded from </a:t>
            </a:r>
            <a:r>
              <a:rPr lang="en-US" sz="1800" spc="-60" dirty="0">
                <a:solidFill>
                  <a:srgbClr val="383838"/>
                </a:solidFill>
                <a:latin typeface="Avenir Medium" panose="02000503020000020003" pitchFamily="2" charset="0"/>
                <a:hlinkClick r:id="rId3"/>
              </a:rPr>
              <a:t>https://as.akamai.com/user/sitespeed/jump</a:t>
            </a:r>
            <a:endParaRPr lang="en-US" sz="18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Copy the displayed contents to a file called </a:t>
            </a:r>
            <a:r>
              <a:rPr lang="en-US" sz="1800" spc="-60" dirty="0">
                <a:solidFill>
                  <a:srgbClr val="383838"/>
                </a:solidFill>
                <a:latin typeface="Courier New" panose="02070309020205020404" pitchFamily="49" charset="0"/>
                <a:cs typeface="Courier New" panose="02070309020205020404" pitchFamily="49" charset="0"/>
              </a:rPr>
              <a:t>jump </a:t>
            </a:r>
            <a:r>
              <a:rPr lang="en-US" sz="1800" spc="-60" dirty="0">
                <a:solidFill>
                  <a:srgbClr val="383838"/>
                </a:solidFill>
                <a:latin typeface="Avenir Medium" panose="02000503020000020003" pitchFamily="2" charset="0"/>
                <a:cs typeface="Courier New" panose="02070309020205020404" pitchFamily="49" charset="0"/>
              </a:rPr>
              <a:t>and change the file permission to 600 (i.e., </a:t>
            </a:r>
            <a:r>
              <a:rPr lang="en-US" sz="1800" spc="-60" dirty="0" err="1">
                <a:solidFill>
                  <a:srgbClr val="383838"/>
                </a:solidFill>
                <a:latin typeface="Courier New" panose="02070309020205020404" pitchFamily="49" charset="0"/>
                <a:cs typeface="Courier New" panose="02070309020205020404" pitchFamily="49" charset="0"/>
              </a:rPr>
              <a:t>chmod</a:t>
            </a:r>
            <a:r>
              <a:rPr lang="en-US" sz="1800" spc="-60" dirty="0">
                <a:solidFill>
                  <a:srgbClr val="383838"/>
                </a:solidFill>
                <a:latin typeface="Courier New" panose="02070309020205020404" pitchFamily="49" charset="0"/>
                <a:cs typeface="Courier New" panose="02070309020205020404" pitchFamily="49" charset="0"/>
              </a:rPr>
              <a:t> 600 jump</a:t>
            </a:r>
            <a:r>
              <a:rPr lang="en-US" sz="1800" spc="-60" dirty="0">
                <a:solidFill>
                  <a:srgbClr val="383838"/>
                </a:solidFill>
                <a:latin typeface="Avenir Medium" panose="02000503020000020003" pitchFamily="2" charset="0"/>
                <a:cs typeface="Courier New" panose="02070309020205020404" pitchFamily="49" charset="0"/>
              </a:rPr>
              <a: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SSH passphrase for the SSH private key is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sitespeed</a:t>
            </a:r>
            <a:r>
              <a:rPr lang="en-US" sz="1800" spc="-60" dirty="0">
                <a:solidFill>
                  <a:srgbClr val="383838"/>
                </a:solidFill>
                <a:latin typeface="Courier New" panose="02070309020205020404" pitchFamily="49" charset="0"/>
                <a:cs typeface="Courier New" panose="02070309020205020404" pitchFamily="49" charset="0"/>
              </a:rPr>
              <a: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using SSH to access the jump server, use the origin address</a:t>
            </a:r>
          </a:p>
          <a:p>
            <a:pPr marL="812799" marR="5079" lvl="1" indent="-342900">
              <a:lnSpc>
                <a:spcPct val="138400"/>
              </a:lnSpc>
              <a:spcBef>
                <a:spcPts val="465"/>
              </a:spcBef>
              <a:buFont typeface="Arial" panose="020B0604020202020204" pitchFamily="34" charset="0"/>
              <a:buChar char="•"/>
            </a:pPr>
            <a:r>
              <a:rPr lang="en-US" sz="1800" spc="-60" dirty="0" err="1">
                <a:solidFill>
                  <a:srgbClr val="383838"/>
                </a:solidFill>
                <a:latin typeface="Courier New" panose="02070309020205020404" pitchFamily="49" charset="0"/>
                <a:cs typeface="Courier New" panose="02070309020205020404" pitchFamily="49" charset="0"/>
              </a:rPr>
              <a:t>ssh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Courier New" panose="02070309020205020404" pitchFamily="49" charset="0"/>
                <a:cs typeface="Courier New" panose="02070309020205020404" pitchFamily="49" charset="0"/>
                <a:hlinkClick r:id="rId4"/>
              </a:rPr>
              <a:t>user@sitespeed.akamai.com</a:t>
            </a:r>
            <a:r>
              <a:rPr lang="en-US" sz="1800" b="1"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rPr>
              <a:t>will FAIL since port 22 will not be transported across Akamai Edge</a:t>
            </a:r>
          </a:p>
          <a:p>
            <a:pPr marL="812799" marR="5079" lvl="1" indent="-342900">
              <a:lnSpc>
                <a:spcPct val="138400"/>
              </a:lnSpc>
              <a:spcBef>
                <a:spcPts val="465"/>
              </a:spcBef>
              <a:buFont typeface="Arial" panose="020B0604020202020204" pitchFamily="34" charset="0"/>
              <a:buChar char="•"/>
            </a:pPr>
            <a:r>
              <a:rPr lang="en-US" sz="1800" spc="-60" dirty="0" err="1">
                <a:solidFill>
                  <a:srgbClr val="383838"/>
                </a:solidFill>
                <a:latin typeface="Courier New" panose="02070309020205020404" pitchFamily="49" charset="0"/>
                <a:cs typeface="Courier New" panose="02070309020205020404" pitchFamily="49" charset="0"/>
              </a:rPr>
              <a:t>ssh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Courier New" panose="02070309020205020404" pitchFamily="49" charset="0"/>
                <a:cs typeface="Courier New" panose="02070309020205020404" pitchFamily="49" charset="0"/>
                <a:hlinkClick r:id="rId5"/>
              </a:rPr>
              <a:t>user@sitespeed.akadns.net</a:t>
            </a:r>
            <a:r>
              <a:rPr lang="en-US" sz="1800" b="1"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rPr>
              <a:t>will work since the origin is being used directly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To create a new SSH key pair use the following steps:</a:t>
            </a:r>
          </a:p>
          <a:p>
            <a:pPr marL="812799" marR="5079" lvl="1" indent="-342900">
              <a:lnSpc>
                <a:spcPct val="1380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err="1">
                <a:solidFill>
                  <a:srgbClr val="383838"/>
                </a:solidFill>
                <a:latin typeface="Courier New" panose="02070309020205020404" pitchFamily="49" charset="0"/>
                <a:cs typeface="Courier New" panose="02070309020205020404" pitchFamily="49" charset="0"/>
              </a:rPr>
              <a:t>ssh</a:t>
            </a:r>
            <a:r>
              <a:rPr lang="en-US" sz="1800" spc="-60" dirty="0">
                <a:solidFill>
                  <a:srgbClr val="383838"/>
                </a:solidFill>
                <a:latin typeface="Courier New" panose="02070309020205020404" pitchFamily="49" charset="0"/>
                <a:cs typeface="Courier New" panose="02070309020205020404" pitchFamily="49" charset="0"/>
              </a:rPr>
              <a:t>-keygen -t </a:t>
            </a:r>
            <a:r>
              <a:rPr lang="en-US" sz="1800" spc="-60" dirty="0" err="1">
                <a:solidFill>
                  <a:srgbClr val="383838"/>
                </a:solidFill>
                <a:latin typeface="Courier New" panose="02070309020205020404" pitchFamily="49" charset="0"/>
                <a:cs typeface="Courier New" panose="02070309020205020404" pitchFamily="49" charset="0"/>
              </a:rPr>
              <a:t>rsa</a:t>
            </a:r>
            <a:r>
              <a:rPr lang="en-US" sz="1800" spc="-60" dirty="0">
                <a:solidFill>
                  <a:srgbClr val="383838"/>
                </a:solidFill>
                <a:latin typeface="Courier New" panose="02070309020205020404" pitchFamily="49" charset="0"/>
                <a:cs typeface="Courier New" panose="02070309020205020404" pitchFamily="49" charset="0"/>
              </a:rPr>
              <a:t> -b 2048 -C "jump" -f jump</a:t>
            </a:r>
            <a:r>
              <a:rPr lang="en-US" sz="1800" spc="-60" dirty="0">
                <a:solidFill>
                  <a:srgbClr val="383838"/>
                </a:solidFill>
                <a:latin typeface="Avenir Medium" panose="02000503020000020003" pitchFamily="2" charset="0"/>
              </a:rPr>
              <a:t> to generate a new key pair</a:t>
            </a:r>
          </a:p>
          <a:p>
            <a:pPr marL="812799" marR="5079" lvl="1" indent="-342900">
              <a:lnSpc>
                <a:spcPct val="1380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name </a:t>
            </a:r>
            <a:r>
              <a:rPr lang="en-US" sz="1800" b="1" i="1" spc="-60" dirty="0">
                <a:solidFill>
                  <a:srgbClr val="383838"/>
                </a:solidFill>
                <a:latin typeface="Avenir Medium" panose="02000503020000020003" pitchFamily="2" charset="0"/>
              </a:rPr>
              <a:t>jump</a:t>
            </a:r>
            <a:r>
              <a:rPr lang="en-US" sz="1800" spc="-60" dirty="0">
                <a:solidFill>
                  <a:srgbClr val="383838"/>
                </a:solidFill>
                <a:latin typeface="Avenir Medium" panose="02000503020000020003" pitchFamily="2" charset="0"/>
              </a:rPr>
              <a:t> can be changed to anything </a:t>
            </a:r>
          </a:p>
          <a:p>
            <a:pPr marL="812799" marR="5079" lvl="1" indent="-342900">
              <a:lnSpc>
                <a:spcPct val="1380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Copy the public key to </a:t>
            </a:r>
            <a:r>
              <a:rPr lang="en-US" sz="1800" spc="-60" dirty="0">
                <a:solidFill>
                  <a:srgbClr val="383838"/>
                </a:solidFill>
                <a:latin typeface="Courier New" panose="02070309020205020404" pitchFamily="49" charset="0"/>
                <a:cs typeface="Courier New" panose="02070309020205020404" pitchFamily="49" charset="0"/>
              </a:rPr>
              <a:t>~/.shh/</a:t>
            </a:r>
            <a:r>
              <a:rPr lang="en-US" sz="1800" spc="-60" dirty="0" err="1">
                <a:solidFill>
                  <a:srgbClr val="383838"/>
                </a:solidFill>
                <a:latin typeface="Courier New" panose="02070309020205020404" pitchFamily="49" charset="0"/>
                <a:cs typeface="Courier New" panose="02070309020205020404" pitchFamily="49" charset="0"/>
              </a:rPr>
              <a:t>authorized_keys</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rPr>
              <a:t>on the Jump server</a:t>
            </a:r>
          </a:p>
        </p:txBody>
      </p:sp>
    </p:spTree>
    <p:extLst>
      <p:ext uri="{BB962C8B-B14F-4D97-AF65-F5344CB8AC3E}">
        <p14:creationId xmlns:p14="http://schemas.microsoft.com/office/powerpoint/2010/main" val="202881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Test Workflow</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677568"/>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are the high-level tasks required to start collecting data:</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test schedule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test schedule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When a test is no longer required, it is recommended you remove the test schedule entry and associated seed file and then either stop all testing or re-deploy the revised schedule if there are other tests running</a:t>
            </a: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 and server management is performed using a single script called </a:t>
            </a:r>
            <a:r>
              <a:rPr lang="en-US" sz="1800" spc="-60" dirty="0" err="1">
                <a:solidFill>
                  <a:srgbClr val="383838"/>
                </a:solidFill>
                <a:latin typeface="Courier New" panose="02070309020205020404" pitchFamily="49" charset="0"/>
                <a:cs typeface="Courier New" panose="02070309020205020404" pitchFamily="49" charset="0"/>
              </a:rPr>
              <a:t>admin.sh</a:t>
            </a:r>
            <a:endParaRPr lang="en-US" sz="1800" spc="-60" dirty="0">
              <a:solidFill>
                <a:srgbClr val="383838"/>
              </a:solidFill>
              <a:latin typeface="Courier New" panose="02070309020205020404" pitchFamily="49" charset="0"/>
              <a:cs typeface="Courier New" panose="02070309020205020404" pitchFamily="49" charset="0"/>
            </a:endParaRP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commands described in this document are performed on the Jump server with one exception. 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Avenir Medium" panose="02000503020000020003" pitchFamily="2" charset="0"/>
              </a:rPr>
              <a:t> is used on the Graphite server.</a:t>
            </a:r>
          </a:p>
          <a:p>
            <a:pPr marL="0"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7302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388026" cy="5190385"/>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tasks are performed using the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script</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has been designed to avoid and prevent as many errors as possible</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the script encounters an error, it will print a descriptive reason why the task failed before exiting</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contains a help menu that can be displayed using the following methods:</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–help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rPr>
              <a:t>double dash before the word help</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The following slide contains a complete summary of all commands and arguments</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This guide will cover will explain what each command does and why and when it should be used</a:t>
            </a:r>
          </a:p>
        </p:txBody>
      </p:sp>
    </p:spTree>
    <p:extLst>
      <p:ext uri="{BB962C8B-B14F-4D97-AF65-F5344CB8AC3E}">
        <p14:creationId xmlns:p14="http://schemas.microsoft.com/office/powerpoint/2010/main" val="272173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pic>
        <p:nvPicPr>
          <p:cNvPr id="3" name="Picture 2">
            <a:extLst>
              <a:ext uri="{FF2B5EF4-FFF2-40B4-BE49-F238E27FC236}">
                <a16:creationId xmlns:a16="http://schemas.microsoft.com/office/drawing/2014/main" id="{43479585-E790-1385-9015-8BC29589AD0D}"/>
              </a:ext>
            </a:extLst>
          </p:cNvPr>
          <p:cNvPicPr>
            <a:picLocks noChangeAspect="1"/>
          </p:cNvPicPr>
          <p:nvPr/>
        </p:nvPicPr>
        <p:blipFill>
          <a:blip r:embed="rId3"/>
          <a:stretch>
            <a:fillRect/>
          </a:stretch>
        </p:blipFill>
        <p:spPr>
          <a:xfrm>
            <a:off x="5216365" y="729698"/>
            <a:ext cx="5580988" cy="5398603"/>
          </a:xfrm>
          <a:prstGeom prst="rect">
            <a:avLst/>
          </a:prstGeom>
        </p:spPr>
      </p:pic>
      <p:sp>
        <p:nvSpPr>
          <p:cNvPr id="6" name="Google Shape;198;p10">
            <a:extLst>
              <a:ext uri="{FF2B5EF4-FFF2-40B4-BE49-F238E27FC236}">
                <a16:creationId xmlns:a16="http://schemas.microsoft.com/office/drawing/2014/main" id="{51F94486-2ED0-E032-B372-FFBEF408FCE9}"/>
              </a:ext>
            </a:extLst>
          </p:cNvPr>
          <p:cNvSpPr txBox="1">
            <a:spLocks noGrp="1"/>
          </p:cNvSpPr>
          <p:nvPr>
            <p:ph type="body" idx="1"/>
          </p:nvPr>
        </p:nvSpPr>
        <p:spPr>
          <a:xfrm>
            <a:off x="540000" y="1346098"/>
            <a:ext cx="4299037" cy="3290638"/>
          </a:xfrm>
          <a:prstGeom prst="rect">
            <a:avLst/>
          </a:prstGeom>
          <a:noFill/>
          <a:ln>
            <a:noFill/>
          </a:ln>
        </p:spPr>
        <p:txBody>
          <a:bodyPr spcFirstLastPara="1" wrap="square" lIns="0" tIns="0" rIns="0" bIns="0" anchor="t" anchorCtr="0">
            <a:noAutofit/>
          </a:bodyPr>
          <a:lstStyle/>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access to admin functions is restricted based on account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accounts are created with either Admin level or User level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users are permitted to create seed files and schedule tests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55071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1" y="540001"/>
            <a:ext cx="5399554"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Permission Matrix</a:t>
            </a:r>
            <a:endParaRPr b="0" dirty="0">
              <a:latin typeface="Avenir Medium" panose="02000503020000020003" pitchFamily="2" charset="0"/>
            </a:endParaRPr>
          </a:p>
        </p:txBody>
      </p:sp>
      <p:pic>
        <p:nvPicPr>
          <p:cNvPr id="4" name="Picture 3">
            <a:extLst>
              <a:ext uri="{FF2B5EF4-FFF2-40B4-BE49-F238E27FC236}">
                <a16:creationId xmlns:a16="http://schemas.microsoft.com/office/drawing/2014/main" id="{20BC4A9E-E347-F476-8B0B-B647B05960A9}"/>
              </a:ext>
            </a:extLst>
          </p:cNvPr>
          <p:cNvPicPr>
            <a:picLocks noChangeAspect="1"/>
          </p:cNvPicPr>
          <p:nvPr/>
        </p:nvPicPr>
        <p:blipFill>
          <a:blip r:embed="rId3"/>
          <a:stretch>
            <a:fillRect/>
          </a:stretch>
        </p:blipFill>
        <p:spPr>
          <a:xfrm>
            <a:off x="6096000" y="405731"/>
            <a:ext cx="3178694" cy="6046538"/>
          </a:xfrm>
          <a:prstGeom prst="rect">
            <a:avLst/>
          </a:prstGeom>
        </p:spPr>
      </p:pic>
    </p:spTree>
    <p:extLst>
      <p:ext uri="{BB962C8B-B14F-4D97-AF65-F5344CB8AC3E}">
        <p14:creationId xmlns:p14="http://schemas.microsoft.com/office/powerpoint/2010/main" val="145389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519643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Information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serves two purposes – it represents the name of the test, and it contains the URLs that are associated with a test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tests require their own seed file, which contain one or more URL entries, including query parameters</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All URLs should be tested using a browser to ensure they are valid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entry consists of three fields, separated by spaces: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URL (including the scheme)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Page name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Domain name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347472"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Page and Domain names are used in Grafana dashboards, so it is recommended to use friendly,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meaningful names</a:t>
            </a:r>
          </a:p>
          <a:p>
            <a:pPr marL="4572" marR="5079" indent="0">
              <a:lnSpc>
                <a:spcPct val="100000"/>
              </a:lnSpc>
              <a:spcBef>
                <a:spcPts val="0"/>
              </a:spcBef>
            </a:pPr>
            <a:endParaRPr lang="en-US" sz="1800" spc="-60" dirty="0">
              <a:solidFill>
                <a:srgbClr val="383838"/>
              </a:solidFill>
              <a:latin typeface="Avenir Medium" panose="02000503020000020003" pitchFamily="2" charset="0"/>
            </a:endParaRPr>
          </a:p>
          <a:p>
            <a:pPr marL="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 seed file name must include a ”txt” extension</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Seed file names are case-insensitive and can contain special characters, such as “–” and “_”</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The name of the seed file is used in Grafana dashboards, so it is recommended to use friendly, meaningful names</a:t>
            </a:r>
          </a:p>
        </p:txBody>
      </p:sp>
    </p:spTree>
    <p:extLst>
      <p:ext uri="{BB962C8B-B14F-4D97-AF65-F5344CB8AC3E}">
        <p14:creationId xmlns:p14="http://schemas.microsoft.com/office/powerpoint/2010/main" val="344828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Deployment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075848"/>
            <a:ext cx="11252078" cy="5095904"/>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servers use the same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Only one seed file can be deployed at a time</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to deploy a seed file across servers using the following three arguments: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seed</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tld | comp | delete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name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tld (top-level domain) and comp (competitive analysis) tells the system where to store the results in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Graphite database</a:t>
            </a:r>
          </a:p>
          <a:p>
            <a:pPr marL="274320"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delete removes a previously deployed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name is the seed file that resides in the seeds folder</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Do not include the “txt” extension when running the admin script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script checks to ensure the correct number of arguments are used</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If the script does not find a seed file with a “txt” extension the script will print an error message before exiting</a:t>
            </a:r>
            <a:endParaRPr lang="en-US" sz="1200" spc="-60" dirty="0">
              <a:solidFill>
                <a:srgbClr val="383838"/>
              </a:solidFill>
              <a:latin typeface="Avenir Medium" panose="02000503020000020003" pitchFamily="2" charset="0"/>
            </a:endParaRPr>
          </a:p>
          <a:p>
            <a:pPr marL="812799" marR="5079" lvl="1" indent="-342900">
              <a:lnSpc>
                <a:spcPct val="138400"/>
              </a:lnSpc>
              <a:spcBef>
                <a:spcPts val="465"/>
              </a:spcBef>
              <a:buFont typeface="Arial" panose="020B0604020202020204" pitchFamily="34" charset="0"/>
              <a:buChar char="•"/>
            </a:pPr>
            <a:endParaRPr lang="en-US" sz="12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471072"/>
      </p:ext>
    </p:extLst>
  </p:cSld>
  <p:clrMapOvr>
    <a:masterClrMapping/>
  </p:clrMapOvr>
</p:sld>
</file>

<file path=ppt/theme/theme1.xml><?xml version="1.0" encoding="utf-8"?>
<a:theme xmlns:a="http://schemas.openxmlformats.org/drawingml/2006/main" name="Office Theme">
  <a:themeElements>
    <a:clrScheme name="Akamai Brand Colors">
      <a:dk1>
        <a:srgbClr val="000000"/>
      </a:dk1>
      <a:lt1>
        <a:srgbClr val="FFFFFF"/>
      </a:lt1>
      <a:dk2>
        <a:srgbClr val="009CDE"/>
      </a:dk2>
      <a:lt2>
        <a:srgbClr val="FF9933"/>
      </a:lt2>
      <a:accent1>
        <a:srgbClr val="D0343A"/>
      </a:accent1>
      <a:accent2>
        <a:srgbClr val="81BC00"/>
      </a:accent2>
      <a:accent3>
        <a:srgbClr val="002856"/>
      </a:accent3>
      <a:accent4>
        <a:srgbClr val="A8A8AA"/>
      </a:accent4>
      <a:accent5>
        <a:srgbClr val="54565B"/>
      </a:accent5>
      <a:accent6>
        <a:srgbClr val="000000"/>
      </a:accent6>
      <a:hlink>
        <a:srgbClr val="009CDE"/>
      </a:hlink>
      <a:folHlink>
        <a:srgbClr val="009C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2524</TotalTime>
  <Words>4698</Words>
  <Application>Microsoft Macintosh PowerPoint</Application>
  <PresentationFormat>Widescreen</PresentationFormat>
  <Paragraphs>314</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Avenir Book</vt:lpstr>
      <vt:lpstr>Avenir Medium</vt:lpstr>
      <vt:lpstr>Calibri</vt:lpstr>
      <vt:lpstr>Courier New</vt:lpstr>
      <vt:lpstr>Office Theme</vt:lpstr>
      <vt:lpstr>PowerPoint Presentation</vt:lpstr>
      <vt:lpstr>Access and Administration</vt:lpstr>
      <vt:lpstr>Jump Server Access for New Installations</vt:lpstr>
      <vt:lpstr>Test Workflow</vt:lpstr>
      <vt:lpstr>Admin Script</vt:lpstr>
      <vt:lpstr>Admin Script</vt:lpstr>
      <vt:lpstr>Admin Permission Matrix</vt:lpstr>
      <vt:lpstr>Seed File Information</vt:lpstr>
      <vt:lpstr>Seed File Deployment</vt:lpstr>
      <vt:lpstr>Scheduling Tests</vt:lpstr>
      <vt:lpstr>Scheduling Tests</vt:lpstr>
      <vt:lpstr>Scheduling Tests</vt:lpstr>
      <vt:lpstr>Admin Commands</vt:lpstr>
      <vt:lpstr>Admin Commands</vt:lpstr>
      <vt:lpstr>Admin Commands</vt:lpstr>
      <vt:lpstr>Admin Commands</vt:lpstr>
      <vt:lpstr>Admin Commands</vt:lpstr>
      <vt:lpstr>Miscellaneous Commands</vt:lpstr>
      <vt:lpstr>Akamai CDN</vt:lpstr>
      <vt:lpstr>Converting to HTTPS</vt:lpstr>
      <vt:lpstr>Converting to HTTPS</vt:lpstr>
      <vt:lpstr>Implementing an External Storage Volume</vt:lpstr>
      <vt:lpstr>Implementing an External Storage Volume</vt:lpstr>
      <vt:lpstr>Implementing an External Storage Volume</vt:lpstr>
      <vt:lpstr>Implementing an External Storage Volume</vt:lpstr>
    </vt:vector>
  </TitlesOfParts>
  <Manager>Desmond Tam</Manager>
  <Company>Akamai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Analysis Portal</dc:title>
  <dc:subject>Deep Dive</dc:subject>
  <dc:creator>Greg Wolf</dc:creator>
  <cp:keywords/>
  <dc:description/>
  <cp:lastModifiedBy>Wolf, Greg</cp:lastModifiedBy>
  <cp:revision>202</cp:revision>
  <cp:lastPrinted>2023-04-02T15:13:25Z</cp:lastPrinted>
  <dcterms:modified xsi:type="dcterms:W3CDTF">2024-01-10T15:32:39Z</dcterms:modified>
  <cp:category/>
</cp:coreProperties>
</file>