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75" r:id="rId3"/>
    <p:sldId id="268" r:id="rId4"/>
    <p:sldId id="267" r:id="rId5"/>
    <p:sldId id="265" r:id="rId6"/>
    <p:sldId id="266" r:id="rId7"/>
    <p:sldId id="270" r:id="rId8"/>
    <p:sldId id="269" r:id="rId9"/>
    <p:sldId id="276" r:id="rId10"/>
    <p:sldId id="277" r:id="rId11"/>
    <p:sldId id="27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/>
    <p:restoredTop sz="96599"/>
  </p:normalViewPr>
  <p:slideViewPr>
    <p:cSldViewPr snapToGrid="0" snapToObjects="1">
      <p:cViewPr varScale="1">
        <p:scale>
          <a:sx n="123" d="100"/>
          <a:sy n="123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79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49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54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Siteseed.io</a:t>
            </a:r>
            <a:r>
              <a:rPr lang="en-US" dirty="0"/>
              <a:t> was chosen for its rich analysis capabilities and ability to store results in a TSDB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07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02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79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37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413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.akamai.com/user/sitespeed/Guide.pdf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476129" y="2297146"/>
            <a:ext cx="5373686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Advanced Solutions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 Analysis Portal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April 2023</a:t>
            </a:r>
            <a:endParaRPr dirty="0"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F7611-7BE6-C334-3EAD-8A019E95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87" y="4899063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29" y="2165361"/>
            <a:ext cx="1029255" cy="1263639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Firewall Security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540000" y="1700590"/>
            <a:ext cx="102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Jump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943797" y="1691325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3368970" y="1697339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7" y="2267014"/>
            <a:ext cx="1029255" cy="1263639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13" y="2206927"/>
            <a:ext cx="1029255" cy="1263639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96" y="2165360"/>
            <a:ext cx="1029255" cy="1263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6093785" y="1691325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6C5AD-B3B9-0B09-3184-DFCBDD3772FC}"/>
              </a:ext>
            </a:extLst>
          </p:cNvPr>
          <p:cNvSpPr txBox="1"/>
          <p:nvPr/>
        </p:nvSpPr>
        <p:spPr>
          <a:xfrm>
            <a:off x="3471724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22*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5BF6D-DD10-BA84-D685-6D80E788F27D}"/>
              </a:ext>
            </a:extLst>
          </p:cNvPr>
          <p:cNvSpPr txBox="1"/>
          <p:nvPr/>
        </p:nvSpPr>
        <p:spPr>
          <a:xfrm>
            <a:off x="324648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22* (unrestricted)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418AC-57BC-58C8-F8AA-2CDC883E8387}"/>
              </a:ext>
            </a:extLst>
          </p:cNvPr>
          <p:cNvSpPr txBox="1"/>
          <p:nvPr/>
        </p:nvSpPr>
        <p:spPr>
          <a:xfrm>
            <a:off x="6125677" y="3701551"/>
            <a:ext cx="205697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22* (Admin Portal)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9A212-B2BB-7B7C-9B6A-3BFA5324639F}"/>
              </a:ext>
            </a:extLst>
          </p:cNvPr>
          <p:cNvSpPr txBox="1"/>
          <p:nvPr/>
        </p:nvSpPr>
        <p:spPr>
          <a:xfrm>
            <a:off x="8839888" y="3696967"/>
            <a:ext cx="322075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22*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TCP 8888*, 2003* (Sitespeed/Google)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EBD99-9DAA-FE70-CA2B-71C2DF061DEF}"/>
              </a:ext>
            </a:extLst>
          </p:cNvPr>
          <p:cNvSpPr txBox="1"/>
          <p:nvPr/>
        </p:nvSpPr>
        <p:spPr>
          <a:xfrm>
            <a:off x="3622105" y="6261190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Medium" panose="02000503020000020003" pitchFamily="2" charset="0"/>
              </a:rPr>
              <a:t>Default Rule – Drop all unmatched traffic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94A84-C3E1-E905-9D1F-D1C3D6E49478}"/>
              </a:ext>
            </a:extLst>
          </p:cNvPr>
          <p:cNvSpPr txBox="1"/>
          <p:nvPr/>
        </p:nvSpPr>
        <p:spPr>
          <a:xfrm>
            <a:off x="206857" y="5140769"/>
            <a:ext cx="8042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Medium" panose="02000503020000020003" pitchFamily="2" charset="0"/>
              </a:rPr>
              <a:t>* Refer to </a:t>
            </a:r>
            <a:r>
              <a:rPr lang="en-US" sz="2000" dirty="0">
                <a:latin typeface="Avenir Medium" panose="02000503020000020003" pitchFamily="2" charset="0"/>
                <a:hlinkClick r:id="rId4"/>
              </a:rPr>
              <a:t>Sitespeed Admin Guide</a:t>
            </a:r>
            <a:r>
              <a:rPr lang="en-US" sz="2000" dirty="0">
                <a:latin typeface="Avenir Medium" panose="02000503020000020003" pitchFamily="2" charset="0"/>
              </a:rPr>
              <a:t> if you plan to use Akamai CDN</a:t>
            </a:r>
          </a:p>
        </p:txBody>
      </p:sp>
    </p:spTree>
    <p:extLst>
      <p:ext uri="{BB962C8B-B14F-4D97-AF65-F5344CB8AC3E}">
        <p14:creationId xmlns:p14="http://schemas.microsoft.com/office/powerpoint/2010/main" val="1069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Software Components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73" y="2207777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195240" y="1641045"/>
            <a:ext cx="229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Jump, Sitespeed, Google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11" y="2216045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349685" y="1641046"/>
            <a:ext cx="162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1227014" y="4145524"/>
            <a:ext cx="296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Sitespeed.io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</a:t>
            </a:r>
            <a:r>
              <a:rPr lang="en-US" b="1" dirty="0" err="1">
                <a:latin typeface="Avenir Medium" panose="02000503020000020003" pitchFamily="2" charset="0"/>
              </a:rPr>
              <a:t>nginx</a:t>
            </a:r>
            <a:r>
              <a:rPr lang="en-US" b="1" dirty="0">
                <a:latin typeface="Avenir Medium" panose="02000503020000020003" pitchFamily="2" charset="0"/>
              </a:rPr>
              <a:t> web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1ADF4E7-0AC7-884A-91AB-3F715E11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00" y="4007512"/>
            <a:ext cx="498061" cy="49806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CE150-F70A-5B4E-B90F-D8401467B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8" y="4145524"/>
            <a:ext cx="1796484" cy="484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48C72-FC2E-8D4C-B470-1AD74F8700D2}"/>
              </a:ext>
            </a:extLst>
          </p:cNvPr>
          <p:cNvSpPr txBox="1"/>
          <p:nvPr/>
        </p:nvSpPr>
        <p:spPr>
          <a:xfrm>
            <a:off x="8517411" y="4035394"/>
            <a:ext cx="355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Graphite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8888</a:t>
            </a:r>
            <a:endParaRPr lang="en-US" b="1" baseline="30000" dirty="0">
              <a:latin typeface="Avenir Medium" panose="02000503020000020003" pitchFamily="2" charset="0"/>
            </a:endParaRP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Carbon TCP 2003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4DA43-2985-B842-B317-F8BCE05B2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79" y="4870920"/>
            <a:ext cx="1796484" cy="892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208233-1054-0A46-9A00-27CA6D53BF07}"/>
              </a:ext>
            </a:extLst>
          </p:cNvPr>
          <p:cNvSpPr txBox="1"/>
          <p:nvPr/>
        </p:nvSpPr>
        <p:spPr>
          <a:xfrm>
            <a:off x="8563982" y="5085071"/>
            <a:ext cx="273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Grafana runs natively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Embedded Apache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DC4E75-E6BD-E44B-91EB-E00A595BF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" y="4111030"/>
            <a:ext cx="789086" cy="789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258D2C-3B7C-3840-A6EE-0F058F17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87" y="4404726"/>
            <a:ext cx="731501" cy="382268"/>
          </a:xfrm>
          <a:prstGeom prst="rect">
            <a:avLst/>
          </a:prstGeom>
        </p:spPr>
      </p:pic>
      <p:pic>
        <p:nvPicPr>
          <p:cNvPr id="9" name="Picture 8" descr="A picture containing aircraft, transport, pen&#10;&#10;Description automatically generated">
            <a:extLst>
              <a:ext uri="{FF2B5EF4-FFF2-40B4-BE49-F238E27FC236}">
                <a16:creationId xmlns:a16="http://schemas.microsoft.com/office/drawing/2014/main" id="{7073B291-AC13-344E-8A46-9EB1781A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412" y="5265267"/>
            <a:ext cx="403713" cy="403713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1049601-8C38-3D43-BF42-F8BBF9FF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80" y="3786363"/>
            <a:ext cx="498061" cy="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Sitespeed.io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id="{B53DE888-DA9E-3341-8EB4-AA9D08CC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27220"/>
            <a:ext cx="10351520" cy="44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Created in 2012 as an open-source project</a:t>
            </a:r>
            <a:endParaRPr lang="en-US" sz="16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Easy to configure and run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Capabilities continue to evolve/improve with 700+ developers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Full integration with tools such as WPT, CrUX, PSI, Lighthouse, S3, GCS, Graphite,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InfluxDB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Well documented and great support (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Github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Slack, Facebook, Twitter)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All test results saved in a time-series database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Extensive scripting support for multi-page journeys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SPA support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b="1" i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list goes on …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2000" b="1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BAF50-9E64-E151-0DA9-49E22A72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631" y="356643"/>
            <a:ext cx="928683" cy="9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32138" cy="5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Use Cases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212971"/>
            <a:ext cx="108828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source of data for TBAs, web site analysis, general research,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Collect data for competitive benchmark studies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pane of glass for all vital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Domain and Page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Site Construction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1st &amp; 3rd Party Information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Largest JS, CSS, and Images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Slowest First and Third-Party Resources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Prescriptive Guidance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Core Web Vitals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Waterfall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Filmstrip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Video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Google Lighthouse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Chrome User Experience (CrUX)</a:t>
            </a:r>
          </a:p>
        </p:txBody>
      </p:sp>
    </p:spTree>
    <p:extLst>
      <p:ext uri="{BB962C8B-B14F-4D97-AF65-F5344CB8AC3E}">
        <p14:creationId xmlns:p14="http://schemas.microsoft.com/office/powerpoint/2010/main" val="9995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556000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/>
              <a:t>Site </a:t>
            </a:r>
            <a:r>
              <a:rPr lang="en-US" b="0" dirty="0">
                <a:latin typeface="Avenir Medium" panose="02000503020000020003" pitchFamily="2" charset="0"/>
              </a:rPr>
              <a:t>Analysis</a:t>
            </a:r>
            <a:r>
              <a:rPr lang="en-US" b="0" dirty="0"/>
              <a:t> Portal</a:t>
            </a:r>
            <a:endParaRPr b="0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727" y="4805458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977" y="2061575"/>
            <a:ext cx="1708484" cy="1708484"/>
          </a:xfrm>
          <a:prstGeom prst="rect">
            <a:avLst/>
          </a:prstGeom>
        </p:spPr>
      </p:pic>
      <p:pic>
        <p:nvPicPr>
          <p:cNvPr id="15" name="Graphic 14" descr="Internet outline">
            <a:extLst>
              <a:ext uri="{FF2B5EF4-FFF2-40B4-BE49-F238E27FC236}">
                <a16:creationId xmlns:a16="http://schemas.microsoft.com/office/drawing/2014/main" id="{B318E8F6-71D7-E943-9853-7DB19D39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727" y="2061575"/>
            <a:ext cx="1708484" cy="1708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45C5F-E93E-0041-AD93-A1D010DF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19" y="1357153"/>
            <a:ext cx="2019300" cy="10033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B92352BF-86AA-7F4A-9D20-3B2E5EDDE0BE}"/>
              </a:ext>
            </a:extLst>
          </p:cNvPr>
          <p:cNvSpPr/>
          <p:nvPr/>
        </p:nvSpPr>
        <p:spPr>
          <a:xfrm rot="10800000">
            <a:off x="8520653" y="3631107"/>
            <a:ext cx="484632" cy="9784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714D52-23E9-5740-A33F-72B0D67139B1}"/>
              </a:ext>
            </a:extLst>
          </p:cNvPr>
          <p:cNvSpPr/>
          <p:nvPr/>
        </p:nvSpPr>
        <p:spPr>
          <a:xfrm rot="16200000">
            <a:off x="5659336" y="1241009"/>
            <a:ext cx="484632" cy="334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oogle Shape;198;p10">
            <a:extLst>
              <a:ext uri="{FF2B5EF4-FFF2-40B4-BE49-F238E27FC236}">
                <a16:creationId xmlns:a16="http://schemas.microsoft.com/office/drawing/2014/main" id="{B921A9E8-1F13-784C-AC7B-2F6BF4B8A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7917" y="4992085"/>
            <a:ext cx="2366601" cy="9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5F3706D-B6C8-3544-882D-B561369FF253}"/>
              </a:ext>
            </a:extLst>
          </p:cNvPr>
          <p:cNvSpPr/>
          <p:nvPr/>
        </p:nvSpPr>
        <p:spPr>
          <a:xfrm>
            <a:off x="2578902" y="3631107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9FCB9-5EC0-B546-AA6F-BF62639AE8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17211" y="5417383"/>
            <a:ext cx="1796484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Continuous Testing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731355"/>
              </p:ext>
            </p:extLst>
          </p:nvPr>
        </p:nvGraphicFramePr>
        <p:xfrm>
          <a:off x="964166" y="3380424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77531" y="4676717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92557"/>
              </p:ext>
            </p:extLst>
          </p:nvPr>
        </p:nvGraphicFramePr>
        <p:xfrm>
          <a:off x="6362721" y="3362376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076523" y="453252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5"/>
            <a:ext cx="11388026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 and Competitive Analysis testing is driven by Sitespeed.io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Tests are performed on a LAN and an emulated mobile connection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of unique tests and the number of URLs tested in parallel depends on the number of other tests running on the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767AA-AF0C-E24B-8E8A-7272E759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4850" y="4443558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2113400" cy="5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 Flow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47292"/>
              </p:ext>
            </p:extLst>
          </p:nvPr>
        </p:nvGraphicFramePr>
        <p:xfrm>
          <a:off x="1032904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53400" y="357603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91659"/>
              </p:ext>
            </p:extLst>
          </p:nvPr>
        </p:nvGraphicFramePr>
        <p:xfrm>
          <a:off x="6746349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460151" y="3414167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9670" y="4890513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9670" y="667883"/>
            <a:ext cx="1708484" cy="1708484"/>
          </a:xfrm>
          <a:prstGeom prst="rect">
            <a:avLst/>
          </a:prstGeom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9EEF7980-D01D-AC45-99DD-297B309A982E}"/>
              </a:ext>
            </a:extLst>
          </p:cNvPr>
          <p:cNvSpPr/>
          <p:nvPr/>
        </p:nvSpPr>
        <p:spPr>
          <a:xfrm rot="10800000">
            <a:off x="7503876" y="5220689"/>
            <a:ext cx="1708483" cy="1048131"/>
          </a:xfrm>
          <a:prstGeom prst="ben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E75B7D92-DA62-8148-BB25-03C2A1D008DC}"/>
              </a:ext>
            </a:extLst>
          </p:cNvPr>
          <p:cNvSpPr/>
          <p:nvPr/>
        </p:nvSpPr>
        <p:spPr>
          <a:xfrm rot="10800000" flipH="1">
            <a:off x="3251818" y="5220689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206E65CF-6033-1F4D-A10F-02FA4A026268}"/>
              </a:ext>
            </a:extLst>
          </p:cNvPr>
          <p:cNvSpPr/>
          <p:nvPr/>
        </p:nvSpPr>
        <p:spPr>
          <a:xfrm flipH="1">
            <a:off x="7356159" y="1193453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CFC91-700A-3945-9A3D-660E79DAA30D}"/>
              </a:ext>
            </a:extLst>
          </p:cNvPr>
          <p:cNvSpPr txBox="1"/>
          <p:nvPr/>
        </p:nvSpPr>
        <p:spPr>
          <a:xfrm>
            <a:off x="7977243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D160-BAA1-7B49-A656-9F383D6EE4D8}"/>
              </a:ext>
            </a:extLst>
          </p:cNvPr>
          <p:cNvSpPr txBox="1"/>
          <p:nvPr/>
        </p:nvSpPr>
        <p:spPr>
          <a:xfrm>
            <a:off x="3701122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1D3DEAF-CB09-D74E-8AB0-77709B2CC74C}"/>
              </a:ext>
            </a:extLst>
          </p:cNvPr>
          <p:cNvSpPr/>
          <p:nvPr/>
        </p:nvSpPr>
        <p:spPr>
          <a:xfrm>
            <a:off x="3367698" y="1193453"/>
            <a:ext cx="1708483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772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7904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Interfaces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BED4-3D68-3F40-A0A9-D12D6E6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3" y="2090650"/>
            <a:ext cx="5524350" cy="3644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A24D8-E374-C646-AC3A-96C12EE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77" y="2078182"/>
            <a:ext cx="5642303" cy="3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6641B-C077-A740-A31C-ECD58FB4B5BF}"/>
              </a:ext>
            </a:extLst>
          </p:cNvPr>
          <p:cNvSpPr txBox="1"/>
          <p:nvPr/>
        </p:nvSpPr>
        <p:spPr>
          <a:xfrm>
            <a:off x="228513" y="1136543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Sitespeed.io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Open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Dynamically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384F-F7F3-3845-92AF-728452CE66C5}"/>
              </a:ext>
            </a:extLst>
          </p:cNvPr>
          <p:cNvSpPr txBox="1"/>
          <p:nvPr/>
        </p:nvSpPr>
        <p:spPr>
          <a:xfrm>
            <a:off x="6096000" y="1123292"/>
            <a:ext cx="281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Grafana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Rich dashboard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356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87" y="2599613"/>
            <a:ext cx="1351099" cy="1658774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Servers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5646425" y="429995"/>
            <a:ext cx="958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Jump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4828985" y="6008111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1195603" y="2140176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 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6747A-5F49-DD8D-B4B0-1FF748BCBB13}"/>
              </a:ext>
            </a:extLst>
          </p:cNvPr>
          <p:cNvSpPr txBox="1"/>
          <p:nvPr/>
        </p:nvSpPr>
        <p:spPr>
          <a:xfrm>
            <a:off x="148578" y="5763272"/>
            <a:ext cx="388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* One machine in each testing location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50" y="940839"/>
            <a:ext cx="1351099" cy="1658774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49" y="4258387"/>
            <a:ext cx="1351099" cy="1658774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623" y="2732167"/>
            <a:ext cx="1351099" cy="165877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BABD9E9-BBAD-5C9E-9B58-1508700E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66" y="376297"/>
            <a:ext cx="831039" cy="831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9875623" y="2199503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3D7489-959D-5035-8526-3EF75BE90A59}"/>
              </a:ext>
            </a:extLst>
          </p:cNvPr>
          <p:cNvCxnSpPr/>
          <p:nvPr/>
        </p:nvCxnSpPr>
        <p:spPr>
          <a:xfrm flipH="1">
            <a:off x="2984254" y="1784719"/>
            <a:ext cx="2208811" cy="1175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C28C06-7D71-9949-69D4-7DF4D7C865C3}"/>
              </a:ext>
            </a:extLst>
          </p:cNvPr>
          <p:cNvCxnSpPr>
            <a:cxnSpLocks/>
          </p:cNvCxnSpPr>
          <p:nvPr/>
        </p:nvCxnSpPr>
        <p:spPr>
          <a:xfrm>
            <a:off x="7237139" y="1696144"/>
            <a:ext cx="2172894" cy="1262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DD8F7A13-6669-77E1-B91E-5290EAA1D4A4}"/>
              </a:ext>
            </a:extLst>
          </p:cNvPr>
          <p:cNvSpPr/>
          <p:nvPr/>
        </p:nvSpPr>
        <p:spPr>
          <a:xfrm rot="17658725">
            <a:off x="3784259" y="3255303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5493D0A-8001-6FF7-11F8-32AB0CE2058C}"/>
              </a:ext>
            </a:extLst>
          </p:cNvPr>
          <p:cNvSpPr/>
          <p:nvPr/>
        </p:nvSpPr>
        <p:spPr>
          <a:xfrm rot="3813154">
            <a:off x="7913563" y="3178517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36F46-59BA-AE33-5251-9F773591C4C2}"/>
              </a:ext>
            </a:extLst>
          </p:cNvPr>
          <p:cNvCxnSpPr>
            <a:cxnSpLocks/>
          </p:cNvCxnSpPr>
          <p:nvPr/>
        </p:nvCxnSpPr>
        <p:spPr>
          <a:xfrm>
            <a:off x="5993760" y="2732167"/>
            <a:ext cx="0" cy="1297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0AE351-6938-9749-11A0-6DCB39B148E8}"/>
              </a:ext>
            </a:extLst>
          </p:cNvPr>
          <p:cNvCxnSpPr>
            <a:cxnSpLocks/>
          </p:cNvCxnSpPr>
          <p:nvPr/>
        </p:nvCxnSpPr>
        <p:spPr>
          <a:xfrm>
            <a:off x="10675383" y="5212555"/>
            <a:ext cx="5513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FA0E2C-4E1D-94E6-020E-E3E1062D57CA}"/>
              </a:ext>
            </a:extLst>
          </p:cNvPr>
          <p:cNvSpPr txBox="1"/>
          <p:nvPr/>
        </p:nvSpPr>
        <p:spPr>
          <a:xfrm>
            <a:off x="9216329" y="5064604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Administration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23E93A1C-3498-B01A-5A34-E3B4EC02C655}"/>
              </a:ext>
            </a:extLst>
          </p:cNvPr>
          <p:cNvSpPr/>
          <p:nvPr/>
        </p:nvSpPr>
        <p:spPr>
          <a:xfrm rot="16200000">
            <a:off x="10848293" y="5347421"/>
            <a:ext cx="205519" cy="551339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E78DF-CABD-E055-D5EF-CD5E31872E20}"/>
              </a:ext>
            </a:extLst>
          </p:cNvPr>
          <p:cNvSpPr txBox="1"/>
          <p:nvPr/>
        </p:nvSpPr>
        <p:spPr>
          <a:xfrm>
            <a:off x="9684103" y="545549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37322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SSH Security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10" y="2606333"/>
            <a:ext cx="1117435" cy="137190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759460"/>
            <a:ext cx="1117435" cy="1371900"/>
          </a:xfrm>
          <a:prstGeom prst="rect">
            <a:avLst/>
          </a:prstGeom>
        </p:spPr>
      </p:pic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B5C6D301-0972-76E4-F992-B0AF6A2E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4453206"/>
            <a:ext cx="1117435" cy="1371900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E1AB3D6-6555-F10D-D654-292408C2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40" y="2606333"/>
            <a:ext cx="1117435" cy="1371900"/>
          </a:xfrm>
          <a:prstGeom prst="rect">
            <a:avLst/>
          </a:prstGeom>
        </p:spPr>
      </p:pic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0499E23A-0C08-C2FF-B095-A2FE925C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2606333"/>
            <a:ext cx="1371900" cy="13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B04C9-E8BC-2CA6-41D2-F7C973EC60A0}"/>
              </a:ext>
            </a:extLst>
          </p:cNvPr>
          <p:cNvSpPr txBox="1"/>
          <p:nvPr/>
        </p:nvSpPr>
        <p:spPr>
          <a:xfrm>
            <a:off x="356962" y="4145428"/>
            <a:ext cx="1737976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(Private)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6DE4-AC66-BAFB-375B-808EC9F3646C}"/>
              </a:ext>
            </a:extLst>
          </p:cNvPr>
          <p:cNvSpPr txBox="1"/>
          <p:nvPr/>
        </p:nvSpPr>
        <p:spPr>
          <a:xfrm>
            <a:off x="3436798" y="4145429"/>
            <a:ext cx="1633781" cy="30777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(Public)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81234-8E8B-917E-82B4-26F65D60F3D5}"/>
              </a:ext>
            </a:extLst>
          </p:cNvPr>
          <p:cNvCxnSpPr>
            <a:cxnSpLocks/>
          </p:cNvCxnSpPr>
          <p:nvPr/>
        </p:nvCxnSpPr>
        <p:spPr>
          <a:xfrm>
            <a:off x="2076198" y="3308258"/>
            <a:ext cx="136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04246A-214B-0766-9244-64F3A6D0FF1C}"/>
              </a:ext>
            </a:extLst>
          </p:cNvPr>
          <p:cNvSpPr txBox="1"/>
          <p:nvPr/>
        </p:nvSpPr>
        <p:spPr>
          <a:xfrm>
            <a:off x="3436797" y="4585897"/>
            <a:ext cx="1749925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(Private)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F0809-D296-3EC3-9357-71A0B088290F}"/>
              </a:ext>
            </a:extLst>
          </p:cNvPr>
          <p:cNvSpPr txBox="1"/>
          <p:nvPr/>
        </p:nvSpPr>
        <p:spPr>
          <a:xfrm>
            <a:off x="10234783" y="1445410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6EB86D-4236-2A07-3097-56E0C9BA3DAB}"/>
              </a:ext>
            </a:extLst>
          </p:cNvPr>
          <p:cNvSpPr txBox="1"/>
          <p:nvPr/>
        </p:nvSpPr>
        <p:spPr>
          <a:xfrm>
            <a:off x="10234783" y="3121223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7AC00D-D23B-162B-8937-0B07AD65AC57}"/>
              </a:ext>
            </a:extLst>
          </p:cNvPr>
          <p:cNvSpPr txBox="1"/>
          <p:nvPr/>
        </p:nvSpPr>
        <p:spPr>
          <a:xfrm>
            <a:off x="10234783" y="4985267"/>
            <a:ext cx="1633781" cy="307777"/>
          </a:xfrm>
          <a:prstGeom prst="rect">
            <a:avLst/>
          </a:prstGeom>
          <a:gradFill>
            <a:gsLst>
              <a:gs pos="0">
                <a:schemeClr val="bg2">
                  <a:lumMod val="20000"/>
                  <a:lumOff val="80000"/>
                </a:schemeClr>
              </a:gs>
              <a:gs pos="73000">
                <a:schemeClr val="bg2">
                  <a:lumMod val="20000"/>
                  <a:lumOff val="80000"/>
                </a:schemeClr>
              </a:gs>
              <a:gs pos="83000">
                <a:schemeClr val="bg2">
                  <a:lumMod val="20000"/>
                  <a:lumOff val="80000"/>
                </a:schemeClr>
              </a:gs>
              <a:gs pos="100000">
                <a:schemeClr val="bg2">
                  <a:lumMod val="20000"/>
                  <a:lumOff val="80000"/>
                </a:schemeClr>
              </a:gs>
            </a:gsLst>
            <a:lin ang="5400000" scaled="1"/>
          </a:gradFill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68C231-B8AC-153B-A1F5-4BFD554351C6}"/>
              </a:ext>
            </a:extLst>
          </p:cNvPr>
          <p:cNvCxnSpPr>
            <a:cxnSpLocks/>
          </p:cNvCxnSpPr>
          <p:nvPr/>
        </p:nvCxnSpPr>
        <p:spPr>
          <a:xfrm flipV="1">
            <a:off x="5031414" y="1635178"/>
            <a:ext cx="3684449" cy="1232613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CDD26-5E6E-4FBE-37D2-708A3F622F95}"/>
              </a:ext>
            </a:extLst>
          </p:cNvPr>
          <p:cNvCxnSpPr>
            <a:cxnSpLocks/>
          </p:cNvCxnSpPr>
          <p:nvPr/>
        </p:nvCxnSpPr>
        <p:spPr>
          <a:xfrm flipV="1">
            <a:off x="5124844" y="3275111"/>
            <a:ext cx="3694357" cy="19918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B94FC4-FD30-9EE0-E08E-EF14AF29491D}"/>
              </a:ext>
            </a:extLst>
          </p:cNvPr>
          <p:cNvCxnSpPr>
            <a:cxnSpLocks/>
          </p:cNvCxnSpPr>
          <p:nvPr/>
        </p:nvCxnSpPr>
        <p:spPr>
          <a:xfrm>
            <a:off x="5121406" y="3705800"/>
            <a:ext cx="3684449" cy="1279467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CC5869-A42B-6FB1-113B-395BFF47882F}"/>
              </a:ext>
            </a:extLst>
          </p:cNvPr>
          <p:cNvSpPr txBox="1"/>
          <p:nvPr/>
        </p:nvSpPr>
        <p:spPr>
          <a:xfrm>
            <a:off x="3884708" y="2179552"/>
            <a:ext cx="969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Jump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B6C45-518C-0BFE-E8C6-13225158ECDF}"/>
              </a:ext>
            </a:extLst>
          </p:cNvPr>
          <p:cNvSpPr txBox="1"/>
          <p:nvPr/>
        </p:nvSpPr>
        <p:spPr>
          <a:xfrm>
            <a:off x="9014009" y="339946"/>
            <a:ext cx="111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743AC-160B-5EF7-A858-63BD94B07BA7}"/>
              </a:ext>
            </a:extLst>
          </p:cNvPr>
          <p:cNvSpPr txBox="1"/>
          <p:nvPr/>
        </p:nvSpPr>
        <p:spPr>
          <a:xfrm>
            <a:off x="8962338" y="2215619"/>
            <a:ext cx="227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58A17-B627-F28F-ED46-9771664E7D67}"/>
              </a:ext>
            </a:extLst>
          </p:cNvPr>
          <p:cNvSpPr txBox="1"/>
          <p:nvPr/>
        </p:nvSpPr>
        <p:spPr>
          <a:xfrm>
            <a:off x="8876412" y="4067009"/>
            <a:ext cx="139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</p:spTree>
    <p:extLst>
      <p:ext uri="{BB962C8B-B14F-4D97-AF65-F5344CB8AC3E}">
        <p14:creationId xmlns:p14="http://schemas.microsoft.com/office/powerpoint/2010/main" val="21245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617</Words>
  <Application>Microsoft Macintosh PowerPoint</Application>
  <PresentationFormat>Widescreen</PresentationFormat>
  <Paragraphs>130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Medium</vt:lpstr>
      <vt:lpstr>Calibri</vt:lpstr>
      <vt:lpstr>Office Theme</vt:lpstr>
      <vt:lpstr>PowerPoint Presentation</vt:lpstr>
      <vt:lpstr>Sitespeed.io</vt:lpstr>
      <vt:lpstr>Use Cases</vt:lpstr>
      <vt:lpstr>Site Analysis Portal</vt:lpstr>
      <vt:lpstr>Continuous Testing</vt:lpstr>
      <vt:lpstr>Data Flow</vt:lpstr>
      <vt:lpstr>Interfaces</vt:lpstr>
      <vt:lpstr>Servers</vt:lpstr>
      <vt:lpstr>SSH Security</vt:lpstr>
      <vt:lpstr>Firewall Security</vt:lpstr>
      <vt:lpstr>Software Components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100</cp:revision>
  <cp:lastPrinted>2023-03-23T16:32:37Z</cp:lastPrinted>
  <dcterms:modified xsi:type="dcterms:W3CDTF">2023-04-12T20:03:13Z</dcterms:modified>
  <cp:category/>
</cp:coreProperties>
</file>