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7" r:id="rId2"/>
    <p:sldId id="265" r:id="rId3"/>
    <p:sldId id="271" r:id="rId4"/>
    <p:sldId id="273" r:id="rId5"/>
    <p:sldId id="274" r:id="rId6"/>
    <p:sldId id="282" r:id="rId7"/>
    <p:sldId id="266" r:id="rId8"/>
    <p:sldId id="269" r:id="rId9"/>
    <p:sldId id="267" r:id="rId10"/>
    <p:sldId id="268" r:id="rId11"/>
    <p:sldId id="270" r:id="rId12"/>
    <p:sldId id="276" r:id="rId13"/>
    <p:sldId id="279" r:id="rId14"/>
    <p:sldId id="277" r:id="rId15"/>
    <p:sldId id="278" r:id="rId16"/>
    <p:sldId id="280" r:id="rId17"/>
    <p:sldId id="281" r:id="rId18"/>
    <p:sldId id="283" r:id="rId19"/>
    <p:sldId id="284" r:id="rId20"/>
    <p:sldId id="28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3"/>
    <p:restoredTop sz="96599"/>
  </p:normalViewPr>
  <p:slideViewPr>
    <p:cSldViewPr snapToGrid="0" snapToObjects="1">
      <p:cViewPr varScale="1">
        <p:scale>
          <a:sx n="158" d="100"/>
          <a:sy n="158" d="100"/>
        </p:scale>
        <p:origin x="216" y="840"/>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81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58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521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31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April 2023</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grafana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t>
            </a:r>
            <a:r>
              <a:rPr lang="en-US" sz="1800" spc="-60" dirty="0" err="1">
                <a:solidFill>
                  <a:srgbClr val="383838"/>
                </a:solidFill>
                <a:latin typeface="Courier New" panose="02070309020205020404" pitchFamily="49" charset="0"/>
                <a:cs typeface="Courier New" panose="02070309020205020404" pitchFamily="49" charset="0"/>
              </a:rPr>
              <a:t>add|delete|names</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 If you delete a server, be sure to run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a:solidFill>
                  <a:srgbClr val="383838"/>
                </a:solidFill>
                <a:latin typeface="Courier New" panose="02070309020205020404" pitchFamily="49" charset="0"/>
                <a:cs typeface="Courier New" panose="02070309020205020404" pitchFamily="49" charset="0"/>
              </a:rPr>
              <a:t>cron delete </a:t>
            </a:r>
            <a:r>
              <a:rPr lang="en-US" sz="1800" spc="-60">
                <a:solidFill>
                  <a:srgbClr val="383838"/>
                </a:solidFill>
                <a:latin typeface="Avenir Medium" panose="02000503020000020003" pitchFamily="2" charset="0"/>
                <a:cs typeface="Courier New" panose="02070309020205020404" pitchFamily="49" charset="0"/>
              </a:rPr>
              <a:t>first </a:t>
            </a:r>
            <a:r>
              <a:rPr lang="en-US" sz="1800" spc="-60" dirty="0">
                <a:solidFill>
                  <a:srgbClr val="383838"/>
                </a:solidFill>
                <a:latin typeface="Avenir Medium" panose="02000503020000020003" pitchFamily="2" charset="0"/>
                <a:cs typeface="Courier New" panose="02070309020205020404" pitchFamily="49" charset="0"/>
              </a:rPr>
              <a:t>since there may be jobs already running on the server that is to be deleted.</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427642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432927"/>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a:p>
            <a:pPr marL="12699" marR="5079" indent="0">
              <a:lnSpc>
                <a:spcPct val="100000"/>
              </a:lnSpc>
              <a:spcBef>
                <a:spcPts val="0"/>
              </a:spcBef>
            </a:pP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Akamai CDN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uses TCP ports 22, 2003, and 8888 for intra-system communication, which will cause the system to fail across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the origin domain name should be used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Akamai could be used to deliver HTML-based results, which are on the Sitespeed portal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files on the Jump server should be changed to deliver HTML-based results across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a:t>
            </a:r>
            <a:r>
              <a:rPr lang="en-US" sz="1400" spc="-60" dirty="0" err="1">
                <a:solidFill>
                  <a:srgbClr val="383838"/>
                </a:solidFill>
                <a:latin typeface="Courier New" panose="02070309020205020404" pitchFamily="49" charset="0"/>
                <a:cs typeface="Courier New" panose="02070309020205020404" pitchFamily="49" charset="0"/>
              </a:rPr>
              <a:t>sitespeed</a:t>
            </a:r>
            <a:r>
              <a:rPr lang="en-US" sz="1400" spc="-60" dirty="0">
                <a:solidFill>
                  <a:srgbClr val="383838"/>
                </a:solidFill>
                <a:latin typeface="Courier New" panose="02070309020205020404" pitchFamily="49" charset="0"/>
                <a:cs typeface="Courier New" panose="02070309020205020404" pitchFamily="49" charset="0"/>
              </a:rPr>
              <a:t>/admin.sh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set the CDN variable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index.html</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for Grafana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error.html</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 change the domain for Sitespeed and Grafana to the FQDN that traverses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Once the changes are done distribute the changes using </a:t>
            </a:r>
            <a:r>
              <a:rPr lang="en-US" sz="1800" spc="-60" dirty="0">
                <a:solidFill>
                  <a:srgbClr val="383838"/>
                </a:solidFill>
                <a:latin typeface="Courier New" panose="02070309020205020404" pitchFamily="49" charset="0"/>
                <a:cs typeface="Courier New" panose="02070309020205020404" pitchFamily="49" charset="0"/>
                <a:sym typeface="Wingdings" pitchFamily="2" charset="2"/>
              </a:rPr>
              <a:t>./admin.sh all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Modify the following file on the Graphite/Grafana server</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to the FQDN that traverses Akamai</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16499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is installed using HTTP</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certbot was installed on every server that uses a web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from to convert Sitespeed to HTTPS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certbot –nginx </a:t>
            </a:r>
            <a:r>
              <a:rPr lang="en-US" sz="1600" spc="-60" dirty="0">
                <a:solidFill>
                  <a:srgbClr val="383838"/>
                </a:solidFill>
                <a:latin typeface="Avenir Medium" panose="02000503020000020003" pitchFamily="2" charset="0"/>
                <a:cs typeface="Courier New" panose="02070309020205020404" pitchFamily="49" charset="0"/>
              </a:rPr>
              <a:t>on each server to install a Let's Encrypt SSL certificate</a:t>
            </a: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on the following files on the Jump server</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/admin.sh</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sitespeed.sh</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index.html</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error.html</a:t>
            </a:r>
            <a:br>
              <a:rPr lang="en-US" sz="1200" spc="-60" dirty="0">
                <a:solidFill>
                  <a:srgbClr val="383838"/>
                </a:solidFill>
                <a:latin typeface="Courier New" panose="02070309020205020404" pitchFamily="49" charset="0"/>
                <a:cs typeface="Courier New" panose="02070309020205020404" pitchFamily="49" charset="0"/>
              </a:rPr>
            </a:br>
            <a:endParaRPr lang="en-US" sz="12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./admin.sh all </a:t>
            </a:r>
            <a:r>
              <a:rPr lang="en-US" sz="1600" spc="-60" dirty="0">
                <a:solidFill>
                  <a:srgbClr val="383838"/>
                </a:solidFill>
                <a:latin typeface="Avenir Medium" panose="02000503020000020003" pitchFamily="2" charset="0"/>
                <a:cs typeface="Courier New" panose="02070309020205020404" pitchFamily="49" charset="0"/>
              </a:rPr>
              <a:t>to distribute all changes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in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sym typeface="Wingdings" pitchFamily="2" charset="2"/>
              </a:rPr>
              <a:t>on the Graphite/Grafana server</a:t>
            </a:r>
            <a:endParaRPr lang="en-US" sz="16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195766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Contact the Sitespeed administrator to have an account created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secondary SSH key pair was installed during installation and is used to communicate with all servers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03337"/>
            <a:ext cx="11252078" cy="432641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steps should be </a:t>
            </a:r>
            <a:r>
              <a:rPr lang="en-US" sz="1800" spc="-60">
                <a:solidFill>
                  <a:srgbClr val="383838"/>
                </a:solidFill>
                <a:latin typeface="Avenir Medium" panose="02000503020000020003" pitchFamily="2" charset="0"/>
                <a:cs typeface="Courier New" panose="02070309020205020404" pitchFamily="49" charset="0"/>
              </a:rPr>
              <a:t>done on </a:t>
            </a:r>
            <a:r>
              <a:rPr lang="en-US" sz="1800" spc="-60" dirty="0">
                <a:solidFill>
                  <a:srgbClr val="383838"/>
                </a:solidFill>
                <a:latin typeface="Avenir Medium" panose="02000503020000020003" pitchFamily="2" charset="0"/>
                <a:cs typeface="Courier New" panose="02070309020205020404" pitchFamily="49" charset="0"/>
              </a:rPr>
              <a:t>the Graphite/Grafana 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stop grafana-server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certbot certonly </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use option #1</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start grafana-server</a:t>
            </a:r>
            <a:br>
              <a:rPr lang="en-US" sz="1400" spc="-60" dirty="0">
                <a:solidFill>
                  <a:srgbClr val="383838"/>
                </a:solidFill>
                <a:latin typeface="Courier New" panose="02070309020205020404" pitchFamily="49" charset="0"/>
                <a:cs typeface="Courier New" panose="02070309020205020404" pitchFamily="49" charset="0"/>
              </a:rPr>
            </a:br>
            <a:endParaRPr lang="en-US" sz="1400" spc="-60" dirty="0">
              <a:solidFill>
                <a:srgbClr val="383838"/>
              </a:solidFill>
              <a:latin typeface="Courier New" panose="02070309020205020404" pitchFamily="49"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Make the following changes to </a:t>
            </a:r>
            <a:r>
              <a:rPr lang="en-US" sz="1800" spc="-60" dirty="0">
                <a:solidFill>
                  <a:srgbClr val="383838"/>
                </a:solidFill>
                <a:latin typeface="Courier New" panose="02070309020205020404" pitchFamily="49" charset="0"/>
                <a:cs typeface="Courier New" panose="02070309020205020404" pitchFamily="49" charset="0"/>
              </a:rPr>
              <a:t>/etc/grafana/</a:t>
            </a:r>
            <a:r>
              <a:rPr lang="en-US" sz="1800" spc="-60" dirty="0" err="1">
                <a:solidFill>
                  <a:srgbClr val="383838"/>
                </a:solidFill>
                <a:latin typeface="Courier New" panose="02070309020205020404" pitchFamily="49" charset="0"/>
                <a:cs typeface="Courier New" panose="02070309020205020404" pitchFamily="49" charset="0"/>
              </a:rPr>
              <a:t>grafana.ini</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in the Server section</a:t>
            </a:r>
          </a:p>
          <a:p>
            <a:pPr marL="755649" marR="5079" lvl="1"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protocol = https</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http_port</a:t>
            </a:r>
            <a:r>
              <a:rPr lang="en-US" sz="1600" spc="-60" dirty="0">
                <a:solidFill>
                  <a:srgbClr val="383838"/>
                </a:solidFill>
                <a:latin typeface="Courier New" panose="02070309020205020404" pitchFamily="49" charset="0"/>
                <a:cs typeface="Courier New" panose="02070309020205020404" pitchFamily="49" charset="0"/>
              </a:rPr>
              <a:t> = 443</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cert_file</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abc</a:t>
            </a:r>
            <a:endParaRPr lang="en-US" sz="16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cert_key</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xyz</a:t>
            </a:r>
            <a:br>
              <a:rPr lang="en-US" sz="1600" spc="-60" dirty="0">
                <a:solidFill>
                  <a:srgbClr val="383838"/>
                </a:solidFill>
                <a:latin typeface="Courier New" panose="02070309020205020404" pitchFamily="49" charset="0"/>
                <a:cs typeface="Courier New" panose="02070309020205020404" pitchFamily="49" charset="0"/>
              </a:rPr>
            </a:br>
            <a:endParaRPr lang="en-US" sz="1600" spc="-60" dirty="0">
              <a:solidFill>
                <a:srgbClr val="383838"/>
              </a:solidFill>
              <a:latin typeface="Courier New" panose="02070309020205020404" pitchFamily="49" charset="0"/>
              <a:cs typeface="Courier New" panose="02070309020205020404" pitchFamily="49" charset="0"/>
            </a:endParaRPr>
          </a:p>
          <a:p>
            <a:pPr marL="469899" marR="5079" lvl="1" indent="0">
              <a:lnSpc>
                <a:spcPct val="100000"/>
              </a:lnSpc>
              <a:spcBef>
                <a:spcPts val="0"/>
              </a:spcBef>
              <a:spcAft>
                <a:spcPts val="1200"/>
              </a:spcAft>
            </a:pPr>
            <a:r>
              <a:rPr lang="en-US" sz="1600" spc="-60" dirty="0">
                <a:solidFill>
                  <a:srgbClr val="383838"/>
                </a:solidFill>
                <a:latin typeface="Avenir Medium" panose="02000503020000020003" pitchFamily="2" charset="0"/>
                <a:cs typeface="Courier New" panose="02070309020205020404" pitchFamily="49" charset="0"/>
              </a:rPr>
              <a:t>where </a:t>
            </a:r>
            <a:r>
              <a:rPr lang="en-US" sz="1600" spc="-60" dirty="0" err="1">
                <a:solidFill>
                  <a:srgbClr val="383838"/>
                </a:solidFill>
                <a:latin typeface="Avenir Medium" panose="02000503020000020003" pitchFamily="2" charset="0"/>
                <a:cs typeface="Courier New" panose="02070309020205020404" pitchFamily="49" charset="0"/>
              </a:rPr>
              <a:t>abc</a:t>
            </a:r>
            <a:r>
              <a:rPr lang="en-US" sz="1600" spc="-60" dirty="0">
                <a:solidFill>
                  <a:srgbClr val="383838"/>
                </a:solidFill>
                <a:latin typeface="Avenir Medium" panose="02000503020000020003" pitchFamily="2" charset="0"/>
                <a:cs typeface="Courier New" panose="02070309020205020404" pitchFamily="49" charset="0"/>
              </a:rPr>
              <a:t> and </a:t>
            </a:r>
            <a:r>
              <a:rPr lang="en-US" sz="1600" spc="-60" dirty="0" err="1">
                <a:solidFill>
                  <a:srgbClr val="383838"/>
                </a:solidFill>
                <a:latin typeface="Avenir Medium" panose="02000503020000020003" pitchFamily="2" charset="0"/>
                <a:cs typeface="Courier New" panose="02070309020205020404" pitchFamily="49" charset="0"/>
              </a:rPr>
              <a:t>xyz</a:t>
            </a:r>
            <a:r>
              <a:rPr lang="en-US" sz="1600" spc="-60" dirty="0">
                <a:solidFill>
                  <a:srgbClr val="383838"/>
                </a:solidFill>
                <a:latin typeface="Avenir Medium" panose="02000503020000020003" pitchFamily="2" charset="0"/>
                <a:cs typeface="Courier New" panose="02070309020205020404" pitchFamily="49" charset="0"/>
              </a:rPr>
              <a:t> are the names of the files that were installed during the </a:t>
            </a:r>
            <a:r>
              <a:rPr lang="en-US" sz="1600" spc="-60" dirty="0">
                <a:solidFill>
                  <a:srgbClr val="383838"/>
                </a:solidFill>
                <a:latin typeface="Courier New" panose="02070309020205020404" pitchFamily="49" charset="0"/>
                <a:cs typeface="Courier New" panose="02070309020205020404" pitchFamily="49" charset="0"/>
              </a:rPr>
              <a:t>certbot</a:t>
            </a:r>
            <a:r>
              <a:rPr lang="en-US" sz="1600" spc="-60" dirty="0">
                <a:solidFill>
                  <a:srgbClr val="383838"/>
                </a:solidFill>
                <a:latin typeface="Avenir Medium" panose="02000503020000020003" pitchFamily="2" charset="0"/>
                <a:cs typeface="Courier New" panose="02070309020205020404" pitchFamily="49" charset="0"/>
              </a:rPr>
              <a:t> process</a:t>
            </a:r>
          </a:p>
        </p:txBody>
      </p:sp>
    </p:spTree>
    <p:extLst>
      <p:ext uri="{BB962C8B-B14F-4D97-AF65-F5344CB8AC3E}">
        <p14:creationId xmlns:p14="http://schemas.microsoft.com/office/powerpoint/2010/main" val="343800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5216365" y="729698"/>
            <a:ext cx="5580988" cy="5398603"/>
          </a:xfrm>
          <a:prstGeom prst="rect">
            <a:avLst/>
          </a:prstGeom>
        </p:spPr>
      </p:pic>
      <p:sp>
        <p:nvSpPr>
          <p:cNvPr id="6" name="Google Shape;198;p10">
            <a:extLst>
              <a:ext uri="{FF2B5EF4-FFF2-40B4-BE49-F238E27FC236}">
                <a16:creationId xmlns:a16="http://schemas.microsoft.com/office/drawing/2014/main" id="{51F94486-2ED0-E032-B372-FFBEF408FCE9}"/>
              </a:ext>
            </a:extLst>
          </p:cNvPr>
          <p:cNvSpPr txBox="1">
            <a:spLocks noGrp="1"/>
          </p:cNvSpPr>
          <p:nvPr>
            <p:ph type="body" idx="1"/>
          </p:nvPr>
        </p:nvSpPr>
        <p:spPr>
          <a:xfrm>
            <a:off x="540000" y="1346098"/>
            <a:ext cx="4299037" cy="3290638"/>
          </a:xfrm>
          <a:prstGeom prst="rect">
            <a:avLst/>
          </a:prstGeom>
          <a:noFill/>
          <a:ln>
            <a:noFill/>
          </a:ln>
        </p:spPr>
        <p:txBody>
          <a:bodyPr spcFirstLastPara="1" wrap="square" lIns="0" tIns="0" rIns="0" bIns="0" anchor="t" anchorCtr="0">
            <a:noAutofit/>
          </a:bodyPr>
          <a:lstStyle/>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access to admin functions is restricted based on account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accounts are created with either Admin level or User level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users are permitted to create seed files and schedule tests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55071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1" y="540001"/>
            <a:ext cx="5399554"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Permission Matrix</a:t>
            </a:r>
            <a:endParaRPr b="0" dirty="0">
              <a:latin typeface="Avenir Medium" panose="02000503020000020003" pitchFamily="2" charset="0"/>
            </a:endParaRPr>
          </a:p>
        </p:txBody>
      </p:sp>
      <p:pic>
        <p:nvPicPr>
          <p:cNvPr id="4" name="Picture 3">
            <a:extLst>
              <a:ext uri="{FF2B5EF4-FFF2-40B4-BE49-F238E27FC236}">
                <a16:creationId xmlns:a16="http://schemas.microsoft.com/office/drawing/2014/main" id="{20BC4A9E-E347-F476-8B0B-B647B05960A9}"/>
              </a:ext>
            </a:extLst>
          </p:cNvPr>
          <p:cNvPicPr>
            <a:picLocks noChangeAspect="1"/>
          </p:cNvPicPr>
          <p:nvPr/>
        </p:nvPicPr>
        <p:blipFill>
          <a:blip r:embed="rId3"/>
          <a:stretch>
            <a:fillRect/>
          </a:stretch>
        </p:blipFill>
        <p:spPr>
          <a:xfrm>
            <a:off x="6096000" y="405731"/>
            <a:ext cx="3178694" cy="6046538"/>
          </a:xfrm>
          <a:prstGeom prst="rect">
            <a:avLst/>
          </a:prstGeom>
        </p:spPr>
      </p:pic>
    </p:spTree>
    <p:extLst>
      <p:ext uri="{BB962C8B-B14F-4D97-AF65-F5344CB8AC3E}">
        <p14:creationId xmlns:p14="http://schemas.microsoft.com/office/powerpoint/2010/main" val="145389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3569</Words>
  <Application>Microsoft Macintosh PowerPoint</Application>
  <PresentationFormat>Widescreen</PresentationFormat>
  <Paragraphs>244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Medium</vt:lpstr>
      <vt:lpstr>Calibri</vt:lpstr>
      <vt:lpstr>Courier New</vt:lpstr>
      <vt:lpstr>Office Theme</vt:lpstr>
      <vt:lpstr>PowerPoint Presentation</vt:lpstr>
      <vt:lpstr>Access and Administration</vt:lpstr>
      <vt:lpstr>Test Workflow</vt:lpstr>
      <vt:lpstr>Admin Script</vt:lpstr>
      <vt:lpstr>Admin Script</vt:lpstr>
      <vt:lpstr>Admin Permission Matrix</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lpstr>Akamai CDN</vt:lpstr>
      <vt:lpstr>Converting to HTTPS</vt:lpstr>
      <vt:lpstr>Converting to HTTPS</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184</cp:revision>
  <cp:lastPrinted>2023-04-02T15:13:25Z</cp:lastPrinted>
  <dcterms:modified xsi:type="dcterms:W3CDTF">2023-04-13T14:28:40Z</dcterms:modified>
  <cp:category/>
</cp:coreProperties>
</file>